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94"/>
  </p:notesMasterIdLst>
  <p:sldIdLst>
    <p:sldId id="377" r:id="rId3"/>
    <p:sldId id="257" r:id="rId4"/>
    <p:sldId id="258" r:id="rId5"/>
    <p:sldId id="259" r:id="rId6"/>
    <p:sldId id="260" r:id="rId7"/>
    <p:sldId id="261" r:id="rId8"/>
    <p:sldId id="262" r:id="rId9"/>
    <p:sldId id="263" r:id="rId10"/>
    <p:sldId id="264" r:id="rId11"/>
    <p:sldId id="265" r:id="rId12"/>
    <p:sldId id="266" r:id="rId13"/>
    <p:sldId id="267" r:id="rId14"/>
    <p:sldId id="268" r:id="rId15"/>
    <p:sldId id="342" r:id="rId16"/>
    <p:sldId id="269" r:id="rId17"/>
    <p:sldId id="270" r:id="rId18"/>
    <p:sldId id="271" r:id="rId19"/>
    <p:sldId id="337" r:id="rId20"/>
    <p:sldId id="272" r:id="rId21"/>
    <p:sldId id="273" r:id="rId22"/>
    <p:sldId id="274" r:id="rId23"/>
    <p:sldId id="275" r:id="rId24"/>
    <p:sldId id="350" r:id="rId25"/>
    <p:sldId id="276" r:id="rId26"/>
    <p:sldId id="277" r:id="rId27"/>
    <p:sldId id="278" r:id="rId28"/>
    <p:sldId id="279" r:id="rId29"/>
    <p:sldId id="280" r:id="rId30"/>
    <p:sldId id="281" r:id="rId31"/>
    <p:sldId id="282" r:id="rId32"/>
    <p:sldId id="349"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78" r:id="rId52"/>
    <p:sldId id="379" r:id="rId53"/>
    <p:sldId id="380" r:id="rId54"/>
    <p:sldId id="302" r:id="rId55"/>
    <p:sldId id="303" r:id="rId56"/>
    <p:sldId id="304" r:id="rId57"/>
    <p:sldId id="305" r:id="rId58"/>
    <p:sldId id="306" r:id="rId59"/>
    <p:sldId id="307" r:id="rId60"/>
    <p:sldId id="308" r:id="rId61"/>
    <p:sldId id="309" r:id="rId62"/>
    <p:sldId id="310" r:id="rId63"/>
    <p:sldId id="343" r:id="rId64"/>
    <p:sldId id="347" r:id="rId65"/>
    <p:sldId id="346" r:id="rId66"/>
    <p:sldId id="348" r:id="rId67"/>
    <p:sldId id="311" r:id="rId68"/>
    <p:sldId id="312" r:id="rId69"/>
    <p:sldId id="313" r:id="rId70"/>
    <p:sldId id="314" r:id="rId71"/>
    <p:sldId id="315" r:id="rId72"/>
    <p:sldId id="316" r:id="rId73"/>
    <p:sldId id="317" r:id="rId74"/>
    <p:sldId id="318" r:id="rId75"/>
    <p:sldId id="319" r:id="rId76"/>
    <p:sldId id="320" r:id="rId77"/>
    <p:sldId id="321" r:id="rId78"/>
    <p:sldId id="322" r:id="rId79"/>
    <p:sldId id="323" r:id="rId80"/>
    <p:sldId id="324" r:id="rId81"/>
    <p:sldId id="325" r:id="rId82"/>
    <p:sldId id="326" r:id="rId83"/>
    <p:sldId id="327" r:id="rId84"/>
    <p:sldId id="328" r:id="rId85"/>
    <p:sldId id="329" r:id="rId86"/>
    <p:sldId id="330" r:id="rId87"/>
    <p:sldId id="331" r:id="rId88"/>
    <p:sldId id="332" r:id="rId89"/>
    <p:sldId id="333" r:id="rId90"/>
    <p:sldId id="334" r:id="rId91"/>
    <p:sldId id="336" r:id="rId92"/>
    <p:sldId id="340" r:id="rId93"/>
  </p:sldIdLst>
  <p:sldSz cx="9144000" cy="6858000" type="screen4x3"/>
  <p:notesSz cx="7099300" cy="10234613"/>
  <p:custDataLst>
    <p:tags r:id="rId95"/>
  </p:custDataLst>
  <p:defaultTextStyle>
    <a:defPPr>
      <a:defRPr lang="en-GB"/>
    </a:defPPr>
    <a:lvl1pPr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1pPr>
    <a:lvl2pPr marL="742950" indent="-28575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2pPr>
    <a:lvl3pPr marL="11430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3pPr>
    <a:lvl4pPr marL="16002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4pPr>
    <a:lvl5pPr marL="2057400" indent="-228600" algn="l" defTabSz="457200" rtl="0" fontAlgn="base">
      <a:spcBef>
        <a:spcPct val="0"/>
      </a:spcBef>
      <a:spcAft>
        <a:spcPct val="0"/>
      </a:spcAft>
      <a:buClr>
        <a:srgbClr val="000000"/>
      </a:buClr>
      <a:buSzPct val="100000"/>
      <a:buFont typeface="Times New Roman" pitchFamily="18" charset="0"/>
      <a:defRPr kern="1200">
        <a:solidFill>
          <a:schemeClr val="bg1"/>
        </a:solidFill>
        <a:latin typeface="Arial" charset="0"/>
        <a:ea typeface="+mn-ea"/>
        <a:cs typeface="Arial" charset="0"/>
      </a:defRPr>
    </a:lvl5pPr>
    <a:lvl6pPr marL="2286000" algn="l" defTabSz="914400" rtl="0" eaLnBrk="1" latinLnBrk="0" hangingPunct="1">
      <a:defRPr kern="1200">
        <a:solidFill>
          <a:schemeClr val="bg1"/>
        </a:solidFill>
        <a:latin typeface="Arial" charset="0"/>
        <a:ea typeface="+mn-ea"/>
        <a:cs typeface="Arial" charset="0"/>
      </a:defRPr>
    </a:lvl6pPr>
    <a:lvl7pPr marL="2743200" algn="l" defTabSz="914400" rtl="0" eaLnBrk="1" latinLnBrk="0" hangingPunct="1">
      <a:defRPr kern="1200">
        <a:solidFill>
          <a:schemeClr val="bg1"/>
        </a:solidFill>
        <a:latin typeface="Arial" charset="0"/>
        <a:ea typeface="+mn-ea"/>
        <a:cs typeface="Arial" charset="0"/>
      </a:defRPr>
    </a:lvl7pPr>
    <a:lvl8pPr marL="3200400" algn="l" defTabSz="914400" rtl="0" eaLnBrk="1" latinLnBrk="0" hangingPunct="1">
      <a:defRPr kern="1200">
        <a:solidFill>
          <a:schemeClr val="bg1"/>
        </a:solidFill>
        <a:latin typeface="Arial" charset="0"/>
        <a:ea typeface="+mn-ea"/>
        <a:cs typeface="Arial" charset="0"/>
      </a:defRPr>
    </a:lvl8pPr>
    <a:lvl9pPr marL="3657600" algn="l" defTabSz="914400" rtl="0" eaLnBrk="1" latinLnBrk="0" hangingPunct="1">
      <a:defRPr kern="1200">
        <a:solidFill>
          <a:schemeClr val="bg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EFFF"/>
    <a:srgbClr val="FF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123" autoAdjust="0"/>
  </p:normalViewPr>
  <p:slideViewPr>
    <p:cSldViewPr>
      <p:cViewPr varScale="1">
        <p:scale>
          <a:sx n="98" d="100"/>
          <a:sy n="98" d="100"/>
        </p:scale>
        <p:origin x="1896" y="90"/>
      </p:cViewPr>
      <p:guideLst>
        <p:guide orient="horz" pos="2160"/>
        <p:guide pos="2880"/>
      </p:guideLst>
    </p:cSldViewPr>
  </p:slideViewPr>
  <p:outlineViewPr>
    <p:cViewPr varScale="1">
      <p:scale>
        <a:sx n="170" d="200"/>
        <a:sy n="170" d="200"/>
      </p:scale>
      <p:origin x="-780" y="-84"/>
    </p:cViewPr>
  </p:outlineViewPr>
  <p:notesTextViewPr>
    <p:cViewPr>
      <p:scale>
        <a:sx n="1" d="1"/>
        <a:sy n="1" d="1"/>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tags" Target="tags/tag1.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099300" cy="10234613"/>
          </a:xfrm>
          <a:prstGeom prst="roundRect">
            <a:avLst>
              <a:gd name="adj" fmla="val 19"/>
            </a:avLst>
          </a:prstGeom>
          <a:solidFill>
            <a:srgbClr val="FFFFFF"/>
          </a:solidFill>
          <a:ln>
            <a:noFill/>
          </a:ln>
          <a:effectLst/>
          <a:extLst>
            <a:ext uri="{91240B29-F687-4F45-9708-019B960494DF}">
              <a14:hiddenLine xmlns:a14="http://schemas.microsoft.com/office/drawing/2010/main" w="936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4" name="AutoShape 2"/>
          <p:cNvSpPr>
            <a:spLocks noChangeArrowheads="1"/>
          </p:cNvSpPr>
          <p:nvPr/>
        </p:nvSpPr>
        <p:spPr bwMode="auto">
          <a:xfrm>
            <a:off x="0" y="0"/>
            <a:ext cx="7099300"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5" name="AutoShape 3"/>
          <p:cNvSpPr>
            <a:spLocks noChangeArrowheads="1"/>
          </p:cNvSpPr>
          <p:nvPr/>
        </p:nvSpPr>
        <p:spPr bwMode="auto">
          <a:xfrm>
            <a:off x="0" y="0"/>
            <a:ext cx="7099300" cy="10234613"/>
          </a:xfrm>
          <a:prstGeom prst="roundRect">
            <a:avLst>
              <a:gd name="adj" fmla="val 19"/>
            </a:avLst>
          </a:prstGeom>
          <a:solidFill>
            <a:srgbClr val="FFFFFF"/>
          </a:solidFill>
          <a:ln>
            <a:noFill/>
          </a:ln>
          <a:effectLst/>
          <a:extLs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6" name="Text Box 4"/>
          <p:cNvSpPr txBox="1">
            <a:spLocks noChangeArrowheads="1"/>
          </p:cNvSpPr>
          <p:nvPr/>
        </p:nvSpPr>
        <p:spPr bwMode="auto">
          <a:xfrm>
            <a:off x="0" y="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7" name="Text Box 5"/>
          <p:cNvSpPr txBox="1">
            <a:spLocks noChangeArrowheads="1"/>
          </p:cNvSpPr>
          <p:nvPr/>
        </p:nvSpPr>
        <p:spPr bwMode="auto">
          <a:xfrm>
            <a:off x="4021138" y="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78" name="Rectangle 6"/>
          <p:cNvSpPr>
            <a:spLocks noGrp="1" noRot="1" noChangeAspect="1" noChangeArrowheads="1"/>
          </p:cNvSpPr>
          <p:nvPr>
            <p:ph type="sldImg"/>
          </p:nvPr>
        </p:nvSpPr>
        <p:spPr bwMode="auto">
          <a:xfrm>
            <a:off x="990600" y="768350"/>
            <a:ext cx="5113338" cy="3833813"/>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9" name="Rectangle 7"/>
          <p:cNvSpPr>
            <a:spLocks noGrp="1" noChangeArrowheads="1"/>
          </p:cNvSpPr>
          <p:nvPr>
            <p:ph type="body"/>
          </p:nvPr>
        </p:nvSpPr>
        <p:spPr bwMode="auto">
          <a:xfrm>
            <a:off x="709613" y="4862513"/>
            <a:ext cx="5675312" cy="459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840" tIns="48240" rIns="96840" bIns="48240" numCol="1" anchor="t" anchorCtr="0" compatLnSpc="1">
            <a:prstTxWarp prst="textNoShape">
              <a:avLst/>
            </a:prstTxWarp>
          </a:bodyPr>
          <a:lstStyle/>
          <a:p>
            <a:pPr lvl="0"/>
            <a:endParaRPr lang="en-US"/>
          </a:p>
        </p:txBody>
      </p:sp>
      <p:sp>
        <p:nvSpPr>
          <p:cNvPr id="3080" name="Text Box 8"/>
          <p:cNvSpPr txBox="1">
            <a:spLocks noChangeArrowheads="1"/>
          </p:cNvSpPr>
          <p:nvPr/>
        </p:nvSpPr>
        <p:spPr bwMode="auto">
          <a:xfrm>
            <a:off x="0"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3081" name="Rectangle 9"/>
          <p:cNvSpPr>
            <a:spLocks noGrp="1" noChangeArrowheads="1"/>
          </p:cNvSpPr>
          <p:nvPr>
            <p:ph type="sldNum"/>
          </p:nvPr>
        </p:nvSpPr>
        <p:spPr bwMode="auto">
          <a:xfrm>
            <a:off x="4021138" y="9721850"/>
            <a:ext cx="3071812"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840" tIns="48240" rIns="96840" bIns="48240" numCol="1" anchor="b" anchorCtr="0" compatLnSpc="1">
            <a:prstTxWarp prst="textNoShape">
              <a:avLst/>
            </a:prstTxWarp>
          </a:bodyPr>
          <a:lstStyle>
            <a:lvl1pPr algn="r">
              <a:buClrTx/>
              <a:buSzPct val="45000"/>
              <a:buFontTx/>
              <a:buNone/>
              <a:tabLst>
                <a:tab pos="723900" algn="l"/>
                <a:tab pos="1447800" algn="l"/>
                <a:tab pos="2171700" algn="l"/>
                <a:tab pos="2895600" algn="l"/>
              </a:tabLst>
              <a:defRPr sz="1300">
                <a:solidFill>
                  <a:srgbClr val="000000"/>
                </a:solidFill>
                <a:latin typeface="Times New Roman" pitchFamily="18" charset="0"/>
              </a:defRPr>
            </a:lvl1pPr>
          </a:lstStyle>
          <a:p>
            <a:fld id="{18887000-2748-4E43-9073-9171E1180AC6}" type="slidenum">
              <a:rPr lang="en-US"/>
              <a:pPr/>
              <a:t>‹#›</a:t>
            </a:fld>
            <a:endParaRPr lang="en-US"/>
          </a:p>
        </p:txBody>
      </p:sp>
    </p:spTree>
    <p:extLst>
      <p:ext uri="{BB962C8B-B14F-4D97-AF65-F5344CB8AC3E}">
        <p14:creationId xmlns:p14="http://schemas.microsoft.com/office/powerpoint/2010/main" val="63077764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8" charset="0"/>
      <a:defRPr sz="1200" kern="1200">
        <a:solidFill>
          <a:srgbClr val="000000"/>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eaLnBrk="1" hangingPunct="1"/>
            <a:fld id="{32F91A10-2A3A-4BEC-828D-CC2531ED104A}" type="slidenum">
              <a:rPr lang="en-US">
                <a:solidFill>
                  <a:srgbClr val="000000"/>
                </a:solidFill>
                <a:latin typeface="Times New Roman" pitchFamily="16" charset="0"/>
              </a:rPr>
              <a:pPr eaLnBrk="1" hangingPunct="1"/>
              <a:t>1</a:t>
            </a:fld>
            <a:endParaRPr lang="en-US" dirty="0">
              <a:solidFill>
                <a:srgbClr val="000000"/>
              </a:solidFill>
              <a:latin typeface="Times New Roman" pitchFamily="16" charset="0"/>
            </a:endParaRPr>
          </a:p>
        </p:txBody>
      </p:sp>
      <p:sp>
        <p:nvSpPr>
          <p:cNvPr id="6246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buClrTx/>
              <a:buFontTx/>
              <a:buNone/>
            </a:pPr>
            <a:fld id="{BF73DB49-F129-4745-8953-5964DD05693D}" type="slidenum">
              <a:rPr lang="en-US" sz="1300">
                <a:solidFill>
                  <a:srgbClr val="000000"/>
                </a:solidFill>
              </a:rPr>
              <a:pPr algn="r" eaLnBrk="1" hangingPunct="1">
                <a:buClrTx/>
                <a:buFontTx/>
                <a:buNone/>
              </a:pPr>
              <a:t>1</a:t>
            </a:fld>
            <a:endParaRPr lang="en-US" sz="1300" dirty="0">
              <a:solidFill>
                <a:srgbClr val="000000"/>
              </a:solidFill>
            </a:endParaRPr>
          </a:p>
        </p:txBody>
      </p:sp>
      <p:sp>
        <p:nvSpPr>
          <p:cNvPr id="62468" name="Rectangle 2"/>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62469" name="Rectangle 3"/>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5pPr>
            <a:lvl6pPr marL="25146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6pPr>
            <a:lvl7pPr marL="29718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7pPr>
            <a:lvl8pPr marL="34290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8pPr>
            <a:lvl9pPr marL="3886200" indent="-228600" defTabSz="457200" eaLnBrk="0" fontAlgn="base" hangingPunct="0">
              <a:spcBef>
                <a:spcPct val="3000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6" charset="0"/>
              </a:defRPr>
            </a:lvl9pPr>
          </a:lstStyle>
          <a:p>
            <a:pPr eaLnBrk="1" hangingPunct="1">
              <a:spcBef>
                <a:spcPts val="450"/>
              </a:spcBef>
              <a:buClrTx/>
              <a:buFontTx/>
              <a:buNone/>
            </a:pPr>
            <a:endParaRPr lang="en-US" dirty="0">
              <a:latin typeface="Arial" charset="0"/>
              <a:cs typeface="Arial" charset="0"/>
            </a:endParaRPr>
          </a:p>
        </p:txBody>
      </p:sp>
    </p:spTree>
    <p:extLst>
      <p:ext uri="{BB962C8B-B14F-4D97-AF65-F5344CB8AC3E}">
        <p14:creationId xmlns:p14="http://schemas.microsoft.com/office/powerpoint/2010/main" val="157207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CAB67B35-A43C-4784-B6DC-B937E1C4718E}" type="slidenum">
              <a:rPr lang="en-US"/>
              <a:pPr/>
              <a:t>10</a:t>
            </a:fld>
            <a:endParaRPr lang="en-US"/>
          </a:p>
        </p:txBody>
      </p:sp>
      <p:sp>
        <p:nvSpPr>
          <p:cNvPr id="9625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CE8CE69-89CD-40E7-9D90-D1FE2F074C2A}" type="slidenum">
              <a:rPr lang="en-US" sz="1300"/>
              <a:pPr algn="r">
                <a:buClrTx/>
                <a:buFontTx/>
                <a:buNone/>
              </a:pPr>
              <a:t>10</a:t>
            </a:fld>
            <a:endParaRPr lang="en-US" sz="1300"/>
          </a:p>
        </p:txBody>
      </p:sp>
      <p:sp>
        <p:nvSpPr>
          <p:cNvPr id="9625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625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31932397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01B51541-5B67-483E-886C-3538443D1ACB}" type="slidenum">
              <a:rPr lang="en-US"/>
              <a:pPr/>
              <a:t>11</a:t>
            </a:fld>
            <a:endParaRPr lang="en-US"/>
          </a:p>
        </p:txBody>
      </p:sp>
      <p:sp>
        <p:nvSpPr>
          <p:cNvPr id="97281"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7282"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97283" name="Text Box 3"/>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90CE438-FED9-4E68-B4E8-155A566239D9}" type="slidenum">
              <a:rPr lang="en-US" sz="1300"/>
              <a:pPr algn="r">
                <a:buClrTx/>
                <a:buFontTx/>
                <a:buNone/>
              </a:pPr>
              <a:t>11</a:t>
            </a:fld>
            <a:endParaRPr lang="en-US" sz="1300"/>
          </a:p>
        </p:txBody>
      </p:sp>
    </p:spTree>
    <p:extLst>
      <p:ext uri="{BB962C8B-B14F-4D97-AF65-F5344CB8AC3E}">
        <p14:creationId xmlns:p14="http://schemas.microsoft.com/office/powerpoint/2010/main" val="40905704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950B04A-1940-407C-A365-E2A97D5A36FD}" type="slidenum">
              <a:rPr lang="en-US"/>
              <a:pPr/>
              <a:t>12</a:t>
            </a:fld>
            <a:endParaRPr lang="en-US"/>
          </a:p>
        </p:txBody>
      </p:sp>
      <p:sp>
        <p:nvSpPr>
          <p:cNvPr id="9830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0E00601-85F1-43DC-B8A8-DE64C66C3854}" type="slidenum">
              <a:rPr lang="en-US" sz="1300"/>
              <a:pPr algn="r">
                <a:buClrTx/>
                <a:buFontTx/>
                <a:buNone/>
              </a:pPr>
              <a:t>12</a:t>
            </a:fld>
            <a:endParaRPr lang="en-US" sz="1300"/>
          </a:p>
        </p:txBody>
      </p:sp>
      <p:sp>
        <p:nvSpPr>
          <p:cNvPr id="9830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830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en-US" dirty="0">
                <a:latin typeface="Arial" charset="0"/>
                <a:cs typeface="Arial" charset="0"/>
              </a:rPr>
              <a:t>Illustrate ju</a:t>
            </a:r>
            <a:r>
              <a:rPr lang="en-US" baseline="0" dirty="0">
                <a:latin typeface="Arial" charset="0"/>
                <a:cs typeface="Arial" charset="0"/>
              </a:rPr>
              <a:t>mp into function &amp; return back to the caller </a:t>
            </a:r>
            <a:endParaRPr lang="en-US" dirty="0">
              <a:latin typeface="Arial" charset="0"/>
              <a:cs typeface="Arial" charset="0"/>
            </a:endParaRPr>
          </a:p>
        </p:txBody>
      </p:sp>
    </p:spTree>
    <p:extLst>
      <p:ext uri="{BB962C8B-B14F-4D97-AF65-F5344CB8AC3E}">
        <p14:creationId xmlns:p14="http://schemas.microsoft.com/office/powerpoint/2010/main" val="26245538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FAC0FAD-9168-42D8-9FC5-B2D1671F9A45}" type="slidenum">
              <a:rPr lang="en-US"/>
              <a:pPr/>
              <a:t>13</a:t>
            </a:fld>
            <a:endParaRPr lang="en-US"/>
          </a:p>
        </p:txBody>
      </p:sp>
      <p:sp>
        <p:nvSpPr>
          <p:cNvPr id="9932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71B7605-6D2D-420F-B487-AB30BB0821B0}" type="slidenum">
              <a:rPr lang="en-US" sz="1300"/>
              <a:pPr algn="r">
                <a:buClrTx/>
                <a:buFontTx/>
                <a:buNone/>
              </a:pPr>
              <a:t>13</a:t>
            </a:fld>
            <a:endParaRPr lang="en-US" sz="1300"/>
          </a:p>
        </p:txBody>
      </p:sp>
      <p:sp>
        <p:nvSpPr>
          <p:cNvPr id="9933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368938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989FB7D-0E00-4A6B-B956-54B5DA328029}" type="slidenum">
              <a:rPr lang="en-US"/>
              <a:pPr/>
              <a:t>14</a:t>
            </a:fld>
            <a:endParaRPr lang="en-US"/>
          </a:p>
        </p:txBody>
      </p:sp>
      <p:sp>
        <p:nvSpPr>
          <p:cNvPr id="10035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146EA37-DDF9-4A79-AADE-709D3B6AC4D5}" type="slidenum">
              <a:rPr lang="en-US" sz="1300"/>
              <a:pPr algn="r">
                <a:buClrTx/>
                <a:buFontTx/>
                <a:buNone/>
              </a:pPr>
              <a:t>14</a:t>
            </a:fld>
            <a:endParaRPr lang="en-US" sz="1300"/>
          </a:p>
        </p:txBody>
      </p:sp>
      <p:sp>
        <p:nvSpPr>
          <p:cNvPr id="10035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Arial" charset="0"/>
              <a:cs typeface="Arial" charset="0"/>
            </a:endParaRPr>
          </a:p>
        </p:txBody>
      </p:sp>
    </p:spTree>
    <p:extLst>
      <p:ext uri="{BB962C8B-B14F-4D97-AF65-F5344CB8AC3E}">
        <p14:creationId xmlns:p14="http://schemas.microsoft.com/office/powerpoint/2010/main" val="1514553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989FB7D-0E00-4A6B-B956-54B5DA328029}" type="slidenum">
              <a:rPr lang="en-US"/>
              <a:pPr/>
              <a:t>15</a:t>
            </a:fld>
            <a:endParaRPr lang="en-US"/>
          </a:p>
        </p:txBody>
      </p:sp>
      <p:sp>
        <p:nvSpPr>
          <p:cNvPr id="10035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146EA37-DDF9-4A79-AADE-709D3B6AC4D5}" type="slidenum">
              <a:rPr lang="en-US" sz="1300"/>
              <a:pPr algn="r">
                <a:buClrTx/>
                <a:buFontTx/>
                <a:buNone/>
              </a:pPr>
              <a:t>15</a:t>
            </a:fld>
            <a:endParaRPr lang="en-US" sz="1300"/>
          </a:p>
        </p:txBody>
      </p:sp>
      <p:sp>
        <p:nvSpPr>
          <p:cNvPr id="10035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035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41229623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67B7094-C160-4431-957F-48F072B7F10B}" type="slidenum">
              <a:rPr lang="en-US"/>
              <a:pPr/>
              <a:t>16</a:t>
            </a:fld>
            <a:endParaRPr lang="en-US"/>
          </a:p>
        </p:txBody>
      </p:sp>
      <p:sp>
        <p:nvSpPr>
          <p:cNvPr id="10137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F5052D2-42A0-4201-8849-19462508C61B}" type="slidenum">
              <a:rPr lang="en-US" sz="1300"/>
              <a:pPr algn="r">
                <a:buClrTx/>
                <a:buFontTx/>
                <a:buNone/>
              </a:pPr>
              <a:t>16</a:t>
            </a:fld>
            <a:endParaRPr lang="en-US" sz="1300"/>
          </a:p>
        </p:txBody>
      </p:sp>
      <p:sp>
        <p:nvSpPr>
          <p:cNvPr id="10137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137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8259133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8C7D35EB-B8C3-46C6-9B34-8F6AA2F34D19}" type="slidenum">
              <a:rPr lang="en-US"/>
              <a:pPr/>
              <a:t>17</a:t>
            </a:fld>
            <a:endParaRPr lang="en-US"/>
          </a:p>
        </p:txBody>
      </p:sp>
      <p:sp>
        <p:nvSpPr>
          <p:cNvPr id="10240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641DFEE-4E12-4061-AA70-17A858E3BA0E}" type="slidenum">
              <a:rPr lang="en-US" sz="1300"/>
              <a:pPr algn="r">
                <a:buClrTx/>
                <a:buFontTx/>
                <a:buNone/>
              </a:pPr>
              <a:t>17</a:t>
            </a:fld>
            <a:endParaRPr lang="en-US" sz="1300"/>
          </a:p>
        </p:txBody>
      </p:sp>
      <p:sp>
        <p:nvSpPr>
          <p:cNvPr id="10240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240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3702310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p:cNvSpPr>
            <a:spLocks noGrp="1" noChangeArrowheads="1"/>
          </p:cNvSpPr>
          <p:nvPr>
            <p:ph type="sldNum"/>
          </p:nvPr>
        </p:nvSpPr>
        <p:spPr>
          <a:ln/>
        </p:spPr>
        <p:txBody>
          <a:bodyPr/>
          <a:lstStyle/>
          <a:p>
            <a:fld id="{96EFA731-0758-4FA2-92C6-7D1E15BA92F4}" type="slidenum">
              <a:rPr lang="en-US"/>
              <a:pPr/>
              <a:t>18</a:t>
            </a:fld>
            <a:endParaRPr lang="en-US"/>
          </a:p>
        </p:txBody>
      </p:sp>
      <p:sp>
        <p:nvSpPr>
          <p:cNvPr id="114689"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593683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839CF65C-076E-475C-B20F-F0FF1B211F87}" type="slidenum">
              <a:rPr lang="en-US"/>
              <a:pPr/>
              <a:t>19</a:t>
            </a:fld>
            <a:endParaRPr lang="en-US"/>
          </a:p>
        </p:txBody>
      </p:sp>
      <p:sp>
        <p:nvSpPr>
          <p:cNvPr id="10342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55228775-2688-4554-ABE3-288A2E5C81E4}" type="slidenum">
              <a:rPr lang="en-US" sz="1300"/>
              <a:pPr algn="r">
                <a:buClrTx/>
                <a:buFontTx/>
                <a:buNone/>
              </a:pPr>
              <a:t>19</a:t>
            </a:fld>
            <a:endParaRPr lang="en-US" sz="1300"/>
          </a:p>
        </p:txBody>
      </p:sp>
      <p:sp>
        <p:nvSpPr>
          <p:cNvPr id="10342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2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296637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68310BE-38C8-4DDF-9F5E-8681D2C1CF56}" type="slidenum">
              <a:rPr lang="en-US"/>
              <a:pPr/>
              <a:t>2</a:t>
            </a:fld>
            <a:endParaRPr lang="en-US"/>
          </a:p>
        </p:txBody>
      </p:sp>
      <p:sp>
        <p:nvSpPr>
          <p:cNvPr id="8806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F7D402C-ED58-4904-9F7A-205C71F451E9}" type="slidenum">
              <a:rPr lang="en-US" sz="1300"/>
              <a:pPr algn="r">
                <a:buClrTx/>
                <a:buFontTx/>
                <a:buNone/>
              </a:pPr>
              <a:t>2</a:t>
            </a:fld>
            <a:endParaRPr lang="en-US" sz="1300"/>
          </a:p>
        </p:txBody>
      </p:sp>
      <p:sp>
        <p:nvSpPr>
          <p:cNvPr id="8806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806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18035893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EBDF2C9B-4549-4913-9A41-5695F71E0E7B}" type="slidenum">
              <a:rPr lang="en-US"/>
              <a:pPr/>
              <a:t>20</a:t>
            </a:fld>
            <a:endParaRPr lang="en-US"/>
          </a:p>
        </p:txBody>
      </p:sp>
      <p:sp>
        <p:nvSpPr>
          <p:cNvPr id="10444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C802BC1-9DBF-4BE2-8123-FE2F91596453}" type="slidenum">
              <a:rPr lang="en-US" sz="1300"/>
              <a:pPr algn="r">
                <a:buClrTx/>
                <a:buFontTx/>
                <a:buNone/>
              </a:pPr>
              <a:t>20</a:t>
            </a:fld>
            <a:endParaRPr lang="en-US" sz="1300"/>
          </a:p>
        </p:txBody>
      </p:sp>
      <p:sp>
        <p:nvSpPr>
          <p:cNvPr id="10445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445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16789634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12CE95C-F8F5-4807-BC09-24273BEC92DF}" type="slidenum">
              <a:rPr lang="en-US"/>
              <a:pPr/>
              <a:t>21</a:t>
            </a:fld>
            <a:endParaRPr lang="en-US"/>
          </a:p>
        </p:txBody>
      </p:sp>
      <p:sp>
        <p:nvSpPr>
          <p:cNvPr id="105473"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5474"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5475" name="Text Box 3"/>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ABD3E1F-9A45-45E9-AD69-63C1B4A39039}" type="slidenum">
              <a:rPr lang="en-US" sz="1300"/>
              <a:pPr algn="r">
                <a:buClrTx/>
                <a:buFontTx/>
                <a:buNone/>
              </a:pPr>
              <a:t>21</a:t>
            </a:fld>
            <a:endParaRPr lang="en-US" sz="1300"/>
          </a:p>
        </p:txBody>
      </p:sp>
    </p:spTree>
    <p:extLst>
      <p:ext uri="{BB962C8B-B14F-4D97-AF65-F5344CB8AC3E}">
        <p14:creationId xmlns:p14="http://schemas.microsoft.com/office/powerpoint/2010/main" val="1025916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4613DA81-18BB-449D-9C77-CFF0FB899FB9}" type="slidenum">
              <a:rPr lang="en-US"/>
              <a:pPr/>
              <a:t>22</a:t>
            </a:fld>
            <a:endParaRPr lang="en-US"/>
          </a:p>
        </p:txBody>
      </p:sp>
      <p:sp>
        <p:nvSpPr>
          <p:cNvPr id="10649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37E14721-6C43-48B7-8575-8DE8020C1DB8}" type="slidenum">
              <a:rPr lang="en-US" sz="1300"/>
              <a:pPr algn="r">
                <a:buClrTx/>
                <a:buFontTx/>
                <a:buNone/>
              </a:pPr>
              <a:t>22</a:t>
            </a:fld>
            <a:endParaRPr lang="en-US" sz="1300"/>
          </a:p>
        </p:txBody>
      </p:sp>
      <p:sp>
        <p:nvSpPr>
          <p:cNvPr id="10649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649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388779435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p:cNvSpPr>
            <a:spLocks noGrp="1" noChangeArrowheads="1"/>
          </p:cNvSpPr>
          <p:nvPr>
            <p:ph type="sldNum"/>
          </p:nvPr>
        </p:nvSpPr>
        <p:spPr>
          <a:ln/>
        </p:spPr>
        <p:txBody>
          <a:bodyPr/>
          <a:lstStyle/>
          <a:p>
            <a:fld id="{96EFA731-0758-4FA2-92C6-7D1E15BA92F4}" type="slidenum">
              <a:rPr lang="en-US"/>
              <a:pPr/>
              <a:t>23</a:t>
            </a:fld>
            <a:endParaRPr lang="en-US"/>
          </a:p>
        </p:txBody>
      </p:sp>
      <p:sp>
        <p:nvSpPr>
          <p:cNvPr id="114689"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4690"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40315820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9A1DE30-CD8A-490C-883B-0E306CDF30FB}" type="slidenum">
              <a:rPr lang="en-US"/>
              <a:pPr/>
              <a:t>24</a:t>
            </a:fld>
            <a:endParaRPr lang="en-US"/>
          </a:p>
        </p:txBody>
      </p:sp>
      <p:sp>
        <p:nvSpPr>
          <p:cNvPr id="10752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23C4861-DC9D-4A71-8606-CA6A25425507}" type="slidenum">
              <a:rPr lang="en-US" sz="1300"/>
              <a:pPr algn="r">
                <a:buClrTx/>
                <a:buFontTx/>
                <a:buNone/>
              </a:pPr>
              <a:t>24</a:t>
            </a:fld>
            <a:endParaRPr lang="en-US" sz="1300"/>
          </a:p>
        </p:txBody>
      </p:sp>
      <p:sp>
        <p:nvSpPr>
          <p:cNvPr id="10752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1253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8136CA9F-A2D3-4F32-BDED-5047134BECDA}" type="slidenum">
              <a:rPr lang="en-US"/>
              <a:pPr/>
              <a:t>25</a:t>
            </a:fld>
            <a:endParaRPr lang="en-US"/>
          </a:p>
        </p:txBody>
      </p:sp>
      <p:sp>
        <p:nvSpPr>
          <p:cNvPr id="10854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A1F4E037-E758-47BB-9E9E-729DB40F3C00}" type="slidenum">
              <a:rPr lang="en-US" sz="1300"/>
              <a:pPr algn="r">
                <a:buClrTx/>
                <a:buFontTx/>
                <a:buNone/>
              </a:pPr>
              <a:t>25</a:t>
            </a:fld>
            <a:endParaRPr lang="en-US" sz="1300"/>
          </a:p>
        </p:txBody>
      </p:sp>
      <p:sp>
        <p:nvSpPr>
          <p:cNvPr id="10854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854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1351916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A7B593A-FB15-4AE3-84DD-3CE5AEB163BD}" type="slidenum">
              <a:rPr lang="en-US"/>
              <a:pPr/>
              <a:t>26</a:t>
            </a:fld>
            <a:endParaRPr lang="en-US"/>
          </a:p>
        </p:txBody>
      </p:sp>
      <p:sp>
        <p:nvSpPr>
          <p:cNvPr id="109569"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0"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9571" name="Text Box 3"/>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421C038-882C-40C4-BC1D-ACBA47FA4FF4}" type="slidenum">
              <a:rPr lang="en-US" sz="1300"/>
              <a:pPr algn="r">
                <a:buClrTx/>
                <a:buFontTx/>
                <a:buNone/>
              </a:pPr>
              <a:t>26</a:t>
            </a:fld>
            <a:endParaRPr lang="en-US" sz="1300"/>
          </a:p>
        </p:txBody>
      </p:sp>
    </p:spTree>
    <p:extLst>
      <p:ext uri="{BB962C8B-B14F-4D97-AF65-F5344CB8AC3E}">
        <p14:creationId xmlns:p14="http://schemas.microsoft.com/office/powerpoint/2010/main" val="41419672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EAB608CE-5FA7-481A-81C4-05E4686EDFCB}" type="slidenum">
              <a:rPr lang="en-US"/>
              <a:pPr/>
              <a:t>27</a:t>
            </a:fld>
            <a:endParaRPr lang="en-US"/>
          </a:p>
        </p:txBody>
      </p:sp>
      <p:sp>
        <p:nvSpPr>
          <p:cNvPr id="11059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F4B8C59-4018-4FFB-A593-7735AE8BDD2D}" type="slidenum">
              <a:rPr lang="en-US" sz="1300"/>
              <a:pPr algn="r">
                <a:buClrTx/>
                <a:buFontTx/>
                <a:buNone/>
              </a:pPr>
              <a:t>27</a:t>
            </a:fld>
            <a:endParaRPr lang="en-US" sz="1300"/>
          </a:p>
        </p:txBody>
      </p:sp>
      <p:sp>
        <p:nvSpPr>
          <p:cNvPr id="11059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059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382621128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D7A3B262-BE5D-4BF4-BB9B-8F9598D80DAB}" type="slidenum">
              <a:rPr lang="en-US"/>
              <a:pPr/>
              <a:t>28</a:t>
            </a:fld>
            <a:endParaRPr lang="en-US"/>
          </a:p>
        </p:txBody>
      </p:sp>
      <p:sp>
        <p:nvSpPr>
          <p:cNvPr id="11161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407072D-C6BB-419B-B754-932007521342}" type="slidenum">
              <a:rPr lang="en-US" sz="1300"/>
              <a:pPr algn="r">
                <a:buClrTx/>
                <a:buFontTx/>
                <a:buNone/>
              </a:pPr>
              <a:t>28</a:t>
            </a:fld>
            <a:endParaRPr lang="en-US" sz="1300"/>
          </a:p>
        </p:txBody>
      </p:sp>
      <p:sp>
        <p:nvSpPr>
          <p:cNvPr id="11161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1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6790276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502CE654-93B5-4766-8C53-737C05781069}" type="slidenum">
              <a:rPr lang="en-US"/>
              <a:pPr/>
              <a:t>29</a:t>
            </a:fld>
            <a:endParaRPr lang="en-US"/>
          </a:p>
        </p:txBody>
      </p:sp>
      <p:sp>
        <p:nvSpPr>
          <p:cNvPr id="11264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27A7CA86-25CE-477D-A009-318F6795E97B}" type="slidenum">
              <a:rPr lang="en-US" sz="1300"/>
              <a:pPr algn="r">
                <a:buClrTx/>
                <a:buFontTx/>
                <a:buNone/>
              </a:pPr>
              <a:t>29</a:t>
            </a:fld>
            <a:endParaRPr lang="en-US" sz="1300"/>
          </a:p>
        </p:txBody>
      </p:sp>
      <p:sp>
        <p:nvSpPr>
          <p:cNvPr id="11264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264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842678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200444D-3DE7-4570-8FEA-373031FC77BC}" type="slidenum">
              <a:rPr lang="en-US"/>
              <a:pPr/>
              <a:t>3</a:t>
            </a:fld>
            <a:endParaRPr lang="en-US"/>
          </a:p>
        </p:txBody>
      </p:sp>
      <p:sp>
        <p:nvSpPr>
          <p:cNvPr id="8908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C4055D1-1CD4-46A4-8CE8-B81EC13F248D}" type="slidenum">
              <a:rPr lang="en-US" sz="1300"/>
              <a:pPr algn="r">
                <a:buClrTx/>
                <a:buFontTx/>
                <a:buNone/>
              </a:pPr>
              <a:t>3</a:t>
            </a:fld>
            <a:endParaRPr lang="en-US" sz="1300"/>
          </a:p>
        </p:txBody>
      </p:sp>
      <p:sp>
        <p:nvSpPr>
          <p:cNvPr id="8909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8909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4487636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98F1225-6B76-498B-9A5D-09805883E77A}" type="slidenum">
              <a:rPr lang="en-US"/>
              <a:pPr/>
              <a:t>30</a:t>
            </a:fld>
            <a:endParaRPr lang="en-US"/>
          </a:p>
        </p:txBody>
      </p:sp>
      <p:sp>
        <p:nvSpPr>
          <p:cNvPr id="113665"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13667" name="Text Box 3"/>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ECCCF78-07AE-46ED-8B99-B8A28F4AE04C}" type="slidenum">
              <a:rPr lang="en-US" sz="1300"/>
              <a:pPr algn="r">
                <a:buClrTx/>
                <a:buFontTx/>
                <a:buNone/>
              </a:pPr>
              <a:t>30</a:t>
            </a:fld>
            <a:endParaRPr lang="en-US" sz="1300"/>
          </a:p>
        </p:txBody>
      </p:sp>
    </p:spTree>
    <p:extLst>
      <p:ext uri="{BB962C8B-B14F-4D97-AF65-F5344CB8AC3E}">
        <p14:creationId xmlns:p14="http://schemas.microsoft.com/office/powerpoint/2010/main" val="381156792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98F1225-6B76-498B-9A5D-09805883E77A}" type="slidenum">
              <a:rPr lang="en-US"/>
              <a:pPr/>
              <a:t>31</a:t>
            </a:fld>
            <a:endParaRPr lang="en-US"/>
          </a:p>
        </p:txBody>
      </p:sp>
      <p:sp>
        <p:nvSpPr>
          <p:cNvPr id="113665"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66"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r>
              <a:rPr lang="pt-BR" dirty="0"/>
              <a:t>a = 1</a:t>
            </a:r>
          </a:p>
          <a:p>
            <a:r>
              <a:rPr lang="pt-BR" dirty="0"/>
              <a:t>0</a:t>
            </a:r>
          </a:p>
          <a:p>
            <a:r>
              <a:rPr lang="pt-BR" dirty="0"/>
              <a:t>a = 10</a:t>
            </a:r>
          </a:p>
          <a:p>
            <a:r>
              <a:rPr lang="pt-BR" dirty="0"/>
              <a:t>5</a:t>
            </a:r>
          </a:p>
          <a:p>
            <a:r>
              <a:rPr lang="pt-BR" dirty="0"/>
              <a:t>a = 10.500000</a:t>
            </a:r>
          </a:p>
          <a:p>
            <a:r>
              <a:rPr lang="pt-BR" dirty="0"/>
              <a:t>5</a:t>
            </a:r>
            <a:endParaRPr lang="en-US" dirty="0"/>
          </a:p>
        </p:txBody>
      </p:sp>
      <p:sp>
        <p:nvSpPr>
          <p:cNvPr id="113667" name="Text Box 3"/>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ECCCF78-07AE-46ED-8B99-B8A28F4AE04C}" type="slidenum">
              <a:rPr lang="en-US" sz="1300"/>
              <a:pPr algn="r">
                <a:buClrTx/>
                <a:buFontTx/>
                <a:buNone/>
              </a:pPr>
              <a:t>31</a:t>
            </a:fld>
            <a:endParaRPr lang="en-US" sz="1300"/>
          </a:p>
        </p:txBody>
      </p:sp>
    </p:spTree>
    <p:extLst>
      <p:ext uri="{BB962C8B-B14F-4D97-AF65-F5344CB8AC3E}">
        <p14:creationId xmlns:p14="http://schemas.microsoft.com/office/powerpoint/2010/main" val="871831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p:cNvSpPr>
            <a:spLocks noGrp="1" noChangeArrowheads="1"/>
          </p:cNvSpPr>
          <p:nvPr>
            <p:ph type="sldNum"/>
          </p:nvPr>
        </p:nvSpPr>
        <p:spPr>
          <a:ln/>
        </p:spPr>
        <p:txBody>
          <a:bodyPr/>
          <a:lstStyle/>
          <a:p>
            <a:fld id="{990872C1-8BE1-4DBE-806A-91ECA37B6BDC}" type="slidenum">
              <a:rPr lang="en-US"/>
              <a:pPr/>
              <a:t>32</a:t>
            </a:fld>
            <a:endParaRPr lang="en-US"/>
          </a:p>
        </p:txBody>
      </p:sp>
      <p:sp>
        <p:nvSpPr>
          <p:cNvPr id="115713"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5714"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640226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6107A30-719B-412E-BC90-4F6E29C7832C}" type="slidenum">
              <a:rPr lang="en-US"/>
              <a:pPr/>
              <a:t>33</a:t>
            </a:fld>
            <a:endParaRPr lang="en-US"/>
          </a:p>
        </p:txBody>
      </p:sp>
      <p:sp>
        <p:nvSpPr>
          <p:cNvPr id="11673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432545E-8908-4598-AD8A-C7D9B0524F22}" type="slidenum">
              <a:rPr lang="en-US" sz="1300"/>
              <a:pPr algn="r">
                <a:buClrTx/>
                <a:buFontTx/>
                <a:buNone/>
              </a:pPr>
              <a:t>33</a:t>
            </a:fld>
            <a:endParaRPr lang="en-US" sz="1300"/>
          </a:p>
        </p:txBody>
      </p:sp>
      <p:sp>
        <p:nvSpPr>
          <p:cNvPr id="11673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673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en-US" dirty="0">
                <a:latin typeface="Arial" charset="0"/>
                <a:cs typeface="Arial" charset="0"/>
              </a:rPr>
              <a:t>Use </a:t>
            </a:r>
            <a:r>
              <a:rPr lang="en-US" dirty="0" err="1">
                <a:latin typeface="Arial" charset="0"/>
                <a:cs typeface="Arial" charset="0"/>
              </a:rPr>
              <a:t>gcc</a:t>
            </a:r>
            <a:r>
              <a:rPr lang="en-US" dirty="0">
                <a:latin typeface="Arial" charset="0"/>
                <a:cs typeface="Arial" charset="0"/>
              </a:rPr>
              <a:t> -Ox    where x &gt; 0 </a:t>
            </a:r>
          </a:p>
          <a:p>
            <a:pPr eaLnBrk="1" hangingPunct="1">
              <a:spcBef>
                <a:spcPts val="450"/>
              </a:spcBef>
              <a:buClrTx/>
              <a:buFontTx/>
              <a:buNone/>
            </a:pPr>
            <a:r>
              <a:rPr lang="en-US" dirty="0">
                <a:latin typeface="Arial" charset="0"/>
                <a:cs typeface="Arial" charset="0"/>
              </a:rPr>
              <a:t>Also use --save-temps and check the assembly file  (there is no call)</a:t>
            </a:r>
          </a:p>
        </p:txBody>
      </p:sp>
    </p:spTree>
    <p:extLst>
      <p:ext uri="{BB962C8B-B14F-4D97-AF65-F5344CB8AC3E}">
        <p14:creationId xmlns:p14="http://schemas.microsoft.com/office/powerpoint/2010/main" val="36443698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D35D7D1E-2C61-45EC-B3BD-532D5F8AEA29}" type="slidenum">
              <a:rPr lang="en-US"/>
              <a:pPr/>
              <a:t>34</a:t>
            </a:fld>
            <a:endParaRPr lang="en-US"/>
          </a:p>
        </p:txBody>
      </p:sp>
      <p:sp>
        <p:nvSpPr>
          <p:cNvPr id="11776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07C548C-5E5D-4F41-AAAA-241D5A5D5621}" type="slidenum">
              <a:rPr lang="en-US" sz="1300"/>
              <a:pPr algn="r">
                <a:buClrTx/>
                <a:buFontTx/>
                <a:buNone/>
              </a:pPr>
              <a:t>34</a:t>
            </a:fld>
            <a:endParaRPr lang="en-US" sz="1300"/>
          </a:p>
        </p:txBody>
      </p:sp>
      <p:sp>
        <p:nvSpPr>
          <p:cNvPr id="11776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776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14719435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0CC5A2D-DF4D-4CCC-9CB4-08D5C46DDF02}" type="slidenum">
              <a:rPr lang="en-US"/>
              <a:pPr/>
              <a:t>35</a:t>
            </a:fld>
            <a:endParaRPr lang="en-US"/>
          </a:p>
        </p:txBody>
      </p:sp>
      <p:sp>
        <p:nvSpPr>
          <p:cNvPr id="11878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A9F84A9-C69E-4DDF-93E8-990EF85D2D1A}" type="slidenum">
              <a:rPr lang="en-US" sz="1300"/>
              <a:pPr algn="r">
                <a:buClrTx/>
                <a:buFontTx/>
                <a:buNone/>
              </a:pPr>
              <a:t>35</a:t>
            </a:fld>
            <a:endParaRPr lang="en-US" sz="1300"/>
          </a:p>
        </p:txBody>
      </p:sp>
      <p:sp>
        <p:nvSpPr>
          <p:cNvPr id="11878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878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379876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EF29D72-93A7-4386-AA39-A01384DF87FE}" type="slidenum">
              <a:rPr lang="en-US"/>
              <a:pPr/>
              <a:t>36</a:t>
            </a:fld>
            <a:endParaRPr lang="en-US"/>
          </a:p>
        </p:txBody>
      </p:sp>
      <p:sp>
        <p:nvSpPr>
          <p:cNvPr id="11980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1F88E47-36FB-4046-A11A-B442C118B0F4}" type="slidenum">
              <a:rPr lang="en-US" sz="1300"/>
              <a:pPr algn="r">
                <a:buClrTx/>
                <a:buFontTx/>
                <a:buNone/>
              </a:pPr>
              <a:t>36</a:t>
            </a:fld>
            <a:endParaRPr lang="en-US" sz="1300"/>
          </a:p>
        </p:txBody>
      </p:sp>
      <p:sp>
        <p:nvSpPr>
          <p:cNvPr id="11981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5987809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4A5467DF-42CF-48C0-87A3-ED0CEFBC076B}" type="slidenum">
              <a:rPr lang="en-US"/>
              <a:pPr/>
              <a:t>37</a:t>
            </a:fld>
            <a:endParaRPr lang="en-US"/>
          </a:p>
        </p:txBody>
      </p:sp>
      <p:sp>
        <p:nvSpPr>
          <p:cNvPr id="12083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0D5DEEE-3D2D-4974-9123-107F0FA4C28D}" type="slidenum">
              <a:rPr lang="en-US" sz="1300"/>
              <a:pPr algn="r">
                <a:buClrTx/>
                <a:buFontTx/>
                <a:buNone/>
              </a:pPr>
              <a:t>37</a:t>
            </a:fld>
            <a:endParaRPr lang="en-US" sz="1300"/>
          </a:p>
        </p:txBody>
      </p:sp>
      <p:sp>
        <p:nvSpPr>
          <p:cNvPr id="12083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083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36208910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2A05C23-ECA4-424C-83A4-525904AFA5D5}" type="slidenum">
              <a:rPr lang="en-US"/>
              <a:pPr/>
              <a:t>38</a:t>
            </a:fld>
            <a:endParaRPr lang="en-US"/>
          </a:p>
        </p:txBody>
      </p:sp>
      <p:sp>
        <p:nvSpPr>
          <p:cNvPr id="12185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57C01BB-7B3D-4B08-8CBD-838EA7C5BF03}" type="slidenum">
              <a:rPr lang="en-US" sz="1300"/>
              <a:pPr algn="r">
                <a:buClrTx/>
                <a:buFontTx/>
                <a:buNone/>
              </a:pPr>
              <a:t>38</a:t>
            </a:fld>
            <a:endParaRPr lang="en-US" sz="1300"/>
          </a:p>
        </p:txBody>
      </p:sp>
      <p:sp>
        <p:nvSpPr>
          <p:cNvPr id="12185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5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37987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051640BD-EEF1-4202-B3FC-3C43BC769C0F}" type="slidenum">
              <a:rPr lang="en-US"/>
              <a:pPr/>
              <a:t>39</a:t>
            </a:fld>
            <a:endParaRPr lang="en-US"/>
          </a:p>
        </p:txBody>
      </p:sp>
      <p:sp>
        <p:nvSpPr>
          <p:cNvPr id="12288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DB68ACE-EAEB-415A-95D0-0C28EACFB927}" type="slidenum">
              <a:rPr lang="en-US" sz="1300"/>
              <a:pPr algn="r">
                <a:buClrTx/>
                <a:buFontTx/>
                <a:buNone/>
              </a:pPr>
              <a:t>39</a:t>
            </a:fld>
            <a:endParaRPr lang="en-US" sz="1300"/>
          </a:p>
        </p:txBody>
      </p:sp>
      <p:sp>
        <p:nvSpPr>
          <p:cNvPr id="12288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288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159456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CEF96C9F-B6C1-48D2-B94B-545D968A103F}" type="slidenum">
              <a:rPr lang="en-US"/>
              <a:pPr/>
              <a:t>4</a:t>
            </a:fld>
            <a:endParaRPr lang="en-US"/>
          </a:p>
        </p:txBody>
      </p:sp>
      <p:sp>
        <p:nvSpPr>
          <p:cNvPr id="9011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5B68110A-317E-45DF-B26A-F0145649BE53}" type="slidenum">
              <a:rPr lang="en-US" sz="1300"/>
              <a:pPr algn="r">
                <a:buClrTx/>
                <a:buFontTx/>
                <a:buNone/>
              </a:pPr>
              <a:t>4</a:t>
            </a:fld>
            <a:endParaRPr lang="en-US" sz="1300"/>
          </a:p>
        </p:txBody>
      </p:sp>
      <p:sp>
        <p:nvSpPr>
          <p:cNvPr id="9011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011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7516019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0903446B-1031-43B8-BA3D-540C818C8881}" type="slidenum">
              <a:rPr lang="en-US"/>
              <a:pPr/>
              <a:t>40</a:t>
            </a:fld>
            <a:endParaRPr lang="en-US"/>
          </a:p>
        </p:txBody>
      </p:sp>
      <p:sp>
        <p:nvSpPr>
          <p:cNvPr id="12390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50A46B14-B025-4A96-BEF1-78883737C834}" type="slidenum">
              <a:rPr lang="en-US" sz="1300"/>
              <a:pPr algn="r">
                <a:buClrTx/>
                <a:buFontTx/>
                <a:buNone/>
              </a:pPr>
              <a:t>40</a:t>
            </a:fld>
            <a:endParaRPr lang="en-US" sz="1300"/>
          </a:p>
        </p:txBody>
      </p:sp>
      <p:sp>
        <p:nvSpPr>
          <p:cNvPr id="12390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390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51885486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A4EF20A-2747-41BF-AE95-F26D5F0BE3DB}" type="slidenum">
              <a:rPr lang="en-US"/>
              <a:pPr/>
              <a:t>41</a:t>
            </a:fld>
            <a:endParaRPr lang="en-US"/>
          </a:p>
        </p:txBody>
      </p:sp>
      <p:sp>
        <p:nvSpPr>
          <p:cNvPr id="12492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58D12421-F20E-4DA9-AC55-95BDE5C73B59}" type="slidenum">
              <a:rPr lang="en-US" sz="1300"/>
              <a:pPr algn="r">
                <a:buClrTx/>
                <a:buFontTx/>
                <a:buNone/>
              </a:pPr>
              <a:t>41</a:t>
            </a:fld>
            <a:endParaRPr lang="en-US" sz="1300"/>
          </a:p>
        </p:txBody>
      </p:sp>
      <p:sp>
        <p:nvSpPr>
          <p:cNvPr id="12493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493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6380387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EE22BB9-EBE3-4F55-9762-263371B916FC}" type="slidenum">
              <a:rPr lang="en-US"/>
              <a:pPr/>
              <a:t>42</a:t>
            </a:fld>
            <a:endParaRPr lang="en-US"/>
          </a:p>
        </p:txBody>
      </p:sp>
      <p:sp>
        <p:nvSpPr>
          <p:cNvPr id="12595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438DED3-7A52-46D5-BB90-1E849BC58738}" type="slidenum">
              <a:rPr lang="en-US" sz="1300"/>
              <a:pPr algn="r">
                <a:buClrTx/>
                <a:buFontTx/>
                <a:buNone/>
              </a:pPr>
              <a:t>42</a:t>
            </a:fld>
            <a:endParaRPr lang="en-US" sz="1300"/>
          </a:p>
        </p:txBody>
      </p:sp>
      <p:sp>
        <p:nvSpPr>
          <p:cNvPr id="12595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595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34769019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4219BA02-831E-4A8D-8BB8-747BD952923F}" type="slidenum">
              <a:rPr lang="en-US"/>
              <a:pPr/>
              <a:t>43</a:t>
            </a:fld>
            <a:endParaRPr lang="en-US"/>
          </a:p>
        </p:txBody>
      </p:sp>
      <p:sp>
        <p:nvSpPr>
          <p:cNvPr id="12697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1902952-A1A6-4BEC-8A7E-A39F0C64FB75}" type="slidenum">
              <a:rPr lang="en-US" sz="1300"/>
              <a:pPr algn="r">
                <a:buClrTx/>
                <a:buFontTx/>
                <a:buNone/>
              </a:pPr>
              <a:t>43</a:t>
            </a:fld>
            <a:endParaRPr lang="en-US" sz="1300"/>
          </a:p>
        </p:txBody>
      </p:sp>
      <p:sp>
        <p:nvSpPr>
          <p:cNvPr id="12697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697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72419834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DDE593C1-FDF4-4E86-95D5-AC64593434EA}" type="slidenum">
              <a:rPr lang="en-US"/>
              <a:pPr/>
              <a:t>44</a:t>
            </a:fld>
            <a:endParaRPr lang="en-US"/>
          </a:p>
        </p:txBody>
      </p:sp>
      <p:sp>
        <p:nvSpPr>
          <p:cNvPr id="12800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3011A5E-DADF-436B-B616-819717A6B1AB}" type="slidenum">
              <a:rPr lang="en-US" sz="1300"/>
              <a:pPr algn="r">
                <a:buClrTx/>
                <a:buFontTx/>
                <a:buNone/>
              </a:pPr>
              <a:t>44</a:t>
            </a:fld>
            <a:endParaRPr lang="en-US" sz="1300"/>
          </a:p>
        </p:txBody>
      </p:sp>
      <p:sp>
        <p:nvSpPr>
          <p:cNvPr id="12800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nn-NO" dirty="0">
                <a:latin typeface="Arial" charset="0"/>
                <a:cs typeface="Arial" charset="0"/>
              </a:rPr>
              <a:t>i = 0 </a:t>
            </a:r>
          </a:p>
          <a:p>
            <a:pPr eaLnBrk="1" hangingPunct="1">
              <a:spcBef>
                <a:spcPts val="450"/>
              </a:spcBef>
              <a:buClrTx/>
              <a:buFontTx/>
              <a:buNone/>
            </a:pPr>
            <a:r>
              <a:rPr lang="nn-NO" dirty="0">
                <a:latin typeface="Arial" charset="0"/>
                <a:cs typeface="Arial" charset="0"/>
              </a:rPr>
              <a:t>f = 1000.000000 </a:t>
            </a:r>
          </a:p>
          <a:p>
            <a:pPr eaLnBrk="1" hangingPunct="1">
              <a:spcBef>
                <a:spcPts val="450"/>
              </a:spcBef>
              <a:buClrTx/>
              <a:buFontTx/>
              <a:buNone/>
            </a:pPr>
            <a:r>
              <a:rPr lang="nn-NO" dirty="0">
                <a:latin typeface="Arial" charset="0"/>
                <a:cs typeface="Arial" charset="0"/>
              </a:rPr>
              <a:t>20</a:t>
            </a:r>
            <a:endParaRPr lang="en-US" dirty="0">
              <a:latin typeface="Arial" charset="0"/>
              <a:cs typeface="Arial" charset="0"/>
            </a:endParaRPr>
          </a:p>
        </p:txBody>
      </p:sp>
    </p:spTree>
    <p:extLst>
      <p:ext uri="{BB962C8B-B14F-4D97-AF65-F5344CB8AC3E}">
        <p14:creationId xmlns:p14="http://schemas.microsoft.com/office/powerpoint/2010/main" val="11274448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AE18970B-9AC6-48A7-9C51-E487B671EEDD}" type="slidenum">
              <a:rPr lang="en-US"/>
              <a:pPr/>
              <a:t>45</a:t>
            </a:fld>
            <a:endParaRPr lang="en-US"/>
          </a:p>
        </p:txBody>
      </p:sp>
      <p:sp>
        <p:nvSpPr>
          <p:cNvPr id="12902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FF38CED-A1A0-4FAC-971F-27AD117B1BC9}" type="slidenum">
              <a:rPr lang="en-US" sz="1300"/>
              <a:pPr algn="r">
                <a:buClrTx/>
                <a:buFontTx/>
                <a:buNone/>
              </a:pPr>
              <a:t>45</a:t>
            </a:fld>
            <a:endParaRPr lang="en-US" sz="1300"/>
          </a:p>
        </p:txBody>
      </p:sp>
      <p:sp>
        <p:nvSpPr>
          <p:cNvPr id="12902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902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176590348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5F6D21FA-0E7B-498C-966A-4C786A533CA8}" type="slidenum">
              <a:rPr lang="en-US"/>
              <a:pPr/>
              <a:t>46</a:t>
            </a:fld>
            <a:endParaRPr lang="en-US"/>
          </a:p>
        </p:txBody>
      </p:sp>
      <p:sp>
        <p:nvSpPr>
          <p:cNvPr id="13004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F24B374-9F5A-4136-8C0B-74CE6ADD794F}" type="slidenum">
              <a:rPr lang="en-US" sz="1300"/>
              <a:pPr algn="r">
                <a:buClrTx/>
                <a:buFontTx/>
                <a:buNone/>
              </a:pPr>
              <a:t>46</a:t>
            </a:fld>
            <a:endParaRPr lang="en-US" sz="1300"/>
          </a:p>
        </p:txBody>
      </p:sp>
      <p:sp>
        <p:nvSpPr>
          <p:cNvPr id="13005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135412263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0EF965E6-170B-4C7E-B0C1-CF45407BA21A}" type="slidenum">
              <a:rPr lang="en-US"/>
              <a:pPr/>
              <a:t>47</a:t>
            </a:fld>
            <a:endParaRPr lang="en-US"/>
          </a:p>
        </p:txBody>
      </p:sp>
      <p:sp>
        <p:nvSpPr>
          <p:cNvPr id="13107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39EF0B5-6056-4436-9E23-6EB70BB53342}" type="slidenum">
              <a:rPr lang="en-US" sz="1300"/>
              <a:pPr algn="r">
                <a:buClrTx/>
                <a:buFontTx/>
                <a:buNone/>
              </a:pPr>
              <a:t>47</a:t>
            </a:fld>
            <a:endParaRPr lang="en-US" sz="1300"/>
          </a:p>
        </p:txBody>
      </p:sp>
      <p:sp>
        <p:nvSpPr>
          <p:cNvPr id="13107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107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en-US" dirty="0">
                <a:latin typeface="Arial" charset="0"/>
                <a:cs typeface="Arial" charset="0"/>
              </a:rPr>
              <a:t>A</a:t>
            </a:r>
            <a:r>
              <a:rPr lang="en-US" baseline="0" dirty="0">
                <a:latin typeface="Arial" charset="0"/>
                <a:cs typeface="Arial" charset="0"/>
              </a:rPr>
              <a:t> table with following rows and this columns: name, how to define, allocation, life time, initial, comments </a:t>
            </a:r>
          </a:p>
          <a:p>
            <a:pPr eaLnBrk="1" hangingPunct="1">
              <a:spcBef>
                <a:spcPts val="450"/>
              </a:spcBef>
              <a:buClrTx/>
              <a:buFontTx/>
              <a:buNone/>
            </a:pPr>
            <a:r>
              <a:rPr lang="en-US" baseline="0" dirty="0">
                <a:latin typeface="Arial" charset="0"/>
                <a:cs typeface="Arial" charset="0"/>
              </a:rPr>
              <a:t>1- Auto</a:t>
            </a:r>
          </a:p>
          <a:p>
            <a:pPr eaLnBrk="1" hangingPunct="1">
              <a:spcBef>
                <a:spcPts val="450"/>
              </a:spcBef>
              <a:buClrTx/>
              <a:buFontTx/>
              <a:buNone/>
            </a:pPr>
            <a:r>
              <a:rPr lang="en-US" baseline="0" dirty="0">
                <a:latin typeface="Arial" charset="0"/>
                <a:cs typeface="Arial" charset="0"/>
              </a:rPr>
              <a:t>2- External  </a:t>
            </a:r>
            <a:r>
              <a:rPr lang="en-US" baseline="0" dirty="0">
                <a:latin typeface="Arial" charset="0"/>
                <a:cs typeface="Arial" charset="0"/>
                <a:sym typeface="Wingdings" pitchFamily="2" charset="2"/>
              </a:rPr>
              <a:t> explain extern for local &amp; global variables, what is the application</a:t>
            </a:r>
          </a:p>
          <a:p>
            <a:pPr eaLnBrk="1" hangingPunct="1">
              <a:spcBef>
                <a:spcPts val="450"/>
              </a:spcBef>
              <a:buClrTx/>
              <a:buFontTx/>
              <a:buNone/>
            </a:pPr>
            <a:r>
              <a:rPr lang="en-US" baseline="0" dirty="0">
                <a:latin typeface="Arial" charset="0"/>
                <a:cs typeface="Arial" charset="0"/>
                <a:sym typeface="Wingdings" pitchFamily="2" charset="2"/>
              </a:rPr>
              <a:t>3- Static Local    Application: storing state of function, if we have not static  we have to use global!!!</a:t>
            </a:r>
          </a:p>
          <a:p>
            <a:pPr eaLnBrk="1" hangingPunct="1">
              <a:spcBef>
                <a:spcPts val="450"/>
              </a:spcBef>
              <a:buClrTx/>
              <a:buFontTx/>
              <a:buNone/>
            </a:pPr>
            <a:r>
              <a:rPr lang="en-US" baseline="0" dirty="0">
                <a:latin typeface="Arial" charset="0"/>
                <a:cs typeface="Arial" charset="0"/>
                <a:sym typeface="Wingdings" pitchFamily="2" charset="2"/>
              </a:rPr>
              <a:t>4- Static Global  Effect of static for global </a:t>
            </a:r>
          </a:p>
          <a:p>
            <a:pPr eaLnBrk="1" hangingPunct="1">
              <a:spcBef>
                <a:spcPts val="450"/>
              </a:spcBef>
              <a:buClrTx/>
              <a:buFontTx/>
              <a:buNone/>
            </a:pPr>
            <a:r>
              <a:rPr lang="en-US" baseline="0" dirty="0">
                <a:latin typeface="Arial" charset="0"/>
                <a:cs typeface="Arial" charset="0"/>
                <a:sym typeface="Wingdings" pitchFamily="2" charset="2"/>
              </a:rPr>
              <a:t>5- Register  </a:t>
            </a:r>
            <a:endParaRPr lang="en-US" dirty="0">
              <a:latin typeface="Arial" charset="0"/>
              <a:cs typeface="Arial" charset="0"/>
            </a:endParaRPr>
          </a:p>
        </p:txBody>
      </p:sp>
    </p:spTree>
    <p:extLst>
      <p:ext uri="{BB962C8B-B14F-4D97-AF65-F5344CB8AC3E}">
        <p14:creationId xmlns:p14="http://schemas.microsoft.com/office/powerpoint/2010/main" val="14678284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8F24E80-B91D-467C-908F-F80FBC7A34E9}" type="slidenum">
              <a:rPr lang="en-US"/>
              <a:pPr/>
              <a:t>48</a:t>
            </a:fld>
            <a:endParaRPr lang="en-US"/>
          </a:p>
        </p:txBody>
      </p:sp>
      <p:sp>
        <p:nvSpPr>
          <p:cNvPr id="13209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F7F3CC9-614A-4F36-81ED-613678307428}" type="slidenum">
              <a:rPr lang="en-US" sz="1300"/>
              <a:pPr algn="r">
                <a:buClrTx/>
                <a:buFontTx/>
                <a:buNone/>
              </a:pPr>
              <a:t>48</a:t>
            </a:fld>
            <a:endParaRPr lang="en-US" sz="1300"/>
          </a:p>
        </p:txBody>
      </p:sp>
      <p:sp>
        <p:nvSpPr>
          <p:cNvPr id="13209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209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Arial" charset="0"/>
              <a:cs typeface="Arial" charset="0"/>
            </a:endParaRPr>
          </a:p>
        </p:txBody>
      </p:sp>
    </p:spTree>
    <p:extLst>
      <p:ext uri="{BB962C8B-B14F-4D97-AF65-F5344CB8AC3E}">
        <p14:creationId xmlns:p14="http://schemas.microsoft.com/office/powerpoint/2010/main" val="38651393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C321AC4F-F864-4DE1-A36F-0633675C2231}" type="slidenum">
              <a:rPr lang="en-US"/>
              <a:pPr/>
              <a:t>49</a:t>
            </a:fld>
            <a:endParaRPr lang="en-US"/>
          </a:p>
        </p:txBody>
      </p:sp>
      <p:sp>
        <p:nvSpPr>
          <p:cNvPr id="13312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285B1DF-67F1-4026-9050-6CBAF1FE7CBE}" type="slidenum">
              <a:rPr lang="en-US" sz="1300"/>
              <a:pPr algn="r">
                <a:buClrTx/>
                <a:buFontTx/>
                <a:buNone/>
              </a:pPr>
              <a:t>49</a:t>
            </a:fld>
            <a:endParaRPr lang="en-US" sz="1300"/>
          </a:p>
        </p:txBody>
      </p:sp>
      <p:sp>
        <p:nvSpPr>
          <p:cNvPr id="13312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312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en-US" dirty="0">
                <a:latin typeface="Arial" charset="0"/>
                <a:cs typeface="Arial" charset="0"/>
              </a:rPr>
              <a:t>#include &lt;</a:t>
            </a:r>
            <a:r>
              <a:rPr lang="en-US" dirty="0" err="1">
                <a:latin typeface="Arial" charset="0"/>
                <a:cs typeface="Arial" charset="0"/>
              </a:rPr>
              <a:t>stdio.h</a:t>
            </a:r>
            <a:r>
              <a:rPr lang="en-US" dirty="0">
                <a:latin typeface="Arial" charset="0"/>
                <a:cs typeface="Arial" charset="0"/>
              </a:rPr>
              <a:t>&gt;</a:t>
            </a:r>
          </a:p>
          <a:p>
            <a:pPr eaLnBrk="1" hangingPunct="1">
              <a:spcBef>
                <a:spcPts val="450"/>
              </a:spcBef>
              <a:buClrTx/>
              <a:buFontTx/>
              <a:buNone/>
            </a:pPr>
            <a:r>
              <a:rPr lang="en-US" dirty="0" err="1">
                <a:latin typeface="Arial" charset="0"/>
                <a:cs typeface="Arial" charset="0"/>
              </a:rPr>
              <a:t>int</a:t>
            </a:r>
            <a:r>
              <a:rPr lang="en-US" dirty="0">
                <a:latin typeface="Arial" charset="0"/>
                <a:cs typeface="Arial" charset="0"/>
              </a:rPr>
              <a:t> x=50;</a:t>
            </a:r>
          </a:p>
          <a:p>
            <a:pPr eaLnBrk="1" hangingPunct="1">
              <a:spcBef>
                <a:spcPts val="450"/>
              </a:spcBef>
              <a:buClrTx/>
              <a:buFontTx/>
              <a:buNone/>
            </a:pPr>
            <a:r>
              <a:rPr lang="en-US" dirty="0" err="1">
                <a:latin typeface="Arial" charset="0"/>
                <a:cs typeface="Arial" charset="0"/>
              </a:rPr>
              <a:t>int</a:t>
            </a:r>
            <a:r>
              <a:rPr lang="en-US" dirty="0">
                <a:latin typeface="Arial" charset="0"/>
                <a:cs typeface="Arial" charset="0"/>
              </a:rPr>
              <a:t> main()</a:t>
            </a:r>
          </a:p>
          <a:p>
            <a:pPr eaLnBrk="1" hangingPunct="1">
              <a:spcBef>
                <a:spcPts val="450"/>
              </a:spcBef>
              <a:buClrTx/>
              <a:buFontTx/>
              <a:buNone/>
            </a:pPr>
            <a:r>
              <a:rPr lang="en-US" dirty="0">
                <a:latin typeface="Arial" charset="0"/>
                <a:cs typeface="Arial" charset="0"/>
              </a:rPr>
              <a:t>{</a:t>
            </a:r>
          </a:p>
          <a:p>
            <a:pPr eaLnBrk="1" hangingPunct="1">
              <a:spcBef>
                <a:spcPts val="450"/>
              </a:spcBef>
              <a:buClrTx/>
              <a:buFontTx/>
              <a:buNone/>
            </a:pPr>
            <a:r>
              <a:rPr lang="en-US" dirty="0">
                <a:latin typeface="Arial" charset="0"/>
                <a:cs typeface="Arial" charset="0"/>
              </a:rPr>
              <a:t>	</a:t>
            </a:r>
            <a:r>
              <a:rPr lang="en-US" dirty="0" err="1">
                <a:latin typeface="Arial" charset="0"/>
                <a:cs typeface="Arial" charset="0"/>
              </a:rPr>
              <a:t>int</a:t>
            </a:r>
            <a:r>
              <a:rPr lang="en-US" dirty="0">
                <a:latin typeface="Arial" charset="0"/>
                <a:cs typeface="Arial" charset="0"/>
              </a:rPr>
              <a:t> x=100;</a:t>
            </a:r>
          </a:p>
          <a:p>
            <a:pPr eaLnBrk="1" hangingPunct="1">
              <a:spcBef>
                <a:spcPts val="450"/>
              </a:spcBef>
              <a:buClrTx/>
              <a:buFontTx/>
              <a:buNone/>
            </a:pPr>
            <a:r>
              <a:rPr lang="en-US" dirty="0">
                <a:latin typeface="Arial" charset="0"/>
                <a:cs typeface="Arial" charset="0"/>
              </a:rPr>
              <a:t>	{</a:t>
            </a:r>
          </a:p>
          <a:p>
            <a:pPr eaLnBrk="1" hangingPunct="1">
              <a:spcBef>
                <a:spcPts val="450"/>
              </a:spcBef>
              <a:buClrTx/>
              <a:buFontTx/>
              <a:buNone/>
            </a:pPr>
            <a:r>
              <a:rPr lang="en-US" dirty="0">
                <a:latin typeface="Arial" charset="0"/>
                <a:cs typeface="Arial" charset="0"/>
              </a:rPr>
              <a:t>	    extern </a:t>
            </a:r>
            <a:r>
              <a:rPr lang="en-US" dirty="0" err="1">
                <a:latin typeface="Arial" charset="0"/>
                <a:cs typeface="Arial" charset="0"/>
              </a:rPr>
              <a:t>int</a:t>
            </a:r>
            <a:r>
              <a:rPr lang="en-US" dirty="0">
                <a:latin typeface="Arial" charset="0"/>
                <a:cs typeface="Arial" charset="0"/>
              </a:rPr>
              <a:t> x;</a:t>
            </a:r>
          </a:p>
          <a:p>
            <a:pPr eaLnBrk="1" hangingPunct="1">
              <a:spcBef>
                <a:spcPts val="450"/>
              </a:spcBef>
              <a:buClrTx/>
              <a:buFontTx/>
              <a:buNone/>
            </a:pPr>
            <a:r>
              <a:rPr lang="en-US" dirty="0">
                <a:latin typeface="Arial" charset="0"/>
                <a:cs typeface="Arial" charset="0"/>
              </a:rPr>
              <a:t>	    </a:t>
            </a:r>
            <a:r>
              <a:rPr lang="en-US" dirty="0" err="1">
                <a:latin typeface="Arial" charset="0"/>
                <a:cs typeface="Arial" charset="0"/>
              </a:rPr>
              <a:t>printf</a:t>
            </a:r>
            <a:r>
              <a:rPr lang="en-US" dirty="0">
                <a:latin typeface="Arial" charset="0"/>
                <a:cs typeface="Arial" charset="0"/>
              </a:rPr>
              <a:t>("x= %d\</a:t>
            </a:r>
            <a:r>
              <a:rPr lang="en-US" dirty="0" err="1">
                <a:latin typeface="Arial" charset="0"/>
                <a:cs typeface="Arial" charset="0"/>
              </a:rPr>
              <a:t>n",x</a:t>
            </a:r>
            <a:r>
              <a:rPr lang="en-US" dirty="0">
                <a:latin typeface="Arial" charset="0"/>
                <a:cs typeface="Arial" charset="0"/>
              </a:rPr>
              <a:t>);</a:t>
            </a:r>
          </a:p>
          <a:p>
            <a:pPr eaLnBrk="1" hangingPunct="1">
              <a:spcBef>
                <a:spcPts val="450"/>
              </a:spcBef>
              <a:buClrTx/>
              <a:buFontTx/>
              <a:buNone/>
            </a:pPr>
            <a:r>
              <a:rPr lang="en-US" dirty="0">
                <a:latin typeface="Arial" charset="0"/>
                <a:cs typeface="Arial" charset="0"/>
              </a:rPr>
              <a:t>	}</a:t>
            </a:r>
          </a:p>
          <a:p>
            <a:pPr eaLnBrk="1" hangingPunct="1">
              <a:spcBef>
                <a:spcPts val="450"/>
              </a:spcBef>
              <a:buClrTx/>
              <a:buFontTx/>
              <a:buNone/>
            </a:pPr>
            <a:r>
              <a:rPr lang="en-US" dirty="0">
                <a:latin typeface="Arial" charset="0"/>
                <a:cs typeface="Arial" charset="0"/>
              </a:rPr>
              <a:t>	</a:t>
            </a:r>
            <a:r>
              <a:rPr lang="en-US" dirty="0" err="1">
                <a:latin typeface="Arial" charset="0"/>
                <a:cs typeface="Arial" charset="0"/>
              </a:rPr>
              <a:t>printf</a:t>
            </a:r>
            <a:r>
              <a:rPr lang="en-US" dirty="0">
                <a:latin typeface="Arial" charset="0"/>
                <a:cs typeface="Arial" charset="0"/>
              </a:rPr>
              <a:t>("x= %d\</a:t>
            </a:r>
            <a:r>
              <a:rPr lang="en-US" dirty="0" err="1">
                <a:latin typeface="Arial" charset="0"/>
                <a:cs typeface="Arial" charset="0"/>
              </a:rPr>
              <a:t>n",x</a:t>
            </a:r>
            <a:r>
              <a:rPr lang="en-US" dirty="0">
                <a:latin typeface="Arial" charset="0"/>
                <a:cs typeface="Arial" charset="0"/>
              </a:rPr>
              <a:t>);</a:t>
            </a:r>
          </a:p>
          <a:p>
            <a:pPr eaLnBrk="1" hangingPunct="1">
              <a:spcBef>
                <a:spcPts val="450"/>
              </a:spcBef>
              <a:buClrTx/>
              <a:buFontTx/>
              <a:buNone/>
            </a:pPr>
            <a:r>
              <a:rPr lang="en-US" dirty="0">
                <a:latin typeface="Arial" charset="0"/>
                <a:cs typeface="Arial" charset="0"/>
              </a:rPr>
              <a:t>	return 0;</a:t>
            </a:r>
          </a:p>
          <a:p>
            <a:pPr eaLnBrk="1" hangingPunct="1">
              <a:spcBef>
                <a:spcPts val="450"/>
              </a:spcBef>
              <a:buClrTx/>
              <a:buFontTx/>
              <a:buNone/>
            </a:pPr>
            <a:r>
              <a:rPr lang="en-US" dirty="0">
                <a:latin typeface="Arial" charset="0"/>
                <a:cs typeface="Arial" charset="0"/>
              </a:rPr>
              <a:t>}</a:t>
            </a:r>
          </a:p>
          <a:p>
            <a:pPr eaLnBrk="1" hangingPunct="1">
              <a:spcBef>
                <a:spcPts val="450"/>
              </a:spcBef>
              <a:buClrTx/>
              <a:buFontTx/>
              <a:buNone/>
            </a:pPr>
            <a:r>
              <a:rPr lang="en-US" dirty="0">
                <a:latin typeface="Arial" charset="0"/>
                <a:cs typeface="Arial" charset="0"/>
              </a:rPr>
              <a:t>x= 50</a:t>
            </a:r>
          </a:p>
          <a:p>
            <a:pPr eaLnBrk="1" hangingPunct="1">
              <a:spcBef>
                <a:spcPts val="450"/>
              </a:spcBef>
              <a:buClrTx/>
              <a:buFontTx/>
              <a:buNone/>
            </a:pPr>
            <a:r>
              <a:rPr lang="en-US" dirty="0">
                <a:latin typeface="Arial" charset="0"/>
                <a:cs typeface="Arial" charset="0"/>
              </a:rPr>
              <a:t>x= 100</a:t>
            </a:r>
          </a:p>
          <a:p>
            <a:pPr eaLnBrk="1" hangingPunct="1">
              <a:spcBef>
                <a:spcPts val="450"/>
              </a:spcBef>
              <a:buClrTx/>
              <a:buFontTx/>
              <a:buNone/>
            </a:pPr>
            <a:endParaRPr lang="en-US" dirty="0">
              <a:latin typeface="Arial" charset="0"/>
              <a:cs typeface="Arial" charset="0"/>
            </a:endParaRPr>
          </a:p>
          <a:p>
            <a:pPr eaLnBrk="1" hangingPunct="1">
              <a:spcBef>
                <a:spcPts val="450"/>
              </a:spcBef>
              <a:buClrTx/>
              <a:buFontTx/>
              <a:buNone/>
            </a:pPr>
            <a:r>
              <a:rPr lang="en-US" dirty="0">
                <a:latin typeface="Arial" charset="0"/>
                <a:cs typeface="Arial" charset="0"/>
              </a:rPr>
              <a:t>===========================================</a:t>
            </a:r>
          </a:p>
          <a:p>
            <a:pPr eaLnBrk="1" hangingPunct="1">
              <a:spcBef>
                <a:spcPts val="450"/>
              </a:spcBef>
              <a:buClrTx/>
              <a:buFontTx/>
              <a:buNone/>
            </a:pPr>
            <a:r>
              <a:rPr lang="en-US" dirty="0">
                <a:latin typeface="Arial" charset="0"/>
                <a:cs typeface="Arial" charset="0"/>
              </a:rPr>
              <a:t>To use a global variable in another file in C using extern, you need to do the following steps:</a:t>
            </a:r>
          </a:p>
          <a:p>
            <a:pPr eaLnBrk="1" hangingPunct="1">
              <a:spcBef>
                <a:spcPts val="450"/>
              </a:spcBef>
              <a:buClrTx/>
              <a:buFontTx/>
              <a:buNone/>
            </a:pPr>
            <a:endParaRPr lang="en-US" dirty="0">
              <a:latin typeface="Arial" charset="0"/>
              <a:cs typeface="Arial" charset="0"/>
            </a:endParaRPr>
          </a:p>
          <a:p>
            <a:pPr eaLnBrk="1" hangingPunct="1">
              <a:spcBef>
                <a:spcPts val="450"/>
              </a:spcBef>
              <a:buClrTx/>
              <a:buFontTx/>
              <a:buNone/>
            </a:pPr>
            <a:r>
              <a:rPr lang="en-US" dirty="0">
                <a:latin typeface="Arial" charset="0"/>
                <a:cs typeface="Arial" charset="0"/>
              </a:rPr>
              <a:t>•  Declare the global variable in one source file (for example, file1.c) and initialize it with a value. For example: </a:t>
            </a:r>
            <a:r>
              <a:rPr lang="en-US" dirty="0" err="1">
                <a:latin typeface="Arial" charset="0"/>
                <a:cs typeface="Arial" charset="0"/>
              </a:rPr>
              <a:t>int</a:t>
            </a:r>
            <a:r>
              <a:rPr lang="en-US" dirty="0">
                <a:latin typeface="Arial" charset="0"/>
                <a:cs typeface="Arial" charset="0"/>
              </a:rPr>
              <a:t> </a:t>
            </a:r>
            <a:r>
              <a:rPr lang="en-US" dirty="0" err="1">
                <a:latin typeface="Arial" charset="0"/>
                <a:cs typeface="Arial" charset="0"/>
              </a:rPr>
              <a:t>global_var</a:t>
            </a:r>
            <a:r>
              <a:rPr lang="en-US" dirty="0">
                <a:latin typeface="Arial" charset="0"/>
                <a:cs typeface="Arial" charset="0"/>
              </a:rPr>
              <a:t> = 42;</a:t>
            </a:r>
          </a:p>
          <a:p>
            <a:pPr eaLnBrk="1" hangingPunct="1">
              <a:spcBef>
                <a:spcPts val="450"/>
              </a:spcBef>
              <a:buClrTx/>
              <a:buFontTx/>
              <a:buNone/>
            </a:pPr>
            <a:endParaRPr lang="en-US" dirty="0">
              <a:latin typeface="Arial" charset="0"/>
              <a:cs typeface="Arial" charset="0"/>
            </a:endParaRPr>
          </a:p>
          <a:p>
            <a:pPr eaLnBrk="1" hangingPunct="1">
              <a:spcBef>
                <a:spcPts val="450"/>
              </a:spcBef>
              <a:buClrTx/>
              <a:buFontTx/>
              <a:buNone/>
            </a:pPr>
            <a:r>
              <a:rPr lang="en-US" dirty="0">
                <a:latin typeface="Arial" charset="0"/>
                <a:cs typeface="Arial" charset="0"/>
              </a:rPr>
              <a:t>•  Declare the same global variable in a header file (for example, file1.h) using the extern keyword. This tells the compiler that the variable is defined elsewhere and it should not allocate storage for it. For example: extern </a:t>
            </a:r>
            <a:r>
              <a:rPr lang="en-US" dirty="0" err="1">
                <a:latin typeface="Arial" charset="0"/>
                <a:cs typeface="Arial" charset="0"/>
              </a:rPr>
              <a:t>int</a:t>
            </a:r>
            <a:r>
              <a:rPr lang="en-US" dirty="0">
                <a:latin typeface="Arial" charset="0"/>
                <a:cs typeface="Arial" charset="0"/>
              </a:rPr>
              <a:t> </a:t>
            </a:r>
            <a:r>
              <a:rPr lang="en-US" dirty="0" err="1">
                <a:latin typeface="Arial" charset="0"/>
                <a:cs typeface="Arial" charset="0"/>
              </a:rPr>
              <a:t>global_var</a:t>
            </a:r>
            <a:r>
              <a:rPr lang="en-US" dirty="0">
                <a:latin typeface="Arial" charset="0"/>
                <a:cs typeface="Arial" charset="0"/>
              </a:rPr>
              <a:t>;</a:t>
            </a:r>
          </a:p>
          <a:p>
            <a:pPr eaLnBrk="1" hangingPunct="1">
              <a:spcBef>
                <a:spcPts val="450"/>
              </a:spcBef>
              <a:buClrTx/>
              <a:buFontTx/>
              <a:buNone/>
            </a:pPr>
            <a:endParaRPr lang="en-US" dirty="0">
              <a:latin typeface="Arial" charset="0"/>
              <a:cs typeface="Arial" charset="0"/>
            </a:endParaRPr>
          </a:p>
          <a:p>
            <a:pPr eaLnBrk="1" hangingPunct="1">
              <a:spcBef>
                <a:spcPts val="450"/>
              </a:spcBef>
              <a:buClrTx/>
              <a:buFontTx/>
              <a:buNone/>
            </a:pPr>
            <a:r>
              <a:rPr lang="en-US" dirty="0">
                <a:latin typeface="Arial" charset="0"/>
                <a:cs typeface="Arial" charset="0"/>
              </a:rPr>
              <a:t>•  Include the header file in any other source file (for example, file2.c) that needs to access the global variable. For example: #include "file1.h"</a:t>
            </a:r>
          </a:p>
          <a:p>
            <a:pPr eaLnBrk="1" hangingPunct="1">
              <a:spcBef>
                <a:spcPts val="450"/>
              </a:spcBef>
              <a:buClrTx/>
              <a:buFontTx/>
              <a:buNone/>
            </a:pPr>
            <a:endParaRPr lang="en-US" dirty="0">
              <a:latin typeface="Arial" charset="0"/>
              <a:cs typeface="Arial" charset="0"/>
            </a:endParaRPr>
          </a:p>
          <a:p>
            <a:pPr eaLnBrk="1" hangingPunct="1">
              <a:spcBef>
                <a:spcPts val="450"/>
              </a:spcBef>
              <a:buClrTx/>
              <a:buFontTx/>
              <a:buNone/>
            </a:pPr>
            <a:r>
              <a:rPr lang="en-US" dirty="0">
                <a:latin typeface="Arial" charset="0"/>
                <a:cs typeface="Arial" charset="0"/>
              </a:rPr>
              <a:t>•  Use the global variable in any function in the other source file as you would normally do. For example: </a:t>
            </a:r>
            <a:r>
              <a:rPr lang="en-US" dirty="0" err="1">
                <a:latin typeface="Arial" charset="0"/>
                <a:cs typeface="Arial" charset="0"/>
              </a:rPr>
              <a:t>printf</a:t>
            </a:r>
            <a:r>
              <a:rPr lang="en-US" dirty="0">
                <a:latin typeface="Arial" charset="0"/>
                <a:cs typeface="Arial" charset="0"/>
              </a:rPr>
              <a:t>("Global variable: %d\n", </a:t>
            </a:r>
            <a:r>
              <a:rPr lang="en-US" dirty="0" err="1">
                <a:latin typeface="Arial" charset="0"/>
                <a:cs typeface="Arial" charset="0"/>
              </a:rPr>
              <a:t>global_var</a:t>
            </a:r>
            <a:r>
              <a:rPr lang="en-US" dirty="0">
                <a:latin typeface="Arial" charset="0"/>
                <a:cs typeface="Arial" charset="0"/>
              </a:rPr>
              <a:t>);</a:t>
            </a:r>
          </a:p>
          <a:p>
            <a:pPr eaLnBrk="1" hangingPunct="1">
              <a:spcBef>
                <a:spcPts val="450"/>
              </a:spcBef>
              <a:buClrTx/>
              <a:buFontTx/>
              <a:buNone/>
            </a:pPr>
            <a:endParaRPr lang="en-US" dirty="0">
              <a:latin typeface="Arial" charset="0"/>
              <a:cs typeface="Arial" charset="0"/>
            </a:endParaRPr>
          </a:p>
          <a:p>
            <a:pPr eaLnBrk="1" hangingPunct="1">
              <a:spcBef>
                <a:spcPts val="450"/>
              </a:spcBef>
              <a:buClrTx/>
              <a:buFontTx/>
              <a:buNone/>
            </a:pPr>
            <a:r>
              <a:rPr lang="en-US" dirty="0">
                <a:latin typeface="Arial" charset="0"/>
                <a:cs typeface="Arial" charset="0"/>
              </a:rPr>
              <a:t>This way, you can share the same global variable across multiple source files without redefining it or causing conflicts. You can also modify the value of the global variable in any source file and the changes will be reflected in all the other source files that use it.</a:t>
            </a:r>
          </a:p>
        </p:txBody>
      </p:sp>
    </p:spTree>
    <p:extLst>
      <p:ext uri="{BB962C8B-B14F-4D97-AF65-F5344CB8AC3E}">
        <p14:creationId xmlns:p14="http://schemas.microsoft.com/office/powerpoint/2010/main" val="3863826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497B57E-52D2-4240-95AB-AC0FD69627DD}" type="slidenum">
              <a:rPr lang="en-US"/>
              <a:pPr/>
              <a:t>5</a:t>
            </a:fld>
            <a:endParaRPr lang="en-US"/>
          </a:p>
        </p:txBody>
      </p:sp>
      <p:sp>
        <p:nvSpPr>
          <p:cNvPr id="9113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7FEF269-AF32-49FC-97EE-B2960B54FBA1}" type="slidenum">
              <a:rPr lang="en-US" sz="1300"/>
              <a:pPr algn="r">
                <a:buClrTx/>
                <a:buFontTx/>
                <a:buNone/>
              </a:pPr>
              <a:t>5</a:t>
            </a:fld>
            <a:endParaRPr lang="en-US" sz="1300"/>
          </a:p>
        </p:txBody>
      </p:sp>
      <p:sp>
        <p:nvSpPr>
          <p:cNvPr id="9113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39" name="Text Box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75"/>
              </a:spcBef>
              <a:buClrTx/>
              <a:buFontTx/>
              <a:buNone/>
            </a:pPr>
            <a:r>
              <a:rPr lang="en-US" dirty="0">
                <a:latin typeface="Arial" charset="0"/>
                <a:cs typeface="Arial" charset="0"/>
              </a:rPr>
              <a:t>Provide examples for how to divide the problem</a:t>
            </a:r>
          </a:p>
          <a:p>
            <a:pPr eaLnBrk="1" hangingPunct="1">
              <a:spcBef>
                <a:spcPts val="475"/>
              </a:spcBef>
              <a:buClrTx/>
              <a:buFontTx/>
              <a:buNone/>
            </a:pPr>
            <a:r>
              <a:rPr lang="en-US" dirty="0">
                <a:latin typeface="Arial" charset="0"/>
                <a:cs typeface="Arial" charset="0"/>
              </a:rPr>
              <a:t>File compression: read file, compress, write result </a:t>
            </a:r>
          </a:p>
          <a:p>
            <a:pPr eaLnBrk="1" hangingPunct="1">
              <a:spcBef>
                <a:spcPts val="475"/>
              </a:spcBef>
              <a:buClrTx/>
              <a:buFontTx/>
              <a:buNone/>
            </a:pPr>
            <a:r>
              <a:rPr lang="en-US" dirty="0">
                <a:latin typeface="Arial" charset="0"/>
                <a:cs typeface="Arial" charset="0"/>
              </a:rPr>
              <a:t>Matrix calculator: read matrix and operator, apply the operator (for each operator we need separated module), write the output</a:t>
            </a:r>
          </a:p>
          <a:p>
            <a:pPr eaLnBrk="1" hangingPunct="1">
              <a:spcBef>
                <a:spcPts val="450"/>
              </a:spcBef>
              <a:buClrTx/>
              <a:buFontTx/>
              <a:buNone/>
            </a:pPr>
            <a:endParaRPr lang="en-US" dirty="0">
              <a:latin typeface="Arial" charset="0"/>
              <a:cs typeface="Arial" charset="0"/>
            </a:endParaRPr>
          </a:p>
        </p:txBody>
      </p:sp>
    </p:spTree>
    <p:extLst>
      <p:ext uri="{BB962C8B-B14F-4D97-AF65-F5344CB8AC3E}">
        <p14:creationId xmlns:p14="http://schemas.microsoft.com/office/powerpoint/2010/main" val="274231812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33C1784-0C73-4DEB-824B-4CD0F57AD34D}" type="slidenum">
              <a:rPr lang="en-US"/>
              <a:pPr/>
              <a:t>53</a:t>
            </a:fld>
            <a:endParaRPr lang="en-US"/>
          </a:p>
        </p:txBody>
      </p:sp>
      <p:sp>
        <p:nvSpPr>
          <p:cNvPr id="13414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76DF0A0-A57F-4528-B736-2339E5C7CCC4}" type="slidenum">
              <a:rPr lang="en-US" sz="1300"/>
              <a:pPr algn="r">
                <a:buClrTx/>
                <a:buFontTx/>
                <a:buNone/>
              </a:pPr>
              <a:t>53</a:t>
            </a:fld>
            <a:endParaRPr lang="en-US" sz="1300"/>
          </a:p>
        </p:txBody>
      </p:sp>
      <p:sp>
        <p:nvSpPr>
          <p:cNvPr id="13414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414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1034817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D74A8A36-77B4-40BD-BBE7-9A1359A5AA48}" type="slidenum">
              <a:rPr lang="en-US"/>
              <a:pPr/>
              <a:t>54</a:t>
            </a:fld>
            <a:endParaRPr lang="en-US"/>
          </a:p>
        </p:txBody>
      </p:sp>
      <p:sp>
        <p:nvSpPr>
          <p:cNvPr id="13516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8FCC27A-C090-4F42-98BD-6064A36ECE20}" type="slidenum">
              <a:rPr lang="en-US" sz="1300"/>
              <a:pPr algn="r">
                <a:buClrTx/>
                <a:buFontTx/>
                <a:buNone/>
              </a:pPr>
              <a:t>54</a:t>
            </a:fld>
            <a:endParaRPr lang="en-US" sz="1300"/>
          </a:p>
        </p:txBody>
      </p:sp>
      <p:sp>
        <p:nvSpPr>
          <p:cNvPr id="13517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517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7652868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D693F5DC-D401-451A-BAB2-17884941739E}" type="slidenum">
              <a:rPr lang="en-US"/>
              <a:pPr/>
              <a:t>55</a:t>
            </a:fld>
            <a:endParaRPr lang="en-US"/>
          </a:p>
        </p:txBody>
      </p:sp>
      <p:sp>
        <p:nvSpPr>
          <p:cNvPr id="13619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A832B71-662E-4D73-8C34-50453377924D}" type="slidenum">
              <a:rPr lang="en-US" sz="1300"/>
              <a:pPr algn="r">
                <a:buClrTx/>
                <a:buFontTx/>
                <a:buNone/>
              </a:pPr>
              <a:t>55</a:t>
            </a:fld>
            <a:endParaRPr lang="en-US" sz="1300"/>
          </a:p>
        </p:txBody>
      </p:sp>
      <p:sp>
        <p:nvSpPr>
          <p:cNvPr id="13619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619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316867599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512ACD8-7C7D-4534-9C16-64E9422BB39A}" type="slidenum">
              <a:rPr lang="en-US"/>
              <a:pPr/>
              <a:t>56</a:t>
            </a:fld>
            <a:endParaRPr lang="en-US"/>
          </a:p>
        </p:txBody>
      </p:sp>
      <p:sp>
        <p:nvSpPr>
          <p:cNvPr id="13721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304E0871-D179-4146-ABE1-985C1F17ED11}" type="slidenum">
              <a:rPr lang="en-US" sz="1300"/>
              <a:pPr algn="r">
                <a:buClrTx/>
                <a:buFontTx/>
                <a:buNone/>
              </a:pPr>
              <a:t>56</a:t>
            </a:fld>
            <a:endParaRPr lang="en-US" sz="1300"/>
          </a:p>
        </p:txBody>
      </p:sp>
      <p:sp>
        <p:nvSpPr>
          <p:cNvPr id="13721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721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70597913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AE643E0-E71D-478B-925A-8BCB205C3996}" type="slidenum">
              <a:rPr lang="en-US"/>
              <a:pPr/>
              <a:t>57</a:t>
            </a:fld>
            <a:endParaRPr lang="en-US"/>
          </a:p>
        </p:txBody>
      </p:sp>
      <p:sp>
        <p:nvSpPr>
          <p:cNvPr id="13824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350CA3C6-336A-41E6-9A95-7EA99683DAE9}" type="slidenum">
              <a:rPr lang="en-US" sz="1300"/>
              <a:pPr algn="r">
                <a:buClrTx/>
                <a:buFontTx/>
                <a:buNone/>
              </a:pPr>
              <a:t>57</a:t>
            </a:fld>
            <a:endParaRPr lang="en-US" sz="1300"/>
          </a:p>
        </p:txBody>
      </p:sp>
      <p:sp>
        <p:nvSpPr>
          <p:cNvPr id="13824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824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36250871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A447BA59-77A1-442C-AF46-CE9C439E05F4}" type="slidenum">
              <a:rPr lang="en-US"/>
              <a:pPr/>
              <a:t>58</a:t>
            </a:fld>
            <a:endParaRPr lang="en-US"/>
          </a:p>
        </p:txBody>
      </p:sp>
      <p:sp>
        <p:nvSpPr>
          <p:cNvPr id="13926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8AE1686-0984-4333-85D5-0FEE93F09A88}" type="slidenum">
              <a:rPr lang="en-US" sz="1300"/>
              <a:pPr algn="r">
                <a:buClrTx/>
                <a:buFontTx/>
                <a:buNone/>
              </a:pPr>
              <a:t>58</a:t>
            </a:fld>
            <a:endParaRPr lang="en-US" sz="1300"/>
          </a:p>
        </p:txBody>
      </p:sp>
      <p:sp>
        <p:nvSpPr>
          <p:cNvPr id="13926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926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40582696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BBABE39-2EF1-4DD1-9EDD-F053373B7702}" type="slidenum">
              <a:rPr lang="en-US"/>
              <a:pPr/>
              <a:t>59</a:t>
            </a:fld>
            <a:endParaRPr lang="en-US"/>
          </a:p>
        </p:txBody>
      </p:sp>
      <p:sp>
        <p:nvSpPr>
          <p:cNvPr id="14028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F8F7036-6DBF-48B5-A39A-26FD4458F3E8}" type="slidenum">
              <a:rPr lang="en-US" sz="1300"/>
              <a:pPr algn="r">
                <a:buClrTx/>
                <a:buFontTx/>
                <a:buNone/>
              </a:pPr>
              <a:t>59</a:t>
            </a:fld>
            <a:endParaRPr lang="en-US" sz="1300"/>
          </a:p>
        </p:txBody>
      </p:sp>
      <p:sp>
        <p:nvSpPr>
          <p:cNvPr id="14029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029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316915863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620940EA-2472-48A0-BD6C-B647CCEA8FD9}" type="slidenum">
              <a:rPr lang="en-US"/>
              <a:pPr/>
              <a:t>60</a:t>
            </a:fld>
            <a:endParaRPr lang="en-US"/>
          </a:p>
        </p:txBody>
      </p:sp>
      <p:sp>
        <p:nvSpPr>
          <p:cNvPr id="14131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79ABE43-C638-46BC-A378-07C5FA0E4347}" type="slidenum">
              <a:rPr lang="en-US" sz="1300"/>
              <a:pPr algn="r">
                <a:buClrTx/>
                <a:buFontTx/>
                <a:buNone/>
              </a:pPr>
              <a:t>60</a:t>
            </a:fld>
            <a:endParaRPr lang="en-US" sz="1300"/>
          </a:p>
        </p:txBody>
      </p:sp>
      <p:sp>
        <p:nvSpPr>
          <p:cNvPr id="14131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131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368000448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7AEC8CA-4E7A-43CA-993E-1B7C431B0B32}" type="slidenum">
              <a:rPr lang="en-US"/>
              <a:pPr/>
              <a:t>61</a:t>
            </a:fld>
            <a:endParaRPr lang="en-US"/>
          </a:p>
        </p:txBody>
      </p:sp>
      <p:sp>
        <p:nvSpPr>
          <p:cNvPr id="14233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30979DF0-A3DC-484A-BDB3-FA70B3DAABAA}" type="slidenum">
              <a:rPr lang="en-US" sz="1300"/>
              <a:pPr algn="r">
                <a:buClrTx/>
                <a:buFontTx/>
                <a:buNone/>
              </a:pPr>
              <a:t>61</a:t>
            </a:fld>
            <a:endParaRPr lang="en-US" sz="1300"/>
          </a:p>
        </p:txBody>
      </p:sp>
      <p:sp>
        <p:nvSpPr>
          <p:cNvPr id="14233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233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42440859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4042F54-2B94-40EC-B03C-FAD33B962325}" type="slidenum">
              <a:rPr lang="en-US"/>
              <a:pPr/>
              <a:t>62</a:t>
            </a:fld>
            <a:endParaRPr lang="en-US"/>
          </a:p>
        </p:txBody>
      </p:sp>
      <p:sp>
        <p:nvSpPr>
          <p:cNvPr id="14336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CF414F0-2068-4900-BB47-D061237C95DE}" type="slidenum">
              <a:rPr lang="en-US" sz="1300"/>
              <a:pPr algn="r">
                <a:buClrTx/>
                <a:buFontTx/>
                <a:buNone/>
              </a:pPr>
              <a:t>62</a:t>
            </a:fld>
            <a:endParaRPr lang="en-US" sz="1300"/>
          </a:p>
        </p:txBody>
      </p:sp>
      <p:sp>
        <p:nvSpPr>
          <p:cNvPr id="14336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4345011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361EE63-8803-4E65-81D2-E5C1132633EB}" type="slidenum">
              <a:rPr lang="en-US"/>
              <a:pPr/>
              <a:t>6</a:t>
            </a:fld>
            <a:endParaRPr lang="en-US"/>
          </a:p>
        </p:txBody>
      </p:sp>
      <p:sp>
        <p:nvSpPr>
          <p:cNvPr id="9216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B64D817-7261-4B4E-8F7A-BA54DB4DC446}" type="slidenum">
              <a:rPr lang="en-US" sz="1300"/>
              <a:pPr algn="r">
                <a:buClrTx/>
                <a:buFontTx/>
                <a:buNone/>
              </a:pPr>
              <a:t>6</a:t>
            </a:fld>
            <a:endParaRPr lang="en-US" sz="1300"/>
          </a:p>
        </p:txBody>
      </p:sp>
      <p:sp>
        <p:nvSpPr>
          <p:cNvPr id="9216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70804897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4042F54-2B94-40EC-B03C-FAD33B962325}" type="slidenum">
              <a:rPr lang="en-US"/>
              <a:pPr/>
              <a:t>63</a:t>
            </a:fld>
            <a:endParaRPr lang="en-US"/>
          </a:p>
        </p:txBody>
      </p:sp>
      <p:sp>
        <p:nvSpPr>
          <p:cNvPr id="14336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CF414F0-2068-4900-BB47-D061237C95DE}" type="slidenum">
              <a:rPr lang="en-US" sz="1300"/>
              <a:pPr algn="r">
                <a:buClrTx/>
                <a:buFontTx/>
                <a:buNone/>
              </a:pPr>
              <a:t>63</a:t>
            </a:fld>
            <a:endParaRPr lang="en-US" sz="1300"/>
          </a:p>
        </p:txBody>
      </p:sp>
      <p:sp>
        <p:nvSpPr>
          <p:cNvPr id="14336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Arial" charset="0"/>
              <a:cs typeface="Arial" charset="0"/>
            </a:endParaRPr>
          </a:p>
        </p:txBody>
      </p:sp>
    </p:spTree>
    <p:extLst>
      <p:ext uri="{BB962C8B-B14F-4D97-AF65-F5344CB8AC3E}">
        <p14:creationId xmlns:p14="http://schemas.microsoft.com/office/powerpoint/2010/main" val="125139181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4042F54-2B94-40EC-B03C-FAD33B962325}" type="slidenum">
              <a:rPr lang="en-US"/>
              <a:pPr/>
              <a:t>64</a:t>
            </a:fld>
            <a:endParaRPr lang="en-US"/>
          </a:p>
        </p:txBody>
      </p:sp>
      <p:sp>
        <p:nvSpPr>
          <p:cNvPr id="14336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CF414F0-2068-4900-BB47-D061237C95DE}" type="slidenum">
              <a:rPr lang="en-US" sz="1300"/>
              <a:pPr algn="r">
                <a:buClrTx/>
                <a:buFontTx/>
                <a:buNone/>
              </a:pPr>
              <a:t>64</a:t>
            </a:fld>
            <a:endParaRPr lang="en-US" sz="1300"/>
          </a:p>
        </p:txBody>
      </p:sp>
      <p:sp>
        <p:nvSpPr>
          <p:cNvPr id="14336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Arial" charset="0"/>
              <a:cs typeface="Arial" charset="0"/>
            </a:endParaRPr>
          </a:p>
        </p:txBody>
      </p:sp>
    </p:spTree>
    <p:extLst>
      <p:ext uri="{BB962C8B-B14F-4D97-AF65-F5344CB8AC3E}">
        <p14:creationId xmlns:p14="http://schemas.microsoft.com/office/powerpoint/2010/main" val="255767444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4042F54-2B94-40EC-B03C-FAD33B962325}" type="slidenum">
              <a:rPr lang="en-US"/>
              <a:pPr/>
              <a:t>65</a:t>
            </a:fld>
            <a:endParaRPr lang="en-US"/>
          </a:p>
        </p:txBody>
      </p:sp>
      <p:sp>
        <p:nvSpPr>
          <p:cNvPr id="14336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CF414F0-2068-4900-BB47-D061237C95DE}" type="slidenum">
              <a:rPr lang="en-US" sz="1300"/>
              <a:pPr algn="r">
                <a:buClrTx/>
                <a:buFontTx/>
                <a:buNone/>
              </a:pPr>
              <a:t>65</a:t>
            </a:fld>
            <a:endParaRPr lang="en-US" sz="1300"/>
          </a:p>
        </p:txBody>
      </p:sp>
      <p:sp>
        <p:nvSpPr>
          <p:cNvPr id="14336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dirty="0">
              <a:latin typeface="Arial" charset="0"/>
              <a:cs typeface="Arial" charset="0"/>
            </a:endParaRPr>
          </a:p>
        </p:txBody>
      </p:sp>
    </p:spTree>
    <p:extLst>
      <p:ext uri="{BB962C8B-B14F-4D97-AF65-F5344CB8AC3E}">
        <p14:creationId xmlns:p14="http://schemas.microsoft.com/office/powerpoint/2010/main" val="31317988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4042F54-2B94-40EC-B03C-FAD33B962325}" type="slidenum">
              <a:rPr lang="en-US"/>
              <a:pPr/>
              <a:t>66</a:t>
            </a:fld>
            <a:endParaRPr lang="en-US"/>
          </a:p>
        </p:txBody>
      </p:sp>
      <p:sp>
        <p:nvSpPr>
          <p:cNvPr id="14336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CF414F0-2068-4900-BB47-D061237C95DE}" type="slidenum">
              <a:rPr lang="en-US" sz="1300"/>
              <a:pPr algn="r">
                <a:buClrTx/>
                <a:buFontTx/>
                <a:buNone/>
              </a:pPr>
              <a:t>66</a:t>
            </a:fld>
            <a:endParaRPr lang="en-US" sz="1300"/>
          </a:p>
        </p:txBody>
      </p:sp>
      <p:sp>
        <p:nvSpPr>
          <p:cNvPr id="14336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336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11892289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CC76F4AA-A5F0-4D8F-A448-65A6A75B05CB}" type="slidenum">
              <a:rPr lang="en-US"/>
              <a:pPr/>
              <a:t>67</a:t>
            </a:fld>
            <a:endParaRPr lang="en-US"/>
          </a:p>
        </p:txBody>
      </p:sp>
      <p:sp>
        <p:nvSpPr>
          <p:cNvPr id="14438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01B8DFB-8E02-4847-84CB-FE8E9E5E4139}" type="slidenum">
              <a:rPr lang="en-US" sz="1300"/>
              <a:pPr algn="r">
                <a:buClrTx/>
                <a:buFontTx/>
                <a:buNone/>
              </a:pPr>
              <a:t>67</a:t>
            </a:fld>
            <a:endParaRPr lang="en-US" sz="1300"/>
          </a:p>
        </p:txBody>
      </p:sp>
      <p:sp>
        <p:nvSpPr>
          <p:cNvPr id="14438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438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marL="0" marR="0" indent="0" algn="r" defTabSz="457200" rtl="1" eaLnBrk="1" fontAlgn="base" latinLnBrk="0"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fa-IR" b="0" dirty="0"/>
              <a:t>هر عدد صحیح زوج بزرگ‌تر از ۲ را می‌توان به صورت مجموع دو عدد اول نوشت.</a:t>
            </a:r>
            <a:endParaRPr lang="en-US" b="0" dirty="0">
              <a:latin typeface="Arial" charset="0"/>
              <a:cs typeface="Arial" charset="0"/>
            </a:endParaRPr>
          </a:p>
        </p:txBody>
      </p:sp>
    </p:spTree>
    <p:extLst>
      <p:ext uri="{BB962C8B-B14F-4D97-AF65-F5344CB8AC3E}">
        <p14:creationId xmlns:p14="http://schemas.microsoft.com/office/powerpoint/2010/main" val="62146861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83D7B6EF-CBE1-4FC7-BC21-43C0F1F7EB51}" type="slidenum">
              <a:rPr lang="en-US"/>
              <a:pPr/>
              <a:t>68</a:t>
            </a:fld>
            <a:endParaRPr lang="en-US"/>
          </a:p>
        </p:txBody>
      </p:sp>
      <p:sp>
        <p:nvSpPr>
          <p:cNvPr id="14540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3C61D6C-59C9-4715-BFCF-8AE48B47CF5D}" type="slidenum">
              <a:rPr lang="en-US" sz="1300"/>
              <a:pPr algn="r">
                <a:buClrTx/>
                <a:buFontTx/>
                <a:buNone/>
              </a:pPr>
              <a:t>68</a:t>
            </a:fld>
            <a:endParaRPr lang="en-US" sz="1300"/>
          </a:p>
        </p:txBody>
      </p:sp>
      <p:sp>
        <p:nvSpPr>
          <p:cNvPr id="14541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541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14509455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7CC757A-4751-4CD3-A21D-E780C68CEED1}" type="slidenum">
              <a:rPr lang="en-US"/>
              <a:pPr/>
              <a:t>69</a:t>
            </a:fld>
            <a:endParaRPr lang="en-US"/>
          </a:p>
        </p:txBody>
      </p:sp>
      <p:sp>
        <p:nvSpPr>
          <p:cNvPr id="14643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247957E1-8B0D-4116-B172-11C56A296521}" type="slidenum">
              <a:rPr lang="en-US" sz="1300"/>
              <a:pPr algn="r">
                <a:buClrTx/>
                <a:buFontTx/>
                <a:buNone/>
              </a:pPr>
              <a:t>69</a:t>
            </a:fld>
            <a:endParaRPr lang="en-US" sz="1300"/>
          </a:p>
        </p:txBody>
      </p:sp>
      <p:sp>
        <p:nvSpPr>
          <p:cNvPr id="14643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643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94283217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733448C4-5230-49BD-891C-91EA5CD3C79A}" type="slidenum">
              <a:rPr lang="en-US"/>
              <a:pPr/>
              <a:t>70</a:t>
            </a:fld>
            <a:endParaRPr lang="en-US"/>
          </a:p>
        </p:txBody>
      </p:sp>
      <p:sp>
        <p:nvSpPr>
          <p:cNvPr id="14745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9966D281-9659-4B62-A21F-A116136D136F}" type="slidenum">
              <a:rPr lang="en-US" sz="1300"/>
              <a:pPr algn="r">
                <a:buClrTx/>
                <a:buFontTx/>
                <a:buNone/>
              </a:pPr>
              <a:t>70</a:t>
            </a:fld>
            <a:endParaRPr lang="en-US" sz="1300"/>
          </a:p>
        </p:txBody>
      </p:sp>
      <p:sp>
        <p:nvSpPr>
          <p:cNvPr id="14745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745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93475319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E1E4055-C224-40FF-A962-BBB8BC257E6D}" type="slidenum">
              <a:rPr lang="en-US"/>
              <a:pPr/>
              <a:t>71</a:t>
            </a:fld>
            <a:endParaRPr lang="en-US"/>
          </a:p>
        </p:txBody>
      </p:sp>
      <p:sp>
        <p:nvSpPr>
          <p:cNvPr id="14848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AE7185BD-F820-4213-B5B9-EEC8D7184676}" type="slidenum">
              <a:rPr lang="en-US" sz="1300"/>
              <a:pPr algn="r">
                <a:buClrTx/>
                <a:buFontTx/>
                <a:buNone/>
              </a:pPr>
              <a:t>71</a:t>
            </a:fld>
            <a:endParaRPr lang="en-US" sz="1300"/>
          </a:p>
        </p:txBody>
      </p:sp>
      <p:sp>
        <p:nvSpPr>
          <p:cNvPr id="14848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848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3067178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D82659B9-3556-4B60-B69F-EE6CA862D579}" type="slidenum">
              <a:rPr lang="en-US"/>
              <a:pPr/>
              <a:t>72</a:t>
            </a:fld>
            <a:endParaRPr lang="en-US"/>
          </a:p>
        </p:txBody>
      </p:sp>
      <p:sp>
        <p:nvSpPr>
          <p:cNvPr id="14950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21E4600-597E-4C0F-8998-89167A128901}" type="slidenum">
              <a:rPr lang="en-US" sz="1300"/>
              <a:pPr algn="r">
                <a:buClrTx/>
                <a:buFontTx/>
                <a:buNone/>
              </a:pPr>
              <a:t>72</a:t>
            </a:fld>
            <a:endParaRPr lang="en-US" sz="1300"/>
          </a:p>
        </p:txBody>
      </p:sp>
      <p:sp>
        <p:nvSpPr>
          <p:cNvPr id="14950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4950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7717260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4C5295BD-0080-48F3-A6B5-B362DEB9CD07}" type="slidenum">
              <a:rPr lang="en-US"/>
              <a:pPr/>
              <a:t>7</a:t>
            </a:fld>
            <a:endParaRPr lang="en-US"/>
          </a:p>
        </p:txBody>
      </p:sp>
      <p:sp>
        <p:nvSpPr>
          <p:cNvPr id="9318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3B5C3ABA-04AA-456B-A192-B56625811383}" type="slidenum">
              <a:rPr lang="en-US" sz="1300"/>
              <a:pPr algn="r">
                <a:buClrTx/>
                <a:buFontTx/>
                <a:buNone/>
              </a:pPr>
              <a:t>7</a:t>
            </a:fld>
            <a:endParaRPr lang="en-US" sz="1300"/>
          </a:p>
        </p:txBody>
      </p:sp>
      <p:sp>
        <p:nvSpPr>
          <p:cNvPr id="9318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318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9522402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F22BD2BE-FEFB-496B-8731-E2A013EF01B0}" type="slidenum">
              <a:rPr lang="en-US"/>
              <a:pPr/>
              <a:t>73</a:t>
            </a:fld>
            <a:endParaRPr lang="en-US"/>
          </a:p>
        </p:txBody>
      </p:sp>
      <p:sp>
        <p:nvSpPr>
          <p:cNvPr id="15052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DA6D631-0658-4F25-9E15-09C5EB69B900}" type="slidenum">
              <a:rPr lang="en-US" sz="1300"/>
              <a:pPr algn="r">
                <a:buClrTx/>
                <a:buFontTx/>
                <a:buNone/>
              </a:pPr>
              <a:t>73</a:t>
            </a:fld>
            <a:endParaRPr lang="en-US" sz="1300"/>
          </a:p>
        </p:txBody>
      </p:sp>
      <p:sp>
        <p:nvSpPr>
          <p:cNvPr id="15053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053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71158831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C8B6AB95-576B-4CD0-9644-5E5B3986B08D}" type="slidenum">
              <a:rPr lang="en-US"/>
              <a:pPr/>
              <a:t>74</a:t>
            </a:fld>
            <a:endParaRPr lang="en-US"/>
          </a:p>
        </p:txBody>
      </p:sp>
      <p:sp>
        <p:nvSpPr>
          <p:cNvPr id="15155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A85901E8-2BE3-4C7A-9250-431457A93618}" type="slidenum">
              <a:rPr lang="en-US" sz="1300"/>
              <a:pPr algn="r">
                <a:buClrTx/>
                <a:buFontTx/>
                <a:buNone/>
              </a:pPr>
              <a:t>74</a:t>
            </a:fld>
            <a:endParaRPr lang="en-US" sz="1300"/>
          </a:p>
        </p:txBody>
      </p:sp>
      <p:sp>
        <p:nvSpPr>
          <p:cNvPr id="15155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155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marL="0" marR="0" indent="0" algn="l" defTabSz="457200" rtl="0" eaLnBrk="1" fontAlgn="base" latinLnBrk="0" hangingPunct="1">
              <a:lnSpc>
                <a:spcPct val="100000"/>
              </a:lnSpc>
              <a:spcBef>
                <a:spcPts val="450"/>
              </a:spcBef>
              <a:spcAft>
                <a:spcPct val="0"/>
              </a:spcAft>
              <a:buClrTx/>
              <a:buSzPct val="100000"/>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dirty="0"/>
              <a:t>The </a:t>
            </a:r>
            <a:r>
              <a:rPr lang="en-US" b="1" dirty="0"/>
              <a:t>Recursion </a:t>
            </a:r>
            <a:r>
              <a:rPr lang="en-US" dirty="0"/>
              <a:t>and </a:t>
            </a:r>
            <a:r>
              <a:rPr lang="en-US" b="1" dirty="0"/>
              <a:t>Iteration </a:t>
            </a:r>
            <a:r>
              <a:rPr lang="en-US" dirty="0"/>
              <a:t>both repeatedly execute the set of instructions. </a:t>
            </a:r>
            <a:r>
              <a:rPr lang="en-US" b="1" dirty="0"/>
              <a:t>Recursion </a:t>
            </a:r>
            <a:r>
              <a:rPr lang="en-US" dirty="0"/>
              <a:t>is when a statement in a function </a:t>
            </a:r>
            <a:r>
              <a:rPr lang="en-US" b="1" dirty="0"/>
              <a:t>calls itself repeatedly</a:t>
            </a:r>
            <a:r>
              <a:rPr lang="en-US" dirty="0"/>
              <a:t>. The </a:t>
            </a:r>
            <a:r>
              <a:rPr lang="en-US" b="1" dirty="0"/>
              <a:t>iteration</a:t>
            </a:r>
            <a:r>
              <a:rPr lang="en-US" dirty="0"/>
              <a:t> is when a loop </a:t>
            </a:r>
            <a:r>
              <a:rPr lang="en-US" b="1" dirty="0"/>
              <a:t>repeatedly executes until the controlling condition becomes false</a:t>
            </a:r>
            <a:r>
              <a:rPr lang="en-US" dirty="0"/>
              <a:t>. The primary difference between recursion and iteration is that </a:t>
            </a:r>
            <a:r>
              <a:rPr lang="en-US" b="1" dirty="0"/>
              <a:t>recursion </a:t>
            </a:r>
            <a:r>
              <a:rPr lang="en-US" dirty="0"/>
              <a:t>is a process, always applied to a function and </a:t>
            </a:r>
            <a:r>
              <a:rPr lang="en-US" b="1" dirty="0"/>
              <a:t>iteration </a:t>
            </a:r>
            <a:r>
              <a:rPr lang="en-US" dirty="0"/>
              <a:t>is applied to the </a:t>
            </a:r>
            <a:r>
              <a:rPr lang="en-US" b="1" dirty="0"/>
              <a:t>set of instructions </a:t>
            </a:r>
            <a:r>
              <a:rPr lang="en-US" dirty="0"/>
              <a:t>which we want to get </a:t>
            </a:r>
            <a:r>
              <a:rPr lang="en-US" b="1" dirty="0"/>
              <a:t>repeatedly executed</a:t>
            </a:r>
            <a:r>
              <a:rPr lang="en-US" dirty="0"/>
              <a:t>.</a:t>
            </a:r>
          </a:p>
          <a:p>
            <a:pPr eaLnBrk="1" hangingPunct="1">
              <a:spcBef>
                <a:spcPts val="450"/>
              </a:spcBef>
              <a:buClrTx/>
              <a:buFontTx/>
              <a:buNone/>
            </a:pPr>
            <a:endParaRPr lang="en-US" dirty="0">
              <a:latin typeface="Arial" charset="0"/>
              <a:cs typeface="Arial" charset="0"/>
            </a:endParaRPr>
          </a:p>
        </p:txBody>
      </p:sp>
    </p:spTree>
    <p:extLst>
      <p:ext uri="{BB962C8B-B14F-4D97-AF65-F5344CB8AC3E}">
        <p14:creationId xmlns:p14="http://schemas.microsoft.com/office/powerpoint/2010/main" val="202592755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0F91099A-833A-461D-8E79-5798A16AAAED}" type="slidenum">
              <a:rPr lang="en-US"/>
              <a:pPr/>
              <a:t>75</a:t>
            </a:fld>
            <a:endParaRPr lang="en-US"/>
          </a:p>
        </p:txBody>
      </p:sp>
      <p:sp>
        <p:nvSpPr>
          <p:cNvPr id="15257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9575BF72-C67B-4282-A572-0553EF93FDCC}" type="slidenum">
              <a:rPr lang="en-US" sz="1300"/>
              <a:pPr algn="r">
                <a:buClrTx/>
                <a:buFontTx/>
                <a:buNone/>
              </a:pPr>
              <a:t>75</a:t>
            </a:fld>
            <a:endParaRPr lang="en-US" sz="1300"/>
          </a:p>
        </p:txBody>
      </p:sp>
      <p:sp>
        <p:nvSpPr>
          <p:cNvPr id="15257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257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48900761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28FDBD6C-7055-48AF-BF6D-B12B1634892B}" type="slidenum">
              <a:rPr lang="en-US"/>
              <a:pPr/>
              <a:t>76</a:t>
            </a:fld>
            <a:endParaRPr lang="en-US"/>
          </a:p>
        </p:txBody>
      </p:sp>
      <p:sp>
        <p:nvSpPr>
          <p:cNvPr id="15360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191BB4E-A78A-4691-8AEE-6D07B2B2138D}" type="slidenum">
              <a:rPr lang="en-US" sz="1300"/>
              <a:pPr algn="r">
                <a:buClrTx/>
                <a:buFontTx/>
                <a:buNone/>
              </a:pPr>
              <a:t>76</a:t>
            </a:fld>
            <a:endParaRPr lang="en-US" sz="1300"/>
          </a:p>
        </p:txBody>
      </p:sp>
      <p:sp>
        <p:nvSpPr>
          <p:cNvPr id="15360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360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405085825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E362B3C-5695-44CE-9843-6950C553437E}" type="slidenum">
              <a:rPr lang="en-US"/>
              <a:pPr/>
              <a:t>77</a:t>
            </a:fld>
            <a:endParaRPr lang="en-US"/>
          </a:p>
        </p:txBody>
      </p:sp>
      <p:sp>
        <p:nvSpPr>
          <p:cNvPr id="15462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DF4017D-C4EB-4811-B894-270AC6780534}" type="slidenum">
              <a:rPr lang="en-US" sz="1300"/>
              <a:pPr algn="r">
                <a:buClrTx/>
                <a:buFontTx/>
                <a:buNone/>
              </a:pPr>
              <a:t>77</a:t>
            </a:fld>
            <a:endParaRPr lang="en-US" sz="1300"/>
          </a:p>
        </p:txBody>
      </p:sp>
      <p:sp>
        <p:nvSpPr>
          <p:cNvPr id="15462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4627" name="Text Box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en-US">
                <a:latin typeface="Arial" charset="0"/>
                <a:cs typeface="Arial" charset="0"/>
              </a:rPr>
              <a:t>Function Call Graph.</a:t>
            </a:r>
          </a:p>
          <a:p>
            <a:pPr eaLnBrk="1" hangingPunct="1">
              <a:spcBef>
                <a:spcPts val="450"/>
              </a:spcBef>
              <a:buClrTx/>
              <a:buFontTx/>
              <a:buNone/>
            </a:pPr>
            <a:r>
              <a:rPr lang="en-US">
                <a:latin typeface="Arial" charset="0"/>
                <a:cs typeface="Arial" charset="0"/>
              </a:rPr>
              <a:t>What happen, what is function calls</a:t>
            </a:r>
          </a:p>
          <a:p>
            <a:pPr eaLnBrk="1" hangingPunct="1">
              <a:spcBef>
                <a:spcPts val="450"/>
              </a:spcBef>
              <a:buClrTx/>
              <a:buFontTx/>
              <a:buNone/>
            </a:pPr>
            <a:r>
              <a:rPr lang="en-US">
                <a:latin typeface="Arial" charset="0"/>
                <a:cs typeface="Arial" charset="0"/>
              </a:rPr>
              <a:t>Recursive call and returns </a:t>
            </a:r>
          </a:p>
        </p:txBody>
      </p:sp>
    </p:spTree>
    <p:extLst>
      <p:ext uri="{BB962C8B-B14F-4D97-AF65-F5344CB8AC3E}">
        <p14:creationId xmlns:p14="http://schemas.microsoft.com/office/powerpoint/2010/main" val="294638977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FFD673B-1068-4199-9C17-EC1C4701856C}" type="slidenum">
              <a:rPr lang="en-US"/>
              <a:pPr/>
              <a:t>78</a:t>
            </a:fld>
            <a:endParaRPr lang="en-US"/>
          </a:p>
        </p:txBody>
      </p:sp>
      <p:sp>
        <p:nvSpPr>
          <p:cNvPr id="15564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E7794DF-6166-48F7-9638-B3228C6ABF16}" type="slidenum">
              <a:rPr lang="en-US" sz="1300"/>
              <a:pPr algn="r">
                <a:buClrTx/>
                <a:buFontTx/>
                <a:buNone/>
              </a:pPr>
              <a:t>78</a:t>
            </a:fld>
            <a:endParaRPr lang="en-US" sz="1300"/>
          </a:p>
        </p:txBody>
      </p:sp>
      <p:sp>
        <p:nvSpPr>
          <p:cNvPr id="15565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565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en-US" dirty="0">
                <a:latin typeface="Arial" charset="0"/>
                <a:cs typeface="Arial" charset="0"/>
              </a:rPr>
              <a:t>Introduce</a:t>
            </a:r>
            <a:r>
              <a:rPr lang="en-US" baseline="0" dirty="0">
                <a:latin typeface="Arial" charset="0"/>
                <a:cs typeface="Arial" charset="0"/>
              </a:rPr>
              <a:t> the concept of “function call graph”</a:t>
            </a:r>
            <a:endParaRPr lang="en-US" dirty="0">
              <a:latin typeface="Arial" charset="0"/>
              <a:cs typeface="Arial" charset="0"/>
            </a:endParaRPr>
          </a:p>
        </p:txBody>
      </p:sp>
    </p:spTree>
    <p:extLst>
      <p:ext uri="{BB962C8B-B14F-4D97-AF65-F5344CB8AC3E}">
        <p14:creationId xmlns:p14="http://schemas.microsoft.com/office/powerpoint/2010/main" val="288562846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04F87AE-F462-4DDD-89D9-DFAB97FD812F}" type="slidenum">
              <a:rPr lang="en-US"/>
              <a:pPr/>
              <a:t>79</a:t>
            </a:fld>
            <a:endParaRPr lang="en-US"/>
          </a:p>
        </p:txBody>
      </p:sp>
      <p:sp>
        <p:nvSpPr>
          <p:cNvPr id="15667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22741070-E89D-412B-82FE-CB7CC985B8AD}" type="slidenum">
              <a:rPr lang="en-US" sz="1300"/>
              <a:pPr algn="r">
                <a:buClrTx/>
                <a:buFontTx/>
                <a:buNone/>
              </a:pPr>
              <a:t>79</a:t>
            </a:fld>
            <a:endParaRPr lang="en-US" sz="1300"/>
          </a:p>
        </p:txBody>
      </p:sp>
      <p:sp>
        <p:nvSpPr>
          <p:cNvPr id="15667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185144821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64650BF1-A131-40A1-AA29-836B75290E89}" type="slidenum">
              <a:rPr lang="en-US"/>
              <a:pPr/>
              <a:t>80</a:t>
            </a:fld>
            <a:endParaRPr lang="en-US"/>
          </a:p>
        </p:txBody>
      </p:sp>
      <p:sp>
        <p:nvSpPr>
          <p:cNvPr id="15769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8C25C8E1-D303-4ABA-AA3B-B996E4E8F6CC}" type="slidenum">
              <a:rPr lang="en-US" sz="1300"/>
              <a:pPr algn="r">
                <a:buClrTx/>
                <a:buFontTx/>
                <a:buNone/>
              </a:pPr>
              <a:t>80</a:t>
            </a:fld>
            <a:endParaRPr lang="en-US" sz="1300"/>
          </a:p>
        </p:txBody>
      </p:sp>
      <p:sp>
        <p:nvSpPr>
          <p:cNvPr id="15769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769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404455622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E05BA352-8041-4486-A545-7BE057B41749}" type="slidenum">
              <a:rPr lang="en-US"/>
              <a:pPr/>
              <a:t>81</a:t>
            </a:fld>
            <a:endParaRPr lang="en-US"/>
          </a:p>
        </p:txBody>
      </p:sp>
      <p:sp>
        <p:nvSpPr>
          <p:cNvPr id="15872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9051035-B845-4769-9C9D-002281C309F2}" type="slidenum">
              <a:rPr lang="en-US" sz="1300"/>
              <a:pPr algn="r">
                <a:buClrTx/>
                <a:buFontTx/>
                <a:buNone/>
              </a:pPr>
              <a:t>81</a:t>
            </a:fld>
            <a:endParaRPr lang="en-US" sz="1300"/>
          </a:p>
        </p:txBody>
      </p:sp>
      <p:sp>
        <p:nvSpPr>
          <p:cNvPr id="15872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39797473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35222E8C-3899-43FE-8BAE-09BFA565A33F}" type="slidenum">
              <a:rPr lang="en-US"/>
              <a:pPr/>
              <a:t>82</a:t>
            </a:fld>
            <a:endParaRPr lang="en-US"/>
          </a:p>
        </p:txBody>
      </p:sp>
      <p:sp>
        <p:nvSpPr>
          <p:cNvPr id="15974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5591D241-A505-483B-90F4-11B8388026F4}" type="slidenum">
              <a:rPr lang="en-US" sz="1300"/>
              <a:pPr algn="r">
                <a:buClrTx/>
                <a:buFontTx/>
                <a:buNone/>
              </a:pPr>
              <a:t>82</a:t>
            </a:fld>
            <a:endParaRPr lang="en-US" sz="1300"/>
          </a:p>
        </p:txBody>
      </p:sp>
      <p:sp>
        <p:nvSpPr>
          <p:cNvPr id="15974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974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3883838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9C61CC35-AAA3-4660-BBF4-5595BDF9590E}" type="slidenum">
              <a:rPr lang="en-US"/>
              <a:pPr/>
              <a:t>8</a:t>
            </a:fld>
            <a:endParaRPr lang="en-US"/>
          </a:p>
        </p:txBody>
      </p:sp>
      <p:sp>
        <p:nvSpPr>
          <p:cNvPr id="9420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28D4A3D-895E-4039-8CF9-E0BC4D87D2EA}" type="slidenum">
              <a:rPr lang="en-US" sz="1300"/>
              <a:pPr algn="r">
                <a:buClrTx/>
                <a:buFontTx/>
                <a:buNone/>
              </a:pPr>
              <a:t>8</a:t>
            </a:fld>
            <a:endParaRPr lang="en-US" sz="1300"/>
          </a:p>
        </p:txBody>
      </p:sp>
      <p:sp>
        <p:nvSpPr>
          <p:cNvPr id="9421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4211"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60603202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83F932C5-96C0-43D4-8AD1-F7E194762B83}" type="slidenum">
              <a:rPr lang="en-US"/>
              <a:pPr/>
              <a:t>83</a:t>
            </a:fld>
            <a:endParaRPr lang="en-US"/>
          </a:p>
        </p:txBody>
      </p:sp>
      <p:sp>
        <p:nvSpPr>
          <p:cNvPr id="160769"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5DDD819-CF64-45AA-996F-467ABA0F1C73}" type="slidenum">
              <a:rPr lang="en-US" sz="1300"/>
              <a:pPr algn="r">
                <a:buClrTx/>
                <a:buFontTx/>
                <a:buNone/>
              </a:pPr>
              <a:t>83</a:t>
            </a:fld>
            <a:endParaRPr lang="en-US" sz="1300"/>
          </a:p>
        </p:txBody>
      </p:sp>
      <p:sp>
        <p:nvSpPr>
          <p:cNvPr id="160770"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0771" name="Text Box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en-US" dirty="0">
                <a:latin typeface="Arial" charset="0"/>
                <a:cs typeface="Arial" charset="0"/>
              </a:rPr>
              <a:t>What happen in each algorithms</a:t>
            </a:r>
          </a:p>
        </p:txBody>
      </p:sp>
    </p:spTree>
    <p:extLst>
      <p:ext uri="{BB962C8B-B14F-4D97-AF65-F5344CB8AC3E}">
        <p14:creationId xmlns:p14="http://schemas.microsoft.com/office/powerpoint/2010/main" val="292891577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5CF55A60-28CD-430C-AE42-E509A5C7546E}" type="slidenum">
              <a:rPr lang="en-US"/>
              <a:pPr/>
              <a:t>84</a:t>
            </a:fld>
            <a:endParaRPr lang="en-US"/>
          </a:p>
        </p:txBody>
      </p:sp>
      <p:sp>
        <p:nvSpPr>
          <p:cNvPr id="16179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270A5296-A456-42AF-B85D-FA3A1248B680}" type="slidenum">
              <a:rPr lang="en-US" sz="1300"/>
              <a:pPr algn="r">
                <a:buClrTx/>
                <a:buFontTx/>
                <a:buNone/>
              </a:pPr>
              <a:t>84</a:t>
            </a:fld>
            <a:endParaRPr lang="en-US" sz="1300"/>
          </a:p>
        </p:txBody>
      </p:sp>
      <p:sp>
        <p:nvSpPr>
          <p:cNvPr id="16179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179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54858071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00FBD580-A628-431F-9FE0-A37C21F54544}" type="slidenum">
              <a:rPr lang="en-US"/>
              <a:pPr/>
              <a:t>85</a:t>
            </a:fld>
            <a:endParaRPr lang="en-US"/>
          </a:p>
        </p:txBody>
      </p:sp>
      <p:sp>
        <p:nvSpPr>
          <p:cNvPr id="162817"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88034FCF-FD1A-481C-A260-2A77A8F00720}" type="slidenum">
              <a:rPr lang="en-US" sz="1300"/>
              <a:pPr algn="r">
                <a:buClrTx/>
                <a:buFontTx/>
                <a:buNone/>
              </a:pPr>
              <a:t>85</a:t>
            </a:fld>
            <a:endParaRPr lang="en-US" sz="1300"/>
          </a:p>
        </p:txBody>
      </p:sp>
      <p:sp>
        <p:nvSpPr>
          <p:cNvPr id="162818"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19"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r>
              <a:rPr lang="en-US" dirty="0">
                <a:latin typeface="Arial" charset="0"/>
                <a:cs typeface="Arial" charset="0"/>
              </a:rPr>
              <a:t>Draw</a:t>
            </a:r>
            <a:r>
              <a:rPr lang="en-US" baseline="0" dirty="0">
                <a:latin typeface="Arial" charset="0"/>
                <a:cs typeface="Arial" charset="0"/>
              </a:rPr>
              <a:t> “function call” diagram and discuss about the </a:t>
            </a:r>
            <a:r>
              <a:rPr lang="en-US" baseline="0">
                <a:latin typeface="Arial" charset="0"/>
                <a:cs typeface="Arial" charset="0"/>
              </a:rPr>
              <a:t>dynamic programming</a:t>
            </a:r>
            <a:endParaRPr lang="en-US">
              <a:latin typeface="Arial" charset="0"/>
              <a:cs typeface="Arial" charset="0"/>
            </a:endParaRPr>
          </a:p>
        </p:txBody>
      </p:sp>
    </p:spTree>
    <p:extLst>
      <p:ext uri="{BB962C8B-B14F-4D97-AF65-F5344CB8AC3E}">
        <p14:creationId xmlns:p14="http://schemas.microsoft.com/office/powerpoint/2010/main" val="397238071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807F6829-F86F-44E3-AD34-01EDDA76C2EE}" type="slidenum">
              <a:rPr lang="en-US"/>
              <a:pPr/>
              <a:t>86</a:t>
            </a:fld>
            <a:endParaRPr lang="en-US"/>
          </a:p>
        </p:txBody>
      </p:sp>
      <p:sp>
        <p:nvSpPr>
          <p:cNvPr id="163841"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859207E4-B667-4935-B7AA-F80819D0785E}" type="slidenum">
              <a:rPr lang="en-US" sz="1300"/>
              <a:pPr algn="r">
                <a:buClrTx/>
                <a:buFontTx/>
                <a:buNone/>
              </a:pPr>
              <a:t>86</a:t>
            </a:fld>
            <a:endParaRPr lang="en-US" sz="1300"/>
          </a:p>
        </p:txBody>
      </p:sp>
      <p:sp>
        <p:nvSpPr>
          <p:cNvPr id="163842"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3843"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07754012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EBA08B12-4973-415A-B482-46D57EEBAEF4}" type="slidenum">
              <a:rPr lang="en-US"/>
              <a:pPr/>
              <a:t>87</a:t>
            </a:fld>
            <a:endParaRPr lang="en-US"/>
          </a:p>
        </p:txBody>
      </p:sp>
      <p:sp>
        <p:nvSpPr>
          <p:cNvPr id="164865"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2733C8F4-65EB-4FEC-8259-CC9166223C0C}" type="slidenum">
              <a:rPr lang="en-US" sz="1300"/>
              <a:pPr algn="r">
                <a:buClrTx/>
                <a:buFontTx/>
                <a:buNone/>
              </a:pPr>
              <a:t>87</a:t>
            </a:fld>
            <a:endParaRPr lang="en-US" sz="1300"/>
          </a:p>
        </p:txBody>
      </p:sp>
      <p:sp>
        <p:nvSpPr>
          <p:cNvPr id="164866"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67"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81714611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BC3959F9-19F5-4319-96F3-935C0A3E85BD}" type="slidenum">
              <a:rPr lang="en-US"/>
              <a:pPr/>
              <a:t>88</a:t>
            </a:fld>
            <a:endParaRPr lang="en-US"/>
          </a:p>
        </p:txBody>
      </p:sp>
      <p:sp>
        <p:nvSpPr>
          <p:cNvPr id="165889"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5890"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65891" name="Text Box 3"/>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321DBF3-459B-4477-8FF0-6ABB6839E530}" type="slidenum">
              <a:rPr lang="en-US" sz="1300"/>
              <a:pPr algn="r">
                <a:buClrTx/>
                <a:buFontTx/>
                <a:buNone/>
              </a:pPr>
              <a:t>88</a:t>
            </a:fld>
            <a:endParaRPr lang="en-US" sz="1300"/>
          </a:p>
        </p:txBody>
      </p:sp>
    </p:spTree>
    <p:extLst>
      <p:ext uri="{BB962C8B-B14F-4D97-AF65-F5344CB8AC3E}">
        <p14:creationId xmlns:p14="http://schemas.microsoft.com/office/powerpoint/2010/main" val="30179774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152B9673-D35C-4B5D-B3B2-6159746B0DCF}" type="slidenum">
              <a:rPr lang="en-US"/>
              <a:pPr/>
              <a:t>89</a:t>
            </a:fld>
            <a:endParaRPr lang="en-US"/>
          </a:p>
        </p:txBody>
      </p:sp>
      <p:sp>
        <p:nvSpPr>
          <p:cNvPr id="16691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E1E81D2-DD8A-470C-A638-E63BC90700AE}" type="slidenum">
              <a:rPr lang="en-US" sz="1300"/>
              <a:pPr algn="r">
                <a:buClrTx/>
                <a:buFontTx/>
                <a:buNone/>
              </a:pPr>
              <a:t>89</a:t>
            </a:fld>
            <a:endParaRPr lang="en-US" sz="1300"/>
          </a:p>
        </p:txBody>
      </p:sp>
      <p:sp>
        <p:nvSpPr>
          <p:cNvPr id="16691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2069432440"/>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9"/>
          <p:cNvSpPr>
            <a:spLocks noGrp="1" noChangeArrowheads="1"/>
          </p:cNvSpPr>
          <p:nvPr>
            <p:ph type="sldNum"/>
          </p:nvPr>
        </p:nvSpPr>
        <p:spPr>
          <a:ln/>
        </p:spPr>
        <p:txBody>
          <a:bodyPr/>
          <a:lstStyle/>
          <a:p>
            <a:fld id="{AE83EDF9-41BB-4B6F-A3BD-A8D70A27D05C}" type="slidenum">
              <a:rPr lang="en-US"/>
              <a:pPr/>
              <a:t>90</a:t>
            </a:fld>
            <a:endParaRPr lang="en-US"/>
          </a:p>
        </p:txBody>
      </p:sp>
      <p:sp>
        <p:nvSpPr>
          <p:cNvPr id="168961" name="Rectangle 1"/>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8962" name="Rectangle 2"/>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22202025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8"/>
          <p:cNvSpPr>
            <a:spLocks noGrp="1" noChangeArrowheads="1"/>
          </p:cNvSpPr>
          <p:nvPr>
            <p:ph type="sldNum" sz="quarter"/>
          </p:nvPr>
        </p:nvSpPr>
        <p:spPr>
          <a:noFill/>
        </p:spPr>
        <p:txBody>
          <a:bodyPr/>
          <a:lstStyle>
            <a:lvl1pPr eaLnBrk="0" hangingPunct="0">
              <a:tabLst>
                <a:tab pos="723900" algn="l"/>
                <a:tab pos="1447800" algn="l"/>
                <a:tab pos="2171700" algn="l"/>
                <a:tab pos="2895600" algn="l"/>
              </a:tabLst>
              <a:defRPr>
                <a:solidFill>
                  <a:schemeClr val="bg1"/>
                </a:solidFill>
                <a:latin typeface="Arial" charset="0"/>
                <a:cs typeface="Arial" charset="0"/>
              </a:defRPr>
            </a:lvl1pPr>
            <a:lvl2pPr eaLnBrk="0" hangingPunct="0">
              <a:tabLst>
                <a:tab pos="723900" algn="l"/>
                <a:tab pos="1447800" algn="l"/>
                <a:tab pos="2171700" algn="l"/>
                <a:tab pos="2895600" algn="l"/>
              </a:tabLst>
              <a:defRPr>
                <a:solidFill>
                  <a:schemeClr val="bg1"/>
                </a:solidFill>
                <a:latin typeface="Arial" charset="0"/>
                <a:cs typeface="Arial" charset="0"/>
              </a:defRPr>
            </a:lvl2pPr>
            <a:lvl3pPr eaLnBrk="0" hangingPunct="0">
              <a:tabLst>
                <a:tab pos="723900" algn="l"/>
                <a:tab pos="1447800" algn="l"/>
                <a:tab pos="2171700" algn="l"/>
                <a:tab pos="2895600" algn="l"/>
              </a:tabLst>
              <a:defRPr>
                <a:solidFill>
                  <a:schemeClr val="bg1"/>
                </a:solidFill>
                <a:latin typeface="Arial" charset="0"/>
                <a:cs typeface="Arial" charset="0"/>
              </a:defRPr>
            </a:lvl3pPr>
            <a:lvl4pPr eaLnBrk="0" hangingPunct="0">
              <a:tabLst>
                <a:tab pos="723900" algn="l"/>
                <a:tab pos="1447800" algn="l"/>
                <a:tab pos="2171700" algn="l"/>
                <a:tab pos="2895600" algn="l"/>
              </a:tabLst>
              <a:defRPr>
                <a:solidFill>
                  <a:schemeClr val="bg1"/>
                </a:solidFill>
                <a:latin typeface="Arial" charset="0"/>
                <a:cs typeface="Arial" charset="0"/>
              </a:defRPr>
            </a:lvl4pPr>
            <a:lvl5pPr eaLnBrk="0" hangingPunct="0">
              <a:tabLst>
                <a:tab pos="723900" algn="l"/>
                <a:tab pos="1447800" algn="l"/>
                <a:tab pos="2171700" algn="l"/>
                <a:tab pos="28956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723900" algn="l"/>
                <a:tab pos="1447800" algn="l"/>
                <a:tab pos="2171700" algn="l"/>
                <a:tab pos="2895600" algn="l"/>
              </a:tabLst>
              <a:defRPr>
                <a:solidFill>
                  <a:schemeClr val="bg1"/>
                </a:solidFill>
                <a:latin typeface="Arial" charset="0"/>
                <a:cs typeface="Arial" charset="0"/>
              </a:defRPr>
            </a:lvl9pPr>
          </a:lstStyle>
          <a:p>
            <a:pPr eaLnBrk="1" hangingPunct="1"/>
            <a:fld id="{1BCB1475-D0C9-4A2E-AF6B-6105CB2C9FD6}" type="slidenum">
              <a:rPr lang="en-US">
                <a:solidFill>
                  <a:srgbClr val="000000"/>
                </a:solidFill>
                <a:latin typeface="Times New Roman" pitchFamily="16" charset="0"/>
              </a:rPr>
              <a:pPr eaLnBrk="1" hangingPunct="1"/>
              <a:t>91</a:t>
            </a:fld>
            <a:endParaRPr lang="en-US">
              <a:solidFill>
                <a:srgbClr val="000000"/>
              </a:solidFill>
              <a:latin typeface="Times New Roman" pitchFamily="16" charset="0"/>
            </a:endParaRPr>
          </a:p>
        </p:txBody>
      </p:sp>
      <p:sp>
        <p:nvSpPr>
          <p:cNvPr id="92163" name="Rectangle 1"/>
          <p:cNvSpPr txBox="1">
            <a:spLocks noGrp="1" noRot="1" noChangeAspect="1" noChangeArrowheads="1" noTextEdit="1"/>
          </p:cNvSpPr>
          <p:nvPr>
            <p:ph type="sldImg"/>
          </p:nvPr>
        </p:nvSpPr>
        <p:spPr>
          <a:xfrm>
            <a:off x="990600" y="768350"/>
            <a:ext cx="5118100" cy="3838575"/>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164" name="Rectangle 2"/>
          <p:cNvSpPr txBox="1">
            <a:spLocks noGrp="1" noChangeArrowheads="1"/>
          </p:cNvSpPr>
          <p:nvPr>
            <p:ph type="body" idx="1"/>
          </p:nvPr>
        </p:nvSpPr>
        <p:spPr>
          <a:xfrm>
            <a:off x="709613" y="4862513"/>
            <a:ext cx="5680075" cy="4603750"/>
          </a:xfrm>
          <a:noFill/>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Tree>
    <p:extLst>
      <p:ext uri="{BB962C8B-B14F-4D97-AF65-F5344CB8AC3E}">
        <p14:creationId xmlns:p14="http://schemas.microsoft.com/office/powerpoint/2010/main" val="2109181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Rectangle 9"/>
          <p:cNvSpPr>
            <a:spLocks noGrp="1" noChangeArrowheads="1"/>
          </p:cNvSpPr>
          <p:nvPr>
            <p:ph type="sldNum"/>
          </p:nvPr>
        </p:nvSpPr>
        <p:spPr>
          <a:ln/>
        </p:spPr>
        <p:txBody>
          <a:bodyPr/>
          <a:lstStyle/>
          <a:p>
            <a:fld id="{C52F06FC-E64A-4B87-AA1C-EE8168FE769B}" type="slidenum">
              <a:rPr lang="en-US"/>
              <a:pPr/>
              <a:t>9</a:t>
            </a:fld>
            <a:endParaRPr lang="en-US"/>
          </a:p>
        </p:txBody>
      </p:sp>
      <p:sp>
        <p:nvSpPr>
          <p:cNvPr id="95233" name="Text Box 1"/>
          <p:cNvSpPr txBox="1">
            <a:spLocks noChangeArrowheads="1"/>
          </p:cNvSpPr>
          <p:nvPr/>
        </p:nvSpPr>
        <p:spPr bwMode="auto">
          <a:xfrm>
            <a:off x="4021138" y="9721850"/>
            <a:ext cx="3076575"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6840" tIns="48240" rIns="96840" bIns="48240"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BE47B1E-AC1C-4B24-AD1F-A97C900AFF8B}" type="slidenum">
              <a:rPr lang="en-US" sz="1300"/>
              <a:pPr algn="r">
                <a:buClrTx/>
                <a:buFontTx/>
                <a:buNone/>
              </a:pPr>
              <a:t>9</a:t>
            </a:fld>
            <a:endParaRPr lang="en-US" sz="1300"/>
          </a:p>
        </p:txBody>
      </p:sp>
      <p:sp>
        <p:nvSpPr>
          <p:cNvPr id="95234" name="Rectangle 2"/>
          <p:cNvSpPr txBox="1">
            <a:spLocks noGrp="1" noRot="1" noChangeAspect="1" noChangeArrowheads="1"/>
          </p:cNvSpPr>
          <p:nvPr>
            <p:ph type="sldImg"/>
          </p:nvPr>
        </p:nvSpPr>
        <p:spPr bwMode="auto">
          <a:xfrm>
            <a:off x="990600" y="768350"/>
            <a:ext cx="5118100" cy="3838575"/>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5235" name="Rectangle 3"/>
          <p:cNvSpPr txBox="1">
            <a:spLocks noGrp="1" noChangeArrowheads="1"/>
          </p:cNvSpPr>
          <p:nvPr>
            <p:ph type="body" idx="1"/>
          </p:nvPr>
        </p:nvSpPr>
        <p:spPr bwMode="auto">
          <a:xfrm>
            <a:off x="709613" y="4862513"/>
            <a:ext cx="5680075" cy="46037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5pPr>
            <a:lvl6pPr marL="25146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6pPr>
            <a:lvl7pPr marL="29718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7pPr>
            <a:lvl8pPr marL="34290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8pPr>
            <a:lvl9pPr marL="3886200" indent="-228600" defTabSz="457200" eaLnBrk="0" fontAlgn="base" hangingPunct="0">
              <a:spcBef>
                <a:spcPct val="3000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200">
                <a:solidFill>
                  <a:srgbClr val="000000"/>
                </a:solidFill>
                <a:latin typeface="Times New Roman" pitchFamily="18" charset="0"/>
              </a:defRPr>
            </a:lvl9pPr>
          </a:lstStyle>
          <a:p>
            <a:pPr eaLnBrk="1" hangingPunct="1">
              <a:spcBef>
                <a:spcPts val="450"/>
              </a:spcBef>
              <a:buClrTx/>
              <a:buFontTx/>
              <a:buNone/>
            </a:pPr>
            <a:endParaRPr lang="en-US">
              <a:latin typeface="Arial" charset="0"/>
              <a:cs typeface="Arial" charset="0"/>
            </a:endParaRPr>
          </a:p>
        </p:txBody>
      </p:sp>
    </p:spTree>
    <p:extLst>
      <p:ext uri="{BB962C8B-B14F-4D97-AF65-F5344CB8AC3E}">
        <p14:creationId xmlns:p14="http://schemas.microsoft.com/office/powerpoint/2010/main" val="152233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p:cNvSpPr>
          <p:nvPr>
            <p:ph type="sldNum" idx="10"/>
          </p:nvPr>
        </p:nvSpPr>
        <p:spPr/>
        <p:txBody>
          <a:bodyPr/>
          <a:lstStyle>
            <a:lvl1pPr>
              <a:defRPr/>
            </a:lvl1pPr>
          </a:lstStyle>
          <a:p>
            <a:fld id="{E32D4691-B3B1-4F17-8763-760A0F9F52BD}" type="slidenum">
              <a:rPr lang="en-US"/>
              <a:pPr/>
              <a:t>‹#›</a:t>
            </a:fld>
            <a:endParaRPr lang="en-US"/>
          </a:p>
        </p:txBody>
      </p:sp>
    </p:spTree>
    <p:extLst>
      <p:ext uri="{BB962C8B-B14F-4D97-AF65-F5344CB8AC3E}">
        <p14:creationId xmlns:p14="http://schemas.microsoft.com/office/powerpoint/2010/main" val="370044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3A97A9FA-8411-48EC-BA56-8CE7F3FE49FD}" type="slidenum">
              <a:rPr lang="en-US"/>
              <a:pPr/>
              <a:t>‹#›</a:t>
            </a:fld>
            <a:endParaRPr lang="en-US"/>
          </a:p>
        </p:txBody>
      </p:sp>
    </p:spTree>
    <p:extLst>
      <p:ext uri="{BB962C8B-B14F-4D97-AF65-F5344CB8AC3E}">
        <p14:creationId xmlns:p14="http://schemas.microsoft.com/office/powerpoint/2010/main" val="2811390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8125" y="163513"/>
            <a:ext cx="2093913" cy="6156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63513"/>
            <a:ext cx="6130925" cy="6156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2D505206-5F3C-4215-B7AB-8A84D2EF6F7A}" type="slidenum">
              <a:rPr lang="en-US"/>
              <a:pPr/>
              <a:t>‹#›</a:t>
            </a:fld>
            <a:endParaRPr lang="en-US"/>
          </a:p>
        </p:txBody>
      </p:sp>
    </p:spTree>
    <p:extLst>
      <p:ext uri="{BB962C8B-B14F-4D97-AF65-F5344CB8AC3E}">
        <p14:creationId xmlns:p14="http://schemas.microsoft.com/office/powerpoint/2010/main" val="11068071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012981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4383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675615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143000"/>
            <a:ext cx="4111625"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68825" y="1143000"/>
            <a:ext cx="4113213"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3752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4734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416704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8002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336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idx="10"/>
          </p:nvPr>
        </p:nvSpPr>
        <p:spPr/>
        <p:txBody>
          <a:bodyPr/>
          <a:lstStyle>
            <a:lvl1pPr>
              <a:defRPr/>
            </a:lvl1pPr>
          </a:lstStyle>
          <a:p>
            <a:fld id="{E5FC236E-E8F3-45E0-A446-F1A7D3F064D9}" type="slidenum">
              <a:rPr lang="en-US"/>
              <a:pPr/>
              <a:t>‹#›</a:t>
            </a:fld>
            <a:endParaRPr lang="en-US"/>
          </a:p>
        </p:txBody>
      </p:sp>
    </p:spTree>
    <p:extLst>
      <p:ext uri="{BB962C8B-B14F-4D97-AF65-F5344CB8AC3E}">
        <p14:creationId xmlns:p14="http://schemas.microsoft.com/office/powerpoint/2010/main" val="36393759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827512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382005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8125" y="163513"/>
            <a:ext cx="2093913" cy="6156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63513"/>
            <a:ext cx="6130925" cy="6156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952205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3"/>
          <p:cNvSpPr>
            <a:spLocks noGrp="1"/>
          </p:cNvSpPr>
          <p:nvPr>
            <p:ph type="sldNum" idx="10"/>
          </p:nvPr>
        </p:nvSpPr>
        <p:spPr/>
        <p:txBody>
          <a:bodyPr/>
          <a:lstStyle>
            <a:lvl1pPr>
              <a:defRPr/>
            </a:lvl1pPr>
          </a:lstStyle>
          <a:p>
            <a:fld id="{FA63154E-9C77-48FB-8378-8975BA3E2DCB}" type="slidenum">
              <a:rPr lang="en-US"/>
              <a:pPr/>
              <a:t>‹#›</a:t>
            </a:fld>
            <a:endParaRPr lang="en-US"/>
          </a:p>
        </p:txBody>
      </p:sp>
    </p:spTree>
    <p:extLst>
      <p:ext uri="{BB962C8B-B14F-4D97-AF65-F5344CB8AC3E}">
        <p14:creationId xmlns:p14="http://schemas.microsoft.com/office/powerpoint/2010/main" val="1037011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143000"/>
            <a:ext cx="4111625"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68825" y="1143000"/>
            <a:ext cx="4113213" cy="51768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idx="10"/>
          </p:nvPr>
        </p:nvSpPr>
        <p:spPr/>
        <p:txBody>
          <a:bodyPr/>
          <a:lstStyle>
            <a:lvl1pPr>
              <a:defRPr/>
            </a:lvl1pPr>
          </a:lstStyle>
          <a:p>
            <a:fld id="{B40E3891-7541-4510-9C5E-4D1D897AFE24}" type="slidenum">
              <a:rPr lang="en-US"/>
              <a:pPr/>
              <a:t>‹#›</a:t>
            </a:fld>
            <a:endParaRPr lang="en-US"/>
          </a:p>
        </p:txBody>
      </p:sp>
    </p:spTree>
    <p:extLst>
      <p:ext uri="{BB962C8B-B14F-4D97-AF65-F5344CB8AC3E}">
        <p14:creationId xmlns:p14="http://schemas.microsoft.com/office/powerpoint/2010/main" val="1964781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idx="10"/>
          </p:nvPr>
        </p:nvSpPr>
        <p:spPr/>
        <p:txBody>
          <a:bodyPr/>
          <a:lstStyle>
            <a:lvl1pPr>
              <a:defRPr/>
            </a:lvl1pPr>
          </a:lstStyle>
          <a:p>
            <a:fld id="{B0417E5C-3246-4060-B4D4-B7809158A6FF}" type="slidenum">
              <a:rPr lang="en-US"/>
              <a:pPr/>
              <a:t>‹#›</a:t>
            </a:fld>
            <a:endParaRPr lang="en-US"/>
          </a:p>
        </p:txBody>
      </p:sp>
    </p:spTree>
    <p:extLst>
      <p:ext uri="{BB962C8B-B14F-4D97-AF65-F5344CB8AC3E}">
        <p14:creationId xmlns:p14="http://schemas.microsoft.com/office/powerpoint/2010/main" val="1801576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idx="10"/>
          </p:nvPr>
        </p:nvSpPr>
        <p:spPr/>
        <p:txBody>
          <a:bodyPr/>
          <a:lstStyle>
            <a:lvl1pPr>
              <a:defRPr/>
            </a:lvl1pPr>
          </a:lstStyle>
          <a:p>
            <a:fld id="{4D3A645F-6E84-449E-AD37-09694038ED8C}" type="slidenum">
              <a:rPr lang="en-US"/>
              <a:pPr/>
              <a:t>‹#›</a:t>
            </a:fld>
            <a:endParaRPr lang="en-US"/>
          </a:p>
        </p:txBody>
      </p:sp>
    </p:spTree>
    <p:extLst>
      <p:ext uri="{BB962C8B-B14F-4D97-AF65-F5344CB8AC3E}">
        <p14:creationId xmlns:p14="http://schemas.microsoft.com/office/powerpoint/2010/main" val="4019944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100603B3-1F1B-490E-AF3F-18C1745092AF}" type="slidenum">
              <a:rPr lang="en-US"/>
              <a:pPr/>
              <a:t>‹#›</a:t>
            </a:fld>
            <a:endParaRPr lang="en-US"/>
          </a:p>
        </p:txBody>
      </p:sp>
    </p:spTree>
    <p:extLst>
      <p:ext uri="{BB962C8B-B14F-4D97-AF65-F5344CB8AC3E}">
        <p14:creationId xmlns:p14="http://schemas.microsoft.com/office/powerpoint/2010/main" val="112450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C0A2C836-F564-4A3F-868C-D1E87EC1E29D}" type="slidenum">
              <a:rPr lang="en-US"/>
              <a:pPr/>
              <a:t>‹#›</a:t>
            </a:fld>
            <a:endParaRPr lang="en-US"/>
          </a:p>
        </p:txBody>
      </p:sp>
    </p:spTree>
    <p:extLst>
      <p:ext uri="{BB962C8B-B14F-4D97-AF65-F5344CB8AC3E}">
        <p14:creationId xmlns:p14="http://schemas.microsoft.com/office/powerpoint/2010/main" val="1744627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idx="10"/>
          </p:nvPr>
        </p:nvSpPr>
        <p:spPr/>
        <p:txBody>
          <a:bodyPr/>
          <a:lstStyle>
            <a:lvl1pPr>
              <a:defRPr/>
            </a:lvl1pPr>
          </a:lstStyle>
          <a:p>
            <a:fld id="{371EF1A5-7F07-4C0B-B563-92DE05ADB62C}" type="slidenum">
              <a:rPr lang="en-US"/>
              <a:pPr/>
              <a:t>‹#›</a:t>
            </a:fld>
            <a:endParaRPr lang="en-US"/>
          </a:p>
        </p:txBody>
      </p:sp>
    </p:spTree>
    <p:extLst>
      <p:ext uri="{BB962C8B-B14F-4D97-AF65-F5344CB8AC3E}">
        <p14:creationId xmlns:p14="http://schemas.microsoft.com/office/powerpoint/2010/main" val="2822952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446088" y="163513"/>
            <a:ext cx="7920037"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6" name="Rectangle 2"/>
          <p:cNvSpPr>
            <a:spLocks noGrp="1" noChangeArrowheads="1"/>
          </p:cNvSpPr>
          <p:nvPr>
            <p:ph type="body" idx="1"/>
          </p:nvPr>
        </p:nvSpPr>
        <p:spPr bwMode="auto">
          <a:xfrm>
            <a:off x="304800" y="1143000"/>
            <a:ext cx="8377238" cy="5176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
        <p:nvSpPr>
          <p:cNvPr id="1027" name="Freeform 3"/>
          <p:cNvSpPr>
            <a:spLocks noChangeArrowheads="1"/>
          </p:cNvSpPr>
          <p:nvPr/>
        </p:nvSpPr>
        <p:spPr bwMode="auto">
          <a:xfrm>
            <a:off x="304800" y="990600"/>
            <a:ext cx="8305800" cy="76200"/>
          </a:xfrm>
          <a:custGeom>
            <a:avLst/>
            <a:gdLst>
              <a:gd name="T0" fmla="*/ 0 w 1000"/>
              <a:gd name="T1" fmla="*/ 0 h 1000"/>
              <a:gd name="T2" fmla="*/ 585 w 1000"/>
              <a:gd name="T3" fmla="*/ 0 h 1000"/>
              <a:gd name="T4" fmla="*/ 585 w 1000"/>
              <a:gd name="T5" fmla="*/ 1000 h 1000"/>
              <a:gd name="T6" fmla="*/ 0 w 1000"/>
              <a:gd name="T7" fmla="*/ 1000 h 1000"/>
              <a:gd name="T8" fmla="*/ 0 w 1000"/>
              <a:gd name="T9" fmla="*/ 0 h 1000"/>
              <a:gd name="T10" fmla="*/ 1000 w 1000"/>
              <a:gd name="T11" fmla="*/ 0 h 1000"/>
              <a:gd name="T12" fmla="*/ 0 w 1000"/>
              <a:gd name="T13" fmla="*/ 0 h 1000"/>
              <a:gd name="T14" fmla="*/ 1000 w 1000"/>
              <a:gd name="T15" fmla="*/ 1000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585" y="0"/>
                </a:lnTo>
                <a:lnTo>
                  <a:pt x="585" y="1000"/>
                </a:lnTo>
                <a:lnTo>
                  <a:pt x="0" y="1000"/>
                </a:lnTo>
                <a:close/>
              </a:path>
              <a:path w="1000" h="1000">
                <a:moveTo>
                  <a:pt x="0" y="0"/>
                </a:moveTo>
                <a:lnTo>
                  <a:pt x="1000" y="0"/>
                </a:lnTo>
              </a:path>
            </a:pathLst>
          </a:custGeom>
          <a:solidFill>
            <a:srgbClr val="CC0000"/>
          </a:solidFill>
          <a:ln w="38160">
            <a:solidFill>
              <a:srgbClr val="CC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1028" name="Line 4"/>
          <p:cNvSpPr>
            <a:spLocks noChangeShapeType="1"/>
          </p:cNvSpPr>
          <p:nvPr/>
        </p:nvSpPr>
        <p:spPr bwMode="auto">
          <a:xfrm>
            <a:off x="304800" y="6324600"/>
            <a:ext cx="8382000" cy="1588"/>
          </a:xfrm>
          <a:prstGeom prst="line">
            <a:avLst/>
          </a:prstGeom>
          <a:noFill/>
          <a:ln w="38160">
            <a:solidFill>
              <a:srgbClr val="CC0000"/>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1029" name="Rectangle 5"/>
          <p:cNvSpPr>
            <a:spLocks noGrp="1" noChangeArrowheads="1"/>
          </p:cNvSpPr>
          <p:nvPr>
            <p:ph type="sldNum"/>
          </p:nvPr>
        </p:nvSpPr>
        <p:spPr bwMode="auto">
          <a:xfrm>
            <a:off x="3962400" y="6477000"/>
            <a:ext cx="604838"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lvl1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defRPr>
            </a:lvl1pPr>
          </a:lstStyle>
          <a:p>
            <a:fld id="{5DF342DD-0276-4FD1-BFF9-9051DDC97589}" type="slidenum">
              <a:rPr lang="en-US"/>
              <a:pPr/>
              <a:t>‹#›</a:t>
            </a:fld>
            <a:endParaRPr lang="en-US"/>
          </a:p>
        </p:txBody>
      </p:sp>
      <p:pic>
        <p:nvPicPr>
          <p:cNvPr id="1030" name="Picture 6"/>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4800" y="6388100"/>
            <a:ext cx="457200" cy="427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1031" name="Picture 7"/>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05800" y="6372225"/>
            <a:ext cx="457200" cy="44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9pPr>
    </p:titleStyle>
    <p:bodyStyle>
      <a:lvl1pPr marL="342900" indent="-342900" algn="l" defTabSz="457200" rtl="0" eaLnBrk="0" fontAlgn="base" hangingPunct="0">
        <a:spcBef>
          <a:spcPts val="20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cs typeface="+mn-cs"/>
        </a:defRPr>
      </a:lvl2pPr>
      <a:lvl3pPr marL="1143000" indent="-228600" algn="l" defTabSz="457200" rtl="0" eaLnBrk="0" fontAlgn="base" hangingPunct="0">
        <a:spcBef>
          <a:spcPts val="650"/>
        </a:spcBef>
        <a:spcAft>
          <a:spcPct val="0"/>
        </a:spcAft>
        <a:buClr>
          <a:srgbClr val="000000"/>
        </a:buClr>
        <a:buSzPct val="100000"/>
        <a:buFont typeface="Times New Roman" pitchFamily="18" charset="0"/>
        <a:defRPr sz="2600">
          <a:solidFill>
            <a:srgbClr val="000000"/>
          </a:solidFill>
          <a:latin typeface="+mn-lt"/>
          <a:cs typeface="+mn-cs"/>
        </a:defRPr>
      </a:lvl3pPr>
      <a:lvl4pPr marL="1600200" indent="-228600" algn="l" defTabSz="457200" rtl="0" eaLnBrk="0" fontAlgn="base" hangingPunct="0">
        <a:spcBef>
          <a:spcPts val="550"/>
        </a:spcBef>
        <a:spcAft>
          <a:spcPct val="0"/>
        </a:spcAft>
        <a:buClr>
          <a:srgbClr val="000000"/>
        </a:buClr>
        <a:buSzPct val="100000"/>
        <a:buFont typeface="Times New Roman" pitchFamily="18" charset="0"/>
        <a:defRPr sz="22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Freeform 1"/>
          <p:cNvSpPr>
            <a:spLocks noChangeArrowheads="1"/>
          </p:cNvSpPr>
          <p:nvPr/>
        </p:nvSpPr>
        <p:spPr bwMode="auto">
          <a:xfrm>
            <a:off x="685800" y="2393950"/>
            <a:ext cx="7772400" cy="109538"/>
          </a:xfrm>
          <a:custGeom>
            <a:avLst/>
            <a:gdLst>
              <a:gd name="T0" fmla="*/ 0 w 1000"/>
              <a:gd name="T1" fmla="*/ 0 h 1000"/>
              <a:gd name="T2" fmla="*/ 618 w 1000"/>
              <a:gd name="T3" fmla="*/ 0 h 1000"/>
              <a:gd name="T4" fmla="*/ 618 w 1000"/>
              <a:gd name="T5" fmla="*/ 1000 h 1000"/>
              <a:gd name="T6" fmla="*/ 0 w 1000"/>
              <a:gd name="T7" fmla="*/ 1000 h 1000"/>
              <a:gd name="T8" fmla="*/ 0 w 1000"/>
              <a:gd name="T9" fmla="*/ 0 h 1000"/>
              <a:gd name="T10" fmla="*/ 1000 w 1000"/>
              <a:gd name="T11" fmla="*/ 0 h 1000"/>
              <a:gd name="T12" fmla="*/ 0 w 1000"/>
              <a:gd name="T13" fmla="*/ 0 h 1000"/>
              <a:gd name="T14" fmla="*/ 1000 w 1000"/>
              <a:gd name="T15" fmla="*/ 1000 h 1000"/>
            </a:gdLst>
            <a:ahLst/>
            <a:cxnLst>
              <a:cxn ang="0">
                <a:pos x="T0" y="T1"/>
              </a:cxn>
              <a:cxn ang="0">
                <a:pos x="T2" y="T3"/>
              </a:cxn>
              <a:cxn ang="0">
                <a:pos x="T4" y="T5"/>
              </a:cxn>
              <a:cxn ang="0">
                <a:pos x="T6" y="T7"/>
              </a:cxn>
              <a:cxn ang="0">
                <a:pos x="T8" y="T9"/>
              </a:cxn>
              <a:cxn ang="0">
                <a:pos x="T10" y="T11"/>
              </a:cxn>
            </a:cxnLst>
            <a:rect l="T12" t="T13" r="T14" b="T15"/>
            <a:pathLst>
              <a:path w="1000" h="1000" stroke="0">
                <a:moveTo>
                  <a:pt x="0" y="0"/>
                </a:moveTo>
                <a:lnTo>
                  <a:pt x="618" y="0"/>
                </a:lnTo>
                <a:lnTo>
                  <a:pt x="618" y="1000"/>
                </a:lnTo>
                <a:lnTo>
                  <a:pt x="0" y="1000"/>
                </a:lnTo>
                <a:close/>
              </a:path>
              <a:path w="1000" h="1000">
                <a:moveTo>
                  <a:pt x="0" y="0"/>
                </a:moveTo>
                <a:lnTo>
                  <a:pt x="1000" y="0"/>
                </a:lnTo>
              </a:path>
            </a:pathLst>
          </a:custGeom>
          <a:solidFill>
            <a:srgbClr val="CC0000"/>
          </a:solidFill>
          <a:ln w="25560">
            <a:solidFill>
              <a:srgbClr val="CC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pic>
        <p:nvPicPr>
          <p:cNvPr id="2050" name="Picture 2"/>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04800" y="6400800"/>
            <a:ext cx="457200" cy="427038"/>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pic>
        <p:nvPicPr>
          <p:cNvPr id="2051" name="Picture 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305800" y="6346825"/>
            <a:ext cx="457200" cy="447675"/>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2052" name="Rectangle 4"/>
          <p:cNvSpPr>
            <a:spLocks noGrp="1" noChangeArrowheads="1"/>
          </p:cNvSpPr>
          <p:nvPr>
            <p:ph type="title"/>
          </p:nvPr>
        </p:nvSpPr>
        <p:spPr bwMode="auto">
          <a:xfrm>
            <a:off x="446088" y="163513"/>
            <a:ext cx="7920037" cy="757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2053" name="Rectangle 5"/>
          <p:cNvSpPr>
            <a:spLocks noGrp="1" noChangeArrowheads="1"/>
          </p:cNvSpPr>
          <p:nvPr>
            <p:ph type="body" idx="1"/>
          </p:nvPr>
        </p:nvSpPr>
        <p:spPr bwMode="auto">
          <a:xfrm>
            <a:off x="304800" y="1143000"/>
            <a:ext cx="8377238" cy="5176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mj-lt"/>
          <a:ea typeface="+mj-ea"/>
          <a:cs typeface="+mj-cs"/>
        </a:defRPr>
      </a:lvl1pPr>
      <a:lvl2pPr marL="742950" indent="-28575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2pPr>
      <a:lvl3pPr marL="11430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3pPr>
      <a:lvl4pPr marL="16002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4pPr>
      <a:lvl5pPr marL="20574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8" charset="0"/>
        <a:defRPr sz="4000">
          <a:solidFill>
            <a:srgbClr val="293A83"/>
          </a:solidFill>
          <a:latin typeface="Arial" charset="0"/>
          <a:cs typeface="Arial" charset="0"/>
        </a:defRPr>
      </a:lvl9pPr>
    </p:titleStyle>
    <p:bodyStyle>
      <a:lvl1pPr marL="342900" indent="-342900" algn="l" defTabSz="457200" rtl="0" eaLnBrk="0" fontAlgn="base" hangingPunct="0">
        <a:spcBef>
          <a:spcPts val="2000"/>
        </a:spcBef>
        <a:spcAft>
          <a:spcPct val="0"/>
        </a:spcAft>
        <a:buClr>
          <a:srgbClr val="000000"/>
        </a:buClr>
        <a:buSzPct val="100000"/>
        <a:buFont typeface="Times New Roman" pitchFamily="18" charset="0"/>
        <a:defRPr sz="3200">
          <a:solidFill>
            <a:srgbClr val="000000"/>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itchFamily="18" charset="0"/>
        <a:defRPr sz="2800">
          <a:solidFill>
            <a:srgbClr val="000000"/>
          </a:solidFill>
          <a:latin typeface="+mn-lt"/>
          <a:cs typeface="+mn-cs"/>
        </a:defRPr>
      </a:lvl2pPr>
      <a:lvl3pPr marL="1143000" indent="-228600" algn="l" defTabSz="457200" rtl="0" eaLnBrk="0" fontAlgn="base" hangingPunct="0">
        <a:spcBef>
          <a:spcPts val="650"/>
        </a:spcBef>
        <a:spcAft>
          <a:spcPct val="0"/>
        </a:spcAft>
        <a:buClr>
          <a:srgbClr val="000000"/>
        </a:buClr>
        <a:buSzPct val="100000"/>
        <a:buFont typeface="Times New Roman" pitchFamily="18" charset="0"/>
        <a:defRPr sz="2600">
          <a:solidFill>
            <a:srgbClr val="000000"/>
          </a:solidFill>
          <a:latin typeface="+mn-lt"/>
          <a:cs typeface="+mn-cs"/>
        </a:defRPr>
      </a:lvl3pPr>
      <a:lvl4pPr marL="1600200" indent="-228600" algn="l" defTabSz="457200" rtl="0" eaLnBrk="0" fontAlgn="base" hangingPunct="0">
        <a:spcBef>
          <a:spcPts val="550"/>
        </a:spcBef>
        <a:spcAft>
          <a:spcPct val="0"/>
        </a:spcAft>
        <a:buClr>
          <a:srgbClr val="000000"/>
        </a:buClr>
        <a:buSzPct val="100000"/>
        <a:buFont typeface="Times New Roman" pitchFamily="18" charset="0"/>
        <a:defRPr sz="2200">
          <a:solidFill>
            <a:srgbClr val="000000"/>
          </a:solidFill>
          <a:latin typeface="+mn-lt"/>
          <a:cs typeface="+mn-cs"/>
        </a:defRPr>
      </a:lvl4pPr>
      <a:lvl5pPr marL="20574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8"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5.emf"/><Relationship Id="rId4"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6.emf"/><Relationship Id="rId4" Type="http://schemas.openxmlformats.org/officeDocument/2006/relationships/oleObject" Target="../embeddings/oleObject3.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7.emf"/><Relationship Id="rId4" Type="http://schemas.openxmlformats.org/officeDocument/2006/relationships/oleObject" Target="../embeddings/oleObject4.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8.emf"/><Relationship Id="rId4" Type="http://schemas.openxmlformats.org/officeDocument/2006/relationships/oleObject" Target="../embeddings/oleObject5.bin"/></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1"/>
          <p:cNvSpPr txBox="1">
            <a:spLocks noChangeArrowheads="1"/>
          </p:cNvSpPr>
          <p:nvPr/>
        </p:nvSpPr>
        <p:spPr bwMode="auto">
          <a:xfrm>
            <a:off x="319177" y="1065213"/>
            <a:ext cx="8424936"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buClrTx/>
              <a:buFontTx/>
              <a:buNone/>
            </a:pPr>
            <a:r>
              <a:rPr lang="en-US" sz="6600" b="1" dirty="0">
                <a:solidFill>
                  <a:srgbClr val="005000"/>
                </a:solidFill>
                <a:latin typeface="Calibri" panose="020F0502020204030204" pitchFamily="34" charset="0"/>
                <a:cs typeface="Calibri" panose="020F0502020204030204" pitchFamily="34" charset="0"/>
              </a:rPr>
              <a:t>Functions</a:t>
            </a:r>
          </a:p>
        </p:txBody>
      </p:sp>
      <p:sp>
        <p:nvSpPr>
          <p:cNvPr id="3075" name="Text Box 2"/>
          <p:cNvSpPr txBox="1">
            <a:spLocks noChangeArrowheads="1"/>
          </p:cNvSpPr>
          <p:nvPr/>
        </p:nvSpPr>
        <p:spPr bwMode="auto">
          <a:xfrm>
            <a:off x="395536" y="2708920"/>
            <a:ext cx="8424936" cy="3672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spcBef>
                <a:spcPts val="2500"/>
              </a:spcBef>
              <a:buClrTx/>
              <a:buFontTx/>
              <a:buNone/>
            </a:pPr>
            <a:r>
              <a:rPr lang="en-US" sz="2800" b="1" kern="0" dirty="0">
                <a:solidFill>
                  <a:srgbClr val="C00000"/>
                </a:solidFill>
                <a:latin typeface="Arial"/>
                <a:cs typeface="Arial"/>
              </a:rPr>
              <a:t>Fundamentals of Computer and Programming</a:t>
            </a:r>
          </a:p>
          <a:p>
            <a:pPr algn="ctr" defTabSz="914400" eaLnBrk="1" hangingPunct="1">
              <a:spcBef>
                <a:spcPct val="50000"/>
              </a:spcBef>
              <a:buClr>
                <a:srgbClr val="003399"/>
              </a:buClr>
              <a:buSzTx/>
              <a:tabLst/>
            </a:pPr>
            <a:endParaRPr lang="en-US" sz="2400" kern="0" dirty="0">
              <a:solidFill>
                <a:srgbClr val="000000"/>
              </a:solidFill>
              <a:latin typeface="Arial"/>
              <a:cs typeface="Arial"/>
            </a:endParaRPr>
          </a:p>
          <a:p>
            <a:pPr algn="ctr" defTabSz="914400" eaLnBrk="1" hangingPunct="1">
              <a:spcBef>
                <a:spcPct val="50000"/>
              </a:spcBef>
              <a:buClr>
                <a:srgbClr val="003399"/>
              </a:buClr>
              <a:buSzTx/>
              <a:tabLst/>
            </a:pPr>
            <a:r>
              <a:rPr lang="en-US" sz="2400" b="1" kern="0" dirty="0">
                <a:solidFill>
                  <a:srgbClr val="000000"/>
                </a:solidFill>
                <a:latin typeface="Arial"/>
                <a:cs typeface="Arial"/>
              </a:rPr>
              <a:t>Instructor: Morteza Zakeri, Ph.D. </a:t>
            </a:r>
            <a:r>
              <a:rPr lang="en-US" sz="2400" kern="0" dirty="0">
                <a:solidFill>
                  <a:srgbClr val="000000"/>
                </a:solidFill>
                <a:latin typeface="Arial"/>
                <a:cs typeface="Arial"/>
              </a:rPr>
              <a:t>(m-zakeri@live.com)</a:t>
            </a:r>
          </a:p>
          <a:p>
            <a:pPr algn="ctr" defTabSz="914400" eaLnBrk="1" hangingPunct="1">
              <a:spcBef>
                <a:spcPct val="50000"/>
              </a:spcBef>
              <a:buClr>
                <a:srgbClr val="003399"/>
              </a:buClr>
              <a:buSzTx/>
              <a:tabLst/>
            </a:pPr>
            <a:r>
              <a:rPr lang="en-US" sz="2400" kern="0" dirty="0">
                <a:solidFill>
                  <a:srgbClr val="002060"/>
                </a:solidFill>
                <a:latin typeface="Arial"/>
                <a:cs typeface="Arial"/>
              </a:rPr>
              <a:t>Spring 2024</a:t>
            </a:r>
          </a:p>
          <a:p>
            <a:pPr algn="ctr" defTabSz="914400" eaLnBrk="1" hangingPunct="1">
              <a:spcBef>
                <a:spcPct val="50000"/>
              </a:spcBef>
              <a:buClr>
                <a:srgbClr val="003399"/>
              </a:buClr>
              <a:buSzTx/>
              <a:tabLst/>
            </a:pPr>
            <a:endParaRPr lang="en-US" sz="2400" b="1" kern="0" dirty="0">
              <a:solidFill>
                <a:srgbClr val="000000"/>
              </a:solidFill>
              <a:latin typeface="Arial"/>
              <a:cs typeface="Arial"/>
            </a:endParaRPr>
          </a:p>
          <a:p>
            <a:pPr algn="ctr" defTabSz="914400" eaLnBrk="1" hangingPunct="1">
              <a:spcBef>
                <a:spcPct val="50000"/>
              </a:spcBef>
              <a:buClr>
                <a:srgbClr val="003399"/>
              </a:buClr>
              <a:buSzTx/>
              <a:tabLst/>
            </a:pPr>
            <a:r>
              <a:rPr lang="en-US" sz="2000" kern="0" dirty="0">
                <a:solidFill>
                  <a:srgbClr val="000000"/>
                </a:solidFill>
                <a:latin typeface="Arial"/>
                <a:cs typeface="Arial"/>
              </a:rPr>
              <a:t>Modified Slides from Dr. </a:t>
            </a:r>
            <a:r>
              <a:rPr lang="en-US" sz="2000" i="1" kern="0" dirty="0">
                <a:solidFill>
                  <a:srgbClr val="000000"/>
                </a:solidFill>
                <a:latin typeface="Arial"/>
                <a:cs typeface="Arial"/>
              </a:rPr>
              <a:t>Hossein </a:t>
            </a:r>
            <a:r>
              <a:rPr lang="en-US" sz="2000" i="1" kern="0" dirty="0" err="1">
                <a:solidFill>
                  <a:srgbClr val="000000"/>
                </a:solidFill>
                <a:latin typeface="Arial"/>
                <a:cs typeface="Arial"/>
              </a:rPr>
              <a:t>Zeinali</a:t>
            </a:r>
            <a:r>
              <a:rPr lang="en-US" sz="2000" i="1" kern="0" dirty="0">
                <a:solidFill>
                  <a:srgbClr val="000000"/>
                </a:solidFill>
                <a:latin typeface="Arial"/>
                <a:cs typeface="Arial"/>
              </a:rPr>
              <a:t> </a:t>
            </a:r>
            <a:r>
              <a:rPr lang="en-US" sz="2000" kern="0" dirty="0">
                <a:solidFill>
                  <a:srgbClr val="000000"/>
                </a:solidFill>
                <a:latin typeface="Arial"/>
                <a:cs typeface="Arial"/>
              </a:rPr>
              <a:t>and </a:t>
            </a:r>
            <a:r>
              <a:rPr lang="en-US" sz="2000" i="1" kern="0" dirty="0">
                <a:solidFill>
                  <a:srgbClr val="000000"/>
                </a:solidFill>
                <a:latin typeface="Arial"/>
                <a:cs typeface="Arial"/>
              </a:rPr>
              <a:t>Dr. Bahador Bakhshi</a:t>
            </a:r>
          </a:p>
          <a:p>
            <a:pPr algn="ctr" defTabSz="914400" eaLnBrk="1" hangingPunct="1">
              <a:spcBef>
                <a:spcPct val="50000"/>
              </a:spcBef>
              <a:buClr>
                <a:srgbClr val="003399"/>
              </a:buClr>
              <a:buSzTx/>
              <a:tabLst/>
            </a:pPr>
            <a:r>
              <a:rPr lang="en-US" kern="0" dirty="0">
                <a:solidFill>
                  <a:srgbClr val="000000"/>
                </a:solidFill>
                <a:latin typeface="Arial"/>
                <a:cs typeface="Arial"/>
              </a:rPr>
              <a:t>Computer Engineering Department,  </a:t>
            </a:r>
            <a:r>
              <a:rPr lang="en-US" kern="0" dirty="0" err="1">
                <a:solidFill>
                  <a:srgbClr val="000000"/>
                </a:solidFill>
                <a:latin typeface="Arial"/>
                <a:cs typeface="Arial"/>
              </a:rPr>
              <a:t>Amirkabir</a:t>
            </a:r>
            <a:r>
              <a:rPr lang="en-US" kern="0" dirty="0">
                <a:solidFill>
                  <a:srgbClr val="000000"/>
                </a:solidFill>
                <a:latin typeface="Arial"/>
                <a:cs typeface="Arial"/>
              </a:rPr>
              <a:t> University of Technology</a:t>
            </a:r>
            <a:endParaRPr lang="en-US" sz="2400" dirty="0">
              <a:solidFill>
                <a:srgbClr val="000000"/>
              </a:solidFill>
            </a:endParaRPr>
          </a:p>
        </p:txBody>
      </p:sp>
      <p:sp>
        <p:nvSpPr>
          <p:cNvPr id="4" name="Text Box 1">
            <a:extLst>
              <a:ext uri="{FF2B5EF4-FFF2-40B4-BE49-F238E27FC236}">
                <a16:creationId xmlns:a16="http://schemas.microsoft.com/office/drawing/2014/main" id="{164DCB30-BAB4-4AD1-AF26-9CC2A152FF50}"/>
              </a:ext>
            </a:extLst>
          </p:cNvPr>
          <p:cNvSpPr txBox="1">
            <a:spLocks noChangeArrowheads="1"/>
          </p:cNvSpPr>
          <p:nvPr/>
        </p:nvSpPr>
        <p:spPr bwMode="auto">
          <a:xfrm>
            <a:off x="3203848" y="409688"/>
            <a:ext cx="2556088" cy="8103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ctr" eaLnBrk="1" hangingPunct="1">
              <a:buClrTx/>
              <a:buFontTx/>
              <a:buNone/>
            </a:pPr>
            <a:r>
              <a:rPr lang="en-US" sz="4400" dirty="0">
                <a:solidFill>
                  <a:srgbClr val="002060"/>
                </a:solidFill>
                <a:latin typeface="Calibri" panose="020F0502020204030204" pitchFamily="34" charset="0"/>
                <a:cs typeface="Calibri" panose="020F0502020204030204" pitchFamily="34" charset="0"/>
              </a:rPr>
              <a:t>Lecture </a:t>
            </a:r>
            <a:r>
              <a:rPr lang="en-US" sz="4400" b="1" dirty="0">
                <a:solidFill>
                  <a:srgbClr val="002060"/>
                </a:solidFill>
                <a:latin typeface="Calibri" panose="020F0502020204030204" pitchFamily="34" charset="0"/>
                <a:cs typeface="Calibri" panose="020F0502020204030204" pitchFamily="34" charset="0"/>
              </a:rPr>
              <a:t>8</a:t>
            </a:r>
          </a:p>
        </p:txBody>
      </p:sp>
    </p:spTree>
    <p:extLst>
      <p:ext uri="{BB962C8B-B14F-4D97-AF65-F5344CB8AC3E}">
        <p14:creationId xmlns:p14="http://schemas.microsoft.com/office/powerpoint/2010/main" val="152592901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278EAF43-76DB-49DB-84F1-C194FF2F8CA0}" type="slidenum">
              <a:rPr lang="en-US" sz="1200">
                <a:ea typeface="MS PGothic" pitchFamily="34" charset="-128"/>
              </a:rPr>
              <a:pPr algn="r">
                <a:buClrTx/>
                <a:buFontTx/>
                <a:buNone/>
              </a:pPr>
              <a:t>10</a:t>
            </a:fld>
            <a:endParaRPr lang="en-US" sz="1200">
              <a:ea typeface="MS PGothic" pitchFamily="34" charset="-128"/>
            </a:endParaRPr>
          </a:p>
        </p:txBody>
      </p:sp>
      <p:sp>
        <p:nvSpPr>
          <p:cNvPr id="13314" name="Text Box 2"/>
          <p:cNvSpPr txBox="1">
            <a:spLocks noChangeArrowheads="1"/>
          </p:cNvSpPr>
          <p:nvPr/>
        </p:nvSpPr>
        <p:spPr bwMode="auto">
          <a:xfrm>
            <a:off x="446088" y="163513"/>
            <a:ext cx="824071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Function definition</a:t>
            </a:r>
          </a:p>
        </p:txBody>
      </p:sp>
      <p:sp>
        <p:nvSpPr>
          <p:cNvPr id="13315" name="Text Box 3"/>
          <p:cNvSpPr txBox="1">
            <a:spLocks noChangeArrowheads="1"/>
          </p:cNvSpPr>
          <p:nvPr/>
        </p:nvSpPr>
        <p:spPr bwMode="auto">
          <a:xfrm>
            <a:off x="304800" y="1143000"/>
            <a:ext cx="8991600" cy="5411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marL="665163" indent="-3254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marL="1017588" indent="-347663">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90000"/>
              </a:lnSpc>
              <a:spcBef>
                <a:spcPts val="500"/>
              </a:spcBef>
              <a:buClrTx/>
              <a:buFontTx/>
              <a:buNone/>
            </a:pPr>
            <a:r>
              <a:rPr lang="en-US" sz="2300" b="1" dirty="0">
                <a:latin typeface="Courier New" pitchFamily="49" charset="0"/>
                <a:cs typeface="Courier New" pitchFamily="49" charset="0"/>
              </a:rPr>
              <a:t>&lt;output type&gt; &lt;function name&gt;</a:t>
            </a:r>
            <a:r>
              <a:rPr lang="en-US" sz="2300" b="1" dirty="0">
                <a:solidFill>
                  <a:srgbClr val="CC0000"/>
                </a:solidFill>
                <a:latin typeface="Courier New" pitchFamily="49" charset="0"/>
                <a:cs typeface="Courier New" pitchFamily="49" charset="0"/>
              </a:rPr>
              <a:t>(</a:t>
            </a:r>
            <a:r>
              <a:rPr lang="en-US" sz="2300" b="1" dirty="0">
                <a:latin typeface="Courier New" pitchFamily="49" charset="0"/>
                <a:cs typeface="Courier New" pitchFamily="49" charset="0"/>
              </a:rPr>
              <a:t>&lt;input parameters&gt;</a:t>
            </a:r>
            <a:r>
              <a:rPr lang="en-US" sz="2300" b="1" dirty="0">
                <a:solidFill>
                  <a:srgbClr val="CC0000"/>
                </a:solidFill>
                <a:latin typeface="Courier New" pitchFamily="49" charset="0"/>
                <a:cs typeface="Courier New" pitchFamily="49" charset="0"/>
              </a:rPr>
              <a:t>)</a:t>
            </a:r>
          </a:p>
          <a:p>
            <a:pPr>
              <a:lnSpc>
                <a:spcPct val="90000"/>
              </a:lnSpc>
              <a:spcBef>
                <a:spcPts val="500"/>
              </a:spcBef>
              <a:buClrTx/>
              <a:buFontTx/>
              <a:buNone/>
            </a:pPr>
            <a:r>
              <a:rPr lang="en-US" sz="2400" b="1" dirty="0">
                <a:solidFill>
                  <a:srgbClr val="CC0000"/>
                </a:solidFill>
                <a:latin typeface="Courier New" pitchFamily="49" charset="0"/>
                <a:cs typeface="Courier New" pitchFamily="49" charset="0"/>
              </a:rPr>
              <a:t>{</a:t>
            </a:r>
          </a:p>
          <a:p>
            <a:pPr>
              <a:lnSpc>
                <a:spcPct val="90000"/>
              </a:lnSpc>
              <a:spcBef>
                <a:spcPts val="500"/>
              </a:spcBef>
              <a:buClrTx/>
              <a:buFontTx/>
              <a:buNone/>
            </a:pPr>
            <a:r>
              <a:rPr lang="en-US" sz="2400" b="1" dirty="0">
                <a:latin typeface="Courier New" pitchFamily="49" charset="0"/>
                <a:cs typeface="Courier New" pitchFamily="49" charset="0"/>
              </a:rPr>
              <a:t>	&lt;statements&gt;</a:t>
            </a:r>
          </a:p>
          <a:p>
            <a:pPr>
              <a:lnSpc>
                <a:spcPct val="90000"/>
              </a:lnSpc>
              <a:spcBef>
                <a:spcPts val="500"/>
              </a:spcBef>
              <a:buClrTx/>
              <a:buFontTx/>
              <a:buNone/>
            </a:pPr>
            <a:r>
              <a:rPr lang="en-US" sz="2400" b="1" dirty="0">
                <a:solidFill>
                  <a:srgbClr val="CC0000"/>
                </a:solidFill>
                <a:latin typeface="Courier New" pitchFamily="49" charset="0"/>
                <a:cs typeface="Courier New" pitchFamily="49" charset="0"/>
              </a:rPr>
              <a:t>}</a:t>
            </a:r>
          </a:p>
          <a:p>
            <a:pPr>
              <a:lnSpc>
                <a:spcPct val="90000"/>
              </a:lnSpc>
              <a:spcBef>
                <a:spcPts val="500"/>
              </a:spcBef>
              <a:buClr>
                <a:srgbClr val="003399"/>
              </a:buClr>
              <a:buFont typeface="Wingdings" pitchFamily="2" charset="2"/>
              <a:buChar char=""/>
            </a:pPr>
            <a:r>
              <a:rPr lang="en-US" sz="2400" dirty="0"/>
              <a:t>&lt;output type&gt;</a:t>
            </a:r>
          </a:p>
          <a:p>
            <a:pPr lvl="1">
              <a:lnSpc>
                <a:spcPct val="90000"/>
              </a:lnSpc>
              <a:spcBef>
                <a:spcPts val="500"/>
              </a:spcBef>
              <a:buClr>
                <a:srgbClr val="006633"/>
              </a:buClr>
              <a:buSzPct val="85000"/>
              <a:buFont typeface="Wingdings" pitchFamily="2" charset="2"/>
              <a:buChar char=""/>
            </a:pPr>
            <a:r>
              <a:rPr lang="en-US" sz="2000" dirty="0"/>
              <a:t>Queries: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float,…</a:t>
            </a:r>
          </a:p>
          <a:p>
            <a:pPr lvl="1">
              <a:lnSpc>
                <a:spcPct val="90000"/>
              </a:lnSpc>
              <a:spcBef>
                <a:spcPts val="500"/>
              </a:spcBef>
              <a:buClr>
                <a:srgbClr val="006633"/>
              </a:buClr>
              <a:buSzPct val="85000"/>
              <a:buFont typeface="Wingdings" pitchFamily="2" charset="2"/>
              <a:buChar char=""/>
            </a:pPr>
            <a:r>
              <a:rPr lang="en-US" sz="2000" dirty="0"/>
              <a:t>Command: </a:t>
            </a:r>
            <a:r>
              <a:rPr lang="en-US" b="1" dirty="0">
                <a:latin typeface="Courier New" pitchFamily="49" charset="0"/>
                <a:cs typeface="Courier New" pitchFamily="49" charset="0"/>
              </a:rPr>
              <a:t>void </a:t>
            </a:r>
          </a:p>
          <a:p>
            <a:pPr>
              <a:lnSpc>
                <a:spcPct val="90000"/>
              </a:lnSpc>
              <a:spcBef>
                <a:spcPts val="500"/>
              </a:spcBef>
              <a:buClr>
                <a:srgbClr val="003399"/>
              </a:buClr>
              <a:buFont typeface="Wingdings" pitchFamily="2" charset="2"/>
              <a:buChar char=""/>
            </a:pPr>
            <a:r>
              <a:rPr lang="en-US" sz="2400" dirty="0"/>
              <a:t>&lt;function name&gt; is an identifier </a:t>
            </a:r>
          </a:p>
          <a:p>
            <a:pPr>
              <a:lnSpc>
                <a:spcPct val="90000"/>
              </a:lnSpc>
              <a:spcBef>
                <a:spcPts val="500"/>
              </a:spcBef>
              <a:buClr>
                <a:srgbClr val="003399"/>
              </a:buClr>
              <a:buFont typeface="Wingdings" pitchFamily="2" charset="2"/>
              <a:buChar char=""/>
            </a:pPr>
            <a:r>
              <a:rPr lang="en-US" sz="2400" dirty="0"/>
              <a:t>&lt;input parameters&gt;</a:t>
            </a:r>
          </a:p>
          <a:p>
            <a:pPr lvl="1">
              <a:lnSpc>
                <a:spcPct val="90000"/>
              </a:lnSpc>
              <a:spcBef>
                <a:spcPts val="500"/>
              </a:spcBef>
              <a:buClr>
                <a:srgbClr val="006633"/>
              </a:buClr>
              <a:buSzPct val="85000"/>
              <a:buFont typeface="Wingdings" pitchFamily="2" charset="2"/>
              <a:buChar char=""/>
            </a:pPr>
            <a:r>
              <a:rPr lang="en-US" sz="2000" dirty="0"/>
              <a:t>&lt;type&gt; </a:t>
            </a:r>
            <a:r>
              <a:rPr lang="en-US" sz="2000" dirty="0">
                <a:solidFill>
                  <a:srgbClr val="C00000"/>
                </a:solidFill>
              </a:rPr>
              <a:t>&lt;identifier&gt;</a:t>
            </a:r>
            <a:r>
              <a:rPr lang="en-US" sz="2000" dirty="0"/>
              <a:t>, &lt;type&gt; </a:t>
            </a:r>
            <a:r>
              <a:rPr lang="en-US" sz="2000" dirty="0">
                <a:solidFill>
                  <a:srgbClr val="C00000"/>
                </a:solidFill>
              </a:rPr>
              <a:t>&lt;identifier&gt;</a:t>
            </a:r>
            <a:r>
              <a:rPr lang="en-US" sz="2000" dirty="0"/>
              <a:t>, …</a:t>
            </a:r>
          </a:p>
          <a:p>
            <a:pPr lvl="2">
              <a:lnSpc>
                <a:spcPct val="90000"/>
              </a:lnSpc>
              <a:spcBef>
                <a:spcPts val="500"/>
              </a:spcBef>
              <a:buClr>
                <a:srgbClr val="CC0000"/>
              </a:buClr>
              <a:buSzPct val="75000"/>
              <a:buFont typeface="Wingdings" pitchFamily="2" charset="2"/>
              <a:buChar char=""/>
            </a:pP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in, float f, …</a:t>
            </a:r>
          </a:p>
          <a:p>
            <a:pPr lvl="1">
              <a:lnSpc>
                <a:spcPct val="90000"/>
              </a:lnSpc>
              <a:spcBef>
                <a:spcPts val="500"/>
              </a:spcBef>
              <a:buClr>
                <a:srgbClr val="006633"/>
              </a:buClr>
              <a:buSzPct val="85000"/>
              <a:buFont typeface="Wingdings" pitchFamily="2" charset="2"/>
              <a:buChar char=""/>
            </a:pPr>
            <a:r>
              <a:rPr lang="en-US" sz="2000" b="1" dirty="0">
                <a:latin typeface="Courier New" pitchFamily="49" charset="0"/>
                <a:cs typeface="Courier New" pitchFamily="49" charset="0"/>
              </a:rPr>
              <a:t>void</a:t>
            </a:r>
          </a:p>
          <a:p>
            <a:pPr marL="0" lvl="0" indent="0">
              <a:lnSpc>
                <a:spcPct val="90000"/>
              </a:lnSpc>
              <a:spcBef>
                <a:spcPts val="500"/>
              </a:spcBef>
              <a:buClr>
                <a:srgbClr val="003399"/>
              </a:buClr>
              <a:buFont typeface="Wingdings" pitchFamily="2" charset="2"/>
              <a:buChar char=""/>
              <a:tabLst/>
            </a:pPr>
            <a:r>
              <a:rPr lang="en-US" sz="2400" dirty="0">
                <a:solidFill>
                  <a:schemeClr val="tx1"/>
                </a:solidFill>
              </a:rPr>
              <a:t>Function definition should be out of other functions</a:t>
            </a:r>
          </a:p>
          <a:p>
            <a:pPr marL="322263" lvl="1" indent="0">
              <a:lnSpc>
                <a:spcPct val="90000"/>
              </a:lnSpc>
              <a:spcBef>
                <a:spcPts val="500"/>
              </a:spcBef>
              <a:buClr>
                <a:srgbClr val="003399"/>
              </a:buClr>
              <a:buFont typeface="Wingdings" pitchFamily="2" charset="2"/>
              <a:buChar char=""/>
              <a:tabLst/>
            </a:pPr>
            <a:r>
              <a:rPr lang="en-US" sz="2000" dirty="0">
                <a:solidFill>
                  <a:schemeClr val="tx1"/>
                </a:solidFill>
              </a:rPr>
              <a:t>Function in function is not allowed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3315">
                                            <p:txEl>
                                              <p:pRg st="4" end="4"/>
                                            </p:txEl>
                                          </p:spTgt>
                                        </p:tgtEl>
                                        <p:attrNameLst>
                                          <p:attrName>style.visibility</p:attrName>
                                        </p:attrNameLst>
                                      </p:cBhvr>
                                      <p:to>
                                        <p:strVal val="visible"/>
                                      </p:to>
                                    </p:set>
                                    <p:animEffect transition="in" filter="checkerboard(across)">
                                      <p:cBhvr additive="repl">
                                        <p:cTn id="7" dur="500"/>
                                        <p:tgtEl>
                                          <p:spTgt spid="13315">
                                            <p:txEl>
                                              <p:pRg st="4" end="4"/>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13315">
                                            <p:txEl>
                                              <p:pRg st="5" end="5"/>
                                            </p:txEl>
                                          </p:spTgt>
                                        </p:tgtEl>
                                        <p:attrNameLst>
                                          <p:attrName>style.visibility</p:attrName>
                                        </p:attrNameLst>
                                      </p:cBhvr>
                                      <p:to>
                                        <p:strVal val="visible"/>
                                      </p:to>
                                    </p:set>
                                    <p:animEffect transition="in" filter="checkerboard(across)">
                                      <p:cBhvr additive="repl">
                                        <p:cTn id="10" dur="500"/>
                                        <p:tgtEl>
                                          <p:spTgt spid="13315">
                                            <p:txEl>
                                              <p:pRg st="5" end="5"/>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13315">
                                            <p:txEl>
                                              <p:pRg st="6" end="6"/>
                                            </p:txEl>
                                          </p:spTgt>
                                        </p:tgtEl>
                                        <p:attrNameLst>
                                          <p:attrName>style.visibility</p:attrName>
                                        </p:attrNameLst>
                                      </p:cBhvr>
                                      <p:to>
                                        <p:strVal val="visible"/>
                                      </p:to>
                                    </p:set>
                                    <p:animEffect transition="in" filter="checkerboard(across)">
                                      <p:cBhvr additive="repl">
                                        <p:cTn id="13" dur="500"/>
                                        <p:tgtEl>
                                          <p:spTgt spid="13315">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additive="repl">
                                        <p:cTn id="17" dur="1" fill="hold">
                                          <p:stCondLst>
                                            <p:cond delay="0"/>
                                          </p:stCondLst>
                                        </p:cTn>
                                        <p:tgtEl>
                                          <p:spTgt spid="13315">
                                            <p:txEl>
                                              <p:pRg st="7" end="7"/>
                                            </p:txEl>
                                          </p:spTgt>
                                        </p:tgtEl>
                                        <p:attrNameLst>
                                          <p:attrName>style.visibility</p:attrName>
                                        </p:attrNameLst>
                                      </p:cBhvr>
                                      <p:to>
                                        <p:strVal val="visible"/>
                                      </p:to>
                                    </p:set>
                                    <p:animEffect transition="in" filter="checkerboard(across)">
                                      <p:cBhvr additive="repl">
                                        <p:cTn id="18" dur="500"/>
                                        <p:tgtEl>
                                          <p:spTgt spid="13315">
                                            <p:txEl>
                                              <p:pRg st="7" end="7"/>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additive="repl">
                                        <p:cTn id="22" dur="1" fill="hold">
                                          <p:stCondLst>
                                            <p:cond delay="0"/>
                                          </p:stCondLst>
                                        </p:cTn>
                                        <p:tgtEl>
                                          <p:spTgt spid="13315">
                                            <p:txEl>
                                              <p:pRg st="8" end="8"/>
                                            </p:txEl>
                                          </p:spTgt>
                                        </p:tgtEl>
                                        <p:attrNameLst>
                                          <p:attrName>style.visibility</p:attrName>
                                        </p:attrNameLst>
                                      </p:cBhvr>
                                      <p:to>
                                        <p:strVal val="visible"/>
                                      </p:to>
                                    </p:set>
                                    <p:animEffect transition="in" filter="checkerboard(across)">
                                      <p:cBhvr additive="repl">
                                        <p:cTn id="23" dur="500"/>
                                        <p:tgtEl>
                                          <p:spTgt spid="13315">
                                            <p:txEl>
                                              <p:pRg st="8" end="8"/>
                                            </p:txEl>
                                          </p:spTgt>
                                        </p:tgtEl>
                                      </p:cBhvr>
                                    </p:animEffect>
                                  </p:childTnLst>
                                </p:cTn>
                              </p:par>
                              <p:par>
                                <p:cTn id="24" presetID="5" presetClass="entr" presetSubtype="10" fill="hold" nodeType="withEffect">
                                  <p:stCondLst>
                                    <p:cond delay="0"/>
                                  </p:stCondLst>
                                  <p:childTnLst>
                                    <p:set>
                                      <p:cBhvr additive="repl">
                                        <p:cTn id="25" dur="1" fill="hold">
                                          <p:stCondLst>
                                            <p:cond delay="0"/>
                                          </p:stCondLst>
                                        </p:cTn>
                                        <p:tgtEl>
                                          <p:spTgt spid="13315">
                                            <p:txEl>
                                              <p:pRg st="9" end="9"/>
                                            </p:txEl>
                                          </p:spTgt>
                                        </p:tgtEl>
                                        <p:attrNameLst>
                                          <p:attrName>style.visibility</p:attrName>
                                        </p:attrNameLst>
                                      </p:cBhvr>
                                      <p:to>
                                        <p:strVal val="visible"/>
                                      </p:to>
                                    </p:set>
                                    <p:animEffect transition="in" filter="checkerboard(across)">
                                      <p:cBhvr additive="repl">
                                        <p:cTn id="26" dur="500"/>
                                        <p:tgtEl>
                                          <p:spTgt spid="13315">
                                            <p:txEl>
                                              <p:pRg st="9" end="9"/>
                                            </p:txEl>
                                          </p:spTgt>
                                        </p:tgtEl>
                                      </p:cBhvr>
                                    </p:animEffect>
                                  </p:childTnLst>
                                </p:cTn>
                              </p:par>
                              <p:par>
                                <p:cTn id="27" presetID="5" presetClass="entr" presetSubtype="10" fill="hold" nodeType="withEffect">
                                  <p:stCondLst>
                                    <p:cond delay="0"/>
                                  </p:stCondLst>
                                  <p:childTnLst>
                                    <p:set>
                                      <p:cBhvr additive="repl">
                                        <p:cTn id="28" dur="1" fill="hold">
                                          <p:stCondLst>
                                            <p:cond delay="0"/>
                                          </p:stCondLst>
                                        </p:cTn>
                                        <p:tgtEl>
                                          <p:spTgt spid="13315">
                                            <p:txEl>
                                              <p:pRg st="10" end="10"/>
                                            </p:txEl>
                                          </p:spTgt>
                                        </p:tgtEl>
                                        <p:attrNameLst>
                                          <p:attrName>style.visibility</p:attrName>
                                        </p:attrNameLst>
                                      </p:cBhvr>
                                      <p:to>
                                        <p:strVal val="visible"/>
                                      </p:to>
                                    </p:set>
                                    <p:animEffect transition="in" filter="checkerboard(across)">
                                      <p:cBhvr additive="repl">
                                        <p:cTn id="29" dur="500"/>
                                        <p:tgtEl>
                                          <p:spTgt spid="13315">
                                            <p:txEl>
                                              <p:pRg st="10" end="10"/>
                                            </p:txEl>
                                          </p:spTgt>
                                        </p:tgtEl>
                                      </p:cBhvr>
                                    </p:animEffect>
                                  </p:childTnLst>
                                </p:cTn>
                              </p:par>
                              <p:par>
                                <p:cTn id="30" presetID="5" presetClass="entr" presetSubtype="10" fill="hold" nodeType="withEffect">
                                  <p:stCondLst>
                                    <p:cond delay="0"/>
                                  </p:stCondLst>
                                  <p:childTnLst>
                                    <p:set>
                                      <p:cBhvr additive="repl">
                                        <p:cTn id="31" dur="1" fill="hold">
                                          <p:stCondLst>
                                            <p:cond delay="0"/>
                                          </p:stCondLst>
                                        </p:cTn>
                                        <p:tgtEl>
                                          <p:spTgt spid="13315">
                                            <p:txEl>
                                              <p:pRg st="11" end="11"/>
                                            </p:txEl>
                                          </p:spTgt>
                                        </p:tgtEl>
                                        <p:attrNameLst>
                                          <p:attrName>style.visibility</p:attrName>
                                        </p:attrNameLst>
                                      </p:cBhvr>
                                      <p:to>
                                        <p:strVal val="visible"/>
                                      </p:to>
                                    </p:set>
                                    <p:animEffect transition="in" filter="checkerboard(across)">
                                      <p:cBhvr additive="repl">
                                        <p:cTn id="32" dur="500"/>
                                        <p:tgtEl>
                                          <p:spTgt spid="13315">
                                            <p:txEl>
                                              <p:pRg st="11" end="11"/>
                                            </p:txEl>
                                          </p:spTgt>
                                        </p:tgtEl>
                                      </p:cBhvr>
                                    </p:animEffect>
                                  </p:childTnLst>
                                </p:cTn>
                              </p:par>
                              <p:par>
                                <p:cTn id="33" presetID="5" presetClass="entr" presetSubtype="10" fill="hold" nodeType="withEffect">
                                  <p:stCondLst>
                                    <p:cond delay="0"/>
                                  </p:stCondLst>
                                  <p:childTnLst>
                                    <p:set>
                                      <p:cBhvr additive="repl">
                                        <p:cTn id="34" dur="1" fill="hold">
                                          <p:stCondLst>
                                            <p:cond delay="0"/>
                                          </p:stCondLst>
                                        </p:cTn>
                                        <p:tgtEl>
                                          <p:spTgt spid="13315">
                                            <p:txEl>
                                              <p:pRg st="12" end="12"/>
                                            </p:txEl>
                                          </p:spTgt>
                                        </p:tgtEl>
                                        <p:attrNameLst>
                                          <p:attrName>style.visibility</p:attrName>
                                        </p:attrNameLst>
                                      </p:cBhvr>
                                      <p:to>
                                        <p:strVal val="visible"/>
                                      </p:to>
                                    </p:set>
                                    <p:animEffect transition="in" filter="checkerboard(across)">
                                      <p:cBhvr additive="repl">
                                        <p:cTn id="35" dur="500"/>
                                        <p:tgtEl>
                                          <p:spTgt spid="13315">
                                            <p:txEl>
                                              <p:pRg st="12" end="12"/>
                                            </p:txEl>
                                          </p:spTgt>
                                        </p:tgtEl>
                                      </p:cBhvr>
                                    </p:animEffect>
                                  </p:childTnLst>
                                </p:cTn>
                              </p:par>
                              <p:par>
                                <p:cTn id="36" presetID="5" presetClass="entr" presetSubtype="10" fill="hold" nodeType="withEffect">
                                  <p:stCondLst>
                                    <p:cond delay="0"/>
                                  </p:stCondLst>
                                  <p:childTnLst>
                                    <p:set>
                                      <p:cBhvr additive="repl">
                                        <p:cTn id="37" dur="1" fill="hold">
                                          <p:stCondLst>
                                            <p:cond delay="0"/>
                                          </p:stCondLst>
                                        </p:cTn>
                                        <p:tgtEl>
                                          <p:spTgt spid="13315">
                                            <p:txEl>
                                              <p:pRg st="13" end="13"/>
                                            </p:txEl>
                                          </p:spTgt>
                                        </p:tgtEl>
                                        <p:attrNameLst>
                                          <p:attrName>style.visibility</p:attrName>
                                        </p:attrNameLst>
                                      </p:cBhvr>
                                      <p:to>
                                        <p:strVal val="visible"/>
                                      </p:to>
                                    </p:set>
                                    <p:animEffect transition="in" filter="checkerboard(across)">
                                      <p:cBhvr additive="repl">
                                        <p:cTn id="38" dur="500"/>
                                        <p:tgtEl>
                                          <p:spTgt spid="13315">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7" name="Text Box 1"/>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Function call</a:t>
            </a:r>
          </a:p>
        </p:txBody>
      </p:sp>
      <p:sp>
        <p:nvSpPr>
          <p:cNvPr id="14338" name="Text Box 2"/>
          <p:cNvSpPr txBox="1">
            <a:spLocks noChangeArrowheads="1"/>
          </p:cNvSpPr>
          <p:nvPr/>
        </p:nvSpPr>
        <p:spPr bwMode="auto">
          <a:xfrm>
            <a:off x="304800" y="1143000"/>
            <a:ext cx="88392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Command function </a:t>
            </a:r>
          </a:p>
          <a:p>
            <a:pPr>
              <a:spcBef>
                <a:spcPts val="1750"/>
              </a:spcBef>
              <a:buClrTx/>
              <a:buFontTx/>
              <a:buNone/>
            </a:pPr>
            <a:r>
              <a:rPr lang="en-US" sz="3200" b="1" dirty="0">
                <a:latin typeface="Courier New" pitchFamily="49" charset="0"/>
                <a:cs typeface="Courier New" pitchFamily="49" charset="0"/>
              </a:rPr>
              <a:t>	</a:t>
            </a:r>
            <a:r>
              <a:rPr lang="en-US" sz="2800" b="1" dirty="0">
                <a:latin typeface="Courier New" pitchFamily="49" charset="0"/>
                <a:cs typeface="Courier New" pitchFamily="49" charset="0"/>
              </a:rPr>
              <a:t>&lt;function name&gt; (inputs);</a:t>
            </a:r>
          </a:p>
          <a:p>
            <a:pPr>
              <a:spcBef>
                <a:spcPts val="2000"/>
              </a:spcBef>
              <a:buClr>
                <a:srgbClr val="003399"/>
              </a:buClr>
              <a:buFont typeface="Wingdings" pitchFamily="2" charset="2"/>
              <a:buChar char=""/>
            </a:pPr>
            <a:r>
              <a:rPr lang="en-US" sz="3200" dirty="0"/>
              <a:t>Query function</a:t>
            </a:r>
          </a:p>
          <a:p>
            <a:pPr>
              <a:spcBef>
                <a:spcPts val="1750"/>
              </a:spcBef>
              <a:buClrTx/>
              <a:buFontTx/>
              <a:buNone/>
            </a:pPr>
            <a:r>
              <a:rPr lang="en-US" sz="3200" dirty="0"/>
              <a:t>	</a:t>
            </a:r>
            <a:r>
              <a:rPr lang="en-US" sz="2800" b="1" dirty="0">
                <a:latin typeface="Courier New" pitchFamily="49" charset="0"/>
                <a:cs typeface="Courier New" pitchFamily="49" charset="0"/>
              </a:rPr>
              <a:t>&lt;variable&gt; = &lt;function name&gt;(inputs);</a:t>
            </a:r>
          </a:p>
          <a:p>
            <a:pPr>
              <a:spcBef>
                <a:spcPts val="2000"/>
              </a:spcBef>
              <a:buClr>
                <a:srgbClr val="003399"/>
              </a:buClr>
              <a:buFont typeface="Wingdings" pitchFamily="2" charset="2"/>
              <a:buChar char=""/>
            </a:pPr>
            <a:r>
              <a:rPr lang="en-US" sz="3200" dirty="0"/>
              <a:t>Inputs should match by function definition</a:t>
            </a:r>
          </a:p>
          <a:p>
            <a:pPr>
              <a:spcBef>
                <a:spcPts val="2000"/>
              </a:spcBef>
              <a:buClr>
                <a:srgbClr val="003399"/>
              </a:buClr>
              <a:buFont typeface="Wingdings" pitchFamily="2" charset="2"/>
              <a:buChar char=""/>
            </a:pPr>
            <a:r>
              <a:rPr lang="en-US" sz="3200" dirty="0"/>
              <a:t>Functions are called by </a:t>
            </a:r>
            <a:r>
              <a:rPr lang="en-US" sz="3200" i="1" dirty="0"/>
              <a:t>another</a:t>
            </a:r>
            <a:r>
              <a:rPr lang="en-US" sz="3200" dirty="0"/>
              <a:t> function</a:t>
            </a:r>
          </a:p>
          <a:p>
            <a:pPr lvl="1">
              <a:spcBef>
                <a:spcPts val="700"/>
              </a:spcBef>
              <a:buClr>
                <a:srgbClr val="006633"/>
              </a:buClr>
              <a:buSzPct val="85000"/>
              <a:buFont typeface="Wingdings" pitchFamily="2" charset="2"/>
              <a:buChar char=""/>
            </a:pPr>
            <a:r>
              <a:rPr lang="en-US" sz="2800" dirty="0"/>
              <a:t>Function call comes inside in a function</a:t>
            </a:r>
          </a:p>
        </p:txBody>
      </p:sp>
      <p:sp>
        <p:nvSpPr>
          <p:cNvPr id="14339"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4CF11FE-8204-4E31-BF39-C45E79BF3D51}" type="slidenum">
              <a:rPr lang="en-US" sz="1200">
                <a:ea typeface="MS PGothic" pitchFamily="34" charset="-128"/>
              </a:rPr>
              <a:pPr algn="r">
                <a:buClrTx/>
                <a:buFontTx/>
                <a:buNone/>
              </a:pPr>
              <a:t>11</a:t>
            </a:fld>
            <a:endParaRPr lang="en-US" sz="1200">
              <a:ea typeface="MS PGothic"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4338">
                                            <p:txEl>
                                              <p:pRg st="5" end="5"/>
                                            </p:txEl>
                                          </p:spTgt>
                                        </p:tgtEl>
                                        <p:attrNameLst>
                                          <p:attrName>style.visibility</p:attrName>
                                        </p:attrNameLst>
                                      </p:cBhvr>
                                      <p:to>
                                        <p:strVal val="visible"/>
                                      </p:to>
                                    </p:set>
                                    <p:animEffect transition="in" filter="checkerboard(across)">
                                      <p:cBhvr additive="repl">
                                        <p:cTn id="7" dur="500"/>
                                        <p:tgtEl>
                                          <p:spTgt spid="14338">
                                            <p:txEl>
                                              <p:pRg st="5" end="5"/>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14338">
                                            <p:txEl>
                                              <p:pRg st="6" end="6"/>
                                            </p:txEl>
                                          </p:spTgt>
                                        </p:tgtEl>
                                        <p:attrNameLst>
                                          <p:attrName>style.visibility</p:attrName>
                                        </p:attrNameLst>
                                      </p:cBhvr>
                                      <p:to>
                                        <p:strVal val="visible"/>
                                      </p:to>
                                    </p:set>
                                    <p:animEffect transition="in" filter="checkerboard(across)">
                                      <p:cBhvr additive="repl">
                                        <p:cTn id="10" dur="500"/>
                                        <p:tgtEl>
                                          <p:spTgt spid="143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B29A275-68BB-469E-96F4-9696770AA35C}" type="slidenum">
              <a:rPr lang="en-US" sz="1200">
                <a:ea typeface="MS PGothic" pitchFamily="34" charset="-128"/>
              </a:rPr>
              <a:pPr algn="r">
                <a:buClrTx/>
                <a:buFontTx/>
                <a:buNone/>
              </a:pPr>
              <a:t>12</a:t>
            </a:fld>
            <a:endParaRPr lang="en-US" sz="1200">
              <a:ea typeface="MS PGothic" pitchFamily="34" charset="-128"/>
            </a:endParaRPr>
          </a:p>
        </p:txBody>
      </p:sp>
      <p:sp>
        <p:nvSpPr>
          <p:cNvPr id="15362"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Example</a:t>
            </a:r>
          </a:p>
        </p:txBody>
      </p:sp>
      <p:sp>
        <p:nvSpPr>
          <p:cNvPr id="15363" name="Text Box 3"/>
          <p:cNvSpPr txBox="1">
            <a:spLocks noChangeArrowheads="1"/>
          </p:cNvSpPr>
          <p:nvPr/>
        </p:nvSpPr>
        <p:spPr bwMode="auto">
          <a:xfrm>
            <a:off x="304800" y="1124744"/>
            <a:ext cx="8839200" cy="598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600"/>
              </a:spcBef>
              <a:buClrTx/>
              <a:buFontTx/>
              <a:buNone/>
            </a:pPr>
            <a:r>
              <a:rPr lang="en-US" sz="2400" b="1" dirty="0">
                <a:latin typeface="Courier New" pitchFamily="49" charset="0"/>
                <a:cs typeface="Courier New" pitchFamily="49" charset="0"/>
              </a:rPr>
              <a:t>/* </a:t>
            </a:r>
            <a:r>
              <a:rPr lang="en-US" sz="2400" b="1" dirty="0">
                <a:solidFill>
                  <a:srgbClr val="00CC00"/>
                </a:solidFill>
                <a:latin typeface="Courier New" pitchFamily="49" charset="0"/>
                <a:cs typeface="Courier New" pitchFamily="49" charset="0"/>
              </a:rPr>
              <a:t>Function declaration</a:t>
            </a:r>
            <a:r>
              <a:rPr lang="en-US" sz="2400" b="1" dirty="0">
                <a:latin typeface="Courier New" pitchFamily="49" charset="0"/>
                <a:cs typeface="Courier New" pitchFamily="49" charset="0"/>
              </a:rPr>
              <a:t> */</a:t>
            </a:r>
          </a:p>
          <a:p>
            <a:pPr>
              <a:spcBef>
                <a:spcPts val="600"/>
              </a:spcBef>
              <a:buClrTx/>
              <a:buFontTx/>
              <a:buNone/>
            </a:pPr>
            <a:r>
              <a:rPr lang="en-US" sz="2400" b="1" dirty="0">
                <a:solidFill>
                  <a:srgbClr val="CC0000"/>
                </a:solidFill>
                <a:latin typeface="Courier New" pitchFamily="49" charset="0"/>
                <a:cs typeface="Courier New" pitchFamily="49" charset="0"/>
              </a:rPr>
              <a:t>void</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my_info</a:t>
            </a:r>
            <a:r>
              <a:rPr lang="en-US" sz="2400" b="1" dirty="0">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void</a:t>
            </a:r>
            <a:r>
              <a:rPr lang="en-US" sz="2400" b="1" dirty="0">
                <a:latin typeface="Courier New" pitchFamily="49" charset="0"/>
                <a:cs typeface="Courier New" pitchFamily="49" charset="0"/>
              </a:rPr>
              <a:t>);</a:t>
            </a:r>
          </a:p>
          <a:p>
            <a:pPr>
              <a:lnSpc>
                <a:spcPct val="80000"/>
              </a:lnSpc>
              <a:spcBef>
                <a:spcPts val="600"/>
              </a:spcBef>
              <a:buClrTx/>
              <a:buFontTx/>
              <a:buNone/>
            </a:pPr>
            <a:endParaRPr lang="en-US" sz="2400" b="1" dirty="0">
              <a:latin typeface="Courier New" pitchFamily="49" charset="0"/>
              <a:cs typeface="Courier New" pitchFamily="49" charset="0"/>
            </a:endParaRPr>
          </a:p>
          <a:p>
            <a:pPr>
              <a:lnSpc>
                <a:spcPct val="80000"/>
              </a:lnSpc>
              <a:spcBef>
                <a:spcPts val="600"/>
              </a:spcBef>
              <a:buClrTx/>
              <a:buFontTx/>
              <a:buNone/>
            </a:pP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main(void){</a:t>
            </a:r>
          </a:p>
          <a:p>
            <a:pPr>
              <a:lnSpc>
                <a:spcPct val="80000"/>
              </a:lnSpc>
              <a:spcBef>
                <a:spcPts val="600"/>
              </a:spcBef>
              <a:buClrTx/>
              <a:buFontTx/>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("This is my info");</a:t>
            </a:r>
          </a:p>
          <a:p>
            <a:pPr>
              <a:lnSpc>
                <a:spcPct val="80000"/>
              </a:lnSpc>
              <a:spcBef>
                <a:spcPts val="600"/>
              </a:spcBef>
              <a:buClrTx/>
              <a:buFontTx/>
              <a:buNone/>
            </a:pPr>
            <a:r>
              <a:rPr lang="en-US" sz="2400" b="1" dirty="0">
                <a:latin typeface="Courier New" pitchFamily="49" charset="0"/>
                <a:cs typeface="Courier New" pitchFamily="49" charset="0"/>
              </a:rPr>
              <a:t>	</a:t>
            </a:r>
            <a:r>
              <a:rPr lang="en-US" sz="2400" b="1" dirty="0" err="1">
                <a:solidFill>
                  <a:srgbClr val="CC0000"/>
                </a:solidFill>
                <a:latin typeface="Courier New" pitchFamily="49" charset="0"/>
                <a:cs typeface="Courier New" pitchFamily="49" charset="0"/>
              </a:rPr>
              <a:t>my_info</a:t>
            </a:r>
            <a:r>
              <a:rPr lang="en-US" sz="2400" b="1" dirty="0">
                <a:latin typeface="Courier New" pitchFamily="49" charset="0"/>
                <a:cs typeface="Courier New" pitchFamily="49" charset="0"/>
              </a:rPr>
              <a:t>(); /* </a:t>
            </a:r>
            <a:r>
              <a:rPr lang="en-US" sz="2400" b="1" dirty="0">
                <a:solidFill>
                  <a:srgbClr val="00CC00"/>
                </a:solidFill>
                <a:latin typeface="Courier New" pitchFamily="49" charset="0"/>
                <a:cs typeface="Courier New" pitchFamily="49" charset="0"/>
              </a:rPr>
              <a:t>Function call</a:t>
            </a:r>
            <a:r>
              <a:rPr lang="en-US" sz="2400" b="1" dirty="0">
                <a:latin typeface="Courier New" pitchFamily="49" charset="0"/>
                <a:cs typeface="Courier New" pitchFamily="49" charset="0"/>
              </a:rPr>
              <a:t> */</a:t>
            </a:r>
          </a:p>
          <a:p>
            <a:pPr>
              <a:lnSpc>
                <a:spcPct val="80000"/>
              </a:lnSpc>
              <a:spcBef>
                <a:spcPts val="600"/>
              </a:spcBef>
              <a:buClrTx/>
              <a:buFontTx/>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p>
          <a:p>
            <a:pPr>
              <a:lnSpc>
                <a:spcPct val="80000"/>
              </a:lnSpc>
              <a:spcBef>
                <a:spcPts val="600"/>
              </a:spcBef>
              <a:buClrTx/>
              <a:buFontTx/>
              <a:buNone/>
            </a:pPr>
            <a:r>
              <a:rPr lang="en-US" sz="2400" b="1" dirty="0">
                <a:latin typeface="Courier New" pitchFamily="49" charset="0"/>
                <a:cs typeface="Courier New" pitchFamily="49" charset="0"/>
              </a:rPr>
              <a:t>	return 0;</a:t>
            </a:r>
          </a:p>
          <a:p>
            <a:pPr>
              <a:lnSpc>
                <a:spcPct val="80000"/>
              </a:lnSpc>
              <a:spcBef>
                <a:spcPts val="600"/>
              </a:spcBef>
              <a:buClrTx/>
              <a:buFontTx/>
              <a:buNone/>
            </a:pPr>
            <a:r>
              <a:rPr lang="en-US" sz="2400" b="1" dirty="0">
                <a:latin typeface="Courier New" pitchFamily="49" charset="0"/>
                <a:cs typeface="Courier New" pitchFamily="49" charset="0"/>
              </a:rPr>
              <a:t>}</a:t>
            </a:r>
          </a:p>
          <a:p>
            <a:pPr>
              <a:lnSpc>
                <a:spcPct val="80000"/>
              </a:lnSpc>
              <a:spcBef>
                <a:spcPts val="600"/>
              </a:spcBef>
              <a:buClrTx/>
              <a:buFontTx/>
              <a:buNone/>
            </a:pPr>
            <a:endParaRPr lang="en-US" sz="2400" dirty="0"/>
          </a:p>
          <a:p>
            <a:pPr>
              <a:lnSpc>
                <a:spcPct val="80000"/>
              </a:lnSpc>
              <a:spcBef>
                <a:spcPts val="600"/>
              </a:spcBef>
              <a:buClrTx/>
              <a:buFontTx/>
              <a:buNone/>
            </a:pPr>
            <a:r>
              <a:rPr lang="en-US" sz="2400" b="1" dirty="0">
                <a:latin typeface="Courier New" pitchFamily="49" charset="0"/>
                <a:cs typeface="Courier New" pitchFamily="49" charset="0"/>
              </a:rPr>
              <a:t>/* </a:t>
            </a:r>
            <a:r>
              <a:rPr lang="en-US" sz="2400" b="1" dirty="0">
                <a:solidFill>
                  <a:srgbClr val="00CC00"/>
                </a:solidFill>
                <a:latin typeface="Courier New" pitchFamily="49" charset="0"/>
                <a:cs typeface="Courier New" pitchFamily="49" charset="0"/>
              </a:rPr>
              <a:t>Function definition</a:t>
            </a:r>
            <a:r>
              <a:rPr lang="en-US" sz="2400" b="1" dirty="0">
                <a:latin typeface="Courier New" pitchFamily="49" charset="0"/>
                <a:cs typeface="Courier New" pitchFamily="49" charset="0"/>
              </a:rPr>
              <a:t> */</a:t>
            </a:r>
          </a:p>
          <a:p>
            <a:pPr>
              <a:lnSpc>
                <a:spcPct val="80000"/>
              </a:lnSpc>
              <a:spcBef>
                <a:spcPts val="600"/>
              </a:spcBef>
              <a:buClrTx/>
              <a:buFontTx/>
              <a:buNone/>
            </a:pPr>
            <a:r>
              <a:rPr lang="en-US" sz="2400" b="1" dirty="0">
                <a:solidFill>
                  <a:srgbClr val="CC0000"/>
                </a:solidFill>
                <a:latin typeface="Courier New" pitchFamily="49" charset="0"/>
                <a:cs typeface="Courier New" pitchFamily="49" charset="0"/>
              </a:rPr>
              <a:t>void</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my_info</a:t>
            </a:r>
            <a:r>
              <a:rPr lang="en-US" sz="2400" b="1" dirty="0">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void</a:t>
            </a:r>
            <a:r>
              <a:rPr lang="en-US" sz="2400" b="1" dirty="0">
                <a:latin typeface="Courier New" pitchFamily="49" charset="0"/>
                <a:cs typeface="Courier New" pitchFamily="49" charset="0"/>
              </a:rPr>
              <a:t>){</a:t>
            </a:r>
          </a:p>
          <a:p>
            <a:pPr>
              <a:lnSpc>
                <a:spcPct val="80000"/>
              </a:lnSpc>
              <a:spcBef>
                <a:spcPts val="600"/>
              </a:spcBef>
              <a:buClrTx/>
              <a:buFontTx/>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("Student name is Dennis Ritchie\n");</a:t>
            </a:r>
          </a:p>
          <a:p>
            <a:pPr>
              <a:lnSpc>
                <a:spcPct val="80000"/>
              </a:lnSpc>
              <a:spcBef>
                <a:spcPts val="600"/>
              </a:spcBef>
              <a:buClrTx/>
              <a:buFontTx/>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("Student number: 9822222\n");</a:t>
            </a:r>
          </a:p>
          <a:p>
            <a:pPr>
              <a:lnSpc>
                <a:spcPct val="80000"/>
              </a:lnSpc>
              <a:spcBef>
                <a:spcPts val="600"/>
              </a:spcBef>
              <a:buClrTx/>
              <a:buFontTx/>
              <a:buNone/>
            </a:pPr>
            <a:r>
              <a:rPr lang="en-US" sz="2400" b="1" dirty="0">
                <a:latin typeface="Courier New" pitchFamily="49" charset="0"/>
                <a:cs typeface="Courier New" pitchFamily="49" charset="0"/>
              </a:rPr>
              <a:t>}</a:t>
            </a:r>
          </a:p>
          <a:p>
            <a:pPr>
              <a:lnSpc>
                <a:spcPct val="80000"/>
              </a:lnSpc>
              <a:spcBef>
                <a:spcPts val="600"/>
              </a:spcBef>
              <a:buClrTx/>
              <a:buFontTx/>
              <a:buNone/>
            </a:pPr>
            <a:endParaRPr lang="en-US" sz="2400" b="1" dirty="0">
              <a:latin typeface="Courier New" pitchFamily="49" charset="0"/>
              <a:cs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FAEBE4B-BA86-44D2-A6C1-09E5949B2ACA}" type="slidenum">
              <a:rPr lang="en-US" sz="1200">
                <a:ea typeface="MS PGothic" pitchFamily="34" charset="-128"/>
              </a:rPr>
              <a:pPr algn="r">
                <a:buClrTx/>
                <a:buFontTx/>
                <a:buNone/>
              </a:pPr>
              <a:t>13</a:t>
            </a:fld>
            <a:endParaRPr lang="en-US" sz="1200">
              <a:ea typeface="MS PGothic" pitchFamily="34" charset="-128"/>
            </a:endParaRPr>
          </a:p>
        </p:txBody>
      </p:sp>
      <p:sp>
        <p:nvSpPr>
          <p:cNvPr id="16386" name="Text Box 2"/>
          <p:cNvSpPr txBox="1">
            <a:spLocks noChangeArrowheads="1"/>
          </p:cNvSpPr>
          <p:nvPr/>
        </p:nvSpPr>
        <p:spPr bwMode="auto">
          <a:xfrm>
            <a:off x="304800" y="65087"/>
            <a:ext cx="8712968" cy="925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2800" dirty="0">
                <a:solidFill>
                  <a:srgbClr val="293A83"/>
                </a:solidFill>
              </a:rPr>
              <a:t>Function declaration is optional if program is developed in a single file</a:t>
            </a:r>
          </a:p>
        </p:txBody>
      </p:sp>
      <p:sp>
        <p:nvSpPr>
          <p:cNvPr id="16387"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90000"/>
              </a:lnSpc>
              <a:spcBef>
                <a:spcPts val="650"/>
              </a:spcBef>
              <a:buClrTx/>
              <a:buFontTx/>
              <a:buNone/>
            </a:pPr>
            <a:endParaRPr lang="en-US" sz="2400" b="1" dirty="0">
              <a:solidFill>
                <a:srgbClr val="CC0000"/>
              </a:solidFill>
              <a:latin typeface="Courier New" pitchFamily="49" charset="0"/>
              <a:cs typeface="Courier New" pitchFamily="49" charset="0"/>
            </a:endParaRPr>
          </a:p>
          <a:p>
            <a:pPr>
              <a:lnSpc>
                <a:spcPct val="90000"/>
              </a:lnSpc>
              <a:spcBef>
                <a:spcPts val="650"/>
              </a:spcBef>
              <a:buClrTx/>
              <a:buFontTx/>
              <a:buNone/>
            </a:pPr>
            <a:r>
              <a:rPr lang="en-US" sz="2400" b="1" dirty="0">
                <a:solidFill>
                  <a:srgbClr val="CC0000"/>
                </a:solidFill>
                <a:latin typeface="Courier New" pitchFamily="49" charset="0"/>
                <a:cs typeface="Courier New" pitchFamily="49" charset="0"/>
              </a:rPr>
              <a:t>void</a:t>
            </a:r>
            <a:r>
              <a:rPr lang="en-US" sz="2400" b="1" dirty="0">
                <a:latin typeface="Courier New" pitchFamily="49" charset="0"/>
                <a:cs typeface="Courier New" pitchFamily="49" charset="0"/>
              </a:rPr>
              <a:t> </a:t>
            </a:r>
            <a:r>
              <a:rPr lang="en-US" sz="2400" b="1" dirty="0" err="1">
                <a:solidFill>
                  <a:srgbClr val="00CC00"/>
                </a:solidFill>
                <a:latin typeface="Courier New" pitchFamily="49" charset="0"/>
                <a:cs typeface="Courier New" pitchFamily="49" charset="0"/>
              </a:rPr>
              <a:t>my_info</a:t>
            </a:r>
            <a:r>
              <a:rPr lang="en-US" sz="2400" b="1" dirty="0">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void</a:t>
            </a:r>
            <a:r>
              <a:rPr lang="en-US" sz="2400" b="1" dirty="0">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a:t>
            </a:r>
          </a:p>
          <a:p>
            <a:pPr>
              <a:lnSpc>
                <a:spcPct val="90000"/>
              </a:lnSpc>
              <a:spcBef>
                <a:spcPts val="650"/>
              </a:spcBef>
              <a:buClrTx/>
              <a:buFontTx/>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("My name is Dennis Ritchie\n");</a:t>
            </a:r>
          </a:p>
          <a:p>
            <a:pPr>
              <a:lnSpc>
                <a:spcPct val="90000"/>
              </a:lnSpc>
              <a:spcBef>
                <a:spcPts val="650"/>
              </a:spcBef>
              <a:buClrTx/>
              <a:buFontTx/>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("My student number: 98222222\n");</a:t>
            </a:r>
          </a:p>
          <a:p>
            <a:pPr>
              <a:lnSpc>
                <a:spcPct val="90000"/>
              </a:lnSpc>
              <a:spcBef>
                <a:spcPts val="650"/>
              </a:spcBef>
              <a:buClrTx/>
              <a:buFontTx/>
              <a:buNone/>
            </a:pPr>
            <a:r>
              <a:rPr lang="en-US" sz="2400" b="1" dirty="0">
                <a:solidFill>
                  <a:srgbClr val="CC0000"/>
                </a:solidFill>
                <a:latin typeface="Courier New" pitchFamily="49" charset="0"/>
                <a:cs typeface="Courier New" pitchFamily="49" charset="0"/>
              </a:rPr>
              <a:t>}</a:t>
            </a:r>
          </a:p>
          <a:p>
            <a:pPr>
              <a:lnSpc>
                <a:spcPct val="90000"/>
              </a:lnSpc>
              <a:spcBef>
                <a:spcPts val="650"/>
              </a:spcBef>
              <a:buClrTx/>
              <a:buFontTx/>
              <a:buNone/>
            </a:pPr>
            <a:endParaRPr lang="en-US" sz="2400" b="1" dirty="0">
              <a:latin typeface="Courier New" pitchFamily="49" charset="0"/>
              <a:cs typeface="Courier New" pitchFamily="49" charset="0"/>
            </a:endParaRPr>
          </a:p>
          <a:p>
            <a:pPr>
              <a:lnSpc>
                <a:spcPct val="90000"/>
              </a:lnSpc>
              <a:spcBef>
                <a:spcPts val="650"/>
              </a:spcBef>
              <a:buClrTx/>
              <a:buFontTx/>
              <a:buNone/>
            </a:pP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main(void){</a:t>
            </a:r>
          </a:p>
          <a:p>
            <a:pPr>
              <a:lnSpc>
                <a:spcPct val="90000"/>
              </a:lnSpc>
              <a:spcBef>
                <a:spcPts val="650"/>
              </a:spcBef>
              <a:buClrTx/>
              <a:buFontTx/>
              <a:buNone/>
            </a:pPr>
            <a:r>
              <a:rPr lang="en-US" sz="2400" b="1" dirty="0">
                <a:latin typeface="Courier New" pitchFamily="49" charset="0"/>
                <a:cs typeface="Courier New" pitchFamily="49" charset="0"/>
              </a:rPr>
              <a:t>	</a:t>
            </a:r>
            <a:r>
              <a:rPr lang="en-US" sz="2400" b="1" dirty="0" err="1">
                <a:solidFill>
                  <a:srgbClr val="CC0000"/>
                </a:solidFill>
                <a:latin typeface="Courier New" pitchFamily="49" charset="0"/>
                <a:cs typeface="Courier New" pitchFamily="49" charset="0"/>
              </a:rPr>
              <a:t>my_info</a:t>
            </a:r>
            <a:r>
              <a:rPr lang="en-US" sz="2400" b="1" dirty="0">
                <a:latin typeface="Courier New" pitchFamily="49" charset="0"/>
                <a:cs typeface="Courier New" pitchFamily="49" charset="0"/>
              </a:rPr>
              <a:t>();</a:t>
            </a:r>
          </a:p>
          <a:p>
            <a:pPr>
              <a:lnSpc>
                <a:spcPct val="90000"/>
              </a:lnSpc>
              <a:spcBef>
                <a:spcPts val="650"/>
              </a:spcBef>
              <a:buClrTx/>
              <a:buFontTx/>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("--------------\n");</a:t>
            </a:r>
          </a:p>
          <a:p>
            <a:pPr>
              <a:lnSpc>
                <a:spcPct val="90000"/>
              </a:lnSpc>
              <a:spcBef>
                <a:spcPts val="650"/>
              </a:spcBef>
              <a:buClrTx/>
              <a:buFontTx/>
              <a:buNone/>
            </a:pPr>
            <a:r>
              <a:rPr lang="en-US" sz="2400" b="1" dirty="0">
                <a:latin typeface="Courier New" pitchFamily="49" charset="0"/>
                <a:cs typeface="Courier New" pitchFamily="49" charset="0"/>
              </a:rPr>
              <a:t>	</a:t>
            </a:r>
            <a:r>
              <a:rPr lang="en-US" sz="2400" b="1" dirty="0" err="1">
                <a:solidFill>
                  <a:srgbClr val="CC0000"/>
                </a:solidFill>
                <a:latin typeface="Courier New" pitchFamily="49" charset="0"/>
                <a:cs typeface="Courier New" pitchFamily="49" charset="0"/>
              </a:rPr>
              <a:t>my_info</a:t>
            </a:r>
            <a:r>
              <a:rPr lang="en-US" sz="2400" b="1" dirty="0">
                <a:latin typeface="Courier New" pitchFamily="49" charset="0"/>
                <a:cs typeface="Courier New" pitchFamily="49" charset="0"/>
              </a:rPr>
              <a:t>();</a:t>
            </a:r>
          </a:p>
          <a:p>
            <a:pPr>
              <a:lnSpc>
                <a:spcPct val="90000"/>
              </a:lnSpc>
              <a:spcBef>
                <a:spcPts val="650"/>
              </a:spcBef>
              <a:buClrTx/>
              <a:buFontTx/>
              <a:buNone/>
            </a:pPr>
            <a:r>
              <a:rPr lang="en-US" sz="2400" b="1" dirty="0">
                <a:latin typeface="Courier New" pitchFamily="49" charset="0"/>
                <a:cs typeface="Courier New" pitchFamily="49" charset="0"/>
              </a:rPr>
              <a:t>	return 0;</a:t>
            </a:r>
          </a:p>
          <a:p>
            <a:pPr>
              <a:lnSpc>
                <a:spcPct val="90000"/>
              </a:lnSpc>
              <a:spcBef>
                <a:spcPts val="650"/>
              </a:spcBef>
              <a:buClrTx/>
              <a:buFontTx/>
              <a:buNone/>
            </a:pPr>
            <a:r>
              <a:rPr lang="en-US" sz="2400" b="1" dirty="0">
                <a:latin typeface="Courier New"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6387">
                                            <p:txEl>
                                              <p:pRg st="6" end="6"/>
                                            </p:txEl>
                                          </p:spTgt>
                                        </p:tgtEl>
                                        <p:attrNameLst>
                                          <p:attrName>style.visibility</p:attrName>
                                        </p:attrNameLst>
                                      </p:cBhvr>
                                      <p:to>
                                        <p:strVal val="visible"/>
                                      </p:to>
                                    </p:set>
                                    <p:animEffect transition="in" filter="checkerboard(across)">
                                      <p:cBhvr additive="repl">
                                        <p:cTn id="7" dur="500"/>
                                        <p:tgtEl>
                                          <p:spTgt spid="16387">
                                            <p:txEl>
                                              <p:pRg st="6" end="6"/>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16387">
                                            <p:txEl>
                                              <p:pRg st="7" end="7"/>
                                            </p:txEl>
                                          </p:spTgt>
                                        </p:tgtEl>
                                        <p:attrNameLst>
                                          <p:attrName>style.visibility</p:attrName>
                                        </p:attrNameLst>
                                      </p:cBhvr>
                                      <p:to>
                                        <p:strVal val="visible"/>
                                      </p:to>
                                    </p:set>
                                    <p:animEffect transition="in" filter="checkerboard(across)">
                                      <p:cBhvr additive="repl">
                                        <p:cTn id="10" dur="500"/>
                                        <p:tgtEl>
                                          <p:spTgt spid="16387">
                                            <p:txEl>
                                              <p:pRg st="7" end="7"/>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16387">
                                            <p:txEl>
                                              <p:pRg st="8" end="8"/>
                                            </p:txEl>
                                          </p:spTgt>
                                        </p:tgtEl>
                                        <p:attrNameLst>
                                          <p:attrName>style.visibility</p:attrName>
                                        </p:attrNameLst>
                                      </p:cBhvr>
                                      <p:to>
                                        <p:strVal val="visible"/>
                                      </p:to>
                                    </p:set>
                                    <p:animEffect transition="in" filter="checkerboard(across)">
                                      <p:cBhvr additive="repl">
                                        <p:cTn id="13" dur="500"/>
                                        <p:tgtEl>
                                          <p:spTgt spid="16387">
                                            <p:txEl>
                                              <p:pRg st="8" end="8"/>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16387">
                                            <p:txEl>
                                              <p:pRg st="9" end="9"/>
                                            </p:txEl>
                                          </p:spTgt>
                                        </p:tgtEl>
                                        <p:attrNameLst>
                                          <p:attrName>style.visibility</p:attrName>
                                        </p:attrNameLst>
                                      </p:cBhvr>
                                      <p:to>
                                        <p:strVal val="visible"/>
                                      </p:to>
                                    </p:set>
                                    <p:animEffect transition="in" filter="checkerboard(across)">
                                      <p:cBhvr additive="repl">
                                        <p:cTn id="16" dur="500"/>
                                        <p:tgtEl>
                                          <p:spTgt spid="16387">
                                            <p:txEl>
                                              <p:pRg st="9" end="9"/>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16387">
                                            <p:txEl>
                                              <p:pRg st="10" end="10"/>
                                            </p:txEl>
                                          </p:spTgt>
                                        </p:tgtEl>
                                        <p:attrNameLst>
                                          <p:attrName>style.visibility</p:attrName>
                                        </p:attrNameLst>
                                      </p:cBhvr>
                                      <p:to>
                                        <p:strVal val="visible"/>
                                      </p:to>
                                    </p:set>
                                    <p:animEffect transition="in" filter="checkerboard(across)">
                                      <p:cBhvr additive="repl">
                                        <p:cTn id="19" dur="500"/>
                                        <p:tgtEl>
                                          <p:spTgt spid="16387">
                                            <p:txEl>
                                              <p:pRg st="10" end="10"/>
                                            </p:txEl>
                                          </p:spTgt>
                                        </p:tgtEl>
                                      </p:cBhvr>
                                    </p:animEffect>
                                  </p:childTnLst>
                                </p:cTn>
                              </p:par>
                              <p:par>
                                <p:cTn id="20" presetID="5" presetClass="entr" presetSubtype="10" fill="hold" nodeType="withEffect">
                                  <p:stCondLst>
                                    <p:cond delay="0"/>
                                  </p:stCondLst>
                                  <p:childTnLst>
                                    <p:set>
                                      <p:cBhvr additive="repl">
                                        <p:cTn id="21" dur="1" fill="hold">
                                          <p:stCondLst>
                                            <p:cond delay="0"/>
                                          </p:stCondLst>
                                        </p:cTn>
                                        <p:tgtEl>
                                          <p:spTgt spid="16387">
                                            <p:txEl>
                                              <p:pRg st="11" end="11"/>
                                            </p:txEl>
                                          </p:spTgt>
                                        </p:tgtEl>
                                        <p:attrNameLst>
                                          <p:attrName>style.visibility</p:attrName>
                                        </p:attrNameLst>
                                      </p:cBhvr>
                                      <p:to>
                                        <p:strVal val="visible"/>
                                      </p:to>
                                    </p:set>
                                    <p:animEffect transition="in" filter="checkerboard(across)">
                                      <p:cBhvr additive="repl">
                                        <p:cTn id="22" dur="500"/>
                                        <p:tgtEl>
                                          <p:spTgt spid="1638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54E0201-E080-4D55-8CBC-322A210F898B}" type="slidenum">
              <a:rPr lang="en-US" sz="1200">
                <a:ea typeface="MS PGothic" pitchFamily="34" charset="-128"/>
              </a:rPr>
              <a:pPr algn="r">
                <a:buClrTx/>
                <a:buFontTx/>
                <a:buNone/>
              </a:pPr>
              <a:t>14</a:t>
            </a:fld>
            <a:endParaRPr lang="en-US" sz="1200">
              <a:ea typeface="MS PGothic" pitchFamily="34" charset="-128"/>
            </a:endParaRPr>
          </a:p>
        </p:txBody>
      </p:sp>
      <p:sp>
        <p:nvSpPr>
          <p:cNvPr id="17410"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Function Declaration?!!!!</a:t>
            </a:r>
          </a:p>
        </p:txBody>
      </p:sp>
      <p:sp>
        <p:nvSpPr>
          <p:cNvPr id="17411" name="Text Box 3"/>
          <p:cNvSpPr txBox="1">
            <a:spLocks noChangeArrowheads="1"/>
          </p:cNvSpPr>
          <p:nvPr/>
        </p:nvSpPr>
        <p:spPr bwMode="auto">
          <a:xfrm>
            <a:off x="457200" y="1143000"/>
            <a:ext cx="8507288"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2800" dirty="0"/>
              <a:t>Is function declaration needed?</a:t>
            </a:r>
          </a:p>
          <a:p>
            <a:pPr>
              <a:spcBef>
                <a:spcPts val="2000"/>
              </a:spcBef>
              <a:buClr>
                <a:srgbClr val="003399"/>
              </a:buClr>
              <a:buFont typeface="Wingdings" pitchFamily="2" charset="2"/>
              <a:buChar char=""/>
            </a:pPr>
            <a:r>
              <a:rPr lang="en-US" sz="2800" dirty="0"/>
              <a:t>Is there any useful application of function declaration?</a:t>
            </a:r>
          </a:p>
          <a:p>
            <a:pPr>
              <a:spcBef>
                <a:spcPts val="2000"/>
              </a:spcBef>
              <a:buClr>
                <a:srgbClr val="003399"/>
              </a:buClr>
              <a:buFont typeface="Wingdings" pitchFamily="2" charset="2"/>
              <a:buChar char=""/>
            </a:pPr>
            <a:r>
              <a:rPr lang="en-US" sz="2800" b="1" dirty="0">
                <a:solidFill>
                  <a:srgbClr val="00B050"/>
                </a:solidFill>
              </a:rPr>
              <a:t>Yes!</a:t>
            </a:r>
          </a:p>
          <a:p>
            <a:pPr>
              <a:spcBef>
                <a:spcPts val="2000"/>
              </a:spcBef>
              <a:buClr>
                <a:srgbClr val="003399"/>
              </a:buClr>
              <a:buFont typeface="Wingdings" pitchFamily="2" charset="2"/>
              <a:buChar char=""/>
            </a:pPr>
            <a:r>
              <a:rPr lang="en-US" sz="2800" dirty="0"/>
              <a:t>Libraries are implemented using it</a:t>
            </a:r>
          </a:p>
          <a:p>
            <a:pPr lvl="1">
              <a:spcBef>
                <a:spcPts val="2000"/>
              </a:spcBef>
              <a:buClr>
                <a:srgbClr val="003399"/>
              </a:buClr>
              <a:buFont typeface="Wingdings" pitchFamily="2" charset="2"/>
              <a:buChar char=""/>
            </a:pPr>
            <a:r>
              <a:rPr lang="en-US" sz="2600" dirty="0"/>
              <a:t>.h files contains the function declarations</a:t>
            </a:r>
          </a:p>
          <a:p>
            <a:pPr lvl="2">
              <a:spcBef>
                <a:spcPts val="2000"/>
              </a:spcBef>
              <a:buClr>
                <a:srgbClr val="003399"/>
              </a:buClr>
              <a:buFont typeface="Wingdings" pitchFamily="2" charset="2"/>
              <a:buChar char=""/>
            </a:pPr>
            <a:r>
              <a:rPr lang="en-US" sz="2400" dirty="0"/>
              <a:t>and also other definitions</a:t>
            </a:r>
          </a:p>
          <a:p>
            <a:pPr lvl="1">
              <a:spcBef>
                <a:spcPts val="2000"/>
              </a:spcBef>
              <a:buClr>
                <a:srgbClr val="003399"/>
              </a:buClr>
              <a:buFont typeface="Wingdings" pitchFamily="2" charset="2"/>
              <a:buChar char=""/>
            </a:pPr>
            <a:r>
              <a:rPr lang="en-US" sz="2800" dirty="0"/>
              <a:t>.</a:t>
            </a:r>
            <a:r>
              <a:rPr lang="en-US" sz="2600" dirty="0"/>
              <a:t>so, .a, .</a:t>
            </a:r>
            <a:r>
              <a:rPr lang="en-US" sz="2600" dirty="0" err="1"/>
              <a:t>dll</a:t>
            </a:r>
            <a:r>
              <a:rPr lang="en-US" sz="2600" dirty="0"/>
              <a:t>, … are the compiled function definitions</a:t>
            </a:r>
          </a:p>
        </p:txBody>
      </p:sp>
    </p:spTree>
    <p:extLst>
      <p:ext uri="{BB962C8B-B14F-4D97-AF65-F5344CB8AC3E}">
        <p14:creationId xmlns:p14="http://schemas.microsoft.com/office/powerpoint/2010/main" val="77146526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11">
                                            <p:txEl>
                                              <p:pRg st="2" end="2"/>
                                            </p:txEl>
                                          </p:spTgt>
                                        </p:tgtEl>
                                        <p:attrNameLst>
                                          <p:attrName>style.visibility</p:attrName>
                                        </p:attrNameLst>
                                      </p:cBhvr>
                                      <p:to>
                                        <p:strVal val="visible"/>
                                      </p:to>
                                    </p:set>
                                    <p:animEffect transition="in" filter="fade">
                                      <p:cBhvr>
                                        <p:cTn id="7" dur="500"/>
                                        <p:tgtEl>
                                          <p:spTgt spid="17411">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7411">
                                            <p:txEl>
                                              <p:pRg st="3" end="3"/>
                                            </p:txEl>
                                          </p:spTgt>
                                        </p:tgtEl>
                                        <p:attrNameLst>
                                          <p:attrName>style.visibility</p:attrName>
                                        </p:attrNameLst>
                                      </p:cBhvr>
                                      <p:to>
                                        <p:strVal val="visible"/>
                                      </p:to>
                                    </p:set>
                                    <p:animEffect transition="in" filter="fade">
                                      <p:cBhvr>
                                        <p:cTn id="10" dur="500"/>
                                        <p:tgtEl>
                                          <p:spTgt spid="17411">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7411">
                                            <p:txEl>
                                              <p:pRg st="4" end="4"/>
                                            </p:txEl>
                                          </p:spTgt>
                                        </p:tgtEl>
                                        <p:attrNameLst>
                                          <p:attrName>style.visibility</p:attrName>
                                        </p:attrNameLst>
                                      </p:cBhvr>
                                      <p:to>
                                        <p:strVal val="visible"/>
                                      </p:to>
                                    </p:set>
                                    <p:animEffect transition="in" filter="fade">
                                      <p:cBhvr>
                                        <p:cTn id="13" dur="500"/>
                                        <p:tgtEl>
                                          <p:spTgt spid="17411">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7411">
                                            <p:txEl>
                                              <p:pRg st="5" end="5"/>
                                            </p:txEl>
                                          </p:spTgt>
                                        </p:tgtEl>
                                        <p:attrNameLst>
                                          <p:attrName>style.visibility</p:attrName>
                                        </p:attrNameLst>
                                      </p:cBhvr>
                                      <p:to>
                                        <p:strVal val="visible"/>
                                      </p:to>
                                    </p:set>
                                    <p:animEffect transition="in" filter="fade">
                                      <p:cBhvr>
                                        <p:cTn id="16" dur="500"/>
                                        <p:tgtEl>
                                          <p:spTgt spid="17411">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17411">
                                            <p:txEl>
                                              <p:pRg st="6" end="6"/>
                                            </p:txEl>
                                          </p:spTgt>
                                        </p:tgtEl>
                                        <p:attrNameLst>
                                          <p:attrName>style.visibility</p:attrName>
                                        </p:attrNameLst>
                                      </p:cBhvr>
                                      <p:to>
                                        <p:strVal val="visible"/>
                                      </p:to>
                                    </p:set>
                                    <p:animEffect transition="in" filter="fade">
                                      <p:cBhvr>
                                        <p:cTn id="19" dur="500"/>
                                        <p:tgtEl>
                                          <p:spTgt spid="174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0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54E0201-E080-4D55-8CBC-322A210F898B}" type="slidenum">
              <a:rPr lang="en-US" sz="1200">
                <a:ea typeface="MS PGothic" pitchFamily="34" charset="-128"/>
              </a:rPr>
              <a:pPr algn="r">
                <a:buClrTx/>
                <a:buFontTx/>
                <a:buNone/>
              </a:pPr>
              <a:t>15</a:t>
            </a:fld>
            <a:endParaRPr lang="en-US" sz="1200">
              <a:ea typeface="MS PGothic" pitchFamily="34" charset="-128"/>
            </a:endParaRPr>
          </a:p>
        </p:txBody>
      </p:sp>
      <p:sp>
        <p:nvSpPr>
          <p:cNvPr id="17410"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What We Will Learn </a:t>
            </a:r>
          </a:p>
        </p:txBody>
      </p:sp>
      <p:sp>
        <p:nvSpPr>
          <p:cNvPr id="17411" name="Text Box 3"/>
          <p:cNvSpPr txBox="1">
            <a:spLocks noChangeArrowheads="1"/>
          </p:cNvSpPr>
          <p:nvPr/>
        </p:nvSpPr>
        <p:spPr bwMode="auto">
          <a:xfrm>
            <a:off x="457200" y="11430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a:solidFill>
                  <a:srgbClr val="C2C2C2"/>
                </a:solidFill>
              </a:rPr>
              <a:t>Introduction </a:t>
            </a:r>
          </a:p>
          <a:p>
            <a:pPr>
              <a:spcBef>
                <a:spcPts val="2000"/>
              </a:spcBef>
              <a:buClr>
                <a:srgbClr val="003399"/>
              </a:buClr>
              <a:buFont typeface="Wingdings" pitchFamily="2" charset="2"/>
              <a:buChar char=""/>
            </a:pPr>
            <a:r>
              <a:rPr lang="en-US" sz="3200"/>
              <a:t>Passing input parameters </a:t>
            </a:r>
          </a:p>
          <a:p>
            <a:pPr>
              <a:spcBef>
                <a:spcPts val="2000"/>
              </a:spcBef>
              <a:buClr>
                <a:srgbClr val="003399"/>
              </a:buClr>
              <a:buFont typeface="Wingdings" pitchFamily="2" charset="2"/>
              <a:buChar char=""/>
            </a:pPr>
            <a:r>
              <a:rPr lang="en-US" sz="3200">
                <a:solidFill>
                  <a:srgbClr val="C2C2C2"/>
                </a:solidFill>
              </a:rPr>
              <a:t>Producing output </a:t>
            </a:r>
          </a:p>
          <a:p>
            <a:pPr>
              <a:spcBef>
                <a:spcPts val="2000"/>
              </a:spcBef>
              <a:buClr>
                <a:srgbClr val="003399"/>
              </a:buClr>
              <a:buFont typeface="Wingdings" pitchFamily="2" charset="2"/>
              <a:buChar char=""/>
            </a:pPr>
            <a:r>
              <a:rPr lang="en-US" sz="3200">
                <a:solidFill>
                  <a:srgbClr val="C2C2C2"/>
                </a:solidFill>
              </a:rPr>
              <a:t>Scope of variables </a:t>
            </a:r>
          </a:p>
          <a:p>
            <a:pPr>
              <a:spcBef>
                <a:spcPts val="2000"/>
              </a:spcBef>
              <a:buClr>
                <a:srgbClr val="003399"/>
              </a:buClr>
              <a:buFont typeface="Wingdings" pitchFamily="2" charset="2"/>
              <a:buChar char=""/>
            </a:pPr>
            <a:r>
              <a:rPr lang="en-US" sz="3200">
                <a:solidFill>
                  <a:srgbClr val="C2C2C2"/>
                </a:solidFill>
              </a:rPr>
              <a:t>Storage Class of variables</a:t>
            </a:r>
          </a:p>
          <a:p>
            <a:pPr>
              <a:spcBef>
                <a:spcPts val="2000"/>
              </a:spcBef>
              <a:buClr>
                <a:srgbClr val="003399"/>
              </a:buClr>
              <a:buFont typeface="Wingdings" pitchFamily="2" charset="2"/>
              <a:buChar char=""/>
            </a:pPr>
            <a:r>
              <a:rPr lang="en-US" sz="3200">
                <a:solidFill>
                  <a:srgbClr val="C2C2C2"/>
                </a:solidFill>
              </a:rPr>
              <a:t>Function usage example</a:t>
            </a:r>
          </a:p>
          <a:p>
            <a:pPr>
              <a:spcBef>
                <a:spcPts val="2000"/>
              </a:spcBef>
              <a:buClr>
                <a:srgbClr val="003399"/>
              </a:buClr>
              <a:buFont typeface="Wingdings" pitchFamily="2" charset="2"/>
              <a:buChar char=""/>
            </a:pPr>
            <a:r>
              <a:rPr lang="en-US" sz="3200">
                <a:solidFill>
                  <a:srgbClr val="C2C2C2"/>
                </a:solidFill>
              </a:rPr>
              <a:t>Recursion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B437540-8828-4D70-A7AF-81C985708963}" type="slidenum">
              <a:rPr lang="en-US" sz="1200">
                <a:ea typeface="MS PGothic" pitchFamily="34" charset="-128"/>
              </a:rPr>
              <a:pPr algn="r">
                <a:buClrTx/>
                <a:buFontTx/>
                <a:buNone/>
              </a:pPr>
              <a:t>16</a:t>
            </a:fld>
            <a:endParaRPr lang="en-US" sz="1200">
              <a:ea typeface="MS PGothic" pitchFamily="34" charset="-128"/>
            </a:endParaRPr>
          </a:p>
        </p:txBody>
      </p:sp>
      <p:sp>
        <p:nvSpPr>
          <p:cNvPr id="1843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Input Parameters </a:t>
            </a:r>
          </a:p>
        </p:txBody>
      </p:sp>
      <p:sp>
        <p:nvSpPr>
          <p:cNvPr id="18435" name="Text Box 3"/>
          <p:cNvSpPr txBox="1">
            <a:spLocks noChangeArrowheads="1"/>
          </p:cNvSpPr>
          <p:nvPr/>
        </p:nvSpPr>
        <p:spPr bwMode="auto">
          <a:xfrm>
            <a:off x="304800" y="1124744"/>
            <a:ext cx="8382000" cy="524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nSpc>
                <a:spcPct val="90000"/>
              </a:lnSpc>
              <a:spcBef>
                <a:spcPts val="2000"/>
              </a:spcBef>
              <a:buClr>
                <a:srgbClr val="003399"/>
              </a:buClr>
              <a:buFont typeface="Wingdings" pitchFamily="2" charset="2"/>
              <a:buChar char=""/>
            </a:pPr>
            <a:r>
              <a:rPr lang="en-US" sz="3200" dirty="0"/>
              <a:t>Inputs of function</a:t>
            </a:r>
          </a:p>
          <a:p>
            <a:pPr lvl="1">
              <a:lnSpc>
                <a:spcPct val="90000"/>
              </a:lnSpc>
              <a:spcBef>
                <a:spcPts val="700"/>
              </a:spcBef>
              <a:buClr>
                <a:srgbClr val="006633"/>
              </a:buClr>
              <a:buSzPct val="85000"/>
              <a:buFont typeface="Wingdings" pitchFamily="2" charset="2"/>
              <a:buChar char=""/>
            </a:pPr>
            <a:r>
              <a:rPr lang="en-US" sz="2800" dirty="0"/>
              <a:t>No input: </a:t>
            </a:r>
            <a:r>
              <a:rPr lang="en-US" sz="2800" b="1" dirty="0">
                <a:solidFill>
                  <a:srgbClr val="CC0000"/>
                </a:solidFill>
                <a:latin typeface="Courier New" pitchFamily="49" charset="0"/>
                <a:cs typeface="Courier New" pitchFamily="49" charset="0"/>
              </a:rPr>
              <a:t>void</a:t>
            </a:r>
          </a:p>
          <a:p>
            <a:pPr lvl="1">
              <a:lnSpc>
                <a:spcPct val="90000"/>
              </a:lnSpc>
              <a:spcBef>
                <a:spcPts val="700"/>
              </a:spcBef>
              <a:buClr>
                <a:srgbClr val="006633"/>
              </a:buClr>
              <a:buSzPct val="85000"/>
              <a:buFont typeface="Wingdings" pitchFamily="2" charset="2"/>
              <a:buChar char=""/>
            </a:pPr>
            <a:r>
              <a:rPr lang="en-US" sz="2800" dirty="0"/>
              <a:t>One or multiple inputs</a:t>
            </a:r>
          </a:p>
          <a:p>
            <a:pPr>
              <a:lnSpc>
                <a:spcPct val="90000"/>
              </a:lnSpc>
              <a:spcBef>
                <a:spcPts val="2000"/>
              </a:spcBef>
              <a:buClr>
                <a:srgbClr val="003399"/>
              </a:buClr>
              <a:buFont typeface="Wingdings" pitchFamily="2" charset="2"/>
              <a:buChar char=""/>
            </a:pPr>
            <a:r>
              <a:rPr lang="en-US" sz="3200" dirty="0"/>
              <a:t>Each input should have a type</a:t>
            </a:r>
          </a:p>
          <a:p>
            <a:pPr>
              <a:lnSpc>
                <a:spcPct val="90000"/>
              </a:lnSpc>
              <a:spcBef>
                <a:spcPts val="2000"/>
              </a:spcBef>
              <a:buClr>
                <a:srgbClr val="003399"/>
              </a:buClr>
              <a:buFont typeface="Wingdings" pitchFamily="2" charset="2"/>
              <a:buChar char=""/>
            </a:pPr>
            <a:r>
              <a:rPr lang="en-US" sz="3200" dirty="0"/>
              <a:t>Input parameters are split by “ , ”</a:t>
            </a:r>
          </a:p>
          <a:p>
            <a:pPr>
              <a:lnSpc>
                <a:spcPct val="90000"/>
              </a:lnSpc>
              <a:spcBef>
                <a:spcPts val="650"/>
              </a:spcBef>
              <a:buFont typeface="Courier New" pitchFamily="49" charset="0"/>
              <a:buChar char=" "/>
            </a:pPr>
            <a:r>
              <a:rPr lang="en-US" sz="2800" b="1" dirty="0">
                <a:latin typeface="Courier New" pitchFamily="49" charset="0"/>
                <a:cs typeface="Courier New" pitchFamily="49" charset="0"/>
              </a:rPr>
              <a:t>void f(void)</a:t>
            </a:r>
          </a:p>
          <a:p>
            <a:pPr>
              <a:lnSpc>
                <a:spcPct val="90000"/>
              </a:lnSpc>
              <a:spcBef>
                <a:spcPts val="650"/>
              </a:spcBef>
              <a:buFont typeface="Courier New" pitchFamily="49" charset="0"/>
              <a:buChar char=" "/>
            </a:pPr>
            <a:r>
              <a:rPr lang="en-US" sz="2800" b="1" dirty="0">
                <a:latin typeface="Courier New" pitchFamily="49" charset="0"/>
                <a:cs typeface="Courier New" pitchFamily="49" charset="0"/>
              </a:rPr>
              <a:t>void f(</a:t>
            </a:r>
            <a:r>
              <a:rPr lang="en-US" sz="2800" b="1" dirty="0" err="1">
                <a:latin typeface="Courier New" pitchFamily="49" charset="0"/>
                <a:cs typeface="Courier New" pitchFamily="49" charset="0"/>
              </a:rPr>
              <a:t>int</a:t>
            </a:r>
            <a:r>
              <a:rPr lang="en-US" sz="2800" b="1" dirty="0">
                <a:latin typeface="Courier New" pitchFamily="49" charset="0"/>
                <a:cs typeface="Courier New" pitchFamily="49" charset="0"/>
              </a:rPr>
              <a:t> a)</a:t>
            </a:r>
          </a:p>
          <a:p>
            <a:pPr>
              <a:lnSpc>
                <a:spcPct val="90000"/>
              </a:lnSpc>
              <a:spcBef>
                <a:spcPts val="650"/>
              </a:spcBef>
              <a:buFont typeface="Courier New" pitchFamily="49" charset="0"/>
              <a:buChar char=" "/>
            </a:pPr>
            <a:r>
              <a:rPr lang="en-US" sz="2800" b="1" dirty="0">
                <a:latin typeface="Courier New" pitchFamily="49" charset="0"/>
                <a:cs typeface="Courier New" pitchFamily="49" charset="0"/>
              </a:rPr>
              <a:t>void f(</a:t>
            </a:r>
            <a:r>
              <a:rPr lang="en-US" sz="2800" b="1" dirty="0" err="1">
                <a:latin typeface="Courier New" pitchFamily="49" charset="0"/>
                <a:cs typeface="Courier New" pitchFamily="49" charset="0"/>
              </a:rPr>
              <a:t>int</a:t>
            </a:r>
            <a:r>
              <a:rPr lang="en-US" sz="2800" b="1" dirty="0">
                <a:latin typeface="Courier New" pitchFamily="49" charset="0"/>
                <a:cs typeface="Courier New" pitchFamily="49" charset="0"/>
              </a:rPr>
              <a:t> a, float b)</a:t>
            </a:r>
          </a:p>
          <a:p>
            <a:pPr>
              <a:lnSpc>
                <a:spcPct val="90000"/>
              </a:lnSpc>
              <a:spcBef>
                <a:spcPts val="650"/>
              </a:spcBef>
              <a:buFont typeface="Courier New" pitchFamily="49" charset="0"/>
              <a:buChar char=" "/>
            </a:pPr>
            <a:r>
              <a:rPr lang="en-US" sz="2800" b="1" dirty="0">
                <a:latin typeface="Courier New" pitchFamily="49" charset="0"/>
                <a:cs typeface="Courier New" pitchFamily="49" charset="0"/>
              </a:rPr>
              <a:t>void f(</a:t>
            </a:r>
            <a:r>
              <a:rPr lang="en-US" sz="2800" b="1" dirty="0" err="1">
                <a:solidFill>
                  <a:srgbClr val="CC0000"/>
                </a:solidFill>
                <a:latin typeface="Courier New" pitchFamily="49" charset="0"/>
                <a:cs typeface="Courier New" pitchFamily="49" charset="0"/>
              </a:rPr>
              <a:t>int</a:t>
            </a:r>
            <a:r>
              <a:rPr lang="en-US" sz="2800" b="1" dirty="0">
                <a:solidFill>
                  <a:srgbClr val="CC0000"/>
                </a:solidFill>
                <a:latin typeface="Courier New" pitchFamily="49" charset="0"/>
                <a:cs typeface="Courier New" pitchFamily="49" charset="0"/>
              </a:rPr>
              <a:t> a, b</a:t>
            </a:r>
            <a:r>
              <a:rPr lang="en-US" sz="2800" b="1" dirty="0">
                <a:latin typeface="Courier New" pitchFamily="49" charset="0"/>
                <a:cs typeface="Courier New" pitchFamily="49" charset="0"/>
              </a:rPr>
              <a:t>)	//</a:t>
            </a:r>
            <a:r>
              <a:rPr lang="en-US" sz="2800" b="1" dirty="0">
                <a:solidFill>
                  <a:srgbClr val="CC0000"/>
                </a:solidFill>
                <a:latin typeface="Courier New" pitchFamily="49" charset="0"/>
                <a:cs typeface="Courier New" pitchFamily="49" charset="0"/>
              </a:rPr>
              <a:t>compile error</a:t>
            </a:r>
            <a:r>
              <a:rPr lang="en-US" sz="3200" dirty="0">
                <a:solidFill>
                  <a:srgbClr val="CC0000"/>
                </a:solidFill>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3AF72524-D9C7-4A77-A1E2-7009709EDE00}" type="slidenum">
              <a:rPr lang="en-US" sz="1200">
                <a:ea typeface="MS PGothic" pitchFamily="34" charset="-128"/>
              </a:rPr>
              <a:pPr algn="r">
                <a:buClrTx/>
                <a:buFontTx/>
                <a:buNone/>
              </a:pPr>
              <a:t>17</a:t>
            </a:fld>
            <a:endParaRPr lang="en-US" sz="1200">
              <a:ea typeface="MS PGothic" pitchFamily="34" charset="-128"/>
            </a:endParaRPr>
          </a:p>
        </p:txBody>
      </p:sp>
      <p:sp>
        <p:nvSpPr>
          <p:cNvPr id="19458"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Example: print_sub function</a:t>
            </a:r>
          </a:p>
        </p:txBody>
      </p:sp>
      <p:sp>
        <p:nvSpPr>
          <p:cNvPr id="19459"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00"/>
              </a:spcBef>
              <a:buClrTx/>
              <a:buFontTx/>
              <a:buNone/>
            </a:pPr>
            <a:r>
              <a:rPr lang="en-US" sz="2200" b="1" dirty="0">
                <a:latin typeface="Courier New" pitchFamily="49" charset="0"/>
                <a:cs typeface="Courier New" pitchFamily="49" charset="0"/>
              </a:rPr>
              <a:t>#include &lt;</a:t>
            </a:r>
            <a:r>
              <a:rPr lang="en-US" sz="2200" b="1" dirty="0" err="1">
                <a:latin typeface="Courier New" pitchFamily="49" charset="0"/>
                <a:cs typeface="Courier New" pitchFamily="49" charset="0"/>
              </a:rPr>
              <a:t>stdio.h</a:t>
            </a:r>
            <a:r>
              <a:rPr lang="en-US" sz="2200" b="1" dirty="0">
                <a:latin typeface="Courier New" pitchFamily="49" charset="0"/>
                <a:cs typeface="Courier New" pitchFamily="49" charset="0"/>
              </a:rPr>
              <a:t>&gt;</a:t>
            </a:r>
          </a:p>
          <a:p>
            <a:pPr>
              <a:lnSpc>
                <a:spcPct val="80000"/>
              </a:lnSpc>
              <a:spcBef>
                <a:spcPts val="500"/>
              </a:spcBef>
              <a:buClrTx/>
              <a:buFontTx/>
              <a:buNone/>
            </a:pPr>
            <a:endParaRPr lang="en-US" sz="2200" b="1" dirty="0">
              <a:latin typeface="Courier New" pitchFamily="49" charset="0"/>
              <a:cs typeface="Courier New" pitchFamily="49" charset="0"/>
            </a:endParaRPr>
          </a:p>
          <a:p>
            <a:pPr>
              <a:lnSpc>
                <a:spcPct val="80000"/>
              </a:lnSpc>
              <a:spcBef>
                <a:spcPts val="500"/>
              </a:spcBef>
              <a:buClrTx/>
              <a:buFontTx/>
              <a:buNone/>
            </a:pPr>
            <a:r>
              <a:rPr lang="en-US" sz="2200" b="1" dirty="0">
                <a:latin typeface="Courier New" pitchFamily="49" charset="0"/>
                <a:cs typeface="Courier New" pitchFamily="49" charset="0"/>
              </a:rPr>
              <a:t>void </a:t>
            </a:r>
            <a:r>
              <a:rPr lang="en-US" sz="2200" b="1" dirty="0" err="1">
                <a:latin typeface="Courier New" pitchFamily="49" charset="0"/>
                <a:cs typeface="Courier New" pitchFamily="49" charset="0"/>
              </a:rPr>
              <a:t>print_sub</a:t>
            </a:r>
            <a:r>
              <a:rPr lang="en-US" sz="2200" b="1" dirty="0">
                <a:latin typeface="Courier New" pitchFamily="49" charset="0"/>
                <a:cs typeface="Courier New" pitchFamily="49" charset="0"/>
              </a:rPr>
              <a:t>(</a:t>
            </a:r>
            <a:r>
              <a:rPr lang="en-US" sz="2200" b="1" dirty="0">
                <a:solidFill>
                  <a:srgbClr val="CC0000"/>
                </a:solidFill>
                <a:latin typeface="Courier New" pitchFamily="49" charset="0"/>
                <a:cs typeface="Courier New" pitchFamily="49" charset="0"/>
              </a:rPr>
              <a:t>double a, double b</a:t>
            </a:r>
            <a:r>
              <a:rPr lang="en-US" sz="2200" b="1" dirty="0">
                <a:latin typeface="Courier New" pitchFamily="49" charset="0"/>
                <a:cs typeface="Courier New" pitchFamily="49" charset="0"/>
              </a:rPr>
              <a:t>){</a:t>
            </a:r>
          </a:p>
          <a:p>
            <a:pPr>
              <a:lnSpc>
                <a:spcPct val="80000"/>
              </a:lnSpc>
              <a:spcBef>
                <a:spcPts val="500"/>
              </a:spcBef>
              <a:buClrTx/>
              <a:buFontTx/>
              <a:buNone/>
            </a:pPr>
            <a:r>
              <a:rPr lang="en-US" sz="2200" b="1" dirty="0">
                <a:latin typeface="Courier New" pitchFamily="49" charset="0"/>
                <a:cs typeface="Courier New" pitchFamily="49" charset="0"/>
              </a:rPr>
              <a:t>	double res;</a:t>
            </a:r>
          </a:p>
          <a:p>
            <a:pPr>
              <a:lnSpc>
                <a:spcPct val="80000"/>
              </a:lnSpc>
              <a:spcBef>
                <a:spcPts val="500"/>
              </a:spcBef>
              <a:buClrTx/>
              <a:buFontTx/>
              <a:buNone/>
            </a:pPr>
            <a:r>
              <a:rPr lang="en-US" sz="2200" b="1" dirty="0">
                <a:latin typeface="Courier New" pitchFamily="49" charset="0"/>
                <a:cs typeface="Courier New" pitchFamily="49" charset="0"/>
              </a:rPr>
              <a:t>	res = </a:t>
            </a:r>
            <a:r>
              <a:rPr lang="en-US" sz="2200" b="1" dirty="0">
                <a:solidFill>
                  <a:srgbClr val="CC0000"/>
                </a:solidFill>
                <a:latin typeface="Courier New" pitchFamily="49" charset="0"/>
                <a:cs typeface="Courier New" pitchFamily="49" charset="0"/>
              </a:rPr>
              <a:t>a</a:t>
            </a:r>
            <a:r>
              <a:rPr lang="en-US" sz="2200" b="1" dirty="0">
                <a:latin typeface="Courier New" pitchFamily="49" charset="0"/>
                <a:cs typeface="Courier New" pitchFamily="49" charset="0"/>
              </a:rPr>
              <a:t> - </a:t>
            </a:r>
            <a:r>
              <a:rPr lang="en-US" sz="2200" b="1" dirty="0">
                <a:solidFill>
                  <a:srgbClr val="CC0000"/>
                </a:solidFill>
                <a:latin typeface="Courier New" pitchFamily="49" charset="0"/>
                <a:cs typeface="Courier New" pitchFamily="49" charset="0"/>
              </a:rPr>
              <a:t>b</a:t>
            </a:r>
            <a:r>
              <a:rPr lang="en-US" sz="2200" b="1" dirty="0">
                <a:latin typeface="Courier New" pitchFamily="49" charset="0"/>
                <a:cs typeface="Courier New" pitchFamily="49" charset="0"/>
              </a:rPr>
              <a:t>;</a:t>
            </a:r>
          </a:p>
          <a:p>
            <a:pPr>
              <a:lnSpc>
                <a:spcPct val="80000"/>
              </a:lnSpc>
              <a:spcBef>
                <a:spcPts val="500"/>
              </a:spcBef>
              <a:buClrTx/>
              <a:buFontTx/>
              <a:buNone/>
            </a:pP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printf</a:t>
            </a:r>
            <a:r>
              <a:rPr lang="en-US" sz="2200" b="1" dirty="0">
                <a:latin typeface="Courier New" pitchFamily="49" charset="0"/>
                <a:cs typeface="Courier New" pitchFamily="49" charset="0"/>
              </a:rPr>
              <a:t>("Sub of %f and %f is %f\n", a, b, res);</a:t>
            </a:r>
          </a:p>
          <a:p>
            <a:pPr>
              <a:lnSpc>
                <a:spcPct val="80000"/>
              </a:lnSpc>
              <a:spcBef>
                <a:spcPts val="500"/>
              </a:spcBef>
              <a:buClrTx/>
              <a:buFontTx/>
              <a:buNone/>
            </a:pPr>
            <a:r>
              <a:rPr lang="en-US" sz="2200" b="1" dirty="0">
                <a:latin typeface="Courier New" pitchFamily="49" charset="0"/>
                <a:cs typeface="Courier New" pitchFamily="49" charset="0"/>
              </a:rPr>
              <a:t>}</a:t>
            </a:r>
          </a:p>
          <a:p>
            <a:pPr>
              <a:lnSpc>
                <a:spcPct val="80000"/>
              </a:lnSpc>
              <a:spcBef>
                <a:spcPts val="500"/>
              </a:spcBef>
              <a:buClrTx/>
              <a:buFontTx/>
              <a:buNone/>
            </a:pPr>
            <a:endParaRPr lang="en-US" sz="2200" b="1" dirty="0">
              <a:latin typeface="Courier New" pitchFamily="49" charset="0"/>
              <a:cs typeface="Courier New" pitchFamily="49" charset="0"/>
            </a:endParaRPr>
          </a:p>
          <a:p>
            <a:pPr>
              <a:lnSpc>
                <a:spcPct val="80000"/>
              </a:lnSpc>
              <a:spcBef>
                <a:spcPts val="500"/>
              </a:spcBef>
              <a:buClrTx/>
              <a:buFontTx/>
              <a:buNone/>
            </a:pPr>
            <a:r>
              <a:rPr lang="en-US" sz="2200" b="1" dirty="0" err="1">
                <a:latin typeface="Courier New" pitchFamily="49" charset="0"/>
                <a:cs typeface="Courier New" pitchFamily="49" charset="0"/>
              </a:rPr>
              <a:t>int</a:t>
            </a:r>
            <a:r>
              <a:rPr lang="en-US" sz="2200" b="1" dirty="0">
                <a:latin typeface="Courier New" pitchFamily="49" charset="0"/>
                <a:cs typeface="Courier New" pitchFamily="49" charset="0"/>
              </a:rPr>
              <a:t> main(void){</a:t>
            </a:r>
          </a:p>
          <a:p>
            <a:pPr>
              <a:lnSpc>
                <a:spcPct val="80000"/>
              </a:lnSpc>
              <a:spcBef>
                <a:spcPts val="500"/>
              </a:spcBef>
              <a:buClrTx/>
              <a:buFontTx/>
              <a:buNone/>
            </a:pPr>
            <a:r>
              <a:rPr lang="en-US" sz="2200" b="1" dirty="0">
                <a:latin typeface="Courier New" pitchFamily="49" charset="0"/>
                <a:cs typeface="Courier New" pitchFamily="49" charset="0"/>
              </a:rPr>
              <a:t>	</a:t>
            </a:r>
            <a:r>
              <a:rPr lang="en-US" sz="2200" b="1" dirty="0">
                <a:solidFill>
                  <a:srgbClr val="CC0000"/>
                </a:solidFill>
                <a:latin typeface="Courier New" pitchFamily="49" charset="0"/>
                <a:cs typeface="Courier New" pitchFamily="49" charset="0"/>
              </a:rPr>
              <a:t>double</a:t>
            </a:r>
            <a:r>
              <a:rPr lang="en-US" sz="2200" b="1" dirty="0">
                <a:latin typeface="Courier New" pitchFamily="49" charset="0"/>
                <a:cs typeface="Courier New" pitchFamily="49" charset="0"/>
              </a:rPr>
              <a:t> d1 = 10, d2 = 20;</a:t>
            </a:r>
          </a:p>
          <a:p>
            <a:pPr>
              <a:lnSpc>
                <a:spcPct val="80000"/>
              </a:lnSpc>
              <a:spcBef>
                <a:spcPts val="500"/>
              </a:spcBef>
              <a:buClrTx/>
              <a:buFontTx/>
              <a:buNone/>
            </a:pP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print_sub</a:t>
            </a:r>
            <a:r>
              <a:rPr lang="en-US" sz="2200" b="1" dirty="0">
                <a:latin typeface="Courier New" pitchFamily="49" charset="0"/>
                <a:cs typeface="Courier New" pitchFamily="49" charset="0"/>
              </a:rPr>
              <a:t>(56.0, 6.0); 	</a:t>
            </a:r>
            <a:r>
              <a:rPr lang="en-US" sz="2200" b="1" dirty="0">
                <a:solidFill>
                  <a:srgbClr val="00B050"/>
                </a:solidFill>
                <a:latin typeface="Courier New" pitchFamily="49" charset="0"/>
                <a:cs typeface="Courier New" pitchFamily="49" charset="0"/>
              </a:rPr>
              <a:t>//What is the output?</a:t>
            </a:r>
          </a:p>
          <a:p>
            <a:pPr>
              <a:lnSpc>
                <a:spcPct val="80000"/>
              </a:lnSpc>
              <a:spcBef>
                <a:spcPts val="500"/>
              </a:spcBef>
              <a:buClrTx/>
              <a:buFontTx/>
              <a:buNone/>
            </a:pP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print_sub</a:t>
            </a:r>
            <a:r>
              <a:rPr lang="en-US" sz="2200" b="1" dirty="0">
                <a:latin typeface="Courier New" pitchFamily="49" charset="0"/>
                <a:cs typeface="Courier New" pitchFamily="49" charset="0"/>
              </a:rPr>
              <a:t>(d1, d2);			</a:t>
            </a:r>
            <a:r>
              <a:rPr lang="en-US" sz="2200" b="1" dirty="0">
                <a:solidFill>
                  <a:srgbClr val="00B050"/>
                </a:solidFill>
                <a:latin typeface="Courier New" pitchFamily="49" charset="0"/>
                <a:cs typeface="Courier New" pitchFamily="49" charset="0"/>
              </a:rPr>
              <a:t>//output?</a:t>
            </a:r>
          </a:p>
          <a:p>
            <a:pPr>
              <a:lnSpc>
                <a:spcPct val="80000"/>
              </a:lnSpc>
              <a:spcBef>
                <a:spcPts val="500"/>
              </a:spcBef>
              <a:buClrTx/>
              <a:buFontTx/>
              <a:buNone/>
            </a:pP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print_sub</a:t>
            </a:r>
            <a:r>
              <a:rPr lang="en-US" sz="2200" b="1" dirty="0">
                <a:latin typeface="Courier New" pitchFamily="49" charset="0"/>
                <a:cs typeface="Courier New" pitchFamily="49" charset="0"/>
              </a:rPr>
              <a:t>(d1, </a:t>
            </a:r>
            <a:r>
              <a:rPr lang="en-US" sz="2200" b="1" dirty="0">
                <a:solidFill>
                  <a:srgbClr val="CC0000"/>
                </a:solidFill>
                <a:latin typeface="Courier New" pitchFamily="49" charset="0"/>
                <a:cs typeface="Courier New" pitchFamily="49" charset="0"/>
              </a:rPr>
              <a:t>d2 + d2</a:t>
            </a:r>
            <a:r>
              <a:rPr lang="en-US" sz="2200" b="1" dirty="0">
                <a:latin typeface="Courier New" pitchFamily="49" charset="0"/>
                <a:cs typeface="Courier New" pitchFamily="49" charset="0"/>
              </a:rPr>
              <a:t>);	</a:t>
            </a:r>
            <a:r>
              <a:rPr lang="en-US" sz="2200" b="1" dirty="0">
                <a:solidFill>
                  <a:srgbClr val="00B050"/>
                </a:solidFill>
                <a:latin typeface="Courier New" pitchFamily="49" charset="0"/>
                <a:cs typeface="Courier New" pitchFamily="49" charset="0"/>
              </a:rPr>
              <a:t>//output?</a:t>
            </a:r>
          </a:p>
          <a:p>
            <a:pPr>
              <a:lnSpc>
                <a:spcPct val="80000"/>
              </a:lnSpc>
              <a:spcBef>
                <a:spcPts val="500"/>
              </a:spcBef>
              <a:buClrTx/>
              <a:buFontTx/>
              <a:buNone/>
            </a:pPr>
            <a:r>
              <a:rPr lang="en-US" sz="2200" b="1" dirty="0">
                <a:latin typeface="Courier New" pitchFamily="49" charset="0"/>
                <a:cs typeface="Courier New" pitchFamily="49" charset="0"/>
              </a:rPr>
              <a:t>	return 0;</a:t>
            </a:r>
          </a:p>
          <a:p>
            <a:pPr>
              <a:lnSpc>
                <a:spcPct val="80000"/>
              </a:lnSpc>
              <a:spcBef>
                <a:spcPts val="500"/>
              </a:spcBef>
              <a:buClrTx/>
              <a:buFontTx/>
              <a:buNone/>
            </a:pPr>
            <a:r>
              <a:rPr lang="en-US" sz="2200" b="1" dirty="0">
                <a:latin typeface="Courier New" pitchFamily="49" charset="0"/>
                <a:cs typeface="Courier New" pitchFamily="49" charset="0"/>
              </a:rPr>
              <a:t>}</a:t>
            </a:r>
          </a:p>
        </p:txBody>
      </p:sp>
      <p:sp>
        <p:nvSpPr>
          <p:cNvPr id="19460" name="Text Box 4"/>
          <p:cNvSpPr txBox="1">
            <a:spLocks noChangeArrowheads="1"/>
          </p:cNvSpPr>
          <p:nvPr/>
        </p:nvSpPr>
        <p:spPr bwMode="auto">
          <a:xfrm>
            <a:off x="6300192" y="1066800"/>
            <a:ext cx="2767608" cy="855663"/>
          </a:xfrm>
          <a:prstGeom prst="rect">
            <a:avLst/>
          </a:prstGeom>
          <a:solidFill>
            <a:schemeClr val="accent1">
              <a:lumMod val="20000"/>
              <a:lumOff val="80000"/>
            </a:schemeClr>
          </a:solidFill>
          <a:ln w="9360">
            <a:solidFill>
              <a:schemeClr val="bg1"/>
            </a:solidFill>
            <a:miter lim="800000"/>
            <a:headEnd/>
            <a:tailEnd/>
          </a:ln>
          <a:effec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just" rtl="1">
              <a:spcBef>
                <a:spcPts val="1563"/>
              </a:spcBef>
              <a:buClrTx/>
              <a:buFontTx/>
              <a:buNone/>
            </a:pPr>
            <a:r>
              <a:rPr lang="ar-SA" sz="2500" dirty="0">
                <a:cs typeface="B Nazanin" pitchFamily="2" charset="-78"/>
              </a:rPr>
              <a:t>تابعي كه دو عدد را بگيرد و تفاضل آنها را چاپ كند</a:t>
            </a:r>
            <a:r>
              <a:rPr lang="hi-IN" sz="2500" dirty="0">
                <a:cs typeface="Zar" pitchFamily="2" charset="-78"/>
              </a:rPr>
              <a:t>. </a:t>
            </a:r>
            <a:endParaRPr lang="en-US" sz="2500" dirty="0">
              <a:cs typeface="B Nazanin" pitchFamily="2" charset="-7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9459">
                                            <p:txEl>
                                              <p:pRg st="0" end="0"/>
                                            </p:txEl>
                                          </p:spTgt>
                                        </p:tgtEl>
                                        <p:attrNameLst>
                                          <p:attrName>style.visibility</p:attrName>
                                        </p:attrNameLst>
                                      </p:cBhvr>
                                      <p:to>
                                        <p:strVal val="visible"/>
                                      </p:to>
                                    </p:set>
                                    <p:animEffect transition="in" filter="checkerboard(across)">
                                      <p:cBhvr additive="repl">
                                        <p:cTn id="7" dur="500"/>
                                        <p:tgtEl>
                                          <p:spTgt spid="19459">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19459">
                                            <p:txEl>
                                              <p:pRg st="2" end="2"/>
                                            </p:txEl>
                                          </p:spTgt>
                                        </p:tgtEl>
                                        <p:attrNameLst>
                                          <p:attrName>style.visibility</p:attrName>
                                        </p:attrNameLst>
                                      </p:cBhvr>
                                      <p:to>
                                        <p:strVal val="visible"/>
                                      </p:to>
                                    </p:set>
                                    <p:animEffect transition="in" filter="checkerboard(across)">
                                      <p:cBhvr additive="repl">
                                        <p:cTn id="10" dur="500"/>
                                        <p:tgtEl>
                                          <p:spTgt spid="19459">
                                            <p:txEl>
                                              <p:pRg st="2" end="2"/>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19459">
                                            <p:txEl>
                                              <p:pRg st="3" end="3"/>
                                            </p:txEl>
                                          </p:spTgt>
                                        </p:tgtEl>
                                        <p:attrNameLst>
                                          <p:attrName>style.visibility</p:attrName>
                                        </p:attrNameLst>
                                      </p:cBhvr>
                                      <p:to>
                                        <p:strVal val="visible"/>
                                      </p:to>
                                    </p:set>
                                    <p:animEffect transition="in" filter="checkerboard(across)">
                                      <p:cBhvr additive="repl">
                                        <p:cTn id="13" dur="500"/>
                                        <p:tgtEl>
                                          <p:spTgt spid="19459">
                                            <p:txEl>
                                              <p:pRg st="3" end="3"/>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19459">
                                            <p:txEl>
                                              <p:pRg st="4" end="4"/>
                                            </p:txEl>
                                          </p:spTgt>
                                        </p:tgtEl>
                                        <p:attrNameLst>
                                          <p:attrName>style.visibility</p:attrName>
                                        </p:attrNameLst>
                                      </p:cBhvr>
                                      <p:to>
                                        <p:strVal val="visible"/>
                                      </p:to>
                                    </p:set>
                                    <p:animEffect transition="in" filter="checkerboard(across)">
                                      <p:cBhvr additive="repl">
                                        <p:cTn id="16" dur="500"/>
                                        <p:tgtEl>
                                          <p:spTgt spid="19459">
                                            <p:txEl>
                                              <p:pRg st="4" end="4"/>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19459">
                                            <p:txEl>
                                              <p:pRg st="5" end="5"/>
                                            </p:txEl>
                                          </p:spTgt>
                                        </p:tgtEl>
                                        <p:attrNameLst>
                                          <p:attrName>style.visibility</p:attrName>
                                        </p:attrNameLst>
                                      </p:cBhvr>
                                      <p:to>
                                        <p:strVal val="visible"/>
                                      </p:to>
                                    </p:set>
                                    <p:animEffect transition="in" filter="checkerboard(across)">
                                      <p:cBhvr additive="repl">
                                        <p:cTn id="19" dur="500"/>
                                        <p:tgtEl>
                                          <p:spTgt spid="19459">
                                            <p:txEl>
                                              <p:pRg st="5" end="5"/>
                                            </p:txEl>
                                          </p:spTgt>
                                        </p:tgtEl>
                                      </p:cBhvr>
                                    </p:animEffect>
                                  </p:childTnLst>
                                </p:cTn>
                              </p:par>
                              <p:par>
                                <p:cTn id="20" presetID="5" presetClass="entr" presetSubtype="10" fill="hold" nodeType="withEffect">
                                  <p:stCondLst>
                                    <p:cond delay="0"/>
                                  </p:stCondLst>
                                  <p:childTnLst>
                                    <p:set>
                                      <p:cBhvr additive="repl">
                                        <p:cTn id="21" dur="1" fill="hold">
                                          <p:stCondLst>
                                            <p:cond delay="0"/>
                                          </p:stCondLst>
                                        </p:cTn>
                                        <p:tgtEl>
                                          <p:spTgt spid="19459">
                                            <p:txEl>
                                              <p:pRg st="6" end="6"/>
                                            </p:txEl>
                                          </p:spTgt>
                                        </p:tgtEl>
                                        <p:attrNameLst>
                                          <p:attrName>style.visibility</p:attrName>
                                        </p:attrNameLst>
                                      </p:cBhvr>
                                      <p:to>
                                        <p:strVal val="visible"/>
                                      </p:to>
                                    </p:set>
                                    <p:animEffect transition="in" filter="checkerboard(across)">
                                      <p:cBhvr additive="repl">
                                        <p:cTn id="22" dur="500"/>
                                        <p:tgtEl>
                                          <p:spTgt spid="19459">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additive="repl">
                                        <p:cTn id="26" dur="1" fill="hold">
                                          <p:stCondLst>
                                            <p:cond delay="0"/>
                                          </p:stCondLst>
                                        </p:cTn>
                                        <p:tgtEl>
                                          <p:spTgt spid="19459">
                                            <p:txEl>
                                              <p:pRg st="8" end="8"/>
                                            </p:txEl>
                                          </p:spTgt>
                                        </p:tgtEl>
                                        <p:attrNameLst>
                                          <p:attrName>style.visibility</p:attrName>
                                        </p:attrNameLst>
                                      </p:cBhvr>
                                      <p:to>
                                        <p:strVal val="visible"/>
                                      </p:to>
                                    </p:set>
                                    <p:animEffect transition="in" filter="checkerboard(across)">
                                      <p:cBhvr additive="repl">
                                        <p:cTn id="27" dur="500"/>
                                        <p:tgtEl>
                                          <p:spTgt spid="19459">
                                            <p:txEl>
                                              <p:pRg st="8" end="8"/>
                                            </p:txEl>
                                          </p:spTgt>
                                        </p:tgtEl>
                                      </p:cBhvr>
                                    </p:animEffect>
                                  </p:childTnLst>
                                </p:cTn>
                              </p:par>
                              <p:par>
                                <p:cTn id="28" presetID="5" presetClass="entr" presetSubtype="10" fill="hold" nodeType="withEffect">
                                  <p:stCondLst>
                                    <p:cond delay="0"/>
                                  </p:stCondLst>
                                  <p:childTnLst>
                                    <p:set>
                                      <p:cBhvr additive="repl">
                                        <p:cTn id="29" dur="1" fill="hold">
                                          <p:stCondLst>
                                            <p:cond delay="0"/>
                                          </p:stCondLst>
                                        </p:cTn>
                                        <p:tgtEl>
                                          <p:spTgt spid="19459">
                                            <p:txEl>
                                              <p:pRg st="9" end="9"/>
                                            </p:txEl>
                                          </p:spTgt>
                                        </p:tgtEl>
                                        <p:attrNameLst>
                                          <p:attrName>style.visibility</p:attrName>
                                        </p:attrNameLst>
                                      </p:cBhvr>
                                      <p:to>
                                        <p:strVal val="visible"/>
                                      </p:to>
                                    </p:set>
                                    <p:animEffect transition="in" filter="checkerboard(across)">
                                      <p:cBhvr additive="repl">
                                        <p:cTn id="30" dur="500"/>
                                        <p:tgtEl>
                                          <p:spTgt spid="19459">
                                            <p:txEl>
                                              <p:pRg st="9" end="9"/>
                                            </p:txEl>
                                          </p:spTgt>
                                        </p:tgtEl>
                                      </p:cBhvr>
                                    </p:animEffect>
                                  </p:childTnLst>
                                </p:cTn>
                              </p:par>
                              <p:par>
                                <p:cTn id="31" presetID="5" presetClass="entr" presetSubtype="10" fill="hold" nodeType="withEffect">
                                  <p:stCondLst>
                                    <p:cond delay="0"/>
                                  </p:stCondLst>
                                  <p:childTnLst>
                                    <p:set>
                                      <p:cBhvr additive="repl">
                                        <p:cTn id="32" dur="1" fill="hold">
                                          <p:stCondLst>
                                            <p:cond delay="0"/>
                                          </p:stCondLst>
                                        </p:cTn>
                                        <p:tgtEl>
                                          <p:spTgt spid="19459">
                                            <p:txEl>
                                              <p:pRg st="10" end="10"/>
                                            </p:txEl>
                                          </p:spTgt>
                                        </p:tgtEl>
                                        <p:attrNameLst>
                                          <p:attrName>style.visibility</p:attrName>
                                        </p:attrNameLst>
                                      </p:cBhvr>
                                      <p:to>
                                        <p:strVal val="visible"/>
                                      </p:to>
                                    </p:set>
                                    <p:animEffect transition="in" filter="checkerboard(across)">
                                      <p:cBhvr additive="repl">
                                        <p:cTn id="33" dur="500"/>
                                        <p:tgtEl>
                                          <p:spTgt spid="19459">
                                            <p:txEl>
                                              <p:pRg st="10" end="10"/>
                                            </p:txEl>
                                          </p:spTgt>
                                        </p:tgtEl>
                                      </p:cBhvr>
                                    </p:animEffect>
                                  </p:childTnLst>
                                </p:cTn>
                              </p:par>
                              <p:par>
                                <p:cTn id="34" presetID="5" presetClass="entr" presetSubtype="10" fill="hold" nodeType="withEffect">
                                  <p:stCondLst>
                                    <p:cond delay="0"/>
                                  </p:stCondLst>
                                  <p:childTnLst>
                                    <p:set>
                                      <p:cBhvr additive="repl">
                                        <p:cTn id="35" dur="1" fill="hold">
                                          <p:stCondLst>
                                            <p:cond delay="0"/>
                                          </p:stCondLst>
                                        </p:cTn>
                                        <p:tgtEl>
                                          <p:spTgt spid="19459">
                                            <p:txEl>
                                              <p:pRg st="11" end="11"/>
                                            </p:txEl>
                                          </p:spTgt>
                                        </p:tgtEl>
                                        <p:attrNameLst>
                                          <p:attrName>style.visibility</p:attrName>
                                        </p:attrNameLst>
                                      </p:cBhvr>
                                      <p:to>
                                        <p:strVal val="visible"/>
                                      </p:to>
                                    </p:set>
                                    <p:animEffect transition="in" filter="checkerboard(across)">
                                      <p:cBhvr additive="repl">
                                        <p:cTn id="36" dur="500"/>
                                        <p:tgtEl>
                                          <p:spTgt spid="19459">
                                            <p:txEl>
                                              <p:pRg st="11" end="11"/>
                                            </p:txEl>
                                          </p:spTgt>
                                        </p:tgtEl>
                                      </p:cBhvr>
                                    </p:animEffect>
                                  </p:childTnLst>
                                </p:cTn>
                              </p:par>
                              <p:par>
                                <p:cTn id="37" presetID="5" presetClass="entr" presetSubtype="10" fill="hold" nodeType="withEffect">
                                  <p:stCondLst>
                                    <p:cond delay="0"/>
                                  </p:stCondLst>
                                  <p:childTnLst>
                                    <p:set>
                                      <p:cBhvr additive="repl">
                                        <p:cTn id="38" dur="1" fill="hold">
                                          <p:stCondLst>
                                            <p:cond delay="0"/>
                                          </p:stCondLst>
                                        </p:cTn>
                                        <p:tgtEl>
                                          <p:spTgt spid="19459">
                                            <p:txEl>
                                              <p:pRg st="12" end="12"/>
                                            </p:txEl>
                                          </p:spTgt>
                                        </p:tgtEl>
                                        <p:attrNameLst>
                                          <p:attrName>style.visibility</p:attrName>
                                        </p:attrNameLst>
                                      </p:cBhvr>
                                      <p:to>
                                        <p:strVal val="visible"/>
                                      </p:to>
                                    </p:set>
                                    <p:animEffect transition="in" filter="checkerboard(across)">
                                      <p:cBhvr additive="repl">
                                        <p:cTn id="39" dur="500"/>
                                        <p:tgtEl>
                                          <p:spTgt spid="19459">
                                            <p:txEl>
                                              <p:pRg st="12" end="12"/>
                                            </p:txEl>
                                          </p:spTgt>
                                        </p:tgtEl>
                                      </p:cBhvr>
                                    </p:animEffect>
                                  </p:childTnLst>
                                </p:cTn>
                              </p:par>
                              <p:par>
                                <p:cTn id="40" presetID="5" presetClass="entr" presetSubtype="10" fill="hold" nodeType="withEffect">
                                  <p:stCondLst>
                                    <p:cond delay="0"/>
                                  </p:stCondLst>
                                  <p:childTnLst>
                                    <p:set>
                                      <p:cBhvr additive="repl">
                                        <p:cTn id="41" dur="1" fill="hold">
                                          <p:stCondLst>
                                            <p:cond delay="0"/>
                                          </p:stCondLst>
                                        </p:cTn>
                                        <p:tgtEl>
                                          <p:spTgt spid="19459">
                                            <p:txEl>
                                              <p:pRg st="13" end="13"/>
                                            </p:txEl>
                                          </p:spTgt>
                                        </p:tgtEl>
                                        <p:attrNameLst>
                                          <p:attrName>style.visibility</p:attrName>
                                        </p:attrNameLst>
                                      </p:cBhvr>
                                      <p:to>
                                        <p:strVal val="visible"/>
                                      </p:to>
                                    </p:set>
                                    <p:animEffect transition="in" filter="checkerboard(across)">
                                      <p:cBhvr additive="repl">
                                        <p:cTn id="42" dur="500"/>
                                        <p:tgtEl>
                                          <p:spTgt spid="19459">
                                            <p:txEl>
                                              <p:pRg st="13" end="13"/>
                                            </p:txEl>
                                          </p:spTgt>
                                        </p:tgtEl>
                                      </p:cBhvr>
                                    </p:animEffect>
                                  </p:childTnLst>
                                </p:cTn>
                              </p:par>
                              <p:par>
                                <p:cTn id="43" presetID="5" presetClass="entr" presetSubtype="10" fill="hold" nodeType="withEffect">
                                  <p:stCondLst>
                                    <p:cond delay="0"/>
                                  </p:stCondLst>
                                  <p:childTnLst>
                                    <p:set>
                                      <p:cBhvr additive="repl">
                                        <p:cTn id="44" dur="1" fill="hold">
                                          <p:stCondLst>
                                            <p:cond delay="0"/>
                                          </p:stCondLst>
                                        </p:cTn>
                                        <p:tgtEl>
                                          <p:spTgt spid="19459">
                                            <p:txEl>
                                              <p:pRg st="14" end="14"/>
                                            </p:txEl>
                                          </p:spTgt>
                                        </p:tgtEl>
                                        <p:attrNameLst>
                                          <p:attrName>style.visibility</p:attrName>
                                        </p:attrNameLst>
                                      </p:cBhvr>
                                      <p:to>
                                        <p:strVal val="visible"/>
                                      </p:to>
                                    </p:set>
                                    <p:animEffect transition="in" filter="checkerboard(across)">
                                      <p:cBhvr additive="repl">
                                        <p:cTn id="45" dur="500"/>
                                        <p:tgtEl>
                                          <p:spTgt spid="1945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How Does Function Call Work?</a:t>
            </a:r>
          </a:p>
        </p:txBody>
      </p:sp>
      <p:sp>
        <p:nvSpPr>
          <p:cNvPr id="31746" name="Text Box 2"/>
          <p:cNvSpPr txBox="1">
            <a:spLocks noChangeArrowheads="1"/>
          </p:cNvSpPr>
          <p:nvPr/>
        </p:nvSpPr>
        <p:spPr bwMode="auto">
          <a:xfrm>
            <a:off x="304800" y="1076400"/>
            <a:ext cx="8382000" cy="540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marL="1017588" indent="-347663">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1750"/>
              </a:spcBef>
              <a:buClr>
                <a:srgbClr val="003399"/>
              </a:buClr>
              <a:buFont typeface="Wingdings" pitchFamily="2" charset="2"/>
              <a:buChar char=""/>
            </a:pPr>
            <a:r>
              <a:rPr lang="en-US" sz="2800" dirty="0"/>
              <a:t>Function call is implemented by “</a:t>
            </a:r>
            <a:r>
              <a:rPr lang="en-US" sz="2800" dirty="0">
                <a:solidFill>
                  <a:srgbClr val="C00000"/>
                </a:solidFill>
              </a:rPr>
              <a:t>stack</a:t>
            </a:r>
            <a:r>
              <a:rPr lang="en-US" sz="2800" dirty="0"/>
              <a:t>”</a:t>
            </a:r>
          </a:p>
          <a:p>
            <a:pPr>
              <a:spcBef>
                <a:spcPts val="1750"/>
              </a:spcBef>
              <a:buClr>
                <a:srgbClr val="003399"/>
              </a:buClr>
              <a:buFont typeface="Wingdings" pitchFamily="2" charset="2"/>
              <a:buChar char=""/>
            </a:pPr>
            <a:r>
              <a:rPr lang="en-US" sz="2800" dirty="0"/>
              <a:t>Stack is a </a:t>
            </a:r>
            <a:r>
              <a:rPr lang="en-US" sz="2800" dirty="0">
                <a:solidFill>
                  <a:srgbClr val="C00000"/>
                </a:solidFill>
              </a:rPr>
              <a:t>logical</a:t>
            </a:r>
            <a:r>
              <a:rPr lang="en-US" sz="2800" dirty="0"/>
              <a:t> part of the main memory</a:t>
            </a:r>
          </a:p>
          <a:p>
            <a:pPr>
              <a:spcBef>
                <a:spcPts val="1750"/>
              </a:spcBef>
              <a:buClr>
                <a:srgbClr val="003399"/>
              </a:buClr>
              <a:buFont typeface="Wingdings" pitchFamily="2" charset="2"/>
              <a:buChar char=""/>
            </a:pPr>
            <a:r>
              <a:rPr lang="en-US" sz="2800" dirty="0"/>
              <a:t>Variables of function and its input variables are in stack </a:t>
            </a:r>
          </a:p>
          <a:p>
            <a:pPr>
              <a:spcBef>
                <a:spcPts val="1750"/>
              </a:spcBef>
              <a:buClr>
                <a:srgbClr val="003399"/>
              </a:buClr>
              <a:buFont typeface="Wingdings" pitchFamily="2" charset="2"/>
              <a:buChar char=""/>
            </a:pPr>
            <a:r>
              <a:rPr lang="en-US" sz="2800" dirty="0"/>
              <a:t>When a function calls</a:t>
            </a:r>
          </a:p>
          <a:p>
            <a:pPr lvl="1">
              <a:spcBef>
                <a:spcPts val="600"/>
              </a:spcBef>
              <a:buClr>
                <a:srgbClr val="006633"/>
              </a:buClr>
              <a:buSzPct val="85000"/>
              <a:buFont typeface="Wingdings" pitchFamily="2" charset="2"/>
              <a:buChar char=""/>
            </a:pPr>
            <a:r>
              <a:rPr lang="en-US" sz="2400" dirty="0"/>
              <a:t>Its variables including the inputs are allocated in stack</a:t>
            </a:r>
          </a:p>
          <a:p>
            <a:pPr lvl="1">
              <a:spcBef>
                <a:spcPts val="600"/>
              </a:spcBef>
              <a:buClr>
                <a:srgbClr val="006633"/>
              </a:buClr>
              <a:buSzPct val="85000"/>
              <a:buFont typeface="Wingdings" pitchFamily="2" charset="2"/>
              <a:buChar char=""/>
            </a:pPr>
            <a:r>
              <a:rPr lang="en-US" sz="2400" dirty="0"/>
              <a:t>The value of input parameters from caller function is pushed to stack of called function </a:t>
            </a:r>
          </a:p>
          <a:p>
            <a:pPr lvl="2">
              <a:spcBef>
                <a:spcPts val="600"/>
              </a:spcBef>
              <a:buClr>
                <a:srgbClr val="CC0000"/>
              </a:buClr>
              <a:buSzPct val="75000"/>
              <a:buFont typeface="Wingdings" pitchFamily="2" charset="2"/>
              <a:buChar char=""/>
            </a:pPr>
            <a:r>
              <a:rPr lang="en-US" sz="2400" dirty="0"/>
              <a:t>They are </a:t>
            </a:r>
            <a:r>
              <a:rPr lang="en-US" sz="2400" i="1" dirty="0">
                <a:solidFill>
                  <a:srgbClr val="C00000"/>
                </a:solidFill>
              </a:rPr>
              <a:t>copied</a:t>
            </a:r>
            <a:r>
              <a:rPr lang="en-US" sz="2400" dirty="0"/>
              <a:t> in to the variables of function</a:t>
            </a:r>
          </a:p>
          <a:p>
            <a:pPr>
              <a:spcBef>
                <a:spcPts val="1750"/>
              </a:spcBef>
              <a:buClr>
                <a:srgbClr val="003399"/>
              </a:buClr>
              <a:buFont typeface="Wingdings" pitchFamily="2" charset="2"/>
              <a:buChar char=""/>
            </a:pPr>
            <a:r>
              <a:rPr lang="en-US" sz="2800" dirty="0"/>
              <a:t>When function finished, its stack is freed.</a:t>
            </a:r>
          </a:p>
        </p:txBody>
      </p:sp>
      <p:sp>
        <p:nvSpPr>
          <p:cNvPr id="31747"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2C00A41-15B2-4806-89C8-BA6B6D56E2B6}" type="slidenum">
              <a:rPr lang="en-US" sz="1200">
                <a:ea typeface="MS PGothic" pitchFamily="34" charset="-128"/>
              </a:rPr>
              <a:pPr algn="r">
                <a:buClrTx/>
                <a:buFontTx/>
                <a:buNone/>
              </a:pPr>
              <a:t>18</a:t>
            </a:fld>
            <a:endParaRPr lang="en-US" sz="1200">
              <a:ea typeface="MS PGothic" pitchFamily="34" charset="-128"/>
            </a:endParaRPr>
          </a:p>
        </p:txBody>
      </p:sp>
    </p:spTree>
    <p:extLst>
      <p:ext uri="{BB962C8B-B14F-4D97-AF65-F5344CB8AC3E}">
        <p14:creationId xmlns:p14="http://schemas.microsoft.com/office/powerpoint/2010/main" val="2395751210"/>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B714B32-3955-480D-9220-4D13AA91E32C}" type="slidenum">
              <a:rPr lang="en-US" sz="1200">
                <a:ea typeface="MS PGothic" pitchFamily="34" charset="-128"/>
              </a:rPr>
              <a:pPr algn="r">
                <a:buClrTx/>
                <a:buFontTx/>
                <a:buNone/>
              </a:pPr>
              <a:t>19</a:t>
            </a:fld>
            <a:endParaRPr lang="en-US" sz="1200">
              <a:ea typeface="MS PGothic" pitchFamily="34" charset="-128"/>
            </a:endParaRPr>
          </a:p>
        </p:txBody>
      </p:sp>
      <p:sp>
        <p:nvSpPr>
          <p:cNvPr id="20482"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print_sub: What happen?</a:t>
            </a:r>
          </a:p>
        </p:txBody>
      </p:sp>
      <p:sp>
        <p:nvSpPr>
          <p:cNvPr id="20483"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1pPr>
            <a:lvl2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2pPr>
            <a:lvl3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3pPr>
            <a:lvl4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4pPr>
            <a:lvl5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9pPr>
          </a:lstStyle>
          <a:p>
            <a:pPr>
              <a:lnSpc>
                <a:spcPct val="90000"/>
              </a:lnSpc>
              <a:spcBef>
                <a:spcPts val="2000"/>
              </a:spcBef>
              <a:buClrTx/>
              <a:buFontTx/>
              <a:buNone/>
            </a:pPr>
            <a:r>
              <a:rPr lang="en-US" sz="3200" b="1" dirty="0">
                <a:latin typeface="Courier New" pitchFamily="49" charset="0"/>
                <a:cs typeface="Courier New" pitchFamily="49" charset="0"/>
              </a:rPr>
              <a:t>	</a:t>
            </a:r>
            <a:r>
              <a:rPr lang="en-US" sz="3200" b="1" dirty="0" err="1">
                <a:latin typeface="Courier New" pitchFamily="49" charset="0"/>
                <a:cs typeface="Courier New" pitchFamily="49" charset="0"/>
              </a:rPr>
              <a:t>print_sub</a:t>
            </a:r>
            <a:r>
              <a:rPr lang="en-US" sz="3200" b="1" dirty="0">
                <a:latin typeface="Courier New" pitchFamily="49" charset="0"/>
                <a:cs typeface="Courier New" pitchFamily="49" charset="0"/>
              </a:rPr>
              <a:t>(56.0, 6.0);</a:t>
            </a:r>
          </a:p>
          <a:p>
            <a:pPr>
              <a:lnSpc>
                <a:spcPct val="90000"/>
              </a:lnSpc>
              <a:spcBef>
                <a:spcPts val="2000"/>
              </a:spcBef>
              <a:buClr>
                <a:srgbClr val="003399"/>
              </a:buClr>
              <a:buFont typeface="Wingdings" pitchFamily="2" charset="2"/>
              <a:buChar char=""/>
            </a:pPr>
            <a:r>
              <a:rPr lang="en-US" sz="3200" dirty="0"/>
              <a:t> 56.0 is copied the memory location </a:t>
            </a:r>
            <a:r>
              <a:rPr lang="en-US" sz="3200" b="1" dirty="0">
                <a:latin typeface="Courier New" pitchFamily="49" charset="0"/>
                <a:cs typeface="Courier New" pitchFamily="49" charset="0"/>
              </a:rPr>
              <a:t>a</a:t>
            </a:r>
          </a:p>
          <a:p>
            <a:pPr>
              <a:lnSpc>
                <a:spcPct val="90000"/>
              </a:lnSpc>
              <a:spcBef>
                <a:spcPts val="2000"/>
              </a:spcBef>
              <a:buClr>
                <a:srgbClr val="003399"/>
              </a:buClr>
              <a:buFont typeface="Wingdings" pitchFamily="2" charset="2"/>
              <a:buChar char=""/>
            </a:pPr>
            <a:r>
              <a:rPr lang="en-US" sz="3200" dirty="0"/>
              <a:t> 6.0 is copied to memory location </a:t>
            </a:r>
            <a:r>
              <a:rPr lang="en-US" sz="3200" b="1" dirty="0">
                <a:latin typeface="Courier New" pitchFamily="49" charset="0"/>
                <a:cs typeface="Courier New" pitchFamily="49" charset="0"/>
              </a:rPr>
              <a:t>b</a:t>
            </a:r>
          </a:p>
          <a:p>
            <a:pPr>
              <a:lnSpc>
                <a:spcPct val="90000"/>
              </a:lnSpc>
              <a:spcBef>
                <a:spcPts val="2000"/>
              </a:spcBef>
              <a:spcAft>
                <a:spcPts val="750"/>
              </a:spcAft>
              <a:buFont typeface="Courier New" pitchFamily="49" charset="0"/>
              <a:buChar char=" "/>
            </a:pPr>
            <a:r>
              <a:rPr lang="en-US" sz="3200" b="1" dirty="0">
                <a:latin typeface="Courier New" pitchFamily="49" charset="0"/>
                <a:cs typeface="Courier New" pitchFamily="49" charset="0"/>
              </a:rPr>
              <a:t>	double </a:t>
            </a:r>
            <a:r>
              <a:rPr lang="en-US" sz="3200" b="1" dirty="0">
                <a:solidFill>
                  <a:srgbClr val="CC0000"/>
                </a:solidFill>
                <a:latin typeface="Courier New" pitchFamily="49" charset="0"/>
                <a:cs typeface="Courier New" pitchFamily="49" charset="0"/>
              </a:rPr>
              <a:t>a</a:t>
            </a:r>
            <a:r>
              <a:rPr lang="en-US" sz="3200" b="1" dirty="0">
                <a:latin typeface="Courier New" pitchFamily="49" charset="0"/>
                <a:cs typeface="Courier New" pitchFamily="49" charset="0"/>
              </a:rPr>
              <a:t> = 56.0;</a:t>
            </a:r>
          </a:p>
          <a:p>
            <a:pPr>
              <a:lnSpc>
                <a:spcPct val="90000"/>
              </a:lnSpc>
              <a:spcBef>
                <a:spcPts val="2000"/>
              </a:spcBef>
              <a:spcAft>
                <a:spcPts val="750"/>
              </a:spcAft>
              <a:buFont typeface="Courier New" pitchFamily="49" charset="0"/>
              <a:buChar char=" "/>
            </a:pPr>
            <a:r>
              <a:rPr lang="en-US" sz="3200" b="1" dirty="0">
                <a:latin typeface="Courier New" pitchFamily="49" charset="0"/>
                <a:cs typeface="Courier New" pitchFamily="49" charset="0"/>
              </a:rPr>
              <a:t>	double </a:t>
            </a:r>
            <a:r>
              <a:rPr lang="en-US" sz="3200" b="1" dirty="0">
                <a:solidFill>
                  <a:srgbClr val="CC0000"/>
                </a:solidFill>
                <a:latin typeface="Courier New" pitchFamily="49" charset="0"/>
                <a:cs typeface="Courier New" pitchFamily="49" charset="0"/>
              </a:rPr>
              <a:t>b </a:t>
            </a:r>
            <a:r>
              <a:rPr lang="en-US" sz="3200" b="1" dirty="0">
                <a:latin typeface="Courier New" pitchFamily="49" charset="0"/>
                <a:cs typeface="Courier New" pitchFamily="49" charset="0"/>
              </a:rPr>
              <a:t>= 6.0;</a:t>
            </a:r>
          </a:p>
          <a:p>
            <a:pPr>
              <a:lnSpc>
                <a:spcPct val="90000"/>
              </a:lnSpc>
              <a:spcBef>
                <a:spcPts val="2000"/>
              </a:spcBef>
              <a:spcAft>
                <a:spcPts val="750"/>
              </a:spcAft>
              <a:buFont typeface="Courier New" pitchFamily="49" charset="0"/>
              <a:buChar char=" "/>
            </a:pPr>
            <a:r>
              <a:rPr lang="en-US" sz="3200" b="1" dirty="0">
                <a:latin typeface="Courier New" pitchFamily="49" charset="0"/>
                <a:cs typeface="Courier New" pitchFamily="49" charset="0"/>
              </a:rPr>
              <a:t>	double res;</a:t>
            </a:r>
          </a:p>
          <a:p>
            <a:pPr>
              <a:lnSpc>
                <a:spcPct val="90000"/>
              </a:lnSpc>
              <a:spcBef>
                <a:spcPts val="2000"/>
              </a:spcBef>
              <a:spcAft>
                <a:spcPts val="750"/>
              </a:spcAft>
              <a:buFont typeface="Courier New" pitchFamily="49" charset="0"/>
              <a:buChar char=" "/>
            </a:pPr>
            <a:r>
              <a:rPr lang="en-US" sz="3200" b="1" dirty="0">
                <a:latin typeface="Courier New" pitchFamily="49" charset="0"/>
                <a:cs typeface="Courier New" pitchFamily="49" charset="0"/>
              </a:rPr>
              <a:t>	res = </a:t>
            </a:r>
            <a:r>
              <a:rPr lang="en-US" sz="3200" b="1" dirty="0">
                <a:solidFill>
                  <a:srgbClr val="CC0000"/>
                </a:solidFill>
                <a:latin typeface="Courier New" pitchFamily="49" charset="0"/>
                <a:cs typeface="Courier New" pitchFamily="49" charset="0"/>
              </a:rPr>
              <a:t>a</a:t>
            </a:r>
            <a:r>
              <a:rPr lang="en-US" sz="3200" b="1" dirty="0">
                <a:latin typeface="Courier New" pitchFamily="49" charset="0"/>
                <a:cs typeface="Courier New" pitchFamily="49" charset="0"/>
              </a:rPr>
              <a:t> - </a:t>
            </a:r>
            <a:r>
              <a:rPr lang="en-US" sz="3200" b="1" dirty="0">
                <a:solidFill>
                  <a:srgbClr val="CC0000"/>
                </a:solidFill>
                <a:latin typeface="Courier New" pitchFamily="49" charset="0"/>
                <a:cs typeface="Courier New" pitchFamily="49" charset="0"/>
              </a:rPr>
              <a:t>b</a:t>
            </a:r>
            <a:r>
              <a:rPr lang="en-US" sz="3200" b="1" dirty="0">
                <a:latin typeface="Courier New" pitchFamily="49" charset="0"/>
                <a:cs typeface="Courier New" pitchFamily="49" charset="0"/>
              </a:rPr>
              <a:t>;</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D47C63A-ED7F-4F6F-82BC-CA6A5D84F2F3}" type="slidenum">
              <a:rPr lang="en-US" sz="1200">
                <a:ea typeface="MS PGothic" pitchFamily="34" charset="-128"/>
              </a:rPr>
              <a:pPr algn="r">
                <a:buClrTx/>
                <a:buFontTx/>
                <a:buNone/>
              </a:pPr>
              <a:t>2</a:t>
            </a:fld>
            <a:endParaRPr lang="en-US" sz="1200">
              <a:ea typeface="MS PGothic" pitchFamily="34" charset="-128"/>
            </a:endParaRPr>
          </a:p>
        </p:txBody>
      </p:sp>
      <p:sp>
        <p:nvSpPr>
          <p:cNvPr id="5122"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What We Will Learn </a:t>
            </a:r>
          </a:p>
        </p:txBody>
      </p:sp>
      <p:sp>
        <p:nvSpPr>
          <p:cNvPr id="5123" name="Text Box 3"/>
          <p:cNvSpPr txBox="1">
            <a:spLocks noChangeArrowheads="1"/>
          </p:cNvSpPr>
          <p:nvPr/>
        </p:nvSpPr>
        <p:spPr bwMode="auto">
          <a:xfrm>
            <a:off x="457200" y="11430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a:t>Introduction </a:t>
            </a:r>
          </a:p>
          <a:p>
            <a:pPr>
              <a:spcBef>
                <a:spcPts val="2000"/>
              </a:spcBef>
              <a:buClr>
                <a:srgbClr val="003399"/>
              </a:buClr>
              <a:buFont typeface="Wingdings" pitchFamily="2" charset="2"/>
              <a:buChar char=""/>
            </a:pPr>
            <a:r>
              <a:rPr lang="en-US" sz="3200"/>
              <a:t>Passing input parameters </a:t>
            </a:r>
          </a:p>
          <a:p>
            <a:pPr>
              <a:spcBef>
                <a:spcPts val="2000"/>
              </a:spcBef>
              <a:buClr>
                <a:srgbClr val="003399"/>
              </a:buClr>
              <a:buFont typeface="Wingdings" pitchFamily="2" charset="2"/>
              <a:buChar char=""/>
            </a:pPr>
            <a:r>
              <a:rPr lang="en-US" sz="3200"/>
              <a:t>Producing output </a:t>
            </a:r>
          </a:p>
          <a:p>
            <a:pPr>
              <a:spcBef>
                <a:spcPts val="2000"/>
              </a:spcBef>
              <a:buClr>
                <a:srgbClr val="003399"/>
              </a:buClr>
              <a:buFont typeface="Wingdings" pitchFamily="2" charset="2"/>
              <a:buChar char=""/>
            </a:pPr>
            <a:r>
              <a:rPr lang="en-US" sz="3200"/>
              <a:t>Scope of variables </a:t>
            </a:r>
          </a:p>
          <a:p>
            <a:pPr>
              <a:spcBef>
                <a:spcPts val="2000"/>
              </a:spcBef>
              <a:buClr>
                <a:srgbClr val="003399"/>
              </a:buClr>
              <a:buFont typeface="Wingdings" pitchFamily="2" charset="2"/>
              <a:buChar char=""/>
            </a:pPr>
            <a:r>
              <a:rPr lang="en-US" sz="3200"/>
              <a:t>Storage Class of variables</a:t>
            </a:r>
          </a:p>
          <a:p>
            <a:pPr>
              <a:spcBef>
                <a:spcPts val="2000"/>
              </a:spcBef>
              <a:buClr>
                <a:srgbClr val="003399"/>
              </a:buClr>
              <a:buFont typeface="Wingdings" pitchFamily="2" charset="2"/>
              <a:buChar char=""/>
            </a:pPr>
            <a:r>
              <a:rPr lang="en-US" sz="3200"/>
              <a:t>Function usage example</a:t>
            </a:r>
          </a:p>
          <a:p>
            <a:pPr>
              <a:spcBef>
                <a:spcPts val="2000"/>
              </a:spcBef>
              <a:buClr>
                <a:srgbClr val="003399"/>
              </a:buClr>
              <a:buFont typeface="Wingdings" pitchFamily="2" charset="2"/>
              <a:buChar char=""/>
            </a:pPr>
            <a:r>
              <a:rPr lang="en-US" sz="3200"/>
              <a:t>Recursion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8BB9DA88-CC8A-4300-9869-74F718C89A2D}" type="slidenum">
              <a:rPr lang="en-US" sz="1200">
                <a:ea typeface="MS PGothic" pitchFamily="34" charset="-128"/>
              </a:rPr>
              <a:pPr algn="r">
                <a:buClrTx/>
                <a:buFontTx/>
                <a:buNone/>
              </a:pPr>
              <a:t>20</a:t>
            </a:fld>
            <a:endParaRPr lang="en-US" sz="1200">
              <a:ea typeface="MS PGothic" pitchFamily="34" charset="-128"/>
            </a:endParaRPr>
          </a:p>
        </p:txBody>
      </p:sp>
      <p:sp>
        <p:nvSpPr>
          <p:cNvPr id="21506"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print_sub: What happen?</a:t>
            </a:r>
          </a:p>
        </p:txBody>
      </p:sp>
      <p:sp>
        <p:nvSpPr>
          <p:cNvPr id="21507" name="Text Box 3"/>
          <p:cNvSpPr txBox="1">
            <a:spLocks noChangeArrowheads="1"/>
          </p:cNvSpPr>
          <p:nvPr/>
        </p:nvSpPr>
        <p:spPr bwMode="auto">
          <a:xfrm>
            <a:off x="304800" y="1143000"/>
            <a:ext cx="8382000" cy="509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1pPr>
            <a:lvl2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2pPr>
            <a:lvl3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3pPr>
            <a:lvl4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4pPr>
            <a:lvl5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9pPr>
          </a:lstStyle>
          <a:p>
            <a:pPr>
              <a:spcBef>
                <a:spcPts val="2000"/>
              </a:spcBef>
              <a:buClrTx/>
              <a:buFontTx/>
              <a:buNone/>
            </a:pPr>
            <a:r>
              <a:rPr lang="en-US" sz="3200" b="1" dirty="0">
                <a:latin typeface="Courier New" pitchFamily="49" charset="0"/>
                <a:cs typeface="Courier New" pitchFamily="49" charset="0"/>
              </a:rPr>
              <a:t>	</a:t>
            </a:r>
            <a:r>
              <a:rPr lang="en-US" sz="3200" b="1" dirty="0" err="1">
                <a:latin typeface="Courier New" pitchFamily="49" charset="0"/>
                <a:cs typeface="Courier New" pitchFamily="49" charset="0"/>
              </a:rPr>
              <a:t>print_sub</a:t>
            </a:r>
            <a:r>
              <a:rPr lang="en-US" sz="3200" b="1" dirty="0">
                <a:latin typeface="Courier New" pitchFamily="49" charset="0"/>
                <a:cs typeface="Courier New" pitchFamily="49" charset="0"/>
              </a:rPr>
              <a:t>(d1, d2);</a:t>
            </a:r>
          </a:p>
          <a:p>
            <a:pPr>
              <a:spcBef>
                <a:spcPts val="1750"/>
              </a:spcBef>
              <a:buClr>
                <a:srgbClr val="003399"/>
              </a:buClr>
              <a:buFont typeface="Wingdings" pitchFamily="2" charset="2"/>
              <a:buChar char=""/>
            </a:pPr>
            <a:r>
              <a:rPr lang="en-US" sz="2800" dirty="0">
                <a:solidFill>
                  <a:srgbClr val="CC0000"/>
                </a:solidFill>
              </a:rPr>
              <a:t>Value</a:t>
            </a:r>
            <a:r>
              <a:rPr lang="en-US" sz="2800" dirty="0"/>
              <a:t> of </a:t>
            </a:r>
            <a:r>
              <a:rPr lang="en-US" sz="2800" b="1" dirty="0">
                <a:latin typeface="Courier New" pitchFamily="49" charset="0"/>
                <a:cs typeface="Courier New" pitchFamily="49" charset="0"/>
              </a:rPr>
              <a:t>d1</a:t>
            </a:r>
            <a:r>
              <a:rPr lang="en-US" sz="2800" dirty="0"/>
              <a:t> is copied to memory location </a:t>
            </a:r>
            <a:r>
              <a:rPr lang="en-US" sz="2800" b="1" dirty="0">
                <a:latin typeface="Courier New" pitchFamily="49" charset="0"/>
                <a:cs typeface="Courier New" pitchFamily="49" charset="0"/>
              </a:rPr>
              <a:t>a</a:t>
            </a:r>
          </a:p>
          <a:p>
            <a:pPr>
              <a:spcBef>
                <a:spcPts val="1750"/>
              </a:spcBef>
              <a:buClr>
                <a:srgbClr val="003399"/>
              </a:buClr>
              <a:buFont typeface="Wingdings" pitchFamily="2" charset="2"/>
              <a:buChar char=""/>
            </a:pPr>
            <a:r>
              <a:rPr lang="en-US" sz="2800" dirty="0">
                <a:solidFill>
                  <a:srgbClr val="CC0000"/>
                </a:solidFill>
              </a:rPr>
              <a:t>Value</a:t>
            </a:r>
            <a:r>
              <a:rPr lang="en-US" sz="2800" dirty="0"/>
              <a:t> of </a:t>
            </a:r>
            <a:r>
              <a:rPr lang="en-US" sz="2800" b="1" dirty="0">
                <a:latin typeface="Courier New" pitchFamily="49" charset="0"/>
                <a:cs typeface="Courier New" pitchFamily="49" charset="0"/>
              </a:rPr>
              <a:t>d2</a:t>
            </a:r>
            <a:r>
              <a:rPr lang="en-US" sz="2800" dirty="0"/>
              <a:t> is copied to memory location </a:t>
            </a:r>
            <a:r>
              <a:rPr lang="en-US" sz="2800" b="1" dirty="0">
                <a:latin typeface="Courier New" pitchFamily="49" charset="0"/>
                <a:cs typeface="Courier New" pitchFamily="49" charset="0"/>
              </a:rPr>
              <a:t>b</a:t>
            </a:r>
          </a:p>
          <a:p>
            <a:pPr>
              <a:spcBef>
                <a:spcPts val="1000"/>
              </a:spcBef>
              <a:buClrTx/>
              <a:buFontTx/>
              <a:buNone/>
            </a:pPr>
            <a:endParaRPr lang="en-US" sz="1600" b="1" dirty="0">
              <a:latin typeface="Courier New" pitchFamily="49" charset="0"/>
              <a:cs typeface="Courier New" pitchFamily="49" charset="0"/>
            </a:endParaRPr>
          </a:p>
          <a:p>
            <a:pPr>
              <a:spcBef>
                <a:spcPts val="650"/>
              </a:spcBef>
              <a:buFont typeface="Courier New" pitchFamily="49" charset="0"/>
              <a:buChar char=" "/>
            </a:pPr>
            <a:r>
              <a:rPr lang="en-US" sz="2800" b="1" dirty="0">
                <a:latin typeface="Courier New" pitchFamily="49" charset="0"/>
                <a:cs typeface="Courier New" pitchFamily="49" charset="0"/>
              </a:rPr>
              <a:t>	double </a:t>
            </a:r>
            <a:r>
              <a:rPr lang="en-US" sz="2800" b="1" dirty="0">
                <a:solidFill>
                  <a:srgbClr val="CC0000"/>
                </a:solidFill>
                <a:latin typeface="Courier New" pitchFamily="49" charset="0"/>
                <a:cs typeface="Courier New" pitchFamily="49" charset="0"/>
              </a:rPr>
              <a:t>a</a:t>
            </a:r>
            <a:r>
              <a:rPr lang="en-US" sz="2800" b="1" dirty="0">
                <a:latin typeface="Courier New" pitchFamily="49" charset="0"/>
                <a:cs typeface="Courier New" pitchFamily="49" charset="0"/>
              </a:rPr>
              <a:t> = 10.1;</a:t>
            </a:r>
          </a:p>
          <a:p>
            <a:pPr>
              <a:spcBef>
                <a:spcPts val="650"/>
              </a:spcBef>
              <a:buFont typeface="Courier New" pitchFamily="49" charset="0"/>
              <a:buChar char=" "/>
            </a:pPr>
            <a:r>
              <a:rPr lang="en-US" sz="2800" b="1" dirty="0">
                <a:latin typeface="Courier New" pitchFamily="49" charset="0"/>
                <a:cs typeface="Courier New" pitchFamily="49" charset="0"/>
              </a:rPr>
              <a:t>	double </a:t>
            </a:r>
            <a:r>
              <a:rPr lang="en-US" sz="2800" b="1" dirty="0">
                <a:solidFill>
                  <a:srgbClr val="CC0000"/>
                </a:solidFill>
                <a:latin typeface="Courier New" pitchFamily="49" charset="0"/>
                <a:cs typeface="Courier New" pitchFamily="49" charset="0"/>
              </a:rPr>
              <a:t>b </a:t>
            </a:r>
            <a:r>
              <a:rPr lang="en-US" sz="2800" b="1" dirty="0">
                <a:latin typeface="Courier New" pitchFamily="49" charset="0"/>
                <a:cs typeface="Courier New" pitchFamily="49" charset="0"/>
              </a:rPr>
              <a:t>= 20.2;</a:t>
            </a:r>
          </a:p>
          <a:p>
            <a:pPr>
              <a:spcBef>
                <a:spcPts val="650"/>
              </a:spcBef>
              <a:buFont typeface="Courier New" pitchFamily="49" charset="0"/>
              <a:buChar char=" "/>
            </a:pPr>
            <a:r>
              <a:rPr lang="en-US" sz="2800" b="1" dirty="0">
                <a:latin typeface="Courier New" pitchFamily="49" charset="0"/>
                <a:cs typeface="Courier New" pitchFamily="49" charset="0"/>
              </a:rPr>
              <a:t>	double res;</a:t>
            </a:r>
          </a:p>
          <a:p>
            <a:pPr>
              <a:spcBef>
                <a:spcPts val="650"/>
              </a:spcBef>
              <a:buFont typeface="Courier New" pitchFamily="49" charset="0"/>
              <a:buChar char=" "/>
            </a:pPr>
            <a:r>
              <a:rPr lang="en-US" sz="2800" b="1" dirty="0">
                <a:latin typeface="Courier New" pitchFamily="49" charset="0"/>
                <a:cs typeface="Courier New" pitchFamily="49" charset="0"/>
              </a:rPr>
              <a:t>	res = </a:t>
            </a:r>
            <a:r>
              <a:rPr lang="en-US" sz="2800" b="1" dirty="0">
                <a:solidFill>
                  <a:srgbClr val="CC0000"/>
                </a:solidFill>
                <a:latin typeface="Courier New" pitchFamily="49" charset="0"/>
                <a:cs typeface="Courier New" pitchFamily="49" charset="0"/>
              </a:rPr>
              <a:t>a</a:t>
            </a:r>
            <a:r>
              <a:rPr lang="en-US" sz="2800" b="1" dirty="0">
                <a:latin typeface="Courier New" pitchFamily="49" charset="0"/>
                <a:cs typeface="Courier New" pitchFamily="49" charset="0"/>
              </a:rPr>
              <a:t> - </a:t>
            </a:r>
            <a:r>
              <a:rPr lang="en-US" sz="2800" b="1" dirty="0">
                <a:solidFill>
                  <a:srgbClr val="CC0000"/>
                </a:solidFill>
                <a:latin typeface="Courier New" pitchFamily="49" charset="0"/>
                <a:cs typeface="Courier New" pitchFamily="49" charset="0"/>
              </a:rPr>
              <a:t>b</a:t>
            </a:r>
            <a:r>
              <a:rPr lang="en-US" sz="2800" b="1" dirty="0">
                <a:latin typeface="Courier New" pitchFamily="49" charset="0"/>
                <a:cs typeface="Courier New" pitchFamily="49" charset="0"/>
              </a:rPr>
              <a:t>;</a:t>
            </a:r>
          </a:p>
          <a:p>
            <a:pPr>
              <a:spcBef>
                <a:spcPts val="650"/>
              </a:spcBef>
              <a:buClrTx/>
              <a:buFontTx/>
              <a:buNone/>
            </a:pPr>
            <a:endParaRPr lang="en-US" sz="1400" b="1" dirty="0">
              <a:latin typeface="Courier New" pitchFamily="49" charset="0"/>
              <a:cs typeface="Courier New" pitchFamily="49" charset="0"/>
            </a:endParaRPr>
          </a:p>
          <a:p>
            <a:pPr>
              <a:spcBef>
                <a:spcPts val="650"/>
              </a:spcBef>
              <a:buClr>
                <a:srgbClr val="CC0000"/>
              </a:buClr>
              <a:buFont typeface="Arial" charset="0"/>
              <a:buChar char=" "/>
            </a:pPr>
            <a:r>
              <a:rPr lang="en-US" sz="2800" dirty="0">
                <a:solidFill>
                  <a:srgbClr val="CC0000"/>
                </a:solidFill>
              </a:rPr>
              <a:t>	</a:t>
            </a:r>
            <a:r>
              <a:rPr lang="en-US" sz="3200" dirty="0">
                <a:solidFill>
                  <a:srgbClr val="CC0000"/>
                </a:solidFill>
              </a:rPr>
              <a:t>Call by Value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1507">
                                            <p:txEl>
                                              <p:pRg st="9" end="9"/>
                                            </p:txEl>
                                          </p:spTgt>
                                        </p:tgtEl>
                                        <p:attrNameLst>
                                          <p:attrName>style.visibility</p:attrName>
                                        </p:attrNameLst>
                                      </p:cBhvr>
                                      <p:to>
                                        <p:strVal val="visible"/>
                                      </p:to>
                                    </p:set>
                                    <p:animEffect transition="in" filter="checkerboard(across)">
                                      <p:cBhvr additive="repl">
                                        <p:cTn id="7" dur="500"/>
                                        <p:tgtEl>
                                          <p:spTgt spid="2150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29" name="Text Box 1"/>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Call by value </a:t>
            </a:r>
          </a:p>
        </p:txBody>
      </p:sp>
      <p:sp>
        <p:nvSpPr>
          <p:cNvPr id="22530" name="Text Box 2"/>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marL="1679575" indent="-334963">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136775" indent="-334963"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593975" indent="-334963"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051175" indent="-334963"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508375" indent="-334963"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a:t>In call by value mechanism</a:t>
            </a:r>
          </a:p>
          <a:p>
            <a:pPr lvl="1">
              <a:spcBef>
                <a:spcPts val="700"/>
              </a:spcBef>
              <a:buClr>
                <a:srgbClr val="006633"/>
              </a:buClr>
              <a:buSzPct val="85000"/>
              <a:buFont typeface="Wingdings" pitchFamily="2" charset="2"/>
              <a:buChar char=""/>
            </a:pPr>
            <a:r>
              <a:rPr lang="en-US" sz="2800"/>
              <a:t>The values are copied to the function</a:t>
            </a:r>
          </a:p>
          <a:p>
            <a:pPr lvl="4">
              <a:spcBef>
                <a:spcPts val="500"/>
              </a:spcBef>
              <a:buClrTx/>
              <a:buSzPct val="75000"/>
              <a:buFontTx/>
              <a:buNone/>
            </a:pPr>
            <a:endParaRPr lang="en-US" sz="2000"/>
          </a:p>
          <a:p>
            <a:pPr>
              <a:spcBef>
                <a:spcPts val="2000"/>
              </a:spcBef>
              <a:buClr>
                <a:srgbClr val="003399"/>
              </a:buClr>
              <a:buFont typeface="Wingdings" pitchFamily="2" charset="2"/>
              <a:buChar char=""/>
            </a:pPr>
            <a:r>
              <a:rPr lang="en-US" sz="3200"/>
              <a:t>If we change values in the function</a:t>
            </a:r>
          </a:p>
          <a:p>
            <a:pPr lvl="1">
              <a:spcBef>
                <a:spcPts val="700"/>
              </a:spcBef>
              <a:buClr>
                <a:srgbClr val="006633"/>
              </a:buClr>
              <a:buSzPct val="85000"/>
              <a:buFont typeface="Wingdings" pitchFamily="2" charset="2"/>
              <a:buChar char=""/>
            </a:pPr>
            <a:r>
              <a:rPr lang="en-US" sz="2800"/>
              <a:t>The copied version is changed</a:t>
            </a:r>
          </a:p>
          <a:p>
            <a:pPr lvl="1">
              <a:spcBef>
                <a:spcPts val="700"/>
              </a:spcBef>
              <a:buClr>
                <a:srgbClr val="006633"/>
              </a:buClr>
              <a:buSzPct val="85000"/>
              <a:buFont typeface="Wingdings" pitchFamily="2" charset="2"/>
              <a:buChar char=""/>
            </a:pPr>
            <a:r>
              <a:rPr lang="en-US" sz="2800"/>
              <a:t>The original value does not affected</a:t>
            </a:r>
          </a:p>
          <a:p>
            <a:pPr lvl="4">
              <a:spcBef>
                <a:spcPts val="500"/>
              </a:spcBef>
              <a:buClrTx/>
              <a:buSzPct val="75000"/>
              <a:buFontTx/>
              <a:buNone/>
            </a:pPr>
            <a:endParaRPr lang="en-US" sz="2000"/>
          </a:p>
          <a:p>
            <a:pPr>
              <a:spcBef>
                <a:spcPts val="2000"/>
              </a:spcBef>
              <a:buClr>
                <a:srgbClr val="003399"/>
              </a:buClr>
              <a:buFont typeface="Wingdings" pitchFamily="2" charset="2"/>
              <a:buChar char=""/>
            </a:pPr>
            <a:r>
              <a:rPr lang="en-US" sz="3200"/>
              <a:t>Call by value inputs </a:t>
            </a:r>
            <a:r>
              <a:rPr lang="en-US" sz="3200">
                <a:solidFill>
                  <a:srgbClr val="CC0000"/>
                </a:solidFill>
              </a:rPr>
              <a:t>cannot</a:t>
            </a:r>
            <a:r>
              <a:rPr lang="en-US" sz="3200"/>
              <a:t> be used to produce output </a:t>
            </a:r>
          </a:p>
        </p:txBody>
      </p:sp>
      <p:sp>
        <p:nvSpPr>
          <p:cNvPr id="22531"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77D2BCC-F2B2-4EE9-86D5-D369A9CFF7D6}" type="slidenum">
              <a:rPr lang="en-US" sz="1200">
                <a:ea typeface="MS PGothic" pitchFamily="34" charset="-128"/>
              </a:rPr>
              <a:pPr algn="r">
                <a:buClrTx/>
                <a:buFontTx/>
                <a:buNone/>
              </a:pPr>
              <a:t>21</a:t>
            </a:fld>
            <a:endParaRPr lang="en-US" sz="1200">
              <a:ea typeface="MS PGothic"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F4E0AAB-1BDF-4CE6-947A-9E818E3D0912}" type="slidenum">
              <a:rPr lang="en-US" sz="1200">
                <a:ea typeface="MS PGothic" pitchFamily="34" charset="-128"/>
              </a:rPr>
              <a:pPr algn="r">
                <a:buClrTx/>
                <a:buFontTx/>
                <a:buNone/>
              </a:pPr>
              <a:t>22</a:t>
            </a:fld>
            <a:endParaRPr lang="en-US" sz="1200">
              <a:ea typeface="MS PGothic" pitchFamily="34" charset="-128"/>
            </a:endParaRPr>
          </a:p>
        </p:txBody>
      </p:sp>
      <p:sp>
        <p:nvSpPr>
          <p:cNvPr id="2355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add function (</a:t>
            </a:r>
            <a:r>
              <a:rPr lang="en-US" sz="4000" dirty="0">
                <a:solidFill>
                  <a:srgbClr val="CC0000"/>
                </a:solidFill>
              </a:rPr>
              <a:t>wrong</a:t>
            </a:r>
            <a:r>
              <a:rPr lang="en-US" sz="4000" dirty="0">
                <a:solidFill>
                  <a:srgbClr val="293A83"/>
                </a:solidFill>
              </a:rPr>
              <a:t> version) </a:t>
            </a:r>
          </a:p>
        </p:txBody>
      </p:sp>
      <p:sp>
        <p:nvSpPr>
          <p:cNvPr id="23555"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75"/>
              </a:spcBef>
              <a:buClrTx/>
              <a:buFontTx/>
              <a:buNone/>
            </a:pPr>
            <a:r>
              <a:rPr lang="en-US" sz="2600" b="1" dirty="0">
                <a:latin typeface="Courier New" pitchFamily="49" charset="0"/>
                <a:cs typeface="Courier New" pitchFamily="49" charset="0"/>
              </a:rPr>
              <a:t>void add(double a, double b, double </a:t>
            </a:r>
            <a:r>
              <a:rPr lang="en-US" sz="2600" b="1" dirty="0">
                <a:solidFill>
                  <a:srgbClr val="CC0000"/>
                </a:solidFill>
                <a:latin typeface="Courier New" pitchFamily="49" charset="0"/>
                <a:cs typeface="Courier New" pitchFamily="49" charset="0"/>
              </a:rPr>
              <a:t>res</a:t>
            </a:r>
            <a:r>
              <a:rPr lang="en-US" sz="2600" b="1" dirty="0">
                <a:latin typeface="Courier New" pitchFamily="49" charset="0"/>
                <a:cs typeface="Courier New" pitchFamily="49" charset="0"/>
              </a:rPr>
              <a:t>){</a:t>
            </a:r>
          </a:p>
          <a:p>
            <a:pPr>
              <a:lnSpc>
                <a:spcPct val="80000"/>
              </a:lnSpc>
              <a:spcBef>
                <a:spcPts val="575"/>
              </a:spcBef>
              <a:buClrTx/>
              <a:buFontTx/>
              <a:buNone/>
            </a:pPr>
            <a:r>
              <a:rPr lang="en-US" sz="2600" b="1" dirty="0">
                <a:latin typeface="Courier New" pitchFamily="49" charset="0"/>
                <a:cs typeface="Courier New" pitchFamily="49" charset="0"/>
              </a:rPr>
              <a:t>	res = a + b;</a:t>
            </a:r>
          </a:p>
          <a:p>
            <a:pPr>
              <a:lnSpc>
                <a:spcPct val="80000"/>
              </a:lnSpc>
              <a:spcBef>
                <a:spcPts val="575"/>
              </a:spcBef>
              <a:buClrTx/>
              <a:buFontTx/>
              <a:buNone/>
            </a:pPr>
            <a:r>
              <a:rPr lang="en-US" sz="2600" b="1" dirty="0">
                <a:latin typeface="Courier New" pitchFamily="49" charset="0"/>
                <a:cs typeface="Courier New" pitchFamily="49" charset="0"/>
              </a:rPr>
              <a:t>	return; </a:t>
            </a:r>
          </a:p>
          <a:p>
            <a:pPr>
              <a:lnSpc>
                <a:spcPct val="80000"/>
              </a:lnSpc>
              <a:spcBef>
                <a:spcPts val="575"/>
              </a:spcBef>
              <a:buClrTx/>
              <a:buFontTx/>
              <a:buNone/>
            </a:pPr>
            <a:r>
              <a:rPr lang="en-US" sz="2600" b="1" dirty="0">
                <a:latin typeface="Courier New" pitchFamily="49" charset="0"/>
                <a:cs typeface="Courier New" pitchFamily="49" charset="0"/>
              </a:rPr>
              <a:t>}</a:t>
            </a:r>
          </a:p>
          <a:p>
            <a:pPr>
              <a:lnSpc>
                <a:spcPct val="80000"/>
              </a:lnSpc>
              <a:spcBef>
                <a:spcPts val="575"/>
              </a:spcBef>
              <a:buClrTx/>
              <a:buFontTx/>
              <a:buNone/>
            </a:pPr>
            <a:endParaRPr lang="en-US" sz="2600" b="1" dirty="0">
              <a:latin typeface="Courier New" pitchFamily="49" charset="0"/>
              <a:cs typeface="Courier New" pitchFamily="49" charset="0"/>
            </a:endParaRPr>
          </a:p>
          <a:p>
            <a:pPr>
              <a:lnSpc>
                <a:spcPct val="80000"/>
              </a:lnSpc>
              <a:spcBef>
                <a:spcPts val="575"/>
              </a:spcBef>
              <a:buClrTx/>
              <a:buFontTx/>
              <a:buNone/>
            </a:pPr>
            <a:r>
              <a:rPr lang="en-US" sz="2600" b="1" dirty="0" err="1">
                <a:latin typeface="Courier New" pitchFamily="49" charset="0"/>
                <a:cs typeface="Courier New" pitchFamily="49" charset="0"/>
              </a:rPr>
              <a:t>int</a:t>
            </a:r>
            <a:r>
              <a:rPr lang="en-US" sz="2600" b="1" dirty="0">
                <a:latin typeface="Courier New" pitchFamily="49" charset="0"/>
                <a:cs typeface="Courier New" pitchFamily="49" charset="0"/>
              </a:rPr>
              <a:t> main(void){</a:t>
            </a:r>
          </a:p>
          <a:p>
            <a:pPr>
              <a:lnSpc>
                <a:spcPct val="80000"/>
              </a:lnSpc>
              <a:spcBef>
                <a:spcPts val="575"/>
              </a:spcBef>
              <a:buClrTx/>
              <a:buFontTx/>
              <a:buNone/>
            </a:pPr>
            <a:r>
              <a:rPr lang="en-US" sz="2600" b="1" dirty="0">
                <a:latin typeface="Courier New" pitchFamily="49" charset="0"/>
                <a:cs typeface="Courier New" pitchFamily="49" charset="0"/>
              </a:rPr>
              <a:t>	double d1 = 10.1, d2 = 20.2;</a:t>
            </a:r>
          </a:p>
          <a:p>
            <a:pPr>
              <a:lnSpc>
                <a:spcPct val="80000"/>
              </a:lnSpc>
              <a:spcBef>
                <a:spcPts val="575"/>
              </a:spcBef>
              <a:buClrTx/>
              <a:buFontTx/>
              <a:buNone/>
            </a:pPr>
            <a:r>
              <a:rPr lang="en-US" sz="2600" b="1" dirty="0">
                <a:latin typeface="Courier New" pitchFamily="49" charset="0"/>
                <a:cs typeface="Courier New" pitchFamily="49" charset="0"/>
              </a:rPr>
              <a:t>	double result = 0;</a:t>
            </a:r>
          </a:p>
          <a:p>
            <a:pPr>
              <a:lnSpc>
                <a:spcPct val="80000"/>
              </a:lnSpc>
              <a:spcBef>
                <a:spcPts val="575"/>
              </a:spcBef>
              <a:buClrTx/>
              <a:buFontTx/>
              <a:buNone/>
            </a:pPr>
            <a:r>
              <a:rPr lang="en-US" sz="2600" b="1" dirty="0">
                <a:latin typeface="Courier New" pitchFamily="49" charset="0"/>
                <a:cs typeface="Courier New" pitchFamily="49" charset="0"/>
              </a:rPr>
              <a:t>	add(56.0, 6.7, result);</a:t>
            </a:r>
          </a:p>
          <a:p>
            <a:pPr>
              <a:lnSpc>
                <a:spcPct val="80000"/>
              </a:lnSpc>
              <a:spcBef>
                <a:spcPts val="575"/>
              </a:spcBef>
              <a:buClrTx/>
              <a:buFontTx/>
              <a:buNone/>
            </a:pPr>
            <a:r>
              <a:rPr lang="en-US" sz="2600" b="1" dirty="0">
                <a:latin typeface="Courier New" pitchFamily="49" charset="0"/>
                <a:cs typeface="Courier New" pitchFamily="49" charset="0"/>
              </a:rPr>
              <a:t>	</a:t>
            </a:r>
            <a:r>
              <a:rPr lang="en-US" sz="2600" b="1" dirty="0" err="1">
                <a:latin typeface="Courier New" pitchFamily="49" charset="0"/>
                <a:cs typeface="Courier New" pitchFamily="49" charset="0"/>
              </a:rPr>
              <a:t>printf</a:t>
            </a:r>
            <a:r>
              <a:rPr lang="en-US" sz="2600" b="1" dirty="0">
                <a:latin typeface="Courier New" pitchFamily="49" charset="0"/>
                <a:cs typeface="Courier New" pitchFamily="49" charset="0"/>
              </a:rPr>
              <a:t>("result = %f\n", result); </a:t>
            </a:r>
          </a:p>
          <a:p>
            <a:pPr>
              <a:lnSpc>
                <a:spcPct val="80000"/>
              </a:lnSpc>
              <a:spcBef>
                <a:spcPts val="575"/>
              </a:spcBef>
              <a:buClrTx/>
              <a:buFontTx/>
              <a:buNone/>
            </a:pPr>
            <a:r>
              <a:rPr lang="en-US" sz="2600" b="1" dirty="0">
                <a:latin typeface="Courier New" pitchFamily="49" charset="0"/>
                <a:cs typeface="Courier New" pitchFamily="49" charset="0"/>
              </a:rPr>
              <a:t>	add(d1, d2, result);</a:t>
            </a:r>
          </a:p>
          <a:p>
            <a:pPr>
              <a:lnSpc>
                <a:spcPct val="80000"/>
              </a:lnSpc>
              <a:spcBef>
                <a:spcPts val="575"/>
              </a:spcBef>
              <a:buClrTx/>
              <a:buFontTx/>
              <a:buNone/>
            </a:pPr>
            <a:r>
              <a:rPr lang="en-US" sz="2600" b="1" dirty="0">
                <a:latin typeface="Courier New" pitchFamily="49" charset="0"/>
                <a:cs typeface="Courier New" pitchFamily="49" charset="0"/>
              </a:rPr>
              <a:t>	</a:t>
            </a:r>
            <a:r>
              <a:rPr lang="en-US" sz="2600" b="1" dirty="0" err="1">
                <a:latin typeface="Courier New" pitchFamily="49" charset="0"/>
                <a:cs typeface="Courier New" pitchFamily="49" charset="0"/>
              </a:rPr>
              <a:t>printf</a:t>
            </a:r>
            <a:r>
              <a:rPr lang="en-US" sz="2600" b="1" dirty="0">
                <a:latin typeface="Courier New" pitchFamily="49" charset="0"/>
                <a:cs typeface="Courier New" pitchFamily="49" charset="0"/>
              </a:rPr>
              <a:t>("result = %f\n", result); </a:t>
            </a:r>
          </a:p>
          <a:p>
            <a:pPr>
              <a:lnSpc>
                <a:spcPct val="80000"/>
              </a:lnSpc>
              <a:spcBef>
                <a:spcPts val="575"/>
              </a:spcBef>
              <a:buClrTx/>
              <a:buFontTx/>
              <a:buNone/>
            </a:pPr>
            <a:r>
              <a:rPr lang="en-US" sz="2600" b="1" dirty="0">
                <a:latin typeface="Courier New" pitchFamily="49" charset="0"/>
                <a:cs typeface="Courier New" pitchFamily="49" charset="0"/>
              </a:rPr>
              <a:t>}</a:t>
            </a:r>
          </a:p>
        </p:txBody>
      </p:sp>
      <p:sp>
        <p:nvSpPr>
          <p:cNvPr id="23556" name="Text Box 4"/>
          <p:cNvSpPr txBox="1">
            <a:spLocks noChangeArrowheads="1"/>
          </p:cNvSpPr>
          <p:nvPr/>
        </p:nvSpPr>
        <p:spPr bwMode="auto">
          <a:xfrm>
            <a:off x="7304112" y="4610894"/>
            <a:ext cx="1828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spcBef>
                <a:spcPts val="1500"/>
              </a:spcBef>
              <a:buClrTx/>
              <a:buFontTx/>
              <a:buNone/>
            </a:pPr>
            <a:r>
              <a:rPr lang="en-US" sz="2400" dirty="0">
                <a:solidFill>
                  <a:srgbClr val="00B050"/>
                </a:solidFill>
              </a:rPr>
              <a:t>//</a:t>
            </a:r>
            <a:r>
              <a:rPr lang="en-US" sz="2400" dirty="0">
                <a:solidFill>
                  <a:srgbClr val="CC0000"/>
                </a:solidFill>
              </a:rPr>
              <a:t> result = 0</a:t>
            </a:r>
          </a:p>
        </p:txBody>
      </p:sp>
      <p:sp>
        <p:nvSpPr>
          <p:cNvPr id="23557" name="Text Box 5"/>
          <p:cNvSpPr txBox="1">
            <a:spLocks noChangeArrowheads="1"/>
          </p:cNvSpPr>
          <p:nvPr/>
        </p:nvSpPr>
        <p:spPr bwMode="auto">
          <a:xfrm>
            <a:off x="7315200" y="5410200"/>
            <a:ext cx="182880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spcBef>
                <a:spcPts val="1500"/>
              </a:spcBef>
              <a:buClrTx/>
              <a:buFontTx/>
              <a:buNone/>
            </a:pPr>
            <a:r>
              <a:rPr lang="en-US" sz="2400" dirty="0">
                <a:solidFill>
                  <a:srgbClr val="00B050"/>
                </a:solidFill>
              </a:rPr>
              <a:t>//</a:t>
            </a:r>
            <a:r>
              <a:rPr lang="en-US" sz="2400" dirty="0">
                <a:solidFill>
                  <a:srgbClr val="CC0000"/>
                </a:solidFill>
              </a:rPr>
              <a:t> result = 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23556"/>
                                        </p:tgtEl>
                                        <p:attrNameLst>
                                          <p:attrName>style.visibility</p:attrName>
                                        </p:attrNameLst>
                                      </p:cBhvr>
                                      <p:to>
                                        <p:strVal val="visible"/>
                                      </p:to>
                                    </p:set>
                                    <p:animEffect transition="in" filter="blinds(horizontal)">
                                      <p:cBhvr additive="repl">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23557"/>
                                        </p:tgtEl>
                                        <p:attrNameLst>
                                          <p:attrName>style.visibility</p:attrName>
                                        </p:attrNameLst>
                                      </p:cBhvr>
                                      <p:to>
                                        <p:strVal val="visible"/>
                                      </p:to>
                                    </p:set>
                                    <p:animEffect transition="in" filter="blinds(horizontal)">
                                      <p:cBhvr additive="repl">
                                        <p:cTn id="12"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ext Box 1"/>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Stack in C/C++</a:t>
            </a:r>
          </a:p>
        </p:txBody>
      </p:sp>
      <p:sp>
        <p:nvSpPr>
          <p:cNvPr id="31746" name="Text Box 2"/>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marL="1017588" indent="-347663">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r>
              <a:rPr lang="en-US" sz="1600" b="1" dirty="0">
                <a:latin typeface="Courier New" panose="02070309020205020404" pitchFamily="49" charset="0"/>
                <a:cs typeface="Courier New" panose="02070309020205020404" pitchFamily="49" charset="0"/>
              </a:rPr>
              <a:t>#include &lt;</a:t>
            </a:r>
            <a:r>
              <a:rPr lang="en-US" sz="1600" b="1" dirty="0" err="1">
                <a:latin typeface="Courier New" panose="02070309020205020404" pitchFamily="49" charset="0"/>
                <a:cs typeface="Courier New" panose="02070309020205020404" pitchFamily="49" charset="0"/>
              </a:rPr>
              <a:t>stdio.h</a:t>
            </a:r>
            <a:r>
              <a:rPr lang="en-US" sz="1600" b="1" dirty="0">
                <a:latin typeface="Courier New" panose="02070309020205020404" pitchFamily="49" charset="0"/>
                <a:cs typeface="Courier New" panose="02070309020205020404" pitchFamily="49" charset="0"/>
              </a:rPr>
              <a:t>&gt;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b(int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return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c(int j){ </a:t>
            </a:r>
          </a:p>
          <a:p>
            <a:r>
              <a:rPr lang="en-US" sz="1600" b="1" dirty="0">
                <a:latin typeface="Courier New" panose="02070309020205020404" pitchFamily="49" charset="0"/>
                <a:cs typeface="Courier New" panose="02070309020205020404" pitchFamily="49" charset="0"/>
              </a:rPr>
              <a:t>   return j; }</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a(int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int j){</a:t>
            </a:r>
          </a:p>
          <a:p>
            <a:r>
              <a:rPr lang="en-US" sz="1600" b="1" dirty="0">
                <a:latin typeface="Courier New" panose="02070309020205020404" pitchFamily="49" charset="0"/>
                <a:cs typeface="Courier New" panose="02070309020205020404" pitchFamily="49" charset="0"/>
              </a:rPr>
              <a:t>  b(</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c(j);</a:t>
            </a:r>
          </a:p>
          <a:p>
            <a:r>
              <a:rPr lang="en-US" sz="1600" b="1" dirty="0">
                <a:latin typeface="Courier New" panose="02070309020205020404" pitchFamily="49" charset="0"/>
                <a:cs typeface="Courier New" panose="02070309020205020404" pitchFamily="49" charset="0"/>
              </a:rPr>
              <a:t>  return 0;</a:t>
            </a:r>
          </a:p>
          <a:p>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int main(){</a:t>
            </a:r>
          </a:p>
          <a:p>
            <a:r>
              <a:rPr lang="en-US" sz="1600" b="1" dirty="0">
                <a:latin typeface="Courier New" panose="02070309020205020404" pitchFamily="49" charset="0"/>
                <a:cs typeface="Courier New" panose="02070309020205020404" pitchFamily="49" charset="0"/>
              </a:rPr>
              <a:t>  a(3, 5);</a:t>
            </a:r>
          </a:p>
          <a:p>
            <a:r>
              <a:rPr lang="en-US" sz="1600" b="1" dirty="0">
                <a:latin typeface="Courier New" panose="02070309020205020404" pitchFamily="49" charset="0"/>
                <a:cs typeface="Courier New" panose="02070309020205020404" pitchFamily="49" charset="0"/>
              </a:rPr>
              <a:t>  return 0;</a:t>
            </a:r>
          </a:p>
          <a:p>
            <a:r>
              <a:rPr lang="en-US" sz="1600" b="1" dirty="0">
                <a:latin typeface="Courier New" panose="02070309020205020404" pitchFamily="49" charset="0"/>
                <a:cs typeface="Courier New" panose="02070309020205020404" pitchFamily="49" charset="0"/>
              </a:rPr>
              <a:t>}</a:t>
            </a:r>
          </a:p>
        </p:txBody>
      </p:sp>
      <p:sp>
        <p:nvSpPr>
          <p:cNvPr id="31747"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2C00A41-15B2-4806-89C8-BA6B6D56E2B6}" type="slidenum">
              <a:rPr lang="en-US" sz="1200">
                <a:ea typeface="MS PGothic" pitchFamily="34" charset="-128"/>
              </a:rPr>
              <a:pPr algn="r">
                <a:buClrTx/>
                <a:buFontTx/>
                <a:buNone/>
              </a:pPr>
              <a:t>23</a:t>
            </a:fld>
            <a:endParaRPr lang="en-US" sz="1200">
              <a:ea typeface="MS PGothic" pitchFamily="34" charset="-128"/>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704" y="3284984"/>
            <a:ext cx="7145818" cy="2952328"/>
          </a:xfrm>
          <a:prstGeom prst="rect">
            <a:avLst/>
          </a:prstGeom>
        </p:spPr>
      </p:pic>
    </p:spTree>
    <p:extLst>
      <p:ext uri="{BB962C8B-B14F-4D97-AF65-F5344CB8AC3E}">
        <p14:creationId xmlns:p14="http://schemas.microsoft.com/office/powerpoint/2010/main" val="246330414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AE87259-D47D-41D3-8C72-0B6433A5F7A0}" type="slidenum">
              <a:rPr lang="en-US" sz="1200">
                <a:ea typeface="MS PGothic" pitchFamily="34" charset="-128"/>
              </a:rPr>
              <a:pPr algn="r">
                <a:buClrTx/>
                <a:buFontTx/>
                <a:buNone/>
              </a:pPr>
              <a:t>24</a:t>
            </a:fld>
            <a:endParaRPr lang="en-US" sz="1200">
              <a:ea typeface="MS PGothic" pitchFamily="34" charset="-128"/>
            </a:endParaRPr>
          </a:p>
        </p:txBody>
      </p:sp>
      <p:sp>
        <p:nvSpPr>
          <p:cNvPr id="24578"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What We Will Learn </a:t>
            </a:r>
          </a:p>
        </p:txBody>
      </p:sp>
      <p:sp>
        <p:nvSpPr>
          <p:cNvPr id="24579" name="Text Box 3"/>
          <p:cNvSpPr txBox="1">
            <a:spLocks noChangeArrowheads="1"/>
          </p:cNvSpPr>
          <p:nvPr/>
        </p:nvSpPr>
        <p:spPr bwMode="auto">
          <a:xfrm>
            <a:off x="457200" y="11430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a:solidFill>
                  <a:srgbClr val="C2C2C2"/>
                </a:solidFill>
              </a:rPr>
              <a:t>Introduction </a:t>
            </a:r>
          </a:p>
          <a:p>
            <a:pPr>
              <a:spcBef>
                <a:spcPts val="2000"/>
              </a:spcBef>
              <a:buClr>
                <a:srgbClr val="003399"/>
              </a:buClr>
              <a:buFont typeface="Wingdings" pitchFamily="2" charset="2"/>
              <a:buChar char=""/>
            </a:pPr>
            <a:r>
              <a:rPr lang="en-US" sz="3200">
                <a:solidFill>
                  <a:srgbClr val="C2C2C2"/>
                </a:solidFill>
              </a:rPr>
              <a:t>Passing input parameters </a:t>
            </a:r>
          </a:p>
          <a:p>
            <a:pPr>
              <a:spcBef>
                <a:spcPts val="2000"/>
              </a:spcBef>
              <a:buClr>
                <a:srgbClr val="003399"/>
              </a:buClr>
              <a:buFont typeface="Wingdings" pitchFamily="2" charset="2"/>
              <a:buChar char=""/>
            </a:pPr>
            <a:r>
              <a:rPr lang="en-US" sz="3200"/>
              <a:t>Producing output </a:t>
            </a:r>
          </a:p>
          <a:p>
            <a:pPr>
              <a:spcBef>
                <a:spcPts val="2000"/>
              </a:spcBef>
              <a:buClr>
                <a:srgbClr val="003399"/>
              </a:buClr>
              <a:buFont typeface="Wingdings" pitchFamily="2" charset="2"/>
              <a:buChar char=""/>
            </a:pPr>
            <a:r>
              <a:rPr lang="en-US" sz="3200">
                <a:solidFill>
                  <a:srgbClr val="C2C2C2"/>
                </a:solidFill>
              </a:rPr>
              <a:t>Scope of variables </a:t>
            </a:r>
          </a:p>
          <a:p>
            <a:pPr>
              <a:spcBef>
                <a:spcPts val="2000"/>
              </a:spcBef>
              <a:buClr>
                <a:srgbClr val="003399"/>
              </a:buClr>
              <a:buFont typeface="Wingdings" pitchFamily="2" charset="2"/>
              <a:buChar char=""/>
            </a:pPr>
            <a:r>
              <a:rPr lang="en-US" sz="3200">
                <a:solidFill>
                  <a:srgbClr val="C2C2C2"/>
                </a:solidFill>
              </a:rPr>
              <a:t>Storage Class of variables</a:t>
            </a:r>
          </a:p>
          <a:p>
            <a:pPr>
              <a:spcBef>
                <a:spcPts val="2000"/>
              </a:spcBef>
              <a:buClr>
                <a:srgbClr val="003399"/>
              </a:buClr>
              <a:buFont typeface="Wingdings" pitchFamily="2" charset="2"/>
              <a:buChar char=""/>
            </a:pPr>
            <a:r>
              <a:rPr lang="en-US" sz="3200">
                <a:solidFill>
                  <a:srgbClr val="C2C2C2"/>
                </a:solidFill>
              </a:rPr>
              <a:t>Function usage example</a:t>
            </a:r>
          </a:p>
          <a:p>
            <a:pPr>
              <a:spcBef>
                <a:spcPts val="2000"/>
              </a:spcBef>
              <a:buClr>
                <a:srgbClr val="003399"/>
              </a:buClr>
              <a:buFont typeface="Wingdings" pitchFamily="2" charset="2"/>
              <a:buChar char=""/>
            </a:pPr>
            <a:r>
              <a:rPr lang="en-US" sz="3200">
                <a:solidFill>
                  <a:srgbClr val="C2C2C2"/>
                </a:solidFill>
              </a:rPr>
              <a:t>Recursion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60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D951AB0-C12E-4340-BEAF-5DF0ECCDB710}" type="slidenum">
              <a:rPr lang="en-US" sz="1200">
                <a:ea typeface="MS PGothic" pitchFamily="34" charset="-128"/>
              </a:rPr>
              <a:pPr algn="r">
                <a:buClrTx/>
                <a:buFontTx/>
                <a:buNone/>
              </a:pPr>
              <a:t>25</a:t>
            </a:fld>
            <a:endParaRPr lang="en-US" sz="1200">
              <a:ea typeface="MS PGothic" pitchFamily="34" charset="-128"/>
            </a:endParaRPr>
          </a:p>
        </p:txBody>
      </p:sp>
      <p:sp>
        <p:nvSpPr>
          <p:cNvPr id="25602"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Producing output</a:t>
            </a:r>
          </a:p>
        </p:txBody>
      </p:sp>
      <p:sp>
        <p:nvSpPr>
          <p:cNvPr id="25603"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What we have seen are the “Command”</a:t>
            </a:r>
          </a:p>
          <a:p>
            <a:pPr>
              <a:spcBef>
                <a:spcPts val="2000"/>
              </a:spcBef>
              <a:buClr>
                <a:srgbClr val="003399"/>
              </a:buClr>
              <a:buFont typeface="Wingdings" pitchFamily="2" charset="2"/>
              <a:buChar char=""/>
            </a:pPr>
            <a:r>
              <a:rPr lang="en-US" sz="3200" dirty="0"/>
              <a:t>Query functions</a:t>
            </a:r>
          </a:p>
          <a:p>
            <a:pPr lvl="1">
              <a:spcBef>
                <a:spcPts val="700"/>
              </a:spcBef>
              <a:buClr>
                <a:srgbClr val="006633"/>
              </a:buClr>
              <a:buSzPct val="85000"/>
              <a:buFont typeface="Wingdings" pitchFamily="2" charset="2"/>
              <a:buChar char=""/>
            </a:pPr>
            <a:r>
              <a:rPr lang="en-US" sz="2800" dirty="0"/>
              <a:t>Produce output</a:t>
            </a:r>
          </a:p>
          <a:p>
            <a:pPr lvl="1">
              <a:spcBef>
                <a:spcPts val="700"/>
              </a:spcBef>
              <a:buClr>
                <a:srgbClr val="006633"/>
              </a:buClr>
              <a:buSzPct val="85000"/>
              <a:buFont typeface="Wingdings" pitchFamily="2" charset="2"/>
              <a:buChar char=""/>
            </a:pPr>
            <a:r>
              <a:rPr lang="en-US" sz="2800" dirty="0"/>
              <a:t>Output </a:t>
            </a:r>
            <a:r>
              <a:rPr lang="en-US" sz="2800" dirty="0">
                <a:solidFill>
                  <a:srgbClr val="CC0000"/>
                </a:solidFill>
              </a:rPr>
              <a:t>cannot</a:t>
            </a:r>
            <a:r>
              <a:rPr lang="en-US" sz="2800" dirty="0"/>
              <a:t> be produced by the “call by value” parameters </a:t>
            </a:r>
          </a:p>
          <a:p>
            <a:pPr>
              <a:spcBef>
                <a:spcPts val="2000"/>
              </a:spcBef>
              <a:buClr>
                <a:srgbClr val="003399"/>
              </a:buClr>
              <a:buFont typeface="Wingdings" pitchFamily="2" charset="2"/>
              <a:buChar char=""/>
            </a:pPr>
            <a:r>
              <a:rPr lang="en-US" sz="3200" dirty="0"/>
              <a:t>To produce an output</a:t>
            </a:r>
          </a:p>
          <a:p>
            <a:pPr lvl="1">
              <a:spcBef>
                <a:spcPts val="700"/>
              </a:spcBef>
              <a:buClr>
                <a:srgbClr val="006633"/>
              </a:buClr>
              <a:buSzPct val="85000"/>
              <a:buFont typeface="Wingdings" pitchFamily="2" charset="2"/>
              <a:buChar char=""/>
            </a:pPr>
            <a:r>
              <a:rPr lang="en-US" sz="2800" dirty="0"/>
              <a:t>Declare output type</a:t>
            </a:r>
          </a:p>
          <a:p>
            <a:pPr lvl="1">
              <a:spcBef>
                <a:spcPts val="700"/>
              </a:spcBef>
              <a:buClr>
                <a:srgbClr val="006633"/>
              </a:buClr>
              <a:buSzPct val="85000"/>
              <a:buFont typeface="Wingdings" pitchFamily="2" charset="2"/>
              <a:buChar char=""/>
            </a:pPr>
            <a:r>
              <a:rPr lang="en-US" sz="2800" dirty="0"/>
              <a:t>Generate the output by </a:t>
            </a:r>
            <a:r>
              <a:rPr lang="en-US" sz="2800" b="1" dirty="0">
                <a:solidFill>
                  <a:srgbClr val="C00000"/>
                </a:solidFill>
                <a:latin typeface="Courier New" pitchFamily="49" charset="0"/>
                <a:cs typeface="Courier New" pitchFamily="49" charset="0"/>
              </a:rPr>
              <a:t>return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5603">
                                            <p:txEl>
                                              <p:pRg st="0" end="0"/>
                                            </p:txEl>
                                          </p:spTgt>
                                        </p:tgtEl>
                                        <p:attrNameLst>
                                          <p:attrName>style.visibility</p:attrName>
                                        </p:attrNameLst>
                                      </p:cBhvr>
                                      <p:to>
                                        <p:strVal val="visible"/>
                                      </p:to>
                                    </p:set>
                                    <p:animEffect transition="in" filter="checkerboard(across)">
                                      <p:cBhvr additive="repl">
                                        <p:cTn id="7" dur="500"/>
                                        <p:tgtEl>
                                          <p:spTgt spid="2560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additive="repl">
                                        <p:cTn id="11" dur="1" fill="hold">
                                          <p:stCondLst>
                                            <p:cond delay="0"/>
                                          </p:stCondLst>
                                        </p:cTn>
                                        <p:tgtEl>
                                          <p:spTgt spid="25603">
                                            <p:txEl>
                                              <p:pRg st="1" end="1"/>
                                            </p:txEl>
                                          </p:spTgt>
                                        </p:tgtEl>
                                        <p:attrNameLst>
                                          <p:attrName>style.visibility</p:attrName>
                                        </p:attrNameLst>
                                      </p:cBhvr>
                                      <p:to>
                                        <p:strVal val="visible"/>
                                      </p:to>
                                    </p:set>
                                    <p:animEffect transition="in" filter="checkerboard(across)">
                                      <p:cBhvr additive="repl">
                                        <p:cTn id="12" dur="500"/>
                                        <p:tgtEl>
                                          <p:spTgt spid="25603">
                                            <p:txEl>
                                              <p:pRg st="1" end="1"/>
                                            </p:txEl>
                                          </p:spTgt>
                                        </p:tgtEl>
                                      </p:cBhvr>
                                    </p:animEffect>
                                  </p:childTnLst>
                                </p:cTn>
                              </p:par>
                              <p:par>
                                <p:cTn id="13" presetID="5" presetClass="entr" presetSubtype="10" fill="hold" nodeType="withEffect">
                                  <p:stCondLst>
                                    <p:cond delay="0"/>
                                  </p:stCondLst>
                                  <p:childTnLst>
                                    <p:set>
                                      <p:cBhvr additive="repl">
                                        <p:cTn id="14" dur="1" fill="hold">
                                          <p:stCondLst>
                                            <p:cond delay="0"/>
                                          </p:stCondLst>
                                        </p:cTn>
                                        <p:tgtEl>
                                          <p:spTgt spid="25603">
                                            <p:txEl>
                                              <p:pRg st="2" end="2"/>
                                            </p:txEl>
                                          </p:spTgt>
                                        </p:tgtEl>
                                        <p:attrNameLst>
                                          <p:attrName>style.visibility</p:attrName>
                                        </p:attrNameLst>
                                      </p:cBhvr>
                                      <p:to>
                                        <p:strVal val="visible"/>
                                      </p:to>
                                    </p:set>
                                    <p:animEffect transition="in" filter="checkerboard(across)">
                                      <p:cBhvr additive="repl">
                                        <p:cTn id="15" dur="500"/>
                                        <p:tgtEl>
                                          <p:spTgt spid="25603">
                                            <p:txEl>
                                              <p:pRg st="2" end="2"/>
                                            </p:txEl>
                                          </p:spTgt>
                                        </p:tgtEl>
                                      </p:cBhvr>
                                    </p:animEffect>
                                  </p:childTnLst>
                                </p:cTn>
                              </p:par>
                              <p:par>
                                <p:cTn id="16" presetID="5" presetClass="entr" presetSubtype="10" fill="hold" nodeType="withEffect">
                                  <p:stCondLst>
                                    <p:cond delay="0"/>
                                  </p:stCondLst>
                                  <p:childTnLst>
                                    <p:set>
                                      <p:cBhvr additive="repl">
                                        <p:cTn id="17" dur="1" fill="hold">
                                          <p:stCondLst>
                                            <p:cond delay="0"/>
                                          </p:stCondLst>
                                        </p:cTn>
                                        <p:tgtEl>
                                          <p:spTgt spid="25603">
                                            <p:txEl>
                                              <p:pRg st="3" end="3"/>
                                            </p:txEl>
                                          </p:spTgt>
                                        </p:tgtEl>
                                        <p:attrNameLst>
                                          <p:attrName>style.visibility</p:attrName>
                                        </p:attrNameLst>
                                      </p:cBhvr>
                                      <p:to>
                                        <p:strVal val="visible"/>
                                      </p:to>
                                    </p:set>
                                    <p:animEffect transition="in" filter="checkerboard(across)">
                                      <p:cBhvr additive="repl">
                                        <p:cTn id="18" dur="500"/>
                                        <p:tgtEl>
                                          <p:spTgt spid="25603">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additive="repl">
                                        <p:cTn id="22" dur="1" fill="hold">
                                          <p:stCondLst>
                                            <p:cond delay="0"/>
                                          </p:stCondLst>
                                        </p:cTn>
                                        <p:tgtEl>
                                          <p:spTgt spid="25603">
                                            <p:txEl>
                                              <p:pRg st="4" end="4"/>
                                            </p:txEl>
                                          </p:spTgt>
                                        </p:tgtEl>
                                        <p:attrNameLst>
                                          <p:attrName>style.visibility</p:attrName>
                                        </p:attrNameLst>
                                      </p:cBhvr>
                                      <p:to>
                                        <p:strVal val="visible"/>
                                      </p:to>
                                    </p:set>
                                    <p:animEffect transition="in" filter="checkerboard(across)">
                                      <p:cBhvr additive="repl">
                                        <p:cTn id="23" dur="500"/>
                                        <p:tgtEl>
                                          <p:spTgt spid="25603">
                                            <p:txEl>
                                              <p:pRg st="4" end="4"/>
                                            </p:txEl>
                                          </p:spTgt>
                                        </p:tgtEl>
                                      </p:cBhvr>
                                    </p:animEffect>
                                  </p:childTnLst>
                                </p:cTn>
                              </p:par>
                              <p:par>
                                <p:cTn id="24" presetID="5" presetClass="entr" presetSubtype="10" fill="hold" nodeType="withEffect">
                                  <p:stCondLst>
                                    <p:cond delay="0"/>
                                  </p:stCondLst>
                                  <p:childTnLst>
                                    <p:set>
                                      <p:cBhvr additive="repl">
                                        <p:cTn id="25" dur="1" fill="hold">
                                          <p:stCondLst>
                                            <p:cond delay="0"/>
                                          </p:stCondLst>
                                        </p:cTn>
                                        <p:tgtEl>
                                          <p:spTgt spid="25603">
                                            <p:txEl>
                                              <p:pRg st="5" end="5"/>
                                            </p:txEl>
                                          </p:spTgt>
                                        </p:tgtEl>
                                        <p:attrNameLst>
                                          <p:attrName>style.visibility</p:attrName>
                                        </p:attrNameLst>
                                      </p:cBhvr>
                                      <p:to>
                                        <p:strVal val="visible"/>
                                      </p:to>
                                    </p:set>
                                    <p:animEffect transition="in" filter="checkerboard(across)">
                                      <p:cBhvr additive="repl">
                                        <p:cTn id="26" dur="500"/>
                                        <p:tgtEl>
                                          <p:spTgt spid="25603">
                                            <p:txEl>
                                              <p:pRg st="5" end="5"/>
                                            </p:txEl>
                                          </p:spTgt>
                                        </p:tgtEl>
                                      </p:cBhvr>
                                    </p:animEffect>
                                  </p:childTnLst>
                                </p:cTn>
                              </p:par>
                              <p:par>
                                <p:cTn id="27" presetID="5" presetClass="entr" presetSubtype="10" fill="hold" nodeType="withEffect">
                                  <p:stCondLst>
                                    <p:cond delay="0"/>
                                  </p:stCondLst>
                                  <p:childTnLst>
                                    <p:set>
                                      <p:cBhvr additive="repl">
                                        <p:cTn id="28" dur="1" fill="hold">
                                          <p:stCondLst>
                                            <p:cond delay="0"/>
                                          </p:stCondLst>
                                        </p:cTn>
                                        <p:tgtEl>
                                          <p:spTgt spid="25603">
                                            <p:txEl>
                                              <p:pRg st="6" end="6"/>
                                            </p:txEl>
                                          </p:spTgt>
                                        </p:tgtEl>
                                        <p:attrNameLst>
                                          <p:attrName>style.visibility</p:attrName>
                                        </p:attrNameLst>
                                      </p:cBhvr>
                                      <p:to>
                                        <p:strVal val="visible"/>
                                      </p:to>
                                    </p:set>
                                    <p:animEffect transition="in" filter="checkerboard(across)">
                                      <p:cBhvr additive="repl">
                                        <p:cTn id="29" dur="500"/>
                                        <p:tgtEl>
                                          <p:spTgt spid="2560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5" name="Text Box 1"/>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The </a:t>
            </a:r>
            <a:r>
              <a:rPr lang="en-US" sz="4000" b="1">
                <a:solidFill>
                  <a:srgbClr val="293A83"/>
                </a:solidFill>
                <a:latin typeface="Courier New" pitchFamily="49" charset="0"/>
                <a:cs typeface="Courier New" pitchFamily="49" charset="0"/>
              </a:rPr>
              <a:t>return</a:t>
            </a:r>
            <a:r>
              <a:rPr lang="en-US" sz="4000">
                <a:solidFill>
                  <a:srgbClr val="293A83"/>
                </a:solidFill>
              </a:rPr>
              <a:t> command</a:t>
            </a:r>
          </a:p>
        </p:txBody>
      </p:sp>
      <p:sp>
        <p:nvSpPr>
          <p:cNvPr id="26626" name="Text Box 2"/>
          <p:cNvSpPr txBox="1">
            <a:spLocks noChangeArrowheads="1"/>
          </p:cNvSpPr>
          <p:nvPr/>
        </p:nvSpPr>
        <p:spPr bwMode="auto">
          <a:xfrm>
            <a:off x="179512" y="1052736"/>
            <a:ext cx="9220200" cy="5316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To generate a result by a function </a:t>
            </a:r>
          </a:p>
          <a:p>
            <a:pPr>
              <a:spcBef>
                <a:spcPts val="2000"/>
              </a:spcBef>
              <a:buClrTx/>
              <a:buFontTx/>
              <a:buNone/>
            </a:pPr>
            <a:r>
              <a:rPr lang="en-US" sz="3200" dirty="0"/>
              <a:t>	 </a:t>
            </a:r>
            <a:r>
              <a:rPr lang="en-US" sz="3200" b="1" dirty="0">
                <a:latin typeface="Courier New" pitchFamily="49" charset="0"/>
                <a:cs typeface="Courier New" pitchFamily="49" charset="0"/>
              </a:rPr>
              <a:t>return &lt;value&gt;;</a:t>
            </a:r>
          </a:p>
          <a:p>
            <a:pPr>
              <a:spcBef>
                <a:spcPts val="2000"/>
              </a:spcBef>
              <a:buClr>
                <a:srgbClr val="003399"/>
              </a:buClr>
              <a:buFont typeface="Wingdings" pitchFamily="2" charset="2"/>
              <a:buChar char=""/>
            </a:pPr>
            <a:r>
              <a:rPr lang="en-US" sz="3200" dirty="0"/>
              <a:t>Only one value can be returned</a:t>
            </a:r>
          </a:p>
          <a:p>
            <a:pPr>
              <a:spcBef>
                <a:spcPts val="2000"/>
              </a:spcBef>
              <a:buClr>
                <a:srgbClr val="003399"/>
              </a:buClr>
              <a:buFont typeface="Wingdings" pitchFamily="2" charset="2"/>
              <a:buChar char=""/>
            </a:pPr>
            <a:r>
              <a:rPr lang="en-US" sz="3200" b="1" dirty="0">
                <a:latin typeface="Courier New" pitchFamily="49" charset="0"/>
                <a:cs typeface="Courier New" pitchFamily="49" charset="0"/>
              </a:rPr>
              <a:t>return</a:t>
            </a:r>
            <a:r>
              <a:rPr lang="en-US" sz="3200" dirty="0"/>
              <a:t> finishes the running function</a:t>
            </a:r>
          </a:p>
          <a:p>
            <a:pPr>
              <a:spcBef>
                <a:spcPts val="2000"/>
              </a:spcBef>
              <a:buClr>
                <a:srgbClr val="003399"/>
              </a:buClr>
              <a:buFont typeface="Wingdings" pitchFamily="2" charset="2"/>
              <a:buChar char=""/>
            </a:pPr>
            <a:r>
              <a:rPr lang="en-US" sz="3200" dirty="0"/>
              <a:t>Function can have multiple return</a:t>
            </a:r>
          </a:p>
          <a:p>
            <a:pPr lvl="1">
              <a:spcBef>
                <a:spcPts val="700"/>
              </a:spcBef>
              <a:buClr>
                <a:srgbClr val="006633"/>
              </a:buClr>
              <a:buSzPct val="85000"/>
              <a:buFont typeface="Wingdings" pitchFamily="2" charset="2"/>
              <a:buChar char=""/>
            </a:pPr>
            <a:r>
              <a:rPr lang="en-US" sz="2800" dirty="0"/>
              <a:t>Only one of them runs each time</a:t>
            </a:r>
          </a:p>
          <a:p>
            <a:pPr>
              <a:spcBef>
                <a:spcPts val="2000"/>
              </a:spcBef>
              <a:buClr>
                <a:srgbClr val="003399"/>
              </a:buClr>
              <a:buFont typeface="Wingdings" pitchFamily="2" charset="2"/>
              <a:buChar char=""/>
            </a:pPr>
            <a:r>
              <a:rPr lang="en-US" sz="3200" dirty="0"/>
              <a:t>The type of the returned value = the result type</a:t>
            </a:r>
          </a:p>
          <a:p>
            <a:pPr lvl="1">
              <a:spcBef>
                <a:spcPts val="700"/>
              </a:spcBef>
              <a:buClr>
                <a:srgbClr val="006633"/>
              </a:buClr>
              <a:buSzPct val="85000"/>
              <a:buFont typeface="Wingdings" pitchFamily="2" charset="2"/>
              <a:buChar char=""/>
            </a:pPr>
            <a:r>
              <a:rPr lang="en-US" sz="2800" dirty="0"/>
              <a:t>Otherwise, cast</a:t>
            </a:r>
          </a:p>
        </p:txBody>
      </p:sp>
      <p:sp>
        <p:nvSpPr>
          <p:cNvPr id="26627"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62EE948-381D-4696-9A2E-C36B00CE1A25}" type="slidenum">
              <a:rPr lang="en-US" sz="1200">
                <a:ea typeface="MS PGothic" pitchFamily="34" charset="-128"/>
              </a:rPr>
              <a:pPr algn="r">
                <a:buClrTx/>
                <a:buFontTx/>
                <a:buNone/>
              </a:pPr>
              <a:t>26</a:t>
            </a:fld>
            <a:endParaRPr lang="en-US" sz="1200">
              <a:ea typeface="MS PGothic"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4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BEC18CE-8B0D-429B-8975-FBB6EC5B7D27}" type="slidenum">
              <a:rPr lang="en-US" sz="1200">
                <a:ea typeface="MS PGothic" pitchFamily="34" charset="-128"/>
              </a:rPr>
              <a:pPr algn="r">
                <a:buClrTx/>
                <a:buFontTx/>
                <a:buNone/>
              </a:pPr>
              <a:t>27</a:t>
            </a:fld>
            <a:endParaRPr lang="en-US" sz="1200">
              <a:ea typeface="MS PGothic" pitchFamily="34" charset="-128"/>
            </a:endParaRPr>
          </a:p>
        </p:txBody>
      </p:sp>
      <p:sp>
        <p:nvSpPr>
          <p:cNvPr id="27650"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Exmaple: my_fabs (Version 1)</a:t>
            </a:r>
          </a:p>
        </p:txBody>
      </p:sp>
      <p:sp>
        <p:nvSpPr>
          <p:cNvPr id="27651" name="Text Box 3"/>
          <p:cNvSpPr txBox="1">
            <a:spLocks noChangeArrowheads="1"/>
          </p:cNvSpPr>
          <p:nvPr/>
        </p:nvSpPr>
        <p:spPr bwMode="auto">
          <a:xfrm>
            <a:off x="304800" y="1143000"/>
            <a:ext cx="8382000" cy="548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50"/>
              </a:spcBef>
              <a:buClrTx/>
              <a:buFontTx/>
              <a:buNone/>
            </a:pPr>
            <a:r>
              <a:rPr lang="en-US" sz="2000" b="1" dirty="0">
                <a:solidFill>
                  <a:srgbClr val="CC0000"/>
                </a:solidFill>
                <a:latin typeface="Courier New" pitchFamily="49" charset="0"/>
                <a:cs typeface="Courier New" pitchFamily="49" charset="0"/>
              </a:rPr>
              <a:t>double</a:t>
            </a: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my_fabs</a:t>
            </a:r>
            <a:r>
              <a:rPr lang="en-US" sz="2000" b="1" dirty="0">
                <a:latin typeface="Courier New" pitchFamily="49" charset="0"/>
                <a:cs typeface="Courier New" pitchFamily="49" charset="0"/>
              </a:rPr>
              <a:t>(double x){</a:t>
            </a:r>
          </a:p>
          <a:p>
            <a:pPr>
              <a:lnSpc>
                <a:spcPct val="80000"/>
              </a:lnSpc>
              <a:spcBef>
                <a:spcPts val="550"/>
              </a:spcBef>
              <a:buClrTx/>
              <a:buFontTx/>
              <a:buNone/>
            </a:pPr>
            <a:r>
              <a:rPr lang="en-US" sz="2000" b="1" dirty="0">
                <a:latin typeface="Courier New" pitchFamily="49" charset="0"/>
                <a:cs typeface="Courier New" pitchFamily="49" charset="0"/>
              </a:rPr>
              <a:t>	</a:t>
            </a:r>
            <a:r>
              <a:rPr lang="en-US" sz="2000" b="1" dirty="0">
                <a:solidFill>
                  <a:srgbClr val="CC0000"/>
                </a:solidFill>
                <a:latin typeface="Courier New" pitchFamily="49" charset="0"/>
                <a:cs typeface="Courier New" pitchFamily="49" charset="0"/>
              </a:rPr>
              <a:t>double</a:t>
            </a:r>
            <a:r>
              <a:rPr lang="en-US" sz="2000" b="1" dirty="0">
                <a:latin typeface="Courier New" pitchFamily="49" charset="0"/>
                <a:cs typeface="Courier New" pitchFamily="49" charset="0"/>
              </a:rPr>
              <a:t> res;</a:t>
            </a:r>
          </a:p>
          <a:p>
            <a:pPr>
              <a:lnSpc>
                <a:spcPct val="80000"/>
              </a:lnSpc>
              <a:spcBef>
                <a:spcPts val="550"/>
              </a:spcBef>
              <a:buClrTx/>
              <a:buFontTx/>
              <a:buNone/>
            </a:pPr>
            <a:r>
              <a:rPr lang="en-US" sz="2000" b="1" dirty="0">
                <a:latin typeface="Courier New" pitchFamily="49" charset="0"/>
                <a:cs typeface="Courier New" pitchFamily="49" charset="0"/>
              </a:rPr>
              <a:t>	if(x &gt;= 0)</a:t>
            </a:r>
          </a:p>
          <a:p>
            <a:pPr>
              <a:lnSpc>
                <a:spcPct val="80000"/>
              </a:lnSpc>
              <a:spcBef>
                <a:spcPts val="550"/>
              </a:spcBef>
              <a:buClrTx/>
              <a:buFontTx/>
              <a:buNone/>
            </a:pPr>
            <a:r>
              <a:rPr lang="en-US" sz="2000" b="1" dirty="0">
                <a:latin typeface="Courier New" pitchFamily="49" charset="0"/>
                <a:cs typeface="Courier New" pitchFamily="49" charset="0"/>
              </a:rPr>
              <a:t>		res = x;</a:t>
            </a:r>
          </a:p>
          <a:p>
            <a:pPr>
              <a:lnSpc>
                <a:spcPct val="80000"/>
              </a:lnSpc>
              <a:spcBef>
                <a:spcPts val="550"/>
              </a:spcBef>
              <a:buClrTx/>
              <a:buFontTx/>
              <a:buNone/>
            </a:pPr>
            <a:r>
              <a:rPr lang="en-US" sz="2000" b="1" dirty="0">
                <a:latin typeface="Courier New" pitchFamily="49" charset="0"/>
                <a:cs typeface="Courier New" pitchFamily="49" charset="0"/>
              </a:rPr>
              <a:t>	else </a:t>
            </a:r>
          </a:p>
          <a:p>
            <a:pPr>
              <a:lnSpc>
                <a:spcPct val="80000"/>
              </a:lnSpc>
              <a:spcBef>
                <a:spcPts val="550"/>
              </a:spcBef>
              <a:buClrTx/>
              <a:buFontTx/>
              <a:buNone/>
            </a:pPr>
            <a:r>
              <a:rPr lang="en-US" sz="2000" b="1" dirty="0">
                <a:latin typeface="Courier New" pitchFamily="49" charset="0"/>
                <a:cs typeface="Courier New" pitchFamily="49" charset="0"/>
              </a:rPr>
              <a:t>		res = -1 * x;</a:t>
            </a:r>
          </a:p>
          <a:p>
            <a:pPr>
              <a:lnSpc>
                <a:spcPct val="80000"/>
              </a:lnSpc>
              <a:spcBef>
                <a:spcPts val="550"/>
              </a:spcBef>
              <a:buClrTx/>
              <a:buFontTx/>
              <a:buNone/>
            </a:pPr>
            <a:r>
              <a:rPr lang="en-US" sz="2000" b="1" dirty="0">
                <a:latin typeface="Courier New" pitchFamily="49" charset="0"/>
                <a:cs typeface="Courier New" pitchFamily="49" charset="0"/>
              </a:rPr>
              <a:t>	</a:t>
            </a:r>
            <a:r>
              <a:rPr lang="en-US" sz="2000" b="1" dirty="0">
                <a:solidFill>
                  <a:srgbClr val="0070C0"/>
                </a:solidFill>
                <a:latin typeface="Courier New" pitchFamily="49" charset="0"/>
                <a:cs typeface="Courier New" pitchFamily="49" charset="0"/>
              </a:rPr>
              <a:t>return</a:t>
            </a:r>
            <a:r>
              <a:rPr lang="en-US" sz="2000" b="1" dirty="0">
                <a:solidFill>
                  <a:srgbClr val="CC0000"/>
                </a:solidFill>
                <a:latin typeface="Courier New" pitchFamily="49" charset="0"/>
                <a:cs typeface="Courier New" pitchFamily="49" charset="0"/>
              </a:rPr>
              <a:t> res;</a:t>
            </a:r>
          </a:p>
          <a:p>
            <a:pPr>
              <a:lnSpc>
                <a:spcPct val="80000"/>
              </a:lnSpc>
              <a:spcBef>
                <a:spcPts val="550"/>
              </a:spcBef>
              <a:buClrTx/>
              <a:buFontTx/>
              <a:buNone/>
            </a:pPr>
            <a:r>
              <a:rPr lang="en-US" sz="2000" b="1" dirty="0">
                <a:latin typeface="Courier New" pitchFamily="49" charset="0"/>
                <a:cs typeface="Courier New" pitchFamily="49" charset="0"/>
              </a:rPr>
              <a:t>}</a:t>
            </a:r>
          </a:p>
          <a:p>
            <a:pPr>
              <a:lnSpc>
                <a:spcPct val="80000"/>
              </a:lnSpc>
              <a:spcBef>
                <a:spcPts val="550"/>
              </a:spcBef>
              <a:buClrTx/>
              <a:buFontTx/>
              <a:buNone/>
            </a:pPr>
            <a:endParaRPr lang="en-US" sz="1000" b="1" dirty="0">
              <a:latin typeface="Courier New" pitchFamily="49" charset="0"/>
              <a:cs typeface="Courier New" pitchFamily="49" charset="0"/>
            </a:endParaRPr>
          </a:p>
          <a:p>
            <a:pPr>
              <a:lnSpc>
                <a:spcPct val="80000"/>
              </a:lnSpc>
              <a:spcBef>
                <a:spcPts val="550"/>
              </a:spcBef>
              <a:buClrTx/>
              <a:buFontTx/>
              <a:buNone/>
            </a:pPr>
            <a:r>
              <a:rPr lang="en-US" sz="2000" b="1" dirty="0">
                <a:latin typeface="Courier New" pitchFamily="49" charset="0"/>
                <a:cs typeface="Courier New" pitchFamily="49" charset="0"/>
              </a:rPr>
              <a:t>void main(void){</a:t>
            </a:r>
          </a:p>
          <a:p>
            <a:pPr>
              <a:lnSpc>
                <a:spcPct val="80000"/>
              </a:lnSpc>
              <a:spcBef>
                <a:spcPts val="550"/>
              </a:spcBef>
              <a:buClrTx/>
              <a:buFontTx/>
              <a:buNone/>
            </a:pPr>
            <a:r>
              <a:rPr lang="en-US" sz="2000" b="1" dirty="0">
                <a:latin typeface="Courier New" pitchFamily="49" charset="0"/>
                <a:cs typeface="Courier New" pitchFamily="49" charset="0"/>
              </a:rPr>
              <a:t>	double d = -10;</a:t>
            </a:r>
          </a:p>
          <a:p>
            <a:pPr>
              <a:lnSpc>
                <a:spcPct val="80000"/>
              </a:lnSpc>
              <a:spcBef>
                <a:spcPts val="550"/>
              </a:spcBef>
              <a:buClrTx/>
              <a:buFontTx/>
              <a:buNone/>
            </a:pPr>
            <a:r>
              <a:rPr lang="en-US" sz="2000" b="1" dirty="0">
                <a:latin typeface="Courier New" pitchFamily="49" charset="0"/>
                <a:cs typeface="Courier New" pitchFamily="49" charset="0"/>
              </a:rPr>
              <a:t>	</a:t>
            </a:r>
            <a:r>
              <a:rPr lang="en-US" sz="2000" b="1" dirty="0">
                <a:solidFill>
                  <a:srgbClr val="CC0000"/>
                </a:solidFill>
                <a:latin typeface="Courier New" pitchFamily="49" charset="0"/>
                <a:cs typeface="Courier New" pitchFamily="49" charset="0"/>
              </a:rPr>
              <a:t>double</a:t>
            </a:r>
            <a:r>
              <a:rPr lang="en-US" sz="2000" b="1" dirty="0">
                <a:latin typeface="Courier New" pitchFamily="49" charset="0"/>
                <a:cs typeface="Courier New" pitchFamily="49" charset="0"/>
              </a:rPr>
              <a:t> b;</a:t>
            </a:r>
          </a:p>
          <a:p>
            <a:pPr>
              <a:lnSpc>
                <a:spcPct val="80000"/>
              </a:lnSpc>
              <a:spcBef>
                <a:spcPts val="550"/>
              </a:spcBef>
              <a:buClrTx/>
              <a:buFontTx/>
              <a:buNone/>
            </a:pPr>
            <a:r>
              <a:rPr lang="en-US" sz="2000" b="1" dirty="0">
                <a:latin typeface="Courier New" pitchFamily="49" charset="0"/>
                <a:cs typeface="Courier New" pitchFamily="49" charset="0"/>
              </a:rPr>
              <a:t>	</a:t>
            </a:r>
            <a:r>
              <a:rPr lang="en-US" sz="2000" b="1" dirty="0">
                <a:solidFill>
                  <a:srgbClr val="CC0000"/>
                </a:solidFill>
                <a:latin typeface="Courier New" pitchFamily="49" charset="0"/>
                <a:cs typeface="Courier New" pitchFamily="49" charset="0"/>
              </a:rPr>
              <a:t>b = </a:t>
            </a:r>
            <a:r>
              <a:rPr lang="en-US" sz="2000" b="1" dirty="0" err="1">
                <a:latin typeface="Courier New" pitchFamily="49" charset="0"/>
                <a:cs typeface="Courier New" pitchFamily="49" charset="0"/>
              </a:rPr>
              <a:t>my_fabs</a:t>
            </a:r>
            <a:r>
              <a:rPr lang="en-US" sz="2000" b="1" dirty="0">
                <a:latin typeface="Courier New" pitchFamily="49" charset="0"/>
                <a:cs typeface="Courier New" pitchFamily="49" charset="0"/>
              </a:rPr>
              <a:t>(d);</a:t>
            </a:r>
          </a:p>
          <a:p>
            <a:pPr>
              <a:lnSpc>
                <a:spcPct val="80000"/>
              </a:lnSpc>
              <a:spcBef>
                <a:spcPts val="550"/>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("%lf\n", b);</a:t>
            </a:r>
          </a:p>
          <a:p>
            <a:pPr>
              <a:lnSpc>
                <a:spcPct val="80000"/>
              </a:lnSpc>
              <a:spcBef>
                <a:spcPts val="550"/>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("%lf\n", </a:t>
            </a:r>
            <a:r>
              <a:rPr lang="en-US" sz="2000" b="1" dirty="0" err="1">
                <a:latin typeface="Courier New" pitchFamily="49" charset="0"/>
                <a:cs typeface="Courier New" pitchFamily="49" charset="0"/>
              </a:rPr>
              <a:t>my_fabs</a:t>
            </a:r>
            <a:r>
              <a:rPr lang="en-US" sz="2000" b="1" dirty="0">
                <a:latin typeface="Courier New" pitchFamily="49" charset="0"/>
                <a:cs typeface="Courier New" pitchFamily="49" charset="0"/>
              </a:rPr>
              <a:t>(-2 * b));</a:t>
            </a:r>
          </a:p>
          <a:p>
            <a:pPr>
              <a:lnSpc>
                <a:spcPct val="80000"/>
              </a:lnSpc>
              <a:spcBef>
                <a:spcPts val="550"/>
              </a:spcBef>
              <a:buClrTx/>
              <a:buFontTx/>
              <a:buNone/>
            </a:pPr>
            <a:r>
              <a:rPr lang="en-US" sz="2000" b="1" dirty="0">
                <a:latin typeface="Courier New" pitchFamily="49" charset="0"/>
                <a:cs typeface="Courier New" pitchFamily="49" charset="0"/>
              </a:rPr>
              <a:t>}</a:t>
            </a:r>
          </a:p>
        </p:txBody>
      </p:sp>
      <p:sp>
        <p:nvSpPr>
          <p:cNvPr id="27652" name="Text Box 4"/>
          <p:cNvSpPr txBox="1">
            <a:spLocks noChangeArrowheads="1"/>
          </p:cNvSpPr>
          <p:nvPr/>
        </p:nvSpPr>
        <p:spPr bwMode="auto">
          <a:xfrm>
            <a:off x="5940152" y="5087937"/>
            <a:ext cx="16002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spcBef>
                <a:spcPts val="1250"/>
              </a:spcBef>
              <a:buClrTx/>
              <a:buFontTx/>
              <a:buNone/>
            </a:pPr>
            <a:r>
              <a:rPr lang="en-US" sz="2000" dirty="0">
                <a:solidFill>
                  <a:srgbClr val="CC0000"/>
                </a:solidFill>
              </a:rPr>
              <a:t> </a:t>
            </a:r>
            <a:r>
              <a:rPr lang="en-US" sz="2000" dirty="0">
                <a:solidFill>
                  <a:srgbClr val="00B050"/>
                </a:solidFill>
              </a:rPr>
              <a:t>//</a:t>
            </a:r>
            <a:r>
              <a:rPr lang="en-US" sz="2000" dirty="0">
                <a:solidFill>
                  <a:srgbClr val="CC0000"/>
                </a:solidFill>
              </a:rPr>
              <a:t> 10</a:t>
            </a:r>
          </a:p>
        </p:txBody>
      </p:sp>
      <p:sp>
        <p:nvSpPr>
          <p:cNvPr id="27653" name="Text Box 5"/>
          <p:cNvSpPr txBox="1">
            <a:spLocks noChangeArrowheads="1"/>
          </p:cNvSpPr>
          <p:nvPr/>
        </p:nvSpPr>
        <p:spPr bwMode="auto">
          <a:xfrm>
            <a:off x="6012160" y="5441948"/>
            <a:ext cx="1600200" cy="398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spcBef>
                <a:spcPts val="1250"/>
              </a:spcBef>
              <a:buClrTx/>
              <a:buFontTx/>
              <a:buNone/>
            </a:pPr>
            <a:r>
              <a:rPr lang="en-US" sz="2000" dirty="0">
                <a:solidFill>
                  <a:srgbClr val="00B050"/>
                </a:solidFill>
              </a:rPr>
              <a:t>//</a:t>
            </a:r>
            <a:r>
              <a:rPr lang="en-US" sz="2000" dirty="0">
                <a:solidFill>
                  <a:srgbClr val="CC0000"/>
                </a:solidFill>
              </a:rPr>
              <a:t> 20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27651">
                                            <p:txEl>
                                              <p:pRg st="9" end="9"/>
                                            </p:txEl>
                                          </p:spTgt>
                                        </p:tgtEl>
                                        <p:attrNameLst>
                                          <p:attrName>style.visibility</p:attrName>
                                        </p:attrNameLst>
                                      </p:cBhvr>
                                      <p:to>
                                        <p:strVal val="visible"/>
                                      </p:to>
                                    </p:set>
                                    <p:animEffect transition="in" filter="checkerboard(across)">
                                      <p:cBhvr additive="repl">
                                        <p:cTn id="7" dur="500"/>
                                        <p:tgtEl>
                                          <p:spTgt spid="27651">
                                            <p:txEl>
                                              <p:pRg st="9" end="9"/>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27651">
                                            <p:txEl>
                                              <p:pRg st="10" end="10"/>
                                            </p:txEl>
                                          </p:spTgt>
                                        </p:tgtEl>
                                        <p:attrNameLst>
                                          <p:attrName>style.visibility</p:attrName>
                                        </p:attrNameLst>
                                      </p:cBhvr>
                                      <p:to>
                                        <p:strVal val="visible"/>
                                      </p:to>
                                    </p:set>
                                    <p:animEffect transition="in" filter="checkerboard(across)">
                                      <p:cBhvr additive="repl">
                                        <p:cTn id="10" dur="500"/>
                                        <p:tgtEl>
                                          <p:spTgt spid="27651">
                                            <p:txEl>
                                              <p:pRg st="10" end="10"/>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27651">
                                            <p:txEl>
                                              <p:pRg st="11" end="11"/>
                                            </p:txEl>
                                          </p:spTgt>
                                        </p:tgtEl>
                                        <p:attrNameLst>
                                          <p:attrName>style.visibility</p:attrName>
                                        </p:attrNameLst>
                                      </p:cBhvr>
                                      <p:to>
                                        <p:strVal val="visible"/>
                                      </p:to>
                                    </p:set>
                                    <p:animEffect transition="in" filter="checkerboard(across)">
                                      <p:cBhvr additive="repl">
                                        <p:cTn id="13" dur="500"/>
                                        <p:tgtEl>
                                          <p:spTgt spid="27651">
                                            <p:txEl>
                                              <p:pRg st="11" end="11"/>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27651">
                                            <p:txEl>
                                              <p:pRg st="12" end="12"/>
                                            </p:txEl>
                                          </p:spTgt>
                                        </p:tgtEl>
                                        <p:attrNameLst>
                                          <p:attrName>style.visibility</p:attrName>
                                        </p:attrNameLst>
                                      </p:cBhvr>
                                      <p:to>
                                        <p:strVal val="visible"/>
                                      </p:to>
                                    </p:set>
                                    <p:animEffect transition="in" filter="checkerboard(across)">
                                      <p:cBhvr additive="repl">
                                        <p:cTn id="16" dur="500"/>
                                        <p:tgtEl>
                                          <p:spTgt spid="27651">
                                            <p:txEl>
                                              <p:pRg st="12" end="12"/>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27651">
                                            <p:txEl>
                                              <p:pRg st="13" end="13"/>
                                            </p:txEl>
                                          </p:spTgt>
                                        </p:tgtEl>
                                        <p:attrNameLst>
                                          <p:attrName>style.visibility</p:attrName>
                                        </p:attrNameLst>
                                      </p:cBhvr>
                                      <p:to>
                                        <p:strVal val="visible"/>
                                      </p:to>
                                    </p:set>
                                    <p:animEffect transition="in" filter="checkerboard(across)">
                                      <p:cBhvr additive="repl">
                                        <p:cTn id="19" dur="500"/>
                                        <p:tgtEl>
                                          <p:spTgt spid="27651">
                                            <p:txEl>
                                              <p:pRg st="13" end="13"/>
                                            </p:txEl>
                                          </p:spTgt>
                                        </p:tgtEl>
                                      </p:cBhvr>
                                    </p:animEffect>
                                  </p:childTnLst>
                                </p:cTn>
                              </p:par>
                              <p:par>
                                <p:cTn id="20" presetID="5" presetClass="entr" presetSubtype="10" fill="hold" nodeType="withEffect">
                                  <p:stCondLst>
                                    <p:cond delay="0"/>
                                  </p:stCondLst>
                                  <p:childTnLst>
                                    <p:set>
                                      <p:cBhvr additive="repl">
                                        <p:cTn id="21" dur="1" fill="hold">
                                          <p:stCondLst>
                                            <p:cond delay="0"/>
                                          </p:stCondLst>
                                        </p:cTn>
                                        <p:tgtEl>
                                          <p:spTgt spid="27651">
                                            <p:txEl>
                                              <p:pRg st="14" end="14"/>
                                            </p:txEl>
                                          </p:spTgt>
                                        </p:tgtEl>
                                        <p:attrNameLst>
                                          <p:attrName>style.visibility</p:attrName>
                                        </p:attrNameLst>
                                      </p:cBhvr>
                                      <p:to>
                                        <p:strVal val="visible"/>
                                      </p:to>
                                    </p:set>
                                    <p:animEffect transition="in" filter="checkerboard(across)">
                                      <p:cBhvr additive="repl">
                                        <p:cTn id="22" dur="500"/>
                                        <p:tgtEl>
                                          <p:spTgt spid="27651">
                                            <p:txEl>
                                              <p:pRg st="14" end="14"/>
                                            </p:txEl>
                                          </p:spTgt>
                                        </p:tgtEl>
                                      </p:cBhvr>
                                    </p:animEffect>
                                  </p:childTnLst>
                                </p:cTn>
                              </p:par>
                              <p:par>
                                <p:cTn id="23" presetID="5" presetClass="entr" presetSubtype="10" fill="hold" nodeType="withEffect">
                                  <p:stCondLst>
                                    <p:cond delay="0"/>
                                  </p:stCondLst>
                                  <p:childTnLst>
                                    <p:set>
                                      <p:cBhvr additive="repl">
                                        <p:cTn id="24" dur="1" fill="hold">
                                          <p:stCondLst>
                                            <p:cond delay="0"/>
                                          </p:stCondLst>
                                        </p:cTn>
                                        <p:tgtEl>
                                          <p:spTgt spid="27651">
                                            <p:txEl>
                                              <p:pRg st="15" end="15"/>
                                            </p:txEl>
                                          </p:spTgt>
                                        </p:tgtEl>
                                        <p:attrNameLst>
                                          <p:attrName>style.visibility</p:attrName>
                                        </p:attrNameLst>
                                      </p:cBhvr>
                                      <p:to>
                                        <p:strVal val="visible"/>
                                      </p:to>
                                    </p:set>
                                    <p:animEffect transition="in" filter="checkerboard(across)">
                                      <p:cBhvr additive="repl">
                                        <p:cTn id="25" dur="500"/>
                                        <p:tgtEl>
                                          <p:spTgt spid="27651">
                                            <p:txEl>
                                              <p:pRg st="15" end="1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additive="repl">
                                        <p:cTn id="29" dur="1" fill="hold">
                                          <p:stCondLst>
                                            <p:cond delay="0"/>
                                          </p:stCondLst>
                                        </p:cTn>
                                        <p:tgtEl>
                                          <p:spTgt spid="27652"/>
                                        </p:tgtEl>
                                        <p:attrNameLst>
                                          <p:attrName>style.visibility</p:attrName>
                                        </p:attrNameLst>
                                      </p:cBhvr>
                                      <p:to>
                                        <p:strVal val="visible"/>
                                      </p:to>
                                    </p:set>
                                    <p:animEffect transition="in" filter="blinds(horizontal)">
                                      <p:cBhvr additive="repl">
                                        <p:cTn id="30" dur="500"/>
                                        <p:tgtEl>
                                          <p:spTgt spid="2765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additive="repl">
                                        <p:cTn id="34" dur="1" fill="hold">
                                          <p:stCondLst>
                                            <p:cond delay="0"/>
                                          </p:stCondLst>
                                        </p:cTn>
                                        <p:tgtEl>
                                          <p:spTgt spid="27653"/>
                                        </p:tgtEl>
                                        <p:attrNameLst>
                                          <p:attrName>style.visibility</p:attrName>
                                        </p:attrNameLst>
                                      </p:cBhvr>
                                      <p:to>
                                        <p:strVal val="visible"/>
                                      </p:to>
                                    </p:set>
                                    <p:animEffect transition="in" filter="blinds(horizontal)">
                                      <p:cBhvr additive="repl">
                                        <p:cTn id="35" dur="500"/>
                                        <p:tgtEl>
                                          <p:spTgt spid="276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8C5FC11E-DEAE-4C9A-A555-8DBBCEC5B60E}" type="slidenum">
              <a:rPr lang="en-US" sz="1200">
                <a:ea typeface="MS PGothic" pitchFamily="34" charset="-128"/>
              </a:rPr>
              <a:pPr algn="r">
                <a:buClrTx/>
                <a:buFontTx/>
                <a:buNone/>
              </a:pPr>
              <a:t>28</a:t>
            </a:fld>
            <a:endParaRPr lang="en-US" sz="1200">
              <a:ea typeface="MS PGothic" pitchFamily="34" charset="-128"/>
            </a:endParaRPr>
          </a:p>
        </p:txBody>
      </p:sp>
      <p:sp>
        <p:nvSpPr>
          <p:cNvPr id="2867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err="1">
                <a:solidFill>
                  <a:srgbClr val="293A83"/>
                </a:solidFill>
              </a:rPr>
              <a:t>Exmaple</a:t>
            </a:r>
            <a:r>
              <a:rPr lang="en-US" sz="4000" dirty="0">
                <a:solidFill>
                  <a:srgbClr val="293A83"/>
                </a:solidFill>
              </a:rPr>
              <a:t>: </a:t>
            </a:r>
            <a:r>
              <a:rPr lang="en-US" sz="4000" dirty="0" err="1">
                <a:solidFill>
                  <a:srgbClr val="293A83"/>
                </a:solidFill>
              </a:rPr>
              <a:t>my_fabs</a:t>
            </a:r>
            <a:r>
              <a:rPr lang="en-US" sz="4000" dirty="0">
                <a:solidFill>
                  <a:srgbClr val="293A83"/>
                </a:solidFill>
              </a:rPr>
              <a:t> (Version 2)</a:t>
            </a:r>
          </a:p>
        </p:txBody>
      </p:sp>
      <p:sp>
        <p:nvSpPr>
          <p:cNvPr id="28675" name="Text Box 3"/>
          <p:cNvSpPr txBox="1">
            <a:spLocks noChangeArrowheads="1"/>
          </p:cNvSpPr>
          <p:nvPr/>
        </p:nvSpPr>
        <p:spPr bwMode="auto">
          <a:xfrm>
            <a:off x="304800" y="1143000"/>
            <a:ext cx="8382000" cy="571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50"/>
              </a:spcBef>
              <a:buClrTx/>
              <a:buFontTx/>
              <a:buNone/>
            </a:pPr>
            <a:r>
              <a:rPr lang="en-US" sz="2200" b="1" dirty="0">
                <a:solidFill>
                  <a:srgbClr val="CC0000"/>
                </a:solidFill>
                <a:latin typeface="Courier New" pitchFamily="49" charset="0"/>
                <a:cs typeface="Courier New" pitchFamily="49" charset="0"/>
              </a:rPr>
              <a:t>double</a:t>
            </a: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my_fabs</a:t>
            </a:r>
            <a:r>
              <a:rPr lang="en-US" sz="2200" b="1" dirty="0">
                <a:latin typeface="Courier New" pitchFamily="49" charset="0"/>
                <a:cs typeface="Courier New" pitchFamily="49" charset="0"/>
              </a:rPr>
              <a:t>(double x){</a:t>
            </a:r>
          </a:p>
          <a:p>
            <a:pPr>
              <a:lnSpc>
                <a:spcPct val="80000"/>
              </a:lnSpc>
              <a:spcBef>
                <a:spcPts val="550"/>
              </a:spcBef>
              <a:buClrTx/>
              <a:buFontTx/>
              <a:buNone/>
            </a:pPr>
            <a:r>
              <a:rPr lang="en-US" sz="2200" b="1" dirty="0">
                <a:latin typeface="Courier New" pitchFamily="49" charset="0"/>
                <a:cs typeface="Courier New" pitchFamily="49" charset="0"/>
              </a:rPr>
              <a:t>	if(x &gt;= 0)</a:t>
            </a:r>
          </a:p>
          <a:p>
            <a:pPr>
              <a:lnSpc>
                <a:spcPct val="80000"/>
              </a:lnSpc>
              <a:spcBef>
                <a:spcPts val="550"/>
              </a:spcBef>
              <a:buClrTx/>
              <a:buFontTx/>
              <a:buNone/>
            </a:pPr>
            <a:r>
              <a:rPr lang="en-US" sz="2200" b="1" dirty="0">
                <a:latin typeface="Courier New" pitchFamily="49" charset="0"/>
                <a:cs typeface="Courier New" pitchFamily="49" charset="0"/>
              </a:rPr>
              <a:t>		</a:t>
            </a:r>
            <a:r>
              <a:rPr lang="en-US" sz="2200" b="1" dirty="0">
                <a:solidFill>
                  <a:srgbClr val="0070C0"/>
                </a:solidFill>
                <a:latin typeface="Courier New" pitchFamily="49" charset="0"/>
                <a:cs typeface="Courier New" pitchFamily="49" charset="0"/>
              </a:rPr>
              <a:t>return</a:t>
            </a:r>
            <a:r>
              <a:rPr lang="en-US" sz="2200" b="1" dirty="0">
                <a:latin typeface="Courier New" pitchFamily="49" charset="0"/>
                <a:cs typeface="Courier New" pitchFamily="49" charset="0"/>
              </a:rPr>
              <a:t> x;</a:t>
            </a:r>
          </a:p>
          <a:p>
            <a:pPr>
              <a:lnSpc>
                <a:spcPct val="80000"/>
              </a:lnSpc>
              <a:spcBef>
                <a:spcPts val="550"/>
              </a:spcBef>
              <a:buClrTx/>
              <a:buFontTx/>
              <a:buNone/>
            </a:pPr>
            <a:r>
              <a:rPr lang="en-US" sz="2200" b="1" dirty="0">
                <a:latin typeface="Courier New" pitchFamily="49" charset="0"/>
                <a:cs typeface="Courier New" pitchFamily="49" charset="0"/>
              </a:rPr>
              <a:t>	</a:t>
            </a:r>
            <a:r>
              <a:rPr lang="en-US" sz="2200" b="1" dirty="0">
                <a:solidFill>
                  <a:srgbClr val="0070C0"/>
                </a:solidFill>
                <a:latin typeface="Courier New" pitchFamily="49" charset="0"/>
                <a:cs typeface="Courier New" pitchFamily="49" charset="0"/>
              </a:rPr>
              <a:t>return</a:t>
            </a:r>
            <a:r>
              <a:rPr lang="en-US" sz="2200" b="1" dirty="0">
                <a:latin typeface="Courier New" pitchFamily="49" charset="0"/>
                <a:cs typeface="Courier New" pitchFamily="49" charset="0"/>
              </a:rPr>
              <a:t> (-1 * x);</a:t>
            </a:r>
          </a:p>
          <a:p>
            <a:pPr>
              <a:lnSpc>
                <a:spcPct val="80000"/>
              </a:lnSpc>
              <a:spcBef>
                <a:spcPts val="550"/>
              </a:spcBef>
              <a:buClrTx/>
              <a:buFontTx/>
              <a:buNone/>
            </a:pPr>
            <a:r>
              <a:rPr lang="en-US" sz="2200" b="1" dirty="0">
                <a:latin typeface="Courier New" pitchFamily="49" charset="0"/>
                <a:cs typeface="Courier New" pitchFamily="49" charset="0"/>
              </a:rPr>
              <a:t>}</a:t>
            </a:r>
          </a:p>
          <a:p>
            <a:pPr>
              <a:lnSpc>
                <a:spcPct val="80000"/>
              </a:lnSpc>
              <a:spcBef>
                <a:spcPts val="550"/>
              </a:spcBef>
              <a:buClrTx/>
              <a:buFontTx/>
              <a:buNone/>
            </a:pPr>
            <a:endParaRPr lang="en-US" sz="1600" b="1" dirty="0">
              <a:latin typeface="Courier New" pitchFamily="49" charset="0"/>
              <a:cs typeface="Courier New" pitchFamily="49" charset="0"/>
            </a:endParaRPr>
          </a:p>
          <a:p>
            <a:pPr>
              <a:lnSpc>
                <a:spcPct val="80000"/>
              </a:lnSpc>
              <a:spcBef>
                <a:spcPts val="550"/>
              </a:spcBef>
              <a:buClrTx/>
              <a:buFontTx/>
              <a:buNone/>
            </a:pPr>
            <a:r>
              <a:rPr lang="en-US" sz="2200" b="1" dirty="0">
                <a:latin typeface="Courier New" pitchFamily="49" charset="0"/>
                <a:cs typeface="Courier New" pitchFamily="49" charset="0"/>
              </a:rPr>
              <a:t>void main(void){</a:t>
            </a:r>
          </a:p>
          <a:p>
            <a:pPr>
              <a:lnSpc>
                <a:spcPct val="80000"/>
              </a:lnSpc>
              <a:spcBef>
                <a:spcPts val="550"/>
              </a:spcBef>
              <a:buClrTx/>
              <a:buFontTx/>
              <a:buNone/>
            </a:pPr>
            <a:r>
              <a:rPr lang="en-US" sz="2200" b="1" dirty="0">
                <a:latin typeface="Courier New" pitchFamily="49" charset="0"/>
                <a:cs typeface="Courier New" pitchFamily="49" charset="0"/>
              </a:rPr>
              <a:t>	double d = -10;</a:t>
            </a:r>
          </a:p>
          <a:p>
            <a:pPr>
              <a:lnSpc>
                <a:spcPct val="80000"/>
              </a:lnSpc>
              <a:spcBef>
                <a:spcPts val="550"/>
              </a:spcBef>
              <a:buClrTx/>
              <a:buFontTx/>
              <a:buNone/>
            </a:pPr>
            <a:r>
              <a:rPr lang="en-US" sz="2200" b="1" dirty="0">
                <a:latin typeface="Courier New" pitchFamily="49" charset="0"/>
                <a:cs typeface="Courier New" pitchFamily="49" charset="0"/>
              </a:rPr>
              <a:t>	</a:t>
            </a:r>
            <a:r>
              <a:rPr lang="en-US" sz="2200" b="1" dirty="0">
                <a:solidFill>
                  <a:srgbClr val="CC0000"/>
                </a:solidFill>
                <a:latin typeface="Courier New" pitchFamily="49" charset="0"/>
                <a:cs typeface="Courier New" pitchFamily="49" charset="0"/>
              </a:rPr>
              <a:t>double</a:t>
            </a:r>
            <a:r>
              <a:rPr lang="en-US" sz="2200" b="1" dirty="0">
                <a:latin typeface="Courier New" pitchFamily="49" charset="0"/>
                <a:cs typeface="Courier New" pitchFamily="49" charset="0"/>
              </a:rPr>
              <a:t> b;</a:t>
            </a:r>
          </a:p>
          <a:p>
            <a:pPr>
              <a:lnSpc>
                <a:spcPct val="80000"/>
              </a:lnSpc>
              <a:spcBef>
                <a:spcPts val="550"/>
              </a:spcBef>
              <a:buClrTx/>
              <a:buFontTx/>
              <a:buNone/>
            </a:pPr>
            <a:r>
              <a:rPr lang="en-US" sz="2200" b="1" dirty="0">
                <a:latin typeface="Courier New" pitchFamily="49" charset="0"/>
                <a:cs typeface="Courier New" pitchFamily="49" charset="0"/>
              </a:rPr>
              <a:t>	</a:t>
            </a:r>
            <a:r>
              <a:rPr lang="en-US" sz="2200" b="1" dirty="0">
                <a:solidFill>
                  <a:srgbClr val="CC0000"/>
                </a:solidFill>
                <a:latin typeface="Courier New" pitchFamily="49" charset="0"/>
                <a:cs typeface="Courier New" pitchFamily="49" charset="0"/>
              </a:rPr>
              <a:t>b = </a:t>
            </a:r>
            <a:r>
              <a:rPr lang="en-US" sz="2200" b="1" dirty="0" err="1">
                <a:latin typeface="Courier New" pitchFamily="49" charset="0"/>
                <a:cs typeface="Courier New" pitchFamily="49" charset="0"/>
              </a:rPr>
              <a:t>my_fabs</a:t>
            </a:r>
            <a:r>
              <a:rPr lang="en-US" sz="2200" b="1" dirty="0">
                <a:latin typeface="Courier New" pitchFamily="49" charset="0"/>
                <a:cs typeface="Courier New" pitchFamily="49" charset="0"/>
              </a:rPr>
              <a:t>(d);</a:t>
            </a:r>
          </a:p>
          <a:p>
            <a:pPr>
              <a:lnSpc>
                <a:spcPct val="80000"/>
              </a:lnSpc>
              <a:spcBef>
                <a:spcPts val="550"/>
              </a:spcBef>
              <a:buClrTx/>
              <a:buFontTx/>
              <a:buNone/>
            </a:pP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printf</a:t>
            </a:r>
            <a:r>
              <a:rPr lang="en-US" sz="2200" b="1" dirty="0">
                <a:latin typeface="Courier New" pitchFamily="49" charset="0"/>
                <a:cs typeface="Courier New" pitchFamily="49" charset="0"/>
              </a:rPr>
              <a:t>("b  = %lf\n", b);</a:t>
            </a:r>
          </a:p>
          <a:p>
            <a:pPr>
              <a:lnSpc>
                <a:spcPct val="80000"/>
              </a:lnSpc>
              <a:spcBef>
                <a:spcPts val="550"/>
              </a:spcBef>
              <a:buClrTx/>
              <a:buFontTx/>
              <a:buNone/>
            </a:pPr>
            <a:r>
              <a:rPr lang="en-US" sz="2200" b="1" dirty="0">
                <a:latin typeface="Courier New" pitchFamily="49" charset="0"/>
                <a:cs typeface="Courier New" pitchFamily="49" charset="0"/>
              </a:rPr>
              <a:t>	</a:t>
            </a:r>
            <a:r>
              <a:rPr lang="en-US" sz="2200" b="1" dirty="0">
                <a:solidFill>
                  <a:srgbClr val="CC0000"/>
                </a:solidFill>
                <a:latin typeface="Courier New" pitchFamily="49" charset="0"/>
                <a:cs typeface="Courier New" pitchFamily="49" charset="0"/>
              </a:rPr>
              <a:t>b = </a:t>
            </a:r>
            <a:r>
              <a:rPr lang="en-US" sz="2200" b="1" dirty="0" err="1">
                <a:latin typeface="Courier New" pitchFamily="49" charset="0"/>
                <a:cs typeface="Courier New" pitchFamily="49" charset="0"/>
              </a:rPr>
              <a:t>my_fabs</a:t>
            </a:r>
            <a:r>
              <a:rPr lang="en-US" sz="2200" b="1" dirty="0">
                <a:latin typeface="Courier New" pitchFamily="49" charset="0"/>
                <a:cs typeface="Courier New" pitchFamily="49" charset="0"/>
              </a:rPr>
              <a:t>(-2 * d);	</a:t>
            </a:r>
          </a:p>
          <a:p>
            <a:pPr>
              <a:lnSpc>
                <a:spcPct val="80000"/>
              </a:lnSpc>
              <a:spcBef>
                <a:spcPts val="550"/>
              </a:spcBef>
              <a:buClrTx/>
              <a:buFontTx/>
              <a:buNone/>
            </a:pPr>
            <a:r>
              <a:rPr lang="en-US" sz="2200" b="1" dirty="0">
                <a:latin typeface="Courier New" pitchFamily="49" charset="0"/>
                <a:cs typeface="Courier New" pitchFamily="49" charset="0"/>
              </a:rPr>
              <a:t>	</a:t>
            </a:r>
            <a:r>
              <a:rPr lang="en-US" sz="2200" b="1" dirty="0" err="1">
                <a:latin typeface="Courier New" pitchFamily="49" charset="0"/>
                <a:cs typeface="Courier New" pitchFamily="49" charset="0"/>
              </a:rPr>
              <a:t>printf</a:t>
            </a:r>
            <a:r>
              <a:rPr lang="en-US" sz="2200" b="1" dirty="0">
                <a:latin typeface="Courier New" pitchFamily="49" charset="0"/>
                <a:cs typeface="Courier New" pitchFamily="49" charset="0"/>
              </a:rPr>
              <a:t>("b  = %lf\n", b);</a:t>
            </a:r>
          </a:p>
          <a:p>
            <a:pPr>
              <a:lnSpc>
                <a:spcPct val="80000"/>
              </a:lnSpc>
              <a:spcBef>
                <a:spcPts val="550"/>
              </a:spcBef>
              <a:buClrTx/>
              <a:buFontTx/>
              <a:buNone/>
            </a:pPr>
            <a:r>
              <a:rPr lang="en-US" sz="2200" b="1" dirty="0">
                <a:latin typeface="Courier New"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57CFFD9-16D5-4EFA-A399-BBCF4A803B66}" type="slidenum">
              <a:rPr lang="en-US" sz="1200">
                <a:ea typeface="MS PGothic" pitchFamily="34" charset="-128"/>
              </a:rPr>
              <a:pPr algn="r">
                <a:buClrTx/>
                <a:buFontTx/>
                <a:buNone/>
              </a:pPr>
              <a:t>29</a:t>
            </a:fld>
            <a:endParaRPr lang="en-US" sz="1200">
              <a:ea typeface="MS PGothic" pitchFamily="34" charset="-128"/>
            </a:endParaRPr>
          </a:p>
        </p:txBody>
      </p:sp>
      <p:sp>
        <p:nvSpPr>
          <p:cNvPr id="29698"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Output of functions</a:t>
            </a:r>
          </a:p>
        </p:txBody>
      </p:sp>
      <p:sp>
        <p:nvSpPr>
          <p:cNvPr id="29699" name="Text Box 3"/>
          <p:cNvSpPr txBox="1">
            <a:spLocks noChangeArrowheads="1"/>
          </p:cNvSpPr>
          <p:nvPr/>
        </p:nvSpPr>
        <p:spPr bwMode="auto">
          <a:xfrm>
            <a:off x="304800" y="1143000"/>
            <a:ext cx="88392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A function can produce </a:t>
            </a:r>
            <a:r>
              <a:rPr lang="en-US" sz="3200" dirty="0">
                <a:solidFill>
                  <a:srgbClr val="CC0000"/>
                </a:solidFill>
              </a:rPr>
              <a:t>at most one</a:t>
            </a:r>
            <a:r>
              <a:rPr lang="en-US" sz="3200" dirty="0"/>
              <a:t> output</a:t>
            </a:r>
          </a:p>
          <a:p>
            <a:pPr>
              <a:spcBef>
                <a:spcPts val="625"/>
              </a:spcBef>
              <a:buClrTx/>
              <a:buFontTx/>
              <a:buNone/>
            </a:pPr>
            <a:endParaRPr lang="en-US" sz="1000" dirty="0"/>
          </a:p>
          <a:p>
            <a:pPr>
              <a:spcBef>
                <a:spcPts val="2000"/>
              </a:spcBef>
              <a:buClr>
                <a:srgbClr val="003399"/>
              </a:buClr>
              <a:buFont typeface="Wingdings" pitchFamily="2" charset="2"/>
              <a:buChar char=""/>
            </a:pPr>
            <a:r>
              <a:rPr lang="en-US" sz="3200" dirty="0"/>
              <a:t>Output of functions can be </a:t>
            </a:r>
            <a:r>
              <a:rPr lang="en-US" sz="3200" b="1" dirty="0"/>
              <a:t>dropped</a:t>
            </a:r>
          </a:p>
          <a:p>
            <a:pPr>
              <a:spcBef>
                <a:spcPts val="650"/>
              </a:spcBef>
              <a:buClrTx/>
              <a:buFontTx/>
              <a:buNone/>
            </a:pPr>
            <a:endParaRPr lang="en-US" b="1" dirty="0">
              <a:latin typeface="Courier New" pitchFamily="49" charset="0"/>
              <a:cs typeface="Courier New" pitchFamily="49" charset="0"/>
            </a:endParaRPr>
          </a:p>
          <a:p>
            <a:pPr marL="0" indent="0">
              <a:spcBef>
                <a:spcPts val="650"/>
              </a:spcBef>
            </a:pPr>
            <a:r>
              <a:rPr lang="en-US" sz="2800" b="1" dirty="0">
                <a:latin typeface="Courier New" pitchFamily="49" charset="0"/>
                <a:cs typeface="Courier New" pitchFamily="49" charset="0"/>
              </a:rPr>
              <a:t>double f;</a:t>
            </a:r>
          </a:p>
          <a:p>
            <a:pPr marL="0" indent="0">
              <a:spcBef>
                <a:spcPts val="600"/>
              </a:spcBef>
            </a:pPr>
            <a:r>
              <a:rPr lang="en-US" sz="2800" b="1" dirty="0">
                <a:latin typeface="Courier New" pitchFamily="49" charset="0"/>
                <a:cs typeface="Courier New" pitchFamily="49" charset="0"/>
              </a:rPr>
              <a:t>sin(f);      </a:t>
            </a:r>
            <a:r>
              <a:rPr lang="en-US" sz="2800" b="1" dirty="0">
                <a:solidFill>
                  <a:srgbClr val="00B050"/>
                </a:solidFill>
                <a:latin typeface="Courier New" pitchFamily="49" charset="0"/>
                <a:cs typeface="Courier New" pitchFamily="49" charset="0"/>
              </a:rPr>
              <a:t>//</a:t>
            </a:r>
            <a:r>
              <a:rPr lang="en-US" sz="2600" b="1" dirty="0">
                <a:solidFill>
                  <a:srgbClr val="CC0000"/>
                </a:solidFill>
                <a:latin typeface="Courier New" pitchFamily="49" charset="0"/>
                <a:cs typeface="Courier New" pitchFamily="49" charset="0"/>
              </a:rPr>
              <a:t>we drop the output of sin</a:t>
            </a:r>
          </a:p>
          <a:p>
            <a:pPr marL="0" indent="0">
              <a:spcBef>
                <a:spcPts val="1750"/>
              </a:spcBef>
            </a:pPr>
            <a:r>
              <a:rPr lang="en-US" sz="2800" b="1" dirty="0" err="1">
                <a:latin typeface="Courier New" pitchFamily="49" charset="0"/>
                <a:cs typeface="Courier New" pitchFamily="49" charset="0"/>
              </a:rPr>
              <a:t>gcd</a:t>
            </a:r>
            <a:r>
              <a:rPr lang="en-US" sz="2800" b="1" dirty="0">
                <a:latin typeface="Courier New" pitchFamily="49" charset="0"/>
                <a:cs typeface="Courier New" pitchFamily="49" charset="0"/>
              </a:rPr>
              <a:t>(10, 20); </a:t>
            </a:r>
            <a:r>
              <a:rPr lang="en-US" sz="3200" b="1" dirty="0">
                <a:solidFill>
                  <a:srgbClr val="00B050"/>
                </a:solidFill>
                <a:latin typeface="Courier New" pitchFamily="49" charset="0"/>
                <a:cs typeface="Courier New" pitchFamily="49" charset="0"/>
              </a:rPr>
              <a:t>//</a:t>
            </a:r>
            <a:r>
              <a:rPr lang="en-US" sz="2800" b="1" dirty="0">
                <a:solidFill>
                  <a:srgbClr val="CC0000"/>
                </a:solidFill>
                <a:latin typeface="Courier New" pitchFamily="49" charset="0"/>
                <a:cs typeface="Courier New" pitchFamily="49" charset="0"/>
              </a:rPr>
              <a:t>we drop the output of </a:t>
            </a:r>
            <a:r>
              <a:rPr lang="en-US" sz="2800" b="1" dirty="0" err="1">
                <a:solidFill>
                  <a:srgbClr val="CC0000"/>
                </a:solidFill>
                <a:latin typeface="Courier New" pitchFamily="49" charset="0"/>
                <a:cs typeface="Courier New" pitchFamily="49" charset="0"/>
              </a:rPr>
              <a:t>gcd</a:t>
            </a:r>
            <a:endParaRPr lang="en-US" sz="2800" b="1" dirty="0">
              <a:solidFill>
                <a:srgbClr val="CC0000"/>
              </a:solidFill>
              <a:latin typeface="Courier New" pitchFamily="49" charset="0"/>
              <a:cs typeface="Courier New" pitchFamily="49" charset="0"/>
            </a:endParaRPr>
          </a:p>
          <a:p>
            <a:pPr>
              <a:spcBef>
                <a:spcPts val="1750"/>
              </a:spcBef>
              <a:buClrTx/>
              <a:buFontTx/>
              <a:buNone/>
            </a:pPr>
            <a:endParaRPr lang="en-US" sz="2800" b="1" dirty="0">
              <a:solidFill>
                <a:srgbClr val="CC0000"/>
              </a:solidFill>
              <a:latin typeface="Courier New" pitchFamily="49" charset="0"/>
              <a:cs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0BD0176-CF06-406E-890C-9630F53682D9}" type="slidenum">
              <a:rPr lang="en-US" sz="1200">
                <a:ea typeface="MS PGothic" pitchFamily="34" charset="-128"/>
              </a:rPr>
              <a:pPr algn="r">
                <a:buClrTx/>
                <a:buFontTx/>
                <a:buNone/>
              </a:pPr>
              <a:t>3</a:t>
            </a:fld>
            <a:endParaRPr lang="en-US" sz="1200">
              <a:ea typeface="MS PGothic" pitchFamily="34" charset="-128"/>
            </a:endParaRPr>
          </a:p>
        </p:txBody>
      </p:sp>
      <p:sp>
        <p:nvSpPr>
          <p:cNvPr id="6146"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What We Will Learn </a:t>
            </a:r>
          </a:p>
        </p:txBody>
      </p:sp>
      <p:sp>
        <p:nvSpPr>
          <p:cNvPr id="6147" name="Text Box 3"/>
          <p:cNvSpPr txBox="1">
            <a:spLocks noChangeArrowheads="1"/>
          </p:cNvSpPr>
          <p:nvPr/>
        </p:nvSpPr>
        <p:spPr bwMode="auto">
          <a:xfrm>
            <a:off x="457200" y="11430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a:t>Introduction </a:t>
            </a:r>
          </a:p>
          <a:p>
            <a:pPr>
              <a:spcBef>
                <a:spcPts val="2000"/>
              </a:spcBef>
              <a:buClr>
                <a:srgbClr val="003399"/>
              </a:buClr>
              <a:buFont typeface="Wingdings" pitchFamily="2" charset="2"/>
              <a:buChar char=""/>
            </a:pPr>
            <a:r>
              <a:rPr lang="en-US" sz="3200">
                <a:solidFill>
                  <a:srgbClr val="C2C2C2"/>
                </a:solidFill>
              </a:rPr>
              <a:t>Passing input parameters </a:t>
            </a:r>
          </a:p>
          <a:p>
            <a:pPr>
              <a:spcBef>
                <a:spcPts val="2000"/>
              </a:spcBef>
              <a:buClr>
                <a:srgbClr val="003399"/>
              </a:buClr>
              <a:buFont typeface="Wingdings" pitchFamily="2" charset="2"/>
              <a:buChar char=""/>
            </a:pPr>
            <a:r>
              <a:rPr lang="en-US" sz="3200">
                <a:solidFill>
                  <a:srgbClr val="C2C2C2"/>
                </a:solidFill>
              </a:rPr>
              <a:t>Producing output </a:t>
            </a:r>
          </a:p>
          <a:p>
            <a:pPr>
              <a:spcBef>
                <a:spcPts val="2000"/>
              </a:spcBef>
              <a:buClr>
                <a:srgbClr val="003399"/>
              </a:buClr>
              <a:buFont typeface="Wingdings" pitchFamily="2" charset="2"/>
              <a:buChar char=""/>
            </a:pPr>
            <a:r>
              <a:rPr lang="en-US" sz="3200">
                <a:solidFill>
                  <a:srgbClr val="C2C2C2"/>
                </a:solidFill>
              </a:rPr>
              <a:t>Scope of variables </a:t>
            </a:r>
          </a:p>
          <a:p>
            <a:pPr>
              <a:spcBef>
                <a:spcPts val="2000"/>
              </a:spcBef>
              <a:buClr>
                <a:srgbClr val="003399"/>
              </a:buClr>
              <a:buFont typeface="Wingdings" pitchFamily="2" charset="2"/>
              <a:buChar char=""/>
            </a:pPr>
            <a:r>
              <a:rPr lang="en-US" sz="3200">
                <a:solidFill>
                  <a:srgbClr val="C2C2C2"/>
                </a:solidFill>
              </a:rPr>
              <a:t>Storage Class of variables</a:t>
            </a:r>
          </a:p>
          <a:p>
            <a:pPr>
              <a:spcBef>
                <a:spcPts val="2000"/>
              </a:spcBef>
              <a:buClr>
                <a:srgbClr val="003399"/>
              </a:buClr>
              <a:buFont typeface="Wingdings" pitchFamily="2" charset="2"/>
              <a:buChar char=""/>
            </a:pPr>
            <a:r>
              <a:rPr lang="en-US" sz="3200">
                <a:solidFill>
                  <a:srgbClr val="C2C2C2"/>
                </a:solidFill>
              </a:rPr>
              <a:t>Function usage example</a:t>
            </a:r>
          </a:p>
          <a:p>
            <a:pPr>
              <a:spcBef>
                <a:spcPts val="2000"/>
              </a:spcBef>
              <a:buClr>
                <a:srgbClr val="003399"/>
              </a:buClr>
              <a:buFont typeface="Wingdings" pitchFamily="2" charset="2"/>
              <a:buChar char=""/>
            </a:pPr>
            <a:r>
              <a:rPr lang="en-US" sz="3200">
                <a:solidFill>
                  <a:srgbClr val="C2C2C2"/>
                </a:solidFill>
              </a:rPr>
              <a:t>Recursion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Casting in functions </a:t>
            </a:r>
          </a:p>
        </p:txBody>
      </p:sp>
      <p:sp>
        <p:nvSpPr>
          <p:cNvPr id="30722" name="Text Box 2"/>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1750"/>
              </a:spcBef>
              <a:buClr>
                <a:srgbClr val="003399"/>
              </a:buClr>
              <a:buFont typeface="Wingdings" pitchFamily="2" charset="2"/>
              <a:buChar char=""/>
            </a:pPr>
            <a:r>
              <a:rPr lang="en-US" sz="2800" dirty="0"/>
              <a:t>Cast for input</a:t>
            </a:r>
          </a:p>
          <a:p>
            <a:pPr lvl="1">
              <a:spcBef>
                <a:spcPts val="600"/>
              </a:spcBef>
              <a:buClr>
                <a:srgbClr val="006633"/>
              </a:buClr>
              <a:buSzPct val="85000"/>
              <a:buFont typeface="Wingdings" pitchFamily="2" charset="2"/>
              <a:buChar char=""/>
            </a:pPr>
            <a:r>
              <a:rPr lang="en-US" sz="2400" dirty="0"/>
              <a:t>Prototype: </a:t>
            </a:r>
            <a:r>
              <a:rPr lang="en-US" sz="2400" b="1" dirty="0">
                <a:latin typeface="Courier New" pitchFamily="49" charset="0"/>
                <a:cs typeface="Courier New" pitchFamily="49" charset="0"/>
              </a:rPr>
              <a:t>void f(int a, double b);</a:t>
            </a:r>
          </a:p>
          <a:p>
            <a:pPr lvl="1">
              <a:spcBef>
                <a:spcPts val="600"/>
              </a:spcBef>
              <a:buClr>
                <a:srgbClr val="006633"/>
              </a:buClr>
              <a:buSzPct val="85000"/>
              <a:buFont typeface="Wingdings" pitchFamily="2" charset="2"/>
              <a:buChar char=""/>
            </a:pPr>
            <a:r>
              <a:rPr lang="en-US" sz="2400" dirty="0"/>
              <a:t>Call: </a:t>
            </a:r>
            <a:r>
              <a:rPr lang="en-US" sz="2400" b="1" dirty="0">
                <a:latin typeface="Courier New" pitchFamily="49" charset="0"/>
                <a:cs typeface="Courier New" pitchFamily="49" charset="0"/>
              </a:rPr>
              <a:t>f(10.1, 20.2);</a:t>
            </a:r>
          </a:p>
          <a:p>
            <a:pPr>
              <a:spcBef>
                <a:spcPts val="1750"/>
              </a:spcBef>
              <a:buClr>
                <a:srgbClr val="003399"/>
              </a:buClr>
              <a:buFont typeface="Wingdings" pitchFamily="2" charset="2"/>
              <a:buChar char=""/>
            </a:pPr>
            <a:r>
              <a:rPr lang="en-US" sz="2800" dirty="0"/>
              <a:t>Cast for output</a:t>
            </a:r>
          </a:p>
          <a:p>
            <a:pPr lvl="1">
              <a:spcBef>
                <a:spcPts val="600"/>
              </a:spcBef>
              <a:buClr>
                <a:srgbClr val="006633"/>
              </a:buClr>
              <a:buSzPct val="85000"/>
              <a:buFont typeface="Wingdings" pitchFamily="2" charset="2"/>
              <a:buChar char=""/>
            </a:pPr>
            <a:r>
              <a:rPr lang="en-US" sz="2400" dirty="0"/>
              <a:t>Prototype: </a:t>
            </a:r>
            <a:r>
              <a:rPr lang="en-US" sz="2400" b="1" dirty="0">
                <a:latin typeface="Courier New" pitchFamily="49" charset="0"/>
                <a:cs typeface="Courier New" pitchFamily="49" charset="0"/>
              </a:rPr>
              <a:t>int f(int a);</a:t>
            </a:r>
          </a:p>
          <a:p>
            <a:pPr lvl="1">
              <a:spcBef>
                <a:spcPts val="600"/>
              </a:spcBef>
              <a:buClr>
                <a:srgbClr val="006633"/>
              </a:buClr>
              <a:buSzPct val="85000"/>
              <a:buFont typeface="Wingdings" pitchFamily="2" charset="2"/>
              <a:buChar char=""/>
            </a:pPr>
            <a:r>
              <a:rPr lang="en-US" sz="2400" dirty="0"/>
              <a:t>Call: </a:t>
            </a:r>
            <a:r>
              <a:rPr lang="en-US" sz="2400" b="1" dirty="0">
                <a:latin typeface="Courier New" pitchFamily="49" charset="0"/>
                <a:cs typeface="Courier New" pitchFamily="49" charset="0"/>
              </a:rPr>
              <a:t>double d = f(10);</a:t>
            </a:r>
          </a:p>
          <a:p>
            <a:pPr lvl="1">
              <a:spcBef>
                <a:spcPts val="600"/>
              </a:spcBef>
              <a:buClr>
                <a:srgbClr val="006633"/>
              </a:buClr>
              <a:buSzPct val="85000"/>
              <a:buFont typeface="Wingdings" pitchFamily="2" charset="2"/>
              <a:buChar char=""/>
            </a:pPr>
            <a:r>
              <a:rPr lang="en-US" sz="2400" dirty="0"/>
              <a:t>Cast in return</a:t>
            </a:r>
          </a:p>
          <a:p>
            <a:pPr lvl="1">
              <a:spcBef>
                <a:spcPts val="600"/>
              </a:spcBef>
              <a:buClrTx/>
              <a:buSzPct val="85000"/>
              <a:buFontTx/>
              <a:buNone/>
            </a:pPr>
            <a:r>
              <a:rPr lang="en-US" sz="2400" b="1" dirty="0">
                <a:latin typeface="Courier New" pitchFamily="49" charset="0"/>
                <a:cs typeface="Courier New" pitchFamily="49" charset="0"/>
              </a:rPr>
              <a:t>int f(int a){</a:t>
            </a:r>
          </a:p>
          <a:p>
            <a:pPr lvl="1">
              <a:spcBef>
                <a:spcPts val="600"/>
              </a:spcBef>
              <a:buClrTx/>
              <a:buSzPct val="85000"/>
              <a:buFontTx/>
              <a:buNone/>
            </a:pPr>
            <a:r>
              <a:rPr lang="en-US" sz="2400" b="1" dirty="0">
                <a:latin typeface="Courier New" pitchFamily="49" charset="0"/>
                <a:cs typeface="Courier New" pitchFamily="49" charset="0"/>
              </a:rPr>
              <a:t>	...</a:t>
            </a:r>
          </a:p>
          <a:p>
            <a:pPr lvl="1">
              <a:spcBef>
                <a:spcPts val="600"/>
              </a:spcBef>
              <a:buClrTx/>
              <a:buSzPct val="85000"/>
              <a:buFontTx/>
              <a:buNone/>
            </a:pPr>
            <a:r>
              <a:rPr lang="en-US" sz="2400" b="1" dirty="0">
                <a:latin typeface="Courier New" pitchFamily="49" charset="0"/>
                <a:cs typeface="Courier New" pitchFamily="49" charset="0"/>
              </a:rPr>
              <a:t>	</a:t>
            </a:r>
            <a:r>
              <a:rPr lang="en-US" sz="2400" b="1" dirty="0">
                <a:solidFill>
                  <a:srgbClr val="0070C0"/>
                </a:solidFill>
                <a:latin typeface="Courier New" pitchFamily="49" charset="0"/>
                <a:cs typeface="Courier New" pitchFamily="49" charset="0"/>
              </a:rPr>
              <a:t>return</a:t>
            </a:r>
            <a:r>
              <a:rPr lang="en-US" sz="2400" b="1" dirty="0">
                <a:latin typeface="Courier New" pitchFamily="49" charset="0"/>
                <a:cs typeface="Courier New" pitchFamily="49" charset="0"/>
              </a:rPr>
              <a:t> 10.20</a:t>
            </a:r>
          </a:p>
          <a:p>
            <a:pPr lvl="1">
              <a:spcBef>
                <a:spcPts val="600"/>
              </a:spcBef>
              <a:buClrTx/>
              <a:buSzPct val="85000"/>
              <a:buFontTx/>
              <a:buNone/>
            </a:pPr>
            <a:r>
              <a:rPr lang="en-US" sz="2400" b="1" dirty="0">
                <a:latin typeface="Courier New" pitchFamily="49" charset="0"/>
                <a:cs typeface="Courier New" pitchFamily="49" charset="0"/>
              </a:rPr>
              <a:t>}</a:t>
            </a:r>
          </a:p>
        </p:txBody>
      </p:sp>
      <p:sp>
        <p:nvSpPr>
          <p:cNvPr id="30723"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EF45849-979C-49D4-9DDA-0AED0939737A}" type="slidenum">
              <a:rPr lang="en-US" sz="1200">
                <a:ea typeface="MS PGothic" pitchFamily="34" charset="-128"/>
              </a:rPr>
              <a:pPr algn="r">
                <a:buClrTx/>
                <a:buFontTx/>
                <a:buNone/>
              </a:pPr>
              <a:t>30</a:t>
            </a:fld>
            <a:endParaRPr lang="en-US" sz="1200">
              <a:ea typeface="MS PGothic"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30722">
                                            <p:txEl>
                                              <p:pRg st="0" end="0"/>
                                            </p:txEl>
                                          </p:spTgt>
                                        </p:tgtEl>
                                        <p:attrNameLst>
                                          <p:attrName>style.visibility</p:attrName>
                                        </p:attrNameLst>
                                      </p:cBhvr>
                                      <p:to>
                                        <p:strVal val="visible"/>
                                      </p:to>
                                    </p:set>
                                    <p:animEffect transition="in" filter="checkerboard(across)">
                                      <p:cBhvr additive="repl">
                                        <p:cTn id="7" dur="500"/>
                                        <p:tgtEl>
                                          <p:spTgt spid="30722">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30722">
                                            <p:txEl>
                                              <p:pRg st="1" end="1"/>
                                            </p:txEl>
                                          </p:spTgt>
                                        </p:tgtEl>
                                        <p:attrNameLst>
                                          <p:attrName>style.visibility</p:attrName>
                                        </p:attrNameLst>
                                      </p:cBhvr>
                                      <p:to>
                                        <p:strVal val="visible"/>
                                      </p:to>
                                    </p:set>
                                    <p:animEffect transition="in" filter="checkerboard(across)">
                                      <p:cBhvr additive="repl">
                                        <p:cTn id="10" dur="500"/>
                                        <p:tgtEl>
                                          <p:spTgt spid="30722">
                                            <p:txEl>
                                              <p:pRg st="1" end="1"/>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30722">
                                            <p:txEl>
                                              <p:pRg st="2" end="2"/>
                                            </p:txEl>
                                          </p:spTgt>
                                        </p:tgtEl>
                                        <p:attrNameLst>
                                          <p:attrName>style.visibility</p:attrName>
                                        </p:attrNameLst>
                                      </p:cBhvr>
                                      <p:to>
                                        <p:strVal val="visible"/>
                                      </p:to>
                                    </p:set>
                                    <p:animEffect transition="in" filter="checkerboard(across)">
                                      <p:cBhvr additive="repl">
                                        <p:cTn id="13" dur="500"/>
                                        <p:tgtEl>
                                          <p:spTgt spid="30722">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additive="repl">
                                        <p:cTn id="17" dur="1" fill="hold">
                                          <p:stCondLst>
                                            <p:cond delay="0"/>
                                          </p:stCondLst>
                                        </p:cTn>
                                        <p:tgtEl>
                                          <p:spTgt spid="30722">
                                            <p:txEl>
                                              <p:pRg st="3" end="3"/>
                                            </p:txEl>
                                          </p:spTgt>
                                        </p:tgtEl>
                                        <p:attrNameLst>
                                          <p:attrName>style.visibility</p:attrName>
                                        </p:attrNameLst>
                                      </p:cBhvr>
                                      <p:to>
                                        <p:strVal val="visible"/>
                                      </p:to>
                                    </p:set>
                                    <p:animEffect transition="in" filter="checkerboard(across)">
                                      <p:cBhvr additive="repl">
                                        <p:cTn id="18" dur="500"/>
                                        <p:tgtEl>
                                          <p:spTgt spid="30722">
                                            <p:txEl>
                                              <p:pRg st="3" end="3"/>
                                            </p:txEl>
                                          </p:spTgt>
                                        </p:tgtEl>
                                      </p:cBhvr>
                                    </p:animEffect>
                                  </p:childTnLst>
                                </p:cTn>
                              </p:par>
                              <p:par>
                                <p:cTn id="19" presetID="5" presetClass="entr" presetSubtype="10" fill="hold" nodeType="withEffect">
                                  <p:stCondLst>
                                    <p:cond delay="0"/>
                                  </p:stCondLst>
                                  <p:childTnLst>
                                    <p:set>
                                      <p:cBhvr additive="repl">
                                        <p:cTn id="20" dur="1" fill="hold">
                                          <p:stCondLst>
                                            <p:cond delay="0"/>
                                          </p:stCondLst>
                                        </p:cTn>
                                        <p:tgtEl>
                                          <p:spTgt spid="30722">
                                            <p:txEl>
                                              <p:pRg st="4" end="4"/>
                                            </p:txEl>
                                          </p:spTgt>
                                        </p:tgtEl>
                                        <p:attrNameLst>
                                          <p:attrName>style.visibility</p:attrName>
                                        </p:attrNameLst>
                                      </p:cBhvr>
                                      <p:to>
                                        <p:strVal val="visible"/>
                                      </p:to>
                                    </p:set>
                                    <p:animEffect transition="in" filter="checkerboard(across)">
                                      <p:cBhvr additive="repl">
                                        <p:cTn id="21" dur="500"/>
                                        <p:tgtEl>
                                          <p:spTgt spid="30722">
                                            <p:txEl>
                                              <p:pRg st="4" end="4"/>
                                            </p:txEl>
                                          </p:spTgt>
                                        </p:tgtEl>
                                      </p:cBhvr>
                                    </p:animEffect>
                                  </p:childTnLst>
                                </p:cTn>
                              </p:par>
                              <p:par>
                                <p:cTn id="22" presetID="5" presetClass="entr" presetSubtype="10" fill="hold" nodeType="withEffect">
                                  <p:stCondLst>
                                    <p:cond delay="0"/>
                                  </p:stCondLst>
                                  <p:childTnLst>
                                    <p:set>
                                      <p:cBhvr additive="repl">
                                        <p:cTn id="23" dur="1" fill="hold">
                                          <p:stCondLst>
                                            <p:cond delay="0"/>
                                          </p:stCondLst>
                                        </p:cTn>
                                        <p:tgtEl>
                                          <p:spTgt spid="30722">
                                            <p:txEl>
                                              <p:pRg st="5" end="5"/>
                                            </p:txEl>
                                          </p:spTgt>
                                        </p:tgtEl>
                                        <p:attrNameLst>
                                          <p:attrName>style.visibility</p:attrName>
                                        </p:attrNameLst>
                                      </p:cBhvr>
                                      <p:to>
                                        <p:strVal val="visible"/>
                                      </p:to>
                                    </p:set>
                                    <p:animEffect transition="in" filter="checkerboard(across)">
                                      <p:cBhvr additive="repl">
                                        <p:cTn id="24" dur="500"/>
                                        <p:tgtEl>
                                          <p:spTgt spid="30722">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additive="repl">
                                        <p:cTn id="28" dur="1" fill="hold">
                                          <p:stCondLst>
                                            <p:cond delay="0"/>
                                          </p:stCondLst>
                                        </p:cTn>
                                        <p:tgtEl>
                                          <p:spTgt spid="30722">
                                            <p:txEl>
                                              <p:pRg st="6" end="6"/>
                                            </p:txEl>
                                          </p:spTgt>
                                        </p:tgtEl>
                                        <p:attrNameLst>
                                          <p:attrName>style.visibility</p:attrName>
                                        </p:attrNameLst>
                                      </p:cBhvr>
                                      <p:to>
                                        <p:strVal val="visible"/>
                                      </p:to>
                                    </p:set>
                                    <p:animEffect transition="in" filter="checkerboard(across)">
                                      <p:cBhvr additive="repl">
                                        <p:cTn id="29" dur="500"/>
                                        <p:tgtEl>
                                          <p:spTgt spid="30722">
                                            <p:txEl>
                                              <p:pRg st="6" end="6"/>
                                            </p:txEl>
                                          </p:spTgt>
                                        </p:tgtEl>
                                      </p:cBhvr>
                                    </p:animEffect>
                                  </p:childTnLst>
                                </p:cTn>
                              </p:par>
                              <p:par>
                                <p:cTn id="30" presetID="5" presetClass="entr" presetSubtype="10" fill="hold" nodeType="withEffect">
                                  <p:stCondLst>
                                    <p:cond delay="0"/>
                                  </p:stCondLst>
                                  <p:childTnLst>
                                    <p:set>
                                      <p:cBhvr additive="repl">
                                        <p:cTn id="31" dur="1" fill="hold">
                                          <p:stCondLst>
                                            <p:cond delay="0"/>
                                          </p:stCondLst>
                                        </p:cTn>
                                        <p:tgtEl>
                                          <p:spTgt spid="30722">
                                            <p:txEl>
                                              <p:pRg st="7" end="7"/>
                                            </p:txEl>
                                          </p:spTgt>
                                        </p:tgtEl>
                                        <p:attrNameLst>
                                          <p:attrName>style.visibility</p:attrName>
                                        </p:attrNameLst>
                                      </p:cBhvr>
                                      <p:to>
                                        <p:strVal val="visible"/>
                                      </p:to>
                                    </p:set>
                                    <p:animEffect transition="in" filter="checkerboard(across)">
                                      <p:cBhvr additive="repl">
                                        <p:cTn id="32" dur="500"/>
                                        <p:tgtEl>
                                          <p:spTgt spid="30722">
                                            <p:txEl>
                                              <p:pRg st="7" end="7"/>
                                            </p:txEl>
                                          </p:spTgt>
                                        </p:tgtEl>
                                      </p:cBhvr>
                                    </p:animEffect>
                                  </p:childTnLst>
                                </p:cTn>
                              </p:par>
                              <p:par>
                                <p:cTn id="33" presetID="5" presetClass="entr" presetSubtype="10" fill="hold" nodeType="withEffect">
                                  <p:stCondLst>
                                    <p:cond delay="0"/>
                                  </p:stCondLst>
                                  <p:childTnLst>
                                    <p:set>
                                      <p:cBhvr additive="repl">
                                        <p:cTn id="34" dur="1" fill="hold">
                                          <p:stCondLst>
                                            <p:cond delay="0"/>
                                          </p:stCondLst>
                                        </p:cTn>
                                        <p:tgtEl>
                                          <p:spTgt spid="30722">
                                            <p:txEl>
                                              <p:pRg st="8" end="8"/>
                                            </p:txEl>
                                          </p:spTgt>
                                        </p:tgtEl>
                                        <p:attrNameLst>
                                          <p:attrName>style.visibility</p:attrName>
                                        </p:attrNameLst>
                                      </p:cBhvr>
                                      <p:to>
                                        <p:strVal val="visible"/>
                                      </p:to>
                                    </p:set>
                                    <p:animEffect transition="in" filter="checkerboard(across)">
                                      <p:cBhvr additive="repl">
                                        <p:cTn id="35" dur="500"/>
                                        <p:tgtEl>
                                          <p:spTgt spid="30722">
                                            <p:txEl>
                                              <p:pRg st="8" end="8"/>
                                            </p:txEl>
                                          </p:spTgt>
                                        </p:tgtEl>
                                      </p:cBhvr>
                                    </p:animEffect>
                                  </p:childTnLst>
                                </p:cTn>
                              </p:par>
                              <p:par>
                                <p:cTn id="36" presetID="5" presetClass="entr" presetSubtype="10" fill="hold" nodeType="withEffect">
                                  <p:stCondLst>
                                    <p:cond delay="0"/>
                                  </p:stCondLst>
                                  <p:childTnLst>
                                    <p:set>
                                      <p:cBhvr additive="repl">
                                        <p:cTn id="37" dur="1" fill="hold">
                                          <p:stCondLst>
                                            <p:cond delay="0"/>
                                          </p:stCondLst>
                                        </p:cTn>
                                        <p:tgtEl>
                                          <p:spTgt spid="30722">
                                            <p:txEl>
                                              <p:pRg st="9" end="9"/>
                                            </p:txEl>
                                          </p:spTgt>
                                        </p:tgtEl>
                                        <p:attrNameLst>
                                          <p:attrName>style.visibility</p:attrName>
                                        </p:attrNameLst>
                                      </p:cBhvr>
                                      <p:to>
                                        <p:strVal val="visible"/>
                                      </p:to>
                                    </p:set>
                                    <p:animEffect transition="in" filter="checkerboard(across)">
                                      <p:cBhvr additive="repl">
                                        <p:cTn id="38" dur="500"/>
                                        <p:tgtEl>
                                          <p:spTgt spid="30722">
                                            <p:txEl>
                                              <p:pRg st="9" end="9"/>
                                            </p:txEl>
                                          </p:spTgt>
                                        </p:tgtEl>
                                      </p:cBhvr>
                                    </p:animEffect>
                                  </p:childTnLst>
                                </p:cTn>
                              </p:par>
                              <p:par>
                                <p:cTn id="39" presetID="5" presetClass="entr" presetSubtype="10" fill="hold" nodeType="withEffect">
                                  <p:stCondLst>
                                    <p:cond delay="0"/>
                                  </p:stCondLst>
                                  <p:childTnLst>
                                    <p:set>
                                      <p:cBhvr additive="repl">
                                        <p:cTn id="40" dur="1" fill="hold">
                                          <p:stCondLst>
                                            <p:cond delay="0"/>
                                          </p:stCondLst>
                                        </p:cTn>
                                        <p:tgtEl>
                                          <p:spTgt spid="30722">
                                            <p:txEl>
                                              <p:pRg st="10" end="10"/>
                                            </p:txEl>
                                          </p:spTgt>
                                        </p:tgtEl>
                                        <p:attrNameLst>
                                          <p:attrName>style.visibility</p:attrName>
                                        </p:attrNameLst>
                                      </p:cBhvr>
                                      <p:to>
                                        <p:strVal val="visible"/>
                                      </p:to>
                                    </p:set>
                                    <p:animEffect transition="in" filter="checkerboard(across)">
                                      <p:cBhvr additive="repl">
                                        <p:cTn id="41" dur="500"/>
                                        <p:tgtEl>
                                          <p:spTgt spid="3072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ext Box 1"/>
          <p:cNvSpPr txBox="1">
            <a:spLocks noChangeArrowheads="1"/>
          </p:cNvSpPr>
          <p:nvPr/>
        </p:nvSpPr>
        <p:spPr bwMode="auto">
          <a:xfrm>
            <a:off x="446088" y="163513"/>
            <a:ext cx="8382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Be careful: empty input/output type</a:t>
            </a:r>
          </a:p>
        </p:txBody>
      </p:sp>
      <p:sp>
        <p:nvSpPr>
          <p:cNvPr id="30722" name="Text Box 2"/>
          <p:cNvSpPr txBox="1">
            <a:spLocks noChangeArrowheads="1"/>
          </p:cNvSpPr>
          <p:nvPr/>
        </p:nvSpPr>
        <p:spPr bwMode="auto">
          <a:xfrm>
            <a:off x="294456" y="1052736"/>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0"/>
              </a:spcBef>
              <a:buClr>
                <a:srgbClr val="003399"/>
              </a:buClr>
              <a:buFont typeface="Wingdings" pitchFamily="2" charset="2"/>
              <a:buChar char=""/>
            </a:pPr>
            <a:r>
              <a:rPr lang="en-US" sz="2800" dirty="0"/>
              <a:t>If output or input type is not specified </a:t>
            </a:r>
            <a:r>
              <a:rPr lang="en-US" sz="2800" dirty="0">
                <a:sym typeface="Wingdings" panose="05000000000000000000" pitchFamily="2" charset="2"/>
              </a:rPr>
              <a:t> int</a:t>
            </a:r>
            <a:endParaRPr lang="en-US" sz="2800" dirty="0"/>
          </a:p>
          <a:p>
            <a:pPr lvl="1">
              <a:spcBef>
                <a:spcPts val="0"/>
              </a:spcBef>
              <a:buClr>
                <a:srgbClr val="006633"/>
              </a:buClr>
              <a:buSzPct val="85000"/>
              <a:buFont typeface="Wingdings" pitchFamily="2" charset="2"/>
              <a:buChar char=""/>
            </a:pPr>
            <a:r>
              <a:rPr lang="en-US" sz="2400" dirty="0"/>
              <a:t>Casting may not work</a:t>
            </a:r>
          </a:p>
          <a:p>
            <a:pPr marL="339725" lvl="1" indent="0">
              <a:spcBef>
                <a:spcPts val="0"/>
              </a:spcBef>
              <a:buClr>
                <a:srgbClr val="006633"/>
              </a:buClr>
              <a:buSzPct val="85000"/>
            </a:pPr>
            <a:endParaRPr lang="en-US" sz="1200" b="1" dirty="0">
              <a:latin typeface="Courier New" pitchFamily="49" charset="0"/>
              <a:cs typeface="Courier New" pitchFamily="49" charset="0"/>
            </a:endParaRPr>
          </a:p>
          <a:p>
            <a:pPr marL="0" indent="0">
              <a:spcBef>
                <a:spcPts val="0"/>
              </a:spcBef>
              <a:buClr>
                <a:srgbClr val="006633"/>
              </a:buClr>
              <a:buSzPct val="85000"/>
            </a:pPr>
            <a:r>
              <a:rPr lang="en-US" sz="2000" b="1" dirty="0">
                <a:latin typeface="Courier New" pitchFamily="49" charset="0"/>
                <a:cs typeface="Courier New" pitchFamily="49" charset="0"/>
              </a:rPr>
              <a:t>f1(a){</a:t>
            </a:r>
          </a:p>
          <a:p>
            <a:pPr marL="0" indent="0">
              <a:spcBef>
                <a:spcPts val="0"/>
              </a:spcBef>
              <a:buClr>
                <a:srgbClr val="006633"/>
              </a:buClr>
              <a:buSzPct val="85000"/>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("a = %d\n", a);  return a / 2;</a:t>
            </a:r>
          </a:p>
          <a:p>
            <a:pPr marL="0" indent="0">
              <a:spcBef>
                <a:spcPts val="0"/>
              </a:spcBef>
              <a:buClr>
                <a:srgbClr val="006633"/>
              </a:buClr>
              <a:buSzPct val="85000"/>
            </a:pPr>
            <a:r>
              <a:rPr lang="en-US" sz="2000" b="1" dirty="0">
                <a:latin typeface="Courier New" pitchFamily="49" charset="0"/>
                <a:cs typeface="Courier New" pitchFamily="49" charset="0"/>
              </a:rPr>
              <a:t>}</a:t>
            </a:r>
          </a:p>
          <a:p>
            <a:pPr marL="0" indent="0">
              <a:spcBef>
                <a:spcPts val="0"/>
              </a:spcBef>
              <a:buClr>
                <a:srgbClr val="006633"/>
              </a:buClr>
              <a:buSzPct val="85000"/>
            </a:pPr>
            <a:r>
              <a:rPr lang="en-US" sz="2000" b="1" dirty="0">
                <a:latin typeface="Courier New" pitchFamily="49" charset="0"/>
                <a:cs typeface="Courier New" pitchFamily="49" charset="0"/>
              </a:rPr>
              <a:t>f2(int a){</a:t>
            </a:r>
          </a:p>
          <a:p>
            <a:pPr marL="0" indent="0">
              <a:spcBef>
                <a:spcPts val="0"/>
              </a:spcBef>
              <a:buClr>
                <a:srgbClr val="006633"/>
              </a:buClr>
              <a:buSzPct val="85000"/>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("a = %d\n", a);  return a / 2;</a:t>
            </a:r>
          </a:p>
          <a:p>
            <a:pPr marL="0" indent="0">
              <a:spcBef>
                <a:spcPts val="0"/>
              </a:spcBef>
              <a:buClr>
                <a:srgbClr val="006633"/>
              </a:buClr>
              <a:buSzPct val="85000"/>
            </a:pPr>
            <a:r>
              <a:rPr lang="en-US" sz="2000" b="1" dirty="0">
                <a:latin typeface="Courier New" pitchFamily="49" charset="0"/>
                <a:cs typeface="Courier New" pitchFamily="49" charset="0"/>
              </a:rPr>
              <a:t>}</a:t>
            </a:r>
          </a:p>
          <a:p>
            <a:pPr marL="0" indent="0">
              <a:spcBef>
                <a:spcPts val="0"/>
              </a:spcBef>
              <a:buClr>
                <a:srgbClr val="006633"/>
              </a:buClr>
              <a:buSzPct val="85000"/>
            </a:pPr>
            <a:r>
              <a:rPr lang="en-US" sz="2000" b="1" dirty="0">
                <a:latin typeface="Courier New" pitchFamily="49" charset="0"/>
                <a:cs typeface="Courier New" pitchFamily="49" charset="0"/>
              </a:rPr>
              <a:t>f3(float a){</a:t>
            </a:r>
          </a:p>
          <a:p>
            <a:pPr marL="0" indent="0">
              <a:spcBef>
                <a:spcPts val="0"/>
              </a:spcBef>
              <a:buClr>
                <a:srgbClr val="006633"/>
              </a:buClr>
              <a:buSzPct val="85000"/>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("a = %f\n", a);  return a / 2;</a:t>
            </a:r>
          </a:p>
          <a:p>
            <a:pPr marL="0" indent="0">
              <a:spcBef>
                <a:spcPts val="0"/>
              </a:spcBef>
              <a:buClr>
                <a:srgbClr val="006633"/>
              </a:buClr>
              <a:buSzPct val="85000"/>
            </a:pPr>
            <a:r>
              <a:rPr lang="en-US" sz="2000" b="1" dirty="0">
                <a:latin typeface="Courier New" pitchFamily="49" charset="0"/>
                <a:cs typeface="Courier New" pitchFamily="49" charset="0"/>
              </a:rPr>
              <a:t>}</a:t>
            </a:r>
          </a:p>
          <a:p>
            <a:pPr marL="0" indent="0">
              <a:spcBef>
                <a:spcPts val="0"/>
              </a:spcBef>
              <a:buClr>
                <a:srgbClr val="006633"/>
              </a:buClr>
              <a:buSzPct val="85000"/>
            </a:pPr>
            <a:r>
              <a:rPr lang="en-US" sz="2000" b="1" dirty="0">
                <a:latin typeface="Courier New" pitchFamily="49" charset="0"/>
                <a:cs typeface="Courier New" pitchFamily="49" charset="0"/>
              </a:rPr>
              <a:t>int main(){</a:t>
            </a:r>
          </a:p>
          <a:p>
            <a:pPr marL="0" indent="0">
              <a:spcBef>
                <a:spcPts val="0"/>
              </a:spcBef>
              <a:buClr>
                <a:srgbClr val="006633"/>
              </a:buClr>
              <a:buSzPct val="85000"/>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("%d\n", f1(10.5));</a:t>
            </a:r>
          </a:p>
          <a:p>
            <a:pPr marL="0" indent="0">
              <a:spcBef>
                <a:spcPts val="0"/>
              </a:spcBef>
              <a:buClr>
                <a:srgbClr val="006633"/>
              </a:buClr>
              <a:buSzPct val="85000"/>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("%d\n", f2(10.5));</a:t>
            </a:r>
          </a:p>
          <a:p>
            <a:pPr marL="0" indent="0">
              <a:spcBef>
                <a:spcPts val="0"/>
              </a:spcBef>
              <a:buClr>
                <a:srgbClr val="006633"/>
              </a:buClr>
              <a:buSzPct val="85000"/>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("%d\n", f3(10.5));</a:t>
            </a:r>
          </a:p>
          <a:p>
            <a:pPr marL="0" indent="0">
              <a:spcBef>
                <a:spcPts val="0"/>
              </a:spcBef>
              <a:buClr>
                <a:srgbClr val="006633"/>
              </a:buClr>
              <a:buSzPct val="85000"/>
            </a:pPr>
            <a:r>
              <a:rPr lang="en-US" sz="2000" b="1" dirty="0">
                <a:latin typeface="Courier New" pitchFamily="49" charset="0"/>
                <a:cs typeface="Courier New" pitchFamily="49" charset="0"/>
              </a:rPr>
              <a:t>    return 0;</a:t>
            </a:r>
          </a:p>
          <a:p>
            <a:pPr marL="0" indent="0">
              <a:spcBef>
                <a:spcPts val="0"/>
              </a:spcBef>
              <a:buClr>
                <a:srgbClr val="006633"/>
              </a:buClr>
              <a:buSzPct val="85000"/>
            </a:pPr>
            <a:r>
              <a:rPr lang="en-US" sz="2000" b="1" dirty="0">
                <a:latin typeface="Courier New" pitchFamily="49" charset="0"/>
                <a:cs typeface="Courier New" pitchFamily="49" charset="0"/>
              </a:rPr>
              <a:t>}</a:t>
            </a:r>
          </a:p>
        </p:txBody>
      </p:sp>
      <p:sp>
        <p:nvSpPr>
          <p:cNvPr id="30723"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EF45849-979C-49D4-9DDA-0AED0939737A}" type="slidenum">
              <a:rPr lang="en-US" sz="1200">
                <a:ea typeface="MS PGothic" pitchFamily="34" charset="-128"/>
              </a:rPr>
              <a:pPr algn="r">
                <a:buClrTx/>
                <a:buFontTx/>
                <a:buNone/>
              </a:pPr>
              <a:t>31</a:t>
            </a:fld>
            <a:endParaRPr lang="en-US" sz="1200">
              <a:ea typeface="MS PGothic" pitchFamily="34" charset="-128"/>
            </a:endParaRPr>
          </a:p>
        </p:txBody>
      </p:sp>
      <p:sp>
        <p:nvSpPr>
          <p:cNvPr id="6" name="Rectangle 5"/>
          <p:cNvSpPr/>
          <p:nvPr/>
        </p:nvSpPr>
        <p:spPr>
          <a:xfrm>
            <a:off x="5868144" y="4607233"/>
            <a:ext cx="2448272" cy="1754326"/>
          </a:xfrm>
          <a:prstGeom prst="rect">
            <a:avLst/>
          </a:prstGeom>
        </p:spPr>
        <p:txBody>
          <a:bodyPr wrap="square">
            <a:spAutoFit/>
          </a:bodyPr>
          <a:lstStyle/>
          <a:p>
            <a:r>
              <a:rPr lang="pt-BR" dirty="0">
                <a:solidFill>
                  <a:srgbClr val="00B050"/>
                </a:solidFill>
              </a:rPr>
              <a:t>//</a:t>
            </a:r>
            <a:r>
              <a:rPr lang="pt-BR" dirty="0">
                <a:solidFill>
                  <a:srgbClr val="FF0000"/>
                </a:solidFill>
              </a:rPr>
              <a:t> a = 1</a:t>
            </a:r>
          </a:p>
          <a:p>
            <a:r>
              <a:rPr lang="pt-BR" dirty="0">
                <a:solidFill>
                  <a:srgbClr val="00B050"/>
                </a:solidFill>
              </a:rPr>
              <a:t>//</a:t>
            </a:r>
            <a:r>
              <a:rPr lang="pt-BR" dirty="0">
                <a:solidFill>
                  <a:srgbClr val="FF0000"/>
                </a:solidFill>
              </a:rPr>
              <a:t> 0</a:t>
            </a:r>
          </a:p>
          <a:p>
            <a:r>
              <a:rPr lang="pt-BR" dirty="0">
                <a:solidFill>
                  <a:srgbClr val="00B050"/>
                </a:solidFill>
              </a:rPr>
              <a:t>//</a:t>
            </a:r>
            <a:r>
              <a:rPr lang="pt-BR" dirty="0">
                <a:solidFill>
                  <a:srgbClr val="FF0000"/>
                </a:solidFill>
              </a:rPr>
              <a:t> a = 10</a:t>
            </a:r>
          </a:p>
          <a:p>
            <a:r>
              <a:rPr lang="pt-BR" dirty="0">
                <a:solidFill>
                  <a:srgbClr val="00B050"/>
                </a:solidFill>
              </a:rPr>
              <a:t>//</a:t>
            </a:r>
            <a:r>
              <a:rPr lang="pt-BR" dirty="0">
                <a:solidFill>
                  <a:srgbClr val="FF0000"/>
                </a:solidFill>
              </a:rPr>
              <a:t> 5</a:t>
            </a:r>
          </a:p>
          <a:p>
            <a:r>
              <a:rPr lang="pt-BR" dirty="0">
                <a:solidFill>
                  <a:srgbClr val="00B050"/>
                </a:solidFill>
              </a:rPr>
              <a:t>//</a:t>
            </a:r>
            <a:r>
              <a:rPr lang="pt-BR" dirty="0">
                <a:solidFill>
                  <a:srgbClr val="FF0000"/>
                </a:solidFill>
              </a:rPr>
              <a:t> a = 10.500000</a:t>
            </a:r>
          </a:p>
          <a:p>
            <a:r>
              <a:rPr lang="pt-BR" dirty="0">
                <a:solidFill>
                  <a:srgbClr val="00B050"/>
                </a:solidFill>
              </a:rPr>
              <a:t>//</a:t>
            </a:r>
            <a:r>
              <a:rPr lang="pt-BR" dirty="0">
                <a:solidFill>
                  <a:srgbClr val="FF0000"/>
                </a:solidFill>
              </a:rPr>
              <a:t> 5</a:t>
            </a:r>
            <a:endParaRPr lang="en-US" dirty="0">
              <a:solidFill>
                <a:srgbClr val="FF0000"/>
              </a:solidFill>
            </a:endParaRPr>
          </a:p>
        </p:txBody>
      </p:sp>
    </p:spTree>
    <p:extLst>
      <p:ext uri="{BB962C8B-B14F-4D97-AF65-F5344CB8AC3E}">
        <p14:creationId xmlns:p14="http://schemas.microsoft.com/office/powerpoint/2010/main" val="680602805"/>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30722">
                                            <p:txEl>
                                              <p:pRg st="0" end="0"/>
                                            </p:txEl>
                                          </p:spTgt>
                                        </p:tgtEl>
                                        <p:attrNameLst>
                                          <p:attrName>style.visibility</p:attrName>
                                        </p:attrNameLst>
                                      </p:cBhvr>
                                      <p:to>
                                        <p:strVal val="visible"/>
                                      </p:to>
                                    </p:set>
                                    <p:animEffect transition="in" filter="checkerboard(across)">
                                      <p:cBhvr additive="repl">
                                        <p:cTn id="7" dur="500"/>
                                        <p:tgtEl>
                                          <p:spTgt spid="30722">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30722">
                                            <p:txEl>
                                              <p:pRg st="1" end="1"/>
                                            </p:txEl>
                                          </p:spTgt>
                                        </p:tgtEl>
                                        <p:attrNameLst>
                                          <p:attrName>style.visibility</p:attrName>
                                        </p:attrNameLst>
                                      </p:cBhvr>
                                      <p:to>
                                        <p:strVal val="visible"/>
                                      </p:to>
                                    </p:set>
                                    <p:animEffect transition="in" filter="checkerboard(across)">
                                      <p:cBhvr additive="repl">
                                        <p:cTn id="10" dur="500"/>
                                        <p:tgtEl>
                                          <p:spTgt spid="30722">
                                            <p:txEl>
                                              <p:pRg st="1" end="1"/>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30722">
                                            <p:txEl>
                                              <p:pRg st="3" end="3"/>
                                            </p:txEl>
                                          </p:spTgt>
                                        </p:tgtEl>
                                        <p:attrNameLst>
                                          <p:attrName>style.visibility</p:attrName>
                                        </p:attrNameLst>
                                      </p:cBhvr>
                                      <p:to>
                                        <p:strVal val="visible"/>
                                      </p:to>
                                    </p:set>
                                    <p:animEffect transition="in" filter="checkerboard(across)">
                                      <p:cBhvr additive="repl">
                                        <p:cTn id="13" dur="500"/>
                                        <p:tgtEl>
                                          <p:spTgt spid="30722">
                                            <p:txEl>
                                              <p:pRg st="3" end="3"/>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30722">
                                            <p:txEl>
                                              <p:pRg st="4" end="4"/>
                                            </p:txEl>
                                          </p:spTgt>
                                        </p:tgtEl>
                                        <p:attrNameLst>
                                          <p:attrName>style.visibility</p:attrName>
                                        </p:attrNameLst>
                                      </p:cBhvr>
                                      <p:to>
                                        <p:strVal val="visible"/>
                                      </p:to>
                                    </p:set>
                                    <p:animEffect transition="in" filter="checkerboard(across)">
                                      <p:cBhvr additive="repl">
                                        <p:cTn id="16" dur="500"/>
                                        <p:tgtEl>
                                          <p:spTgt spid="30722">
                                            <p:txEl>
                                              <p:pRg st="4" end="4"/>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30722">
                                            <p:txEl>
                                              <p:pRg st="5" end="5"/>
                                            </p:txEl>
                                          </p:spTgt>
                                        </p:tgtEl>
                                        <p:attrNameLst>
                                          <p:attrName>style.visibility</p:attrName>
                                        </p:attrNameLst>
                                      </p:cBhvr>
                                      <p:to>
                                        <p:strVal val="visible"/>
                                      </p:to>
                                    </p:set>
                                    <p:animEffect transition="in" filter="checkerboard(across)">
                                      <p:cBhvr additive="repl">
                                        <p:cTn id="19" dur="500"/>
                                        <p:tgtEl>
                                          <p:spTgt spid="30722">
                                            <p:txEl>
                                              <p:pRg st="5" end="5"/>
                                            </p:txEl>
                                          </p:spTgt>
                                        </p:tgtEl>
                                      </p:cBhvr>
                                    </p:animEffect>
                                  </p:childTnLst>
                                </p:cTn>
                              </p:par>
                              <p:par>
                                <p:cTn id="20" presetID="5" presetClass="entr" presetSubtype="10" fill="hold" nodeType="withEffect">
                                  <p:stCondLst>
                                    <p:cond delay="0"/>
                                  </p:stCondLst>
                                  <p:childTnLst>
                                    <p:set>
                                      <p:cBhvr additive="repl">
                                        <p:cTn id="21" dur="1" fill="hold">
                                          <p:stCondLst>
                                            <p:cond delay="0"/>
                                          </p:stCondLst>
                                        </p:cTn>
                                        <p:tgtEl>
                                          <p:spTgt spid="30722">
                                            <p:txEl>
                                              <p:pRg st="6" end="6"/>
                                            </p:txEl>
                                          </p:spTgt>
                                        </p:tgtEl>
                                        <p:attrNameLst>
                                          <p:attrName>style.visibility</p:attrName>
                                        </p:attrNameLst>
                                      </p:cBhvr>
                                      <p:to>
                                        <p:strVal val="visible"/>
                                      </p:to>
                                    </p:set>
                                    <p:animEffect transition="in" filter="checkerboard(across)">
                                      <p:cBhvr additive="repl">
                                        <p:cTn id="22" dur="500"/>
                                        <p:tgtEl>
                                          <p:spTgt spid="30722">
                                            <p:txEl>
                                              <p:pRg st="6" end="6"/>
                                            </p:txEl>
                                          </p:spTgt>
                                        </p:tgtEl>
                                      </p:cBhvr>
                                    </p:animEffect>
                                  </p:childTnLst>
                                </p:cTn>
                              </p:par>
                              <p:par>
                                <p:cTn id="23" presetID="5" presetClass="entr" presetSubtype="10" fill="hold" nodeType="withEffect">
                                  <p:stCondLst>
                                    <p:cond delay="0"/>
                                  </p:stCondLst>
                                  <p:childTnLst>
                                    <p:set>
                                      <p:cBhvr additive="repl">
                                        <p:cTn id="24" dur="1" fill="hold">
                                          <p:stCondLst>
                                            <p:cond delay="0"/>
                                          </p:stCondLst>
                                        </p:cTn>
                                        <p:tgtEl>
                                          <p:spTgt spid="30722">
                                            <p:txEl>
                                              <p:pRg st="7" end="7"/>
                                            </p:txEl>
                                          </p:spTgt>
                                        </p:tgtEl>
                                        <p:attrNameLst>
                                          <p:attrName>style.visibility</p:attrName>
                                        </p:attrNameLst>
                                      </p:cBhvr>
                                      <p:to>
                                        <p:strVal val="visible"/>
                                      </p:to>
                                    </p:set>
                                    <p:animEffect transition="in" filter="checkerboard(across)">
                                      <p:cBhvr additive="repl">
                                        <p:cTn id="25" dur="500"/>
                                        <p:tgtEl>
                                          <p:spTgt spid="30722">
                                            <p:txEl>
                                              <p:pRg st="7" end="7"/>
                                            </p:txEl>
                                          </p:spTgt>
                                        </p:tgtEl>
                                      </p:cBhvr>
                                    </p:animEffect>
                                  </p:childTnLst>
                                </p:cTn>
                              </p:par>
                              <p:par>
                                <p:cTn id="26" presetID="5" presetClass="entr" presetSubtype="10" fill="hold" nodeType="withEffect">
                                  <p:stCondLst>
                                    <p:cond delay="0"/>
                                  </p:stCondLst>
                                  <p:childTnLst>
                                    <p:set>
                                      <p:cBhvr additive="repl">
                                        <p:cTn id="27" dur="1" fill="hold">
                                          <p:stCondLst>
                                            <p:cond delay="0"/>
                                          </p:stCondLst>
                                        </p:cTn>
                                        <p:tgtEl>
                                          <p:spTgt spid="30722">
                                            <p:txEl>
                                              <p:pRg st="8" end="8"/>
                                            </p:txEl>
                                          </p:spTgt>
                                        </p:tgtEl>
                                        <p:attrNameLst>
                                          <p:attrName>style.visibility</p:attrName>
                                        </p:attrNameLst>
                                      </p:cBhvr>
                                      <p:to>
                                        <p:strVal val="visible"/>
                                      </p:to>
                                    </p:set>
                                    <p:animEffect transition="in" filter="checkerboard(across)">
                                      <p:cBhvr additive="repl">
                                        <p:cTn id="28" dur="500"/>
                                        <p:tgtEl>
                                          <p:spTgt spid="30722">
                                            <p:txEl>
                                              <p:pRg st="8" end="8"/>
                                            </p:txEl>
                                          </p:spTgt>
                                        </p:tgtEl>
                                      </p:cBhvr>
                                    </p:animEffect>
                                  </p:childTnLst>
                                </p:cTn>
                              </p:par>
                              <p:par>
                                <p:cTn id="29" presetID="5" presetClass="entr" presetSubtype="10" fill="hold" nodeType="withEffect">
                                  <p:stCondLst>
                                    <p:cond delay="0"/>
                                  </p:stCondLst>
                                  <p:childTnLst>
                                    <p:set>
                                      <p:cBhvr additive="repl">
                                        <p:cTn id="30" dur="1" fill="hold">
                                          <p:stCondLst>
                                            <p:cond delay="0"/>
                                          </p:stCondLst>
                                        </p:cTn>
                                        <p:tgtEl>
                                          <p:spTgt spid="30722">
                                            <p:txEl>
                                              <p:pRg st="9" end="9"/>
                                            </p:txEl>
                                          </p:spTgt>
                                        </p:tgtEl>
                                        <p:attrNameLst>
                                          <p:attrName>style.visibility</p:attrName>
                                        </p:attrNameLst>
                                      </p:cBhvr>
                                      <p:to>
                                        <p:strVal val="visible"/>
                                      </p:to>
                                    </p:set>
                                    <p:animEffect transition="in" filter="checkerboard(across)">
                                      <p:cBhvr additive="repl">
                                        <p:cTn id="31" dur="500"/>
                                        <p:tgtEl>
                                          <p:spTgt spid="30722">
                                            <p:txEl>
                                              <p:pRg st="9" end="9"/>
                                            </p:txEl>
                                          </p:spTgt>
                                        </p:tgtEl>
                                      </p:cBhvr>
                                    </p:animEffect>
                                  </p:childTnLst>
                                </p:cTn>
                              </p:par>
                              <p:par>
                                <p:cTn id="32" presetID="5" presetClass="entr" presetSubtype="10" fill="hold" nodeType="withEffect">
                                  <p:stCondLst>
                                    <p:cond delay="0"/>
                                  </p:stCondLst>
                                  <p:childTnLst>
                                    <p:set>
                                      <p:cBhvr additive="repl">
                                        <p:cTn id="33" dur="1" fill="hold">
                                          <p:stCondLst>
                                            <p:cond delay="0"/>
                                          </p:stCondLst>
                                        </p:cTn>
                                        <p:tgtEl>
                                          <p:spTgt spid="30722">
                                            <p:txEl>
                                              <p:pRg st="10" end="10"/>
                                            </p:txEl>
                                          </p:spTgt>
                                        </p:tgtEl>
                                        <p:attrNameLst>
                                          <p:attrName>style.visibility</p:attrName>
                                        </p:attrNameLst>
                                      </p:cBhvr>
                                      <p:to>
                                        <p:strVal val="visible"/>
                                      </p:to>
                                    </p:set>
                                    <p:animEffect transition="in" filter="checkerboard(across)">
                                      <p:cBhvr additive="repl">
                                        <p:cTn id="34" dur="500"/>
                                        <p:tgtEl>
                                          <p:spTgt spid="30722">
                                            <p:txEl>
                                              <p:pRg st="10" end="10"/>
                                            </p:txEl>
                                          </p:spTgt>
                                        </p:tgtEl>
                                      </p:cBhvr>
                                    </p:animEffect>
                                  </p:childTnLst>
                                </p:cTn>
                              </p:par>
                              <p:par>
                                <p:cTn id="35" presetID="5" presetClass="entr" presetSubtype="10" fill="hold" nodeType="withEffect">
                                  <p:stCondLst>
                                    <p:cond delay="0"/>
                                  </p:stCondLst>
                                  <p:childTnLst>
                                    <p:set>
                                      <p:cBhvr additive="repl">
                                        <p:cTn id="36" dur="1" fill="hold">
                                          <p:stCondLst>
                                            <p:cond delay="0"/>
                                          </p:stCondLst>
                                        </p:cTn>
                                        <p:tgtEl>
                                          <p:spTgt spid="30722">
                                            <p:txEl>
                                              <p:pRg st="11" end="11"/>
                                            </p:txEl>
                                          </p:spTgt>
                                        </p:tgtEl>
                                        <p:attrNameLst>
                                          <p:attrName>style.visibility</p:attrName>
                                        </p:attrNameLst>
                                      </p:cBhvr>
                                      <p:to>
                                        <p:strVal val="visible"/>
                                      </p:to>
                                    </p:set>
                                    <p:animEffect transition="in" filter="checkerboard(across)">
                                      <p:cBhvr additive="repl">
                                        <p:cTn id="37" dur="500"/>
                                        <p:tgtEl>
                                          <p:spTgt spid="30722">
                                            <p:txEl>
                                              <p:pRg st="11" end="11"/>
                                            </p:txEl>
                                          </p:spTgt>
                                        </p:tgtEl>
                                      </p:cBhvr>
                                    </p:animEffect>
                                  </p:childTnLst>
                                </p:cTn>
                              </p:par>
                              <p:par>
                                <p:cTn id="38" presetID="5" presetClass="entr" presetSubtype="10" fill="hold" nodeType="withEffect">
                                  <p:stCondLst>
                                    <p:cond delay="0"/>
                                  </p:stCondLst>
                                  <p:childTnLst>
                                    <p:set>
                                      <p:cBhvr additive="repl">
                                        <p:cTn id="39" dur="1" fill="hold">
                                          <p:stCondLst>
                                            <p:cond delay="0"/>
                                          </p:stCondLst>
                                        </p:cTn>
                                        <p:tgtEl>
                                          <p:spTgt spid="30722">
                                            <p:txEl>
                                              <p:pRg st="12" end="12"/>
                                            </p:txEl>
                                          </p:spTgt>
                                        </p:tgtEl>
                                        <p:attrNameLst>
                                          <p:attrName>style.visibility</p:attrName>
                                        </p:attrNameLst>
                                      </p:cBhvr>
                                      <p:to>
                                        <p:strVal val="visible"/>
                                      </p:to>
                                    </p:set>
                                    <p:animEffect transition="in" filter="checkerboard(across)">
                                      <p:cBhvr additive="repl">
                                        <p:cTn id="40" dur="500"/>
                                        <p:tgtEl>
                                          <p:spTgt spid="30722">
                                            <p:txEl>
                                              <p:pRg st="12" end="12"/>
                                            </p:txEl>
                                          </p:spTgt>
                                        </p:tgtEl>
                                      </p:cBhvr>
                                    </p:animEffect>
                                  </p:childTnLst>
                                </p:cTn>
                              </p:par>
                              <p:par>
                                <p:cTn id="41" presetID="5" presetClass="entr" presetSubtype="10" fill="hold" nodeType="withEffect">
                                  <p:stCondLst>
                                    <p:cond delay="0"/>
                                  </p:stCondLst>
                                  <p:childTnLst>
                                    <p:set>
                                      <p:cBhvr additive="repl">
                                        <p:cTn id="42" dur="1" fill="hold">
                                          <p:stCondLst>
                                            <p:cond delay="0"/>
                                          </p:stCondLst>
                                        </p:cTn>
                                        <p:tgtEl>
                                          <p:spTgt spid="30722">
                                            <p:txEl>
                                              <p:pRg st="13" end="13"/>
                                            </p:txEl>
                                          </p:spTgt>
                                        </p:tgtEl>
                                        <p:attrNameLst>
                                          <p:attrName>style.visibility</p:attrName>
                                        </p:attrNameLst>
                                      </p:cBhvr>
                                      <p:to>
                                        <p:strVal val="visible"/>
                                      </p:to>
                                    </p:set>
                                    <p:animEffect transition="in" filter="checkerboard(across)">
                                      <p:cBhvr additive="repl">
                                        <p:cTn id="43" dur="500"/>
                                        <p:tgtEl>
                                          <p:spTgt spid="30722">
                                            <p:txEl>
                                              <p:pRg st="13" end="13"/>
                                            </p:txEl>
                                          </p:spTgt>
                                        </p:tgtEl>
                                      </p:cBhvr>
                                    </p:animEffect>
                                  </p:childTnLst>
                                </p:cTn>
                              </p:par>
                              <p:par>
                                <p:cTn id="44" presetID="5" presetClass="entr" presetSubtype="10" fill="hold" nodeType="withEffect">
                                  <p:stCondLst>
                                    <p:cond delay="0"/>
                                  </p:stCondLst>
                                  <p:childTnLst>
                                    <p:set>
                                      <p:cBhvr additive="repl">
                                        <p:cTn id="45" dur="1" fill="hold">
                                          <p:stCondLst>
                                            <p:cond delay="0"/>
                                          </p:stCondLst>
                                        </p:cTn>
                                        <p:tgtEl>
                                          <p:spTgt spid="30722">
                                            <p:txEl>
                                              <p:pRg st="14" end="14"/>
                                            </p:txEl>
                                          </p:spTgt>
                                        </p:tgtEl>
                                        <p:attrNameLst>
                                          <p:attrName>style.visibility</p:attrName>
                                        </p:attrNameLst>
                                      </p:cBhvr>
                                      <p:to>
                                        <p:strVal val="visible"/>
                                      </p:to>
                                    </p:set>
                                    <p:animEffect transition="in" filter="checkerboard(across)">
                                      <p:cBhvr additive="repl">
                                        <p:cTn id="46" dur="500"/>
                                        <p:tgtEl>
                                          <p:spTgt spid="30722">
                                            <p:txEl>
                                              <p:pRg st="14" end="14"/>
                                            </p:txEl>
                                          </p:spTgt>
                                        </p:tgtEl>
                                      </p:cBhvr>
                                    </p:animEffect>
                                  </p:childTnLst>
                                </p:cTn>
                              </p:par>
                              <p:par>
                                <p:cTn id="47" presetID="5" presetClass="entr" presetSubtype="10" fill="hold" nodeType="withEffect">
                                  <p:stCondLst>
                                    <p:cond delay="0"/>
                                  </p:stCondLst>
                                  <p:childTnLst>
                                    <p:set>
                                      <p:cBhvr additive="repl">
                                        <p:cTn id="48" dur="1" fill="hold">
                                          <p:stCondLst>
                                            <p:cond delay="0"/>
                                          </p:stCondLst>
                                        </p:cTn>
                                        <p:tgtEl>
                                          <p:spTgt spid="30722">
                                            <p:txEl>
                                              <p:pRg st="15" end="15"/>
                                            </p:txEl>
                                          </p:spTgt>
                                        </p:tgtEl>
                                        <p:attrNameLst>
                                          <p:attrName>style.visibility</p:attrName>
                                        </p:attrNameLst>
                                      </p:cBhvr>
                                      <p:to>
                                        <p:strVal val="visible"/>
                                      </p:to>
                                    </p:set>
                                    <p:animEffect transition="in" filter="checkerboard(across)">
                                      <p:cBhvr additive="repl">
                                        <p:cTn id="49" dur="500"/>
                                        <p:tgtEl>
                                          <p:spTgt spid="30722">
                                            <p:txEl>
                                              <p:pRg st="15" end="15"/>
                                            </p:txEl>
                                          </p:spTgt>
                                        </p:tgtEl>
                                      </p:cBhvr>
                                    </p:animEffect>
                                  </p:childTnLst>
                                </p:cTn>
                              </p:par>
                              <p:par>
                                <p:cTn id="50" presetID="5" presetClass="entr" presetSubtype="10" fill="hold" nodeType="withEffect">
                                  <p:stCondLst>
                                    <p:cond delay="0"/>
                                  </p:stCondLst>
                                  <p:childTnLst>
                                    <p:set>
                                      <p:cBhvr additive="repl">
                                        <p:cTn id="51" dur="1" fill="hold">
                                          <p:stCondLst>
                                            <p:cond delay="0"/>
                                          </p:stCondLst>
                                        </p:cTn>
                                        <p:tgtEl>
                                          <p:spTgt spid="30722">
                                            <p:txEl>
                                              <p:pRg st="16" end="16"/>
                                            </p:txEl>
                                          </p:spTgt>
                                        </p:tgtEl>
                                        <p:attrNameLst>
                                          <p:attrName>style.visibility</p:attrName>
                                        </p:attrNameLst>
                                      </p:cBhvr>
                                      <p:to>
                                        <p:strVal val="visible"/>
                                      </p:to>
                                    </p:set>
                                    <p:animEffect transition="in" filter="checkerboard(across)">
                                      <p:cBhvr additive="repl">
                                        <p:cTn id="52" dur="500"/>
                                        <p:tgtEl>
                                          <p:spTgt spid="30722">
                                            <p:txEl>
                                              <p:pRg st="16" end="16"/>
                                            </p:txEl>
                                          </p:spTgt>
                                        </p:tgtEl>
                                      </p:cBhvr>
                                    </p:animEffect>
                                  </p:childTnLst>
                                </p:cTn>
                              </p:par>
                              <p:par>
                                <p:cTn id="53" presetID="5" presetClass="entr" presetSubtype="10" fill="hold" nodeType="withEffect">
                                  <p:stCondLst>
                                    <p:cond delay="0"/>
                                  </p:stCondLst>
                                  <p:childTnLst>
                                    <p:set>
                                      <p:cBhvr additive="repl">
                                        <p:cTn id="54" dur="1" fill="hold">
                                          <p:stCondLst>
                                            <p:cond delay="0"/>
                                          </p:stCondLst>
                                        </p:cTn>
                                        <p:tgtEl>
                                          <p:spTgt spid="30722">
                                            <p:txEl>
                                              <p:pRg st="17" end="17"/>
                                            </p:txEl>
                                          </p:spTgt>
                                        </p:tgtEl>
                                        <p:attrNameLst>
                                          <p:attrName>style.visibility</p:attrName>
                                        </p:attrNameLst>
                                      </p:cBhvr>
                                      <p:to>
                                        <p:strVal val="visible"/>
                                      </p:to>
                                    </p:set>
                                    <p:animEffect transition="in" filter="checkerboard(across)">
                                      <p:cBhvr additive="repl">
                                        <p:cTn id="55" dur="500"/>
                                        <p:tgtEl>
                                          <p:spTgt spid="30722">
                                            <p:txEl>
                                              <p:pRg st="17" end="17"/>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69" name="Text Box 1"/>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Inline Functions &amp; Macro</a:t>
            </a:r>
          </a:p>
        </p:txBody>
      </p:sp>
      <p:sp>
        <p:nvSpPr>
          <p:cNvPr id="32770" name="Text Box 2"/>
          <p:cNvSpPr txBox="1">
            <a:spLocks noChangeArrowheads="1"/>
          </p:cNvSpPr>
          <p:nvPr/>
        </p:nvSpPr>
        <p:spPr bwMode="auto">
          <a:xfrm>
            <a:off x="304800" y="1143000"/>
            <a:ext cx="8382000" cy="5351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Function call using stack has its overhead</a:t>
            </a:r>
          </a:p>
          <a:p>
            <a:pPr lvl="1">
              <a:spcBef>
                <a:spcPts val="700"/>
              </a:spcBef>
              <a:buClr>
                <a:srgbClr val="006633"/>
              </a:buClr>
              <a:buSzPct val="85000"/>
              <a:buFont typeface="Wingdings" pitchFamily="2" charset="2"/>
              <a:buChar char=""/>
            </a:pPr>
            <a:r>
              <a:rPr lang="en-US" sz="2800" dirty="0"/>
              <a:t>2 approaches to reduce the overhead</a:t>
            </a:r>
          </a:p>
          <a:p>
            <a:pPr>
              <a:spcBef>
                <a:spcPts val="2000"/>
              </a:spcBef>
              <a:buClr>
                <a:srgbClr val="003399"/>
              </a:buClr>
              <a:buFont typeface="Wingdings" pitchFamily="2" charset="2"/>
              <a:buChar char=""/>
            </a:pPr>
            <a:r>
              <a:rPr lang="en-US" sz="3200" b="1" dirty="0">
                <a:latin typeface="Courier New" pitchFamily="49" charset="0"/>
                <a:cs typeface="Courier New" pitchFamily="49" charset="0"/>
              </a:rPr>
              <a:t>inline</a:t>
            </a:r>
            <a:r>
              <a:rPr lang="en-US" sz="3200" dirty="0"/>
              <a:t> function</a:t>
            </a:r>
          </a:p>
          <a:p>
            <a:pPr lvl="1">
              <a:spcBef>
                <a:spcPts val="2000"/>
              </a:spcBef>
              <a:buClr>
                <a:srgbClr val="003399"/>
              </a:buClr>
              <a:buFont typeface="Wingdings" pitchFamily="2" charset="2"/>
              <a:buChar char=""/>
            </a:pPr>
            <a:r>
              <a:rPr lang="en-US" sz="2800" dirty="0"/>
              <a:t>To ask from compiler to compile it as inline, but no guarantee </a:t>
            </a:r>
          </a:p>
          <a:p>
            <a:pPr lvl="1">
              <a:spcBef>
                <a:spcPts val="700"/>
              </a:spcBef>
              <a:buClrTx/>
              <a:buSzPct val="85000"/>
              <a:buFontTx/>
              <a:buNone/>
            </a:pPr>
            <a:r>
              <a:rPr lang="en-US" sz="2800" b="1" dirty="0">
                <a:latin typeface="Courier New" pitchFamily="49" charset="0"/>
                <a:cs typeface="Courier New" pitchFamily="49" charset="0"/>
              </a:rPr>
              <a:t>inline </a:t>
            </a:r>
            <a:r>
              <a:rPr lang="en-US" sz="2800" b="1" dirty="0" err="1">
                <a:latin typeface="Courier New" pitchFamily="49" charset="0"/>
                <a:cs typeface="Courier New" pitchFamily="49" charset="0"/>
              </a:rPr>
              <a:t>int</a:t>
            </a:r>
            <a:r>
              <a:rPr lang="en-US" sz="2800" b="1" dirty="0">
                <a:latin typeface="Courier New" pitchFamily="49" charset="0"/>
                <a:cs typeface="Courier New" pitchFamily="49" charset="0"/>
              </a:rPr>
              <a:t> f(float x)</a:t>
            </a:r>
          </a:p>
          <a:p>
            <a:pPr>
              <a:spcBef>
                <a:spcPts val="2000"/>
              </a:spcBef>
              <a:buClr>
                <a:srgbClr val="003399"/>
              </a:buClr>
              <a:buFont typeface="Wingdings" pitchFamily="2" charset="2"/>
              <a:buChar char=""/>
            </a:pPr>
            <a:r>
              <a:rPr lang="en-US" sz="3200" dirty="0"/>
              <a:t>Macros</a:t>
            </a:r>
          </a:p>
          <a:p>
            <a:pPr>
              <a:spcBef>
                <a:spcPts val="2000"/>
              </a:spcBef>
              <a:buClrTx/>
              <a:buFontTx/>
              <a:buNone/>
            </a:pPr>
            <a:r>
              <a:rPr lang="en-US" sz="2800" b="1" dirty="0">
                <a:latin typeface="Courier New" pitchFamily="49" charset="0"/>
                <a:cs typeface="Courier New" pitchFamily="49" charset="0"/>
              </a:rPr>
              <a:t>#define PRINT_INT(X)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("%d\n", X)</a:t>
            </a:r>
          </a:p>
          <a:p>
            <a:pPr lvl="1">
              <a:spcBef>
                <a:spcPts val="700"/>
              </a:spcBef>
              <a:buClrTx/>
              <a:buSzPct val="85000"/>
              <a:buFontTx/>
              <a:buNone/>
            </a:pPr>
            <a:endParaRPr lang="en-US" sz="2800" dirty="0"/>
          </a:p>
          <a:p>
            <a:pPr lvl="1">
              <a:spcBef>
                <a:spcPts val="700"/>
              </a:spcBef>
              <a:buClrTx/>
              <a:buSzPct val="85000"/>
              <a:buFontTx/>
              <a:buNone/>
            </a:pPr>
            <a:endParaRPr lang="en-US" sz="2800" dirty="0"/>
          </a:p>
        </p:txBody>
      </p:sp>
      <p:sp>
        <p:nvSpPr>
          <p:cNvPr id="32771"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A9F9C39-4EED-4135-8BE7-357B41C624F8}" type="slidenum">
              <a:rPr lang="en-US" sz="1200">
                <a:ea typeface="MS PGothic" pitchFamily="34" charset="-128"/>
              </a:rPr>
              <a:pPr algn="r">
                <a:buClrTx/>
                <a:buFontTx/>
                <a:buNone/>
              </a:pPr>
              <a:t>32</a:t>
            </a:fld>
            <a:endParaRPr lang="en-US" sz="1200">
              <a:ea typeface="MS PGothic" pitchFamily="34" charset="-128"/>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770">
                                            <p:txEl>
                                              <p:pRg st="2" end="2"/>
                                            </p:txEl>
                                          </p:spTgt>
                                        </p:tgtEl>
                                        <p:attrNameLst>
                                          <p:attrName>style.visibility</p:attrName>
                                        </p:attrNameLst>
                                      </p:cBhvr>
                                      <p:to>
                                        <p:strVal val="visible"/>
                                      </p:to>
                                    </p:set>
                                    <p:animEffect transition="in" filter="fade">
                                      <p:cBhvr>
                                        <p:cTn id="7" dur="500"/>
                                        <p:tgtEl>
                                          <p:spTgt spid="3277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2770">
                                            <p:txEl>
                                              <p:pRg st="3" end="3"/>
                                            </p:txEl>
                                          </p:spTgt>
                                        </p:tgtEl>
                                        <p:attrNameLst>
                                          <p:attrName>style.visibility</p:attrName>
                                        </p:attrNameLst>
                                      </p:cBhvr>
                                      <p:to>
                                        <p:strVal val="visible"/>
                                      </p:to>
                                    </p:set>
                                    <p:animEffect transition="in" filter="fade">
                                      <p:cBhvr>
                                        <p:cTn id="10" dur="500"/>
                                        <p:tgtEl>
                                          <p:spTgt spid="3277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2770">
                                            <p:txEl>
                                              <p:pRg st="4" end="4"/>
                                            </p:txEl>
                                          </p:spTgt>
                                        </p:tgtEl>
                                        <p:attrNameLst>
                                          <p:attrName>style.visibility</p:attrName>
                                        </p:attrNameLst>
                                      </p:cBhvr>
                                      <p:to>
                                        <p:strVal val="visible"/>
                                      </p:to>
                                    </p:set>
                                    <p:animEffect transition="in" filter="fade">
                                      <p:cBhvr>
                                        <p:cTn id="13" dur="500"/>
                                        <p:tgtEl>
                                          <p:spTgt spid="32770">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2770">
                                            <p:txEl>
                                              <p:pRg st="5" end="5"/>
                                            </p:txEl>
                                          </p:spTgt>
                                        </p:tgtEl>
                                        <p:attrNameLst>
                                          <p:attrName>style.visibility</p:attrName>
                                        </p:attrNameLst>
                                      </p:cBhvr>
                                      <p:to>
                                        <p:strVal val="visible"/>
                                      </p:to>
                                    </p:set>
                                    <p:animEffect transition="in" filter="fade">
                                      <p:cBhvr>
                                        <p:cTn id="18" dur="500"/>
                                        <p:tgtEl>
                                          <p:spTgt spid="32770">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2770">
                                            <p:txEl>
                                              <p:pRg st="6" end="6"/>
                                            </p:txEl>
                                          </p:spTgt>
                                        </p:tgtEl>
                                        <p:attrNameLst>
                                          <p:attrName>style.visibility</p:attrName>
                                        </p:attrNameLst>
                                      </p:cBhvr>
                                      <p:to>
                                        <p:strVal val="visible"/>
                                      </p:to>
                                    </p:set>
                                    <p:animEffect transition="in" filter="fade">
                                      <p:cBhvr>
                                        <p:cTn id="21" dur="500"/>
                                        <p:tgtEl>
                                          <p:spTgt spid="3277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85201FD-0551-44D5-9E3C-9C11F2AA7C36}" type="slidenum">
              <a:rPr lang="en-US" sz="1200">
                <a:ea typeface="MS PGothic" pitchFamily="34" charset="-128"/>
              </a:rPr>
              <a:pPr algn="r">
                <a:buClrTx/>
                <a:buFontTx/>
                <a:buNone/>
              </a:pPr>
              <a:t>33</a:t>
            </a:fld>
            <a:endParaRPr lang="en-US" sz="1200">
              <a:ea typeface="MS PGothic" pitchFamily="34" charset="-128"/>
            </a:endParaRPr>
          </a:p>
        </p:txBody>
      </p:sp>
      <p:sp>
        <p:nvSpPr>
          <p:cNvPr id="3379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3600" dirty="0">
                <a:solidFill>
                  <a:srgbClr val="293A83"/>
                </a:solidFill>
              </a:rPr>
              <a:t>Example: GCD</a:t>
            </a:r>
            <a:r>
              <a:rPr lang="en-US" sz="3600" dirty="0">
                <a:solidFill>
                  <a:srgbClr val="293A83"/>
                </a:solidFill>
                <a:cs typeface="B Nazanin" pitchFamily="2" charset="-78"/>
              </a:rPr>
              <a:t> (</a:t>
            </a:r>
            <a:r>
              <a:rPr lang="ar-SA" sz="3600" dirty="0">
                <a:solidFill>
                  <a:srgbClr val="293A83"/>
                </a:solidFill>
                <a:cs typeface="B Nazanin" pitchFamily="2" charset="-78"/>
              </a:rPr>
              <a:t>بزرگترين مقسوم عليه مشترك</a:t>
            </a:r>
            <a:r>
              <a:rPr lang="en-US" sz="3600" dirty="0">
                <a:solidFill>
                  <a:srgbClr val="293A83"/>
                </a:solidFill>
                <a:cs typeface="B Nazanin" pitchFamily="2" charset="-78"/>
              </a:rPr>
              <a:t>)</a:t>
            </a:r>
          </a:p>
        </p:txBody>
      </p:sp>
      <p:sp>
        <p:nvSpPr>
          <p:cNvPr id="33795" name="Text Box 3"/>
          <p:cNvSpPr txBox="1">
            <a:spLocks noChangeArrowheads="1"/>
          </p:cNvSpPr>
          <p:nvPr/>
        </p:nvSpPr>
        <p:spPr bwMode="auto">
          <a:xfrm>
            <a:off x="381000" y="1124744"/>
            <a:ext cx="8382000" cy="51125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450"/>
              </a:spcBef>
              <a:buClrTx/>
              <a:buFontTx/>
              <a:buNone/>
            </a:pPr>
            <a:r>
              <a:rPr lang="en-US" sz="1600" b="1" dirty="0">
                <a:solidFill>
                  <a:srgbClr val="CC0000"/>
                </a:solidFill>
                <a:latin typeface="Courier New" pitchFamily="49" charset="0"/>
                <a:cs typeface="Courier New" pitchFamily="49" charset="0"/>
              </a:rPr>
              <a:t># define PRINT_INT(x) </a:t>
            </a:r>
            <a:r>
              <a:rPr lang="en-US" sz="1600" b="1" dirty="0" err="1">
                <a:solidFill>
                  <a:srgbClr val="CC0000"/>
                </a:solidFill>
                <a:latin typeface="Courier New" pitchFamily="49" charset="0"/>
                <a:cs typeface="Courier New" pitchFamily="49" charset="0"/>
              </a:rPr>
              <a:t>printf</a:t>
            </a:r>
            <a:r>
              <a:rPr lang="en-US" sz="1600" b="1" dirty="0">
                <a:solidFill>
                  <a:srgbClr val="CC0000"/>
                </a:solidFill>
                <a:latin typeface="Courier New" pitchFamily="49" charset="0"/>
                <a:cs typeface="Courier New" pitchFamily="49" charset="0"/>
              </a:rPr>
              <a:t>("%d\</a:t>
            </a:r>
            <a:r>
              <a:rPr lang="en-US" sz="1600" b="1" dirty="0" err="1">
                <a:solidFill>
                  <a:srgbClr val="CC0000"/>
                </a:solidFill>
                <a:latin typeface="Courier New" pitchFamily="49" charset="0"/>
                <a:cs typeface="Courier New" pitchFamily="49" charset="0"/>
              </a:rPr>
              <a:t>n",x</a:t>
            </a:r>
            <a:r>
              <a:rPr lang="en-US" sz="1600" b="1" dirty="0">
                <a:solidFill>
                  <a:srgbClr val="CC0000"/>
                </a:solidFill>
                <a:latin typeface="Courier New" pitchFamily="49" charset="0"/>
                <a:cs typeface="Courier New" pitchFamily="49" charset="0"/>
              </a:rPr>
              <a:t>); \</a:t>
            </a:r>
          </a:p>
          <a:p>
            <a:pPr>
              <a:lnSpc>
                <a:spcPct val="80000"/>
              </a:lnSpc>
              <a:spcBef>
                <a:spcPts val="450"/>
              </a:spcBef>
              <a:buClrTx/>
              <a:buFontTx/>
              <a:buNone/>
            </a:pPr>
            <a:r>
              <a:rPr lang="en-US" sz="1600" b="1" dirty="0">
                <a:solidFill>
                  <a:srgbClr val="CC0000"/>
                </a:solidFill>
                <a:latin typeface="Courier New" pitchFamily="49" charset="0"/>
                <a:cs typeface="Courier New" pitchFamily="49" charset="0"/>
              </a:rPr>
              <a:t>                     </a:t>
            </a:r>
            <a:r>
              <a:rPr lang="en-US" sz="1600" b="1" dirty="0" err="1">
                <a:solidFill>
                  <a:srgbClr val="CC0000"/>
                </a:solidFill>
                <a:latin typeface="Courier New" pitchFamily="49" charset="0"/>
                <a:cs typeface="Courier New" pitchFamily="49" charset="0"/>
              </a:rPr>
              <a:t>printf</a:t>
            </a:r>
            <a:r>
              <a:rPr lang="en-US" sz="1600" b="1" dirty="0">
                <a:solidFill>
                  <a:srgbClr val="CC0000"/>
                </a:solidFill>
                <a:latin typeface="Courier New" pitchFamily="49" charset="0"/>
                <a:cs typeface="Courier New" pitchFamily="49" charset="0"/>
              </a:rPr>
              <a:t>("===================\n");</a:t>
            </a:r>
          </a:p>
          <a:p>
            <a:pPr>
              <a:lnSpc>
                <a:spcPct val="80000"/>
              </a:lnSpc>
              <a:spcBef>
                <a:spcPts val="450"/>
              </a:spcBef>
              <a:buClrTx/>
              <a:buFontTx/>
              <a:buNone/>
            </a:pPr>
            <a:r>
              <a:rPr lang="en-US" sz="1600" b="1" dirty="0">
                <a:solidFill>
                  <a:srgbClr val="CC0000"/>
                </a:solidFill>
                <a:latin typeface="Courier New" pitchFamily="49" charset="0"/>
                <a:cs typeface="Courier New" pitchFamily="49" charset="0"/>
              </a:rPr>
              <a:t>inline </a:t>
            </a:r>
            <a:r>
              <a:rPr lang="en-US" sz="1600" b="1" dirty="0" err="1">
                <a:solidFill>
                  <a:srgbClr val="CC0000"/>
                </a:solidFill>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gcd</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b){ </a:t>
            </a:r>
            <a:r>
              <a:rPr lang="en-US" sz="1600" b="1" dirty="0">
                <a:solidFill>
                  <a:srgbClr val="00B050"/>
                </a:solidFill>
                <a:latin typeface="Courier New" pitchFamily="49" charset="0"/>
                <a:cs typeface="Courier New" pitchFamily="49" charset="0"/>
              </a:rPr>
              <a:t>/* return </a:t>
            </a:r>
            <a:r>
              <a:rPr lang="en-US" sz="1600" b="1" dirty="0" err="1">
                <a:solidFill>
                  <a:srgbClr val="00B050"/>
                </a:solidFill>
                <a:latin typeface="Courier New" pitchFamily="49" charset="0"/>
                <a:cs typeface="Courier New" pitchFamily="49" charset="0"/>
              </a:rPr>
              <a:t>gcd</a:t>
            </a:r>
            <a:r>
              <a:rPr lang="en-US" sz="1600" b="1" dirty="0">
                <a:solidFill>
                  <a:srgbClr val="00B050"/>
                </a:solidFill>
                <a:latin typeface="Courier New" pitchFamily="49" charset="0"/>
                <a:cs typeface="Courier New" pitchFamily="49" charset="0"/>
              </a:rPr>
              <a:t> of a and b */</a:t>
            </a:r>
          </a:p>
          <a:p>
            <a:pPr>
              <a:lnSpc>
                <a:spcPct val="80000"/>
              </a:lnSpc>
              <a:spcBef>
                <a:spcPts val="450"/>
              </a:spcBef>
              <a:buClrTx/>
              <a:buFontTx/>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temp;</a:t>
            </a:r>
          </a:p>
          <a:p>
            <a:pPr>
              <a:lnSpc>
                <a:spcPct val="80000"/>
              </a:lnSpc>
              <a:spcBef>
                <a:spcPts val="450"/>
              </a:spcBef>
              <a:buClrTx/>
              <a:buFontTx/>
              <a:buNone/>
            </a:pPr>
            <a:r>
              <a:rPr lang="en-US" sz="1600" b="1" dirty="0">
                <a:latin typeface="Courier New" pitchFamily="49" charset="0"/>
                <a:cs typeface="Courier New" pitchFamily="49" charset="0"/>
              </a:rPr>
              <a:t>	while(b != 0){</a:t>
            </a:r>
          </a:p>
          <a:p>
            <a:pPr>
              <a:lnSpc>
                <a:spcPct val="80000"/>
              </a:lnSpc>
              <a:spcBef>
                <a:spcPts val="450"/>
              </a:spcBef>
              <a:buClrTx/>
              <a:buFontTx/>
              <a:buNone/>
            </a:pPr>
            <a:r>
              <a:rPr lang="en-US" sz="1600" b="1" dirty="0">
                <a:latin typeface="Courier New" pitchFamily="49" charset="0"/>
                <a:cs typeface="Courier New" pitchFamily="49" charset="0"/>
              </a:rPr>
              <a:t>		temp = a % b;	</a:t>
            </a:r>
          </a:p>
          <a:p>
            <a:pPr>
              <a:lnSpc>
                <a:spcPct val="80000"/>
              </a:lnSpc>
              <a:spcBef>
                <a:spcPts val="450"/>
              </a:spcBef>
              <a:buClrTx/>
              <a:buFontTx/>
              <a:buNone/>
            </a:pPr>
            <a:r>
              <a:rPr lang="en-US" sz="1600" b="1" dirty="0">
                <a:latin typeface="Courier New" pitchFamily="49" charset="0"/>
                <a:cs typeface="Courier New" pitchFamily="49" charset="0"/>
              </a:rPr>
              <a:t>		</a:t>
            </a:r>
            <a:r>
              <a:rPr lang="en-US" sz="1600" b="1" dirty="0">
                <a:solidFill>
                  <a:srgbClr val="CC0000"/>
                </a:solidFill>
                <a:latin typeface="Courier New" pitchFamily="49" charset="0"/>
                <a:cs typeface="Courier New" pitchFamily="49" charset="0"/>
              </a:rPr>
              <a:t>a</a:t>
            </a:r>
            <a:r>
              <a:rPr lang="en-US" sz="1600" b="1" dirty="0">
                <a:latin typeface="Courier New" pitchFamily="49" charset="0"/>
                <a:cs typeface="Courier New" pitchFamily="49" charset="0"/>
              </a:rPr>
              <a:t> = b;</a:t>
            </a:r>
          </a:p>
          <a:p>
            <a:pPr>
              <a:lnSpc>
                <a:spcPct val="80000"/>
              </a:lnSpc>
              <a:spcBef>
                <a:spcPts val="450"/>
              </a:spcBef>
              <a:buClrTx/>
              <a:buFontTx/>
              <a:buNone/>
            </a:pPr>
            <a:r>
              <a:rPr lang="en-US" sz="1600" b="1" dirty="0">
                <a:latin typeface="Courier New" pitchFamily="49" charset="0"/>
                <a:cs typeface="Courier New" pitchFamily="49" charset="0"/>
              </a:rPr>
              <a:t>		</a:t>
            </a:r>
            <a:r>
              <a:rPr lang="en-US" sz="1600" b="1" dirty="0">
                <a:solidFill>
                  <a:srgbClr val="CC0000"/>
                </a:solidFill>
                <a:latin typeface="Courier New" pitchFamily="49" charset="0"/>
                <a:cs typeface="Courier New" pitchFamily="49" charset="0"/>
              </a:rPr>
              <a:t>b</a:t>
            </a:r>
            <a:r>
              <a:rPr lang="en-US" sz="1600" b="1" dirty="0">
                <a:latin typeface="Courier New" pitchFamily="49" charset="0"/>
                <a:cs typeface="Courier New" pitchFamily="49" charset="0"/>
              </a:rPr>
              <a:t> = temp;</a:t>
            </a:r>
          </a:p>
          <a:p>
            <a:pPr>
              <a:lnSpc>
                <a:spcPct val="80000"/>
              </a:lnSpc>
              <a:spcBef>
                <a:spcPts val="450"/>
              </a:spcBef>
              <a:buClrTx/>
              <a:buFontTx/>
              <a:buNone/>
            </a:pPr>
            <a:r>
              <a:rPr lang="en-US" sz="1600" b="1" dirty="0">
                <a:latin typeface="Courier New" pitchFamily="49" charset="0"/>
                <a:cs typeface="Courier New" pitchFamily="49" charset="0"/>
              </a:rPr>
              <a:t>	}</a:t>
            </a:r>
          </a:p>
          <a:p>
            <a:pPr>
              <a:lnSpc>
                <a:spcPct val="80000"/>
              </a:lnSpc>
              <a:spcBef>
                <a:spcPts val="450"/>
              </a:spcBef>
              <a:buClrTx/>
              <a:buFontTx/>
              <a:buNone/>
            </a:pPr>
            <a:r>
              <a:rPr lang="en-US" sz="1600" b="1" dirty="0">
                <a:latin typeface="Courier New" pitchFamily="49" charset="0"/>
                <a:cs typeface="Courier New" pitchFamily="49" charset="0"/>
              </a:rPr>
              <a:t>	</a:t>
            </a:r>
            <a:r>
              <a:rPr lang="en-US" sz="1600" b="1" dirty="0">
                <a:solidFill>
                  <a:srgbClr val="CC0000"/>
                </a:solidFill>
                <a:latin typeface="Courier New" pitchFamily="49" charset="0"/>
                <a:cs typeface="Courier New" pitchFamily="49" charset="0"/>
              </a:rPr>
              <a:t>return</a:t>
            </a:r>
            <a:r>
              <a:rPr lang="en-US" sz="1600" b="1" dirty="0">
                <a:latin typeface="Courier New" pitchFamily="49" charset="0"/>
                <a:cs typeface="Courier New" pitchFamily="49" charset="0"/>
              </a:rPr>
              <a:t> a;</a:t>
            </a:r>
          </a:p>
          <a:p>
            <a:pPr>
              <a:lnSpc>
                <a:spcPct val="80000"/>
              </a:lnSpc>
              <a:spcBef>
                <a:spcPts val="450"/>
              </a:spcBef>
              <a:buClrTx/>
              <a:buFontTx/>
              <a:buNone/>
            </a:pPr>
            <a:r>
              <a:rPr lang="en-US" sz="1600" b="1" dirty="0">
                <a:latin typeface="Courier New" pitchFamily="49" charset="0"/>
                <a:cs typeface="Courier New" pitchFamily="49" charset="0"/>
              </a:rPr>
              <a:t>}</a:t>
            </a:r>
          </a:p>
          <a:p>
            <a:pPr>
              <a:lnSpc>
                <a:spcPct val="80000"/>
              </a:lnSpc>
              <a:spcBef>
                <a:spcPts val="450"/>
              </a:spcBef>
              <a:buClrTx/>
              <a:buFontTx/>
              <a:buNone/>
            </a:pPr>
            <a:endParaRPr lang="en-US" sz="700" b="1" dirty="0">
              <a:latin typeface="Courier New" pitchFamily="49" charset="0"/>
              <a:cs typeface="Courier New" pitchFamily="49" charset="0"/>
            </a:endParaRPr>
          </a:p>
          <a:p>
            <a:pPr>
              <a:lnSpc>
                <a:spcPct val="80000"/>
              </a:lnSpc>
              <a:spcBef>
                <a:spcPts val="450"/>
              </a:spcBef>
              <a:buClrTx/>
              <a:buFontTx/>
              <a:buNone/>
            </a:pPr>
            <a:r>
              <a:rPr lang="en-US" sz="1600" b="1" dirty="0">
                <a:latin typeface="Courier New" pitchFamily="49" charset="0"/>
                <a:cs typeface="Courier New" pitchFamily="49" charset="0"/>
              </a:rPr>
              <a:t>void main(void){</a:t>
            </a:r>
          </a:p>
          <a:p>
            <a:pPr>
              <a:lnSpc>
                <a:spcPct val="80000"/>
              </a:lnSpc>
              <a:spcBef>
                <a:spcPts val="450"/>
              </a:spcBef>
              <a:buClrTx/>
              <a:buFontTx/>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int</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20, j = 35, g;</a:t>
            </a:r>
          </a:p>
          <a:p>
            <a:pPr>
              <a:lnSpc>
                <a:spcPct val="80000"/>
              </a:lnSpc>
              <a:spcBef>
                <a:spcPts val="450"/>
              </a:spcBef>
              <a:buClrTx/>
              <a:buFontTx/>
              <a:buNone/>
            </a:pPr>
            <a:r>
              <a:rPr lang="en-US" sz="1600" b="1" dirty="0">
                <a:latin typeface="Courier New" pitchFamily="49" charset="0"/>
                <a:cs typeface="Courier New" pitchFamily="49" charset="0"/>
              </a:rPr>
              <a:t>	g = </a:t>
            </a:r>
            <a:r>
              <a:rPr lang="en-US" sz="1600" b="1" dirty="0" err="1">
                <a:solidFill>
                  <a:srgbClr val="7030A0"/>
                </a:solidFill>
                <a:latin typeface="Courier New" pitchFamily="49" charset="0"/>
                <a:cs typeface="Courier New" pitchFamily="49" charset="0"/>
              </a:rPr>
              <a:t>gcd</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a:t>
            </a:r>
          </a:p>
          <a:p>
            <a:pPr>
              <a:lnSpc>
                <a:spcPct val="80000"/>
              </a:lnSpc>
              <a:spcBef>
                <a:spcPts val="450"/>
              </a:spcBef>
              <a:buClrTx/>
              <a:buFontTx/>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("GCD of %d and %d = ",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 j);</a:t>
            </a:r>
          </a:p>
          <a:p>
            <a:pPr>
              <a:lnSpc>
                <a:spcPct val="80000"/>
              </a:lnSpc>
              <a:spcBef>
                <a:spcPts val="450"/>
              </a:spcBef>
              <a:buClrTx/>
              <a:buFontTx/>
              <a:buNone/>
            </a:pPr>
            <a:r>
              <a:rPr lang="en-US" sz="1600" b="1" dirty="0">
                <a:latin typeface="Courier New" pitchFamily="49" charset="0"/>
                <a:cs typeface="Courier New" pitchFamily="49" charset="0"/>
              </a:rPr>
              <a:t>	</a:t>
            </a:r>
            <a:r>
              <a:rPr lang="en-US" sz="1600" b="1" dirty="0">
                <a:solidFill>
                  <a:srgbClr val="C00000"/>
                </a:solidFill>
                <a:latin typeface="Courier New" pitchFamily="49" charset="0"/>
                <a:cs typeface="Courier New" pitchFamily="49" charset="0"/>
              </a:rPr>
              <a:t>PRINT_INT(g);</a:t>
            </a:r>
          </a:p>
          <a:p>
            <a:pPr>
              <a:lnSpc>
                <a:spcPct val="80000"/>
              </a:lnSpc>
              <a:spcBef>
                <a:spcPts val="450"/>
              </a:spcBef>
              <a:buClrTx/>
              <a:buFontTx/>
              <a:buNone/>
            </a:pPr>
            <a:r>
              <a:rPr lang="en-US" sz="1600" b="1" dirty="0">
                <a:latin typeface="Courier New" pitchFamily="49" charset="0"/>
                <a:cs typeface="Courier New" pitchFamily="49" charset="0"/>
              </a:rPr>
              <a:t>	g = </a:t>
            </a:r>
            <a:r>
              <a:rPr lang="en-US" sz="1600" b="1" dirty="0" err="1">
                <a:latin typeface="Courier New" pitchFamily="49" charset="0"/>
                <a:cs typeface="Courier New" pitchFamily="49" charset="0"/>
              </a:rPr>
              <a:t>gcd</a:t>
            </a:r>
            <a:r>
              <a:rPr lang="en-US" sz="1600" b="1" dirty="0">
                <a:latin typeface="Courier New" pitchFamily="49" charset="0"/>
                <a:cs typeface="Courier New" pitchFamily="49" charset="0"/>
              </a:rPr>
              <a:t>(j,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80000"/>
              </a:lnSpc>
              <a:spcBef>
                <a:spcPts val="450"/>
              </a:spcBef>
              <a:buClrTx/>
              <a:buFontTx/>
              <a:buNone/>
            </a:pP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printf</a:t>
            </a:r>
            <a:r>
              <a:rPr lang="en-US" sz="1600" b="1" dirty="0">
                <a:latin typeface="Courier New" pitchFamily="49" charset="0"/>
                <a:cs typeface="Courier New" pitchFamily="49" charset="0"/>
              </a:rPr>
              <a:t>("GCD of %d and %d = ", j ,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80000"/>
              </a:lnSpc>
              <a:spcBef>
                <a:spcPts val="450"/>
              </a:spcBef>
              <a:buClrTx/>
              <a:buFontTx/>
              <a:buNone/>
            </a:pPr>
            <a:r>
              <a:rPr lang="en-US" sz="1600" b="1" dirty="0">
                <a:latin typeface="Courier New" pitchFamily="49" charset="0"/>
                <a:cs typeface="Courier New" pitchFamily="49" charset="0"/>
              </a:rPr>
              <a:t>	PRINT_INT(g);}</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fade">
                                      <p:cBhvr>
                                        <p:cTn id="7" dur="500"/>
                                        <p:tgtEl>
                                          <p:spTgt spid="337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5" grpId="0"/>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7231FA6-A452-42F5-A886-6990B0E9A2CE}" type="slidenum">
              <a:rPr lang="en-US" sz="1200">
                <a:ea typeface="MS PGothic" pitchFamily="34" charset="-128"/>
              </a:rPr>
              <a:pPr algn="r">
                <a:buClrTx/>
                <a:buFontTx/>
                <a:buNone/>
              </a:pPr>
              <a:t>34</a:t>
            </a:fld>
            <a:endParaRPr lang="en-US" sz="1200">
              <a:ea typeface="MS PGothic" pitchFamily="34" charset="-128"/>
            </a:endParaRPr>
          </a:p>
        </p:txBody>
      </p:sp>
      <p:sp>
        <p:nvSpPr>
          <p:cNvPr id="34818"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What We Will Learn </a:t>
            </a:r>
          </a:p>
        </p:txBody>
      </p:sp>
      <p:sp>
        <p:nvSpPr>
          <p:cNvPr id="34819" name="Text Box 3"/>
          <p:cNvSpPr txBox="1">
            <a:spLocks noChangeArrowheads="1"/>
          </p:cNvSpPr>
          <p:nvPr/>
        </p:nvSpPr>
        <p:spPr bwMode="auto">
          <a:xfrm>
            <a:off x="457200" y="11430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a:solidFill>
                  <a:srgbClr val="C2C2C2"/>
                </a:solidFill>
              </a:rPr>
              <a:t>Introduction </a:t>
            </a:r>
          </a:p>
          <a:p>
            <a:pPr>
              <a:spcBef>
                <a:spcPts val="2000"/>
              </a:spcBef>
              <a:buClr>
                <a:srgbClr val="003399"/>
              </a:buClr>
              <a:buFont typeface="Wingdings" pitchFamily="2" charset="2"/>
              <a:buChar char=""/>
            </a:pPr>
            <a:r>
              <a:rPr lang="en-US" sz="3200">
                <a:solidFill>
                  <a:srgbClr val="C2C2C2"/>
                </a:solidFill>
              </a:rPr>
              <a:t>Passing input parameters </a:t>
            </a:r>
          </a:p>
          <a:p>
            <a:pPr>
              <a:spcBef>
                <a:spcPts val="2000"/>
              </a:spcBef>
              <a:buClr>
                <a:srgbClr val="003399"/>
              </a:buClr>
              <a:buFont typeface="Wingdings" pitchFamily="2" charset="2"/>
              <a:buChar char=""/>
            </a:pPr>
            <a:r>
              <a:rPr lang="en-US" sz="3200">
                <a:solidFill>
                  <a:srgbClr val="C2C2C2"/>
                </a:solidFill>
              </a:rPr>
              <a:t>Producing output </a:t>
            </a:r>
          </a:p>
          <a:p>
            <a:pPr>
              <a:spcBef>
                <a:spcPts val="2000"/>
              </a:spcBef>
              <a:buClr>
                <a:srgbClr val="003399"/>
              </a:buClr>
              <a:buFont typeface="Wingdings" pitchFamily="2" charset="2"/>
              <a:buChar char=""/>
            </a:pPr>
            <a:r>
              <a:rPr lang="en-US" sz="3200"/>
              <a:t>Scope of variables </a:t>
            </a:r>
          </a:p>
          <a:p>
            <a:pPr>
              <a:spcBef>
                <a:spcPts val="2000"/>
              </a:spcBef>
              <a:buClr>
                <a:srgbClr val="003399"/>
              </a:buClr>
              <a:buFont typeface="Wingdings" pitchFamily="2" charset="2"/>
              <a:buChar char=""/>
            </a:pPr>
            <a:r>
              <a:rPr lang="en-US" sz="3200">
                <a:solidFill>
                  <a:srgbClr val="C2C2C2"/>
                </a:solidFill>
              </a:rPr>
              <a:t>Storage Class of variables</a:t>
            </a:r>
          </a:p>
          <a:p>
            <a:pPr>
              <a:spcBef>
                <a:spcPts val="2000"/>
              </a:spcBef>
              <a:buClr>
                <a:srgbClr val="003399"/>
              </a:buClr>
              <a:buFont typeface="Wingdings" pitchFamily="2" charset="2"/>
              <a:buChar char=""/>
            </a:pPr>
            <a:r>
              <a:rPr lang="en-US" sz="3200">
                <a:solidFill>
                  <a:srgbClr val="C2C2C2"/>
                </a:solidFill>
              </a:rPr>
              <a:t>Function usage example</a:t>
            </a:r>
          </a:p>
          <a:p>
            <a:pPr>
              <a:spcBef>
                <a:spcPts val="2000"/>
              </a:spcBef>
              <a:buClr>
                <a:srgbClr val="003399"/>
              </a:buClr>
              <a:buFont typeface="Wingdings" pitchFamily="2" charset="2"/>
              <a:buChar char=""/>
            </a:pPr>
            <a:r>
              <a:rPr lang="en-US" sz="3200">
                <a:solidFill>
                  <a:srgbClr val="C2C2C2"/>
                </a:solidFill>
              </a:rPr>
              <a:t>Recursion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94C20B4-0E3B-4D01-9BB8-FEA59686ECC0}" type="slidenum">
              <a:rPr lang="en-US" sz="1200">
                <a:ea typeface="MS PGothic" pitchFamily="34" charset="-128"/>
              </a:rPr>
              <a:pPr algn="r">
                <a:buClrTx/>
                <a:buFontTx/>
                <a:buNone/>
              </a:pPr>
              <a:t>35</a:t>
            </a:fld>
            <a:endParaRPr lang="en-US" sz="1200">
              <a:ea typeface="MS PGothic" pitchFamily="34" charset="-128"/>
            </a:endParaRPr>
          </a:p>
        </p:txBody>
      </p:sp>
      <p:sp>
        <p:nvSpPr>
          <p:cNvPr id="35842"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Scope of Variables</a:t>
            </a:r>
          </a:p>
        </p:txBody>
      </p:sp>
      <p:sp>
        <p:nvSpPr>
          <p:cNvPr id="35843" name="Text Box 3"/>
          <p:cNvSpPr txBox="1">
            <a:spLocks noChangeArrowheads="1"/>
          </p:cNvSpPr>
          <p:nvPr/>
        </p:nvSpPr>
        <p:spPr bwMode="auto">
          <a:xfrm>
            <a:off x="304800" y="1143000"/>
            <a:ext cx="92202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Variables</a:t>
            </a:r>
          </a:p>
          <a:p>
            <a:pPr lvl="1">
              <a:spcBef>
                <a:spcPts val="700"/>
              </a:spcBef>
              <a:buClr>
                <a:srgbClr val="006633"/>
              </a:buClr>
              <a:buSzPct val="85000"/>
              <a:buFont typeface="Wingdings" pitchFamily="2" charset="2"/>
              <a:buChar char=""/>
            </a:pPr>
            <a:r>
              <a:rPr lang="en-US" sz="2800" dirty="0"/>
              <a:t>Are declared in the start of functions</a:t>
            </a:r>
          </a:p>
          <a:p>
            <a:pPr lvl="1">
              <a:spcBef>
                <a:spcPts val="675"/>
              </a:spcBef>
              <a:buClr>
                <a:srgbClr val="006633"/>
              </a:buClr>
              <a:buSzPct val="85000"/>
              <a:buFont typeface="Wingdings" pitchFamily="2" charset="2"/>
              <a:buChar char=""/>
            </a:pPr>
            <a:r>
              <a:rPr lang="en-US" sz="2700" dirty="0"/>
              <a:t>Are used any where in the function </a:t>
            </a:r>
            <a:r>
              <a:rPr lang="en-US" sz="2700" dirty="0">
                <a:solidFill>
                  <a:srgbClr val="CC0000"/>
                </a:solidFill>
              </a:rPr>
              <a:t>after declaration</a:t>
            </a:r>
          </a:p>
          <a:p>
            <a:pPr lvl="1">
              <a:spcBef>
                <a:spcPts val="700"/>
              </a:spcBef>
              <a:buClr>
                <a:srgbClr val="006633"/>
              </a:buClr>
              <a:buSzPct val="85000"/>
              <a:buFont typeface="Wingdings" pitchFamily="2" charset="2"/>
              <a:buChar char=""/>
            </a:pPr>
            <a:r>
              <a:rPr lang="en-US" sz="2800" dirty="0"/>
              <a:t>Cannot be used outside of function</a:t>
            </a:r>
          </a:p>
          <a:p>
            <a:pPr lvl="1">
              <a:spcBef>
                <a:spcPts val="700"/>
              </a:spcBef>
              <a:buClr>
                <a:srgbClr val="006633"/>
              </a:buClr>
              <a:buSzPct val="85000"/>
              <a:buFont typeface="Wingdings" pitchFamily="2" charset="2"/>
              <a:buChar char=""/>
            </a:pPr>
            <a:r>
              <a:rPr lang="en-US" sz="2800" dirty="0"/>
              <a:t>Cannot be used in other functions</a:t>
            </a:r>
          </a:p>
          <a:p>
            <a:pPr>
              <a:spcBef>
                <a:spcPts val="2000"/>
              </a:spcBef>
              <a:buClr>
                <a:srgbClr val="003399"/>
              </a:buClr>
              <a:buFont typeface="Wingdings" pitchFamily="2" charset="2"/>
              <a:buChar char=""/>
            </a:pPr>
            <a:r>
              <a:rPr lang="en-US" sz="3200" dirty="0">
                <a:solidFill>
                  <a:srgbClr val="CC0000"/>
                </a:solidFill>
              </a:rPr>
              <a:t>Scope</a:t>
            </a:r>
            <a:r>
              <a:rPr lang="en-US" sz="3200" dirty="0"/>
              <a:t> of variable</a:t>
            </a:r>
          </a:p>
          <a:p>
            <a:pPr lvl="1">
              <a:spcBef>
                <a:spcPts val="700"/>
              </a:spcBef>
              <a:buClr>
                <a:srgbClr val="006633"/>
              </a:buClr>
              <a:buSzPct val="85000"/>
              <a:buFont typeface="Wingdings" pitchFamily="2" charset="2"/>
              <a:buChar char=""/>
            </a:pPr>
            <a:r>
              <a:rPr lang="en-US" sz="2800" dirty="0"/>
              <a:t>A range of code that the variable can be used</a:t>
            </a:r>
          </a:p>
          <a:p>
            <a:pPr>
              <a:spcBef>
                <a:spcPts val="1875"/>
              </a:spcBef>
              <a:buClr>
                <a:srgbClr val="003399"/>
              </a:buClr>
              <a:buFont typeface="Wingdings" pitchFamily="2" charset="2"/>
              <a:buChar char=""/>
            </a:pPr>
            <a:r>
              <a:rPr lang="en-US" sz="3000" dirty="0"/>
              <a:t>Variable </a:t>
            </a:r>
            <a:r>
              <a:rPr lang="en-US" sz="3000" dirty="0">
                <a:solidFill>
                  <a:srgbClr val="CC0000"/>
                </a:solidFill>
              </a:rPr>
              <a:t>cannot </a:t>
            </a:r>
            <a:r>
              <a:rPr lang="en-US" sz="3000" dirty="0"/>
              <a:t>not be used outside of its scope</a:t>
            </a:r>
          </a:p>
          <a:p>
            <a:pPr lvl="1">
              <a:spcBef>
                <a:spcPts val="650"/>
              </a:spcBef>
              <a:buClr>
                <a:srgbClr val="006633"/>
              </a:buClr>
              <a:buSzPct val="85000"/>
              <a:buFont typeface="Wingdings" pitchFamily="2" charset="2"/>
              <a:buChar char=""/>
            </a:pPr>
            <a:r>
              <a:rPr lang="en-US" sz="2600" dirty="0"/>
              <a:t>Compile error</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FEF120A-3028-448A-BFBA-6AC9C5D5B579}" type="slidenum">
              <a:rPr lang="en-US" sz="1200">
                <a:ea typeface="MS PGothic" pitchFamily="34" charset="-128"/>
              </a:rPr>
              <a:pPr algn="r">
                <a:buClrTx/>
                <a:buFontTx/>
                <a:buNone/>
              </a:pPr>
              <a:t>36</a:t>
            </a:fld>
            <a:endParaRPr lang="en-US" sz="1200">
              <a:ea typeface="MS PGothic" pitchFamily="34" charset="-128"/>
            </a:endParaRPr>
          </a:p>
        </p:txBody>
      </p:sp>
      <p:sp>
        <p:nvSpPr>
          <p:cNvPr id="36866"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Scopes and </a:t>
            </a:r>
            <a:r>
              <a:rPr lang="en-US" sz="4000" dirty="0">
                <a:solidFill>
                  <a:srgbClr val="293A83"/>
                </a:solidFill>
              </a:rPr>
              <a:t>Blocks</a:t>
            </a:r>
          </a:p>
        </p:txBody>
      </p:sp>
      <p:sp>
        <p:nvSpPr>
          <p:cNvPr id="36867" name="Text Box 3"/>
          <p:cNvSpPr txBox="1">
            <a:spLocks noChangeArrowheads="1"/>
          </p:cNvSpPr>
          <p:nvPr/>
        </p:nvSpPr>
        <p:spPr bwMode="auto">
          <a:xfrm>
            <a:off x="304800" y="1143000"/>
            <a:ext cx="9067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Scopes are determined by Blocks</a:t>
            </a:r>
          </a:p>
          <a:p>
            <a:pPr lvl="1">
              <a:spcBef>
                <a:spcPts val="700"/>
              </a:spcBef>
              <a:buClr>
                <a:srgbClr val="006633"/>
              </a:buClr>
              <a:buSzPct val="85000"/>
              <a:buFont typeface="Wingdings" pitchFamily="2" charset="2"/>
              <a:buChar char=""/>
            </a:pPr>
            <a:r>
              <a:rPr lang="en-US" sz="2800" dirty="0"/>
              <a:t>Start with </a:t>
            </a:r>
            <a:r>
              <a:rPr lang="en-US" sz="2800" dirty="0">
                <a:solidFill>
                  <a:srgbClr val="CC0000"/>
                </a:solidFill>
              </a:rPr>
              <a:t>{</a:t>
            </a:r>
            <a:r>
              <a:rPr lang="en-US" sz="2800" dirty="0"/>
              <a:t> and finished by </a:t>
            </a:r>
            <a:r>
              <a:rPr lang="en-US" sz="2800" dirty="0">
                <a:solidFill>
                  <a:srgbClr val="CC0000"/>
                </a:solidFill>
              </a:rPr>
              <a:t>}</a:t>
            </a:r>
          </a:p>
          <a:p>
            <a:pPr lvl="1">
              <a:spcBef>
                <a:spcPts val="700"/>
              </a:spcBef>
              <a:buClr>
                <a:srgbClr val="006633"/>
              </a:buClr>
              <a:buSzPct val="85000"/>
              <a:buFont typeface="Wingdings" pitchFamily="2" charset="2"/>
              <a:buChar char=""/>
            </a:pPr>
            <a:r>
              <a:rPr lang="en-US" sz="2800" dirty="0"/>
              <a:t>Example: statements of a </a:t>
            </a:r>
            <a:r>
              <a:rPr lang="en-US" sz="2800" dirty="0">
                <a:solidFill>
                  <a:srgbClr val="CC0000"/>
                </a:solidFill>
              </a:rPr>
              <a:t>function</a:t>
            </a:r>
            <a:r>
              <a:rPr lang="en-US" sz="2800" dirty="0"/>
              <a:t>, statement of a </a:t>
            </a:r>
            <a:r>
              <a:rPr lang="en-US" sz="2800" b="1" dirty="0">
                <a:latin typeface="Courier New" pitchFamily="49" charset="0"/>
                <a:cs typeface="Courier New" pitchFamily="49" charset="0"/>
              </a:rPr>
              <a:t>if</a:t>
            </a:r>
            <a:r>
              <a:rPr lang="en-US" sz="2800" dirty="0"/>
              <a:t> or </a:t>
            </a:r>
            <a:r>
              <a:rPr lang="en-US" sz="2800" b="1" dirty="0">
                <a:latin typeface="Courier New" pitchFamily="49" charset="0"/>
                <a:cs typeface="Courier New" pitchFamily="49" charset="0"/>
              </a:rPr>
              <a:t>while</a:t>
            </a:r>
            <a:r>
              <a:rPr lang="en-US" sz="2800" dirty="0"/>
              <a:t>, …</a:t>
            </a:r>
          </a:p>
          <a:p>
            <a:pPr>
              <a:spcBef>
                <a:spcPts val="2000"/>
              </a:spcBef>
              <a:buClr>
                <a:srgbClr val="003399"/>
              </a:buClr>
              <a:buFont typeface="Wingdings" pitchFamily="2" charset="2"/>
              <a:buChar char=""/>
            </a:pPr>
            <a:r>
              <a:rPr lang="en-US" sz="3200" dirty="0"/>
              <a:t>Variables</a:t>
            </a:r>
          </a:p>
          <a:p>
            <a:pPr lvl="1">
              <a:spcBef>
                <a:spcPts val="700"/>
              </a:spcBef>
              <a:buClr>
                <a:srgbClr val="006633"/>
              </a:buClr>
              <a:buSzPct val="85000"/>
              <a:buFont typeface="Wingdings" pitchFamily="2" charset="2"/>
              <a:buChar char=""/>
            </a:pPr>
            <a:r>
              <a:rPr lang="en-US" sz="2800" dirty="0">
                <a:solidFill>
                  <a:srgbClr val="CC0000"/>
                </a:solidFill>
              </a:rPr>
              <a:t>Can be</a:t>
            </a:r>
            <a:r>
              <a:rPr lang="en-US" sz="2800" dirty="0"/>
              <a:t> declared in a block</a:t>
            </a:r>
          </a:p>
          <a:p>
            <a:pPr lvl="1">
              <a:spcBef>
                <a:spcPts val="700"/>
              </a:spcBef>
              <a:buClr>
                <a:srgbClr val="006633"/>
              </a:buClr>
              <a:buSzPct val="85000"/>
              <a:buFont typeface="Wingdings" pitchFamily="2" charset="2"/>
              <a:buChar char=""/>
            </a:pPr>
            <a:r>
              <a:rPr lang="en-US" sz="2800" dirty="0">
                <a:solidFill>
                  <a:srgbClr val="CC0000"/>
                </a:solidFill>
              </a:rPr>
              <a:t>Can be</a:t>
            </a:r>
            <a:r>
              <a:rPr lang="en-US" sz="2800" dirty="0"/>
              <a:t> used in the declared block</a:t>
            </a:r>
          </a:p>
          <a:p>
            <a:pPr lvl="1">
              <a:spcBef>
                <a:spcPts val="700"/>
              </a:spcBef>
              <a:buClr>
                <a:srgbClr val="006633"/>
              </a:buClr>
              <a:buSzPct val="85000"/>
              <a:buFont typeface="Wingdings" pitchFamily="2" charset="2"/>
              <a:buChar char=""/>
            </a:pPr>
            <a:r>
              <a:rPr lang="en-US" sz="2800" dirty="0">
                <a:solidFill>
                  <a:srgbClr val="CC0000"/>
                </a:solidFill>
              </a:rPr>
              <a:t>Cannot be</a:t>
            </a:r>
            <a:r>
              <a:rPr lang="en-US" sz="2800" dirty="0"/>
              <a:t> used outside the declared block</a:t>
            </a:r>
          </a:p>
          <a:p>
            <a:pPr>
              <a:spcBef>
                <a:spcPts val="1875"/>
              </a:spcBef>
              <a:buClr>
                <a:srgbClr val="003399"/>
              </a:buClr>
              <a:buFont typeface="Wingdings" pitchFamily="2" charset="2"/>
              <a:buChar char=""/>
            </a:pPr>
            <a:r>
              <a:rPr lang="en-US" sz="3000" dirty="0"/>
              <a:t>The declared block is the scope of the variable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36867">
                                            <p:txEl>
                                              <p:pRg st="0" end="0"/>
                                            </p:txEl>
                                          </p:spTgt>
                                        </p:tgtEl>
                                        <p:attrNameLst>
                                          <p:attrName>style.visibility</p:attrName>
                                        </p:attrNameLst>
                                      </p:cBhvr>
                                      <p:to>
                                        <p:strVal val="visible"/>
                                      </p:to>
                                    </p:set>
                                    <p:animEffect transition="in" filter="checkerboard(across)">
                                      <p:cBhvr additive="repl">
                                        <p:cTn id="7" dur="500"/>
                                        <p:tgtEl>
                                          <p:spTgt spid="36867">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36867">
                                            <p:txEl>
                                              <p:pRg st="1" end="1"/>
                                            </p:txEl>
                                          </p:spTgt>
                                        </p:tgtEl>
                                        <p:attrNameLst>
                                          <p:attrName>style.visibility</p:attrName>
                                        </p:attrNameLst>
                                      </p:cBhvr>
                                      <p:to>
                                        <p:strVal val="visible"/>
                                      </p:to>
                                    </p:set>
                                    <p:animEffect transition="in" filter="checkerboard(across)">
                                      <p:cBhvr additive="repl">
                                        <p:cTn id="10" dur="500"/>
                                        <p:tgtEl>
                                          <p:spTgt spid="36867">
                                            <p:txEl>
                                              <p:pRg st="1" end="1"/>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36867">
                                            <p:txEl>
                                              <p:pRg st="2" end="2"/>
                                            </p:txEl>
                                          </p:spTgt>
                                        </p:tgtEl>
                                        <p:attrNameLst>
                                          <p:attrName>style.visibility</p:attrName>
                                        </p:attrNameLst>
                                      </p:cBhvr>
                                      <p:to>
                                        <p:strVal val="visible"/>
                                      </p:to>
                                    </p:set>
                                    <p:animEffect transition="in" filter="checkerboard(across)">
                                      <p:cBhvr additive="repl">
                                        <p:cTn id="13" dur="500"/>
                                        <p:tgtEl>
                                          <p:spTgt spid="36867">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additive="repl">
                                        <p:cTn id="17" dur="1" fill="hold">
                                          <p:stCondLst>
                                            <p:cond delay="0"/>
                                          </p:stCondLst>
                                        </p:cTn>
                                        <p:tgtEl>
                                          <p:spTgt spid="36867">
                                            <p:txEl>
                                              <p:pRg st="3" end="3"/>
                                            </p:txEl>
                                          </p:spTgt>
                                        </p:tgtEl>
                                        <p:attrNameLst>
                                          <p:attrName>style.visibility</p:attrName>
                                        </p:attrNameLst>
                                      </p:cBhvr>
                                      <p:to>
                                        <p:strVal val="visible"/>
                                      </p:to>
                                    </p:set>
                                    <p:animEffect transition="in" filter="checkerboard(across)">
                                      <p:cBhvr additive="repl">
                                        <p:cTn id="18" dur="500"/>
                                        <p:tgtEl>
                                          <p:spTgt spid="36867">
                                            <p:txEl>
                                              <p:pRg st="3" end="3"/>
                                            </p:txEl>
                                          </p:spTgt>
                                        </p:tgtEl>
                                      </p:cBhvr>
                                    </p:animEffect>
                                  </p:childTnLst>
                                </p:cTn>
                              </p:par>
                              <p:par>
                                <p:cTn id="19" presetID="5" presetClass="entr" presetSubtype="10" fill="hold" nodeType="withEffect">
                                  <p:stCondLst>
                                    <p:cond delay="0"/>
                                  </p:stCondLst>
                                  <p:childTnLst>
                                    <p:set>
                                      <p:cBhvr additive="repl">
                                        <p:cTn id="20" dur="1" fill="hold">
                                          <p:stCondLst>
                                            <p:cond delay="0"/>
                                          </p:stCondLst>
                                        </p:cTn>
                                        <p:tgtEl>
                                          <p:spTgt spid="36867">
                                            <p:txEl>
                                              <p:pRg st="4" end="4"/>
                                            </p:txEl>
                                          </p:spTgt>
                                        </p:tgtEl>
                                        <p:attrNameLst>
                                          <p:attrName>style.visibility</p:attrName>
                                        </p:attrNameLst>
                                      </p:cBhvr>
                                      <p:to>
                                        <p:strVal val="visible"/>
                                      </p:to>
                                    </p:set>
                                    <p:animEffect transition="in" filter="checkerboard(across)">
                                      <p:cBhvr additive="repl">
                                        <p:cTn id="21" dur="500"/>
                                        <p:tgtEl>
                                          <p:spTgt spid="36867">
                                            <p:txEl>
                                              <p:pRg st="4" end="4"/>
                                            </p:txEl>
                                          </p:spTgt>
                                        </p:tgtEl>
                                      </p:cBhvr>
                                    </p:animEffect>
                                  </p:childTnLst>
                                </p:cTn>
                              </p:par>
                              <p:par>
                                <p:cTn id="22" presetID="5" presetClass="entr" presetSubtype="10" fill="hold" nodeType="withEffect">
                                  <p:stCondLst>
                                    <p:cond delay="0"/>
                                  </p:stCondLst>
                                  <p:childTnLst>
                                    <p:set>
                                      <p:cBhvr additive="repl">
                                        <p:cTn id="23" dur="1" fill="hold">
                                          <p:stCondLst>
                                            <p:cond delay="0"/>
                                          </p:stCondLst>
                                        </p:cTn>
                                        <p:tgtEl>
                                          <p:spTgt spid="36867">
                                            <p:txEl>
                                              <p:pRg st="5" end="5"/>
                                            </p:txEl>
                                          </p:spTgt>
                                        </p:tgtEl>
                                        <p:attrNameLst>
                                          <p:attrName>style.visibility</p:attrName>
                                        </p:attrNameLst>
                                      </p:cBhvr>
                                      <p:to>
                                        <p:strVal val="visible"/>
                                      </p:to>
                                    </p:set>
                                    <p:animEffect transition="in" filter="checkerboard(across)">
                                      <p:cBhvr additive="repl">
                                        <p:cTn id="24" dur="500"/>
                                        <p:tgtEl>
                                          <p:spTgt spid="36867">
                                            <p:txEl>
                                              <p:pRg st="5" end="5"/>
                                            </p:txEl>
                                          </p:spTgt>
                                        </p:tgtEl>
                                      </p:cBhvr>
                                    </p:animEffect>
                                  </p:childTnLst>
                                </p:cTn>
                              </p:par>
                              <p:par>
                                <p:cTn id="25" presetID="5" presetClass="entr" presetSubtype="10" fill="hold" nodeType="withEffect">
                                  <p:stCondLst>
                                    <p:cond delay="0"/>
                                  </p:stCondLst>
                                  <p:childTnLst>
                                    <p:set>
                                      <p:cBhvr additive="repl">
                                        <p:cTn id="26" dur="1" fill="hold">
                                          <p:stCondLst>
                                            <p:cond delay="0"/>
                                          </p:stCondLst>
                                        </p:cTn>
                                        <p:tgtEl>
                                          <p:spTgt spid="36867">
                                            <p:txEl>
                                              <p:pRg st="6" end="6"/>
                                            </p:txEl>
                                          </p:spTgt>
                                        </p:tgtEl>
                                        <p:attrNameLst>
                                          <p:attrName>style.visibility</p:attrName>
                                        </p:attrNameLst>
                                      </p:cBhvr>
                                      <p:to>
                                        <p:strVal val="visible"/>
                                      </p:to>
                                    </p:set>
                                    <p:animEffect transition="in" filter="checkerboard(across)">
                                      <p:cBhvr additive="repl">
                                        <p:cTn id="27" dur="500"/>
                                        <p:tgtEl>
                                          <p:spTgt spid="36867">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5" presetClass="entr" presetSubtype="10" fill="hold" nodeType="clickEffect">
                                  <p:stCondLst>
                                    <p:cond delay="0"/>
                                  </p:stCondLst>
                                  <p:childTnLst>
                                    <p:set>
                                      <p:cBhvr additive="repl">
                                        <p:cTn id="31" dur="1" fill="hold">
                                          <p:stCondLst>
                                            <p:cond delay="0"/>
                                          </p:stCondLst>
                                        </p:cTn>
                                        <p:tgtEl>
                                          <p:spTgt spid="36867">
                                            <p:txEl>
                                              <p:pRg st="7" end="7"/>
                                            </p:txEl>
                                          </p:spTgt>
                                        </p:tgtEl>
                                        <p:attrNameLst>
                                          <p:attrName>style.visibility</p:attrName>
                                        </p:attrNameLst>
                                      </p:cBhvr>
                                      <p:to>
                                        <p:strVal val="visible"/>
                                      </p:to>
                                    </p:set>
                                    <p:animEffect transition="in" filter="checkerboard(across)">
                                      <p:cBhvr additive="repl">
                                        <p:cTn id="32" dur="500"/>
                                        <p:tgtEl>
                                          <p:spTgt spid="368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8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C81FA4A-F766-4F96-931F-90CA243E83EF}" type="slidenum">
              <a:rPr lang="en-US" sz="1200">
                <a:ea typeface="MS PGothic" pitchFamily="34" charset="-128"/>
              </a:rPr>
              <a:pPr algn="r">
                <a:buClrTx/>
                <a:buFontTx/>
                <a:buNone/>
              </a:pPr>
              <a:t>37</a:t>
            </a:fld>
            <a:endParaRPr lang="en-US" sz="1200">
              <a:ea typeface="MS PGothic" pitchFamily="34" charset="-128"/>
            </a:endParaRPr>
          </a:p>
        </p:txBody>
      </p:sp>
      <p:sp>
        <p:nvSpPr>
          <p:cNvPr id="37890"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Variables in Blocks</a:t>
            </a:r>
          </a:p>
        </p:txBody>
      </p:sp>
      <p:sp>
        <p:nvSpPr>
          <p:cNvPr id="37891"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25"/>
              </a:spcBef>
              <a:buClrTx/>
              <a:buFontTx/>
              <a:buNone/>
            </a:pPr>
            <a:r>
              <a:rPr lang="en-US" sz="2000" b="1" dirty="0">
                <a:latin typeface="Courier New" pitchFamily="49" charset="0"/>
                <a:cs typeface="Courier New" pitchFamily="49" charset="0"/>
              </a:rPr>
              <a:t>#include &lt;</a:t>
            </a:r>
            <a:r>
              <a:rPr lang="en-US" sz="2000" b="1" dirty="0" err="1">
                <a:latin typeface="Courier New" pitchFamily="49" charset="0"/>
                <a:cs typeface="Courier New" pitchFamily="49" charset="0"/>
              </a:rPr>
              <a:t>stdio.h</a:t>
            </a:r>
            <a:r>
              <a:rPr lang="en-US" sz="2000" b="1" dirty="0">
                <a:latin typeface="Courier New" pitchFamily="49" charset="0"/>
                <a:cs typeface="Courier New" pitchFamily="49" charset="0"/>
              </a:rPr>
              <a:t>&gt;</a:t>
            </a:r>
          </a:p>
          <a:p>
            <a:pPr>
              <a:lnSpc>
                <a:spcPct val="80000"/>
              </a:lnSpc>
              <a:spcBef>
                <a:spcPts val="525"/>
              </a:spcBef>
              <a:buClrTx/>
              <a:buFontTx/>
              <a:buNone/>
            </a:pPr>
            <a:r>
              <a:rPr lang="en-US" sz="2000" b="1" dirty="0">
                <a:latin typeface="Courier New" pitchFamily="49" charset="0"/>
                <a:cs typeface="Courier New" pitchFamily="49" charset="0"/>
              </a:rPr>
              <a:t>int main(void){</a:t>
            </a:r>
          </a:p>
          <a:p>
            <a:pPr>
              <a:lnSpc>
                <a:spcPct val="80000"/>
              </a:lnSpc>
              <a:spcBef>
                <a:spcPts val="525"/>
              </a:spcBef>
              <a:buClrTx/>
              <a:buFontTx/>
              <a:buNone/>
            </a:pPr>
            <a:r>
              <a:rPr lang="en-US" sz="2000" b="1" dirty="0">
                <a:latin typeface="Courier New" pitchFamily="49" charset="0"/>
                <a:cs typeface="Courier New" pitchFamily="49" charset="0"/>
              </a:rPr>
              <a:t>	int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lnSpc>
                <a:spcPct val="80000"/>
              </a:lnSpc>
              <a:spcBef>
                <a:spcPts val="525"/>
              </a:spcBef>
              <a:buClrTx/>
              <a:buFontTx/>
              <a:buNone/>
            </a:pPr>
            <a:r>
              <a:rPr lang="en-US" sz="2000" b="1" dirty="0">
                <a:latin typeface="Courier New" pitchFamily="49" charset="0"/>
                <a:cs typeface="Courier New" pitchFamily="49" charset="0"/>
              </a:rPr>
              <a:t>	for(</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 1;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&lt;= 10;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r>
              <a:rPr lang="en-US" sz="2000" b="1" dirty="0">
                <a:solidFill>
                  <a:srgbClr val="CC0000"/>
                </a:solidFill>
                <a:latin typeface="Courier New" pitchFamily="49" charset="0"/>
                <a:cs typeface="Courier New" pitchFamily="49" charset="0"/>
              </a:rPr>
              <a:t>{</a:t>
            </a:r>
          </a:p>
          <a:p>
            <a:pPr>
              <a:lnSpc>
                <a:spcPct val="80000"/>
              </a:lnSpc>
              <a:spcBef>
                <a:spcPts val="525"/>
              </a:spcBef>
              <a:buClrTx/>
              <a:buFontTx/>
              <a:buNone/>
            </a:pPr>
            <a:r>
              <a:rPr lang="en-US" sz="2000" b="1" dirty="0">
                <a:latin typeface="Courier New" pitchFamily="49" charset="0"/>
                <a:cs typeface="Courier New" pitchFamily="49" charset="0"/>
              </a:rPr>
              <a:t>		</a:t>
            </a:r>
            <a:r>
              <a:rPr lang="en-US" sz="2000" b="1" dirty="0">
                <a:solidFill>
                  <a:srgbClr val="0033CC"/>
                </a:solidFill>
                <a:latin typeface="Courier New" pitchFamily="49" charset="0"/>
                <a:cs typeface="Courier New" pitchFamily="49" charset="0"/>
              </a:rPr>
              <a:t>int number;</a:t>
            </a:r>
          </a:p>
          <a:p>
            <a:pPr>
              <a:lnSpc>
                <a:spcPct val="80000"/>
              </a:lnSpc>
              <a:spcBef>
                <a:spcPts val="525"/>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("Enter %d-</a:t>
            </a:r>
            <a:r>
              <a:rPr lang="en-US" sz="2000" b="1" dirty="0" err="1">
                <a:latin typeface="Courier New" pitchFamily="49" charset="0"/>
                <a:cs typeface="Courier New" pitchFamily="49" charset="0"/>
              </a:rPr>
              <a:t>th</a:t>
            </a:r>
            <a:r>
              <a:rPr lang="en-US" sz="2000" b="1" dirty="0">
                <a:latin typeface="Courier New" pitchFamily="49" charset="0"/>
                <a:cs typeface="Courier New" pitchFamily="49" charset="0"/>
              </a:rPr>
              <a:t> number: ",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lnSpc>
                <a:spcPct val="80000"/>
              </a:lnSpc>
              <a:spcBef>
                <a:spcPts val="525"/>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scanf</a:t>
            </a:r>
            <a:r>
              <a:rPr lang="en-US" sz="2000" b="1" dirty="0">
                <a:latin typeface="Courier New" pitchFamily="49" charset="0"/>
                <a:cs typeface="Courier New" pitchFamily="49" charset="0"/>
              </a:rPr>
              <a:t>("%d", &amp;</a:t>
            </a:r>
            <a:r>
              <a:rPr lang="en-US" sz="2000" b="1" dirty="0">
                <a:solidFill>
                  <a:srgbClr val="0033CC"/>
                </a:solidFill>
                <a:latin typeface="Courier New" pitchFamily="49" charset="0"/>
                <a:cs typeface="Courier New" pitchFamily="49" charset="0"/>
              </a:rPr>
              <a:t>number</a:t>
            </a:r>
            <a:r>
              <a:rPr lang="en-US" sz="2000" b="1" dirty="0">
                <a:latin typeface="Courier New" pitchFamily="49" charset="0"/>
                <a:cs typeface="Courier New" pitchFamily="49" charset="0"/>
              </a:rPr>
              <a:t>);</a:t>
            </a:r>
          </a:p>
          <a:p>
            <a:pPr>
              <a:lnSpc>
                <a:spcPct val="80000"/>
              </a:lnSpc>
              <a:spcBef>
                <a:spcPts val="525"/>
              </a:spcBef>
              <a:buClrTx/>
              <a:buFontTx/>
              <a:buNone/>
            </a:pPr>
            <a:r>
              <a:rPr lang="en-US" sz="2000" b="1" dirty="0">
                <a:latin typeface="Courier New" pitchFamily="49" charset="0"/>
                <a:cs typeface="Courier New" pitchFamily="49" charset="0"/>
              </a:rPr>
              <a:t>		if((</a:t>
            </a:r>
            <a:r>
              <a:rPr lang="en-US" sz="2000" b="1" dirty="0">
                <a:solidFill>
                  <a:srgbClr val="0033CC"/>
                </a:solidFill>
                <a:latin typeface="Courier New" pitchFamily="49" charset="0"/>
                <a:cs typeface="Courier New" pitchFamily="49" charset="0"/>
              </a:rPr>
              <a:t>number</a:t>
            </a:r>
            <a:r>
              <a:rPr lang="en-US" sz="2000" b="1" dirty="0">
                <a:latin typeface="Courier New" pitchFamily="49" charset="0"/>
                <a:cs typeface="Courier New" pitchFamily="49" charset="0"/>
              </a:rPr>
              <a:t> % 2) == 0)</a:t>
            </a:r>
          </a:p>
          <a:p>
            <a:pPr>
              <a:lnSpc>
                <a:spcPct val="80000"/>
              </a:lnSpc>
              <a:spcBef>
                <a:spcPts val="525"/>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("Your number is even\n");</a:t>
            </a:r>
          </a:p>
          <a:p>
            <a:pPr>
              <a:lnSpc>
                <a:spcPct val="80000"/>
              </a:lnSpc>
              <a:spcBef>
                <a:spcPts val="525"/>
              </a:spcBef>
              <a:buClrTx/>
              <a:buFontTx/>
              <a:buNone/>
            </a:pPr>
            <a:r>
              <a:rPr lang="en-US" sz="2000" b="1" dirty="0">
                <a:latin typeface="Courier New" pitchFamily="49" charset="0"/>
                <a:cs typeface="Courier New" pitchFamily="49" charset="0"/>
              </a:rPr>
              <a:t>		else</a:t>
            </a:r>
          </a:p>
          <a:p>
            <a:pPr>
              <a:lnSpc>
                <a:spcPct val="80000"/>
              </a:lnSpc>
              <a:spcBef>
                <a:spcPts val="525"/>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("Your number is odd\n");</a:t>
            </a:r>
          </a:p>
          <a:p>
            <a:pPr>
              <a:lnSpc>
                <a:spcPct val="80000"/>
              </a:lnSpc>
              <a:spcBef>
                <a:spcPts val="525"/>
              </a:spcBef>
              <a:buClrTx/>
              <a:buFontTx/>
              <a:buNone/>
            </a:pPr>
            <a:r>
              <a:rPr lang="en-US" sz="2000" b="1" dirty="0">
                <a:latin typeface="Courier New" pitchFamily="49" charset="0"/>
                <a:cs typeface="Courier New" pitchFamily="49" charset="0"/>
              </a:rPr>
              <a:t>	</a:t>
            </a:r>
            <a:r>
              <a:rPr lang="en-US" sz="2000" b="1" dirty="0">
                <a:solidFill>
                  <a:srgbClr val="CC0000"/>
                </a:solidFill>
                <a:latin typeface="Courier New" pitchFamily="49" charset="0"/>
                <a:cs typeface="Courier New" pitchFamily="49" charset="0"/>
              </a:rPr>
              <a:t>}</a:t>
            </a:r>
          </a:p>
          <a:p>
            <a:pPr>
              <a:lnSpc>
                <a:spcPct val="80000"/>
              </a:lnSpc>
              <a:spcBef>
                <a:spcPts val="525"/>
              </a:spcBef>
              <a:buClrTx/>
              <a:buFontTx/>
              <a:buNone/>
            </a:pPr>
            <a:r>
              <a:rPr lang="en-US" sz="2000" b="1" dirty="0">
                <a:latin typeface="Courier New" pitchFamily="49" charset="0"/>
                <a:cs typeface="Courier New" pitchFamily="49" charset="0"/>
              </a:rPr>
              <a:t>	</a:t>
            </a:r>
            <a:r>
              <a:rPr lang="en-US" sz="2000" b="1" dirty="0">
                <a:solidFill>
                  <a:srgbClr val="00B050"/>
                </a:solidFill>
                <a:latin typeface="Courier New" pitchFamily="49" charset="0"/>
                <a:cs typeface="Courier New" pitchFamily="49" charset="0"/>
              </a:rPr>
              <a:t>/*</a:t>
            </a:r>
            <a:r>
              <a:rPr lang="en-US" sz="2000" b="1" dirty="0">
                <a:latin typeface="Courier New" pitchFamily="49" charset="0"/>
                <a:cs typeface="Courier New" pitchFamily="49" charset="0"/>
              </a:rPr>
              <a:t> </a:t>
            </a:r>
            <a:r>
              <a:rPr lang="en-US" sz="2000" b="1" dirty="0">
                <a:solidFill>
                  <a:srgbClr val="CC0000"/>
                </a:solidFill>
                <a:latin typeface="Courier New" pitchFamily="49" charset="0"/>
                <a:cs typeface="Courier New" pitchFamily="49" charset="0"/>
              </a:rPr>
              <a:t>compile error</a:t>
            </a:r>
          </a:p>
          <a:p>
            <a:pPr>
              <a:lnSpc>
                <a:spcPct val="80000"/>
              </a:lnSpc>
              <a:spcBef>
                <a:spcPts val="525"/>
              </a:spcBef>
              <a:buClrTx/>
              <a:buFontTx/>
              <a:buNone/>
            </a:pPr>
            <a:r>
              <a:rPr lang="en-US" sz="2000" b="1" dirty="0">
                <a:solidFill>
                  <a:srgbClr val="CC0000"/>
                </a:solidFill>
                <a:latin typeface="Courier New" pitchFamily="49" charset="0"/>
                <a:cs typeface="Courier New" pitchFamily="49" charset="0"/>
              </a:rPr>
              <a:t>	 </a:t>
            </a:r>
            <a:r>
              <a:rPr lang="en-US" sz="2000" b="1" dirty="0" err="1">
                <a:solidFill>
                  <a:srgbClr val="CC0000"/>
                </a:solidFill>
                <a:latin typeface="Courier New" pitchFamily="49" charset="0"/>
                <a:cs typeface="Courier New" pitchFamily="49" charset="0"/>
              </a:rPr>
              <a:t>printf</a:t>
            </a:r>
            <a:r>
              <a:rPr lang="en-US" sz="2000" b="1" dirty="0">
                <a:solidFill>
                  <a:srgbClr val="CC0000"/>
                </a:solidFill>
                <a:latin typeface="Courier New" pitchFamily="49" charset="0"/>
                <a:cs typeface="Courier New" pitchFamily="49" charset="0"/>
              </a:rPr>
              <a:t>("The last number is %d\n", number);</a:t>
            </a:r>
            <a:r>
              <a:rPr lang="en-US" sz="2000" b="1" dirty="0">
                <a:latin typeface="Courier New" pitchFamily="49" charset="0"/>
                <a:cs typeface="Courier New" pitchFamily="49" charset="0"/>
              </a:rPr>
              <a:t> </a:t>
            </a:r>
            <a:r>
              <a:rPr lang="en-US" sz="2000" b="1" dirty="0">
                <a:solidFill>
                  <a:srgbClr val="00B050"/>
                </a:solidFill>
                <a:latin typeface="Courier New" pitchFamily="49" charset="0"/>
                <a:cs typeface="Courier New" pitchFamily="49" charset="0"/>
              </a:rPr>
              <a:t>*/</a:t>
            </a:r>
          </a:p>
          <a:p>
            <a:pPr>
              <a:lnSpc>
                <a:spcPct val="80000"/>
              </a:lnSpc>
              <a:spcBef>
                <a:spcPts val="525"/>
              </a:spcBef>
              <a:buClrTx/>
              <a:buFontTx/>
              <a:buNone/>
            </a:pPr>
            <a:r>
              <a:rPr lang="en-US" sz="2000" b="1" dirty="0">
                <a:latin typeface="Courier New" pitchFamily="49" charset="0"/>
                <a:cs typeface="Courier New" pitchFamily="49" charset="0"/>
              </a:rPr>
              <a:t>	return 0;</a:t>
            </a:r>
          </a:p>
          <a:p>
            <a:pPr>
              <a:lnSpc>
                <a:spcPct val="80000"/>
              </a:lnSpc>
              <a:spcBef>
                <a:spcPts val="525"/>
              </a:spcBef>
              <a:buClrTx/>
              <a:buFontTx/>
              <a:buNone/>
            </a:pPr>
            <a:r>
              <a:rPr lang="en-US" sz="2000" b="1" dirty="0">
                <a:latin typeface="Courier New"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AD40FA7-4572-466A-B337-4FB8A9AAFF71}" type="slidenum">
              <a:rPr lang="en-US" sz="1200">
                <a:ea typeface="MS PGothic" pitchFamily="34" charset="-128"/>
              </a:rPr>
              <a:pPr algn="r">
                <a:buClrTx/>
                <a:buFontTx/>
                <a:buNone/>
              </a:pPr>
              <a:t>38</a:t>
            </a:fld>
            <a:endParaRPr lang="en-US" sz="1200">
              <a:ea typeface="MS PGothic" pitchFamily="34" charset="-128"/>
            </a:endParaRPr>
          </a:p>
        </p:txBody>
      </p:sp>
      <p:sp>
        <p:nvSpPr>
          <p:cNvPr id="3891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Nested Scopes/Blocks</a:t>
            </a:r>
          </a:p>
        </p:txBody>
      </p:sp>
      <p:sp>
        <p:nvSpPr>
          <p:cNvPr id="38915"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nSpc>
                <a:spcPct val="90000"/>
              </a:lnSpc>
              <a:spcBef>
                <a:spcPts val="2188"/>
              </a:spcBef>
              <a:buClr>
                <a:srgbClr val="003399"/>
              </a:buClr>
              <a:buFont typeface="Wingdings" pitchFamily="2" charset="2"/>
              <a:buChar char=""/>
            </a:pPr>
            <a:r>
              <a:rPr lang="en-US" sz="3500" dirty="0"/>
              <a:t>Scopes can be nested</a:t>
            </a:r>
          </a:p>
          <a:p>
            <a:pPr lvl="1">
              <a:lnSpc>
                <a:spcPct val="90000"/>
              </a:lnSpc>
              <a:spcBef>
                <a:spcPts val="850"/>
              </a:spcBef>
              <a:buClr>
                <a:srgbClr val="006633"/>
              </a:buClr>
              <a:buSzPct val="85000"/>
              <a:buFont typeface="Wingdings" pitchFamily="2" charset="2"/>
              <a:buChar char=""/>
            </a:pPr>
            <a:r>
              <a:rPr lang="en-US" sz="3400" dirty="0"/>
              <a:t>Example: Nested </a:t>
            </a:r>
            <a:r>
              <a:rPr lang="en-US" sz="3400" b="1" dirty="0">
                <a:latin typeface="Courier New" pitchFamily="49" charset="0"/>
                <a:cs typeface="Courier New" pitchFamily="49" charset="0"/>
              </a:rPr>
              <a:t>if</a:t>
            </a:r>
            <a:r>
              <a:rPr lang="en-US" sz="3400" dirty="0"/>
              <a:t>, nested </a:t>
            </a:r>
            <a:r>
              <a:rPr lang="en-US" sz="3400" b="1" dirty="0">
                <a:latin typeface="Courier New" pitchFamily="49" charset="0"/>
                <a:cs typeface="Courier New" pitchFamily="49" charset="0"/>
              </a:rPr>
              <a:t>for</a:t>
            </a:r>
            <a:r>
              <a:rPr lang="en-US" sz="3400" dirty="0"/>
              <a:t>, …</a:t>
            </a:r>
          </a:p>
          <a:p>
            <a:pPr lvl="1">
              <a:lnSpc>
                <a:spcPct val="90000"/>
              </a:lnSpc>
              <a:spcBef>
                <a:spcPts val="400"/>
              </a:spcBef>
              <a:buClrTx/>
              <a:buSzPct val="85000"/>
              <a:buFontTx/>
              <a:buNone/>
            </a:pPr>
            <a:endParaRPr lang="en-US" sz="1600" dirty="0"/>
          </a:p>
          <a:p>
            <a:pPr>
              <a:lnSpc>
                <a:spcPct val="80000"/>
              </a:lnSpc>
              <a:spcBef>
                <a:spcPts val="525"/>
              </a:spcBef>
              <a:buClrTx/>
              <a:buFontTx/>
              <a:buNone/>
            </a:pPr>
            <a:r>
              <a:rPr lang="en-US" sz="2400" b="1" dirty="0">
                <a:latin typeface="Courier New" pitchFamily="49" charset="0"/>
                <a:cs typeface="Courier New" pitchFamily="49" charset="0"/>
              </a:rPr>
              <a:t>void main(){ </a:t>
            </a:r>
            <a:r>
              <a:rPr lang="en-US" sz="2400" b="1" dirty="0">
                <a:solidFill>
                  <a:srgbClr val="00B050"/>
                </a:solidFill>
                <a:latin typeface="Courier New" pitchFamily="49" charset="0"/>
                <a:cs typeface="Courier New" pitchFamily="49" charset="0"/>
              </a:rPr>
              <a:t>// </a:t>
            </a:r>
            <a:r>
              <a:rPr lang="en-US" sz="2400" b="1" dirty="0">
                <a:solidFill>
                  <a:srgbClr val="0070C0"/>
                </a:solidFill>
                <a:latin typeface="Courier New" pitchFamily="49" charset="0"/>
                <a:cs typeface="Courier New" pitchFamily="49" charset="0"/>
              </a:rPr>
              <a:t>block 1</a:t>
            </a:r>
          </a:p>
          <a:p>
            <a:pPr>
              <a:lnSpc>
                <a:spcPct val="80000"/>
              </a:lnSpc>
              <a:spcBef>
                <a:spcPts val="525"/>
              </a:spcBef>
              <a:buClrTx/>
              <a:buFontTx/>
              <a:buNone/>
            </a:pPr>
            <a:r>
              <a:rPr lang="en-US" sz="2400" b="1" dirty="0">
                <a:latin typeface="Courier New" pitchFamily="49" charset="0"/>
                <a:cs typeface="Courier New" pitchFamily="49" charset="0"/>
              </a:rPr>
              <a:t>	int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p>
          <a:p>
            <a:pPr>
              <a:lnSpc>
                <a:spcPct val="80000"/>
              </a:lnSpc>
              <a:spcBef>
                <a:spcPts val="525"/>
              </a:spcBef>
              <a:buClrTx/>
              <a:buFontTx/>
              <a:buNone/>
            </a:pPr>
            <a:r>
              <a:rPr lang="en-US" sz="2400" b="1" dirty="0">
                <a:latin typeface="Courier New" pitchFamily="49" charset="0"/>
                <a:cs typeface="Courier New" pitchFamily="49" charset="0"/>
              </a:rPr>
              <a:t>	{ </a:t>
            </a:r>
            <a:r>
              <a:rPr lang="en-US" sz="2400" b="1" dirty="0">
                <a:solidFill>
                  <a:srgbClr val="00B050"/>
                </a:solidFill>
                <a:latin typeface="Courier New" pitchFamily="49" charset="0"/>
                <a:cs typeface="Courier New" pitchFamily="49" charset="0"/>
              </a:rPr>
              <a:t>//</a:t>
            </a:r>
            <a:r>
              <a:rPr lang="en-US" sz="2400" b="1" dirty="0">
                <a:latin typeface="Courier New" pitchFamily="49" charset="0"/>
                <a:cs typeface="Courier New" pitchFamily="49" charset="0"/>
              </a:rPr>
              <a:t> </a:t>
            </a:r>
            <a:r>
              <a:rPr lang="en-US" sz="2400" b="1" dirty="0">
                <a:solidFill>
                  <a:srgbClr val="0070C0"/>
                </a:solidFill>
                <a:latin typeface="Courier New" pitchFamily="49" charset="0"/>
                <a:cs typeface="Courier New" pitchFamily="49" charset="0"/>
              </a:rPr>
              <a:t>block 2</a:t>
            </a:r>
          </a:p>
          <a:p>
            <a:pPr>
              <a:lnSpc>
                <a:spcPct val="80000"/>
              </a:lnSpc>
              <a:spcBef>
                <a:spcPts val="525"/>
              </a:spcBef>
              <a:buClrTx/>
              <a:buFontTx/>
              <a:buNone/>
            </a:pPr>
            <a:r>
              <a:rPr lang="en-US" sz="2400" b="1" dirty="0">
                <a:latin typeface="Courier New" pitchFamily="49" charset="0"/>
                <a:cs typeface="Courier New" pitchFamily="49" charset="0"/>
              </a:rPr>
              <a:t>		int j;</a:t>
            </a:r>
          </a:p>
          <a:p>
            <a:pPr>
              <a:lnSpc>
                <a:spcPct val="80000"/>
              </a:lnSpc>
              <a:spcBef>
                <a:spcPts val="525"/>
              </a:spcBef>
              <a:buClrTx/>
              <a:buFontTx/>
              <a:buNone/>
            </a:pPr>
            <a:r>
              <a:rPr lang="en-US" sz="2400" b="1" dirty="0">
                <a:latin typeface="Courier New" pitchFamily="49" charset="0"/>
                <a:cs typeface="Courier New" pitchFamily="49" charset="0"/>
              </a:rPr>
              <a:t>		{ </a:t>
            </a:r>
            <a:r>
              <a:rPr lang="en-US" sz="2400" b="1" dirty="0">
                <a:solidFill>
                  <a:srgbClr val="00B050"/>
                </a:solidFill>
                <a:latin typeface="Courier New" pitchFamily="49" charset="0"/>
                <a:cs typeface="Courier New" pitchFamily="49" charset="0"/>
              </a:rPr>
              <a:t>//</a:t>
            </a:r>
            <a:r>
              <a:rPr lang="en-US" sz="2400" b="1" dirty="0">
                <a:latin typeface="Courier New" pitchFamily="49" charset="0"/>
                <a:cs typeface="Courier New" pitchFamily="49" charset="0"/>
              </a:rPr>
              <a:t> </a:t>
            </a:r>
            <a:r>
              <a:rPr lang="en-US" sz="2400" b="1" dirty="0">
                <a:solidFill>
                  <a:srgbClr val="0070C0"/>
                </a:solidFill>
                <a:latin typeface="Courier New" pitchFamily="49" charset="0"/>
                <a:cs typeface="Courier New" pitchFamily="49" charset="0"/>
              </a:rPr>
              <a:t>block 3</a:t>
            </a:r>
          </a:p>
          <a:p>
            <a:pPr>
              <a:lnSpc>
                <a:spcPct val="80000"/>
              </a:lnSpc>
              <a:spcBef>
                <a:spcPts val="525"/>
              </a:spcBef>
              <a:buClrTx/>
              <a:buFontTx/>
              <a:buNone/>
            </a:pPr>
            <a:r>
              <a:rPr lang="en-US" sz="2400" b="1" dirty="0">
                <a:latin typeface="Courier New" pitchFamily="49" charset="0"/>
                <a:cs typeface="Courier New" pitchFamily="49" charset="0"/>
              </a:rPr>
              <a:t>			int k;</a:t>
            </a:r>
          </a:p>
          <a:p>
            <a:pPr>
              <a:lnSpc>
                <a:spcPct val="80000"/>
              </a:lnSpc>
              <a:spcBef>
                <a:spcPts val="525"/>
              </a:spcBef>
              <a:buClrTx/>
              <a:buFontTx/>
              <a:buNone/>
            </a:pPr>
            <a:r>
              <a:rPr lang="en-US" sz="2400" b="1" dirty="0">
                <a:latin typeface="Courier New" pitchFamily="49" charset="0"/>
                <a:cs typeface="Courier New" pitchFamily="49" charset="0"/>
              </a:rPr>
              <a:t>		}</a:t>
            </a:r>
          </a:p>
          <a:p>
            <a:pPr>
              <a:lnSpc>
                <a:spcPct val="80000"/>
              </a:lnSpc>
              <a:spcBef>
                <a:spcPts val="525"/>
              </a:spcBef>
              <a:buClrTx/>
              <a:buFontTx/>
              <a:buNone/>
            </a:pPr>
            <a:r>
              <a:rPr lang="en-US" sz="2400" b="1" dirty="0">
                <a:latin typeface="Courier New" pitchFamily="49" charset="0"/>
                <a:cs typeface="Courier New" pitchFamily="49" charset="0"/>
              </a:rPr>
              <a:t>		int m;</a:t>
            </a:r>
          </a:p>
          <a:p>
            <a:pPr>
              <a:lnSpc>
                <a:spcPct val="80000"/>
              </a:lnSpc>
              <a:spcBef>
                <a:spcPts val="525"/>
              </a:spcBef>
              <a:buClrTx/>
              <a:buFontTx/>
              <a:buNone/>
            </a:pPr>
            <a:r>
              <a:rPr lang="en-US" sz="2400" b="1" dirty="0">
                <a:latin typeface="Courier New" pitchFamily="49" charset="0"/>
                <a:cs typeface="Courier New" pitchFamily="49" charset="0"/>
              </a:rPr>
              <a:t>	}</a:t>
            </a:r>
          </a:p>
          <a:p>
            <a:pPr>
              <a:lnSpc>
                <a:spcPct val="80000"/>
              </a:lnSpc>
              <a:spcBef>
                <a:spcPts val="525"/>
              </a:spcBef>
              <a:buClrTx/>
              <a:buFontTx/>
              <a:buNone/>
            </a:pPr>
            <a:r>
              <a:rPr lang="en-US" sz="2400" b="1" dirty="0">
                <a:latin typeface="Courier New"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8151E7A-0B7C-4245-BD4B-DFE3EBAD706C}" type="slidenum">
              <a:rPr lang="en-US" sz="1200">
                <a:ea typeface="MS PGothic" pitchFamily="34" charset="-128"/>
              </a:rPr>
              <a:pPr algn="r">
                <a:buClrTx/>
                <a:buFontTx/>
                <a:buNone/>
              </a:pPr>
              <a:t>39</a:t>
            </a:fld>
            <a:endParaRPr lang="en-US" sz="1200">
              <a:ea typeface="MS PGothic" pitchFamily="34" charset="-128"/>
            </a:endParaRPr>
          </a:p>
        </p:txBody>
      </p:sp>
      <p:sp>
        <p:nvSpPr>
          <p:cNvPr id="39938"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Variables in Nested Blocks</a:t>
            </a:r>
          </a:p>
        </p:txBody>
      </p:sp>
      <p:sp>
        <p:nvSpPr>
          <p:cNvPr id="39939"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All variables from outer block can be used in inner blocks</a:t>
            </a:r>
          </a:p>
          <a:p>
            <a:pPr lvl="1">
              <a:spcBef>
                <a:spcPts val="700"/>
              </a:spcBef>
              <a:buClr>
                <a:srgbClr val="006633"/>
              </a:buClr>
              <a:buSzPct val="85000"/>
              <a:buFont typeface="Wingdings" pitchFamily="2" charset="2"/>
              <a:buChar char=""/>
            </a:pPr>
            <a:r>
              <a:rPr lang="en-US" sz="2800" dirty="0"/>
              <a:t>Scope of outer block contains the inner block</a:t>
            </a:r>
          </a:p>
          <a:p>
            <a:pPr lvl="1">
              <a:spcBef>
                <a:spcPts val="700"/>
              </a:spcBef>
              <a:buClrTx/>
              <a:buSzPct val="85000"/>
              <a:buFontTx/>
              <a:buNone/>
            </a:pPr>
            <a:endParaRPr lang="en-US" sz="2800" dirty="0"/>
          </a:p>
          <a:p>
            <a:pPr>
              <a:spcBef>
                <a:spcPts val="2000"/>
              </a:spcBef>
              <a:buClr>
                <a:srgbClr val="003399"/>
              </a:buClr>
              <a:buFont typeface="Wingdings" pitchFamily="2" charset="2"/>
              <a:buChar char=""/>
            </a:pPr>
            <a:r>
              <a:rPr lang="en-US" sz="3200" dirty="0"/>
              <a:t>Variables in inner block </a:t>
            </a:r>
            <a:r>
              <a:rPr lang="en-US" sz="3200" dirty="0">
                <a:solidFill>
                  <a:srgbClr val="CC0000"/>
                </a:solidFill>
              </a:rPr>
              <a:t>cannot</a:t>
            </a:r>
            <a:r>
              <a:rPr lang="en-US" sz="3200" dirty="0"/>
              <a:t> be used in outer block</a:t>
            </a:r>
          </a:p>
          <a:p>
            <a:pPr lvl="1">
              <a:spcBef>
                <a:spcPts val="700"/>
              </a:spcBef>
              <a:buClr>
                <a:srgbClr val="006633"/>
              </a:buClr>
              <a:buSzPct val="85000"/>
              <a:buFont typeface="Wingdings" pitchFamily="2" charset="2"/>
              <a:buChar char=""/>
            </a:pPr>
            <a:r>
              <a:rPr lang="en-US" sz="2800" dirty="0"/>
              <a:t>Scope of the inner block does </a:t>
            </a:r>
            <a:r>
              <a:rPr lang="en-US" sz="2800" dirty="0">
                <a:solidFill>
                  <a:srgbClr val="CC0000"/>
                </a:solidFill>
              </a:rPr>
              <a:t>not</a:t>
            </a:r>
            <a:r>
              <a:rPr lang="en-US" sz="2800" dirty="0"/>
              <a:t> contains the outer block</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39939">
                                            <p:txEl>
                                              <p:pRg st="0" end="0"/>
                                            </p:txEl>
                                          </p:spTgt>
                                        </p:tgtEl>
                                        <p:attrNameLst>
                                          <p:attrName>style.visibility</p:attrName>
                                        </p:attrNameLst>
                                      </p:cBhvr>
                                      <p:to>
                                        <p:strVal val="visible"/>
                                      </p:to>
                                    </p:set>
                                    <p:animEffect transition="in" filter="checkerboard(across)">
                                      <p:cBhvr additive="repl">
                                        <p:cTn id="7" dur="500"/>
                                        <p:tgtEl>
                                          <p:spTgt spid="39939">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39939">
                                            <p:txEl>
                                              <p:pRg st="1" end="1"/>
                                            </p:txEl>
                                          </p:spTgt>
                                        </p:tgtEl>
                                        <p:attrNameLst>
                                          <p:attrName>style.visibility</p:attrName>
                                        </p:attrNameLst>
                                      </p:cBhvr>
                                      <p:to>
                                        <p:strVal val="visible"/>
                                      </p:to>
                                    </p:set>
                                    <p:animEffect transition="in" filter="checkerboard(across)">
                                      <p:cBhvr additive="repl">
                                        <p:cTn id="10" dur="500"/>
                                        <p:tgtEl>
                                          <p:spTgt spid="3993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additive="repl">
                                        <p:cTn id="14" dur="1" fill="hold">
                                          <p:stCondLst>
                                            <p:cond delay="0"/>
                                          </p:stCondLst>
                                        </p:cTn>
                                        <p:tgtEl>
                                          <p:spTgt spid="39939">
                                            <p:txEl>
                                              <p:pRg st="3" end="3"/>
                                            </p:txEl>
                                          </p:spTgt>
                                        </p:tgtEl>
                                        <p:attrNameLst>
                                          <p:attrName>style.visibility</p:attrName>
                                        </p:attrNameLst>
                                      </p:cBhvr>
                                      <p:to>
                                        <p:strVal val="visible"/>
                                      </p:to>
                                    </p:set>
                                    <p:animEffect transition="in" filter="checkerboard(across)">
                                      <p:cBhvr additive="repl">
                                        <p:cTn id="15" dur="500"/>
                                        <p:tgtEl>
                                          <p:spTgt spid="39939">
                                            <p:txEl>
                                              <p:pRg st="3" end="3"/>
                                            </p:txEl>
                                          </p:spTgt>
                                        </p:tgtEl>
                                      </p:cBhvr>
                                    </p:animEffect>
                                  </p:childTnLst>
                                </p:cTn>
                              </p:par>
                              <p:par>
                                <p:cTn id="16" presetID="5" presetClass="entr" presetSubtype="10" fill="hold" nodeType="withEffect">
                                  <p:stCondLst>
                                    <p:cond delay="0"/>
                                  </p:stCondLst>
                                  <p:childTnLst>
                                    <p:set>
                                      <p:cBhvr additive="repl">
                                        <p:cTn id="17" dur="1" fill="hold">
                                          <p:stCondLst>
                                            <p:cond delay="0"/>
                                          </p:stCondLst>
                                        </p:cTn>
                                        <p:tgtEl>
                                          <p:spTgt spid="39939">
                                            <p:txEl>
                                              <p:pRg st="4" end="4"/>
                                            </p:txEl>
                                          </p:spTgt>
                                        </p:tgtEl>
                                        <p:attrNameLst>
                                          <p:attrName>style.visibility</p:attrName>
                                        </p:attrNameLst>
                                      </p:cBhvr>
                                      <p:to>
                                        <p:strVal val="visible"/>
                                      </p:to>
                                    </p:set>
                                    <p:animEffect transition="in" filter="checkerboard(across)">
                                      <p:cBhvr additive="repl">
                                        <p:cTn id="18"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B4536F1-29C0-4777-93D3-75A80054C09E}" type="slidenum">
              <a:rPr lang="en-US" sz="1200">
                <a:ea typeface="MS PGothic" pitchFamily="34" charset="-128"/>
              </a:rPr>
              <a:pPr algn="r">
                <a:buClrTx/>
                <a:buFontTx/>
                <a:buNone/>
              </a:pPr>
              <a:t>4</a:t>
            </a:fld>
            <a:endParaRPr lang="en-US" sz="1200">
              <a:ea typeface="MS PGothic" pitchFamily="34" charset="-128"/>
            </a:endParaRPr>
          </a:p>
        </p:txBody>
      </p:sp>
      <p:sp>
        <p:nvSpPr>
          <p:cNvPr id="7170"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Introduction</a:t>
            </a:r>
          </a:p>
        </p:txBody>
      </p:sp>
      <p:sp>
        <p:nvSpPr>
          <p:cNvPr id="7171" name="Text Box 3"/>
          <p:cNvSpPr txBox="1">
            <a:spLocks noChangeArrowheads="1"/>
          </p:cNvSpPr>
          <p:nvPr/>
        </p:nvSpPr>
        <p:spPr bwMode="auto">
          <a:xfrm>
            <a:off x="304800" y="1143000"/>
            <a:ext cx="8839200" cy="535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nSpc>
                <a:spcPct val="90000"/>
              </a:lnSpc>
              <a:spcBef>
                <a:spcPts val="1750"/>
              </a:spcBef>
              <a:buClr>
                <a:srgbClr val="003399"/>
              </a:buClr>
              <a:buFont typeface="Wingdings" pitchFamily="2" charset="2"/>
              <a:buChar char=""/>
            </a:pPr>
            <a:r>
              <a:rPr lang="en-US" sz="2800" dirty="0"/>
              <a:t>Until now, we learned to develop simple algorithms</a:t>
            </a:r>
          </a:p>
          <a:p>
            <a:pPr lvl="1">
              <a:lnSpc>
                <a:spcPct val="90000"/>
              </a:lnSpc>
              <a:spcBef>
                <a:spcPts val="600"/>
              </a:spcBef>
              <a:buClr>
                <a:srgbClr val="006633"/>
              </a:buClr>
              <a:buSzPct val="85000"/>
              <a:buFont typeface="Wingdings" pitchFamily="2" charset="2"/>
              <a:buChar char=""/>
            </a:pPr>
            <a:r>
              <a:rPr lang="en-US" sz="2400" dirty="0"/>
              <a:t>Interactions, Mathematics, Decisions, and Loops</a:t>
            </a:r>
          </a:p>
          <a:p>
            <a:pPr>
              <a:lnSpc>
                <a:spcPct val="90000"/>
              </a:lnSpc>
              <a:spcBef>
                <a:spcPts val="1750"/>
              </a:spcBef>
              <a:buClr>
                <a:srgbClr val="003399"/>
              </a:buClr>
              <a:buFont typeface="Wingdings" pitchFamily="2" charset="2"/>
              <a:buChar char=""/>
            </a:pPr>
            <a:r>
              <a:rPr lang="en-US" sz="2800" dirty="0"/>
              <a:t>Real problems: very complex</a:t>
            </a:r>
          </a:p>
          <a:p>
            <a:pPr lvl="1">
              <a:lnSpc>
                <a:spcPct val="90000"/>
              </a:lnSpc>
              <a:spcBef>
                <a:spcPts val="600"/>
              </a:spcBef>
              <a:buClr>
                <a:srgbClr val="006633"/>
              </a:buClr>
              <a:buSzPct val="85000"/>
              <a:buFont typeface="Wingdings" pitchFamily="2" charset="2"/>
              <a:buChar char=""/>
            </a:pPr>
            <a:r>
              <a:rPr lang="en-US" sz="2400" dirty="0"/>
              <a:t>Compressing a file</a:t>
            </a:r>
          </a:p>
          <a:p>
            <a:pPr lvl="1">
              <a:lnSpc>
                <a:spcPct val="90000"/>
              </a:lnSpc>
              <a:spcBef>
                <a:spcPts val="600"/>
              </a:spcBef>
              <a:buClr>
                <a:srgbClr val="006633"/>
              </a:buClr>
              <a:buSzPct val="85000"/>
              <a:buFont typeface="Wingdings" pitchFamily="2" charset="2"/>
              <a:buChar char=""/>
            </a:pPr>
            <a:r>
              <a:rPr lang="en-US" sz="2400" dirty="0"/>
              <a:t>Calculator</a:t>
            </a:r>
          </a:p>
          <a:p>
            <a:pPr lvl="1">
              <a:lnSpc>
                <a:spcPct val="90000"/>
              </a:lnSpc>
              <a:spcBef>
                <a:spcPts val="600"/>
              </a:spcBef>
              <a:buClr>
                <a:srgbClr val="006633"/>
              </a:buClr>
              <a:buSzPct val="85000"/>
              <a:buFont typeface="Wingdings" pitchFamily="2" charset="2"/>
              <a:buChar char=""/>
            </a:pPr>
            <a:r>
              <a:rPr lang="en-US" sz="2400" dirty="0"/>
              <a:t>Games, MS Word, Firefox, …</a:t>
            </a:r>
          </a:p>
          <a:p>
            <a:pPr>
              <a:lnSpc>
                <a:spcPct val="90000"/>
              </a:lnSpc>
              <a:spcBef>
                <a:spcPts val="1750"/>
              </a:spcBef>
              <a:buClr>
                <a:srgbClr val="003399"/>
              </a:buClr>
              <a:buFont typeface="Wingdings" pitchFamily="2" charset="2"/>
              <a:buChar char=""/>
            </a:pPr>
            <a:r>
              <a:rPr lang="en-US" sz="2800" dirty="0"/>
              <a:t>Cannot be developed at once</a:t>
            </a:r>
          </a:p>
          <a:p>
            <a:pPr lvl="1">
              <a:lnSpc>
                <a:spcPct val="90000"/>
              </a:lnSpc>
              <a:spcBef>
                <a:spcPts val="600"/>
              </a:spcBef>
              <a:buClr>
                <a:srgbClr val="006633"/>
              </a:buClr>
              <a:buSzPct val="85000"/>
              <a:buFont typeface="Wingdings" pitchFamily="2" charset="2"/>
              <a:buChar char=""/>
            </a:pPr>
            <a:r>
              <a:rPr lang="en-US" sz="2400" dirty="0"/>
              <a:t>Divide the problem into smaller sub-problems </a:t>
            </a:r>
          </a:p>
          <a:p>
            <a:pPr lvl="1">
              <a:lnSpc>
                <a:spcPct val="90000"/>
              </a:lnSpc>
              <a:spcBef>
                <a:spcPts val="600"/>
              </a:spcBef>
              <a:buClr>
                <a:srgbClr val="006633"/>
              </a:buClr>
              <a:buSzPct val="85000"/>
              <a:buFont typeface="Wingdings" pitchFamily="2" charset="2"/>
              <a:buChar char=""/>
            </a:pPr>
            <a:r>
              <a:rPr lang="en-US" sz="2400" dirty="0"/>
              <a:t>Solve the sub-problems</a:t>
            </a:r>
          </a:p>
          <a:p>
            <a:pPr lvl="1">
              <a:lnSpc>
                <a:spcPct val="90000"/>
              </a:lnSpc>
              <a:spcBef>
                <a:spcPts val="600"/>
              </a:spcBef>
              <a:buClr>
                <a:srgbClr val="006633"/>
              </a:buClr>
              <a:buSzPct val="85000"/>
              <a:buFont typeface="Wingdings" pitchFamily="2" charset="2"/>
              <a:buChar char=""/>
            </a:pPr>
            <a:r>
              <a:rPr lang="en-US" sz="2400" dirty="0"/>
              <a:t>Put the solutions altogether to get the final solution</a:t>
            </a:r>
          </a:p>
          <a:p>
            <a:pPr>
              <a:lnSpc>
                <a:spcPct val="90000"/>
              </a:lnSpc>
              <a:spcBef>
                <a:spcPts val="1750"/>
              </a:spcBef>
              <a:buClr>
                <a:srgbClr val="003399"/>
              </a:buClr>
              <a:buFont typeface="Wingdings" pitchFamily="2" charset="2"/>
              <a:buChar char=""/>
            </a:pPr>
            <a:r>
              <a:rPr lang="en-US" sz="2800" b="1" dirty="0">
                <a:solidFill>
                  <a:srgbClr val="FF0000"/>
                </a:solidFill>
              </a:rPr>
              <a:t>Modular</a:t>
            </a:r>
            <a:r>
              <a:rPr lang="en-US" sz="2800" dirty="0">
                <a:solidFill>
                  <a:srgbClr val="FF0000"/>
                </a:solidFill>
              </a:rPr>
              <a:t> </a:t>
            </a:r>
            <a:r>
              <a:rPr lang="en-US" sz="2800" dirty="0">
                <a:solidFill>
                  <a:srgbClr val="002060"/>
                </a:solidFill>
              </a:rPr>
              <a:t>programming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7171">
                                            <p:txEl>
                                              <p:pRg st="0" end="0"/>
                                            </p:txEl>
                                          </p:spTgt>
                                        </p:tgtEl>
                                        <p:attrNameLst>
                                          <p:attrName>style.visibility</p:attrName>
                                        </p:attrNameLst>
                                      </p:cBhvr>
                                      <p:to>
                                        <p:strVal val="visible"/>
                                      </p:to>
                                    </p:set>
                                    <p:animEffect transition="in" filter="checkerboard(across)">
                                      <p:cBhvr additive="repl">
                                        <p:cTn id="7" dur="500"/>
                                        <p:tgtEl>
                                          <p:spTgt spid="7171">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7171">
                                            <p:txEl>
                                              <p:pRg st="1" end="1"/>
                                            </p:txEl>
                                          </p:spTgt>
                                        </p:tgtEl>
                                        <p:attrNameLst>
                                          <p:attrName>style.visibility</p:attrName>
                                        </p:attrNameLst>
                                      </p:cBhvr>
                                      <p:to>
                                        <p:strVal val="visible"/>
                                      </p:to>
                                    </p:set>
                                    <p:animEffect transition="in" filter="checkerboard(across)">
                                      <p:cBhvr additive="repl">
                                        <p:cTn id="10" dur="500"/>
                                        <p:tgtEl>
                                          <p:spTgt spid="717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additive="repl">
                                        <p:cTn id="14" dur="1" fill="hold">
                                          <p:stCondLst>
                                            <p:cond delay="0"/>
                                          </p:stCondLst>
                                        </p:cTn>
                                        <p:tgtEl>
                                          <p:spTgt spid="7171">
                                            <p:txEl>
                                              <p:pRg st="2" end="2"/>
                                            </p:txEl>
                                          </p:spTgt>
                                        </p:tgtEl>
                                        <p:attrNameLst>
                                          <p:attrName>style.visibility</p:attrName>
                                        </p:attrNameLst>
                                      </p:cBhvr>
                                      <p:to>
                                        <p:strVal val="visible"/>
                                      </p:to>
                                    </p:set>
                                    <p:animEffect transition="in" filter="checkerboard(across)">
                                      <p:cBhvr additive="repl">
                                        <p:cTn id="15" dur="500"/>
                                        <p:tgtEl>
                                          <p:spTgt spid="7171">
                                            <p:txEl>
                                              <p:pRg st="2" end="2"/>
                                            </p:txEl>
                                          </p:spTgt>
                                        </p:tgtEl>
                                      </p:cBhvr>
                                    </p:animEffect>
                                  </p:childTnLst>
                                </p:cTn>
                              </p:par>
                              <p:par>
                                <p:cTn id="16" presetID="5" presetClass="entr" presetSubtype="10" fill="hold" nodeType="withEffect">
                                  <p:stCondLst>
                                    <p:cond delay="0"/>
                                  </p:stCondLst>
                                  <p:childTnLst>
                                    <p:set>
                                      <p:cBhvr additive="repl">
                                        <p:cTn id="17" dur="1" fill="hold">
                                          <p:stCondLst>
                                            <p:cond delay="0"/>
                                          </p:stCondLst>
                                        </p:cTn>
                                        <p:tgtEl>
                                          <p:spTgt spid="7171">
                                            <p:txEl>
                                              <p:pRg st="3" end="3"/>
                                            </p:txEl>
                                          </p:spTgt>
                                        </p:tgtEl>
                                        <p:attrNameLst>
                                          <p:attrName>style.visibility</p:attrName>
                                        </p:attrNameLst>
                                      </p:cBhvr>
                                      <p:to>
                                        <p:strVal val="visible"/>
                                      </p:to>
                                    </p:set>
                                    <p:animEffect transition="in" filter="checkerboard(across)">
                                      <p:cBhvr additive="repl">
                                        <p:cTn id="18" dur="500"/>
                                        <p:tgtEl>
                                          <p:spTgt spid="7171">
                                            <p:txEl>
                                              <p:pRg st="3" end="3"/>
                                            </p:txEl>
                                          </p:spTgt>
                                        </p:tgtEl>
                                      </p:cBhvr>
                                    </p:animEffect>
                                  </p:childTnLst>
                                </p:cTn>
                              </p:par>
                              <p:par>
                                <p:cTn id="19" presetID="5" presetClass="entr" presetSubtype="10" fill="hold" nodeType="withEffect">
                                  <p:stCondLst>
                                    <p:cond delay="0"/>
                                  </p:stCondLst>
                                  <p:childTnLst>
                                    <p:set>
                                      <p:cBhvr additive="repl">
                                        <p:cTn id="20" dur="1" fill="hold">
                                          <p:stCondLst>
                                            <p:cond delay="0"/>
                                          </p:stCondLst>
                                        </p:cTn>
                                        <p:tgtEl>
                                          <p:spTgt spid="7171">
                                            <p:txEl>
                                              <p:pRg st="4" end="4"/>
                                            </p:txEl>
                                          </p:spTgt>
                                        </p:tgtEl>
                                        <p:attrNameLst>
                                          <p:attrName>style.visibility</p:attrName>
                                        </p:attrNameLst>
                                      </p:cBhvr>
                                      <p:to>
                                        <p:strVal val="visible"/>
                                      </p:to>
                                    </p:set>
                                    <p:animEffect transition="in" filter="checkerboard(across)">
                                      <p:cBhvr additive="repl">
                                        <p:cTn id="21" dur="500"/>
                                        <p:tgtEl>
                                          <p:spTgt spid="7171">
                                            <p:txEl>
                                              <p:pRg st="4" end="4"/>
                                            </p:txEl>
                                          </p:spTgt>
                                        </p:tgtEl>
                                      </p:cBhvr>
                                    </p:animEffect>
                                  </p:childTnLst>
                                </p:cTn>
                              </p:par>
                              <p:par>
                                <p:cTn id="22" presetID="5" presetClass="entr" presetSubtype="10" fill="hold" nodeType="withEffect">
                                  <p:stCondLst>
                                    <p:cond delay="0"/>
                                  </p:stCondLst>
                                  <p:childTnLst>
                                    <p:set>
                                      <p:cBhvr additive="repl">
                                        <p:cTn id="23" dur="1" fill="hold">
                                          <p:stCondLst>
                                            <p:cond delay="0"/>
                                          </p:stCondLst>
                                        </p:cTn>
                                        <p:tgtEl>
                                          <p:spTgt spid="7171">
                                            <p:txEl>
                                              <p:pRg st="5" end="5"/>
                                            </p:txEl>
                                          </p:spTgt>
                                        </p:tgtEl>
                                        <p:attrNameLst>
                                          <p:attrName>style.visibility</p:attrName>
                                        </p:attrNameLst>
                                      </p:cBhvr>
                                      <p:to>
                                        <p:strVal val="visible"/>
                                      </p:to>
                                    </p:set>
                                    <p:animEffect transition="in" filter="checkerboard(across)">
                                      <p:cBhvr additive="repl">
                                        <p:cTn id="24" dur="500"/>
                                        <p:tgtEl>
                                          <p:spTgt spid="7171">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5" presetClass="entr" presetSubtype="10" fill="hold" nodeType="clickEffect">
                                  <p:stCondLst>
                                    <p:cond delay="0"/>
                                  </p:stCondLst>
                                  <p:childTnLst>
                                    <p:set>
                                      <p:cBhvr additive="repl">
                                        <p:cTn id="28" dur="1" fill="hold">
                                          <p:stCondLst>
                                            <p:cond delay="0"/>
                                          </p:stCondLst>
                                        </p:cTn>
                                        <p:tgtEl>
                                          <p:spTgt spid="7171">
                                            <p:txEl>
                                              <p:pRg st="6" end="6"/>
                                            </p:txEl>
                                          </p:spTgt>
                                        </p:tgtEl>
                                        <p:attrNameLst>
                                          <p:attrName>style.visibility</p:attrName>
                                        </p:attrNameLst>
                                      </p:cBhvr>
                                      <p:to>
                                        <p:strVal val="visible"/>
                                      </p:to>
                                    </p:set>
                                    <p:animEffect transition="in" filter="checkerboard(across)">
                                      <p:cBhvr additive="repl">
                                        <p:cTn id="29" dur="500"/>
                                        <p:tgtEl>
                                          <p:spTgt spid="7171">
                                            <p:txEl>
                                              <p:pRg st="6" end="6"/>
                                            </p:txEl>
                                          </p:spTgt>
                                        </p:tgtEl>
                                      </p:cBhvr>
                                    </p:animEffect>
                                  </p:childTnLst>
                                </p:cTn>
                              </p:par>
                              <p:par>
                                <p:cTn id="30" presetID="5" presetClass="entr" presetSubtype="10" fill="hold" nodeType="withEffect">
                                  <p:stCondLst>
                                    <p:cond delay="0"/>
                                  </p:stCondLst>
                                  <p:childTnLst>
                                    <p:set>
                                      <p:cBhvr additive="repl">
                                        <p:cTn id="31" dur="1" fill="hold">
                                          <p:stCondLst>
                                            <p:cond delay="0"/>
                                          </p:stCondLst>
                                        </p:cTn>
                                        <p:tgtEl>
                                          <p:spTgt spid="7171">
                                            <p:txEl>
                                              <p:pRg st="7" end="7"/>
                                            </p:txEl>
                                          </p:spTgt>
                                        </p:tgtEl>
                                        <p:attrNameLst>
                                          <p:attrName>style.visibility</p:attrName>
                                        </p:attrNameLst>
                                      </p:cBhvr>
                                      <p:to>
                                        <p:strVal val="visible"/>
                                      </p:to>
                                    </p:set>
                                    <p:animEffect transition="in" filter="checkerboard(across)">
                                      <p:cBhvr additive="repl">
                                        <p:cTn id="32" dur="500"/>
                                        <p:tgtEl>
                                          <p:spTgt spid="7171">
                                            <p:txEl>
                                              <p:pRg st="7" end="7"/>
                                            </p:txEl>
                                          </p:spTgt>
                                        </p:tgtEl>
                                      </p:cBhvr>
                                    </p:animEffect>
                                  </p:childTnLst>
                                </p:cTn>
                              </p:par>
                              <p:par>
                                <p:cTn id="33" presetID="5" presetClass="entr" presetSubtype="10" fill="hold" nodeType="withEffect">
                                  <p:stCondLst>
                                    <p:cond delay="0"/>
                                  </p:stCondLst>
                                  <p:childTnLst>
                                    <p:set>
                                      <p:cBhvr additive="repl">
                                        <p:cTn id="34" dur="1" fill="hold">
                                          <p:stCondLst>
                                            <p:cond delay="0"/>
                                          </p:stCondLst>
                                        </p:cTn>
                                        <p:tgtEl>
                                          <p:spTgt spid="7171">
                                            <p:txEl>
                                              <p:pRg st="8" end="8"/>
                                            </p:txEl>
                                          </p:spTgt>
                                        </p:tgtEl>
                                        <p:attrNameLst>
                                          <p:attrName>style.visibility</p:attrName>
                                        </p:attrNameLst>
                                      </p:cBhvr>
                                      <p:to>
                                        <p:strVal val="visible"/>
                                      </p:to>
                                    </p:set>
                                    <p:animEffect transition="in" filter="checkerboard(across)">
                                      <p:cBhvr additive="repl">
                                        <p:cTn id="35" dur="500"/>
                                        <p:tgtEl>
                                          <p:spTgt spid="7171">
                                            <p:txEl>
                                              <p:pRg st="8" end="8"/>
                                            </p:txEl>
                                          </p:spTgt>
                                        </p:tgtEl>
                                      </p:cBhvr>
                                    </p:animEffect>
                                  </p:childTnLst>
                                </p:cTn>
                              </p:par>
                              <p:par>
                                <p:cTn id="36" presetID="5" presetClass="entr" presetSubtype="10" fill="hold" nodeType="withEffect">
                                  <p:stCondLst>
                                    <p:cond delay="0"/>
                                  </p:stCondLst>
                                  <p:childTnLst>
                                    <p:set>
                                      <p:cBhvr additive="repl">
                                        <p:cTn id="37" dur="1" fill="hold">
                                          <p:stCondLst>
                                            <p:cond delay="0"/>
                                          </p:stCondLst>
                                        </p:cTn>
                                        <p:tgtEl>
                                          <p:spTgt spid="7171">
                                            <p:txEl>
                                              <p:pRg st="9" end="9"/>
                                            </p:txEl>
                                          </p:spTgt>
                                        </p:tgtEl>
                                        <p:attrNameLst>
                                          <p:attrName>style.visibility</p:attrName>
                                        </p:attrNameLst>
                                      </p:cBhvr>
                                      <p:to>
                                        <p:strVal val="visible"/>
                                      </p:to>
                                    </p:set>
                                    <p:animEffect transition="in" filter="checkerboard(across)">
                                      <p:cBhvr additive="repl">
                                        <p:cTn id="38" dur="500"/>
                                        <p:tgtEl>
                                          <p:spTgt spid="7171">
                                            <p:txEl>
                                              <p:pRg st="9" end="9"/>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5" presetClass="entr" presetSubtype="10" fill="hold" nodeType="clickEffect">
                                  <p:stCondLst>
                                    <p:cond delay="0"/>
                                  </p:stCondLst>
                                  <p:childTnLst>
                                    <p:set>
                                      <p:cBhvr additive="repl">
                                        <p:cTn id="42" dur="1" fill="hold">
                                          <p:stCondLst>
                                            <p:cond delay="0"/>
                                          </p:stCondLst>
                                        </p:cTn>
                                        <p:tgtEl>
                                          <p:spTgt spid="7171">
                                            <p:txEl>
                                              <p:pRg st="10" end="10"/>
                                            </p:txEl>
                                          </p:spTgt>
                                        </p:tgtEl>
                                        <p:attrNameLst>
                                          <p:attrName>style.visibility</p:attrName>
                                        </p:attrNameLst>
                                      </p:cBhvr>
                                      <p:to>
                                        <p:strVal val="visible"/>
                                      </p:to>
                                    </p:set>
                                    <p:animEffect transition="in" filter="checkerboard(across)">
                                      <p:cBhvr additive="repl">
                                        <p:cTn id="43" dur="500"/>
                                        <p:tgtEl>
                                          <p:spTgt spid="717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7D5BAF8E-8A3C-453E-8360-27C7A25B7EAD}" type="slidenum">
              <a:rPr lang="en-US" sz="1200">
                <a:ea typeface="MS PGothic" pitchFamily="34" charset="-128"/>
              </a:rPr>
              <a:pPr algn="r">
                <a:buClrTx/>
                <a:buFontTx/>
                <a:buNone/>
              </a:pPr>
              <a:t>40</a:t>
            </a:fld>
            <a:endParaRPr lang="en-US" sz="1200">
              <a:ea typeface="MS PGothic" pitchFamily="34" charset="-128"/>
            </a:endParaRPr>
          </a:p>
        </p:txBody>
      </p:sp>
      <p:sp>
        <p:nvSpPr>
          <p:cNvPr id="40962"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3600">
                <a:solidFill>
                  <a:srgbClr val="293A83"/>
                </a:solidFill>
              </a:rPr>
              <a:t>Variables in Nested Blocks: Example</a:t>
            </a:r>
          </a:p>
        </p:txBody>
      </p:sp>
      <p:sp>
        <p:nvSpPr>
          <p:cNvPr id="40963"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1pPr>
            <a:lvl2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2pPr>
            <a:lvl3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3pPr>
            <a:lvl4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4pPr>
            <a:lvl5pPr>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909638" algn="l"/>
                <a:tab pos="1824038" algn="l"/>
                <a:tab pos="2738438" algn="l"/>
                <a:tab pos="3652838" algn="l"/>
                <a:tab pos="4567238" algn="l"/>
                <a:tab pos="5481638" algn="l"/>
                <a:tab pos="6396038" algn="l"/>
                <a:tab pos="7310438" algn="l"/>
                <a:tab pos="8224838" algn="l"/>
                <a:tab pos="9139238" algn="l"/>
                <a:tab pos="10053638" algn="l"/>
                <a:tab pos="10055225" algn="l"/>
                <a:tab pos="10512425" algn="l"/>
                <a:tab pos="10514013" algn="l"/>
              </a:tabLst>
              <a:defRPr>
                <a:solidFill>
                  <a:srgbClr val="000000"/>
                </a:solidFill>
                <a:latin typeface="Arial" charset="0"/>
                <a:cs typeface="Arial" charset="0"/>
              </a:defRPr>
            </a:lvl9pPr>
          </a:lstStyle>
          <a:p>
            <a:pPr>
              <a:lnSpc>
                <a:spcPct val="80000"/>
              </a:lnSpc>
              <a:spcBef>
                <a:spcPts val="525"/>
              </a:spcBef>
              <a:buClrTx/>
              <a:buFontTx/>
              <a:buNone/>
            </a:pPr>
            <a:r>
              <a:rPr lang="en-US" sz="2000" b="1" dirty="0">
                <a:latin typeface="Courier New" pitchFamily="49" charset="0"/>
                <a:cs typeface="Courier New" pitchFamily="49" charset="0"/>
              </a:rPr>
              <a:t>	</a:t>
            </a:r>
            <a:r>
              <a:rPr lang="en-US" sz="2000" b="1" dirty="0" err="1">
                <a:solidFill>
                  <a:srgbClr val="0033CC"/>
                </a:solidFill>
                <a:latin typeface="Courier New" pitchFamily="49" charset="0"/>
                <a:cs typeface="Courier New" pitchFamily="49" charset="0"/>
              </a:rPr>
              <a:t>int</a:t>
            </a:r>
            <a:r>
              <a:rPr lang="en-US" sz="2000" b="1" dirty="0">
                <a:solidFill>
                  <a:srgbClr val="0033CC"/>
                </a:solidFill>
                <a:latin typeface="Courier New" pitchFamily="49" charset="0"/>
                <a:cs typeface="Courier New" pitchFamily="49" charset="0"/>
              </a:rPr>
              <a:t> k = 0;</a:t>
            </a:r>
          </a:p>
          <a:p>
            <a:pPr>
              <a:lnSpc>
                <a:spcPct val="80000"/>
              </a:lnSpc>
              <a:spcBef>
                <a:spcPts val="525"/>
              </a:spcBef>
              <a:buClrTx/>
              <a:buFontTx/>
              <a:buNone/>
            </a:pPr>
            <a:r>
              <a:rPr lang="en-US" sz="2000" b="1" dirty="0">
                <a:latin typeface="Courier New" pitchFamily="49" charset="0"/>
                <a:cs typeface="Courier New" pitchFamily="49" charset="0"/>
              </a:rPr>
              <a:t>	for(</a:t>
            </a:r>
            <a:r>
              <a:rPr lang="en-US" sz="2000" b="1" dirty="0" err="1">
                <a:solidFill>
                  <a:srgbClr val="0033CC"/>
                </a:solidFill>
                <a:latin typeface="Courier New" pitchFamily="49" charset="0"/>
                <a:cs typeface="Courier New" pitchFamily="49" charset="0"/>
              </a:rPr>
              <a:t>int</a:t>
            </a:r>
            <a:r>
              <a:rPr lang="en-US" sz="2000" b="1" dirty="0">
                <a:solidFill>
                  <a:srgbClr val="0033CC"/>
                </a:solidFill>
                <a:latin typeface="Courier New" pitchFamily="49" charset="0"/>
                <a:cs typeface="Courier New" pitchFamily="49" charset="0"/>
              </a:rPr>
              <a:t> </a:t>
            </a:r>
            <a:r>
              <a:rPr lang="en-US" sz="2000" b="1" dirty="0" err="1">
                <a:solidFill>
                  <a:srgbClr val="0033CC"/>
                </a:solidFill>
                <a:latin typeface="Courier New" pitchFamily="49" charset="0"/>
                <a:cs typeface="Courier New" pitchFamily="49" charset="0"/>
              </a:rPr>
              <a:t>i</a:t>
            </a:r>
            <a:r>
              <a:rPr lang="en-US" sz="2000" b="1" dirty="0">
                <a:latin typeface="Courier New" pitchFamily="49" charset="0"/>
                <a:cs typeface="Courier New" pitchFamily="49" charset="0"/>
              </a:rPr>
              <a:t> = 0;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 &lt; 10; </a:t>
            </a:r>
            <a:r>
              <a:rPr lang="en-US" sz="2000" b="1" dirty="0" err="1">
                <a:latin typeface="Courier New" pitchFamily="49" charset="0"/>
                <a:cs typeface="Courier New" pitchFamily="49" charset="0"/>
              </a:rPr>
              <a:t>i</a:t>
            </a:r>
            <a:r>
              <a:rPr lang="en-US" sz="2000" b="1" dirty="0">
                <a:latin typeface="Courier New" pitchFamily="49" charset="0"/>
                <a:cs typeface="Courier New" pitchFamily="49" charset="0"/>
              </a:rPr>
              <a:t>++){</a:t>
            </a:r>
          </a:p>
          <a:p>
            <a:pPr>
              <a:lnSpc>
                <a:spcPct val="80000"/>
              </a:lnSpc>
              <a:spcBef>
                <a:spcPts val="525"/>
              </a:spcBef>
              <a:buClrTx/>
              <a:buFontTx/>
              <a:buNone/>
            </a:pPr>
            <a:r>
              <a:rPr lang="en-US" sz="2000" b="1" dirty="0">
                <a:latin typeface="Courier New" pitchFamily="49" charset="0"/>
                <a:cs typeface="Courier New" pitchFamily="49" charset="0"/>
              </a:rPr>
              <a:t>		</a:t>
            </a:r>
            <a:r>
              <a:rPr lang="en-US" sz="2000" b="1" dirty="0">
                <a:solidFill>
                  <a:srgbClr val="00B050"/>
                </a:solidFill>
                <a:latin typeface="Courier New" pitchFamily="49" charset="0"/>
                <a:cs typeface="Courier New" pitchFamily="49" charset="0"/>
              </a:rPr>
              <a:t>/* block 1 */</a:t>
            </a:r>
          </a:p>
          <a:p>
            <a:pPr>
              <a:lnSpc>
                <a:spcPct val="80000"/>
              </a:lnSpc>
              <a:spcBef>
                <a:spcPts val="525"/>
              </a:spcBef>
              <a:buClrTx/>
              <a:buFontTx/>
              <a:buNone/>
            </a:pPr>
            <a:r>
              <a:rPr lang="en-US" sz="2000" b="1" dirty="0">
                <a:latin typeface="Courier New" pitchFamily="49" charset="0"/>
                <a:cs typeface="Courier New" pitchFamily="49" charset="0"/>
              </a:rPr>
              <a:t>		if(</a:t>
            </a:r>
            <a:r>
              <a:rPr lang="en-US" sz="2000" b="1" dirty="0" err="1">
                <a:solidFill>
                  <a:srgbClr val="0033CC"/>
                </a:solidFill>
                <a:latin typeface="Courier New" pitchFamily="49" charset="0"/>
                <a:cs typeface="Courier New" pitchFamily="49" charset="0"/>
              </a:rPr>
              <a:t>i</a:t>
            </a:r>
            <a:r>
              <a:rPr lang="en-US" sz="2000" b="1" dirty="0">
                <a:latin typeface="Courier New" pitchFamily="49" charset="0"/>
                <a:cs typeface="Courier New" pitchFamily="49" charset="0"/>
              </a:rPr>
              <a:t> &gt; 5){</a:t>
            </a:r>
          </a:p>
          <a:p>
            <a:pPr>
              <a:lnSpc>
                <a:spcPct val="80000"/>
              </a:lnSpc>
              <a:spcBef>
                <a:spcPts val="525"/>
              </a:spcBef>
              <a:buClrTx/>
              <a:buFontTx/>
              <a:buNone/>
            </a:pPr>
            <a:r>
              <a:rPr lang="en-US" sz="2000" b="1" dirty="0">
                <a:latin typeface="Courier New" pitchFamily="49" charset="0"/>
                <a:cs typeface="Courier New" pitchFamily="49" charset="0"/>
              </a:rPr>
              <a:t>			</a:t>
            </a:r>
            <a:r>
              <a:rPr lang="en-US" sz="2000" b="1" dirty="0">
                <a:solidFill>
                  <a:srgbClr val="00B050"/>
                </a:solidFill>
                <a:latin typeface="Courier New" pitchFamily="49" charset="0"/>
                <a:cs typeface="Courier New" pitchFamily="49" charset="0"/>
              </a:rPr>
              <a:t>/* block 2 */</a:t>
            </a:r>
          </a:p>
          <a:p>
            <a:pPr>
              <a:lnSpc>
                <a:spcPct val="80000"/>
              </a:lnSpc>
              <a:spcBef>
                <a:spcPts val="525"/>
              </a:spcBef>
              <a:buClrTx/>
              <a:buFontTx/>
              <a:buNone/>
            </a:pPr>
            <a:r>
              <a:rPr lang="en-US" sz="2000" b="1" dirty="0">
                <a:latin typeface="Courier New" pitchFamily="49" charset="0"/>
                <a:cs typeface="Courier New" pitchFamily="49" charset="0"/>
              </a:rPr>
              <a:t>			</a:t>
            </a:r>
            <a:r>
              <a:rPr lang="en-US" sz="2000" b="1" dirty="0" err="1">
                <a:solidFill>
                  <a:srgbClr val="0033CC"/>
                </a:solidFill>
                <a:latin typeface="Courier New" pitchFamily="49" charset="0"/>
                <a:cs typeface="Courier New" pitchFamily="49" charset="0"/>
              </a:rPr>
              <a:t>int</a:t>
            </a:r>
            <a:r>
              <a:rPr lang="en-US" sz="2000" b="1" dirty="0">
                <a:solidFill>
                  <a:srgbClr val="0033CC"/>
                </a:solidFill>
                <a:latin typeface="Courier New" pitchFamily="49" charset="0"/>
                <a:cs typeface="Courier New" pitchFamily="49" charset="0"/>
              </a:rPr>
              <a:t> j = </a:t>
            </a:r>
            <a:r>
              <a:rPr lang="en-US" sz="2000" b="1" dirty="0" err="1">
                <a:solidFill>
                  <a:srgbClr val="0033CC"/>
                </a:solidFill>
                <a:latin typeface="Courier New" pitchFamily="49" charset="0"/>
                <a:cs typeface="Courier New" pitchFamily="49" charset="0"/>
              </a:rPr>
              <a:t>i</a:t>
            </a:r>
            <a:r>
              <a:rPr lang="en-US" sz="2000" b="1" dirty="0">
                <a:solidFill>
                  <a:srgbClr val="0033CC"/>
                </a:solidFill>
                <a:latin typeface="Courier New" pitchFamily="49" charset="0"/>
                <a:cs typeface="Courier New" pitchFamily="49" charset="0"/>
              </a:rPr>
              <a:t>;</a:t>
            </a:r>
          </a:p>
          <a:p>
            <a:pPr>
              <a:lnSpc>
                <a:spcPct val="80000"/>
              </a:lnSpc>
              <a:spcBef>
                <a:spcPts val="525"/>
              </a:spcBef>
              <a:buClrTx/>
              <a:buFontTx/>
              <a:buNone/>
            </a:pPr>
            <a:r>
              <a:rPr lang="en-US" sz="2000" b="1" dirty="0">
                <a:latin typeface="Courier New" pitchFamily="49" charset="0"/>
                <a:cs typeface="Courier New" pitchFamily="49" charset="0"/>
              </a:rPr>
              <a:t>			...</a:t>
            </a:r>
          </a:p>
          <a:p>
            <a:pPr>
              <a:lnSpc>
                <a:spcPct val="80000"/>
              </a:lnSpc>
              <a:spcBef>
                <a:spcPts val="525"/>
              </a:spcBef>
              <a:buClrTx/>
              <a:buFontTx/>
              <a:buNone/>
            </a:pPr>
            <a:r>
              <a:rPr lang="en-US" sz="2000" b="1" dirty="0">
                <a:latin typeface="Courier New" pitchFamily="49" charset="0"/>
                <a:cs typeface="Courier New" pitchFamily="49" charset="0"/>
              </a:rPr>
              <a:t>		}</a:t>
            </a:r>
          </a:p>
          <a:p>
            <a:pPr>
              <a:lnSpc>
                <a:spcPct val="80000"/>
              </a:lnSpc>
              <a:spcBef>
                <a:spcPts val="525"/>
              </a:spcBef>
              <a:buClrTx/>
              <a:buFontTx/>
              <a:buNone/>
            </a:pPr>
            <a:r>
              <a:rPr lang="en-US" sz="2000" b="1" dirty="0">
                <a:latin typeface="Courier New" pitchFamily="49" charset="0"/>
                <a:cs typeface="Courier New" pitchFamily="49" charset="0"/>
              </a:rPr>
              <a:t>		while(</a:t>
            </a:r>
            <a:r>
              <a:rPr lang="en-US" sz="2000" b="1" dirty="0">
                <a:solidFill>
                  <a:srgbClr val="0033CC"/>
                </a:solidFill>
                <a:latin typeface="Courier New" pitchFamily="49" charset="0"/>
                <a:cs typeface="Courier New" pitchFamily="49" charset="0"/>
              </a:rPr>
              <a:t>k</a:t>
            </a:r>
            <a:r>
              <a:rPr lang="en-US" sz="2000" b="1" dirty="0">
                <a:solidFill>
                  <a:srgbClr val="00CC00"/>
                </a:solidFill>
                <a:latin typeface="Courier New" pitchFamily="49" charset="0"/>
                <a:cs typeface="Courier New" pitchFamily="49" charset="0"/>
              </a:rPr>
              <a:t> </a:t>
            </a:r>
            <a:r>
              <a:rPr lang="en-US" sz="2000" b="1" dirty="0">
                <a:latin typeface="Courier New" pitchFamily="49" charset="0"/>
                <a:cs typeface="Courier New" pitchFamily="49" charset="0"/>
              </a:rPr>
              <a:t>&gt; 10){</a:t>
            </a:r>
          </a:p>
          <a:p>
            <a:pPr>
              <a:lnSpc>
                <a:spcPct val="80000"/>
              </a:lnSpc>
              <a:spcBef>
                <a:spcPts val="525"/>
              </a:spcBef>
              <a:buClrTx/>
              <a:buFontTx/>
              <a:buNone/>
            </a:pPr>
            <a:r>
              <a:rPr lang="en-US" sz="2000" b="1" dirty="0">
                <a:latin typeface="Courier New" pitchFamily="49" charset="0"/>
                <a:cs typeface="Courier New" pitchFamily="49" charset="0"/>
              </a:rPr>
              <a:t>			</a:t>
            </a:r>
            <a:r>
              <a:rPr lang="en-US" sz="2000" b="1" dirty="0">
                <a:solidFill>
                  <a:srgbClr val="00B050"/>
                </a:solidFill>
                <a:latin typeface="Courier New" pitchFamily="49" charset="0"/>
                <a:cs typeface="Courier New" pitchFamily="49" charset="0"/>
              </a:rPr>
              <a:t>/* block 3 */</a:t>
            </a:r>
          </a:p>
          <a:p>
            <a:pPr>
              <a:lnSpc>
                <a:spcPct val="80000"/>
              </a:lnSpc>
              <a:spcBef>
                <a:spcPts val="525"/>
              </a:spcBef>
              <a:buClrTx/>
              <a:buFontTx/>
              <a:buNone/>
            </a:pPr>
            <a:r>
              <a:rPr lang="en-US" sz="2000" b="1" dirty="0">
                <a:latin typeface="Courier New" pitchFamily="49" charset="0"/>
                <a:cs typeface="Courier New" pitchFamily="49" charset="0"/>
              </a:rPr>
              <a:t>			</a:t>
            </a:r>
            <a:r>
              <a:rPr lang="en-US" sz="2000" b="1" dirty="0" err="1">
                <a:solidFill>
                  <a:srgbClr val="0033CC"/>
                </a:solidFill>
                <a:latin typeface="Courier New" pitchFamily="49" charset="0"/>
                <a:cs typeface="Courier New" pitchFamily="49" charset="0"/>
              </a:rPr>
              <a:t>int</a:t>
            </a:r>
            <a:r>
              <a:rPr lang="en-US" sz="2000" b="1" dirty="0">
                <a:solidFill>
                  <a:srgbClr val="0033CC"/>
                </a:solidFill>
                <a:latin typeface="Courier New" pitchFamily="49" charset="0"/>
                <a:cs typeface="Courier New" pitchFamily="49" charset="0"/>
              </a:rPr>
              <a:t> l = </a:t>
            </a:r>
            <a:r>
              <a:rPr lang="en-US" sz="2000" b="1" dirty="0" err="1">
                <a:solidFill>
                  <a:srgbClr val="0033CC"/>
                </a:solidFill>
                <a:latin typeface="Courier New" pitchFamily="49" charset="0"/>
                <a:cs typeface="Courier New" pitchFamily="49" charset="0"/>
              </a:rPr>
              <a:t>i</a:t>
            </a:r>
            <a:r>
              <a:rPr lang="en-US" sz="2000" b="1" dirty="0">
                <a:solidFill>
                  <a:srgbClr val="0033CC"/>
                </a:solidFill>
                <a:latin typeface="Courier New" pitchFamily="49" charset="0"/>
                <a:cs typeface="Courier New" pitchFamily="49" charset="0"/>
              </a:rPr>
              <a:t>;</a:t>
            </a:r>
          </a:p>
          <a:p>
            <a:pPr>
              <a:lnSpc>
                <a:spcPct val="80000"/>
              </a:lnSpc>
              <a:spcBef>
                <a:spcPts val="525"/>
              </a:spcBef>
              <a:buClrTx/>
              <a:buFontTx/>
              <a:buNone/>
            </a:pPr>
            <a:r>
              <a:rPr lang="en-US" sz="2000" b="1" dirty="0">
                <a:latin typeface="Courier New" pitchFamily="49" charset="0"/>
                <a:cs typeface="Courier New" pitchFamily="49" charset="0"/>
              </a:rPr>
              <a:t>			</a:t>
            </a:r>
            <a:r>
              <a:rPr lang="en-US" sz="2000" b="1" dirty="0">
                <a:solidFill>
                  <a:srgbClr val="00B050"/>
                </a:solidFill>
                <a:latin typeface="Courier New" pitchFamily="49" charset="0"/>
                <a:cs typeface="Courier New" pitchFamily="49" charset="0"/>
              </a:rPr>
              <a:t>/*</a:t>
            </a:r>
            <a:r>
              <a:rPr lang="en-US" sz="2000" b="1" dirty="0">
                <a:latin typeface="Courier New" pitchFamily="49" charset="0"/>
                <a:cs typeface="Courier New" pitchFamily="49" charset="0"/>
              </a:rPr>
              <a:t> </a:t>
            </a:r>
            <a:r>
              <a:rPr lang="en-US" sz="2000" b="1" dirty="0" err="1">
                <a:solidFill>
                  <a:srgbClr val="CC0000"/>
                </a:solidFill>
                <a:latin typeface="Courier New" pitchFamily="49" charset="0"/>
                <a:cs typeface="Courier New" pitchFamily="49" charset="0"/>
              </a:rPr>
              <a:t>int</a:t>
            </a:r>
            <a:r>
              <a:rPr lang="en-US" sz="2000" b="1" dirty="0">
                <a:solidFill>
                  <a:srgbClr val="CC0000"/>
                </a:solidFill>
                <a:latin typeface="Courier New" pitchFamily="49" charset="0"/>
                <a:cs typeface="Courier New" pitchFamily="49" charset="0"/>
              </a:rPr>
              <a:t> m = j; compile error</a:t>
            </a:r>
            <a:r>
              <a:rPr lang="en-US" sz="2000" b="1" dirty="0">
                <a:latin typeface="Courier New" pitchFamily="49" charset="0"/>
                <a:cs typeface="Courier New" pitchFamily="49" charset="0"/>
              </a:rPr>
              <a:t> </a:t>
            </a:r>
            <a:r>
              <a:rPr lang="en-US" sz="2000" b="1" dirty="0">
                <a:solidFill>
                  <a:srgbClr val="00B050"/>
                </a:solidFill>
                <a:latin typeface="Courier New" pitchFamily="49" charset="0"/>
                <a:cs typeface="Courier New" pitchFamily="49" charset="0"/>
              </a:rPr>
              <a:t>*/</a:t>
            </a:r>
          </a:p>
          <a:p>
            <a:pPr>
              <a:lnSpc>
                <a:spcPct val="80000"/>
              </a:lnSpc>
              <a:spcBef>
                <a:spcPts val="525"/>
              </a:spcBef>
              <a:buClrTx/>
              <a:buFontTx/>
              <a:buNone/>
            </a:pPr>
            <a:r>
              <a:rPr lang="en-US" sz="2000" b="1" dirty="0">
                <a:latin typeface="Courier New" pitchFamily="49" charset="0"/>
                <a:cs typeface="Courier New" pitchFamily="49" charset="0"/>
              </a:rPr>
              <a:t>			...</a:t>
            </a:r>
          </a:p>
          <a:p>
            <a:pPr>
              <a:lnSpc>
                <a:spcPct val="80000"/>
              </a:lnSpc>
              <a:spcBef>
                <a:spcPts val="525"/>
              </a:spcBef>
              <a:buClrTx/>
              <a:buFontTx/>
              <a:buNone/>
            </a:pPr>
            <a:r>
              <a:rPr lang="en-US" sz="2000" b="1" dirty="0">
                <a:latin typeface="Courier New" pitchFamily="49" charset="0"/>
                <a:cs typeface="Courier New" pitchFamily="49" charset="0"/>
              </a:rPr>
              <a:t>		}</a:t>
            </a:r>
          </a:p>
          <a:p>
            <a:pPr>
              <a:lnSpc>
                <a:spcPct val="80000"/>
              </a:lnSpc>
              <a:spcBef>
                <a:spcPts val="525"/>
              </a:spcBef>
              <a:buClrTx/>
              <a:buFontTx/>
              <a:buNone/>
            </a:pPr>
            <a:r>
              <a:rPr lang="en-US" sz="2000" b="1" dirty="0">
                <a:latin typeface="Courier New" pitchFamily="49" charset="0"/>
                <a:cs typeface="Courier New" pitchFamily="49" charset="0"/>
              </a:rPr>
              <a:t>		</a:t>
            </a:r>
            <a:r>
              <a:rPr lang="en-US" sz="2000" b="1" dirty="0">
                <a:solidFill>
                  <a:srgbClr val="00B050"/>
                </a:solidFill>
                <a:latin typeface="Courier New" pitchFamily="49" charset="0"/>
                <a:cs typeface="Courier New" pitchFamily="49" charset="0"/>
              </a:rPr>
              <a:t>/*</a:t>
            </a:r>
            <a:r>
              <a:rPr lang="en-US" sz="2000" b="1" dirty="0">
                <a:latin typeface="Courier New" pitchFamily="49" charset="0"/>
                <a:cs typeface="Courier New" pitchFamily="49" charset="0"/>
              </a:rPr>
              <a:t> </a:t>
            </a:r>
            <a:r>
              <a:rPr lang="en-US" sz="2000" b="1" dirty="0">
                <a:solidFill>
                  <a:srgbClr val="CC0000"/>
                </a:solidFill>
                <a:latin typeface="Courier New" pitchFamily="49" charset="0"/>
                <a:cs typeface="Courier New" pitchFamily="49" charset="0"/>
              </a:rPr>
              <a:t>k = l; compile error</a:t>
            </a:r>
            <a:r>
              <a:rPr lang="en-US" sz="2000" b="1" dirty="0">
                <a:latin typeface="Courier New" pitchFamily="49" charset="0"/>
                <a:cs typeface="Courier New" pitchFamily="49" charset="0"/>
              </a:rPr>
              <a:t> </a:t>
            </a:r>
            <a:r>
              <a:rPr lang="en-US" sz="2000" b="1" dirty="0">
                <a:solidFill>
                  <a:srgbClr val="00B050"/>
                </a:solidFill>
                <a:latin typeface="Courier New" pitchFamily="49" charset="0"/>
                <a:cs typeface="Courier New" pitchFamily="49" charset="0"/>
              </a:rPr>
              <a:t>*/</a:t>
            </a:r>
          </a:p>
          <a:p>
            <a:pPr>
              <a:lnSpc>
                <a:spcPct val="80000"/>
              </a:lnSpc>
              <a:spcBef>
                <a:spcPts val="525"/>
              </a:spcBef>
              <a:buClrTx/>
              <a:buFontTx/>
              <a:buNone/>
            </a:pPr>
            <a:r>
              <a:rPr lang="en-US" sz="2000" b="1" dirty="0">
                <a:latin typeface="Courier New" pitchFamily="49" charset="0"/>
                <a:cs typeface="Courier New" pitchFamily="49" charset="0"/>
              </a:rPr>
              <a:t>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2B47A04-E3E2-4254-959C-7FFF3804E456}" type="slidenum">
              <a:rPr lang="en-US" sz="1200">
                <a:ea typeface="MS PGothic" pitchFamily="34" charset="-128"/>
              </a:rPr>
              <a:pPr algn="r">
                <a:buClrTx/>
                <a:buFontTx/>
                <a:buNone/>
              </a:pPr>
              <a:t>41</a:t>
            </a:fld>
            <a:endParaRPr lang="en-US" sz="1200">
              <a:ea typeface="MS PGothic" pitchFamily="34" charset="-128"/>
            </a:endParaRPr>
          </a:p>
        </p:txBody>
      </p:sp>
      <p:sp>
        <p:nvSpPr>
          <p:cNvPr id="41986"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Same Variables in Nested Block</a:t>
            </a:r>
          </a:p>
        </p:txBody>
      </p:sp>
      <p:sp>
        <p:nvSpPr>
          <p:cNvPr id="41987"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1625"/>
              </a:spcBef>
              <a:buClr>
                <a:srgbClr val="003399"/>
              </a:buClr>
              <a:buFont typeface="Wingdings" pitchFamily="2" charset="2"/>
              <a:buChar char=""/>
            </a:pPr>
            <a:r>
              <a:rPr lang="en-US" sz="2600" dirty="0"/>
              <a:t>If a variable in inner block has the same identifier of a variable in outer block</a:t>
            </a:r>
          </a:p>
          <a:p>
            <a:pPr lvl="1">
              <a:spcBef>
                <a:spcPts val="550"/>
              </a:spcBef>
              <a:buClr>
                <a:srgbClr val="006633"/>
              </a:buClr>
              <a:buSzPct val="85000"/>
              <a:buFont typeface="Wingdings" pitchFamily="2" charset="2"/>
              <a:buChar char=""/>
            </a:pPr>
            <a:r>
              <a:rPr lang="en-US" sz="2200" dirty="0"/>
              <a:t>The inner variable </a:t>
            </a:r>
            <a:r>
              <a:rPr lang="en-US" sz="2200" dirty="0">
                <a:solidFill>
                  <a:srgbClr val="CC0000"/>
                </a:solidFill>
              </a:rPr>
              <a:t>hides</a:t>
            </a:r>
            <a:r>
              <a:rPr lang="en-US" sz="2200" dirty="0"/>
              <a:t> the outer variable</a:t>
            </a:r>
          </a:p>
          <a:p>
            <a:pPr lvl="1">
              <a:spcBef>
                <a:spcPts val="550"/>
              </a:spcBef>
              <a:buClr>
                <a:srgbClr val="006633"/>
              </a:buClr>
              <a:buSzPct val="85000"/>
              <a:buFont typeface="Wingdings" pitchFamily="2" charset="2"/>
              <a:buChar char=""/>
            </a:pPr>
            <a:r>
              <a:rPr lang="en-US" sz="2200" dirty="0"/>
              <a:t>Changing inner variables </a:t>
            </a:r>
            <a:r>
              <a:rPr lang="en-US" sz="2200" dirty="0">
                <a:solidFill>
                  <a:srgbClr val="CC0000"/>
                </a:solidFill>
              </a:rPr>
              <a:t>does not</a:t>
            </a:r>
            <a:r>
              <a:rPr lang="en-US" sz="2200" dirty="0"/>
              <a:t> change outer variable</a:t>
            </a:r>
          </a:p>
          <a:p>
            <a:pPr>
              <a:lnSpc>
                <a:spcPct val="80000"/>
              </a:lnSpc>
              <a:spcBef>
                <a:spcPts val="600"/>
              </a:spcBef>
              <a:buClrTx/>
              <a:buFontTx/>
              <a:buNone/>
            </a:pPr>
            <a:endParaRPr lang="en-US" sz="900" b="1" dirty="0">
              <a:latin typeface="Courier New" pitchFamily="49" charset="0"/>
              <a:cs typeface="Courier New" pitchFamily="49" charset="0"/>
            </a:endParaRPr>
          </a:p>
          <a:p>
            <a:pPr lvl="1">
              <a:lnSpc>
                <a:spcPct val="80000"/>
              </a:lnSpc>
              <a:spcBef>
                <a:spcPts val="600"/>
              </a:spcBef>
              <a:buClrTx/>
              <a:buSzPct val="85000"/>
              <a:buFontTx/>
              <a:buNone/>
            </a:pPr>
            <a:r>
              <a:rPr lang="en-US" sz="2300" b="1" dirty="0" err="1">
                <a:latin typeface="Courier New" pitchFamily="49" charset="0"/>
                <a:cs typeface="Courier New" pitchFamily="49" charset="0"/>
              </a:rPr>
              <a:t>int</a:t>
            </a:r>
            <a:r>
              <a:rPr lang="en-US" sz="2300" b="1" dirty="0">
                <a:latin typeface="Courier New" pitchFamily="49" charset="0"/>
                <a:cs typeface="Courier New" pitchFamily="49" charset="0"/>
              </a:rPr>
              <a:t> j = 20, </a:t>
            </a:r>
            <a:r>
              <a:rPr lang="en-US" sz="2300" b="1" dirty="0" err="1">
                <a:solidFill>
                  <a:srgbClr val="CC0000"/>
                </a:solidFill>
                <a:latin typeface="Courier New" pitchFamily="49" charset="0"/>
                <a:cs typeface="Courier New" pitchFamily="49" charset="0"/>
              </a:rPr>
              <a:t>i</a:t>
            </a:r>
            <a:r>
              <a:rPr lang="en-US" sz="2300" b="1" dirty="0">
                <a:solidFill>
                  <a:srgbClr val="CC0000"/>
                </a:solidFill>
                <a:latin typeface="Courier New" pitchFamily="49" charset="0"/>
                <a:cs typeface="Courier New" pitchFamily="49" charset="0"/>
              </a:rPr>
              <a:t> = 10</a:t>
            </a:r>
            <a:r>
              <a:rPr lang="en-US" sz="2300" b="1" dirty="0">
                <a:latin typeface="Courier New" pitchFamily="49" charset="0"/>
                <a:cs typeface="Courier New" pitchFamily="49" charset="0"/>
              </a:rPr>
              <a:t>;</a:t>
            </a:r>
          </a:p>
          <a:p>
            <a:pPr lvl="1">
              <a:lnSpc>
                <a:spcPct val="80000"/>
              </a:lnSpc>
              <a:spcBef>
                <a:spcPts val="600"/>
              </a:spcBef>
              <a:buClrTx/>
              <a:buSzPct val="85000"/>
              <a:buFontTx/>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("outer </a:t>
            </a:r>
            <a:r>
              <a:rPr lang="en-US" sz="2300" b="1" dirty="0" err="1">
                <a:latin typeface="Courier New" pitchFamily="49" charset="0"/>
                <a:cs typeface="Courier New" pitchFamily="49" charset="0"/>
              </a:rPr>
              <a:t>i</a:t>
            </a:r>
            <a:r>
              <a:rPr lang="en-US" sz="2300" b="1" dirty="0">
                <a:latin typeface="Courier New" pitchFamily="49" charset="0"/>
                <a:cs typeface="Courier New" pitchFamily="49" charset="0"/>
              </a:rPr>
              <a:t> = %d, %d\n", </a:t>
            </a:r>
            <a:r>
              <a:rPr lang="en-US" sz="2300" b="1" dirty="0" err="1">
                <a:latin typeface="Courier New" pitchFamily="49" charset="0"/>
                <a:cs typeface="Courier New" pitchFamily="49" charset="0"/>
              </a:rPr>
              <a:t>i</a:t>
            </a:r>
            <a:r>
              <a:rPr lang="en-US" sz="2300" b="1" dirty="0">
                <a:latin typeface="Courier New" pitchFamily="49" charset="0"/>
                <a:cs typeface="Courier New" pitchFamily="49" charset="0"/>
              </a:rPr>
              <a:t>, j);</a:t>
            </a:r>
          </a:p>
          <a:p>
            <a:pPr lvl="1">
              <a:lnSpc>
                <a:spcPct val="80000"/>
              </a:lnSpc>
              <a:spcBef>
                <a:spcPts val="600"/>
              </a:spcBef>
              <a:buClrTx/>
              <a:buSzPct val="85000"/>
              <a:buFontTx/>
              <a:buNone/>
            </a:pPr>
            <a:r>
              <a:rPr lang="en-US" sz="2300" b="1" dirty="0">
                <a:latin typeface="Courier New" pitchFamily="49" charset="0"/>
                <a:cs typeface="Courier New" pitchFamily="49" charset="0"/>
              </a:rPr>
              <a:t>while(…){</a:t>
            </a:r>
          </a:p>
          <a:p>
            <a:pPr lvl="1">
              <a:lnSpc>
                <a:spcPct val="80000"/>
              </a:lnSpc>
              <a:spcBef>
                <a:spcPts val="600"/>
              </a:spcBef>
              <a:buClrTx/>
              <a:buSzPct val="85000"/>
              <a:buFontTx/>
              <a:buNone/>
            </a:pPr>
            <a:r>
              <a:rPr lang="en-US" sz="2300" b="1" dirty="0">
                <a:latin typeface="Courier New" pitchFamily="49" charset="0"/>
                <a:cs typeface="Courier New" pitchFamily="49" charset="0"/>
              </a:rPr>
              <a:t>	</a:t>
            </a:r>
            <a:r>
              <a:rPr lang="en-US" sz="2300" b="1" dirty="0" err="1">
                <a:solidFill>
                  <a:srgbClr val="CC0000"/>
                </a:solidFill>
                <a:latin typeface="Courier New" pitchFamily="49" charset="0"/>
                <a:cs typeface="Courier New" pitchFamily="49" charset="0"/>
              </a:rPr>
              <a:t>int</a:t>
            </a:r>
            <a:r>
              <a:rPr lang="en-US" sz="2300" b="1" dirty="0">
                <a:solidFill>
                  <a:srgbClr val="CC0000"/>
                </a:solidFill>
                <a:latin typeface="Courier New" pitchFamily="49" charset="0"/>
                <a:cs typeface="Courier New" pitchFamily="49" charset="0"/>
              </a:rPr>
              <a:t> </a:t>
            </a:r>
            <a:r>
              <a:rPr lang="en-US" sz="2300" b="1" dirty="0" err="1">
                <a:solidFill>
                  <a:srgbClr val="CC0000"/>
                </a:solidFill>
                <a:latin typeface="Courier New" pitchFamily="49" charset="0"/>
                <a:cs typeface="Courier New" pitchFamily="49" charset="0"/>
              </a:rPr>
              <a:t>i</a:t>
            </a:r>
            <a:r>
              <a:rPr lang="en-US" sz="2300" b="1" dirty="0">
                <a:solidFill>
                  <a:srgbClr val="CC0000"/>
                </a:solidFill>
                <a:latin typeface="Courier New" pitchFamily="49" charset="0"/>
                <a:cs typeface="Courier New" pitchFamily="49" charset="0"/>
              </a:rPr>
              <a:t> = 100</a:t>
            </a:r>
            <a:r>
              <a:rPr lang="en-US" sz="2300" b="1" dirty="0">
                <a:latin typeface="Courier New" pitchFamily="49" charset="0"/>
                <a:cs typeface="Courier New" pitchFamily="49" charset="0"/>
              </a:rPr>
              <a:t>;</a:t>
            </a:r>
          </a:p>
          <a:p>
            <a:pPr lvl="1">
              <a:lnSpc>
                <a:spcPct val="80000"/>
              </a:lnSpc>
              <a:spcBef>
                <a:spcPts val="600"/>
              </a:spcBef>
              <a:buClrTx/>
              <a:buSzPct val="85000"/>
              <a:buFontTx/>
              <a:buNone/>
            </a:pPr>
            <a:r>
              <a:rPr lang="en-US" sz="2300" b="1" dirty="0">
                <a:latin typeface="Courier New" pitchFamily="49" charset="0"/>
                <a:cs typeface="Courier New" pitchFamily="49" charset="0"/>
              </a:rPr>
              <a:t>	j = 200;</a:t>
            </a:r>
          </a:p>
          <a:p>
            <a:pPr lvl="1">
              <a:lnSpc>
                <a:spcPct val="80000"/>
              </a:lnSpc>
              <a:spcBef>
                <a:spcPts val="600"/>
              </a:spcBef>
              <a:buClrTx/>
              <a:buSzTx/>
              <a:buFontTx/>
              <a:buNone/>
            </a:pPr>
            <a:r>
              <a:rPr lang="en-US" sz="2300" b="1" dirty="0">
                <a:latin typeface="Courier New" pitchFamily="49" charset="0"/>
                <a:cs typeface="Courier New" pitchFamily="49" charset="0"/>
              </a:rPr>
              <a:t>	</a:t>
            </a: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("inner </a:t>
            </a:r>
            <a:r>
              <a:rPr lang="en-US" sz="2300" b="1" dirty="0" err="1">
                <a:latin typeface="Courier New" pitchFamily="49" charset="0"/>
                <a:cs typeface="Courier New" pitchFamily="49" charset="0"/>
              </a:rPr>
              <a:t>i</a:t>
            </a:r>
            <a:r>
              <a:rPr lang="en-US" sz="2300" b="1" dirty="0">
                <a:latin typeface="Courier New" pitchFamily="49" charset="0"/>
                <a:cs typeface="Courier New" pitchFamily="49" charset="0"/>
              </a:rPr>
              <a:t> = %d, %d\n", </a:t>
            </a:r>
            <a:r>
              <a:rPr lang="en-US" sz="2300" b="1" dirty="0" err="1">
                <a:latin typeface="Courier New" pitchFamily="49" charset="0"/>
                <a:cs typeface="Courier New" pitchFamily="49" charset="0"/>
              </a:rPr>
              <a:t>i</a:t>
            </a:r>
            <a:r>
              <a:rPr lang="en-US" sz="2300" b="1" dirty="0">
                <a:latin typeface="Courier New" pitchFamily="49" charset="0"/>
                <a:cs typeface="Courier New" pitchFamily="49" charset="0"/>
              </a:rPr>
              <a:t>, j);</a:t>
            </a:r>
          </a:p>
          <a:p>
            <a:pPr lvl="1">
              <a:lnSpc>
                <a:spcPct val="80000"/>
              </a:lnSpc>
              <a:spcBef>
                <a:spcPts val="600"/>
              </a:spcBef>
              <a:buClrTx/>
              <a:buSzPct val="85000"/>
              <a:buFontTx/>
              <a:buNone/>
            </a:pPr>
            <a:r>
              <a:rPr lang="en-US" sz="2300" b="1" dirty="0">
                <a:latin typeface="Courier New" pitchFamily="49" charset="0"/>
                <a:cs typeface="Courier New" pitchFamily="49" charset="0"/>
              </a:rPr>
              <a:t>	...</a:t>
            </a:r>
          </a:p>
          <a:p>
            <a:pPr lvl="1">
              <a:lnSpc>
                <a:spcPct val="80000"/>
              </a:lnSpc>
              <a:spcBef>
                <a:spcPts val="600"/>
              </a:spcBef>
              <a:buClrTx/>
              <a:buSzPct val="85000"/>
              <a:buFontTx/>
              <a:buNone/>
            </a:pPr>
            <a:r>
              <a:rPr lang="en-US" sz="2300" b="1" dirty="0">
                <a:latin typeface="Courier New" pitchFamily="49" charset="0"/>
                <a:cs typeface="Courier New" pitchFamily="49" charset="0"/>
              </a:rPr>
              <a:t>}</a:t>
            </a:r>
          </a:p>
          <a:p>
            <a:pPr lvl="1">
              <a:lnSpc>
                <a:spcPct val="80000"/>
              </a:lnSpc>
              <a:spcBef>
                <a:spcPts val="600"/>
              </a:spcBef>
              <a:buClrTx/>
              <a:buSzPct val="35000"/>
              <a:buFontTx/>
              <a:buNone/>
            </a:pPr>
            <a:r>
              <a:rPr lang="en-US" sz="2300" b="1" dirty="0" err="1">
                <a:latin typeface="Courier New" pitchFamily="49" charset="0"/>
                <a:cs typeface="Courier New" pitchFamily="49" charset="0"/>
              </a:rPr>
              <a:t>printf</a:t>
            </a:r>
            <a:r>
              <a:rPr lang="en-US" sz="2300" b="1" dirty="0">
                <a:latin typeface="Courier New" pitchFamily="49" charset="0"/>
                <a:cs typeface="Courier New" pitchFamily="49" charset="0"/>
              </a:rPr>
              <a:t>("outer </a:t>
            </a:r>
            <a:r>
              <a:rPr lang="en-US" sz="2300" b="1" dirty="0" err="1">
                <a:latin typeface="Courier New" pitchFamily="49" charset="0"/>
                <a:cs typeface="Courier New" pitchFamily="49" charset="0"/>
              </a:rPr>
              <a:t>i</a:t>
            </a:r>
            <a:r>
              <a:rPr lang="en-US" sz="2300" b="1" dirty="0">
                <a:latin typeface="Courier New" pitchFamily="49" charset="0"/>
                <a:cs typeface="Courier New" pitchFamily="49" charset="0"/>
              </a:rPr>
              <a:t> = %d, %d\n", </a:t>
            </a:r>
            <a:r>
              <a:rPr lang="en-US" sz="2300" b="1" dirty="0" err="1">
                <a:latin typeface="Courier New" pitchFamily="49" charset="0"/>
                <a:cs typeface="Courier New" pitchFamily="49" charset="0"/>
              </a:rPr>
              <a:t>i</a:t>
            </a:r>
            <a:r>
              <a:rPr lang="en-US" sz="2300" b="1" dirty="0">
                <a:latin typeface="Courier New" pitchFamily="49" charset="0"/>
                <a:cs typeface="Courier New" pitchFamily="49" charset="0"/>
              </a:rPr>
              <a:t>, j);</a:t>
            </a:r>
          </a:p>
        </p:txBody>
      </p:sp>
      <p:sp>
        <p:nvSpPr>
          <p:cNvPr id="2" name="TextBox 1"/>
          <p:cNvSpPr txBox="1"/>
          <p:nvPr/>
        </p:nvSpPr>
        <p:spPr>
          <a:xfrm>
            <a:off x="7020272" y="3573016"/>
            <a:ext cx="2125216" cy="1200329"/>
          </a:xfrm>
          <a:prstGeom prst="rect">
            <a:avLst/>
          </a:prstGeom>
          <a:solidFill>
            <a:schemeClr val="accent1">
              <a:lumMod val="20000"/>
              <a:lumOff val="80000"/>
            </a:schemeClr>
          </a:solidFill>
          <a:ln>
            <a:solidFill>
              <a:schemeClr val="bg1"/>
            </a:solidFill>
          </a:ln>
        </p:spPr>
        <p:txBody>
          <a:bodyPr wrap="square" rtlCol="0">
            <a:spAutoFit/>
          </a:bodyPr>
          <a:lstStyle/>
          <a:p>
            <a:pPr algn="ctr"/>
            <a:r>
              <a:rPr lang="en-US" sz="3600" dirty="0">
                <a:solidFill>
                  <a:srgbClr val="C00000"/>
                </a:solidFill>
              </a:rPr>
              <a:t>Do NOT Use It!!!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41987">
                                            <p:txEl>
                                              <p:pRg st="4" end="4"/>
                                            </p:txEl>
                                          </p:spTgt>
                                        </p:tgtEl>
                                        <p:attrNameLst>
                                          <p:attrName>style.visibility</p:attrName>
                                        </p:attrNameLst>
                                      </p:cBhvr>
                                      <p:to>
                                        <p:strVal val="visible"/>
                                      </p:to>
                                    </p:set>
                                    <p:animEffect transition="in" filter="checkerboard(across)">
                                      <p:cBhvr additive="repl">
                                        <p:cTn id="7" dur="500"/>
                                        <p:tgtEl>
                                          <p:spTgt spid="41987">
                                            <p:txEl>
                                              <p:pRg st="4" end="4"/>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41987">
                                            <p:txEl>
                                              <p:pRg st="5" end="5"/>
                                            </p:txEl>
                                          </p:spTgt>
                                        </p:tgtEl>
                                        <p:attrNameLst>
                                          <p:attrName>style.visibility</p:attrName>
                                        </p:attrNameLst>
                                      </p:cBhvr>
                                      <p:to>
                                        <p:strVal val="visible"/>
                                      </p:to>
                                    </p:set>
                                    <p:animEffect transition="in" filter="checkerboard(across)">
                                      <p:cBhvr additive="repl">
                                        <p:cTn id="10" dur="500"/>
                                        <p:tgtEl>
                                          <p:spTgt spid="41987">
                                            <p:txEl>
                                              <p:pRg st="5" end="5"/>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41987">
                                            <p:txEl>
                                              <p:pRg st="6" end="6"/>
                                            </p:txEl>
                                          </p:spTgt>
                                        </p:tgtEl>
                                        <p:attrNameLst>
                                          <p:attrName>style.visibility</p:attrName>
                                        </p:attrNameLst>
                                      </p:cBhvr>
                                      <p:to>
                                        <p:strVal val="visible"/>
                                      </p:to>
                                    </p:set>
                                    <p:animEffect transition="in" filter="checkerboard(across)">
                                      <p:cBhvr additive="repl">
                                        <p:cTn id="13" dur="500"/>
                                        <p:tgtEl>
                                          <p:spTgt spid="41987">
                                            <p:txEl>
                                              <p:pRg st="6" end="6"/>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41987">
                                            <p:txEl>
                                              <p:pRg st="7" end="7"/>
                                            </p:txEl>
                                          </p:spTgt>
                                        </p:tgtEl>
                                        <p:attrNameLst>
                                          <p:attrName>style.visibility</p:attrName>
                                        </p:attrNameLst>
                                      </p:cBhvr>
                                      <p:to>
                                        <p:strVal val="visible"/>
                                      </p:to>
                                    </p:set>
                                    <p:animEffect transition="in" filter="checkerboard(across)">
                                      <p:cBhvr additive="repl">
                                        <p:cTn id="16" dur="500"/>
                                        <p:tgtEl>
                                          <p:spTgt spid="41987">
                                            <p:txEl>
                                              <p:pRg st="7" end="7"/>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41987">
                                            <p:txEl>
                                              <p:pRg st="8" end="8"/>
                                            </p:txEl>
                                          </p:spTgt>
                                        </p:tgtEl>
                                        <p:attrNameLst>
                                          <p:attrName>style.visibility</p:attrName>
                                        </p:attrNameLst>
                                      </p:cBhvr>
                                      <p:to>
                                        <p:strVal val="visible"/>
                                      </p:to>
                                    </p:set>
                                    <p:animEffect transition="in" filter="checkerboard(across)">
                                      <p:cBhvr additive="repl">
                                        <p:cTn id="19" dur="500"/>
                                        <p:tgtEl>
                                          <p:spTgt spid="41987">
                                            <p:txEl>
                                              <p:pRg st="8" end="8"/>
                                            </p:txEl>
                                          </p:spTgt>
                                        </p:tgtEl>
                                      </p:cBhvr>
                                    </p:animEffect>
                                  </p:childTnLst>
                                </p:cTn>
                              </p:par>
                              <p:par>
                                <p:cTn id="20" presetID="5" presetClass="entr" presetSubtype="10" fill="hold" nodeType="withEffect">
                                  <p:stCondLst>
                                    <p:cond delay="0"/>
                                  </p:stCondLst>
                                  <p:childTnLst>
                                    <p:set>
                                      <p:cBhvr additive="repl">
                                        <p:cTn id="21" dur="1" fill="hold">
                                          <p:stCondLst>
                                            <p:cond delay="0"/>
                                          </p:stCondLst>
                                        </p:cTn>
                                        <p:tgtEl>
                                          <p:spTgt spid="41987">
                                            <p:txEl>
                                              <p:pRg st="9" end="9"/>
                                            </p:txEl>
                                          </p:spTgt>
                                        </p:tgtEl>
                                        <p:attrNameLst>
                                          <p:attrName>style.visibility</p:attrName>
                                        </p:attrNameLst>
                                      </p:cBhvr>
                                      <p:to>
                                        <p:strVal val="visible"/>
                                      </p:to>
                                    </p:set>
                                    <p:animEffect transition="in" filter="checkerboard(across)">
                                      <p:cBhvr additive="repl">
                                        <p:cTn id="22" dur="500"/>
                                        <p:tgtEl>
                                          <p:spTgt spid="41987">
                                            <p:txEl>
                                              <p:pRg st="9" end="9"/>
                                            </p:txEl>
                                          </p:spTgt>
                                        </p:tgtEl>
                                      </p:cBhvr>
                                    </p:animEffect>
                                  </p:childTnLst>
                                </p:cTn>
                              </p:par>
                              <p:par>
                                <p:cTn id="23" presetID="5" presetClass="entr" presetSubtype="10" fill="hold" nodeType="withEffect">
                                  <p:stCondLst>
                                    <p:cond delay="0"/>
                                  </p:stCondLst>
                                  <p:childTnLst>
                                    <p:set>
                                      <p:cBhvr additive="repl">
                                        <p:cTn id="24" dur="1" fill="hold">
                                          <p:stCondLst>
                                            <p:cond delay="0"/>
                                          </p:stCondLst>
                                        </p:cTn>
                                        <p:tgtEl>
                                          <p:spTgt spid="41987">
                                            <p:txEl>
                                              <p:pRg st="10" end="10"/>
                                            </p:txEl>
                                          </p:spTgt>
                                        </p:tgtEl>
                                        <p:attrNameLst>
                                          <p:attrName>style.visibility</p:attrName>
                                        </p:attrNameLst>
                                      </p:cBhvr>
                                      <p:to>
                                        <p:strVal val="visible"/>
                                      </p:to>
                                    </p:set>
                                    <p:animEffect transition="in" filter="checkerboard(across)">
                                      <p:cBhvr additive="repl">
                                        <p:cTn id="25" dur="500"/>
                                        <p:tgtEl>
                                          <p:spTgt spid="41987">
                                            <p:txEl>
                                              <p:pRg st="10" end="10"/>
                                            </p:txEl>
                                          </p:spTgt>
                                        </p:tgtEl>
                                      </p:cBhvr>
                                    </p:animEffect>
                                  </p:childTnLst>
                                </p:cTn>
                              </p:par>
                              <p:par>
                                <p:cTn id="26" presetID="5" presetClass="entr" presetSubtype="10" fill="hold" nodeType="withEffect">
                                  <p:stCondLst>
                                    <p:cond delay="0"/>
                                  </p:stCondLst>
                                  <p:childTnLst>
                                    <p:set>
                                      <p:cBhvr additive="repl">
                                        <p:cTn id="27" dur="1" fill="hold">
                                          <p:stCondLst>
                                            <p:cond delay="0"/>
                                          </p:stCondLst>
                                        </p:cTn>
                                        <p:tgtEl>
                                          <p:spTgt spid="41987">
                                            <p:txEl>
                                              <p:pRg st="11" end="11"/>
                                            </p:txEl>
                                          </p:spTgt>
                                        </p:tgtEl>
                                        <p:attrNameLst>
                                          <p:attrName>style.visibility</p:attrName>
                                        </p:attrNameLst>
                                      </p:cBhvr>
                                      <p:to>
                                        <p:strVal val="visible"/>
                                      </p:to>
                                    </p:set>
                                    <p:animEffect transition="in" filter="checkerboard(across)">
                                      <p:cBhvr additive="repl">
                                        <p:cTn id="28" dur="500"/>
                                        <p:tgtEl>
                                          <p:spTgt spid="41987">
                                            <p:txEl>
                                              <p:pRg st="11" end="11"/>
                                            </p:txEl>
                                          </p:spTgt>
                                        </p:tgtEl>
                                      </p:cBhvr>
                                    </p:animEffect>
                                  </p:childTnLst>
                                </p:cTn>
                              </p:par>
                              <p:par>
                                <p:cTn id="29" presetID="5" presetClass="entr" presetSubtype="10" fill="hold" nodeType="withEffect">
                                  <p:stCondLst>
                                    <p:cond delay="0"/>
                                  </p:stCondLst>
                                  <p:childTnLst>
                                    <p:set>
                                      <p:cBhvr additive="repl">
                                        <p:cTn id="30" dur="1" fill="hold">
                                          <p:stCondLst>
                                            <p:cond delay="0"/>
                                          </p:stCondLst>
                                        </p:cTn>
                                        <p:tgtEl>
                                          <p:spTgt spid="41987">
                                            <p:txEl>
                                              <p:pRg st="12" end="12"/>
                                            </p:txEl>
                                          </p:spTgt>
                                        </p:tgtEl>
                                        <p:attrNameLst>
                                          <p:attrName>style.visibility</p:attrName>
                                        </p:attrNameLst>
                                      </p:cBhvr>
                                      <p:to>
                                        <p:strVal val="visible"/>
                                      </p:to>
                                    </p:set>
                                    <p:animEffect transition="in" filter="checkerboard(across)">
                                      <p:cBhvr additive="repl">
                                        <p:cTn id="31" dur="500"/>
                                        <p:tgtEl>
                                          <p:spTgt spid="41987">
                                            <p:txEl>
                                              <p:pRg st="12" end="1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fade">
                                      <p:cBhvr>
                                        <p:cTn id="3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0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CD4F61E-1A22-4E9C-8E89-F43894DB1180}" type="slidenum">
              <a:rPr lang="en-US" sz="1200">
                <a:ea typeface="MS PGothic" pitchFamily="34" charset="-128"/>
              </a:rPr>
              <a:pPr algn="r">
                <a:buClrTx/>
                <a:buFontTx/>
                <a:buNone/>
              </a:pPr>
              <a:t>42</a:t>
            </a:fld>
            <a:endParaRPr lang="en-US" sz="1200">
              <a:ea typeface="MS PGothic" pitchFamily="34" charset="-128"/>
            </a:endParaRPr>
          </a:p>
        </p:txBody>
      </p:sp>
      <p:sp>
        <p:nvSpPr>
          <p:cNvPr id="43010"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Local Variables</a:t>
            </a:r>
          </a:p>
        </p:txBody>
      </p:sp>
      <p:sp>
        <p:nvSpPr>
          <p:cNvPr id="43011" name="Text Box 3"/>
          <p:cNvSpPr txBox="1">
            <a:spLocks noChangeArrowheads="1"/>
          </p:cNvSpPr>
          <p:nvPr/>
        </p:nvSpPr>
        <p:spPr bwMode="auto">
          <a:xfrm>
            <a:off x="304800" y="1143000"/>
            <a:ext cx="9067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nSpc>
                <a:spcPct val="90000"/>
              </a:lnSpc>
              <a:spcBef>
                <a:spcPts val="1750"/>
              </a:spcBef>
              <a:buClr>
                <a:srgbClr val="003399"/>
              </a:buClr>
              <a:buFont typeface="Wingdings" pitchFamily="2" charset="2"/>
              <a:buChar char=""/>
            </a:pPr>
            <a:r>
              <a:rPr lang="en-US" sz="2800" dirty="0"/>
              <a:t>All variables defined in a function are the </a:t>
            </a:r>
            <a:r>
              <a:rPr lang="en-US" sz="2800" dirty="0">
                <a:solidFill>
                  <a:srgbClr val="CC0000"/>
                </a:solidFill>
              </a:rPr>
              <a:t>local variable</a:t>
            </a:r>
            <a:r>
              <a:rPr lang="en-US" sz="2800" dirty="0"/>
              <a:t> of the function</a:t>
            </a:r>
          </a:p>
          <a:p>
            <a:pPr>
              <a:lnSpc>
                <a:spcPct val="90000"/>
              </a:lnSpc>
              <a:spcBef>
                <a:spcPts val="1625"/>
              </a:spcBef>
              <a:buClr>
                <a:srgbClr val="003399"/>
              </a:buClr>
              <a:buFont typeface="Wingdings" pitchFamily="2" charset="2"/>
              <a:buChar char=""/>
            </a:pPr>
            <a:r>
              <a:rPr lang="en-US" sz="2600" dirty="0"/>
              <a:t>Can </a:t>
            </a:r>
            <a:r>
              <a:rPr lang="en-US" sz="2600" dirty="0">
                <a:solidFill>
                  <a:srgbClr val="CC0000"/>
                </a:solidFill>
              </a:rPr>
              <a:t>ONLY</a:t>
            </a:r>
            <a:r>
              <a:rPr lang="en-US" sz="2600" dirty="0"/>
              <a:t> be used in the function, not other functions</a:t>
            </a:r>
          </a:p>
          <a:p>
            <a:pPr>
              <a:lnSpc>
                <a:spcPct val="80000"/>
              </a:lnSpc>
              <a:spcBef>
                <a:spcPts val="650"/>
              </a:spcBef>
              <a:buClrTx/>
              <a:buFontTx/>
              <a:buNone/>
            </a:pPr>
            <a:r>
              <a:rPr lang="en-US" sz="1000" b="1" dirty="0">
                <a:latin typeface="Courier New" pitchFamily="49" charset="0"/>
                <a:cs typeface="Courier New" pitchFamily="49" charset="0"/>
              </a:rPr>
              <a:t>	</a:t>
            </a:r>
          </a:p>
          <a:p>
            <a:pPr>
              <a:lnSpc>
                <a:spcPct val="80000"/>
              </a:lnSpc>
              <a:spcBef>
                <a:spcPts val="650"/>
              </a:spcBef>
              <a:buClrTx/>
              <a:buFontTx/>
              <a:buNone/>
            </a:pPr>
            <a:r>
              <a:rPr lang="en-US" sz="2500" b="1" dirty="0">
                <a:latin typeface="Courier New" pitchFamily="49" charset="0"/>
                <a:cs typeface="Courier New" pitchFamily="49" charset="0"/>
              </a:rPr>
              <a:t>	void </a:t>
            </a:r>
            <a:r>
              <a:rPr lang="en-US" sz="2500" b="1" dirty="0" err="1">
                <a:latin typeface="Courier New" pitchFamily="49" charset="0"/>
                <a:cs typeface="Courier New" pitchFamily="49" charset="0"/>
              </a:rPr>
              <a:t>func</a:t>
            </a:r>
            <a:r>
              <a:rPr lang="en-US" sz="2500" b="1" dirty="0">
                <a:latin typeface="Courier New" pitchFamily="49" charset="0"/>
                <a:cs typeface="Courier New" pitchFamily="49" charset="0"/>
              </a:rPr>
              <a:t>(void){</a:t>
            </a:r>
          </a:p>
          <a:p>
            <a:pPr>
              <a:lnSpc>
                <a:spcPct val="80000"/>
              </a:lnSpc>
              <a:spcBef>
                <a:spcPts val="650"/>
              </a:spcBef>
              <a:buClrTx/>
              <a:buFontTx/>
              <a:buNone/>
            </a:pPr>
            <a:r>
              <a:rPr lang="en-US" sz="2500" b="1" dirty="0">
                <a:latin typeface="Courier New" pitchFamily="49" charset="0"/>
                <a:cs typeface="Courier New" pitchFamily="49" charset="0"/>
              </a:rPr>
              <a:t>		</a:t>
            </a:r>
            <a:r>
              <a:rPr lang="en-US" sz="2500" b="1" dirty="0" err="1">
                <a:solidFill>
                  <a:srgbClr val="7030A0"/>
                </a:solidFill>
                <a:latin typeface="Courier New" pitchFamily="49" charset="0"/>
                <a:cs typeface="Courier New" pitchFamily="49" charset="0"/>
              </a:rPr>
              <a:t>int</a:t>
            </a:r>
            <a:r>
              <a:rPr lang="en-US" sz="2500" b="1" dirty="0">
                <a:solidFill>
                  <a:srgbClr val="7030A0"/>
                </a:solidFill>
                <a:latin typeface="Courier New" pitchFamily="49" charset="0"/>
                <a:cs typeface="Courier New" pitchFamily="49" charset="0"/>
              </a:rPr>
              <a:t> </a:t>
            </a:r>
            <a:r>
              <a:rPr lang="en-US" sz="2500" b="1" dirty="0" err="1">
                <a:solidFill>
                  <a:srgbClr val="7030A0"/>
                </a:solidFill>
                <a:latin typeface="Courier New" pitchFamily="49" charset="0"/>
                <a:cs typeface="Courier New" pitchFamily="49" charset="0"/>
              </a:rPr>
              <a:t>i</a:t>
            </a:r>
            <a:r>
              <a:rPr lang="en-US" sz="2500" b="1" dirty="0">
                <a:solidFill>
                  <a:srgbClr val="7030A0"/>
                </a:solidFill>
                <a:latin typeface="Courier New" pitchFamily="49" charset="0"/>
                <a:cs typeface="Courier New" pitchFamily="49" charset="0"/>
              </a:rPr>
              <a:t>, j;</a:t>
            </a:r>
          </a:p>
          <a:p>
            <a:pPr>
              <a:lnSpc>
                <a:spcPct val="80000"/>
              </a:lnSpc>
              <a:spcBef>
                <a:spcPts val="650"/>
              </a:spcBef>
              <a:buClrTx/>
              <a:buFontTx/>
              <a:buNone/>
            </a:pPr>
            <a:r>
              <a:rPr lang="en-US" sz="2500" b="1" dirty="0">
                <a:solidFill>
                  <a:srgbClr val="7030A0"/>
                </a:solidFill>
                <a:latin typeface="Courier New" pitchFamily="49" charset="0"/>
                <a:cs typeface="Courier New" pitchFamily="49" charset="0"/>
              </a:rPr>
              <a:t>		float f; </a:t>
            </a:r>
          </a:p>
          <a:p>
            <a:pPr>
              <a:lnSpc>
                <a:spcPct val="80000"/>
              </a:lnSpc>
              <a:spcBef>
                <a:spcPts val="650"/>
              </a:spcBef>
              <a:buClrTx/>
              <a:buFontTx/>
              <a:buNone/>
            </a:pPr>
            <a:r>
              <a:rPr lang="en-US" sz="2500" b="1" dirty="0">
                <a:latin typeface="Courier New" pitchFamily="49" charset="0"/>
                <a:cs typeface="Courier New" pitchFamily="49" charset="0"/>
              </a:rPr>
              <a:t>		</a:t>
            </a:r>
            <a:r>
              <a:rPr lang="en-US" sz="2500" b="1" dirty="0">
                <a:solidFill>
                  <a:srgbClr val="00B050"/>
                </a:solidFill>
                <a:latin typeface="Courier New" pitchFamily="49" charset="0"/>
                <a:cs typeface="Courier New" pitchFamily="49" charset="0"/>
              </a:rPr>
              <a:t>/* These are local variables */</a:t>
            </a:r>
          </a:p>
          <a:p>
            <a:pPr>
              <a:lnSpc>
                <a:spcPct val="80000"/>
              </a:lnSpc>
              <a:spcBef>
                <a:spcPts val="650"/>
              </a:spcBef>
              <a:buClrTx/>
              <a:buFontTx/>
              <a:buNone/>
            </a:pPr>
            <a:r>
              <a:rPr lang="en-US" sz="2500" b="1" dirty="0">
                <a:latin typeface="Courier New" pitchFamily="49" charset="0"/>
                <a:cs typeface="Courier New" pitchFamily="49" charset="0"/>
              </a:rPr>
              <a:t>	}</a:t>
            </a:r>
          </a:p>
          <a:p>
            <a:pPr>
              <a:lnSpc>
                <a:spcPct val="80000"/>
              </a:lnSpc>
              <a:spcBef>
                <a:spcPts val="650"/>
              </a:spcBef>
              <a:buClrTx/>
              <a:buFontTx/>
              <a:buNone/>
            </a:pPr>
            <a:r>
              <a:rPr lang="en-US" sz="2500" b="1" dirty="0">
                <a:latin typeface="Courier New" pitchFamily="49" charset="0"/>
                <a:cs typeface="Courier New" pitchFamily="49" charset="0"/>
              </a:rPr>
              <a:t>	</a:t>
            </a:r>
            <a:r>
              <a:rPr lang="en-US" sz="2500" b="1" dirty="0" err="1">
                <a:latin typeface="Courier New" pitchFamily="49" charset="0"/>
                <a:cs typeface="Courier New" pitchFamily="49" charset="0"/>
              </a:rPr>
              <a:t>int</a:t>
            </a:r>
            <a:r>
              <a:rPr lang="en-US" sz="2500" b="1" dirty="0">
                <a:latin typeface="Courier New" pitchFamily="49" charset="0"/>
                <a:cs typeface="Courier New" pitchFamily="49" charset="0"/>
              </a:rPr>
              <a:t> main(void){</a:t>
            </a:r>
          </a:p>
          <a:p>
            <a:pPr>
              <a:lnSpc>
                <a:spcPct val="80000"/>
              </a:lnSpc>
              <a:spcBef>
                <a:spcPts val="650"/>
              </a:spcBef>
              <a:buClrTx/>
              <a:buFontTx/>
              <a:buNone/>
            </a:pPr>
            <a:r>
              <a:rPr lang="en-US" sz="2500" b="1" dirty="0">
                <a:latin typeface="Courier New" pitchFamily="49" charset="0"/>
                <a:cs typeface="Courier New" pitchFamily="49" charset="0"/>
              </a:rPr>
              <a:t>		</a:t>
            </a:r>
            <a:r>
              <a:rPr lang="en-US" sz="2500" b="1" dirty="0" err="1">
                <a:solidFill>
                  <a:srgbClr val="CC0000"/>
                </a:solidFill>
                <a:latin typeface="Courier New" pitchFamily="49" charset="0"/>
                <a:cs typeface="Courier New" pitchFamily="49" charset="0"/>
              </a:rPr>
              <a:t>i</a:t>
            </a:r>
            <a:r>
              <a:rPr lang="en-US" sz="2500" b="1" dirty="0">
                <a:solidFill>
                  <a:srgbClr val="CC0000"/>
                </a:solidFill>
                <a:latin typeface="Courier New" pitchFamily="49" charset="0"/>
                <a:cs typeface="Courier New" pitchFamily="49" charset="0"/>
              </a:rPr>
              <a:t> = 10</a:t>
            </a:r>
            <a:r>
              <a:rPr lang="en-US" sz="2500" b="1" dirty="0">
                <a:latin typeface="Courier New" pitchFamily="49" charset="0"/>
                <a:cs typeface="Courier New" pitchFamily="49" charset="0"/>
              </a:rPr>
              <a:t>; </a:t>
            </a:r>
            <a:r>
              <a:rPr lang="en-US" sz="2500" b="1" dirty="0">
                <a:solidFill>
                  <a:srgbClr val="00B050"/>
                </a:solidFill>
                <a:latin typeface="Courier New" pitchFamily="49" charset="0"/>
                <a:cs typeface="Courier New" pitchFamily="49" charset="0"/>
              </a:rPr>
              <a:t>/*</a:t>
            </a:r>
            <a:r>
              <a:rPr lang="en-US" sz="2500" b="1" dirty="0">
                <a:latin typeface="Courier New" pitchFamily="49" charset="0"/>
                <a:cs typeface="Courier New" pitchFamily="49" charset="0"/>
              </a:rPr>
              <a:t> </a:t>
            </a:r>
            <a:r>
              <a:rPr lang="en-US" sz="2500" b="1" dirty="0">
                <a:solidFill>
                  <a:srgbClr val="CC0000"/>
                </a:solidFill>
                <a:latin typeface="Courier New" pitchFamily="49" charset="0"/>
                <a:cs typeface="Courier New" pitchFamily="49" charset="0"/>
              </a:rPr>
              <a:t>compile error</a:t>
            </a:r>
            <a:r>
              <a:rPr lang="en-US" sz="2500" b="1" dirty="0">
                <a:latin typeface="Courier New" pitchFamily="49" charset="0"/>
                <a:cs typeface="Courier New" pitchFamily="49" charset="0"/>
              </a:rPr>
              <a:t>, why? </a:t>
            </a:r>
            <a:r>
              <a:rPr lang="en-US" sz="2500" b="1" dirty="0">
                <a:solidFill>
                  <a:srgbClr val="00B050"/>
                </a:solidFill>
                <a:latin typeface="Courier New" pitchFamily="49" charset="0"/>
                <a:cs typeface="Courier New" pitchFamily="49" charset="0"/>
              </a:rPr>
              <a:t>*/</a:t>
            </a:r>
          </a:p>
          <a:p>
            <a:pPr>
              <a:lnSpc>
                <a:spcPct val="80000"/>
              </a:lnSpc>
              <a:spcBef>
                <a:spcPts val="650"/>
              </a:spcBef>
              <a:buClrTx/>
              <a:buFontTx/>
              <a:buNone/>
            </a:pPr>
            <a:r>
              <a:rPr lang="en-US" sz="2500" b="1" dirty="0">
                <a:latin typeface="Courier New" pitchFamily="49" charset="0"/>
                <a:cs typeface="Courier New" pitchFamily="49" charset="0"/>
              </a:rPr>
              <a:t>		</a:t>
            </a:r>
            <a:r>
              <a:rPr lang="en-US" sz="2500" b="1" dirty="0">
                <a:solidFill>
                  <a:srgbClr val="CC0000"/>
                </a:solidFill>
                <a:latin typeface="Courier New" pitchFamily="49" charset="0"/>
                <a:cs typeface="Courier New" pitchFamily="49" charset="0"/>
              </a:rPr>
              <a:t>f = 0</a:t>
            </a:r>
            <a:r>
              <a:rPr lang="en-US" sz="2500" b="1" dirty="0">
                <a:latin typeface="Courier New" pitchFamily="49" charset="0"/>
                <a:cs typeface="Courier New" pitchFamily="49" charset="0"/>
              </a:rPr>
              <a:t>;  </a:t>
            </a:r>
            <a:r>
              <a:rPr lang="en-US" sz="2500" b="1" dirty="0">
                <a:solidFill>
                  <a:srgbClr val="00B050"/>
                </a:solidFill>
                <a:latin typeface="Courier New" pitchFamily="49" charset="0"/>
                <a:cs typeface="Courier New" pitchFamily="49" charset="0"/>
              </a:rPr>
              <a:t>/*</a:t>
            </a:r>
            <a:r>
              <a:rPr lang="en-US" sz="2500" b="1" dirty="0">
                <a:latin typeface="Courier New" pitchFamily="49" charset="0"/>
                <a:cs typeface="Courier New" pitchFamily="49" charset="0"/>
              </a:rPr>
              <a:t> </a:t>
            </a:r>
            <a:r>
              <a:rPr lang="en-US" sz="2500" b="1" dirty="0">
                <a:solidFill>
                  <a:srgbClr val="CC0000"/>
                </a:solidFill>
                <a:latin typeface="Courier New" pitchFamily="49" charset="0"/>
                <a:cs typeface="Courier New" pitchFamily="49" charset="0"/>
              </a:rPr>
              <a:t>compile error</a:t>
            </a:r>
            <a:r>
              <a:rPr lang="en-US" sz="2500" b="1" dirty="0">
                <a:latin typeface="Courier New" pitchFamily="49" charset="0"/>
                <a:cs typeface="Courier New" pitchFamily="49" charset="0"/>
              </a:rPr>
              <a:t>, why? </a:t>
            </a:r>
            <a:r>
              <a:rPr lang="en-US" sz="2500" b="1" dirty="0">
                <a:solidFill>
                  <a:srgbClr val="00B050"/>
                </a:solidFill>
                <a:latin typeface="Courier New" pitchFamily="49" charset="0"/>
                <a:cs typeface="Courier New" pitchFamily="49" charset="0"/>
              </a:rPr>
              <a:t>*/</a:t>
            </a:r>
          </a:p>
          <a:p>
            <a:pPr>
              <a:lnSpc>
                <a:spcPct val="80000"/>
              </a:lnSpc>
              <a:spcBef>
                <a:spcPts val="650"/>
              </a:spcBef>
              <a:buClrTx/>
              <a:buFontTx/>
              <a:buNone/>
            </a:pPr>
            <a:r>
              <a:rPr lang="en-US" sz="2500" b="1" dirty="0">
                <a:latin typeface="Courier New" pitchFamily="49" charset="0"/>
                <a:cs typeface="Courier New" pitchFamily="49" charset="0"/>
              </a:rPr>
              <a:t>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43011">
                                            <p:txEl>
                                              <p:pRg st="3" end="3"/>
                                            </p:txEl>
                                          </p:spTgt>
                                        </p:tgtEl>
                                        <p:attrNameLst>
                                          <p:attrName>style.visibility</p:attrName>
                                        </p:attrNameLst>
                                      </p:cBhvr>
                                      <p:to>
                                        <p:strVal val="visible"/>
                                      </p:to>
                                    </p:set>
                                    <p:animEffect transition="in" filter="checkerboard(across)">
                                      <p:cBhvr additive="repl">
                                        <p:cTn id="7" dur="500"/>
                                        <p:tgtEl>
                                          <p:spTgt spid="43011">
                                            <p:txEl>
                                              <p:pRg st="3" end="3"/>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43011">
                                            <p:txEl>
                                              <p:pRg st="4" end="4"/>
                                            </p:txEl>
                                          </p:spTgt>
                                        </p:tgtEl>
                                        <p:attrNameLst>
                                          <p:attrName>style.visibility</p:attrName>
                                        </p:attrNameLst>
                                      </p:cBhvr>
                                      <p:to>
                                        <p:strVal val="visible"/>
                                      </p:to>
                                    </p:set>
                                    <p:animEffect transition="in" filter="checkerboard(across)">
                                      <p:cBhvr additive="repl">
                                        <p:cTn id="10" dur="500"/>
                                        <p:tgtEl>
                                          <p:spTgt spid="43011">
                                            <p:txEl>
                                              <p:pRg st="4" end="4"/>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43011">
                                            <p:txEl>
                                              <p:pRg st="5" end="5"/>
                                            </p:txEl>
                                          </p:spTgt>
                                        </p:tgtEl>
                                        <p:attrNameLst>
                                          <p:attrName>style.visibility</p:attrName>
                                        </p:attrNameLst>
                                      </p:cBhvr>
                                      <p:to>
                                        <p:strVal val="visible"/>
                                      </p:to>
                                    </p:set>
                                    <p:animEffect transition="in" filter="checkerboard(across)">
                                      <p:cBhvr additive="repl">
                                        <p:cTn id="13" dur="500"/>
                                        <p:tgtEl>
                                          <p:spTgt spid="43011">
                                            <p:txEl>
                                              <p:pRg st="5" end="5"/>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43011">
                                            <p:txEl>
                                              <p:pRg st="6" end="6"/>
                                            </p:txEl>
                                          </p:spTgt>
                                        </p:tgtEl>
                                        <p:attrNameLst>
                                          <p:attrName>style.visibility</p:attrName>
                                        </p:attrNameLst>
                                      </p:cBhvr>
                                      <p:to>
                                        <p:strVal val="visible"/>
                                      </p:to>
                                    </p:set>
                                    <p:animEffect transition="in" filter="checkerboard(across)">
                                      <p:cBhvr additive="repl">
                                        <p:cTn id="16" dur="500"/>
                                        <p:tgtEl>
                                          <p:spTgt spid="43011">
                                            <p:txEl>
                                              <p:pRg st="6" end="6"/>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43011">
                                            <p:txEl>
                                              <p:pRg st="7" end="7"/>
                                            </p:txEl>
                                          </p:spTgt>
                                        </p:tgtEl>
                                        <p:attrNameLst>
                                          <p:attrName>style.visibility</p:attrName>
                                        </p:attrNameLst>
                                      </p:cBhvr>
                                      <p:to>
                                        <p:strVal val="visible"/>
                                      </p:to>
                                    </p:set>
                                    <p:animEffect transition="in" filter="checkerboard(across)">
                                      <p:cBhvr additive="repl">
                                        <p:cTn id="19" dur="500"/>
                                        <p:tgtEl>
                                          <p:spTgt spid="43011">
                                            <p:txEl>
                                              <p:pRg st="7" end="7"/>
                                            </p:txEl>
                                          </p:spTgt>
                                        </p:tgtEl>
                                      </p:cBhvr>
                                    </p:animEffect>
                                  </p:childTnLst>
                                </p:cTn>
                              </p:par>
                              <p:par>
                                <p:cTn id="20" presetID="5" presetClass="entr" presetSubtype="10" fill="hold" nodeType="withEffect">
                                  <p:stCondLst>
                                    <p:cond delay="0"/>
                                  </p:stCondLst>
                                  <p:childTnLst>
                                    <p:set>
                                      <p:cBhvr additive="repl">
                                        <p:cTn id="21" dur="1" fill="hold">
                                          <p:stCondLst>
                                            <p:cond delay="0"/>
                                          </p:stCondLst>
                                        </p:cTn>
                                        <p:tgtEl>
                                          <p:spTgt spid="43011">
                                            <p:txEl>
                                              <p:pRg st="8" end="8"/>
                                            </p:txEl>
                                          </p:spTgt>
                                        </p:tgtEl>
                                        <p:attrNameLst>
                                          <p:attrName>style.visibility</p:attrName>
                                        </p:attrNameLst>
                                      </p:cBhvr>
                                      <p:to>
                                        <p:strVal val="visible"/>
                                      </p:to>
                                    </p:set>
                                    <p:animEffect transition="in" filter="checkerboard(across)">
                                      <p:cBhvr additive="repl">
                                        <p:cTn id="22" dur="500"/>
                                        <p:tgtEl>
                                          <p:spTgt spid="43011">
                                            <p:txEl>
                                              <p:pRg st="8" end="8"/>
                                            </p:txEl>
                                          </p:spTgt>
                                        </p:tgtEl>
                                      </p:cBhvr>
                                    </p:animEffect>
                                  </p:childTnLst>
                                </p:cTn>
                              </p:par>
                              <p:par>
                                <p:cTn id="23" presetID="5" presetClass="entr" presetSubtype="10" fill="hold" nodeType="withEffect">
                                  <p:stCondLst>
                                    <p:cond delay="0"/>
                                  </p:stCondLst>
                                  <p:childTnLst>
                                    <p:set>
                                      <p:cBhvr additive="repl">
                                        <p:cTn id="24" dur="1" fill="hold">
                                          <p:stCondLst>
                                            <p:cond delay="0"/>
                                          </p:stCondLst>
                                        </p:cTn>
                                        <p:tgtEl>
                                          <p:spTgt spid="43011">
                                            <p:txEl>
                                              <p:pRg st="9" end="9"/>
                                            </p:txEl>
                                          </p:spTgt>
                                        </p:tgtEl>
                                        <p:attrNameLst>
                                          <p:attrName>style.visibility</p:attrName>
                                        </p:attrNameLst>
                                      </p:cBhvr>
                                      <p:to>
                                        <p:strVal val="visible"/>
                                      </p:to>
                                    </p:set>
                                    <p:animEffect transition="in" filter="checkerboard(across)">
                                      <p:cBhvr additive="repl">
                                        <p:cTn id="25" dur="500"/>
                                        <p:tgtEl>
                                          <p:spTgt spid="43011">
                                            <p:txEl>
                                              <p:pRg st="9" end="9"/>
                                            </p:txEl>
                                          </p:spTgt>
                                        </p:tgtEl>
                                      </p:cBhvr>
                                    </p:animEffect>
                                  </p:childTnLst>
                                </p:cTn>
                              </p:par>
                              <p:par>
                                <p:cTn id="26" presetID="5" presetClass="entr" presetSubtype="10" fill="hold" nodeType="withEffect">
                                  <p:stCondLst>
                                    <p:cond delay="0"/>
                                  </p:stCondLst>
                                  <p:childTnLst>
                                    <p:set>
                                      <p:cBhvr additive="repl">
                                        <p:cTn id="27" dur="1" fill="hold">
                                          <p:stCondLst>
                                            <p:cond delay="0"/>
                                          </p:stCondLst>
                                        </p:cTn>
                                        <p:tgtEl>
                                          <p:spTgt spid="43011">
                                            <p:txEl>
                                              <p:pRg st="10" end="10"/>
                                            </p:txEl>
                                          </p:spTgt>
                                        </p:tgtEl>
                                        <p:attrNameLst>
                                          <p:attrName>style.visibility</p:attrName>
                                        </p:attrNameLst>
                                      </p:cBhvr>
                                      <p:to>
                                        <p:strVal val="visible"/>
                                      </p:to>
                                    </p:set>
                                    <p:animEffect transition="in" filter="checkerboard(across)">
                                      <p:cBhvr additive="repl">
                                        <p:cTn id="28" dur="500"/>
                                        <p:tgtEl>
                                          <p:spTgt spid="43011">
                                            <p:txEl>
                                              <p:pRg st="10" end="10"/>
                                            </p:txEl>
                                          </p:spTgt>
                                        </p:tgtEl>
                                      </p:cBhvr>
                                    </p:animEffect>
                                  </p:childTnLst>
                                </p:cTn>
                              </p:par>
                              <p:par>
                                <p:cTn id="29" presetID="5" presetClass="entr" presetSubtype="10" fill="hold" nodeType="withEffect">
                                  <p:stCondLst>
                                    <p:cond delay="0"/>
                                  </p:stCondLst>
                                  <p:childTnLst>
                                    <p:set>
                                      <p:cBhvr additive="repl">
                                        <p:cTn id="30" dur="1" fill="hold">
                                          <p:stCondLst>
                                            <p:cond delay="0"/>
                                          </p:stCondLst>
                                        </p:cTn>
                                        <p:tgtEl>
                                          <p:spTgt spid="43011">
                                            <p:txEl>
                                              <p:pRg st="11" end="11"/>
                                            </p:txEl>
                                          </p:spTgt>
                                        </p:tgtEl>
                                        <p:attrNameLst>
                                          <p:attrName>style.visibility</p:attrName>
                                        </p:attrNameLst>
                                      </p:cBhvr>
                                      <p:to>
                                        <p:strVal val="visible"/>
                                      </p:to>
                                    </p:set>
                                    <p:animEffect transition="in" filter="checkerboard(across)">
                                      <p:cBhvr additive="repl">
                                        <p:cTn id="31" dur="500"/>
                                        <p:tgtEl>
                                          <p:spTgt spid="4301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3DC105A-E6B4-4D05-96E0-A26AD020A567}" type="slidenum">
              <a:rPr lang="en-US" sz="1200">
                <a:ea typeface="MS PGothic" pitchFamily="34" charset="-128"/>
              </a:rPr>
              <a:pPr algn="r">
                <a:buClrTx/>
                <a:buFontTx/>
                <a:buNone/>
              </a:pPr>
              <a:t>43</a:t>
            </a:fld>
            <a:endParaRPr lang="en-US" sz="1200">
              <a:ea typeface="MS PGothic" pitchFamily="34" charset="-128"/>
            </a:endParaRPr>
          </a:p>
        </p:txBody>
      </p:sp>
      <p:sp>
        <p:nvSpPr>
          <p:cNvPr id="4403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Global/External Variables</a:t>
            </a:r>
          </a:p>
        </p:txBody>
      </p:sp>
      <p:sp>
        <p:nvSpPr>
          <p:cNvPr id="44035" name="Text Box 3"/>
          <p:cNvSpPr txBox="1">
            <a:spLocks noChangeArrowheads="1"/>
          </p:cNvSpPr>
          <p:nvPr/>
        </p:nvSpPr>
        <p:spPr bwMode="auto">
          <a:xfrm>
            <a:off x="304800" y="1143000"/>
            <a:ext cx="8839200" cy="541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9925" indent="-320675">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1750"/>
              </a:spcBef>
              <a:buClr>
                <a:srgbClr val="003399"/>
              </a:buClr>
              <a:buFont typeface="Wingdings" pitchFamily="2" charset="2"/>
              <a:buChar char=""/>
            </a:pPr>
            <a:r>
              <a:rPr lang="en-US" sz="2800" dirty="0"/>
              <a:t>Global variables are defined outside of all functions</a:t>
            </a:r>
          </a:p>
          <a:p>
            <a:pPr>
              <a:spcBef>
                <a:spcPts val="1750"/>
              </a:spcBef>
              <a:buClr>
                <a:srgbClr val="003399"/>
              </a:buClr>
              <a:buFont typeface="Wingdings" pitchFamily="2" charset="2"/>
              <a:buChar char=""/>
            </a:pPr>
            <a:r>
              <a:rPr lang="en-US" sz="2800" dirty="0"/>
              <a:t>Global variables are </a:t>
            </a:r>
            <a:r>
              <a:rPr lang="en-US" sz="2800" i="1" dirty="0">
                <a:solidFill>
                  <a:srgbClr val="C00000"/>
                </a:solidFill>
              </a:rPr>
              <a:t>initialized</a:t>
            </a:r>
            <a:r>
              <a:rPr lang="en-US" sz="2800" dirty="0">
                <a:solidFill>
                  <a:srgbClr val="C00000"/>
                </a:solidFill>
              </a:rPr>
              <a:t>  </a:t>
            </a:r>
            <a:r>
              <a:rPr lang="en-US" sz="2800" dirty="0"/>
              <a:t>to zero</a:t>
            </a:r>
          </a:p>
          <a:p>
            <a:pPr>
              <a:spcBef>
                <a:spcPts val="1750"/>
              </a:spcBef>
              <a:buClr>
                <a:srgbClr val="003399"/>
              </a:buClr>
              <a:buFont typeface="Wingdings" pitchFamily="2" charset="2"/>
              <a:buChar char=""/>
            </a:pPr>
            <a:r>
              <a:rPr lang="en-US" sz="2800" dirty="0"/>
              <a:t>Global variables are available to all </a:t>
            </a:r>
            <a:r>
              <a:rPr lang="en-US" sz="2800" b="1" dirty="0">
                <a:solidFill>
                  <a:srgbClr val="7030A0"/>
                </a:solidFill>
              </a:rPr>
              <a:t>subsequent </a:t>
            </a:r>
            <a:r>
              <a:rPr lang="en-US" sz="2800" dirty="0"/>
              <a:t>functions</a:t>
            </a:r>
          </a:p>
          <a:p>
            <a:pPr>
              <a:lnSpc>
                <a:spcPct val="80000"/>
              </a:lnSpc>
              <a:spcBef>
                <a:spcPts val="650"/>
              </a:spcBef>
              <a:buClrTx/>
              <a:buFontTx/>
              <a:buNone/>
            </a:pPr>
            <a:endParaRPr lang="en-US" sz="900" b="1" dirty="0">
              <a:latin typeface="Courier New" pitchFamily="49" charset="0"/>
              <a:cs typeface="Courier New" pitchFamily="49" charset="0"/>
            </a:endParaRPr>
          </a:p>
          <a:p>
            <a:pPr lvl="1">
              <a:lnSpc>
                <a:spcPct val="80000"/>
              </a:lnSpc>
              <a:spcBef>
                <a:spcPts val="650"/>
              </a:spcBef>
              <a:buClrTx/>
              <a:buSzPct val="85000"/>
              <a:buFontTx/>
              <a:buNone/>
            </a:pPr>
            <a:r>
              <a:rPr lang="en-US" sz="2600" b="1" dirty="0">
                <a:latin typeface="Courier New" pitchFamily="49" charset="0"/>
                <a:cs typeface="Courier New" pitchFamily="49" charset="0"/>
              </a:rPr>
              <a:t>void f(){</a:t>
            </a:r>
          </a:p>
          <a:p>
            <a:pPr lvl="1">
              <a:lnSpc>
                <a:spcPct val="80000"/>
              </a:lnSpc>
              <a:spcBef>
                <a:spcPts val="650"/>
              </a:spcBef>
              <a:buClrTx/>
              <a:buSzPct val="85000"/>
              <a:buFontTx/>
              <a:buNone/>
            </a:pPr>
            <a:r>
              <a:rPr lang="en-US" sz="2600" b="1" dirty="0">
                <a:latin typeface="Courier New" pitchFamily="49" charset="0"/>
                <a:cs typeface="Courier New" pitchFamily="49" charset="0"/>
              </a:rPr>
              <a:t>	</a:t>
            </a:r>
            <a:r>
              <a:rPr lang="en-US" sz="2600" b="1" dirty="0" err="1">
                <a:solidFill>
                  <a:srgbClr val="CC0000"/>
                </a:solidFill>
                <a:latin typeface="Courier New" pitchFamily="49" charset="0"/>
                <a:cs typeface="Courier New" pitchFamily="49" charset="0"/>
              </a:rPr>
              <a:t>i</a:t>
            </a:r>
            <a:r>
              <a:rPr lang="en-US" sz="2600" b="1" dirty="0">
                <a:solidFill>
                  <a:srgbClr val="CC0000"/>
                </a:solidFill>
                <a:latin typeface="Courier New" pitchFamily="49" charset="0"/>
                <a:cs typeface="Courier New" pitchFamily="49" charset="0"/>
              </a:rPr>
              <a:t> = 0; </a:t>
            </a:r>
            <a:r>
              <a:rPr lang="en-US" sz="2600" b="1" dirty="0">
                <a:solidFill>
                  <a:srgbClr val="00B050"/>
                </a:solidFill>
                <a:latin typeface="Courier New" pitchFamily="49" charset="0"/>
                <a:cs typeface="Courier New" pitchFamily="49" charset="0"/>
              </a:rPr>
              <a:t>//</a:t>
            </a:r>
            <a:r>
              <a:rPr lang="en-US" sz="2600" b="1" dirty="0">
                <a:solidFill>
                  <a:srgbClr val="CC0000"/>
                </a:solidFill>
                <a:latin typeface="Courier New" pitchFamily="49" charset="0"/>
                <a:cs typeface="Courier New" pitchFamily="49" charset="0"/>
              </a:rPr>
              <a:t> compile error</a:t>
            </a:r>
            <a:r>
              <a:rPr lang="en-US" sz="2600" b="1" dirty="0">
                <a:latin typeface="Courier New" pitchFamily="49" charset="0"/>
                <a:cs typeface="Courier New" pitchFamily="49" charset="0"/>
              </a:rPr>
              <a:t> </a:t>
            </a:r>
          </a:p>
          <a:p>
            <a:pPr lvl="1">
              <a:lnSpc>
                <a:spcPct val="80000"/>
              </a:lnSpc>
              <a:spcBef>
                <a:spcPts val="650"/>
              </a:spcBef>
              <a:buClrTx/>
              <a:buSzPct val="85000"/>
              <a:buFontTx/>
              <a:buNone/>
            </a:pPr>
            <a:r>
              <a:rPr lang="en-US" sz="2600" b="1" dirty="0">
                <a:latin typeface="Courier New" pitchFamily="49" charset="0"/>
                <a:cs typeface="Courier New" pitchFamily="49" charset="0"/>
              </a:rPr>
              <a:t>}</a:t>
            </a:r>
          </a:p>
          <a:p>
            <a:pPr lvl="1">
              <a:lnSpc>
                <a:spcPct val="80000"/>
              </a:lnSpc>
              <a:spcBef>
                <a:spcPts val="650"/>
              </a:spcBef>
              <a:buClrTx/>
              <a:buSzPct val="85000"/>
              <a:buFontTx/>
              <a:buNone/>
            </a:pPr>
            <a:r>
              <a:rPr lang="en-US" sz="2600" b="1" dirty="0" err="1">
                <a:solidFill>
                  <a:srgbClr val="7030A0"/>
                </a:solidFill>
                <a:latin typeface="Courier New" pitchFamily="49" charset="0"/>
                <a:cs typeface="Courier New" pitchFamily="49" charset="0"/>
              </a:rPr>
              <a:t>int</a:t>
            </a:r>
            <a:r>
              <a:rPr lang="en-US" sz="2600" b="1" dirty="0">
                <a:solidFill>
                  <a:srgbClr val="7030A0"/>
                </a:solidFill>
                <a:latin typeface="Courier New" pitchFamily="49" charset="0"/>
                <a:cs typeface="Courier New" pitchFamily="49" charset="0"/>
              </a:rPr>
              <a:t> </a:t>
            </a:r>
            <a:r>
              <a:rPr lang="en-US" sz="2600" b="1" dirty="0" err="1">
                <a:solidFill>
                  <a:srgbClr val="7030A0"/>
                </a:solidFill>
                <a:latin typeface="Courier New" pitchFamily="49" charset="0"/>
                <a:cs typeface="Courier New" pitchFamily="49" charset="0"/>
              </a:rPr>
              <a:t>i</a:t>
            </a:r>
            <a:r>
              <a:rPr lang="en-US" sz="2600" b="1" dirty="0">
                <a:solidFill>
                  <a:srgbClr val="7030A0"/>
                </a:solidFill>
                <a:latin typeface="Courier New" pitchFamily="49" charset="0"/>
                <a:cs typeface="Courier New" pitchFamily="49" charset="0"/>
              </a:rPr>
              <a:t>;</a:t>
            </a:r>
          </a:p>
          <a:p>
            <a:pPr lvl="1">
              <a:lnSpc>
                <a:spcPct val="80000"/>
              </a:lnSpc>
              <a:spcBef>
                <a:spcPts val="650"/>
              </a:spcBef>
              <a:buClrTx/>
              <a:buSzPct val="85000"/>
              <a:buFontTx/>
              <a:buNone/>
            </a:pPr>
            <a:r>
              <a:rPr lang="en-US" sz="2600" b="1" dirty="0">
                <a:latin typeface="Courier New" pitchFamily="49" charset="0"/>
                <a:cs typeface="Courier New" pitchFamily="49" charset="0"/>
              </a:rPr>
              <a:t>void g(){</a:t>
            </a:r>
          </a:p>
          <a:p>
            <a:pPr lvl="1">
              <a:lnSpc>
                <a:spcPct val="80000"/>
              </a:lnSpc>
              <a:spcBef>
                <a:spcPts val="650"/>
              </a:spcBef>
              <a:buClrTx/>
              <a:buSzPct val="85000"/>
              <a:buFontTx/>
              <a:buNone/>
            </a:pPr>
            <a:r>
              <a:rPr lang="en-US" sz="2600" b="1" dirty="0">
                <a:latin typeface="Courier New" pitchFamily="49" charset="0"/>
                <a:cs typeface="Courier New" pitchFamily="49" charset="0"/>
              </a:rPr>
              <a:t>	</a:t>
            </a:r>
            <a:r>
              <a:rPr lang="en-US" sz="2600" b="1" dirty="0" err="1">
                <a:latin typeface="Courier New" pitchFamily="49" charset="0"/>
                <a:cs typeface="Courier New" pitchFamily="49" charset="0"/>
              </a:rPr>
              <a:t>int</a:t>
            </a:r>
            <a:r>
              <a:rPr lang="en-US" sz="2600" b="1" dirty="0">
                <a:latin typeface="Courier New" pitchFamily="49" charset="0"/>
                <a:cs typeface="Courier New" pitchFamily="49" charset="0"/>
              </a:rPr>
              <a:t> </a:t>
            </a:r>
            <a:r>
              <a:rPr lang="en-US" sz="2600" b="1" dirty="0">
                <a:solidFill>
                  <a:srgbClr val="0033CC"/>
                </a:solidFill>
                <a:latin typeface="Courier New" pitchFamily="49" charset="0"/>
                <a:cs typeface="Courier New" pitchFamily="49" charset="0"/>
              </a:rPr>
              <a:t>j = </a:t>
            </a:r>
            <a:r>
              <a:rPr lang="en-US" sz="2600" b="1" dirty="0" err="1">
                <a:solidFill>
                  <a:srgbClr val="0033CC"/>
                </a:solidFill>
                <a:latin typeface="Courier New" pitchFamily="49" charset="0"/>
                <a:cs typeface="Courier New" pitchFamily="49" charset="0"/>
              </a:rPr>
              <a:t>i</a:t>
            </a:r>
            <a:r>
              <a:rPr lang="en-US" sz="2600" b="1" dirty="0">
                <a:latin typeface="Courier New" pitchFamily="49" charset="0"/>
                <a:cs typeface="Courier New" pitchFamily="49" charset="0"/>
              </a:rPr>
              <a:t>; // g can use </a:t>
            </a:r>
            <a:r>
              <a:rPr lang="en-US" sz="2600" b="1" dirty="0" err="1">
                <a:latin typeface="Courier New" pitchFamily="49" charset="0"/>
                <a:cs typeface="Courier New" pitchFamily="49" charset="0"/>
              </a:rPr>
              <a:t>i</a:t>
            </a:r>
            <a:endParaRPr lang="en-US" sz="2600" b="1" dirty="0">
              <a:latin typeface="Courier New" pitchFamily="49" charset="0"/>
              <a:cs typeface="Courier New" pitchFamily="49" charset="0"/>
            </a:endParaRPr>
          </a:p>
          <a:p>
            <a:pPr lvl="1">
              <a:lnSpc>
                <a:spcPct val="80000"/>
              </a:lnSpc>
              <a:spcBef>
                <a:spcPts val="650"/>
              </a:spcBef>
              <a:buClrTx/>
              <a:buSzPct val="85000"/>
              <a:buFontTx/>
              <a:buNone/>
            </a:pPr>
            <a:r>
              <a:rPr lang="en-US" sz="2600" b="1" dirty="0">
                <a:latin typeface="Courier New"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44035">
                                            <p:txEl>
                                              <p:pRg st="4" end="4"/>
                                            </p:txEl>
                                          </p:spTgt>
                                        </p:tgtEl>
                                        <p:attrNameLst>
                                          <p:attrName>style.visibility</p:attrName>
                                        </p:attrNameLst>
                                      </p:cBhvr>
                                      <p:to>
                                        <p:strVal val="visible"/>
                                      </p:to>
                                    </p:set>
                                    <p:animEffect transition="in" filter="checkerboard(across)">
                                      <p:cBhvr additive="repl">
                                        <p:cTn id="7" dur="500"/>
                                        <p:tgtEl>
                                          <p:spTgt spid="44035">
                                            <p:txEl>
                                              <p:pRg st="4" end="4"/>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44035">
                                            <p:txEl>
                                              <p:pRg st="5" end="5"/>
                                            </p:txEl>
                                          </p:spTgt>
                                        </p:tgtEl>
                                        <p:attrNameLst>
                                          <p:attrName>style.visibility</p:attrName>
                                        </p:attrNameLst>
                                      </p:cBhvr>
                                      <p:to>
                                        <p:strVal val="visible"/>
                                      </p:to>
                                    </p:set>
                                    <p:animEffect transition="in" filter="checkerboard(across)">
                                      <p:cBhvr additive="repl">
                                        <p:cTn id="10" dur="500"/>
                                        <p:tgtEl>
                                          <p:spTgt spid="44035">
                                            <p:txEl>
                                              <p:pRg st="5" end="5"/>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44035">
                                            <p:txEl>
                                              <p:pRg st="6" end="6"/>
                                            </p:txEl>
                                          </p:spTgt>
                                        </p:tgtEl>
                                        <p:attrNameLst>
                                          <p:attrName>style.visibility</p:attrName>
                                        </p:attrNameLst>
                                      </p:cBhvr>
                                      <p:to>
                                        <p:strVal val="visible"/>
                                      </p:to>
                                    </p:set>
                                    <p:animEffect transition="in" filter="checkerboard(across)">
                                      <p:cBhvr additive="repl">
                                        <p:cTn id="13" dur="500"/>
                                        <p:tgtEl>
                                          <p:spTgt spid="44035">
                                            <p:txEl>
                                              <p:pRg st="6" end="6"/>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44035">
                                            <p:txEl>
                                              <p:pRg st="7" end="7"/>
                                            </p:txEl>
                                          </p:spTgt>
                                        </p:tgtEl>
                                        <p:attrNameLst>
                                          <p:attrName>style.visibility</p:attrName>
                                        </p:attrNameLst>
                                      </p:cBhvr>
                                      <p:to>
                                        <p:strVal val="visible"/>
                                      </p:to>
                                    </p:set>
                                    <p:animEffect transition="in" filter="checkerboard(across)">
                                      <p:cBhvr additive="repl">
                                        <p:cTn id="16" dur="500"/>
                                        <p:tgtEl>
                                          <p:spTgt spid="44035">
                                            <p:txEl>
                                              <p:pRg st="7" end="7"/>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44035">
                                            <p:txEl>
                                              <p:pRg st="8" end="8"/>
                                            </p:txEl>
                                          </p:spTgt>
                                        </p:tgtEl>
                                        <p:attrNameLst>
                                          <p:attrName>style.visibility</p:attrName>
                                        </p:attrNameLst>
                                      </p:cBhvr>
                                      <p:to>
                                        <p:strVal val="visible"/>
                                      </p:to>
                                    </p:set>
                                    <p:animEffect transition="in" filter="checkerboard(across)">
                                      <p:cBhvr additive="repl">
                                        <p:cTn id="19" dur="500"/>
                                        <p:tgtEl>
                                          <p:spTgt spid="44035">
                                            <p:txEl>
                                              <p:pRg st="8" end="8"/>
                                            </p:txEl>
                                          </p:spTgt>
                                        </p:tgtEl>
                                      </p:cBhvr>
                                    </p:animEffect>
                                  </p:childTnLst>
                                </p:cTn>
                              </p:par>
                              <p:par>
                                <p:cTn id="20" presetID="5" presetClass="entr" presetSubtype="10" fill="hold" nodeType="withEffect">
                                  <p:stCondLst>
                                    <p:cond delay="0"/>
                                  </p:stCondLst>
                                  <p:childTnLst>
                                    <p:set>
                                      <p:cBhvr additive="repl">
                                        <p:cTn id="21" dur="1" fill="hold">
                                          <p:stCondLst>
                                            <p:cond delay="0"/>
                                          </p:stCondLst>
                                        </p:cTn>
                                        <p:tgtEl>
                                          <p:spTgt spid="44035">
                                            <p:txEl>
                                              <p:pRg st="9" end="9"/>
                                            </p:txEl>
                                          </p:spTgt>
                                        </p:tgtEl>
                                        <p:attrNameLst>
                                          <p:attrName>style.visibility</p:attrName>
                                        </p:attrNameLst>
                                      </p:cBhvr>
                                      <p:to>
                                        <p:strVal val="visible"/>
                                      </p:to>
                                    </p:set>
                                    <p:animEffect transition="in" filter="checkerboard(across)">
                                      <p:cBhvr additive="repl">
                                        <p:cTn id="22" dur="500"/>
                                        <p:tgtEl>
                                          <p:spTgt spid="44035">
                                            <p:txEl>
                                              <p:pRg st="9" end="9"/>
                                            </p:txEl>
                                          </p:spTgt>
                                        </p:tgtEl>
                                      </p:cBhvr>
                                    </p:animEffect>
                                  </p:childTnLst>
                                </p:cTn>
                              </p:par>
                              <p:par>
                                <p:cTn id="23" presetID="5" presetClass="entr" presetSubtype="10" fill="hold" nodeType="withEffect">
                                  <p:stCondLst>
                                    <p:cond delay="0"/>
                                  </p:stCondLst>
                                  <p:childTnLst>
                                    <p:set>
                                      <p:cBhvr additive="repl">
                                        <p:cTn id="24" dur="1" fill="hold">
                                          <p:stCondLst>
                                            <p:cond delay="0"/>
                                          </p:stCondLst>
                                        </p:cTn>
                                        <p:tgtEl>
                                          <p:spTgt spid="44035">
                                            <p:txEl>
                                              <p:pRg st="10" end="10"/>
                                            </p:txEl>
                                          </p:spTgt>
                                        </p:tgtEl>
                                        <p:attrNameLst>
                                          <p:attrName>style.visibility</p:attrName>
                                        </p:attrNameLst>
                                      </p:cBhvr>
                                      <p:to>
                                        <p:strVal val="visible"/>
                                      </p:to>
                                    </p:set>
                                    <p:animEffect transition="in" filter="checkerboard(across)">
                                      <p:cBhvr additive="repl">
                                        <p:cTn id="25" dur="500"/>
                                        <p:tgtEl>
                                          <p:spTgt spid="44035">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A0AF34F-E4C9-44A4-9E3C-83A49CCB6C1F}" type="slidenum">
              <a:rPr lang="en-US" sz="1200">
                <a:ea typeface="MS PGothic" pitchFamily="34" charset="-128"/>
              </a:rPr>
              <a:pPr algn="r">
                <a:buClrTx/>
                <a:buFontTx/>
                <a:buNone/>
              </a:pPr>
              <a:t>44</a:t>
            </a:fld>
            <a:endParaRPr lang="en-US" sz="1200">
              <a:ea typeface="MS PGothic" pitchFamily="34" charset="-128"/>
            </a:endParaRPr>
          </a:p>
        </p:txBody>
      </p:sp>
      <p:sp>
        <p:nvSpPr>
          <p:cNvPr id="45058"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3800">
                <a:solidFill>
                  <a:srgbClr val="293A83"/>
                </a:solidFill>
              </a:rPr>
              <a:t>Global/External Variables: Example</a:t>
            </a:r>
          </a:p>
        </p:txBody>
      </p:sp>
      <p:sp>
        <p:nvSpPr>
          <p:cNvPr id="45059"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90000"/>
              </a:lnSpc>
              <a:spcBef>
                <a:spcPts val="650"/>
              </a:spcBef>
              <a:buClrTx/>
              <a:buFontTx/>
              <a:buNone/>
            </a:pPr>
            <a:r>
              <a:rPr lang="en-US" b="1" dirty="0" err="1">
                <a:solidFill>
                  <a:srgbClr val="0033CC"/>
                </a:solidFill>
                <a:latin typeface="Courier New" pitchFamily="49" charset="0"/>
                <a:cs typeface="Courier New" pitchFamily="49" charset="0"/>
              </a:rPr>
              <a:t>int</a:t>
            </a:r>
            <a:r>
              <a:rPr lang="en-US" b="1" dirty="0">
                <a:solidFill>
                  <a:srgbClr val="0033CC"/>
                </a:solidFill>
                <a:latin typeface="Courier New" pitchFamily="49" charset="0"/>
                <a:cs typeface="Courier New" pitchFamily="49" charset="0"/>
              </a:rPr>
              <a:t> </a:t>
            </a:r>
            <a:r>
              <a:rPr lang="en-US" b="1" dirty="0" err="1">
                <a:solidFill>
                  <a:srgbClr val="0033CC"/>
                </a:solidFill>
                <a:latin typeface="Courier New" pitchFamily="49" charset="0"/>
                <a:cs typeface="Courier New" pitchFamily="49" charset="0"/>
              </a:rPr>
              <a:t>i</a:t>
            </a:r>
            <a:r>
              <a:rPr lang="en-US" b="1" dirty="0">
                <a:solidFill>
                  <a:srgbClr val="0033CC"/>
                </a:solidFill>
                <a:latin typeface="Courier New" pitchFamily="49" charset="0"/>
                <a:cs typeface="Courier New" pitchFamily="49" charset="0"/>
              </a:rPr>
              <a:t>, j;</a:t>
            </a:r>
          </a:p>
          <a:p>
            <a:pPr>
              <a:lnSpc>
                <a:spcPct val="90000"/>
              </a:lnSpc>
              <a:spcBef>
                <a:spcPts val="650"/>
              </a:spcBef>
              <a:buClrTx/>
              <a:buFontTx/>
              <a:buNone/>
            </a:pPr>
            <a:r>
              <a:rPr lang="en-US" b="1" dirty="0">
                <a:solidFill>
                  <a:srgbClr val="0033CC"/>
                </a:solidFill>
                <a:latin typeface="Courier New" pitchFamily="49" charset="0"/>
                <a:cs typeface="Courier New" pitchFamily="49" charset="0"/>
              </a:rPr>
              <a:t>float f; </a:t>
            </a:r>
          </a:p>
          <a:p>
            <a:pPr>
              <a:lnSpc>
                <a:spcPct val="90000"/>
              </a:lnSpc>
              <a:spcBef>
                <a:spcPts val="650"/>
              </a:spcBef>
              <a:buClrTx/>
              <a:buFontTx/>
              <a:buNone/>
            </a:pPr>
            <a:r>
              <a:rPr lang="en-US" b="1" dirty="0">
                <a:latin typeface="Courier New" pitchFamily="49" charset="0"/>
                <a:cs typeface="Courier New" pitchFamily="49" charset="0"/>
              </a:rPr>
              <a:t>void </a:t>
            </a:r>
            <a:r>
              <a:rPr lang="en-US" b="1" dirty="0" err="1">
                <a:latin typeface="Courier New" pitchFamily="49" charset="0"/>
                <a:cs typeface="Courier New" pitchFamily="49" charset="0"/>
              </a:rPr>
              <a:t>func</a:t>
            </a:r>
            <a:r>
              <a:rPr lang="en-US" b="1" dirty="0">
                <a:latin typeface="Courier New" pitchFamily="49" charset="0"/>
                <a:cs typeface="Courier New" pitchFamily="49" charset="0"/>
              </a:rPr>
              <a:t>(void){</a:t>
            </a:r>
          </a:p>
          <a:p>
            <a:pPr>
              <a:lnSpc>
                <a:spcPct val="90000"/>
              </a:lnSpc>
              <a:spcBef>
                <a:spcPts val="650"/>
              </a:spcBef>
              <a:buClrTx/>
              <a:buFontTx/>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printf</a:t>
            </a:r>
            <a:r>
              <a:rPr lang="en-US" b="1" dirty="0">
                <a:latin typeface="Courier New" pitchFamily="49" charset="0"/>
                <a:cs typeface="Courier New" pitchFamily="49" charset="0"/>
              </a:rPr>
              <a:t>("</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%d \n", </a:t>
            </a:r>
            <a:r>
              <a:rPr lang="en-US" b="1" dirty="0" err="1">
                <a:solidFill>
                  <a:srgbClr val="0033CC"/>
                </a:solidFill>
                <a:latin typeface="Courier New" pitchFamily="49" charset="0"/>
                <a:cs typeface="Courier New" pitchFamily="49" charset="0"/>
              </a:rPr>
              <a:t>i</a:t>
            </a:r>
            <a:r>
              <a:rPr lang="en-US" b="1" dirty="0">
                <a:latin typeface="Courier New" pitchFamily="49" charset="0"/>
                <a:cs typeface="Courier New" pitchFamily="49" charset="0"/>
              </a:rPr>
              <a:t>);</a:t>
            </a:r>
          </a:p>
          <a:p>
            <a:pPr>
              <a:lnSpc>
                <a:spcPct val="90000"/>
              </a:lnSpc>
              <a:spcBef>
                <a:spcPts val="650"/>
              </a:spcBef>
              <a:buClrTx/>
              <a:buFontTx/>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printf</a:t>
            </a:r>
            <a:r>
              <a:rPr lang="en-US" b="1" dirty="0">
                <a:latin typeface="Courier New" pitchFamily="49" charset="0"/>
                <a:cs typeface="Courier New" pitchFamily="49" charset="0"/>
              </a:rPr>
              <a:t>("f = %f \n", </a:t>
            </a:r>
            <a:r>
              <a:rPr lang="en-US" b="1" dirty="0">
                <a:solidFill>
                  <a:srgbClr val="0033CC"/>
                </a:solidFill>
                <a:latin typeface="Courier New" pitchFamily="49" charset="0"/>
                <a:cs typeface="Courier New" pitchFamily="49" charset="0"/>
              </a:rPr>
              <a:t>f</a:t>
            </a:r>
            <a:r>
              <a:rPr lang="en-US" b="1" dirty="0">
                <a:latin typeface="Courier New" pitchFamily="49" charset="0"/>
                <a:cs typeface="Courier New" pitchFamily="49" charset="0"/>
              </a:rPr>
              <a:t>);</a:t>
            </a:r>
          </a:p>
          <a:p>
            <a:pPr>
              <a:lnSpc>
                <a:spcPct val="90000"/>
              </a:lnSpc>
              <a:spcBef>
                <a:spcPts val="650"/>
              </a:spcBef>
              <a:buClrTx/>
              <a:buFontTx/>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 = 20;</a:t>
            </a:r>
          </a:p>
          <a:p>
            <a:pPr>
              <a:lnSpc>
                <a:spcPct val="90000"/>
              </a:lnSpc>
              <a:spcBef>
                <a:spcPts val="650"/>
              </a:spcBef>
              <a:buClrTx/>
              <a:buFontTx/>
              <a:buNone/>
            </a:pPr>
            <a:r>
              <a:rPr lang="en-US" b="1" dirty="0">
                <a:latin typeface="Courier New" pitchFamily="49" charset="0"/>
                <a:cs typeface="Courier New" pitchFamily="49" charset="0"/>
              </a:rPr>
              <a:t>}</a:t>
            </a:r>
          </a:p>
          <a:p>
            <a:pPr>
              <a:lnSpc>
                <a:spcPct val="90000"/>
              </a:lnSpc>
              <a:spcBef>
                <a:spcPts val="650"/>
              </a:spcBef>
              <a:buClrTx/>
              <a:buFontTx/>
              <a:buNone/>
            </a:pPr>
            <a:r>
              <a:rPr lang="en-US" b="1" dirty="0">
                <a:latin typeface="Courier New" pitchFamily="49" charset="0"/>
                <a:cs typeface="Courier New" pitchFamily="49" charset="0"/>
              </a:rPr>
              <a:t>void f1(){</a:t>
            </a:r>
          </a:p>
          <a:p>
            <a:pPr>
              <a:lnSpc>
                <a:spcPct val="90000"/>
              </a:lnSpc>
              <a:spcBef>
                <a:spcPts val="650"/>
              </a:spcBef>
              <a:buClrTx/>
              <a:buFontTx/>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printf</a:t>
            </a:r>
            <a:r>
              <a:rPr lang="en-US" b="1" dirty="0">
                <a:latin typeface="Courier New" pitchFamily="49" charset="0"/>
                <a:cs typeface="Courier New" pitchFamily="49" charset="0"/>
              </a:rPr>
              <a:t>("%d", </a:t>
            </a:r>
            <a:r>
              <a:rPr lang="en-US" b="1" dirty="0" err="1">
                <a:latin typeface="Courier New" pitchFamily="49" charset="0"/>
                <a:cs typeface="Courier New" pitchFamily="49" charset="0"/>
              </a:rPr>
              <a:t>i</a:t>
            </a:r>
            <a:r>
              <a:rPr lang="en-US" b="1" dirty="0">
                <a:latin typeface="Courier New" pitchFamily="49" charset="0"/>
                <a:cs typeface="Courier New" pitchFamily="49" charset="0"/>
              </a:rPr>
              <a:t>);</a:t>
            </a:r>
          </a:p>
          <a:p>
            <a:pPr>
              <a:lnSpc>
                <a:spcPct val="90000"/>
              </a:lnSpc>
              <a:spcBef>
                <a:spcPts val="650"/>
              </a:spcBef>
              <a:buClrTx/>
              <a:buFontTx/>
              <a:buNone/>
            </a:pPr>
            <a:r>
              <a:rPr lang="en-US" b="1" dirty="0">
                <a:latin typeface="Courier New" pitchFamily="49" charset="0"/>
                <a:cs typeface="Courier New" pitchFamily="49" charset="0"/>
              </a:rPr>
              <a:t>}</a:t>
            </a:r>
          </a:p>
          <a:p>
            <a:pPr>
              <a:lnSpc>
                <a:spcPct val="90000"/>
              </a:lnSpc>
              <a:spcBef>
                <a:spcPts val="650"/>
              </a:spcBef>
              <a:buClrTx/>
              <a:buFontTx/>
              <a:buNone/>
            </a:pPr>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main(void){</a:t>
            </a:r>
          </a:p>
          <a:p>
            <a:pPr>
              <a:lnSpc>
                <a:spcPct val="90000"/>
              </a:lnSpc>
              <a:spcBef>
                <a:spcPts val="650"/>
              </a:spcBef>
              <a:buClrTx/>
              <a:buFontTx/>
              <a:buNone/>
            </a:pPr>
            <a:r>
              <a:rPr lang="en-US" b="1" dirty="0">
                <a:latin typeface="Courier New" pitchFamily="49" charset="0"/>
                <a:cs typeface="Courier New" pitchFamily="49" charset="0"/>
              </a:rPr>
              <a:t>	</a:t>
            </a:r>
            <a:r>
              <a:rPr lang="en-US" b="1" dirty="0">
                <a:solidFill>
                  <a:srgbClr val="0033CC"/>
                </a:solidFill>
                <a:latin typeface="Courier New" pitchFamily="49" charset="0"/>
                <a:cs typeface="Courier New" pitchFamily="49" charset="0"/>
              </a:rPr>
              <a:t>f = 1000;</a:t>
            </a:r>
          </a:p>
          <a:p>
            <a:pPr>
              <a:lnSpc>
                <a:spcPct val="90000"/>
              </a:lnSpc>
              <a:spcBef>
                <a:spcPts val="650"/>
              </a:spcBef>
              <a:buClrTx/>
              <a:buFontTx/>
              <a:buNone/>
            </a:pPr>
            <a:r>
              <a:rPr lang="en-US" b="1" dirty="0">
                <a:latin typeface="Courier New" pitchFamily="49" charset="0"/>
                <a:cs typeface="Courier New" pitchFamily="49" charset="0"/>
              </a:rPr>
              <a:t>	</a:t>
            </a:r>
            <a:r>
              <a:rPr lang="en-US" b="1" dirty="0" err="1">
                <a:latin typeface="Courier New" pitchFamily="49" charset="0"/>
                <a:cs typeface="Courier New" pitchFamily="49" charset="0"/>
              </a:rPr>
              <a:t>func</a:t>
            </a:r>
            <a:r>
              <a:rPr lang="en-US" b="1" dirty="0">
                <a:latin typeface="Courier New" pitchFamily="49" charset="0"/>
                <a:cs typeface="Courier New" pitchFamily="49" charset="0"/>
              </a:rPr>
              <a:t>();		</a:t>
            </a:r>
          </a:p>
          <a:p>
            <a:pPr>
              <a:lnSpc>
                <a:spcPct val="90000"/>
              </a:lnSpc>
              <a:spcBef>
                <a:spcPts val="650"/>
              </a:spcBef>
              <a:buClrTx/>
              <a:buFontTx/>
              <a:buNone/>
            </a:pPr>
            <a:r>
              <a:rPr lang="en-US" b="1" dirty="0">
                <a:latin typeface="Courier New" pitchFamily="49" charset="0"/>
                <a:cs typeface="Courier New" pitchFamily="49" charset="0"/>
              </a:rPr>
              <a:t>	f1();</a:t>
            </a:r>
          </a:p>
          <a:p>
            <a:pPr>
              <a:lnSpc>
                <a:spcPct val="90000"/>
              </a:lnSpc>
              <a:spcBef>
                <a:spcPts val="650"/>
              </a:spcBef>
              <a:buClrTx/>
              <a:buFontTx/>
              <a:buNone/>
            </a:pPr>
            <a:r>
              <a:rPr lang="en-US" b="1" dirty="0">
                <a:latin typeface="Courier New" pitchFamily="49" charset="0"/>
                <a:cs typeface="Courier New" pitchFamily="49" charset="0"/>
              </a:rPr>
              <a:t>	return 0;</a:t>
            </a:r>
          </a:p>
          <a:p>
            <a:pPr>
              <a:lnSpc>
                <a:spcPct val="90000"/>
              </a:lnSpc>
              <a:spcBef>
                <a:spcPts val="650"/>
              </a:spcBef>
              <a:buClrTx/>
              <a:buFontTx/>
              <a:buNone/>
            </a:pPr>
            <a:r>
              <a:rPr lang="en-US" b="1" dirty="0">
                <a:latin typeface="Courier New" pitchFamily="49" charset="0"/>
                <a:cs typeface="Courier New" pitchFamily="49" charset="0"/>
              </a:rPr>
              <a:t>}</a:t>
            </a:r>
          </a:p>
        </p:txBody>
      </p:sp>
      <p:sp>
        <p:nvSpPr>
          <p:cNvPr id="45060" name="Text Box 4"/>
          <p:cNvSpPr txBox="1">
            <a:spLocks noChangeArrowheads="1"/>
          </p:cNvSpPr>
          <p:nvPr/>
        </p:nvSpPr>
        <p:spPr bwMode="auto">
          <a:xfrm>
            <a:off x="4427513" y="2060848"/>
            <a:ext cx="2590800" cy="915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spcBef>
                <a:spcPts val="1625"/>
              </a:spcBef>
              <a:buClrTx/>
              <a:buFontTx/>
              <a:buNone/>
            </a:pPr>
            <a:r>
              <a:rPr lang="en-US" sz="2000" b="1" dirty="0">
                <a:solidFill>
                  <a:srgbClr val="00B050"/>
                </a:solidFill>
                <a:latin typeface="Courier New" pitchFamily="49" charset="0"/>
                <a:cs typeface="Courier New" pitchFamily="49" charset="0"/>
              </a:rPr>
              <a:t>//</a:t>
            </a:r>
            <a:r>
              <a:rPr lang="en-US" sz="2000" b="1" dirty="0">
                <a:solidFill>
                  <a:srgbClr val="CC0000"/>
                </a:solidFill>
                <a:latin typeface="Courier New" pitchFamily="49" charset="0"/>
                <a:cs typeface="Courier New" pitchFamily="49" charset="0"/>
              </a:rPr>
              <a:t> </a:t>
            </a:r>
            <a:r>
              <a:rPr lang="en-US" sz="2000" b="1" dirty="0" err="1">
                <a:solidFill>
                  <a:srgbClr val="CC0000"/>
                </a:solidFill>
                <a:latin typeface="Courier New" pitchFamily="49" charset="0"/>
                <a:cs typeface="Courier New" pitchFamily="49" charset="0"/>
              </a:rPr>
              <a:t>i</a:t>
            </a:r>
            <a:r>
              <a:rPr lang="en-US" sz="2000" b="1" dirty="0">
                <a:solidFill>
                  <a:srgbClr val="CC0000"/>
                </a:solidFill>
                <a:latin typeface="Courier New" pitchFamily="49" charset="0"/>
                <a:cs typeface="Courier New" pitchFamily="49" charset="0"/>
              </a:rPr>
              <a:t> = 0</a:t>
            </a:r>
          </a:p>
          <a:p>
            <a:pPr>
              <a:spcBef>
                <a:spcPts val="1625"/>
              </a:spcBef>
              <a:buClrTx/>
              <a:buFontTx/>
              <a:buNone/>
            </a:pPr>
            <a:r>
              <a:rPr lang="en-US" sz="2000" b="1" dirty="0">
                <a:solidFill>
                  <a:srgbClr val="00B050"/>
                </a:solidFill>
                <a:latin typeface="Courier New" pitchFamily="49" charset="0"/>
                <a:cs typeface="Courier New" pitchFamily="49" charset="0"/>
              </a:rPr>
              <a:t>//</a:t>
            </a:r>
            <a:r>
              <a:rPr lang="en-US" sz="2000" b="1" dirty="0">
                <a:solidFill>
                  <a:srgbClr val="CC0000"/>
                </a:solidFill>
                <a:latin typeface="Courier New" pitchFamily="49" charset="0"/>
                <a:cs typeface="Courier New" pitchFamily="49" charset="0"/>
              </a:rPr>
              <a:t> f = 1000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45060"/>
                                        </p:tgtEl>
                                        <p:attrNameLst>
                                          <p:attrName>style.visibility</p:attrName>
                                        </p:attrNameLst>
                                      </p:cBhvr>
                                      <p:to>
                                        <p:strVal val="visible"/>
                                      </p:to>
                                    </p:set>
                                    <p:animEffect transition="in" filter="checkerboard(across)">
                                      <p:cBhvr additive="repl">
                                        <p:cTn id="7" dur="500"/>
                                        <p:tgtEl>
                                          <p:spTgt spid="450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8BA7EE7-A0DF-48FF-9FBD-1575AB837145}" type="slidenum">
              <a:rPr lang="en-US" sz="1200">
                <a:ea typeface="MS PGothic" pitchFamily="34" charset="-128"/>
              </a:rPr>
              <a:pPr algn="r">
                <a:buClrTx/>
                <a:buFontTx/>
                <a:buNone/>
              </a:pPr>
              <a:t>45</a:t>
            </a:fld>
            <a:endParaRPr lang="en-US" sz="1200">
              <a:ea typeface="MS PGothic" pitchFamily="34" charset="-128"/>
            </a:endParaRPr>
          </a:p>
        </p:txBody>
      </p:sp>
      <p:sp>
        <p:nvSpPr>
          <p:cNvPr id="46082" name="Text Box 2"/>
          <p:cNvSpPr txBox="1">
            <a:spLocks noChangeArrowheads="1"/>
          </p:cNvSpPr>
          <p:nvPr/>
        </p:nvSpPr>
        <p:spPr bwMode="auto">
          <a:xfrm>
            <a:off x="282749" y="133350"/>
            <a:ext cx="869791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2600" dirty="0">
                <a:solidFill>
                  <a:srgbClr val="293A83"/>
                </a:solidFill>
              </a:rPr>
              <a:t>Parameter Passing by Global Variables: </a:t>
            </a:r>
            <a:r>
              <a:rPr lang="en-US" sz="2600" dirty="0" err="1">
                <a:solidFill>
                  <a:srgbClr val="293A83"/>
                </a:solidFill>
              </a:rPr>
              <a:t>my_fabs</a:t>
            </a:r>
            <a:r>
              <a:rPr lang="en-US" sz="2600" dirty="0">
                <a:solidFill>
                  <a:srgbClr val="293A83"/>
                </a:solidFill>
              </a:rPr>
              <a:t>  (V.3)</a:t>
            </a:r>
          </a:p>
        </p:txBody>
      </p:sp>
      <p:sp>
        <p:nvSpPr>
          <p:cNvPr id="46083" name="Text Box 3"/>
          <p:cNvSpPr txBox="1">
            <a:spLocks noChangeArrowheads="1"/>
          </p:cNvSpPr>
          <p:nvPr/>
        </p:nvSpPr>
        <p:spPr bwMode="auto">
          <a:xfrm>
            <a:off x="304800" y="1143000"/>
            <a:ext cx="8382000" cy="5200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90000"/>
              </a:lnSpc>
              <a:spcBef>
                <a:spcPts val="600"/>
              </a:spcBef>
              <a:buClrTx/>
              <a:buFontTx/>
              <a:buNone/>
            </a:pPr>
            <a:r>
              <a:rPr lang="en-US" sz="2400" b="1" dirty="0">
                <a:solidFill>
                  <a:srgbClr val="CC0000"/>
                </a:solidFill>
                <a:latin typeface="Courier New" pitchFamily="49" charset="0"/>
                <a:cs typeface="Courier New" pitchFamily="49" charset="0"/>
              </a:rPr>
              <a:t>double x;</a:t>
            </a:r>
          </a:p>
          <a:p>
            <a:pPr>
              <a:lnSpc>
                <a:spcPct val="90000"/>
              </a:lnSpc>
              <a:spcBef>
                <a:spcPts val="500"/>
              </a:spcBef>
              <a:buClrTx/>
              <a:buFontTx/>
              <a:buNone/>
            </a:pPr>
            <a:endParaRPr lang="en-US" sz="2400" b="1" dirty="0">
              <a:solidFill>
                <a:srgbClr val="CC0000"/>
              </a:solidFill>
              <a:latin typeface="Courier New" pitchFamily="49" charset="0"/>
              <a:cs typeface="Courier New" pitchFamily="49" charset="0"/>
            </a:endParaRPr>
          </a:p>
          <a:p>
            <a:pPr>
              <a:lnSpc>
                <a:spcPct val="90000"/>
              </a:lnSpc>
              <a:spcBef>
                <a:spcPts val="550"/>
              </a:spcBef>
              <a:buClrTx/>
              <a:buFontTx/>
              <a:buNone/>
            </a:pPr>
            <a:r>
              <a:rPr lang="en-US" sz="2400" b="1" dirty="0">
                <a:solidFill>
                  <a:srgbClr val="CC0000"/>
                </a:solidFill>
                <a:latin typeface="Courier New" pitchFamily="49" charset="0"/>
                <a:cs typeface="Courier New" pitchFamily="49" charset="0"/>
              </a:rPr>
              <a:t>void </a:t>
            </a:r>
            <a:r>
              <a:rPr lang="en-US" sz="2400" b="1" dirty="0" err="1">
                <a:latin typeface="Courier New" pitchFamily="49" charset="0"/>
                <a:cs typeface="Courier New" pitchFamily="49" charset="0"/>
              </a:rPr>
              <a:t>my_fabs</a:t>
            </a:r>
            <a:r>
              <a:rPr lang="en-US" sz="2400" b="1" dirty="0">
                <a:latin typeface="Courier New" pitchFamily="49" charset="0"/>
                <a:cs typeface="Courier New" pitchFamily="49" charset="0"/>
              </a:rPr>
              <a:t>(</a:t>
            </a:r>
            <a:r>
              <a:rPr lang="en-US" sz="2400" b="1" dirty="0">
                <a:solidFill>
                  <a:srgbClr val="CC0000"/>
                </a:solidFill>
                <a:latin typeface="Courier New" pitchFamily="49" charset="0"/>
                <a:cs typeface="Courier New" pitchFamily="49" charset="0"/>
              </a:rPr>
              <a:t>void</a:t>
            </a:r>
            <a:r>
              <a:rPr lang="en-US" sz="2400" b="1" dirty="0">
                <a:latin typeface="Courier New" pitchFamily="49" charset="0"/>
                <a:cs typeface="Courier New" pitchFamily="49" charset="0"/>
              </a:rPr>
              <a:t>){</a:t>
            </a:r>
          </a:p>
          <a:p>
            <a:pPr>
              <a:lnSpc>
                <a:spcPct val="90000"/>
              </a:lnSpc>
              <a:spcBef>
                <a:spcPts val="550"/>
              </a:spcBef>
              <a:buClrTx/>
              <a:buFontTx/>
              <a:buNone/>
            </a:pPr>
            <a:r>
              <a:rPr lang="en-US" sz="2400" b="1" dirty="0">
                <a:latin typeface="Courier New" pitchFamily="49" charset="0"/>
                <a:cs typeface="Courier New" pitchFamily="49" charset="0"/>
              </a:rPr>
              <a:t>	x = (x &gt; 0) ? x : -1 * x;</a:t>
            </a:r>
          </a:p>
          <a:p>
            <a:pPr>
              <a:lnSpc>
                <a:spcPct val="90000"/>
              </a:lnSpc>
              <a:spcBef>
                <a:spcPts val="550"/>
              </a:spcBef>
              <a:buClrTx/>
              <a:buFontTx/>
              <a:buNone/>
            </a:pPr>
            <a:r>
              <a:rPr lang="en-US" sz="2400" b="1" dirty="0">
                <a:latin typeface="Courier New" pitchFamily="49" charset="0"/>
                <a:cs typeface="Courier New" pitchFamily="49" charset="0"/>
              </a:rPr>
              <a:t>}</a:t>
            </a:r>
          </a:p>
          <a:p>
            <a:pPr>
              <a:lnSpc>
                <a:spcPct val="90000"/>
              </a:lnSpc>
              <a:spcBef>
                <a:spcPts val="550"/>
              </a:spcBef>
              <a:buClrTx/>
              <a:buFontTx/>
              <a:buNone/>
            </a:pPr>
            <a:endParaRPr lang="en-US" sz="2400" b="1" dirty="0">
              <a:latin typeface="Courier New" pitchFamily="49" charset="0"/>
              <a:cs typeface="Courier New" pitchFamily="49" charset="0"/>
            </a:endParaRPr>
          </a:p>
          <a:p>
            <a:pPr>
              <a:lnSpc>
                <a:spcPct val="90000"/>
              </a:lnSpc>
              <a:spcBef>
                <a:spcPts val="550"/>
              </a:spcBef>
              <a:buClrTx/>
              <a:buFontTx/>
              <a:buNone/>
            </a:pPr>
            <a:r>
              <a:rPr lang="en-US" sz="2400" b="1" dirty="0">
                <a:latin typeface="Courier New" pitchFamily="49" charset="0"/>
                <a:cs typeface="Courier New" pitchFamily="49" charset="0"/>
              </a:rPr>
              <a:t>void main(void){</a:t>
            </a:r>
          </a:p>
          <a:p>
            <a:pPr>
              <a:lnSpc>
                <a:spcPct val="90000"/>
              </a:lnSpc>
              <a:spcBef>
                <a:spcPts val="550"/>
              </a:spcBef>
              <a:buClrTx/>
              <a:buFontTx/>
              <a:buNone/>
            </a:pPr>
            <a:r>
              <a:rPr lang="en-US" sz="2400" b="1" dirty="0">
                <a:latin typeface="Courier New" pitchFamily="49" charset="0"/>
                <a:cs typeface="Courier New" pitchFamily="49" charset="0"/>
              </a:rPr>
              <a:t>	double b, d = -10;</a:t>
            </a:r>
          </a:p>
          <a:p>
            <a:pPr>
              <a:lnSpc>
                <a:spcPct val="90000"/>
              </a:lnSpc>
              <a:spcBef>
                <a:spcPts val="550"/>
              </a:spcBef>
              <a:buClrTx/>
              <a:buFontTx/>
              <a:buNone/>
            </a:pPr>
            <a:r>
              <a:rPr lang="en-US" sz="2400" b="1" dirty="0">
                <a:latin typeface="Courier New" pitchFamily="49" charset="0"/>
                <a:cs typeface="Courier New" pitchFamily="49" charset="0"/>
              </a:rPr>
              <a:t>	</a:t>
            </a:r>
            <a:r>
              <a:rPr lang="en-US" sz="2400" b="1" dirty="0">
                <a:solidFill>
                  <a:srgbClr val="CC0000"/>
                </a:solidFill>
                <a:latin typeface="Courier New" pitchFamily="49" charset="0"/>
                <a:cs typeface="Courier New" pitchFamily="49" charset="0"/>
              </a:rPr>
              <a:t>x = d</a:t>
            </a:r>
            <a:r>
              <a:rPr lang="en-US" sz="2400" b="1" dirty="0">
                <a:latin typeface="Courier New" pitchFamily="49" charset="0"/>
                <a:cs typeface="Courier New" pitchFamily="49" charset="0"/>
              </a:rPr>
              <a:t>;</a:t>
            </a:r>
          </a:p>
          <a:p>
            <a:pPr>
              <a:lnSpc>
                <a:spcPct val="90000"/>
              </a:lnSpc>
              <a:spcBef>
                <a:spcPts val="550"/>
              </a:spcBef>
              <a:buClrTx/>
              <a:buFontTx/>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my_fabs</a:t>
            </a:r>
            <a:r>
              <a:rPr lang="en-US" sz="2400" b="1" dirty="0">
                <a:latin typeface="Courier New" pitchFamily="49" charset="0"/>
                <a:cs typeface="Courier New" pitchFamily="49" charset="0"/>
              </a:rPr>
              <a:t>();</a:t>
            </a:r>
          </a:p>
          <a:p>
            <a:pPr>
              <a:lnSpc>
                <a:spcPct val="90000"/>
              </a:lnSpc>
              <a:spcBef>
                <a:spcPts val="550"/>
              </a:spcBef>
              <a:buClrTx/>
              <a:buFontTx/>
              <a:buNone/>
            </a:pPr>
            <a:r>
              <a:rPr lang="en-US" sz="2400" b="1" dirty="0">
                <a:latin typeface="Courier New" pitchFamily="49" charset="0"/>
                <a:cs typeface="Courier New" pitchFamily="49" charset="0"/>
              </a:rPr>
              <a:t>	b = x;</a:t>
            </a:r>
          </a:p>
          <a:p>
            <a:pPr>
              <a:lnSpc>
                <a:spcPct val="90000"/>
              </a:lnSpc>
              <a:spcBef>
                <a:spcPts val="550"/>
              </a:spcBef>
              <a:buClrTx/>
              <a:buFontTx/>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("b  = %f\n", b);</a:t>
            </a:r>
          </a:p>
          <a:p>
            <a:pPr>
              <a:lnSpc>
                <a:spcPct val="90000"/>
              </a:lnSpc>
              <a:spcBef>
                <a:spcPts val="550"/>
              </a:spcBef>
              <a:buClrTx/>
              <a:buFontTx/>
              <a:buNone/>
            </a:pPr>
            <a:r>
              <a:rPr lang="en-US" sz="2400" b="1" dirty="0">
                <a:latin typeface="Courier New" pitchFamily="49" charset="0"/>
                <a:cs typeface="Courier New" pitchFamily="49" charset="0"/>
              </a:rPr>
              <a:t>}</a:t>
            </a:r>
          </a:p>
        </p:txBody>
      </p:sp>
      <p:sp>
        <p:nvSpPr>
          <p:cNvPr id="46084" name="Text Box 4"/>
          <p:cNvSpPr txBox="1">
            <a:spLocks noChangeArrowheads="1"/>
          </p:cNvSpPr>
          <p:nvPr/>
        </p:nvSpPr>
        <p:spPr bwMode="auto">
          <a:xfrm>
            <a:off x="5076056" y="2894887"/>
            <a:ext cx="3897560" cy="2464394"/>
          </a:xfrm>
          <a:prstGeom prst="rect">
            <a:avLst/>
          </a:prstGeom>
          <a:noFill/>
          <a:ln w="9360">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2200" dirty="0">
                <a:solidFill>
                  <a:srgbClr val="CC0000"/>
                </a:solidFill>
              </a:rPr>
              <a:t>Do not use this method. Parameters should be passed by input parameter list.</a:t>
            </a:r>
          </a:p>
          <a:p>
            <a:pPr>
              <a:buClrTx/>
              <a:buFontTx/>
              <a:buNone/>
            </a:pPr>
            <a:endParaRPr lang="en-US" sz="2200" dirty="0">
              <a:solidFill>
                <a:srgbClr val="CC0000"/>
              </a:solidFill>
            </a:endParaRPr>
          </a:p>
          <a:p>
            <a:pPr>
              <a:buClrTx/>
              <a:buFontTx/>
              <a:buNone/>
            </a:pPr>
            <a:r>
              <a:rPr lang="en-US" sz="2200" dirty="0">
                <a:solidFill>
                  <a:srgbClr val="00B050"/>
                </a:solidFill>
              </a:rPr>
              <a:t>Global variable are used to define (large) variables that are used in many functions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46084"/>
                                        </p:tgtEl>
                                        <p:attrNameLst>
                                          <p:attrName>style.visibility</p:attrName>
                                        </p:attrNameLst>
                                      </p:cBhvr>
                                      <p:to>
                                        <p:strVal val="visible"/>
                                      </p:to>
                                    </p:set>
                                    <p:animEffect transition="in" filter="checkerboard(across)">
                                      <p:cBhvr additive="repl">
                                        <p:cTn id="7"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9964270-626F-42AB-9331-4EE51BBDEB9D}" type="slidenum">
              <a:rPr lang="en-US" sz="1200">
                <a:ea typeface="MS PGothic" pitchFamily="34" charset="-128"/>
              </a:rPr>
              <a:pPr algn="r">
                <a:buClrTx/>
                <a:buFontTx/>
                <a:buNone/>
              </a:pPr>
              <a:t>46</a:t>
            </a:fld>
            <a:endParaRPr lang="en-US" sz="1200">
              <a:ea typeface="MS PGothic" pitchFamily="34" charset="-128"/>
            </a:endParaRPr>
          </a:p>
        </p:txBody>
      </p:sp>
      <p:sp>
        <p:nvSpPr>
          <p:cNvPr id="47106"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What We Will Learn </a:t>
            </a:r>
          </a:p>
        </p:txBody>
      </p:sp>
      <p:sp>
        <p:nvSpPr>
          <p:cNvPr id="47107" name="Text Box 3"/>
          <p:cNvSpPr txBox="1">
            <a:spLocks noChangeArrowheads="1"/>
          </p:cNvSpPr>
          <p:nvPr/>
        </p:nvSpPr>
        <p:spPr bwMode="auto">
          <a:xfrm>
            <a:off x="457200" y="11430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a:solidFill>
                  <a:srgbClr val="C2C2C2"/>
                </a:solidFill>
              </a:rPr>
              <a:t>Introduction </a:t>
            </a:r>
          </a:p>
          <a:p>
            <a:pPr>
              <a:spcBef>
                <a:spcPts val="2000"/>
              </a:spcBef>
              <a:buClr>
                <a:srgbClr val="003399"/>
              </a:buClr>
              <a:buFont typeface="Wingdings" pitchFamily="2" charset="2"/>
              <a:buChar char=""/>
            </a:pPr>
            <a:r>
              <a:rPr lang="en-US" sz="3200">
                <a:solidFill>
                  <a:srgbClr val="C2C2C2"/>
                </a:solidFill>
              </a:rPr>
              <a:t>Passing input parameters </a:t>
            </a:r>
          </a:p>
          <a:p>
            <a:pPr>
              <a:spcBef>
                <a:spcPts val="2000"/>
              </a:spcBef>
              <a:buClr>
                <a:srgbClr val="003399"/>
              </a:buClr>
              <a:buFont typeface="Wingdings" pitchFamily="2" charset="2"/>
              <a:buChar char=""/>
            </a:pPr>
            <a:r>
              <a:rPr lang="en-US" sz="3200">
                <a:solidFill>
                  <a:srgbClr val="C2C2C2"/>
                </a:solidFill>
              </a:rPr>
              <a:t>Producing output </a:t>
            </a:r>
          </a:p>
          <a:p>
            <a:pPr>
              <a:spcBef>
                <a:spcPts val="2000"/>
              </a:spcBef>
              <a:buClr>
                <a:srgbClr val="003399"/>
              </a:buClr>
              <a:buFont typeface="Wingdings" pitchFamily="2" charset="2"/>
              <a:buChar char=""/>
            </a:pPr>
            <a:r>
              <a:rPr lang="en-US" sz="3200">
                <a:solidFill>
                  <a:srgbClr val="C2C2C2"/>
                </a:solidFill>
              </a:rPr>
              <a:t>Scope of variables </a:t>
            </a:r>
          </a:p>
          <a:p>
            <a:pPr>
              <a:spcBef>
                <a:spcPts val="2000"/>
              </a:spcBef>
              <a:buClr>
                <a:srgbClr val="003399"/>
              </a:buClr>
              <a:buFont typeface="Wingdings" pitchFamily="2" charset="2"/>
              <a:buChar char=""/>
            </a:pPr>
            <a:r>
              <a:rPr lang="en-US" sz="3200"/>
              <a:t>Storage Class of variables</a:t>
            </a:r>
          </a:p>
          <a:p>
            <a:pPr>
              <a:spcBef>
                <a:spcPts val="2000"/>
              </a:spcBef>
              <a:buClr>
                <a:srgbClr val="003399"/>
              </a:buClr>
              <a:buFont typeface="Wingdings" pitchFamily="2" charset="2"/>
              <a:buChar char=""/>
            </a:pPr>
            <a:r>
              <a:rPr lang="en-US" sz="3200">
                <a:solidFill>
                  <a:srgbClr val="C2C2C2"/>
                </a:solidFill>
              </a:rPr>
              <a:t>Function usage example</a:t>
            </a:r>
          </a:p>
          <a:p>
            <a:pPr>
              <a:spcBef>
                <a:spcPts val="2000"/>
              </a:spcBef>
              <a:buClr>
                <a:srgbClr val="003399"/>
              </a:buClr>
              <a:buFont typeface="Wingdings" pitchFamily="2" charset="2"/>
              <a:buChar char=""/>
            </a:pPr>
            <a:r>
              <a:rPr lang="en-US" sz="3200">
                <a:solidFill>
                  <a:srgbClr val="C2C2C2"/>
                </a:solidFill>
              </a:rPr>
              <a:t>Recursion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2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D6A4695-1FF2-4688-B91A-C1C02F674CEE}" type="slidenum">
              <a:rPr lang="en-US" sz="1200">
                <a:ea typeface="MS PGothic" pitchFamily="34" charset="-128"/>
              </a:rPr>
              <a:pPr algn="r">
                <a:buClrTx/>
                <a:buFontTx/>
                <a:buNone/>
              </a:pPr>
              <a:t>47</a:t>
            </a:fld>
            <a:endParaRPr lang="en-US" sz="1200">
              <a:ea typeface="MS PGothic" pitchFamily="34" charset="-128"/>
            </a:endParaRPr>
          </a:p>
        </p:txBody>
      </p:sp>
      <p:sp>
        <p:nvSpPr>
          <p:cNvPr id="48130"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Storage Classes</a:t>
            </a:r>
          </a:p>
        </p:txBody>
      </p:sp>
      <p:sp>
        <p:nvSpPr>
          <p:cNvPr id="48131" name="Text Box 3"/>
          <p:cNvSpPr txBox="1">
            <a:spLocks noChangeArrowheads="1"/>
          </p:cNvSpPr>
          <p:nvPr/>
        </p:nvSpPr>
        <p:spPr bwMode="auto">
          <a:xfrm>
            <a:off x="304800" y="1143000"/>
            <a:ext cx="8659688"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Storage class</a:t>
            </a:r>
          </a:p>
          <a:p>
            <a:pPr lvl="1">
              <a:spcBef>
                <a:spcPts val="700"/>
              </a:spcBef>
              <a:buClr>
                <a:srgbClr val="006633"/>
              </a:buClr>
              <a:buSzPct val="85000"/>
              <a:buFont typeface="Wingdings" pitchFamily="2" charset="2"/>
              <a:buChar char=""/>
            </a:pPr>
            <a:r>
              <a:rPr lang="en-US" sz="2800" dirty="0"/>
              <a:t>How memory is allocated for the variable</a:t>
            </a:r>
          </a:p>
          <a:p>
            <a:pPr lvl="1">
              <a:spcBef>
                <a:spcPts val="700"/>
              </a:spcBef>
              <a:buClr>
                <a:srgbClr val="006633"/>
              </a:buClr>
              <a:buSzPct val="85000"/>
              <a:buFont typeface="Wingdings" pitchFamily="2" charset="2"/>
              <a:buChar char=""/>
            </a:pPr>
            <a:r>
              <a:rPr lang="en-US" sz="2800" dirty="0"/>
              <a:t>Until when the variable exists</a:t>
            </a:r>
          </a:p>
          <a:p>
            <a:pPr lvl="1">
              <a:spcBef>
                <a:spcPts val="700"/>
              </a:spcBef>
              <a:buClr>
                <a:srgbClr val="006633"/>
              </a:buClr>
              <a:buSzPct val="85000"/>
              <a:buFont typeface="Wingdings" pitchFamily="2" charset="2"/>
              <a:buChar char=""/>
            </a:pPr>
            <a:r>
              <a:rPr lang="en-US" sz="2800" dirty="0"/>
              <a:t>How it is initialized</a:t>
            </a:r>
          </a:p>
          <a:p>
            <a:pPr>
              <a:spcBef>
                <a:spcPts val="2000"/>
              </a:spcBef>
              <a:buClr>
                <a:srgbClr val="003399"/>
              </a:buClr>
              <a:buFont typeface="Wingdings" pitchFamily="2" charset="2"/>
              <a:buChar char=""/>
            </a:pPr>
            <a:r>
              <a:rPr lang="en-US" sz="3200" dirty="0"/>
              <a:t>Storage classes in C</a:t>
            </a:r>
          </a:p>
          <a:p>
            <a:pPr lvl="1">
              <a:spcBef>
                <a:spcPts val="700"/>
              </a:spcBef>
              <a:buClr>
                <a:srgbClr val="006633"/>
              </a:buClr>
              <a:buSzPct val="85000"/>
              <a:buFont typeface="Wingdings" pitchFamily="2" charset="2"/>
              <a:buChar char=""/>
            </a:pPr>
            <a:r>
              <a:rPr lang="en-US" sz="2800" dirty="0"/>
              <a:t>Automatic </a:t>
            </a:r>
            <a:r>
              <a:rPr lang="en-US" sz="2800" dirty="0">
                <a:cs typeface="B Nazanin" pitchFamily="2" charset="-78"/>
              </a:rPr>
              <a:t>(</a:t>
            </a:r>
            <a:r>
              <a:rPr lang="ar-SA" sz="2800" b="1" dirty="0">
                <a:cs typeface="B Nazanin" pitchFamily="2" charset="-78"/>
              </a:rPr>
              <a:t>اتوماتيك</a:t>
            </a:r>
            <a:r>
              <a:rPr lang="en-US" sz="2800" dirty="0">
                <a:cs typeface="B Nazanin" pitchFamily="2" charset="-78"/>
              </a:rPr>
              <a:t>)</a:t>
            </a:r>
          </a:p>
          <a:p>
            <a:pPr lvl="1">
              <a:spcBef>
                <a:spcPts val="700"/>
              </a:spcBef>
              <a:buClr>
                <a:srgbClr val="006633"/>
              </a:buClr>
              <a:buSzPct val="85000"/>
              <a:buFont typeface="Wingdings" pitchFamily="2" charset="2"/>
              <a:buChar char=""/>
            </a:pPr>
            <a:r>
              <a:rPr lang="en-US" sz="2800" dirty="0"/>
              <a:t>External </a:t>
            </a:r>
            <a:r>
              <a:rPr lang="en-US" sz="2800" dirty="0">
                <a:cs typeface="B Nazanin" pitchFamily="2" charset="-78"/>
              </a:rPr>
              <a:t>(</a:t>
            </a:r>
            <a:r>
              <a:rPr lang="ar-SA" sz="2800" b="1" dirty="0">
                <a:cs typeface="B Nazanin" pitchFamily="2" charset="-78"/>
              </a:rPr>
              <a:t>خارجي</a:t>
            </a:r>
            <a:r>
              <a:rPr lang="en-US" sz="2800" dirty="0">
                <a:cs typeface="B Nazanin" pitchFamily="2" charset="-78"/>
              </a:rPr>
              <a:t>)</a:t>
            </a:r>
          </a:p>
          <a:p>
            <a:pPr lvl="1">
              <a:spcBef>
                <a:spcPts val="700"/>
              </a:spcBef>
              <a:buClr>
                <a:srgbClr val="006633"/>
              </a:buClr>
              <a:buSzPct val="85000"/>
              <a:buFont typeface="Wingdings" pitchFamily="2" charset="2"/>
              <a:buChar char=""/>
            </a:pPr>
            <a:r>
              <a:rPr lang="en-US" sz="2800" dirty="0"/>
              <a:t>Static</a:t>
            </a:r>
            <a:r>
              <a:rPr lang="en-US" sz="2800" dirty="0">
                <a:cs typeface="B Nazanin" pitchFamily="2" charset="-78"/>
              </a:rPr>
              <a:t> (</a:t>
            </a:r>
            <a:r>
              <a:rPr lang="ar-SA" sz="2800" b="1" dirty="0">
                <a:cs typeface="B Nazanin" pitchFamily="2" charset="-78"/>
              </a:rPr>
              <a:t>ايستا</a:t>
            </a:r>
            <a:r>
              <a:rPr lang="en-US" sz="2800" dirty="0">
                <a:cs typeface="B Nazanin" pitchFamily="2" charset="-78"/>
              </a:rPr>
              <a:t>)</a:t>
            </a:r>
          </a:p>
          <a:p>
            <a:pPr lvl="1">
              <a:spcBef>
                <a:spcPts val="700"/>
              </a:spcBef>
              <a:buClr>
                <a:srgbClr val="006633"/>
              </a:buClr>
              <a:buSzPct val="85000"/>
              <a:buFont typeface="Wingdings" pitchFamily="2" charset="2"/>
              <a:buChar char=""/>
            </a:pPr>
            <a:r>
              <a:rPr lang="en-US" sz="2800" dirty="0"/>
              <a:t>Register</a:t>
            </a:r>
            <a:r>
              <a:rPr lang="en-US" sz="2800" dirty="0">
                <a:cs typeface="B Nazanin" pitchFamily="2" charset="-78"/>
              </a:rPr>
              <a:t> (</a:t>
            </a:r>
            <a:r>
              <a:rPr lang="ar-SA" sz="2800" b="1" dirty="0">
                <a:cs typeface="B Nazanin" pitchFamily="2" charset="-78"/>
              </a:rPr>
              <a:t>ثبات</a:t>
            </a:r>
            <a:r>
              <a:rPr lang="en-US" sz="2800" dirty="0">
                <a:cs typeface="B Nazanin" pitchFamily="2" charset="-78"/>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48131">
                                            <p:txEl>
                                              <p:pRg st="0" end="0"/>
                                            </p:txEl>
                                          </p:spTgt>
                                        </p:tgtEl>
                                        <p:attrNameLst>
                                          <p:attrName>style.visibility</p:attrName>
                                        </p:attrNameLst>
                                      </p:cBhvr>
                                      <p:to>
                                        <p:strVal val="visible"/>
                                      </p:to>
                                    </p:set>
                                    <p:animEffect transition="in" filter="checkerboard(across)">
                                      <p:cBhvr additive="repl">
                                        <p:cTn id="7" dur="500"/>
                                        <p:tgtEl>
                                          <p:spTgt spid="48131">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48131">
                                            <p:txEl>
                                              <p:pRg st="1" end="1"/>
                                            </p:txEl>
                                          </p:spTgt>
                                        </p:tgtEl>
                                        <p:attrNameLst>
                                          <p:attrName>style.visibility</p:attrName>
                                        </p:attrNameLst>
                                      </p:cBhvr>
                                      <p:to>
                                        <p:strVal val="visible"/>
                                      </p:to>
                                    </p:set>
                                    <p:animEffect transition="in" filter="checkerboard(across)">
                                      <p:cBhvr additive="repl">
                                        <p:cTn id="10" dur="500"/>
                                        <p:tgtEl>
                                          <p:spTgt spid="48131">
                                            <p:txEl>
                                              <p:pRg st="1" end="1"/>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48131">
                                            <p:txEl>
                                              <p:pRg st="2" end="2"/>
                                            </p:txEl>
                                          </p:spTgt>
                                        </p:tgtEl>
                                        <p:attrNameLst>
                                          <p:attrName>style.visibility</p:attrName>
                                        </p:attrNameLst>
                                      </p:cBhvr>
                                      <p:to>
                                        <p:strVal val="visible"/>
                                      </p:to>
                                    </p:set>
                                    <p:animEffect transition="in" filter="checkerboard(across)">
                                      <p:cBhvr additive="repl">
                                        <p:cTn id="13" dur="500"/>
                                        <p:tgtEl>
                                          <p:spTgt spid="48131">
                                            <p:txEl>
                                              <p:pRg st="2" end="2"/>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48131">
                                            <p:txEl>
                                              <p:pRg st="3" end="3"/>
                                            </p:txEl>
                                          </p:spTgt>
                                        </p:tgtEl>
                                        <p:attrNameLst>
                                          <p:attrName>style.visibility</p:attrName>
                                        </p:attrNameLst>
                                      </p:cBhvr>
                                      <p:to>
                                        <p:strVal val="visible"/>
                                      </p:to>
                                    </p:set>
                                    <p:animEffect transition="in" filter="checkerboard(across)">
                                      <p:cBhvr additive="repl">
                                        <p:cTn id="16" dur="500"/>
                                        <p:tgtEl>
                                          <p:spTgt spid="48131">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5" presetClass="entr" presetSubtype="10" fill="hold" nodeType="clickEffect">
                                  <p:stCondLst>
                                    <p:cond delay="0"/>
                                  </p:stCondLst>
                                  <p:childTnLst>
                                    <p:set>
                                      <p:cBhvr additive="repl">
                                        <p:cTn id="20" dur="1" fill="hold">
                                          <p:stCondLst>
                                            <p:cond delay="0"/>
                                          </p:stCondLst>
                                        </p:cTn>
                                        <p:tgtEl>
                                          <p:spTgt spid="48131">
                                            <p:txEl>
                                              <p:pRg st="4" end="4"/>
                                            </p:txEl>
                                          </p:spTgt>
                                        </p:tgtEl>
                                        <p:attrNameLst>
                                          <p:attrName>style.visibility</p:attrName>
                                        </p:attrNameLst>
                                      </p:cBhvr>
                                      <p:to>
                                        <p:strVal val="visible"/>
                                      </p:to>
                                    </p:set>
                                    <p:animEffect transition="in" filter="checkerboard(across)">
                                      <p:cBhvr additive="repl">
                                        <p:cTn id="21" dur="500"/>
                                        <p:tgtEl>
                                          <p:spTgt spid="48131">
                                            <p:txEl>
                                              <p:pRg st="4" end="4"/>
                                            </p:txEl>
                                          </p:spTgt>
                                        </p:tgtEl>
                                      </p:cBhvr>
                                    </p:animEffect>
                                  </p:childTnLst>
                                </p:cTn>
                              </p:par>
                              <p:par>
                                <p:cTn id="22" presetID="5" presetClass="entr" presetSubtype="10" fill="hold" nodeType="withEffect">
                                  <p:stCondLst>
                                    <p:cond delay="0"/>
                                  </p:stCondLst>
                                  <p:childTnLst>
                                    <p:set>
                                      <p:cBhvr additive="repl">
                                        <p:cTn id="23" dur="1" fill="hold">
                                          <p:stCondLst>
                                            <p:cond delay="0"/>
                                          </p:stCondLst>
                                        </p:cTn>
                                        <p:tgtEl>
                                          <p:spTgt spid="48131">
                                            <p:txEl>
                                              <p:pRg st="5" end="5"/>
                                            </p:txEl>
                                          </p:spTgt>
                                        </p:tgtEl>
                                        <p:attrNameLst>
                                          <p:attrName>style.visibility</p:attrName>
                                        </p:attrNameLst>
                                      </p:cBhvr>
                                      <p:to>
                                        <p:strVal val="visible"/>
                                      </p:to>
                                    </p:set>
                                    <p:animEffect transition="in" filter="checkerboard(across)">
                                      <p:cBhvr additive="repl">
                                        <p:cTn id="24" dur="500"/>
                                        <p:tgtEl>
                                          <p:spTgt spid="48131">
                                            <p:txEl>
                                              <p:pRg st="5" end="5"/>
                                            </p:txEl>
                                          </p:spTgt>
                                        </p:tgtEl>
                                      </p:cBhvr>
                                    </p:animEffect>
                                  </p:childTnLst>
                                </p:cTn>
                              </p:par>
                              <p:par>
                                <p:cTn id="25" presetID="5" presetClass="entr" presetSubtype="10" fill="hold" nodeType="withEffect">
                                  <p:stCondLst>
                                    <p:cond delay="0"/>
                                  </p:stCondLst>
                                  <p:childTnLst>
                                    <p:set>
                                      <p:cBhvr additive="repl">
                                        <p:cTn id="26" dur="1" fill="hold">
                                          <p:stCondLst>
                                            <p:cond delay="0"/>
                                          </p:stCondLst>
                                        </p:cTn>
                                        <p:tgtEl>
                                          <p:spTgt spid="48131">
                                            <p:txEl>
                                              <p:pRg st="6" end="6"/>
                                            </p:txEl>
                                          </p:spTgt>
                                        </p:tgtEl>
                                        <p:attrNameLst>
                                          <p:attrName>style.visibility</p:attrName>
                                        </p:attrNameLst>
                                      </p:cBhvr>
                                      <p:to>
                                        <p:strVal val="visible"/>
                                      </p:to>
                                    </p:set>
                                    <p:animEffect transition="in" filter="checkerboard(across)">
                                      <p:cBhvr additive="repl">
                                        <p:cTn id="27" dur="500"/>
                                        <p:tgtEl>
                                          <p:spTgt spid="48131">
                                            <p:txEl>
                                              <p:pRg st="6" end="6"/>
                                            </p:txEl>
                                          </p:spTgt>
                                        </p:tgtEl>
                                      </p:cBhvr>
                                    </p:animEffect>
                                  </p:childTnLst>
                                </p:cTn>
                              </p:par>
                              <p:par>
                                <p:cTn id="28" presetID="5" presetClass="entr" presetSubtype="10" fill="hold" nodeType="withEffect">
                                  <p:stCondLst>
                                    <p:cond delay="0"/>
                                  </p:stCondLst>
                                  <p:childTnLst>
                                    <p:set>
                                      <p:cBhvr additive="repl">
                                        <p:cTn id="29" dur="1" fill="hold">
                                          <p:stCondLst>
                                            <p:cond delay="0"/>
                                          </p:stCondLst>
                                        </p:cTn>
                                        <p:tgtEl>
                                          <p:spTgt spid="48131">
                                            <p:txEl>
                                              <p:pRg st="7" end="7"/>
                                            </p:txEl>
                                          </p:spTgt>
                                        </p:tgtEl>
                                        <p:attrNameLst>
                                          <p:attrName>style.visibility</p:attrName>
                                        </p:attrNameLst>
                                      </p:cBhvr>
                                      <p:to>
                                        <p:strVal val="visible"/>
                                      </p:to>
                                    </p:set>
                                    <p:animEffect transition="in" filter="checkerboard(across)">
                                      <p:cBhvr additive="repl">
                                        <p:cTn id="30" dur="500"/>
                                        <p:tgtEl>
                                          <p:spTgt spid="48131">
                                            <p:txEl>
                                              <p:pRg st="7" end="7"/>
                                            </p:txEl>
                                          </p:spTgt>
                                        </p:tgtEl>
                                      </p:cBhvr>
                                    </p:animEffect>
                                  </p:childTnLst>
                                </p:cTn>
                              </p:par>
                              <p:par>
                                <p:cTn id="31" presetID="5" presetClass="entr" presetSubtype="10" fill="hold" nodeType="withEffect">
                                  <p:stCondLst>
                                    <p:cond delay="0"/>
                                  </p:stCondLst>
                                  <p:childTnLst>
                                    <p:set>
                                      <p:cBhvr additive="repl">
                                        <p:cTn id="32" dur="1" fill="hold">
                                          <p:stCondLst>
                                            <p:cond delay="0"/>
                                          </p:stCondLst>
                                        </p:cTn>
                                        <p:tgtEl>
                                          <p:spTgt spid="48131">
                                            <p:txEl>
                                              <p:pRg st="8" end="8"/>
                                            </p:txEl>
                                          </p:spTgt>
                                        </p:tgtEl>
                                        <p:attrNameLst>
                                          <p:attrName>style.visibility</p:attrName>
                                        </p:attrNameLst>
                                      </p:cBhvr>
                                      <p:to>
                                        <p:strVal val="visible"/>
                                      </p:to>
                                    </p:set>
                                    <p:animEffect transition="in" filter="checkerboard(across)">
                                      <p:cBhvr additive="repl">
                                        <p:cTn id="33" dur="500"/>
                                        <p:tgtEl>
                                          <p:spTgt spid="481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23735FA5-9244-4743-A858-BFB63F7811BD}" type="slidenum">
              <a:rPr lang="en-US" sz="1200">
                <a:ea typeface="MS PGothic" pitchFamily="34" charset="-128"/>
              </a:rPr>
              <a:pPr algn="r">
                <a:buClrTx/>
                <a:buFontTx/>
                <a:buNone/>
              </a:pPr>
              <a:t>48</a:t>
            </a:fld>
            <a:endParaRPr lang="en-US" sz="1200">
              <a:ea typeface="MS PGothic" pitchFamily="34" charset="-128"/>
            </a:endParaRPr>
          </a:p>
        </p:txBody>
      </p:sp>
      <p:sp>
        <p:nvSpPr>
          <p:cNvPr id="4915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Storage Classes: Automatic </a:t>
            </a:r>
          </a:p>
        </p:txBody>
      </p:sp>
      <p:sp>
        <p:nvSpPr>
          <p:cNvPr id="49155" name="Text Box 3"/>
          <p:cNvSpPr txBox="1">
            <a:spLocks noChangeArrowheads="1"/>
          </p:cNvSpPr>
          <p:nvPr/>
        </p:nvSpPr>
        <p:spPr bwMode="auto">
          <a:xfrm>
            <a:off x="304800" y="1143000"/>
            <a:ext cx="9067800" cy="634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All local variables are automatic by default</a:t>
            </a:r>
          </a:p>
          <a:p>
            <a:pPr lvl="1">
              <a:spcBef>
                <a:spcPts val="700"/>
              </a:spcBef>
              <a:buClr>
                <a:srgbClr val="006633"/>
              </a:buClr>
              <a:buSzPct val="85000"/>
              <a:buFont typeface="Wingdings" pitchFamily="2" charset="2"/>
              <a:buChar char=""/>
            </a:pPr>
            <a:r>
              <a:rPr lang="en-US" sz="2800" dirty="0"/>
              <a:t>Input parameters of a function</a:t>
            </a:r>
          </a:p>
          <a:p>
            <a:pPr lvl="1">
              <a:spcBef>
                <a:spcPts val="700"/>
              </a:spcBef>
              <a:buClr>
                <a:srgbClr val="006633"/>
              </a:buClr>
              <a:buSzPct val="85000"/>
              <a:buFont typeface="Wingdings" pitchFamily="2" charset="2"/>
              <a:buChar char=""/>
            </a:pPr>
            <a:r>
              <a:rPr lang="en-US" sz="2800" dirty="0"/>
              <a:t>Variables defined inside a function/block</a:t>
            </a:r>
          </a:p>
          <a:p>
            <a:pPr lvl="1">
              <a:spcBef>
                <a:spcPts val="700"/>
              </a:spcBef>
              <a:buClr>
                <a:srgbClr val="006633"/>
              </a:buClr>
              <a:buSzPct val="85000"/>
              <a:buFont typeface="Wingdings" pitchFamily="2" charset="2"/>
              <a:buChar char=""/>
            </a:pPr>
            <a:r>
              <a:rPr lang="en-US" sz="2800" dirty="0"/>
              <a:t>Keyword “</a:t>
            </a:r>
            <a:r>
              <a:rPr lang="en-US" sz="2800" b="1" dirty="0">
                <a:latin typeface="Courier New" pitchFamily="49" charset="0"/>
                <a:cs typeface="Courier New" pitchFamily="49" charset="0"/>
              </a:rPr>
              <a:t>auto</a:t>
            </a:r>
            <a:r>
              <a:rPr lang="en-US" sz="2800" dirty="0"/>
              <a:t>” is optional before them</a:t>
            </a:r>
          </a:p>
          <a:p>
            <a:pPr>
              <a:spcBef>
                <a:spcPts val="2000"/>
              </a:spcBef>
              <a:buClr>
                <a:srgbClr val="003399"/>
              </a:buClr>
              <a:buFont typeface="Wingdings" pitchFamily="2" charset="2"/>
              <a:buChar char=""/>
            </a:pPr>
            <a:r>
              <a:rPr lang="en-US" sz="3200" dirty="0"/>
              <a:t>Generated at the </a:t>
            </a:r>
            <a:r>
              <a:rPr lang="en-US" sz="3200" dirty="0">
                <a:solidFill>
                  <a:srgbClr val="CC0000"/>
                </a:solidFill>
              </a:rPr>
              <a:t>start of each run of the block</a:t>
            </a:r>
          </a:p>
          <a:p>
            <a:pPr>
              <a:spcBef>
                <a:spcPts val="2000"/>
              </a:spcBef>
              <a:buClr>
                <a:srgbClr val="003399"/>
              </a:buClr>
              <a:buFont typeface="Wingdings" pitchFamily="2" charset="2"/>
              <a:buChar char=""/>
            </a:pPr>
            <a:r>
              <a:rPr lang="en-US" sz="3200" dirty="0"/>
              <a:t>Destroyed at the </a:t>
            </a:r>
            <a:r>
              <a:rPr lang="en-US" sz="3200" dirty="0">
                <a:solidFill>
                  <a:srgbClr val="CC0000"/>
                </a:solidFill>
              </a:rPr>
              <a:t>end of each run of the block</a:t>
            </a:r>
          </a:p>
          <a:p>
            <a:pPr>
              <a:spcBef>
                <a:spcPts val="2000"/>
              </a:spcBef>
              <a:buClr>
                <a:srgbClr val="003399"/>
              </a:buClr>
              <a:buFont typeface="Wingdings" pitchFamily="2" charset="2"/>
              <a:buChar char=""/>
            </a:pPr>
            <a:r>
              <a:rPr lang="en-US" sz="3200" dirty="0">
                <a:solidFill>
                  <a:srgbClr val="7030A0"/>
                </a:solidFill>
              </a:rPr>
              <a:t>Are not initialized </a:t>
            </a:r>
          </a:p>
          <a:p>
            <a:pPr>
              <a:spcBef>
                <a:spcPts val="2000"/>
              </a:spcBef>
              <a:buClrTx/>
              <a:buFontTx/>
              <a:buNone/>
            </a:pPr>
            <a:endParaRPr lang="en-US" sz="3200" dirty="0"/>
          </a:p>
          <a:p>
            <a:pPr lvl="1">
              <a:spcBef>
                <a:spcPts val="700"/>
              </a:spcBef>
              <a:buClrTx/>
              <a:buSzPct val="85000"/>
              <a:buFontTx/>
              <a:buNone/>
            </a:pPr>
            <a:endParaRPr lang="en-US" sz="3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withEffect">
                                  <p:stCondLst>
                                    <p:cond delay="0"/>
                                  </p:stCondLst>
                                  <p:childTnLst>
                                    <p:set>
                                      <p:cBhvr additive="repl">
                                        <p:cTn id="6" dur="1" fill="hold">
                                          <p:stCondLst>
                                            <p:cond delay="0"/>
                                          </p:stCondLst>
                                        </p:cTn>
                                        <p:tgtEl>
                                          <p:spTgt spid="49155">
                                            <p:txEl>
                                              <p:pRg st="0" end="0"/>
                                            </p:txEl>
                                          </p:spTgt>
                                        </p:tgtEl>
                                        <p:attrNameLst>
                                          <p:attrName>style.visibility</p:attrName>
                                        </p:attrNameLst>
                                      </p:cBhvr>
                                      <p:to>
                                        <p:strVal val="visible"/>
                                      </p:to>
                                    </p:set>
                                    <p:animEffect transition="in" filter="checkerboard(across)">
                                      <p:cBhvr additive="repl">
                                        <p:cTn id="7" dur="500"/>
                                        <p:tgtEl>
                                          <p:spTgt spid="49155">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49155">
                                            <p:txEl>
                                              <p:pRg st="1" end="1"/>
                                            </p:txEl>
                                          </p:spTgt>
                                        </p:tgtEl>
                                        <p:attrNameLst>
                                          <p:attrName>style.visibility</p:attrName>
                                        </p:attrNameLst>
                                      </p:cBhvr>
                                      <p:to>
                                        <p:strVal val="visible"/>
                                      </p:to>
                                    </p:set>
                                    <p:animEffect transition="in" filter="checkerboard(across)">
                                      <p:cBhvr additive="repl">
                                        <p:cTn id="10" dur="500"/>
                                        <p:tgtEl>
                                          <p:spTgt spid="49155">
                                            <p:txEl>
                                              <p:pRg st="1" end="1"/>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49155">
                                            <p:txEl>
                                              <p:pRg st="2" end="2"/>
                                            </p:txEl>
                                          </p:spTgt>
                                        </p:tgtEl>
                                        <p:attrNameLst>
                                          <p:attrName>style.visibility</p:attrName>
                                        </p:attrNameLst>
                                      </p:cBhvr>
                                      <p:to>
                                        <p:strVal val="visible"/>
                                      </p:to>
                                    </p:set>
                                    <p:animEffect transition="in" filter="checkerboard(across)">
                                      <p:cBhvr additive="repl">
                                        <p:cTn id="13" dur="500"/>
                                        <p:tgtEl>
                                          <p:spTgt spid="49155">
                                            <p:txEl>
                                              <p:pRg st="2" end="2"/>
                                            </p:txEl>
                                          </p:spTgt>
                                        </p:tgtEl>
                                      </p:cBhvr>
                                    </p:animEffect>
                                  </p:childTnLst>
                                </p:cTn>
                              </p:par>
                              <p:par>
                                <p:cTn id="14" presetID="5" presetClass="entr" presetSubtype="10" fill="hold" nodeType="withEffect">
                                  <p:stCondLst>
                                    <p:cond delay="0"/>
                                  </p:stCondLst>
                                  <p:childTnLst>
                                    <p:set>
                                      <p:cBhvr additive="repl">
                                        <p:cTn id="15" dur="1" fill="hold">
                                          <p:stCondLst>
                                            <p:cond delay="0"/>
                                          </p:stCondLst>
                                        </p:cTn>
                                        <p:tgtEl>
                                          <p:spTgt spid="49155">
                                            <p:txEl>
                                              <p:pRg st="3" end="3"/>
                                            </p:txEl>
                                          </p:spTgt>
                                        </p:tgtEl>
                                        <p:attrNameLst>
                                          <p:attrName>style.visibility</p:attrName>
                                        </p:attrNameLst>
                                      </p:cBhvr>
                                      <p:to>
                                        <p:strVal val="visible"/>
                                      </p:to>
                                    </p:set>
                                    <p:animEffect transition="in" filter="checkerboard(across)">
                                      <p:cBhvr additive="repl">
                                        <p:cTn id="16" dur="500"/>
                                        <p:tgtEl>
                                          <p:spTgt spid="49155">
                                            <p:txEl>
                                              <p:pRg st="3" end="3"/>
                                            </p:txEl>
                                          </p:spTgt>
                                        </p:tgtEl>
                                      </p:cBhvr>
                                    </p:animEffect>
                                  </p:childTnLst>
                                </p:cTn>
                              </p:par>
                              <p:par>
                                <p:cTn id="17" presetID="5" presetClass="entr" presetSubtype="10" fill="hold" nodeType="withEffect">
                                  <p:stCondLst>
                                    <p:cond delay="0"/>
                                  </p:stCondLst>
                                  <p:childTnLst>
                                    <p:set>
                                      <p:cBhvr additive="repl">
                                        <p:cTn id="18" dur="1" fill="hold">
                                          <p:stCondLst>
                                            <p:cond delay="0"/>
                                          </p:stCondLst>
                                        </p:cTn>
                                        <p:tgtEl>
                                          <p:spTgt spid="49155">
                                            <p:txEl>
                                              <p:pRg st="4" end="4"/>
                                            </p:txEl>
                                          </p:spTgt>
                                        </p:tgtEl>
                                        <p:attrNameLst>
                                          <p:attrName>style.visibility</p:attrName>
                                        </p:attrNameLst>
                                      </p:cBhvr>
                                      <p:to>
                                        <p:strVal val="visible"/>
                                      </p:to>
                                    </p:set>
                                    <p:animEffect transition="in" filter="checkerboard(across)">
                                      <p:cBhvr additive="repl">
                                        <p:cTn id="19" dur="500"/>
                                        <p:tgtEl>
                                          <p:spTgt spid="49155">
                                            <p:txEl>
                                              <p:pRg st="4" end="4"/>
                                            </p:txEl>
                                          </p:spTgt>
                                        </p:tgtEl>
                                      </p:cBhvr>
                                    </p:animEffect>
                                  </p:childTnLst>
                                </p:cTn>
                              </p:par>
                              <p:par>
                                <p:cTn id="20" presetID="5" presetClass="entr" presetSubtype="10" fill="hold" nodeType="withEffect">
                                  <p:stCondLst>
                                    <p:cond delay="0"/>
                                  </p:stCondLst>
                                  <p:childTnLst>
                                    <p:set>
                                      <p:cBhvr additive="repl">
                                        <p:cTn id="21" dur="1" fill="hold">
                                          <p:stCondLst>
                                            <p:cond delay="0"/>
                                          </p:stCondLst>
                                        </p:cTn>
                                        <p:tgtEl>
                                          <p:spTgt spid="49155">
                                            <p:txEl>
                                              <p:pRg st="5" end="5"/>
                                            </p:txEl>
                                          </p:spTgt>
                                        </p:tgtEl>
                                        <p:attrNameLst>
                                          <p:attrName>style.visibility</p:attrName>
                                        </p:attrNameLst>
                                      </p:cBhvr>
                                      <p:to>
                                        <p:strVal val="visible"/>
                                      </p:to>
                                    </p:set>
                                    <p:animEffect transition="in" filter="checkerboard(across)">
                                      <p:cBhvr additive="repl">
                                        <p:cTn id="22" dur="500"/>
                                        <p:tgtEl>
                                          <p:spTgt spid="49155">
                                            <p:txEl>
                                              <p:pRg st="5" end="5"/>
                                            </p:txEl>
                                          </p:spTgt>
                                        </p:tgtEl>
                                      </p:cBhvr>
                                    </p:animEffect>
                                  </p:childTnLst>
                                </p:cTn>
                              </p:par>
                              <p:par>
                                <p:cTn id="23" presetID="5" presetClass="entr" presetSubtype="10" fill="hold" nodeType="withEffect">
                                  <p:stCondLst>
                                    <p:cond delay="0"/>
                                  </p:stCondLst>
                                  <p:childTnLst>
                                    <p:set>
                                      <p:cBhvr additive="repl">
                                        <p:cTn id="24" dur="1" fill="hold">
                                          <p:stCondLst>
                                            <p:cond delay="0"/>
                                          </p:stCondLst>
                                        </p:cTn>
                                        <p:tgtEl>
                                          <p:spTgt spid="49155">
                                            <p:txEl>
                                              <p:pRg st="6" end="6"/>
                                            </p:txEl>
                                          </p:spTgt>
                                        </p:tgtEl>
                                        <p:attrNameLst>
                                          <p:attrName>style.visibility</p:attrName>
                                        </p:attrNameLst>
                                      </p:cBhvr>
                                      <p:to>
                                        <p:strVal val="visible"/>
                                      </p:to>
                                    </p:set>
                                    <p:animEffect transition="in" filter="checkerboard(across)">
                                      <p:cBhvr additive="repl">
                                        <p:cTn id="25" dur="500"/>
                                        <p:tgtEl>
                                          <p:spTgt spid="491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F90EC01-CA81-49A1-8A0E-E9ADDB2F451D}" type="slidenum">
              <a:rPr lang="en-US" sz="1200">
                <a:ea typeface="MS PGothic" pitchFamily="34" charset="-128"/>
              </a:rPr>
              <a:pPr algn="r">
                <a:buClrTx/>
                <a:buFontTx/>
                <a:buNone/>
              </a:pPr>
              <a:t>49</a:t>
            </a:fld>
            <a:endParaRPr lang="en-US" sz="1200">
              <a:ea typeface="MS PGothic" pitchFamily="34" charset="-128"/>
            </a:endParaRPr>
          </a:p>
        </p:txBody>
      </p:sp>
      <p:sp>
        <p:nvSpPr>
          <p:cNvPr id="50178"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Storage Classes: External </a:t>
            </a:r>
          </a:p>
        </p:txBody>
      </p:sp>
      <p:sp>
        <p:nvSpPr>
          <p:cNvPr id="50179" name="Text Box 3"/>
          <p:cNvSpPr txBox="1">
            <a:spLocks noChangeArrowheads="1"/>
          </p:cNvSpPr>
          <p:nvPr/>
        </p:nvSpPr>
        <p:spPr bwMode="auto">
          <a:xfrm>
            <a:off x="304800" y="990600"/>
            <a:ext cx="8382000" cy="614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marL="1017588" indent="-347663">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All global variables are external by default </a:t>
            </a:r>
          </a:p>
          <a:p>
            <a:pPr lvl="1">
              <a:spcBef>
                <a:spcPts val="700"/>
              </a:spcBef>
              <a:buClr>
                <a:srgbClr val="006633"/>
              </a:buClr>
              <a:buSzPct val="85000"/>
              <a:buFont typeface="Wingdings" pitchFamily="2" charset="2"/>
              <a:buChar char=""/>
            </a:pPr>
            <a:r>
              <a:rPr lang="en-US" sz="2800" dirty="0"/>
              <a:t>Are initialized by 0</a:t>
            </a:r>
          </a:p>
          <a:p>
            <a:pPr lvl="1">
              <a:spcBef>
                <a:spcPts val="700"/>
              </a:spcBef>
              <a:buClr>
                <a:srgbClr val="006633"/>
              </a:buClr>
              <a:buSzPct val="85000"/>
              <a:buFont typeface="Wingdings" pitchFamily="2" charset="2"/>
              <a:buChar char=""/>
            </a:pPr>
            <a:r>
              <a:rPr lang="en-US" sz="2800" dirty="0"/>
              <a:t>Are generated when program starts </a:t>
            </a:r>
          </a:p>
          <a:p>
            <a:pPr lvl="1">
              <a:spcBef>
                <a:spcPts val="700"/>
              </a:spcBef>
              <a:buClr>
                <a:srgbClr val="006633"/>
              </a:buClr>
              <a:buSzPct val="85000"/>
              <a:buFont typeface="Wingdings" pitchFamily="2" charset="2"/>
              <a:buChar char=""/>
            </a:pPr>
            <a:r>
              <a:rPr lang="en-US" sz="2800" dirty="0"/>
              <a:t>Are destroyed when program finishes</a:t>
            </a:r>
          </a:p>
          <a:p>
            <a:pPr>
              <a:spcBef>
                <a:spcPts val="2000"/>
              </a:spcBef>
              <a:buClr>
                <a:srgbClr val="003399"/>
              </a:buClr>
              <a:buFont typeface="Wingdings" pitchFamily="2" charset="2"/>
              <a:buChar char=""/>
            </a:pPr>
            <a:r>
              <a:rPr lang="en-US" sz="3200" dirty="0"/>
              <a:t>Usage of keyword “</a:t>
            </a:r>
            <a:r>
              <a:rPr lang="en-US" sz="3200" b="1" dirty="0">
                <a:latin typeface="Courier New" pitchFamily="49" charset="0"/>
                <a:cs typeface="Courier New" pitchFamily="49" charset="0"/>
              </a:rPr>
              <a:t>extern</a:t>
            </a:r>
            <a:r>
              <a:rPr lang="en-US" sz="3200" dirty="0"/>
              <a:t>”</a:t>
            </a:r>
          </a:p>
          <a:p>
            <a:pPr lvl="1">
              <a:spcBef>
                <a:spcPts val="700"/>
              </a:spcBef>
              <a:buClr>
                <a:srgbClr val="006633"/>
              </a:buClr>
              <a:buSzPct val="85000"/>
              <a:buFont typeface="Wingdings" pitchFamily="2" charset="2"/>
              <a:buChar char=""/>
            </a:pPr>
            <a:r>
              <a:rPr lang="en-US" sz="2800" dirty="0"/>
              <a:t>To use global variables in other files</a:t>
            </a:r>
          </a:p>
          <a:p>
            <a:pPr lvl="1">
              <a:spcBef>
                <a:spcPts val="700"/>
              </a:spcBef>
              <a:buClr>
                <a:srgbClr val="006633"/>
              </a:buClr>
              <a:buSzPct val="85000"/>
              <a:buFont typeface="Wingdings" pitchFamily="2" charset="2"/>
              <a:buChar char=""/>
            </a:pPr>
            <a:r>
              <a:rPr lang="en-US" sz="2800" dirty="0"/>
              <a:t>To use global variables before definition</a:t>
            </a:r>
          </a:p>
          <a:p>
            <a:pPr lvl="1">
              <a:spcBef>
                <a:spcPts val="700"/>
              </a:spcBef>
              <a:buClr>
                <a:srgbClr val="006633"/>
              </a:buClr>
              <a:buSzPct val="85000"/>
              <a:buFont typeface="Wingdings" pitchFamily="2" charset="2"/>
              <a:buChar char=""/>
            </a:pPr>
            <a:r>
              <a:rPr lang="en-US" sz="2800" dirty="0"/>
              <a:t>To emphasize that variable is global </a:t>
            </a:r>
          </a:p>
          <a:p>
            <a:pPr lvl="2">
              <a:spcBef>
                <a:spcPts val="650"/>
              </a:spcBef>
              <a:buClr>
                <a:srgbClr val="CC0000"/>
              </a:buClr>
              <a:buSzPct val="75000"/>
              <a:buFont typeface="Wingdings" pitchFamily="2" charset="2"/>
              <a:buChar char=""/>
            </a:pPr>
            <a:r>
              <a:rPr lang="en-US" sz="2600" dirty="0"/>
              <a:t>This usage is optional </a:t>
            </a:r>
            <a:endParaRPr lang="en-US" sz="2800" dirty="0"/>
          </a:p>
          <a:p>
            <a:pPr lvl="1">
              <a:spcBef>
                <a:spcPts val="700"/>
              </a:spcBef>
              <a:buClr>
                <a:srgbClr val="006633"/>
              </a:buClr>
              <a:buSzPct val="85000"/>
              <a:buFont typeface="Wingdings" pitchFamily="2" charset="2"/>
              <a:buChar char=""/>
            </a:pPr>
            <a:r>
              <a:rPr lang="en-US" sz="2800" dirty="0"/>
              <a:t>Access to a global variable with the same name</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0179">
                                            <p:txEl>
                                              <p:pRg st="4" end="4"/>
                                            </p:txEl>
                                          </p:spTgt>
                                        </p:tgtEl>
                                        <p:attrNameLst>
                                          <p:attrName>style.visibility</p:attrName>
                                        </p:attrNameLst>
                                      </p:cBhvr>
                                      <p:to>
                                        <p:strVal val="visible"/>
                                      </p:to>
                                    </p:set>
                                    <p:animEffect transition="in" filter="fade">
                                      <p:cBhvr>
                                        <p:cTn id="7" dur="500"/>
                                        <p:tgtEl>
                                          <p:spTgt spid="5017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0179">
                                            <p:txEl>
                                              <p:pRg st="5" end="5"/>
                                            </p:txEl>
                                          </p:spTgt>
                                        </p:tgtEl>
                                        <p:attrNameLst>
                                          <p:attrName>style.visibility</p:attrName>
                                        </p:attrNameLst>
                                      </p:cBhvr>
                                      <p:to>
                                        <p:strVal val="visible"/>
                                      </p:to>
                                    </p:set>
                                    <p:animEffect transition="in" filter="fade">
                                      <p:cBhvr>
                                        <p:cTn id="10" dur="500"/>
                                        <p:tgtEl>
                                          <p:spTgt spid="50179">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0179">
                                            <p:txEl>
                                              <p:pRg st="6" end="6"/>
                                            </p:txEl>
                                          </p:spTgt>
                                        </p:tgtEl>
                                        <p:attrNameLst>
                                          <p:attrName>style.visibility</p:attrName>
                                        </p:attrNameLst>
                                      </p:cBhvr>
                                      <p:to>
                                        <p:strVal val="visible"/>
                                      </p:to>
                                    </p:set>
                                    <p:animEffect transition="in" filter="fade">
                                      <p:cBhvr>
                                        <p:cTn id="13" dur="500"/>
                                        <p:tgtEl>
                                          <p:spTgt spid="50179">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0179">
                                            <p:txEl>
                                              <p:pRg st="7" end="7"/>
                                            </p:txEl>
                                          </p:spTgt>
                                        </p:tgtEl>
                                        <p:attrNameLst>
                                          <p:attrName>style.visibility</p:attrName>
                                        </p:attrNameLst>
                                      </p:cBhvr>
                                      <p:to>
                                        <p:strVal val="visible"/>
                                      </p:to>
                                    </p:set>
                                    <p:animEffect transition="in" filter="fade">
                                      <p:cBhvr>
                                        <p:cTn id="16" dur="500"/>
                                        <p:tgtEl>
                                          <p:spTgt spid="50179">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0179">
                                            <p:txEl>
                                              <p:pRg st="8" end="8"/>
                                            </p:txEl>
                                          </p:spTgt>
                                        </p:tgtEl>
                                        <p:attrNameLst>
                                          <p:attrName>style.visibility</p:attrName>
                                        </p:attrNameLst>
                                      </p:cBhvr>
                                      <p:to>
                                        <p:strVal val="visible"/>
                                      </p:to>
                                    </p:set>
                                    <p:animEffect transition="in" filter="fade">
                                      <p:cBhvr>
                                        <p:cTn id="19" dur="500"/>
                                        <p:tgtEl>
                                          <p:spTgt spid="50179">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0179">
                                            <p:txEl>
                                              <p:pRg st="9" end="9"/>
                                            </p:txEl>
                                          </p:spTgt>
                                        </p:tgtEl>
                                        <p:attrNameLst>
                                          <p:attrName>style.visibility</p:attrName>
                                        </p:attrNameLst>
                                      </p:cBhvr>
                                      <p:to>
                                        <p:strVal val="visible"/>
                                      </p:to>
                                    </p:set>
                                    <p:animEffect transition="in" filter="fade">
                                      <p:cBhvr>
                                        <p:cTn id="22" dur="500"/>
                                        <p:tgtEl>
                                          <p:spTgt spid="5017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5BD26C66-0E07-45CB-BEB4-E3F1EC0F4884}" type="slidenum">
              <a:rPr lang="en-US" sz="1200">
                <a:ea typeface="MS PGothic" pitchFamily="34" charset="-128"/>
              </a:rPr>
              <a:pPr algn="r">
                <a:buClrTx/>
                <a:buFontTx/>
                <a:buNone/>
              </a:pPr>
              <a:t>5</a:t>
            </a:fld>
            <a:endParaRPr lang="en-US" sz="1200">
              <a:ea typeface="MS PGothic" pitchFamily="34" charset="-128"/>
            </a:endParaRPr>
          </a:p>
        </p:txBody>
      </p:sp>
      <p:sp>
        <p:nvSpPr>
          <p:cNvPr id="819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Modular programming</a:t>
            </a:r>
          </a:p>
        </p:txBody>
      </p:sp>
      <p:sp>
        <p:nvSpPr>
          <p:cNvPr id="8195"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Solving a large and complex problem</a:t>
            </a:r>
          </a:p>
          <a:p>
            <a:pPr>
              <a:spcBef>
                <a:spcPts val="2000"/>
              </a:spcBef>
              <a:buClr>
                <a:srgbClr val="003399"/>
              </a:buClr>
              <a:buFont typeface="Wingdings" pitchFamily="2" charset="2"/>
              <a:buChar char=""/>
            </a:pPr>
            <a:r>
              <a:rPr lang="en-US" sz="3200" dirty="0"/>
              <a:t>Design the overall algorithm</a:t>
            </a:r>
          </a:p>
          <a:p>
            <a:pPr>
              <a:spcBef>
                <a:spcPts val="2000"/>
              </a:spcBef>
              <a:buClr>
                <a:srgbClr val="003399"/>
              </a:buClr>
              <a:buFont typeface="Wingdings" pitchFamily="2" charset="2"/>
              <a:buChar char=""/>
            </a:pPr>
            <a:r>
              <a:rPr lang="en-US" sz="3200" dirty="0"/>
              <a:t>Some portions are </a:t>
            </a:r>
            <a:r>
              <a:rPr lang="en-US" sz="3200" b="1" dirty="0">
                <a:solidFill>
                  <a:schemeClr val="accent4">
                    <a:lumMod val="85000"/>
                    <a:lumOff val="15000"/>
                  </a:schemeClr>
                </a:solidFill>
              </a:rPr>
              <a:t>black-box</a:t>
            </a:r>
          </a:p>
          <a:p>
            <a:pPr lvl="1">
              <a:spcBef>
                <a:spcPts val="700"/>
              </a:spcBef>
              <a:buClr>
                <a:srgbClr val="006633"/>
              </a:buClr>
              <a:buSzPct val="85000"/>
              <a:buFont typeface="Wingdings" pitchFamily="2" charset="2"/>
              <a:buChar char=""/>
            </a:pPr>
            <a:r>
              <a:rPr lang="en-US" sz="2800" dirty="0"/>
              <a:t>We know </a:t>
            </a:r>
            <a:r>
              <a:rPr lang="en-US" sz="2800" dirty="0">
                <a:solidFill>
                  <a:srgbClr val="C00000"/>
                </a:solidFill>
              </a:rPr>
              <a:t>what</a:t>
            </a:r>
            <a:r>
              <a:rPr lang="en-US" sz="2800" dirty="0"/>
              <a:t> each box does</a:t>
            </a:r>
          </a:p>
          <a:p>
            <a:pPr lvl="1">
              <a:spcBef>
                <a:spcPts val="700"/>
              </a:spcBef>
              <a:buClr>
                <a:srgbClr val="006633"/>
              </a:buClr>
              <a:buSzPct val="85000"/>
              <a:buFont typeface="Wingdings" pitchFamily="2" charset="2"/>
              <a:buChar char=""/>
            </a:pPr>
            <a:r>
              <a:rPr lang="en-US" sz="2800" dirty="0"/>
              <a:t>But we do not worry </a:t>
            </a:r>
            <a:r>
              <a:rPr lang="en-US" sz="2800" dirty="0">
                <a:solidFill>
                  <a:srgbClr val="C00000"/>
                </a:solidFill>
              </a:rPr>
              <a:t>how</a:t>
            </a:r>
          </a:p>
          <a:p>
            <a:pPr lvl="1">
              <a:spcBef>
                <a:spcPts val="700"/>
              </a:spcBef>
              <a:buClr>
                <a:srgbClr val="006633"/>
              </a:buClr>
              <a:buSzPct val="85000"/>
              <a:buFont typeface="Wingdings" pitchFamily="2" charset="2"/>
              <a:buChar char=""/>
            </a:pPr>
            <a:r>
              <a:rPr lang="en-US" sz="2800" dirty="0"/>
              <a:t>Later, we think about the </a:t>
            </a:r>
            <a:r>
              <a:rPr lang="en-US" sz="2800" b="1" dirty="0"/>
              <a:t>black-boxes</a:t>
            </a:r>
            <a:r>
              <a:rPr lang="en-US" sz="2800" dirty="0"/>
              <a:t> and develop them</a:t>
            </a:r>
          </a:p>
          <a:p>
            <a:pPr>
              <a:spcBef>
                <a:spcPts val="2000"/>
              </a:spcBef>
              <a:buClr>
                <a:srgbClr val="003399"/>
              </a:buClr>
              <a:buFont typeface="Wingdings" pitchFamily="2" charset="2"/>
              <a:buChar char=""/>
            </a:pPr>
            <a:r>
              <a:rPr lang="en-US" sz="3200" dirty="0"/>
              <a:t>Black-boxes are implemented by </a:t>
            </a:r>
            <a:r>
              <a:rPr lang="en-US" sz="3200" b="1" dirty="0">
                <a:solidFill>
                  <a:srgbClr val="00B050"/>
                </a:solidFill>
              </a:rPr>
              <a:t>functions</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195">
                                            <p:txEl>
                                              <p:pRg st="6" end="6"/>
                                            </p:txEl>
                                          </p:spTgt>
                                        </p:tgtEl>
                                        <p:attrNameLst>
                                          <p:attrName>style.visibility</p:attrName>
                                        </p:attrNameLst>
                                      </p:cBhvr>
                                      <p:to>
                                        <p:strVal val="visible"/>
                                      </p:to>
                                    </p:set>
                                    <p:animEffect transition="in" filter="fade">
                                      <p:cBhvr>
                                        <p:cTn id="7"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67A49-A9FA-4B62-9A96-C32439BA0319}"/>
              </a:ext>
            </a:extLst>
          </p:cNvPr>
          <p:cNvSpPr>
            <a:spLocks noGrp="1"/>
          </p:cNvSpPr>
          <p:nvPr>
            <p:ph type="title"/>
          </p:nvPr>
        </p:nvSpPr>
        <p:spPr>
          <a:xfrm>
            <a:off x="317632" y="163513"/>
            <a:ext cx="8048494" cy="757237"/>
          </a:xfrm>
        </p:spPr>
        <p:txBody>
          <a:bodyPr/>
          <a:lstStyle/>
          <a:p>
            <a:r>
              <a:rPr lang="en-US" sz="4000" b="1" dirty="0">
                <a:latin typeface="Courier New" pitchFamily="49" charset="0"/>
                <a:cs typeface="Courier New" pitchFamily="49" charset="0"/>
              </a:rPr>
              <a:t>extern </a:t>
            </a:r>
            <a:r>
              <a:rPr lang="en-US" sz="4000" b="1" dirty="0">
                <a:latin typeface="+mn-lt"/>
                <a:cs typeface="Courier New" pitchFamily="49" charset="0"/>
              </a:rPr>
              <a:t>Example</a:t>
            </a:r>
            <a:endParaRPr lang="en-US" dirty="0">
              <a:latin typeface="+mn-lt"/>
            </a:endParaRPr>
          </a:p>
        </p:txBody>
      </p:sp>
      <p:sp>
        <p:nvSpPr>
          <p:cNvPr id="3" name="Content Placeholder 2">
            <a:extLst>
              <a:ext uri="{FF2B5EF4-FFF2-40B4-BE49-F238E27FC236}">
                <a16:creationId xmlns:a16="http://schemas.microsoft.com/office/drawing/2014/main" id="{E6F4F485-1421-4C02-B93E-FC7D5D259E70}"/>
              </a:ext>
            </a:extLst>
          </p:cNvPr>
          <p:cNvSpPr>
            <a:spLocks noGrp="1"/>
          </p:cNvSpPr>
          <p:nvPr>
            <p:ph idx="1"/>
          </p:nvPr>
        </p:nvSpPr>
        <p:spPr>
          <a:xfrm>
            <a:off x="317631" y="1196752"/>
            <a:ext cx="8377238" cy="5176838"/>
          </a:xfrm>
        </p:spPr>
        <p:txBody>
          <a:bodyPr/>
          <a:lstStyle/>
          <a:p>
            <a:pPr eaLnBrk="1" hangingPunct="1">
              <a:spcBef>
                <a:spcPts val="450"/>
              </a:spcBef>
              <a:buClrTx/>
              <a:buFontTx/>
              <a:buNone/>
            </a:pPr>
            <a:r>
              <a:rPr lang="en-US" sz="1800" b="1" kern="1200" dirty="0">
                <a:latin typeface="Courier New" pitchFamily="49" charset="0"/>
                <a:cs typeface="Courier New" pitchFamily="49" charset="0"/>
              </a:rPr>
              <a:t>#include &lt;</a:t>
            </a:r>
            <a:r>
              <a:rPr lang="en-US" sz="1800" b="1" kern="1200" dirty="0" err="1">
                <a:latin typeface="Courier New" pitchFamily="49" charset="0"/>
                <a:cs typeface="Courier New" pitchFamily="49" charset="0"/>
              </a:rPr>
              <a:t>stdio.h</a:t>
            </a:r>
            <a:r>
              <a:rPr lang="en-US" sz="1800" b="1" kern="1200" dirty="0">
                <a:latin typeface="Courier New" pitchFamily="49" charset="0"/>
                <a:cs typeface="Courier New" pitchFamily="49" charset="0"/>
              </a:rPr>
              <a:t>&gt;</a:t>
            </a:r>
          </a:p>
          <a:p>
            <a:pPr eaLnBrk="1" hangingPunct="1">
              <a:spcBef>
                <a:spcPts val="450"/>
              </a:spcBef>
              <a:buClrTx/>
              <a:buFontTx/>
              <a:buNone/>
            </a:pPr>
            <a:r>
              <a:rPr lang="en-US" sz="1800" b="1" kern="1200" dirty="0">
                <a:latin typeface="Courier New" pitchFamily="49" charset="0"/>
                <a:cs typeface="Courier New" pitchFamily="49" charset="0"/>
              </a:rPr>
              <a:t>int x=50;</a:t>
            </a:r>
          </a:p>
          <a:p>
            <a:pPr eaLnBrk="1" hangingPunct="1">
              <a:spcBef>
                <a:spcPts val="450"/>
              </a:spcBef>
              <a:buClrTx/>
              <a:buFontTx/>
              <a:buNone/>
            </a:pPr>
            <a:r>
              <a:rPr lang="en-US" sz="1800" b="1" kern="1200" dirty="0">
                <a:latin typeface="Courier New" pitchFamily="49" charset="0"/>
                <a:cs typeface="Courier New" pitchFamily="49" charset="0"/>
              </a:rPr>
              <a:t>int main()</a:t>
            </a:r>
          </a:p>
          <a:p>
            <a:pPr eaLnBrk="1" hangingPunct="1">
              <a:spcBef>
                <a:spcPts val="450"/>
              </a:spcBef>
              <a:buClrTx/>
              <a:buFontTx/>
              <a:buNone/>
            </a:pPr>
            <a:r>
              <a:rPr lang="en-US" sz="1800" b="1" kern="1200" dirty="0">
                <a:latin typeface="Courier New" pitchFamily="49" charset="0"/>
                <a:cs typeface="Courier New" pitchFamily="49" charset="0"/>
              </a:rPr>
              <a:t>{</a:t>
            </a:r>
          </a:p>
          <a:p>
            <a:pPr eaLnBrk="1" hangingPunct="1">
              <a:spcBef>
                <a:spcPts val="450"/>
              </a:spcBef>
              <a:buClrTx/>
              <a:buFontTx/>
              <a:buNone/>
            </a:pPr>
            <a:r>
              <a:rPr lang="en-US" sz="1800" b="1" kern="1200" dirty="0">
                <a:latin typeface="Courier New" pitchFamily="49" charset="0"/>
                <a:cs typeface="Courier New" pitchFamily="49" charset="0"/>
              </a:rPr>
              <a:t>	int x=100;</a:t>
            </a:r>
          </a:p>
          <a:p>
            <a:pPr eaLnBrk="1" hangingPunct="1">
              <a:spcBef>
                <a:spcPts val="450"/>
              </a:spcBef>
              <a:buClrTx/>
              <a:buFontTx/>
              <a:buNone/>
            </a:pPr>
            <a:r>
              <a:rPr lang="en-US" sz="1800" b="1" kern="1200" dirty="0">
                <a:latin typeface="Courier New" pitchFamily="49" charset="0"/>
                <a:cs typeface="Courier New" pitchFamily="49" charset="0"/>
              </a:rPr>
              <a:t>	{</a:t>
            </a:r>
          </a:p>
          <a:p>
            <a:pPr eaLnBrk="1" hangingPunct="1">
              <a:spcBef>
                <a:spcPts val="450"/>
              </a:spcBef>
              <a:buClrTx/>
              <a:buFontTx/>
              <a:buNone/>
            </a:pPr>
            <a:r>
              <a:rPr lang="en-US" sz="1800" b="1" kern="1200" dirty="0">
                <a:latin typeface="Courier New" pitchFamily="49" charset="0"/>
                <a:cs typeface="Courier New" pitchFamily="49" charset="0"/>
              </a:rPr>
              <a:t>	    </a:t>
            </a:r>
            <a:r>
              <a:rPr lang="en-US" sz="1800" b="1" kern="1200" dirty="0">
                <a:solidFill>
                  <a:srgbClr val="0070C0"/>
                </a:solidFill>
                <a:latin typeface="Courier New" pitchFamily="49" charset="0"/>
                <a:cs typeface="Courier New" pitchFamily="49" charset="0"/>
              </a:rPr>
              <a:t>extern</a:t>
            </a:r>
            <a:r>
              <a:rPr lang="en-US" sz="1800" b="1" kern="1200" dirty="0">
                <a:latin typeface="Courier New" pitchFamily="49" charset="0"/>
                <a:cs typeface="Courier New" pitchFamily="49" charset="0"/>
              </a:rPr>
              <a:t> int x;</a:t>
            </a:r>
          </a:p>
          <a:p>
            <a:pPr eaLnBrk="1" hangingPunct="1">
              <a:spcBef>
                <a:spcPts val="450"/>
              </a:spcBef>
              <a:buClrTx/>
              <a:buFontTx/>
              <a:buNone/>
            </a:pPr>
            <a:r>
              <a:rPr lang="en-US" sz="1800" b="1" kern="1200" dirty="0">
                <a:latin typeface="Courier New" pitchFamily="49" charset="0"/>
                <a:cs typeface="Courier New" pitchFamily="49" charset="0"/>
              </a:rPr>
              <a:t>	    </a:t>
            </a:r>
            <a:r>
              <a:rPr lang="en-US" sz="1800" b="1" kern="1200" dirty="0" err="1">
                <a:latin typeface="Courier New" pitchFamily="49" charset="0"/>
                <a:cs typeface="Courier New" pitchFamily="49" charset="0"/>
              </a:rPr>
              <a:t>printf</a:t>
            </a:r>
            <a:r>
              <a:rPr lang="en-US" sz="1800" b="1" kern="1200" dirty="0">
                <a:latin typeface="Courier New" pitchFamily="49" charset="0"/>
                <a:cs typeface="Courier New" pitchFamily="49" charset="0"/>
              </a:rPr>
              <a:t>("x= %d\</a:t>
            </a:r>
            <a:r>
              <a:rPr lang="en-US" sz="1800" b="1" kern="1200" dirty="0" err="1">
                <a:latin typeface="Courier New" pitchFamily="49" charset="0"/>
                <a:cs typeface="Courier New" pitchFamily="49" charset="0"/>
              </a:rPr>
              <a:t>n",x</a:t>
            </a:r>
            <a:r>
              <a:rPr lang="en-US" sz="1800" b="1" kern="1200" dirty="0">
                <a:latin typeface="Courier New" pitchFamily="49" charset="0"/>
                <a:cs typeface="Courier New" pitchFamily="49" charset="0"/>
              </a:rPr>
              <a:t>);</a:t>
            </a:r>
          </a:p>
          <a:p>
            <a:pPr eaLnBrk="1" hangingPunct="1">
              <a:spcBef>
                <a:spcPts val="450"/>
              </a:spcBef>
              <a:buClrTx/>
              <a:buFontTx/>
              <a:buNone/>
            </a:pPr>
            <a:r>
              <a:rPr lang="en-US" sz="1800" b="1" kern="1200" dirty="0">
                <a:latin typeface="Courier New" pitchFamily="49" charset="0"/>
                <a:cs typeface="Courier New" pitchFamily="49" charset="0"/>
              </a:rPr>
              <a:t>	}</a:t>
            </a:r>
          </a:p>
          <a:p>
            <a:pPr eaLnBrk="1" hangingPunct="1">
              <a:spcBef>
                <a:spcPts val="450"/>
              </a:spcBef>
              <a:buClrTx/>
              <a:buFontTx/>
              <a:buNone/>
            </a:pPr>
            <a:r>
              <a:rPr lang="en-US" sz="1800" b="1" kern="1200" dirty="0">
                <a:latin typeface="Courier New" pitchFamily="49" charset="0"/>
                <a:cs typeface="Courier New" pitchFamily="49" charset="0"/>
              </a:rPr>
              <a:t>	</a:t>
            </a:r>
            <a:r>
              <a:rPr lang="en-US" sz="1800" b="1" kern="1200" dirty="0" err="1">
                <a:latin typeface="Courier New" pitchFamily="49" charset="0"/>
                <a:cs typeface="Courier New" pitchFamily="49" charset="0"/>
              </a:rPr>
              <a:t>printf</a:t>
            </a:r>
            <a:r>
              <a:rPr lang="en-US" sz="1800" b="1" kern="1200" dirty="0">
                <a:latin typeface="Courier New" pitchFamily="49" charset="0"/>
                <a:cs typeface="Courier New" pitchFamily="49" charset="0"/>
              </a:rPr>
              <a:t>("x= %d\</a:t>
            </a:r>
            <a:r>
              <a:rPr lang="en-US" sz="1800" b="1" kern="1200" dirty="0" err="1">
                <a:latin typeface="Courier New" pitchFamily="49" charset="0"/>
                <a:cs typeface="Courier New" pitchFamily="49" charset="0"/>
              </a:rPr>
              <a:t>n",x</a:t>
            </a:r>
            <a:r>
              <a:rPr lang="en-US" sz="1800" b="1" kern="1200" dirty="0">
                <a:latin typeface="Courier New" pitchFamily="49" charset="0"/>
                <a:cs typeface="Courier New" pitchFamily="49" charset="0"/>
              </a:rPr>
              <a:t>);</a:t>
            </a:r>
          </a:p>
          <a:p>
            <a:pPr eaLnBrk="1" hangingPunct="1">
              <a:spcBef>
                <a:spcPts val="450"/>
              </a:spcBef>
              <a:buClrTx/>
              <a:buFontTx/>
              <a:buNone/>
            </a:pPr>
            <a:r>
              <a:rPr lang="en-US" sz="1800" b="1" kern="1200" dirty="0">
                <a:latin typeface="Courier New" pitchFamily="49" charset="0"/>
                <a:cs typeface="Courier New" pitchFamily="49" charset="0"/>
              </a:rPr>
              <a:t>	return 0;</a:t>
            </a:r>
          </a:p>
          <a:p>
            <a:pPr eaLnBrk="1" hangingPunct="1">
              <a:spcBef>
                <a:spcPts val="450"/>
              </a:spcBef>
              <a:buClrTx/>
              <a:buFontTx/>
              <a:buNone/>
            </a:pPr>
            <a:r>
              <a:rPr lang="en-US" sz="1800" b="1" kern="1200" dirty="0">
                <a:latin typeface="Courier New" pitchFamily="49" charset="0"/>
                <a:cs typeface="Courier New" pitchFamily="49" charset="0"/>
              </a:rPr>
              <a:t>}</a:t>
            </a:r>
          </a:p>
          <a:p>
            <a:pPr eaLnBrk="1" hangingPunct="1">
              <a:spcBef>
                <a:spcPts val="450"/>
              </a:spcBef>
              <a:buClrTx/>
              <a:buFontTx/>
              <a:buNone/>
            </a:pPr>
            <a:r>
              <a:rPr lang="en-US" sz="1800" b="1" kern="1200" dirty="0">
                <a:solidFill>
                  <a:srgbClr val="00B050"/>
                </a:solidFill>
                <a:latin typeface="Courier New" pitchFamily="49" charset="0"/>
                <a:cs typeface="Courier New" pitchFamily="49" charset="0"/>
              </a:rPr>
              <a:t>//</a:t>
            </a:r>
            <a:r>
              <a:rPr lang="en-US" sz="1800" b="1" kern="1200" dirty="0">
                <a:latin typeface="Courier New" pitchFamily="49" charset="0"/>
                <a:cs typeface="Courier New" pitchFamily="49" charset="0"/>
              </a:rPr>
              <a:t> </a:t>
            </a:r>
            <a:r>
              <a:rPr lang="en-US" sz="1800" b="1" kern="1200" dirty="0">
                <a:solidFill>
                  <a:srgbClr val="C00000"/>
                </a:solidFill>
                <a:latin typeface="Courier New" pitchFamily="49" charset="0"/>
                <a:cs typeface="Courier New" pitchFamily="49" charset="0"/>
              </a:rPr>
              <a:t>x = 50</a:t>
            </a:r>
          </a:p>
          <a:p>
            <a:pPr eaLnBrk="1" hangingPunct="1">
              <a:spcBef>
                <a:spcPts val="450"/>
              </a:spcBef>
              <a:buClrTx/>
              <a:buFontTx/>
              <a:buNone/>
            </a:pPr>
            <a:r>
              <a:rPr lang="en-US" sz="1800" b="1" kern="1200" dirty="0">
                <a:solidFill>
                  <a:srgbClr val="00B050"/>
                </a:solidFill>
                <a:latin typeface="Courier New" pitchFamily="49" charset="0"/>
                <a:cs typeface="Courier New" pitchFamily="49" charset="0"/>
              </a:rPr>
              <a:t>//</a:t>
            </a:r>
            <a:r>
              <a:rPr lang="en-US" sz="1800" b="1" kern="1200" dirty="0">
                <a:latin typeface="Courier New" pitchFamily="49" charset="0"/>
                <a:cs typeface="Courier New" pitchFamily="49" charset="0"/>
              </a:rPr>
              <a:t> </a:t>
            </a:r>
            <a:r>
              <a:rPr lang="en-US" sz="1800" b="1" kern="1200" dirty="0">
                <a:solidFill>
                  <a:srgbClr val="C00000"/>
                </a:solidFill>
                <a:latin typeface="Courier New" pitchFamily="49" charset="0"/>
                <a:cs typeface="Courier New" pitchFamily="49" charset="0"/>
              </a:rPr>
              <a:t>x = 100</a:t>
            </a:r>
          </a:p>
        </p:txBody>
      </p:sp>
    </p:spTree>
    <p:extLst>
      <p:ext uri="{BB962C8B-B14F-4D97-AF65-F5344CB8AC3E}">
        <p14:creationId xmlns:p14="http://schemas.microsoft.com/office/powerpoint/2010/main" val="258046421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DAD5A-4930-49DC-AFA9-AB15F2D60007}"/>
              </a:ext>
            </a:extLst>
          </p:cNvPr>
          <p:cNvSpPr>
            <a:spLocks noGrp="1"/>
          </p:cNvSpPr>
          <p:nvPr>
            <p:ph type="title"/>
          </p:nvPr>
        </p:nvSpPr>
        <p:spPr>
          <a:xfrm>
            <a:off x="304800" y="260648"/>
            <a:ext cx="8659688" cy="660102"/>
          </a:xfrm>
        </p:spPr>
        <p:txBody>
          <a:bodyPr/>
          <a:lstStyle/>
          <a:p>
            <a:r>
              <a:rPr lang="en-US" sz="3200" dirty="0">
                <a:latin typeface="Arial" charset="0"/>
                <a:cs typeface="Arial" charset="0"/>
              </a:rPr>
              <a:t>Use a global variable in another file in C</a:t>
            </a:r>
            <a:endParaRPr lang="en-US" sz="3200" dirty="0"/>
          </a:p>
        </p:txBody>
      </p:sp>
      <p:sp>
        <p:nvSpPr>
          <p:cNvPr id="3" name="Content Placeholder 2">
            <a:extLst>
              <a:ext uri="{FF2B5EF4-FFF2-40B4-BE49-F238E27FC236}">
                <a16:creationId xmlns:a16="http://schemas.microsoft.com/office/drawing/2014/main" id="{1D2C3622-559B-4DB6-931C-0BFC8B8D7C83}"/>
              </a:ext>
            </a:extLst>
          </p:cNvPr>
          <p:cNvSpPr>
            <a:spLocks noGrp="1"/>
          </p:cNvSpPr>
          <p:nvPr>
            <p:ph idx="1"/>
          </p:nvPr>
        </p:nvSpPr>
        <p:spPr/>
        <p:txBody>
          <a:bodyPr/>
          <a:lstStyle/>
          <a:p>
            <a:pPr eaLnBrk="1" hangingPunct="1">
              <a:spcBef>
                <a:spcPts val="450"/>
              </a:spcBef>
              <a:buClrTx/>
              <a:buFontTx/>
              <a:buNone/>
            </a:pPr>
            <a:r>
              <a:rPr lang="en-US" sz="2400" dirty="0">
                <a:latin typeface="Arial" charset="0"/>
                <a:cs typeface="Arial" charset="0"/>
              </a:rPr>
              <a:t>To use a global variable in another file in C using extern, you need to do the following steps:</a:t>
            </a:r>
          </a:p>
          <a:p>
            <a:pPr eaLnBrk="1" hangingPunct="1">
              <a:spcBef>
                <a:spcPts val="450"/>
              </a:spcBef>
              <a:buClrTx/>
              <a:buFontTx/>
              <a:buNone/>
            </a:pPr>
            <a:r>
              <a:rPr lang="en-US" sz="2400" dirty="0">
                <a:latin typeface="Arial" charset="0"/>
                <a:cs typeface="Arial" charset="0"/>
              </a:rPr>
              <a:t>•  Declare the global variable in one source file (for example, </a:t>
            </a:r>
            <a:r>
              <a:rPr lang="en-US" sz="2400" b="1" dirty="0">
                <a:latin typeface="Arial" charset="0"/>
                <a:cs typeface="Arial" charset="0"/>
              </a:rPr>
              <a:t>file1.c</a:t>
            </a:r>
            <a:r>
              <a:rPr lang="en-US" sz="2400" dirty="0">
                <a:latin typeface="Arial" charset="0"/>
                <a:cs typeface="Arial" charset="0"/>
              </a:rPr>
              <a:t>) and initialize it with a value. For example</a:t>
            </a:r>
            <a:r>
              <a:rPr lang="en-US" sz="2400" dirty="0">
                <a:solidFill>
                  <a:srgbClr val="002060"/>
                </a:solidFill>
                <a:latin typeface="Arial" charset="0"/>
                <a:cs typeface="Arial" charset="0"/>
              </a:rPr>
              <a:t>: </a:t>
            </a:r>
            <a:r>
              <a:rPr lang="en-US" sz="2400" b="1" dirty="0">
                <a:solidFill>
                  <a:srgbClr val="0070C0"/>
                </a:solidFill>
                <a:latin typeface="Courier New" panose="02070309020205020404" pitchFamily="49" charset="0"/>
                <a:cs typeface="Courier New" panose="02070309020205020404" pitchFamily="49" charset="0"/>
              </a:rPr>
              <a:t>int </a:t>
            </a:r>
            <a:r>
              <a:rPr lang="en-US" sz="2400" b="1" dirty="0" err="1">
                <a:solidFill>
                  <a:srgbClr val="0070C0"/>
                </a:solidFill>
                <a:latin typeface="Courier New" panose="02070309020205020404" pitchFamily="49" charset="0"/>
                <a:cs typeface="Courier New" panose="02070309020205020404" pitchFamily="49" charset="0"/>
              </a:rPr>
              <a:t>global_var</a:t>
            </a:r>
            <a:r>
              <a:rPr lang="en-US" sz="2400" b="1" dirty="0">
                <a:solidFill>
                  <a:srgbClr val="0070C0"/>
                </a:solidFill>
                <a:latin typeface="Courier New" panose="02070309020205020404" pitchFamily="49" charset="0"/>
                <a:cs typeface="Courier New" panose="02070309020205020404" pitchFamily="49" charset="0"/>
              </a:rPr>
              <a:t> = 42;</a:t>
            </a:r>
          </a:p>
          <a:p>
            <a:pPr eaLnBrk="1" hangingPunct="1">
              <a:spcBef>
                <a:spcPts val="450"/>
              </a:spcBef>
              <a:buClrTx/>
              <a:buFontTx/>
              <a:buNone/>
            </a:pPr>
            <a:r>
              <a:rPr lang="en-US" sz="2400" dirty="0">
                <a:latin typeface="Arial" charset="0"/>
                <a:cs typeface="Arial" charset="0"/>
              </a:rPr>
              <a:t>•  Declare the same global variable in a header file (for example, </a:t>
            </a:r>
            <a:r>
              <a:rPr lang="en-US" sz="2400" b="1" dirty="0">
                <a:latin typeface="Arial" charset="0"/>
                <a:cs typeface="Arial" charset="0"/>
              </a:rPr>
              <a:t>file1.h</a:t>
            </a:r>
            <a:r>
              <a:rPr lang="en-US" sz="2400" dirty="0">
                <a:latin typeface="Arial" charset="0"/>
                <a:cs typeface="Arial" charset="0"/>
              </a:rPr>
              <a:t>) using the extern keyword. This tells the compiler that the variable is defined elsewhere and it should not allocate storage for it. For example: </a:t>
            </a:r>
            <a:r>
              <a:rPr lang="en-US" sz="2400" b="1" dirty="0">
                <a:solidFill>
                  <a:srgbClr val="0070C0"/>
                </a:solidFill>
                <a:latin typeface="Courier New" panose="02070309020205020404" pitchFamily="49" charset="0"/>
                <a:cs typeface="Courier New" panose="02070309020205020404" pitchFamily="49" charset="0"/>
              </a:rPr>
              <a:t>extern int </a:t>
            </a:r>
            <a:r>
              <a:rPr lang="en-US" sz="2400" b="1" dirty="0" err="1">
                <a:solidFill>
                  <a:srgbClr val="0070C0"/>
                </a:solidFill>
                <a:latin typeface="Courier New" panose="02070309020205020404" pitchFamily="49" charset="0"/>
                <a:cs typeface="Courier New" panose="02070309020205020404" pitchFamily="49" charset="0"/>
              </a:rPr>
              <a:t>global_var</a:t>
            </a:r>
            <a:r>
              <a:rPr lang="en-US" sz="2400" b="1" dirty="0">
                <a:solidFill>
                  <a:srgbClr val="0070C0"/>
                </a:solidFill>
                <a:latin typeface="Courier New" panose="02070309020205020404" pitchFamily="49" charset="0"/>
                <a:cs typeface="Courier New" panose="02070309020205020404" pitchFamily="49" charset="0"/>
              </a:rPr>
              <a:t>;</a:t>
            </a:r>
          </a:p>
          <a:p>
            <a:pPr eaLnBrk="1" hangingPunct="1">
              <a:spcBef>
                <a:spcPts val="450"/>
              </a:spcBef>
              <a:buClrTx/>
              <a:buFontTx/>
              <a:buNone/>
            </a:pPr>
            <a:r>
              <a:rPr lang="en-US" sz="2400" dirty="0">
                <a:latin typeface="Arial" charset="0"/>
                <a:cs typeface="Arial" charset="0"/>
              </a:rPr>
              <a:t>•  Include the header file in any other source file (for example, file2.c) that needs to access the global variable. For example: </a:t>
            </a:r>
            <a:r>
              <a:rPr lang="en-US" sz="2400" b="1" dirty="0">
                <a:solidFill>
                  <a:srgbClr val="7030A0"/>
                </a:solidFill>
                <a:latin typeface="Arial" charset="0"/>
                <a:cs typeface="Arial" charset="0"/>
              </a:rPr>
              <a:t>#include</a:t>
            </a:r>
            <a:r>
              <a:rPr lang="en-US" sz="2400" dirty="0">
                <a:latin typeface="Arial" charset="0"/>
                <a:cs typeface="Arial" charset="0"/>
              </a:rPr>
              <a:t> "</a:t>
            </a:r>
            <a:r>
              <a:rPr lang="en-US" sz="2400" b="1" dirty="0">
                <a:latin typeface="Arial" charset="0"/>
                <a:cs typeface="Arial" charset="0"/>
              </a:rPr>
              <a:t>file1.h</a:t>
            </a:r>
            <a:r>
              <a:rPr lang="en-US" sz="2400" dirty="0">
                <a:latin typeface="Arial" charset="0"/>
                <a:cs typeface="Arial" charset="0"/>
              </a:rPr>
              <a:t>"</a:t>
            </a:r>
          </a:p>
        </p:txBody>
      </p:sp>
    </p:spTree>
    <p:extLst>
      <p:ext uri="{BB962C8B-B14F-4D97-AF65-F5344CB8AC3E}">
        <p14:creationId xmlns:p14="http://schemas.microsoft.com/office/powerpoint/2010/main" val="21536520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F7B3C-4F0C-45A4-BB42-EAEDBEDA9C96}"/>
              </a:ext>
            </a:extLst>
          </p:cNvPr>
          <p:cNvSpPr>
            <a:spLocks noGrp="1"/>
          </p:cNvSpPr>
          <p:nvPr>
            <p:ph type="title"/>
          </p:nvPr>
        </p:nvSpPr>
        <p:spPr/>
        <p:txBody>
          <a:bodyPr/>
          <a:lstStyle/>
          <a:p>
            <a:r>
              <a:rPr lang="en-US" sz="3200" dirty="0">
                <a:latin typeface="Arial" charset="0"/>
                <a:cs typeface="Arial" charset="0"/>
              </a:rPr>
              <a:t>Use a global variable in another file in C</a:t>
            </a:r>
            <a:endParaRPr lang="en-US" sz="3200" dirty="0"/>
          </a:p>
        </p:txBody>
      </p:sp>
      <p:sp>
        <p:nvSpPr>
          <p:cNvPr id="3" name="Content Placeholder 2">
            <a:extLst>
              <a:ext uri="{FF2B5EF4-FFF2-40B4-BE49-F238E27FC236}">
                <a16:creationId xmlns:a16="http://schemas.microsoft.com/office/drawing/2014/main" id="{EAD1103D-70F2-4B86-BF97-9D29EB1E6626}"/>
              </a:ext>
            </a:extLst>
          </p:cNvPr>
          <p:cNvSpPr>
            <a:spLocks noGrp="1"/>
          </p:cNvSpPr>
          <p:nvPr>
            <p:ph idx="1"/>
          </p:nvPr>
        </p:nvSpPr>
        <p:spPr>
          <a:xfrm>
            <a:off x="304800" y="1143000"/>
            <a:ext cx="8659688" cy="5176838"/>
          </a:xfrm>
        </p:spPr>
        <p:txBody>
          <a:bodyPr/>
          <a:lstStyle/>
          <a:p>
            <a:pPr eaLnBrk="1" hangingPunct="1">
              <a:spcBef>
                <a:spcPts val="450"/>
              </a:spcBef>
              <a:buClrTx/>
              <a:buFontTx/>
              <a:buNone/>
            </a:pPr>
            <a:r>
              <a:rPr lang="en-US" sz="2800" dirty="0">
                <a:latin typeface="Arial" charset="0"/>
                <a:cs typeface="Arial" charset="0"/>
              </a:rPr>
              <a:t>•  Use the global variable in any function in the other source file as you would normally do. For example: </a:t>
            </a:r>
            <a:r>
              <a:rPr lang="en-US" sz="2800" dirty="0" err="1">
                <a:solidFill>
                  <a:srgbClr val="7030A0"/>
                </a:solidFill>
                <a:latin typeface="Courier New" panose="02070309020205020404" pitchFamily="49" charset="0"/>
                <a:cs typeface="Courier New" panose="02070309020205020404" pitchFamily="49" charset="0"/>
              </a:rPr>
              <a:t>printf</a:t>
            </a:r>
            <a:r>
              <a:rPr lang="en-US" sz="2800" dirty="0">
                <a:solidFill>
                  <a:srgbClr val="7030A0"/>
                </a:solidFill>
                <a:latin typeface="Courier New" panose="02070309020205020404" pitchFamily="49" charset="0"/>
                <a:cs typeface="Courier New" panose="02070309020205020404" pitchFamily="49" charset="0"/>
              </a:rPr>
              <a:t>("Global variable: %d\n", </a:t>
            </a:r>
            <a:r>
              <a:rPr lang="en-US" sz="2800" dirty="0" err="1">
                <a:solidFill>
                  <a:srgbClr val="7030A0"/>
                </a:solidFill>
                <a:latin typeface="Courier New" panose="02070309020205020404" pitchFamily="49" charset="0"/>
                <a:cs typeface="Courier New" panose="02070309020205020404" pitchFamily="49" charset="0"/>
              </a:rPr>
              <a:t>global_var</a:t>
            </a:r>
            <a:r>
              <a:rPr lang="en-US" sz="2800" dirty="0">
                <a:solidFill>
                  <a:srgbClr val="7030A0"/>
                </a:solidFill>
                <a:latin typeface="Courier New" panose="02070309020205020404" pitchFamily="49" charset="0"/>
                <a:cs typeface="Courier New" panose="02070309020205020404" pitchFamily="49" charset="0"/>
              </a:rPr>
              <a:t>);</a:t>
            </a:r>
          </a:p>
          <a:p>
            <a:pPr marL="457200" indent="-457200" eaLnBrk="1" hangingPunct="1">
              <a:spcBef>
                <a:spcPts val="450"/>
              </a:spcBef>
              <a:buClrTx/>
              <a:buFont typeface="Arial" panose="020B0604020202020204" pitchFamily="34" charset="0"/>
              <a:buChar char="•"/>
            </a:pPr>
            <a:r>
              <a:rPr lang="en-US" sz="2800" dirty="0">
                <a:latin typeface="Arial" charset="0"/>
                <a:cs typeface="Arial" charset="0"/>
              </a:rPr>
              <a:t>This way, you can share the same global variable across multiple source files without redefining it or causing conflicts. </a:t>
            </a:r>
          </a:p>
          <a:p>
            <a:pPr marL="457200" indent="-457200" eaLnBrk="1" hangingPunct="1">
              <a:spcBef>
                <a:spcPts val="450"/>
              </a:spcBef>
              <a:buClrTx/>
              <a:buFont typeface="Arial" panose="020B0604020202020204" pitchFamily="34" charset="0"/>
              <a:buChar char="•"/>
            </a:pPr>
            <a:r>
              <a:rPr lang="en-US" sz="2800" dirty="0">
                <a:latin typeface="Arial" charset="0"/>
                <a:cs typeface="Arial" charset="0"/>
              </a:rPr>
              <a:t>You can also modify the value of the global variable in any source file and the changes will be reflected in all the other source files that use it.</a:t>
            </a:r>
          </a:p>
        </p:txBody>
      </p:sp>
    </p:spTree>
    <p:extLst>
      <p:ext uri="{BB962C8B-B14F-4D97-AF65-F5344CB8AC3E}">
        <p14:creationId xmlns:p14="http://schemas.microsoft.com/office/powerpoint/2010/main" val="1449669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2993D96B-A0D3-471A-9596-0EA6E0F4958F}" type="slidenum">
              <a:rPr lang="en-US" sz="1200">
                <a:ea typeface="MS PGothic" pitchFamily="34" charset="-128"/>
              </a:rPr>
              <a:pPr algn="r">
                <a:buClrTx/>
                <a:buFontTx/>
                <a:buNone/>
              </a:pPr>
              <a:t>53</a:t>
            </a:fld>
            <a:endParaRPr lang="en-US" sz="1200">
              <a:ea typeface="MS PGothic" pitchFamily="34" charset="-128"/>
            </a:endParaRPr>
          </a:p>
        </p:txBody>
      </p:sp>
      <p:sp>
        <p:nvSpPr>
          <p:cNvPr id="51202" name="Text Box 2"/>
          <p:cNvSpPr txBox="1">
            <a:spLocks noChangeArrowheads="1"/>
          </p:cNvSpPr>
          <p:nvPr/>
        </p:nvSpPr>
        <p:spPr bwMode="auto">
          <a:xfrm>
            <a:off x="304800" y="163513"/>
            <a:ext cx="83820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Storage Classes: Static</a:t>
            </a:r>
          </a:p>
        </p:txBody>
      </p:sp>
      <p:sp>
        <p:nvSpPr>
          <p:cNvPr id="51203" name="Text Box 3"/>
          <p:cNvSpPr txBox="1">
            <a:spLocks noChangeArrowheads="1"/>
          </p:cNvSpPr>
          <p:nvPr/>
        </p:nvSpPr>
        <p:spPr bwMode="auto">
          <a:xfrm>
            <a:off x="304800" y="1143000"/>
            <a:ext cx="8382000" cy="4950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nSpc>
                <a:spcPct val="90000"/>
              </a:lnSpc>
              <a:spcBef>
                <a:spcPts val="2000"/>
              </a:spcBef>
              <a:buClr>
                <a:srgbClr val="003399"/>
              </a:buClr>
              <a:buFont typeface="Wingdings" pitchFamily="2" charset="2"/>
              <a:buChar char=""/>
            </a:pPr>
            <a:r>
              <a:rPr lang="en-US" sz="3200" dirty="0"/>
              <a:t>Keyword “</a:t>
            </a:r>
            <a:r>
              <a:rPr lang="en-US" sz="3200" b="1" dirty="0">
                <a:latin typeface="Courier New" pitchFamily="49" charset="0"/>
                <a:cs typeface="Courier New" pitchFamily="49" charset="0"/>
              </a:rPr>
              <a:t>static</a:t>
            </a:r>
            <a:r>
              <a:rPr lang="en-US" sz="3200" dirty="0"/>
              <a:t>” comes before them</a:t>
            </a:r>
          </a:p>
          <a:p>
            <a:pPr>
              <a:lnSpc>
                <a:spcPct val="90000"/>
              </a:lnSpc>
              <a:spcBef>
                <a:spcPts val="2000"/>
              </a:spcBef>
              <a:buClr>
                <a:srgbClr val="003399"/>
              </a:buClr>
              <a:buFont typeface="Wingdings" pitchFamily="2" charset="2"/>
              <a:buChar char=""/>
            </a:pPr>
            <a:r>
              <a:rPr lang="en-US" sz="3200" dirty="0"/>
              <a:t>For local variables:</a:t>
            </a:r>
          </a:p>
          <a:p>
            <a:pPr lvl="1">
              <a:lnSpc>
                <a:spcPct val="90000"/>
              </a:lnSpc>
              <a:spcBef>
                <a:spcPts val="1875"/>
              </a:spcBef>
              <a:buClr>
                <a:srgbClr val="003399"/>
              </a:buClr>
              <a:buFont typeface="Wingdings" pitchFamily="2" charset="2"/>
              <a:buChar char=""/>
            </a:pPr>
            <a:r>
              <a:rPr lang="en-US" sz="3200" dirty="0"/>
              <a:t>1) Generated in </a:t>
            </a:r>
            <a:r>
              <a:rPr lang="en-US" sz="3200" dirty="0">
                <a:solidFill>
                  <a:srgbClr val="CC0000"/>
                </a:solidFill>
              </a:rPr>
              <a:t>the first run of the block</a:t>
            </a:r>
          </a:p>
          <a:p>
            <a:pPr lvl="1">
              <a:lnSpc>
                <a:spcPct val="90000"/>
              </a:lnSpc>
              <a:spcBef>
                <a:spcPts val="1875"/>
              </a:spcBef>
              <a:buClr>
                <a:srgbClr val="003399"/>
              </a:buClr>
              <a:buFont typeface="Wingdings" pitchFamily="2" charset="2"/>
              <a:buChar char=""/>
            </a:pPr>
            <a:r>
              <a:rPr lang="en-US" sz="3200" dirty="0"/>
              <a:t>2) Destroyed </a:t>
            </a:r>
            <a:r>
              <a:rPr lang="en-US" sz="3200" dirty="0">
                <a:solidFill>
                  <a:srgbClr val="CC0000"/>
                </a:solidFill>
              </a:rPr>
              <a:t>when program finishes</a:t>
            </a:r>
          </a:p>
          <a:p>
            <a:pPr lvl="1">
              <a:lnSpc>
                <a:spcPct val="90000"/>
              </a:lnSpc>
              <a:spcBef>
                <a:spcPts val="1875"/>
              </a:spcBef>
              <a:buClr>
                <a:srgbClr val="003399"/>
              </a:buClr>
              <a:buFont typeface="Wingdings" pitchFamily="2" charset="2"/>
              <a:buChar char=""/>
            </a:pPr>
            <a:r>
              <a:rPr lang="en-US" sz="3200" dirty="0"/>
              <a:t>3) Initialized</a:t>
            </a:r>
          </a:p>
          <a:p>
            <a:pPr lvl="2">
              <a:lnSpc>
                <a:spcPct val="90000"/>
              </a:lnSpc>
              <a:spcBef>
                <a:spcPts val="700"/>
              </a:spcBef>
              <a:buClr>
                <a:srgbClr val="006633"/>
              </a:buClr>
              <a:buSzPct val="85000"/>
              <a:buFont typeface="Wingdings" pitchFamily="2" charset="2"/>
              <a:buChar char=""/>
            </a:pPr>
            <a:r>
              <a:rPr lang="en-US" sz="2800" dirty="0"/>
              <a:t>If no value </a:t>
            </a:r>
            <a:r>
              <a:rPr lang="en-US" sz="2800" dirty="0">
                <a:latin typeface="Wingdings" pitchFamily="2" charset="2"/>
              </a:rPr>
              <a:t></a:t>
            </a:r>
            <a:r>
              <a:rPr lang="en-US" sz="2800" dirty="0"/>
              <a:t> initialized by </a:t>
            </a:r>
            <a:r>
              <a:rPr lang="en-US" sz="2800" dirty="0">
                <a:solidFill>
                  <a:srgbClr val="7030A0"/>
                </a:solidFill>
              </a:rPr>
              <a:t>0</a:t>
            </a:r>
          </a:p>
          <a:p>
            <a:pPr lvl="1">
              <a:lnSpc>
                <a:spcPct val="90000"/>
              </a:lnSpc>
              <a:spcBef>
                <a:spcPts val="2000"/>
              </a:spcBef>
              <a:buClr>
                <a:srgbClr val="003399"/>
              </a:buClr>
              <a:buFont typeface="Wingdings" pitchFamily="2" charset="2"/>
              <a:buChar char=""/>
            </a:pPr>
            <a:r>
              <a:rPr lang="en-US" sz="2800" b="1" dirty="0">
                <a:solidFill>
                  <a:srgbClr val="7030A0"/>
                </a:solidFill>
              </a:rPr>
              <a:t>Only initialized in the first run of the block</a:t>
            </a:r>
            <a:endParaRPr lang="en-US" sz="3200" b="1" dirty="0">
              <a:solidFill>
                <a:srgbClr val="7030A0"/>
              </a:solidFill>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D350987-2FF2-43BE-BE50-98FC2F485485}" type="slidenum">
              <a:rPr lang="en-US" sz="1200">
                <a:ea typeface="MS PGothic" pitchFamily="34" charset="-128"/>
              </a:rPr>
              <a:pPr algn="r">
                <a:buClrTx/>
                <a:buFontTx/>
                <a:buNone/>
              </a:pPr>
              <a:t>54</a:t>
            </a:fld>
            <a:endParaRPr lang="en-US" sz="1200">
              <a:ea typeface="MS PGothic" pitchFamily="34" charset="-128"/>
            </a:endParaRPr>
          </a:p>
        </p:txBody>
      </p:sp>
      <p:sp>
        <p:nvSpPr>
          <p:cNvPr id="52226"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Storage Classes: Static</a:t>
            </a:r>
          </a:p>
        </p:txBody>
      </p:sp>
      <p:sp>
        <p:nvSpPr>
          <p:cNvPr id="52227"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lnSpc>
                <a:spcPct val="90000"/>
              </a:lnSpc>
              <a:spcBef>
                <a:spcPts val="2000"/>
              </a:spcBef>
              <a:buClr>
                <a:srgbClr val="003399"/>
              </a:buClr>
              <a:buFont typeface="Wingdings" pitchFamily="2" charset="2"/>
              <a:buChar char=""/>
            </a:pPr>
            <a:r>
              <a:rPr lang="en-US" sz="3200" dirty="0"/>
              <a:t>Keyword “</a:t>
            </a:r>
            <a:r>
              <a:rPr lang="en-US" sz="3200" b="1" dirty="0">
                <a:latin typeface="Courier New" pitchFamily="49" charset="0"/>
                <a:cs typeface="Courier New" pitchFamily="49" charset="0"/>
              </a:rPr>
              <a:t>static</a:t>
            </a:r>
            <a:r>
              <a:rPr lang="en-US" sz="3200" dirty="0"/>
              <a:t>” comes before them</a:t>
            </a:r>
          </a:p>
          <a:p>
            <a:pPr>
              <a:lnSpc>
                <a:spcPct val="90000"/>
              </a:lnSpc>
              <a:spcBef>
                <a:spcPts val="2000"/>
              </a:spcBef>
              <a:buClr>
                <a:srgbClr val="003399"/>
              </a:buClr>
              <a:buFont typeface="Wingdings" pitchFamily="2" charset="2"/>
              <a:buChar char=""/>
            </a:pPr>
            <a:r>
              <a:rPr lang="en-US" sz="3200" dirty="0"/>
              <a:t>For global variables: </a:t>
            </a:r>
          </a:p>
          <a:p>
            <a:pPr lvl="1">
              <a:lnSpc>
                <a:spcPct val="90000"/>
              </a:lnSpc>
              <a:spcBef>
                <a:spcPts val="1875"/>
              </a:spcBef>
              <a:buClr>
                <a:srgbClr val="003399"/>
              </a:buClr>
              <a:buFont typeface="Wingdings" pitchFamily="2" charset="2"/>
              <a:buChar char=""/>
            </a:pPr>
            <a:r>
              <a:rPr lang="en-US" sz="3200" dirty="0"/>
              <a:t>1) Generated </a:t>
            </a:r>
            <a:r>
              <a:rPr lang="en-US" sz="3200" dirty="0">
                <a:solidFill>
                  <a:srgbClr val="CC0000"/>
                </a:solidFill>
              </a:rPr>
              <a:t>when program starts</a:t>
            </a:r>
          </a:p>
          <a:p>
            <a:pPr lvl="1">
              <a:lnSpc>
                <a:spcPct val="90000"/>
              </a:lnSpc>
              <a:spcBef>
                <a:spcPts val="1875"/>
              </a:spcBef>
              <a:buClr>
                <a:srgbClr val="003399"/>
              </a:buClr>
              <a:buFont typeface="Wingdings" pitchFamily="2" charset="2"/>
              <a:buChar char=""/>
            </a:pPr>
            <a:r>
              <a:rPr lang="en-US" sz="3200" dirty="0"/>
              <a:t>2) Destroyed </a:t>
            </a:r>
            <a:r>
              <a:rPr lang="en-US" sz="3200" dirty="0">
                <a:solidFill>
                  <a:srgbClr val="CC0000"/>
                </a:solidFill>
              </a:rPr>
              <a:t>when program finishes</a:t>
            </a:r>
          </a:p>
          <a:p>
            <a:pPr lvl="1">
              <a:lnSpc>
                <a:spcPct val="90000"/>
              </a:lnSpc>
              <a:spcBef>
                <a:spcPts val="1875"/>
              </a:spcBef>
              <a:buClr>
                <a:srgbClr val="003399"/>
              </a:buClr>
              <a:buFont typeface="Wingdings" pitchFamily="2" charset="2"/>
              <a:buChar char=""/>
            </a:pPr>
            <a:r>
              <a:rPr lang="en-US" sz="3200" dirty="0"/>
              <a:t>3) Always initialized </a:t>
            </a:r>
          </a:p>
          <a:p>
            <a:pPr lvl="2">
              <a:lnSpc>
                <a:spcPct val="90000"/>
              </a:lnSpc>
              <a:spcBef>
                <a:spcPts val="700"/>
              </a:spcBef>
              <a:buClr>
                <a:srgbClr val="006633"/>
              </a:buClr>
              <a:buSzPct val="85000"/>
              <a:buFont typeface="Wingdings" pitchFamily="2" charset="2"/>
              <a:buChar char=""/>
            </a:pPr>
            <a:r>
              <a:rPr lang="en-US" sz="2800" dirty="0"/>
              <a:t>If no value </a:t>
            </a:r>
            <a:r>
              <a:rPr lang="en-US" sz="2800" dirty="0">
                <a:latin typeface="Wingdings" pitchFamily="2" charset="2"/>
              </a:rPr>
              <a:t></a:t>
            </a:r>
            <a:r>
              <a:rPr lang="en-US" sz="2800" dirty="0"/>
              <a:t> initialized by 0</a:t>
            </a:r>
          </a:p>
          <a:p>
            <a:pPr>
              <a:lnSpc>
                <a:spcPct val="90000"/>
              </a:lnSpc>
              <a:spcBef>
                <a:spcPts val="2000"/>
              </a:spcBef>
              <a:buClr>
                <a:srgbClr val="003399"/>
              </a:buClr>
              <a:buFont typeface="Wingdings" pitchFamily="2" charset="2"/>
              <a:buChar char=""/>
            </a:pPr>
            <a:r>
              <a:rPr lang="en-US" sz="3200" i="1" dirty="0">
                <a:solidFill>
                  <a:srgbClr val="C00000"/>
                </a:solidFill>
              </a:rPr>
              <a:t>4) Is not accessible for other files </a:t>
            </a:r>
          </a:p>
          <a:p>
            <a:pPr lvl="1">
              <a:lnSpc>
                <a:spcPct val="90000"/>
              </a:lnSpc>
              <a:spcBef>
                <a:spcPts val="700"/>
              </a:spcBef>
              <a:buClrTx/>
              <a:buSzPct val="85000"/>
              <a:buFontTx/>
              <a:buNone/>
            </a:pPr>
            <a:endParaRPr lang="en-US" sz="32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2227">
                                            <p:txEl>
                                              <p:pRg st="6" end="6"/>
                                            </p:txEl>
                                          </p:spTgt>
                                        </p:tgtEl>
                                        <p:attrNameLst>
                                          <p:attrName>style.visibility</p:attrName>
                                        </p:attrNameLst>
                                      </p:cBhvr>
                                      <p:to>
                                        <p:strVal val="visible"/>
                                      </p:to>
                                    </p:set>
                                    <p:animEffect transition="in" filter="fade">
                                      <p:cBhvr>
                                        <p:cTn id="7" dur="500"/>
                                        <p:tgtEl>
                                          <p:spTgt spid="522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24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1955BC2-E910-42C2-A7E3-0C6750A3BFE5}" type="slidenum">
              <a:rPr lang="en-US" sz="1200">
                <a:ea typeface="MS PGothic" pitchFamily="34" charset="-128"/>
              </a:rPr>
              <a:pPr algn="r">
                <a:buClrTx/>
                <a:buFontTx/>
                <a:buNone/>
              </a:pPr>
              <a:t>55</a:t>
            </a:fld>
            <a:endParaRPr lang="en-US" sz="1200">
              <a:ea typeface="MS PGothic" pitchFamily="34" charset="-128"/>
            </a:endParaRPr>
          </a:p>
        </p:txBody>
      </p:sp>
      <p:sp>
        <p:nvSpPr>
          <p:cNvPr id="53250"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Storage Classes: Register</a:t>
            </a:r>
          </a:p>
        </p:txBody>
      </p:sp>
      <p:sp>
        <p:nvSpPr>
          <p:cNvPr id="53251"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Keyword “</a:t>
            </a:r>
            <a:r>
              <a:rPr lang="en-US" sz="3200" b="1" dirty="0">
                <a:latin typeface="Courier New" pitchFamily="49" charset="0"/>
                <a:cs typeface="Courier New" pitchFamily="49" charset="0"/>
              </a:rPr>
              <a:t>register</a:t>
            </a:r>
            <a:r>
              <a:rPr lang="en-US" sz="3200" dirty="0"/>
              <a:t>” comes before them </a:t>
            </a:r>
          </a:p>
          <a:p>
            <a:pPr>
              <a:spcBef>
                <a:spcPts val="2000"/>
              </a:spcBef>
              <a:buClr>
                <a:srgbClr val="003399"/>
              </a:buClr>
              <a:buFont typeface="Wingdings" pitchFamily="2" charset="2"/>
              <a:buChar char=""/>
            </a:pPr>
            <a:r>
              <a:rPr lang="en-US" sz="3200" dirty="0"/>
              <a:t>Can be used for local variables</a:t>
            </a:r>
          </a:p>
          <a:p>
            <a:pPr>
              <a:spcBef>
                <a:spcPts val="2000"/>
              </a:spcBef>
              <a:buClr>
                <a:srgbClr val="003399"/>
              </a:buClr>
              <a:buFont typeface="Wingdings" pitchFamily="2" charset="2"/>
              <a:buChar char=""/>
            </a:pPr>
            <a:r>
              <a:rPr lang="en-US" sz="3200" dirty="0"/>
              <a:t>Compiler tries to allocated the variable in registers of CPU </a:t>
            </a:r>
          </a:p>
          <a:p>
            <a:pPr lvl="1">
              <a:spcBef>
                <a:spcPts val="700"/>
              </a:spcBef>
              <a:buClr>
                <a:srgbClr val="006633"/>
              </a:buClr>
              <a:buSzPct val="85000"/>
              <a:buFont typeface="Wingdings" pitchFamily="2" charset="2"/>
              <a:buChar char=""/>
            </a:pPr>
            <a:r>
              <a:rPr lang="en-US" sz="2800" dirty="0"/>
              <a:t>But does </a:t>
            </a:r>
            <a:r>
              <a:rPr lang="en-US" sz="2800" dirty="0">
                <a:solidFill>
                  <a:srgbClr val="CC0000"/>
                </a:solidFill>
              </a:rPr>
              <a:t>not</a:t>
            </a:r>
            <a:r>
              <a:rPr lang="en-US" sz="2800" dirty="0"/>
              <a:t> guaranteed</a:t>
            </a:r>
          </a:p>
          <a:p>
            <a:pPr lvl="1">
              <a:spcBef>
                <a:spcPts val="700"/>
              </a:spcBef>
              <a:buClr>
                <a:srgbClr val="006633"/>
              </a:buClr>
              <a:buSzPct val="85000"/>
              <a:buFont typeface="Wingdings" pitchFamily="2" charset="2"/>
              <a:buChar char=""/>
            </a:pPr>
            <a:r>
              <a:rPr lang="en-US" sz="2800" dirty="0"/>
              <a:t>Registers are very fast and small memories</a:t>
            </a:r>
          </a:p>
          <a:p>
            <a:pPr>
              <a:spcBef>
                <a:spcPts val="2000"/>
              </a:spcBef>
              <a:buClr>
                <a:srgbClr val="003399"/>
              </a:buClr>
              <a:buFont typeface="Wingdings" pitchFamily="2" charset="2"/>
              <a:buChar char=""/>
            </a:pPr>
            <a:r>
              <a:rPr lang="en-US" sz="3200" dirty="0"/>
              <a:t>Improve performance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54C1384-F086-4F6A-9BB3-A9E51F78A8A0}" type="slidenum">
              <a:rPr lang="en-US" sz="1200">
                <a:ea typeface="MS PGothic" pitchFamily="34" charset="-128"/>
              </a:rPr>
              <a:pPr algn="r">
                <a:buClrTx/>
                <a:buFontTx/>
                <a:buNone/>
              </a:pPr>
              <a:t>56</a:t>
            </a:fld>
            <a:endParaRPr lang="en-US" sz="1200">
              <a:ea typeface="MS PGothic" pitchFamily="34" charset="-128"/>
            </a:endParaRPr>
          </a:p>
        </p:txBody>
      </p:sp>
      <p:sp>
        <p:nvSpPr>
          <p:cNvPr id="5427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Storage Classes, Auto: Examples</a:t>
            </a:r>
          </a:p>
        </p:txBody>
      </p:sp>
      <p:sp>
        <p:nvSpPr>
          <p:cNvPr id="54275" name="Text Box 3"/>
          <p:cNvSpPr txBox="1">
            <a:spLocks noChangeArrowheads="1"/>
          </p:cNvSpPr>
          <p:nvPr/>
        </p:nvSpPr>
        <p:spPr bwMode="auto">
          <a:xfrm>
            <a:off x="304800" y="1143000"/>
            <a:ext cx="86106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spcBef>
                <a:spcPts val="750"/>
              </a:spcBef>
              <a:buClrTx/>
              <a:buFontTx/>
              <a:buNone/>
            </a:pPr>
            <a:r>
              <a:rPr lang="en-US" sz="3000" b="1" dirty="0">
                <a:latin typeface="Courier New" pitchFamily="49" charset="0"/>
                <a:cs typeface="Courier New" pitchFamily="49" charset="0"/>
              </a:rPr>
              <a:t>void f(</a:t>
            </a:r>
            <a:r>
              <a:rPr lang="en-US" sz="3000" b="1" dirty="0" err="1">
                <a:latin typeface="Courier New" pitchFamily="49" charset="0"/>
                <a:cs typeface="Courier New" pitchFamily="49" charset="0"/>
              </a:rPr>
              <a:t>int</a:t>
            </a:r>
            <a:r>
              <a:rPr lang="en-US" sz="3000" b="1" dirty="0">
                <a:latin typeface="Courier New" pitchFamily="49" charset="0"/>
                <a:cs typeface="Courier New" pitchFamily="49" charset="0"/>
              </a:rPr>
              <a:t> </a:t>
            </a:r>
            <a:r>
              <a:rPr lang="en-US" sz="3000" b="1" dirty="0" err="1">
                <a:solidFill>
                  <a:srgbClr val="CC0000"/>
                </a:solidFill>
                <a:latin typeface="Courier New" pitchFamily="49" charset="0"/>
                <a:cs typeface="Courier New" pitchFamily="49" charset="0"/>
              </a:rPr>
              <a:t>i</a:t>
            </a:r>
            <a:r>
              <a:rPr lang="en-US" sz="3000" b="1" dirty="0">
                <a:latin typeface="Courier New" pitchFamily="49" charset="0"/>
                <a:cs typeface="Courier New" pitchFamily="49" charset="0"/>
              </a:rPr>
              <a:t>, double </a:t>
            </a:r>
            <a:r>
              <a:rPr lang="en-US" sz="3000" b="1" dirty="0">
                <a:solidFill>
                  <a:srgbClr val="CC0000"/>
                </a:solidFill>
                <a:latin typeface="Courier New" pitchFamily="49" charset="0"/>
                <a:cs typeface="Courier New" pitchFamily="49" charset="0"/>
              </a:rPr>
              <a:t>d</a:t>
            </a:r>
            <a:r>
              <a:rPr lang="en-US" sz="3000" b="1" dirty="0">
                <a:latin typeface="Courier New" pitchFamily="49" charset="0"/>
                <a:cs typeface="Courier New" pitchFamily="49" charset="0"/>
              </a:rPr>
              <a:t>){</a:t>
            </a:r>
          </a:p>
          <a:p>
            <a:pPr>
              <a:spcBef>
                <a:spcPts val="750"/>
              </a:spcBef>
              <a:buClrTx/>
              <a:buFontTx/>
              <a:buNone/>
            </a:pPr>
            <a:r>
              <a:rPr lang="en-US" sz="3000" b="1" dirty="0">
                <a:latin typeface="Courier New" pitchFamily="49" charset="0"/>
                <a:cs typeface="Courier New" pitchFamily="49" charset="0"/>
              </a:rPr>
              <a:t>	</a:t>
            </a:r>
            <a:r>
              <a:rPr lang="en-US" sz="3000" b="1" dirty="0" err="1">
                <a:latin typeface="Courier New" pitchFamily="49" charset="0"/>
                <a:cs typeface="Courier New" pitchFamily="49" charset="0"/>
              </a:rPr>
              <a:t>int</a:t>
            </a:r>
            <a:r>
              <a:rPr lang="en-US" sz="3000" b="1" dirty="0">
                <a:latin typeface="Courier New" pitchFamily="49" charset="0"/>
                <a:cs typeface="Courier New" pitchFamily="49" charset="0"/>
              </a:rPr>
              <a:t> </a:t>
            </a:r>
            <a:r>
              <a:rPr lang="en-US" sz="3000" b="1" dirty="0">
                <a:solidFill>
                  <a:srgbClr val="CC0000"/>
                </a:solidFill>
                <a:latin typeface="Courier New" pitchFamily="49" charset="0"/>
                <a:cs typeface="Courier New" pitchFamily="49" charset="0"/>
              </a:rPr>
              <a:t>i2</a:t>
            </a:r>
            <a:r>
              <a:rPr lang="en-US" sz="3000" b="1" dirty="0">
                <a:latin typeface="Courier New" pitchFamily="49" charset="0"/>
                <a:cs typeface="Courier New" pitchFamily="49" charset="0"/>
              </a:rPr>
              <a:t>;</a:t>
            </a:r>
          </a:p>
          <a:p>
            <a:pPr>
              <a:spcBef>
                <a:spcPts val="750"/>
              </a:spcBef>
              <a:buClrTx/>
              <a:buFontTx/>
              <a:buNone/>
            </a:pPr>
            <a:r>
              <a:rPr lang="en-US" sz="3000" b="1" dirty="0">
                <a:latin typeface="Courier New" pitchFamily="49" charset="0"/>
                <a:cs typeface="Courier New" pitchFamily="49" charset="0"/>
              </a:rPr>
              <a:t>	</a:t>
            </a:r>
            <a:r>
              <a:rPr lang="en-US" sz="3000" b="1" dirty="0">
                <a:solidFill>
                  <a:srgbClr val="CC0000"/>
                </a:solidFill>
                <a:latin typeface="Courier New" pitchFamily="49" charset="0"/>
                <a:cs typeface="Courier New" pitchFamily="49" charset="0"/>
              </a:rPr>
              <a:t>auto</a:t>
            </a:r>
            <a:r>
              <a:rPr lang="en-US" sz="3000" b="1" dirty="0">
                <a:latin typeface="Courier New" pitchFamily="49" charset="0"/>
                <a:cs typeface="Courier New" pitchFamily="49" charset="0"/>
              </a:rPr>
              <a:t> </a:t>
            </a:r>
            <a:r>
              <a:rPr lang="en-US" sz="3000" b="1" dirty="0" err="1">
                <a:latin typeface="Courier New" pitchFamily="49" charset="0"/>
                <a:cs typeface="Courier New" pitchFamily="49" charset="0"/>
              </a:rPr>
              <a:t>int</a:t>
            </a:r>
            <a:r>
              <a:rPr lang="en-US" sz="3000" b="1" dirty="0">
                <a:latin typeface="Courier New" pitchFamily="49" charset="0"/>
                <a:cs typeface="Courier New" pitchFamily="49" charset="0"/>
              </a:rPr>
              <a:t> </a:t>
            </a:r>
            <a:r>
              <a:rPr lang="en-US" sz="3000" b="1" dirty="0">
                <a:solidFill>
                  <a:srgbClr val="CC0000"/>
                </a:solidFill>
                <a:latin typeface="Courier New" pitchFamily="49" charset="0"/>
                <a:cs typeface="Courier New" pitchFamily="49" charset="0"/>
              </a:rPr>
              <a:t>i3</a:t>
            </a:r>
            <a:r>
              <a:rPr lang="en-US" sz="3000" b="1" dirty="0">
                <a:latin typeface="Courier New" pitchFamily="49" charset="0"/>
                <a:cs typeface="Courier New" pitchFamily="49" charset="0"/>
              </a:rPr>
              <a:t>;</a:t>
            </a:r>
          </a:p>
          <a:p>
            <a:pPr>
              <a:spcBef>
                <a:spcPts val="750"/>
              </a:spcBef>
              <a:buClrTx/>
              <a:buFontTx/>
              <a:buNone/>
            </a:pPr>
            <a:r>
              <a:rPr lang="en-US" sz="3000" b="1" dirty="0">
                <a:latin typeface="Courier New" pitchFamily="49" charset="0"/>
                <a:cs typeface="Courier New" pitchFamily="49" charset="0"/>
              </a:rPr>
              <a:t>	double </a:t>
            </a:r>
            <a:r>
              <a:rPr lang="en-US" sz="3000" b="1" dirty="0">
                <a:solidFill>
                  <a:srgbClr val="CC0000"/>
                </a:solidFill>
                <a:latin typeface="Courier New" pitchFamily="49" charset="0"/>
                <a:cs typeface="Courier New" pitchFamily="49" charset="0"/>
              </a:rPr>
              <a:t>d2</a:t>
            </a:r>
            <a:r>
              <a:rPr lang="en-US" sz="3000" b="1" dirty="0">
                <a:latin typeface="Courier New" pitchFamily="49" charset="0"/>
                <a:cs typeface="Courier New" pitchFamily="49" charset="0"/>
              </a:rPr>
              <a:t>;</a:t>
            </a:r>
          </a:p>
          <a:p>
            <a:pPr>
              <a:spcBef>
                <a:spcPts val="750"/>
              </a:spcBef>
              <a:buClrTx/>
              <a:buFontTx/>
              <a:buNone/>
            </a:pPr>
            <a:r>
              <a:rPr lang="en-US" sz="3000" b="1" dirty="0">
                <a:latin typeface="Courier New" pitchFamily="49" charset="0"/>
                <a:cs typeface="Courier New" pitchFamily="49" charset="0"/>
              </a:rPr>
              <a:t>	</a:t>
            </a:r>
            <a:r>
              <a:rPr lang="en-US" sz="3000" b="1" dirty="0">
                <a:solidFill>
                  <a:srgbClr val="C00000"/>
                </a:solidFill>
                <a:latin typeface="Courier New" pitchFamily="49" charset="0"/>
                <a:cs typeface="Courier New" pitchFamily="49" charset="0"/>
              </a:rPr>
              <a:t>auto</a:t>
            </a:r>
            <a:r>
              <a:rPr lang="en-US" sz="3000" b="1" dirty="0">
                <a:latin typeface="Courier New" pitchFamily="49" charset="0"/>
                <a:cs typeface="Courier New" pitchFamily="49" charset="0"/>
              </a:rPr>
              <a:t> double </a:t>
            </a:r>
            <a:r>
              <a:rPr lang="en-US" sz="3000" b="1" dirty="0">
                <a:solidFill>
                  <a:srgbClr val="C00000"/>
                </a:solidFill>
                <a:latin typeface="Courier New" pitchFamily="49" charset="0"/>
                <a:cs typeface="Courier New" pitchFamily="49" charset="0"/>
              </a:rPr>
              <a:t>d3</a:t>
            </a:r>
            <a:r>
              <a:rPr lang="en-US" sz="3000" b="1" dirty="0">
                <a:latin typeface="Courier New" pitchFamily="49" charset="0"/>
                <a:cs typeface="Courier New" pitchFamily="49" charset="0"/>
              </a:rPr>
              <a:t>;</a:t>
            </a:r>
          </a:p>
          <a:p>
            <a:pPr>
              <a:spcBef>
                <a:spcPts val="750"/>
              </a:spcBef>
              <a:buClrTx/>
              <a:buFontTx/>
              <a:buNone/>
            </a:pPr>
            <a:r>
              <a:rPr lang="en-US" sz="3000" b="1" dirty="0">
                <a:latin typeface="Courier New" pitchFamily="49" charset="0"/>
                <a:cs typeface="Courier New" pitchFamily="49" charset="0"/>
              </a:rPr>
              <a:t>}</a:t>
            </a:r>
          </a:p>
          <a:p>
            <a:pPr>
              <a:spcBef>
                <a:spcPts val="750"/>
              </a:spcBef>
              <a:buClrTx/>
              <a:buFontTx/>
              <a:buNone/>
            </a:pPr>
            <a:endParaRPr lang="en-US" sz="3000" b="1" dirty="0">
              <a:latin typeface="Courier New" pitchFamily="49" charset="0"/>
              <a:cs typeface="Courier New" pitchFamily="49" charset="0"/>
            </a:endParaRPr>
          </a:p>
          <a:p>
            <a:pPr>
              <a:spcBef>
                <a:spcPts val="750"/>
              </a:spcBef>
              <a:buClrTx/>
              <a:buFontTx/>
              <a:buNone/>
            </a:pPr>
            <a:r>
              <a:rPr lang="en-US" sz="3000" dirty="0"/>
              <a:t>All variables (</a:t>
            </a:r>
            <a:r>
              <a:rPr lang="en-US" sz="3000" dirty="0" err="1"/>
              <a:t>i</a:t>
            </a:r>
            <a:r>
              <a:rPr lang="en-US" sz="3000" dirty="0"/>
              <a:t>, d, i2, i3, d2, d3) are </a:t>
            </a:r>
            <a:r>
              <a:rPr lang="en-US" sz="3000" dirty="0">
                <a:solidFill>
                  <a:srgbClr val="CC0000"/>
                </a:solidFill>
              </a:rPr>
              <a:t>auto</a:t>
            </a:r>
            <a:r>
              <a:rPr lang="en-US" sz="3000" dirty="0"/>
              <a:t> variables</a:t>
            </a:r>
          </a:p>
          <a:p>
            <a:pPr>
              <a:spcBef>
                <a:spcPts val="1875"/>
              </a:spcBef>
              <a:buClrTx/>
              <a:buFontTx/>
              <a:buNone/>
            </a:pPr>
            <a:endParaRPr lang="en-US" sz="30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88759B5-426C-4AEC-A6A3-93F9E00DFD9B}" type="slidenum">
              <a:rPr lang="en-US" sz="1200">
                <a:ea typeface="MS PGothic" pitchFamily="34" charset="-128"/>
              </a:rPr>
              <a:pPr algn="r">
                <a:buClrTx/>
                <a:buFontTx/>
                <a:buNone/>
              </a:pPr>
              <a:t>57</a:t>
            </a:fld>
            <a:endParaRPr lang="en-US" sz="1200">
              <a:ea typeface="MS PGothic" pitchFamily="34" charset="-128"/>
            </a:endParaRPr>
          </a:p>
        </p:txBody>
      </p:sp>
      <p:sp>
        <p:nvSpPr>
          <p:cNvPr id="55298"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3800">
                <a:solidFill>
                  <a:srgbClr val="293A83"/>
                </a:solidFill>
              </a:rPr>
              <a:t>Storage Classes, Extern: Examples</a:t>
            </a:r>
          </a:p>
        </p:txBody>
      </p:sp>
      <p:sp>
        <p:nvSpPr>
          <p:cNvPr id="55299" name="Text Box 3"/>
          <p:cNvSpPr txBox="1">
            <a:spLocks noChangeArrowheads="1"/>
          </p:cNvSpPr>
          <p:nvPr/>
        </p:nvSpPr>
        <p:spPr bwMode="auto">
          <a:xfrm>
            <a:off x="304800" y="1143000"/>
            <a:ext cx="8839200" cy="5230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00"/>
              </a:spcBef>
              <a:buClrTx/>
              <a:buFontTx/>
              <a:buNone/>
            </a:pP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10, j = 20;</a:t>
            </a:r>
          </a:p>
          <a:p>
            <a:pPr>
              <a:lnSpc>
                <a:spcPct val="80000"/>
              </a:lnSpc>
              <a:spcBef>
                <a:spcPts val="500"/>
              </a:spcBef>
              <a:buClrTx/>
              <a:buFontTx/>
              <a:buNone/>
            </a:pPr>
            <a:endParaRPr lang="en-US" sz="1200" b="1" dirty="0">
              <a:latin typeface="Courier New" pitchFamily="49" charset="0"/>
              <a:cs typeface="Courier New" pitchFamily="49" charset="0"/>
            </a:endParaRPr>
          </a:p>
          <a:p>
            <a:pPr>
              <a:lnSpc>
                <a:spcPct val="80000"/>
              </a:lnSpc>
              <a:spcBef>
                <a:spcPts val="500"/>
              </a:spcBef>
              <a:buClrTx/>
              <a:buFontTx/>
              <a:buNone/>
            </a:pPr>
            <a:r>
              <a:rPr lang="en-US" sz="2400" b="1" dirty="0">
                <a:latin typeface="Courier New" pitchFamily="49" charset="0"/>
                <a:cs typeface="Courier New" pitchFamily="49" charset="0"/>
              </a:rPr>
              <a:t>void print(void){</a:t>
            </a:r>
          </a:p>
          <a:p>
            <a:pPr>
              <a:lnSpc>
                <a:spcPct val="80000"/>
              </a:lnSpc>
              <a:spcBef>
                <a:spcPts val="500"/>
              </a:spcBef>
              <a:buClrTx/>
              <a:buFontTx/>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%d, j = %d\n",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j);</a:t>
            </a:r>
          </a:p>
          <a:p>
            <a:pPr>
              <a:lnSpc>
                <a:spcPct val="80000"/>
              </a:lnSpc>
              <a:spcBef>
                <a:spcPts val="500"/>
              </a:spcBef>
              <a:buClrTx/>
              <a:buFontTx/>
              <a:buNone/>
            </a:pPr>
            <a:r>
              <a:rPr lang="en-US" sz="2400" b="1" dirty="0">
                <a:latin typeface="Courier New" pitchFamily="49" charset="0"/>
                <a:cs typeface="Courier New" pitchFamily="49" charset="0"/>
              </a:rPr>
              <a:t>}</a:t>
            </a:r>
          </a:p>
          <a:p>
            <a:pPr>
              <a:lnSpc>
                <a:spcPct val="80000"/>
              </a:lnSpc>
              <a:spcBef>
                <a:spcPts val="500"/>
              </a:spcBef>
              <a:buClrTx/>
              <a:buFontTx/>
              <a:buNone/>
            </a:pPr>
            <a:endParaRPr lang="en-US" sz="1000" b="1" dirty="0">
              <a:latin typeface="Courier New" pitchFamily="49" charset="0"/>
              <a:cs typeface="Courier New" pitchFamily="49" charset="0"/>
            </a:endParaRPr>
          </a:p>
          <a:p>
            <a:pPr>
              <a:lnSpc>
                <a:spcPct val="80000"/>
              </a:lnSpc>
              <a:spcBef>
                <a:spcPts val="500"/>
              </a:spcBef>
              <a:buClrTx/>
              <a:buFontTx/>
              <a:buNone/>
            </a:pP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main(void){</a:t>
            </a:r>
          </a:p>
          <a:p>
            <a:pPr>
              <a:lnSpc>
                <a:spcPct val="80000"/>
              </a:lnSpc>
              <a:spcBef>
                <a:spcPts val="500"/>
              </a:spcBef>
              <a:buClrTx/>
              <a:buFontTx/>
              <a:buNone/>
            </a:pPr>
            <a:r>
              <a:rPr lang="en-US" sz="2400" b="1" dirty="0">
                <a:latin typeface="Courier New" pitchFamily="49" charset="0"/>
                <a:cs typeface="Courier New" pitchFamily="49" charset="0"/>
              </a:rPr>
              <a:t>	</a:t>
            </a:r>
            <a:r>
              <a:rPr lang="en-US" sz="2400" b="1" dirty="0">
                <a:solidFill>
                  <a:srgbClr val="CC0000"/>
                </a:solidFill>
                <a:latin typeface="Courier New" pitchFamily="49" charset="0"/>
                <a:cs typeface="Courier New" pitchFamily="49" charset="0"/>
              </a:rPr>
              <a:t>extern</a:t>
            </a:r>
            <a:r>
              <a:rPr lang="en-US" sz="2400" b="1" dirty="0">
                <a:latin typeface="Courier New" pitchFamily="49" charset="0"/>
                <a:cs typeface="Courier New" pitchFamily="49" charset="0"/>
              </a:rPr>
              <a:t> </a:t>
            </a:r>
            <a:r>
              <a:rPr lang="en-US" sz="2400" b="1" dirty="0" err="1">
                <a:solidFill>
                  <a:srgbClr val="0033CC"/>
                </a:solidFill>
                <a:latin typeface="Courier New" pitchFamily="49" charset="0"/>
                <a:cs typeface="Courier New" pitchFamily="49" charset="0"/>
              </a:rPr>
              <a:t>int</a:t>
            </a:r>
            <a:r>
              <a:rPr lang="en-US" sz="2400" b="1" dirty="0">
                <a:solidFill>
                  <a:srgbClr val="0033CC"/>
                </a:solidFill>
                <a:latin typeface="Courier New" pitchFamily="49" charset="0"/>
                <a:cs typeface="Courier New" pitchFamily="49" charset="0"/>
              </a:rPr>
              <a:t> </a:t>
            </a:r>
            <a:r>
              <a:rPr lang="en-US" sz="2400" b="1" dirty="0" err="1">
                <a:solidFill>
                  <a:srgbClr val="0033CC"/>
                </a:solidFill>
                <a:latin typeface="Courier New" pitchFamily="49" charset="0"/>
                <a:cs typeface="Courier New" pitchFamily="49" charset="0"/>
              </a:rPr>
              <a:t>i</a:t>
            </a:r>
            <a:r>
              <a:rPr lang="en-US" sz="2400" b="1" dirty="0">
                <a:latin typeface="Courier New" pitchFamily="49" charset="0"/>
                <a:cs typeface="Courier New" pitchFamily="49" charset="0"/>
              </a:rPr>
              <a:t>; 	</a:t>
            </a:r>
            <a:r>
              <a:rPr lang="en-US" sz="2400" b="1" dirty="0">
                <a:solidFill>
                  <a:srgbClr val="00B050"/>
                </a:solidFill>
                <a:latin typeface="Courier New" pitchFamily="49" charset="0"/>
                <a:cs typeface="Courier New" pitchFamily="49" charset="0"/>
              </a:rPr>
              <a:t>//</a:t>
            </a: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refers the </a:t>
            </a:r>
            <a:r>
              <a:rPr lang="en-US" sz="2400" b="1" dirty="0">
                <a:solidFill>
                  <a:srgbClr val="7030A0"/>
                </a:solidFill>
                <a:latin typeface="Courier New" pitchFamily="49" charset="0"/>
                <a:cs typeface="Courier New" pitchFamily="49" charset="0"/>
              </a:rPr>
              <a:t>global </a:t>
            </a:r>
            <a:r>
              <a:rPr lang="en-US" sz="2400" b="1" dirty="0" err="1">
                <a:solidFill>
                  <a:srgbClr val="7030A0"/>
                </a:solidFill>
                <a:latin typeface="Courier New" pitchFamily="49" charset="0"/>
                <a:cs typeface="Courier New" pitchFamily="49" charset="0"/>
              </a:rPr>
              <a:t>i</a:t>
            </a:r>
            <a:endParaRPr lang="en-US" sz="2400" b="1" dirty="0">
              <a:solidFill>
                <a:srgbClr val="7030A0"/>
              </a:solidFill>
              <a:latin typeface="Courier New" pitchFamily="49" charset="0"/>
              <a:cs typeface="Courier New" pitchFamily="49" charset="0"/>
            </a:endParaRPr>
          </a:p>
          <a:p>
            <a:pPr>
              <a:lnSpc>
                <a:spcPct val="80000"/>
              </a:lnSpc>
              <a:spcBef>
                <a:spcPts val="500"/>
              </a:spcBef>
              <a:buClrTx/>
              <a:buFontTx/>
              <a:buNone/>
            </a:pPr>
            <a:r>
              <a:rPr lang="en-US" sz="2400" b="1" dirty="0">
                <a:latin typeface="Courier New" pitchFamily="49" charset="0"/>
                <a:cs typeface="Courier New" pitchFamily="49" charset="0"/>
              </a:rPr>
              <a:t>	</a:t>
            </a:r>
            <a:r>
              <a:rPr lang="en-US" sz="2400" b="1" dirty="0" err="1">
                <a:solidFill>
                  <a:srgbClr val="0033CC"/>
                </a:solidFill>
                <a:latin typeface="Courier New" pitchFamily="49" charset="0"/>
                <a:cs typeface="Courier New" pitchFamily="49" charset="0"/>
              </a:rPr>
              <a:t>int</a:t>
            </a:r>
            <a:r>
              <a:rPr lang="en-US" sz="2400" b="1" dirty="0">
                <a:solidFill>
                  <a:srgbClr val="0033CC"/>
                </a:solidFill>
                <a:latin typeface="Courier New" pitchFamily="49" charset="0"/>
                <a:cs typeface="Courier New" pitchFamily="49" charset="0"/>
              </a:rPr>
              <a:t> j</a:t>
            </a:r>
            <a:r>
              <a:rPr lang="en-US" sz="2400" b="1" dirty="0">
                <a:latin typeface="Courier New" pitchFamily="49" charset="0"/>
                <a:cs typeface="Courier New" pitchFamily="49" charset="0"/>
              </a:rPr>
              <a:t>;	 			</a:t>
            </a:r>
            <a:r>
              <a:rPr lang="en-US" sz="2400" b="1" dirty="0">
                <a:solidFill>
                  <a:srgbClr val="00B050"/>
                </a:solidFill>
                <a:latin typeface="Courier New" pitchFamily="49" charset="0"/>
                <a:cs typeface="Courier New" pitchFamily="49" charset="0"/>
              </a:rPr>
              <a:t>//</a:t>
            </a:r>
            <a:r>
              <a:rPr lang="en-US" sz="2400" b="1" dirty="0">
                <a:latin typeface="Courier New" pitchFamily="49" charset="0"/>
                <a:cs typeface="Courier New" pitchFamily="49" charset="0"/>
              </a:rPr>
              <a:t> j is new variable </a:t>
            </a:r>
          </a:p>
          <a:p>
            <a:pPr>
              <a:lnSpc>
                <a:spcPct val="80000"/>
              </a:lnSpc>
              <a:spcBef>
                <a:spcPts val="500"/>
              </a:spcBef>
              <a:buClrTx/>
              <a:buFontTx/>
              <a:buNone/>
            </a:pPr>
            <a:endParaRPr lang="en-US" sz="1000" b="1" dirty="0">
              <a:latin typeface="Courier New" pitchFamily="49" charset="0"/>
              <a:cs typeface="Courier New" pitchFamily="49" charset="0"/>
            </a:endParaRPr>
          </a:p>
          <a:p>
            <a:pPr>
              <a:lnSpc>
                <a:spcPct val="80000"/>
              </a:lnSpc>
              <a:spcBef>
                <a:spcPts val="500"/>
              </a:spcBef>
              <a:buClrTx/>
              <a:buFontTx/>
              <a:buNone/>
            </a:pPr>
            <a:r>
              <a:rPr lang="en-US" sz="2400" b="1" dirty="0">
                <a:latin typeface="Courier New" pitchFamily="49" charset="0"/>
                <a:cs typeface="Courier New" pitchFamily="49" charset="0"/>
              </a:rPr>
              <a:t>	print();	</a:t>
            </a:r>
          </a:p>
          <a:p>
            <a:pPr>
              <a:lnSpc>
                <a:spcPct val="80000"/>
              </a:lnSpc>
              <a:spcBef>
                <a:spcPts val="500"/>
              </a:spcBef>
              <a:buClrTx/>
              <a:buFontTx/>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1000;</a:t>
            </a:r>
          </a:p>
          <a:p>
            <a:pPr>
              <a:lnSpc>
                <a:spcPct val="80000"/>
              </a:lnSpc>
              <a:spcBef>
                <a:spcPts val="500"/>
              </a:spcBef>
              <a:buClrTx/>
              <a:buFontTx/>
              <a:buNone/>
            </a:pPr>
            <a:r>
              <a:rPr lang="en-US" sz="2400" b="1" dirty="0">
                <a:latin typeface="Courier New" pitchFamily="49" charset="0"/>
                <a:cs typeface="Courier New" pitchFamily="49" charset="0"/>
              </a:rPr>
              <a:t>	j = 2000;</a:t>
            </a:r>
          </a:p>
          <a:p>
            <a:pPr>
              <a:lnSpc>
                <a:spcPct val="80000"/>
              </a:lnSpc>
              <a:spcBef>
                <a:spcPts val="500"/>
              </a:spcBef>
              <a:buClrTx/>
              <a:buFontTx/>
              <a:buNone/>
            </a:pPr>
            <a:r>
              <a:rPr lang="en-US" sz="2400" b="1" dirty="0">
                <a:latin typeface="Courier New" pitchFamily="49" charset="0"/>
                <a:cs typeface="Courier New" pitchFamily="49" charset="0"/>
              </a:rPr>
              <a:t>	print();</a:t>
            </a:r>
          </a:p>
          <a:p>
            <a:pPr>
              <a:lnSpc>
                <a:spcPct val="80000"/>
              </a:lnSpc>
              <a:spcBef>
                <a:spcPts val="500"/>
              </a:spcBef>
              <a:buClrTx/>
              <a:buFontTx/>
              <a:buNone/>
            </a:pPr>
            <a:r>
              <a:rPr lang="en-US" sz="2400" b="1" dirty="0">
                <a:latin typeface="Courier New" pitchFamily="49" charset="0"/>
                <a:cs typeface="Courier New" pitchFamily="49" charset="0"/>
              </a:rPr>
              <a:t>	return 0;</a:t>
            </a:r>
          </a:p>
          <a:p>
            <a:pPr>
              <a:lnSpc>
                <a:spcPct val="80000"/>
              </a:lnSpc>
              <a:spcBef>
                <a:spcPts val="500"/>
              </a:spcBef>
              <a:buClrTx/>
              <a:buFontTx/>
              <a:buNone/>
            </a:pPr>
            <a:r>
              <a:rPr lang="en-US" sz="2400" b="1" dirty="0">
                <a:latin typeface="Courier New" pitchFamily="49" charset="0"/>
                <a:cs typeface="Courier New" pitchFamily="49" charset="0"/>
              </a:rPr>
              <a:t>}</a:t>
            </a:r>
          </a:p>
        </p:txBody>
      </p:sp>
      <p:sp>
        <p:nvSpPr>
          <p:cNvPr id="55300" name="Text Box 4"/>
          <p:cNvSpPr txBox="1">
            <a:spLocks noChangeArrowheads="1"/>
          </p:cNvSpPr>
          <p:nvPr/>
        </p:nvSpPr>
        <p:spPr bwMode="auto">
          <a:xfrm>
            <a:off x="3347864" y="4215465"/>
            <a:ext cx="4104456"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2400" b="1" dirty="0">
                <a:solidFill>
                  <a:srgbClr val="00B050"/>
                </a:solidFill>
                <a:latin typeface="Courier New" pitchFamily="49" charset="0"/>
                <a:cs typeface="Courier New" pitchFamily="49" charset="0"/>
              </a:rPr>
              <a:t>//</a:t>
            </a:r>
            <a:r>
              <a:rPr lang="en-US" sz="2400" b="1" dirty="0">
                <a:latin typeface="Courier New" pitchFamily="49" charset="0"/>
                <a:cs typeface="Courier New" pitchFamily="49" charset="0"/>
              </a:rPr>
              <a:t> </a:t>
            </a:r>
            <a:r>
              <a:rPr lang="en-US" sz="2400" b="1" dirty="0" err="1">
                <a:solidFill>
                  <a:srgbClr val="00B050"/>
                </a:solidFill>
                <a:latin typeface="Courier New" pitchFamily="49" charset="0"/>
                <a:cs typeface="Courier New" pitchFamily="49" charset="0"/>
              </a:rPr>
              <a:t>i</a:t>
            </a:r>
            <a:r>
              <a:rPr lang="en-US" sz="2400" b="1" dirty="0">
                <a:solidFill>
                  <a:srgbClr val="00B050"/>
                </a:solidFill>
                <a:latin typeface="Courier New" pitchFamily="49" charset="0"/>
                <a:cs typeface="Courier New" pitchFamily="49" charset="0"/>
              </a:rPr>
              <a:t> = 10, j = 20</a:t>
            </a:r>
          </a:p>
        </p:txBody>
      </p:sp>
      <p:sp>
        <p:nvSpPr>
          <p:cNvPr id="55301" name="Text Box 5"/>
          <p:cNvSpPr txBox="1">
            <a:spLocks noChangeArrowheads="1"/>
          </p:cNvSpPr>
          <p:nvPr/>
        </p:nvSpPr>
        <p:spPr bwMode="auto">
          <a:xfrm>
            <a:off x="3347864" y="5251154"/>
            <a:ext cx="3672408"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2400" b="1" dirty="0">
                <a:solidFill>
                  <a:srgbClr val="00B050"/>
                </a:solidFill>
                <a:latin typeface="Courier New" pitchFamily="49" charset="0"/>
                <a:cs typeface="Courier New" pitchFamily="49" charset="0"/>
              </a:rPr>
              <a:t>// </a:t>
            </a:r>
            <a:r>
              <a:rPr lang="en-US" sz="2400" b="1" dirty="0" err="1">
                <a:solidFill>
                  <a:srgbClr val="00B050"/>
                </a:solidFill>
                <a:latin typeface="Courier New" pitchFamily="49" charset="0"/>
                <a:cs typeface="Courier New" pitchFamily="49" charset="0"/>
              </a:rPr>
              <a:t>i</a:t>
            </a:r>
            <a:r>
              <a:rPr lang="en-US" sz="2400" b="1" dirty="0">
                <a:solidFill>
                  <a:srgbClr val="00B050"/>
                </a:solidFill>
                <a:latin typeface="Courier New" pitchFamily="49" charset="0"/>
                <a:cs typeface="Courier New" pitchFamily="49" charset="0"/>
              </a:rPr>
              <a:t> = 1000, j = 20</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55301"/>
                                        </p:tgtEl>
                                        <p:attrNameLst>
                                          <p:attrName>style.visibility</p:attrName>
                                        </p:attrNameLst>
                                      </p:cBhvr>
                                      <p:to>
                                        <p:strVal val="visible"/>
                                      </p:to>
                                    </p:set>
                                    <p:animEffect transition="in" filter="checkerboard(across)">
                                      <p:cBhvr additive="repl">
                                        <p:cTn id="7" dur="500"/>
                                        <p:tgtEl>
                                          <p:spTgt spid="55301"/>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55300"/>
                                        </p:tgtEl>
                                        <p:attrNameLst>
                                          <p:attrName>style.visibility</p:attrName>
                                        </p:attrNameLst>
                                      </p:cBhvr>
                                      <p:to>
                                        <p:strVal val="visible"/>
                                      </p:to>
                                    </p:set>
                                    <p:animEffect transition="in" filter="checkerboard(across)">
                                      <p:cBhvr additive="repl">
                                        <p:cTn id="10" dur="500"/>
                                        <p:tgtEl>
                                          <p:spTgt spid="553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7D50C82-2A9D-4C83-AF6C-27CB62CE5874}" type="slidenum">
              <a:rPr lang="en-US" sz="1200">
                <a:ea typeface="MS PGothic" pitchFamily="34" charset="-128"/>
              </a:rPr>
              <a:pPr algn="r">
                <a:buClrTx/>
                <a:buFontTx/>
                <a:buNone/>
              </a:pPr>
              <a:t>58</a:t>
            </a:fld>
            <a:endParaRPr lang="en-US" sz="1200">
              <a:ea typeface="MS PGothic" pitchFamily="34" charset="-128"/>
            </a:endParaRPr>
          </a:p>
        </p:txBody>
      </p:sp>
      <p:sp>
        <p:nvSpPr>
          <p:cNvPr id="56322"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Storage Classes: Examples</a:t>
            </a:r>
          </a:p>
        </p:txBody>
      </p:sp>
      <p:sp>
        <p:nvSpPr>
          <p:cNvPr id="56323" name="Text Box 3"/>
          <p:cNvSpPr txBox="1">
            <a:spLocks noChangeArrowheads="1"/>
          </p:cNvSpPr>
          <p:nvPr/>
        </p:nvSpPr>
        <p:spPr bwMode="auto">
          <a:xfrm>
            <a:off x="222448" y="1069181"/>
            <a:ext cx="8382000" cy="5264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50"/>
              </a:spcBef>
              <a:buClrTx/>
              <a:buFontTx/>
              <a:buNone/>
            </a:pPr>
            <a:r>
              <a:rPr lang="en-US" sz="2500" b="1" dirty="0" err="1">
                <a:solidFill>
                  <a:srgbClr val="CC0000"/>
                </a:solidFill>
                <a:latin typeface="Courier New" pitchFamily="49" charset="0"/>
                <a:cs typeface="Courier New" pitchFamily="49" charset="0"/>
              </a:rPr>
              <a:t>int</a:t>
            </a:r>
            <a:r>
              <a:rPr lang="en-US" sz="2500" b="1" dirty="0">
                <a:solidFill>
                  <a:srgbClr val="CC0000"/>
                </a:solidFill>
                <a:latin typeface="Courier New" pitchFamily="49" charset="0"/>
                <a:cs typeface="Courier New" pitchFamily="49" charset="0"/>
              </a:rPr>
              <a:t> </a:t>
            </a:r>
            <a:r>
              <a:rPr lang="en-US" sz="2500" b="1" dirty="0" err="1">
                <a:solidFill>
                  <a:srgbClr val="CC0000"/>
                </a:solidFill>
                <a:latin typeface="Courier New" pitchFamily="49" charset="0"/>
                <a:cs typeface="Courier New" pitchFamily="49" charset="0"/>
              </a:rPr>
              <a:t>i</a:t>
            </a:r>
            <a:r>
              <a:rPr lang="en-US" sz="2500" b="1" dirty="0">
                <a:solidFill>
                  <a:srgbClr val="CC0000"/>
                </a:solidFill>
                <a:latin typeface="Courier New" pitchFamily="49" charset="0"/>
                <a:cs typeface="Courier New" pitchFamily="49" charset="0"/>
              </a:rPr>
              <a:t>;</a:t>
            </a:r>
          </a:p>
          <a:p>
            <a:pPr>
              <a:lnSpc>
                <a:spcPct val="80000"/>
              </a:lnSpc>
              <a:spcBef>
                <a:spcPts val="550"/>
              </a:spcBef>
              <a:buClrTx/>
              <a:buFontTx/>
              <a:buNone/>
            </a:pPr>
            <a:r>
              <a:rPr lang="en-US" sz="2500" b="1" dirty="0">
                <a:latin typeface="Courier New" pitchFamily="49" charset="0"/>
                <a:cs typeface="Courier New" pitchFamily="49" charset="0"/>
              </a:rPr>
              <a:t>void </a:t>
            </a:r>
            <a:r>
              <a:rPr lang="en-US" sz="2500" b="1" dirty="0" err="1">
                <a:latin typeface="Courier New" pitchFamily="49" charset="0"/>
                <a:cs typeface="Courier New" pitchFamily="49" charset="0"/>
              </a:rPr>
              <a:t>func</a:t>
            </a:r>
            <a:r>
              <a:rPr lang="en-US" sz="2500" b="1" dirty="0">
                <a:latin typeface="Courier New" pitchFamily="49" charset="0"/>
                <a:cs typeface="Courier New" pitchFamily="49" charset="0"/>
              </a:rPr>
              <a:t>(void){</a:t>
            </a:r>
          </a:p>
          <a:p>
            <a:pPr>
              <a:lnSpc>
                <a:spcPct val="80000"/>
              </a:lnSpc>
              <a:spcBef>
                <a:spcPts val="550"/>
              </a:spcBef>
              <a:buClrTx/>
              <a:buFontTx/>
              <a:buNone/>
            </a:pPr>
            <a:r>
              <a:rPr lang="en-US" sz="2500" b="1" dirty="0">
                <a:solidFill>
                  <a:srgbClr val="CC0000"/>
                </a:solidFill>
                <a:latin typeface="Courier New" pitchFamily="49" charset="0"/>
                <a:cs typeface="Courier New" pitchFamily="49" charset="0"/>
              </a:rPr>
              <a:t>	</a:t>
            </a:r>
            <a:r>
              <a:rPr lang="en-US" sz="2500" b="1" dirty="0" err="1">
                <a:solidFill>
                  <a:srgbClr val="CC0000"/>
                </a:solidFill>
                <a:latin typeface="Courier New" pitchFamily="49" charset="0"/>
                <a:cs typeface="Courier New" pitchFamily="49" charset="0"/>
              </a:rPr>
              <a:t>int</a:t>
            </a:r>
            <a:r>
              <a:rPr lang="en-US" sz="2500" b="1" dirty="0">
                <a:solidFill>
                  <a:srgbClr val="CC0000"/>
                </a:solidFill>
                <a:latin typeface="Courier New" pitchFamily="49" charset="0"/>
                <a:cs typeface="Courier New" pitchFamily="49" charset="0"/>
              </a:rPr>
              <a:t> j;</a:t>
            </a:r>
          </a:p>
          <a:p>
            <a:pPr>
              <a:lnSpc>
                <a:spcPct val="80000"/>
              </a:lnSpc>
              <a:spcBef>
                <a:spcPts val="550"/>
              </a:spcBef>
              <a:buClrTx/>
              <a:buFontTx/>
              <a:buNone/>
            </a:pPr>
            <a:r>
              <a:rPr lang="en-US" sz="2500" b="1" dirty="0">
                <a:latin typeface="Courier New" pitchFamily="49" charset="0"/>
                <a:cs typeface="Courier New" pitchFamily="49" charset="0"/>
              </a:rPr>
              <a:t>	</a:t>
            </a:r>
            <a:r>
              <a:rPr lang="en-US" sz="2500" b="1" dirty="0" err="1">
                <a:latin typeface="Courier New" pitchFamily="49" charset="0"/>
                <a:cs typeface="Courier New" pitchFamily="49" charset="0"/>
              </a:rPr>
              <a:t>printf</a:t>
            </a:r>
            <a:r>
              <a:rPr lang="en-US" sz="2500" b="1" dirty="0">
                <a:latin typeface="Courier New" pitchFamily="49" charset="0"/>
                <a:cs typeface="Courier New" pitchFamily="49" charset="0"/>
              </a:rPr>
              <a:t>("</a:t>
            </a:r>
            <a:r>
              <a:rPr lang="en-US" sz="2500" b="1" dirty="0" err="1">
                <a:latin typeface="Courier New" pitchFamily="49" charset="0"/>
                <a:cs typeface="Courier New" pitchFamily="49" charset="0"/>
              </a:rPr>
              <a:t>i</a:t>
            </a:r>
            <a:r>
              <a:rPr lang="en-US" sz="2500" b="1" dirty="0">
                <a:latin typeface="Courier New" pitchFamily="49" charset="0"/>
                <a:cs typeface="Courier New" pitchFamily="49" charset="0"/>
              </a:rPr>
              <a:t> = %d \n", </a:t>
            </a:r>
            <a:r>
              <a:rPr lang="en-US" sz="2500" b="1" dirty="0" err="1">
                <a:solidFill>
                  <a:srgbClr val="CC0000"/>
                </a:solidFill>
                <a:latin typeface="Courier New" pitchFamily="49" charset="0"/>
                <a:cs typeface="Courier New" pitchFamily="49" charset="0"/>
              </a:rPr>
              <a:t>i</a:t>
            </a:r>
            <a:r>
              <a:rPr lang="en-US" sz="2500" b="1" dirty="0">
                <a:latin typeface="Courier New" pitchFamily="49" charset="0"/>
                <a:cs typeface="Courier New" pitchFamily="49" charset="0"/>
              </a:rPr>
              <a:t>);</a:t>
            </a:r>
          </a:p>
          <a:p>
            <a:pPr>
              <a:lnSpc>
                <a:spcPct val="80000"/>
              </a:lnSpc>
              <a:spcBef>
                <a:spcPts val="550"/>
              </a:spcBef>
              <a:buClrTx/>
              <a:buFontTx/>
              <a:buNone/>
            </a:pPr>
            <a:r>
              <a:rPr lang="en-US" sz="2500" b="1" dirty="0">
                <a:latin typeface="Courier New" pitchFamily="49" charset="0"/>
                <a:cs typeface="Courier New" pitchFamily="49" charset="0"/>
              </a:rPr>
              <a:t>	</a:t>
            </a:r>
            <a:r>
              <a:rPr lang="en-US" sz="2500" b="1" dirty="0" err="1">
                <a:latin typeface="Courier New" pitchFamily="49" charset="0"/>
                <a:cs typeface="Courier New" pitchFamily="49" charset="0"/>
              </a:rPr>
              <a:t>printf</a:t>
            </a:r>
            <a:r>
              <a:rPr lang="en-US" sz="2500" b="1" dirty="0">
                <a:latin typeface="Courier New" pitchFamily="49" charset="0"/>
                <a:cs typeface="Courier New" pitchFamily="49" charset="0"/>
              </a:rPr>
              <a:t>("j = %d \n", </a:t>
            </a:r>
            <a:r>
              <a:rPr lang="en-US" sz="2500" b="1" dirty="0">
                <a:solidFill>
                  <a:srgbClr val="CC0000"/>
                </a:solidFill>
                <a:latin typeface="Courier New" pitchFamily="49" charset="0"/>
                <a:cs typeface="Courier New" pitchFamily="49" charset="0"/>
              </a:rPr>
              <a:t>j</a:t>
            </a:r>
            <a:r>
              <a:rPr lang="en-US" sz="2500" b="1" dirty="0">
                <a:latin typeface="Courier New" pitchFamily="49" charset="0"/>
                <a:cs typeface="Courier New" pitchFamily="49" charset="0"/>
              </a:rPr>
              <a:t>);</a:t>
            </a:r>
          </a:p>
          <a:p>
            <a:pPr>
              <a:lnSpc>
                <a:spcPct val="80000"/>
              </a:lnSpc>
              <a:spcBef>
                <a:spcPts val="550"/>
              </a:spcBef>
              <a:buClrTx/>
              <a:buFontTx/>
              <a:buNone/>
            </a:pPr>
            <a:r>
              <a:rPr lang="en-US" sz="2500" b="1" dirty="0">
                <a:latin typeface="Courier New" pitchFamily="49" charset="0"/>
                <a:cs typeface="Courier New" pitchFamily="49" charset="0"/>
              </a:rPr>
              <a:t>	</a:t>
            </a:r>
            <a:r>
              <a:rPr lang="en-US" sz="2500" b="1" dirty="0" err="1">
                <a:solidFill>
                  <a:srgbClr val="CC0000"/>
                </a:solidFill>
                <a:latin typeface="Courier New" pitchFamily="49" charset="0"/>
                <a:cs typeface="Courier New" pitchFamily="49" charset="0"/>
              </a:rPr>
              <a:t>i</a:t>
            </a:r>
            <a:r>
              <a:rPr lang="en-US" sz="2500" b="1" dirty="0">
                <a:solidFill>
                  <a:srgbClr val="CC0000"/>
                </a:solidFill>
                <a:latin typeface="Courier New" pitchFamily="49" charset="0"/>
                <a:cs typeface="Courier New" pitchFamily="49" charset="0"/>
              </a:rPr>
              <a:t> = 20;</a:t>
            </a:r>
          </a:p>
          <a:p>
            <a:pPr>
              <a:lnSpc>
                <a:spcPct val="80000"/>
              </a:lnSpc>
              <a:spcBef>
                <a:spcPts val="550"/>
              </a:spcBef>
              <a:buClrTx/>
              <a:buFontTx/>
              <a:buNone/>
            </a:pPr>
            <a:r>
              <a:rPr lang="en-US" sz="2500" b="1" dirty="0">
                <a:latin typeface="Courier New" pitchFamily="49" charset="0"/>
                <a:cs typeface="Courier New" pitchFamily="49" charset="0"/>
              </a:rPr>
              <a:t>}</a:t>
            </a:r>
          </a:p>
          <a:p>
            <a:pPr>
              <a:lnSpc>
                <a:spcPct val="80000"/>
              </a:lnSpc>
              <a:spcBef>
                <a:spcPts val="550"/>
              </a:spcBef>
              <a:buClrTx/>
              <a:buFontTx/>
              <a:buNone/>
            </a:pPr>
            <a:r>
              <a:rPr lang="en-US" sz="2500" b="1" dirty="0" err="1">
                <a:latin typeface="Courier New" pitchFamily="49" charset="0"/>
                <a:cs typeface="Courier New" pitchFamily="49" charset="0"/>
              </a:rPr>
              <a:t>int</a:t>
            </a:r>
            <a:r>
              <a:rPr lang="en-US" sz="2500" b="1" dirty="0">
                <a:latin typeface="Courier New" pitchFamily="49" charset="0"/>
                <a:cs typeface="Courier New" pitchFamily="49" charset="0"/>
              </a:rPr>
              <a:t> main(void){</a:t>
            </a:r>
          </a:p>
          <a:p>
            <a:pPr>
              <a:lnSpc>
                <a:spcPct val="80000"/>
              </a:lnSpc>
              <a:spcBef>
                <a:spcPts val="550"/>
              </a:spcBef>
              <a:buClrTx/>
              <a:buFontTx/>
              <a:buNone/>
            </a:pPr>
            <a:r>
              <a:rPr lang="en-US" sz="2500" b="1" dirty="0">
                <a:latin typeface="Courier New" pitchFamily="49" charset="0"/>
                <a:cs typeface="Courier New" pitchFamily="49" charset="0"/>
              </a:rPr>
              <a:t>	</a:t>
            </a:r>
            <a:r>
              <a:rPr lang="en-US" sz="2500" b="1" dirty="0" err="1">
                <a:latin typeface="Courier New" pitchFamily="49" charset="0"/>
                <a:cs typeface="Courier New" pitchFamily="49" charset="0"/>
              </a:rPr>
              <a:t>func</a:t>
            </a:r>
            <a:r>
              <a:rPr lang="en-US" sz="2500" b="1" dirty="0">
                <a:latin typeface="Courier New" pitchFamily="49" charset="0"/>
                <a:cs typeface="Courier New" pitchFamily="49" charset="0"/>
              </a:rPr>
              <a:t>();		</a:t>
            </a:r>
          </a:p>
          <a:p>
            <a:pPr>
              <a:lnSpc>
                <a:spcPct val="80000"/>
              </a:lnSpc>
              <a:spcBef>
                <a:spcPts val="550"/>
              </a:spcBef>
              <a:buClrTx/>
              <a:buFontTx/>
              <a:buNone/>
            </a:pPr>
            <a:r>
              <a:rPr lang="en-US" sz="2500" b="1" dirty="0">
                <a:latin typeface="Courier New" pitchFamily="49" charset="0"/>
                <a:cs typeface="Courier New" pitchFamily="49" charset="0"/>
              </a:rPr>
              <a:t>	</a:t>
            </a:r>
            <a:r>
              <a:rPr lang="en-US" sz="2500" b="1" dirty="0" err="1">
                <a:latin typeface="Courier New" pitchFamily="49" charset="0"/>
                <a:cs typeface="Courier New" pitchFamily="49" charset="0"/>
              </a:rPr>
              <a:t>func</a:t>
            </a:r>
            <a:r>
              <a:rPr lang="en-US" sz="2500" b="1" dirty="0">
                <a:latin typeface="Courier New" pitchFamily="49" charset="0"/>
                <a:cs typeface="Courier New" pitchFamily="49" charset="0"/>
              </a:rPr>
              <a:t>();</a:t>
            </a:r>
          </a:p>
          <a:p>
            <a:pPr>
              <a:lnSpc>
                <a:spcPct val="80000"/>
              </a:lnSpc>
              <a:spcBef>
                <a:spcPts val="550"/>
              </a:spcBef>
              <a:buClrTx/>
              <a:buFontTx/>
              <a:buNone/>
            </a:pPr>
            <a:r>
              <a:rPr lang="en-US" sz="2500" b="1" dirty="0">
                <a:latin typeface="Courier New" pitchFamily="49" charset="0"/>
                <a:cs typeface="Courier New" pitchFamily="49" charset="0"/>
              </a:rPr>
              <a:t>	</a:t>
            </a:r>
            <a:r>
              <a:rPr lang="en-US" sz="2500" b="1" dirty="0" err="1">
                <a:solidFill>
                  <a:srgbClr val="CC0000"/>
                </a:solidFill>
                <a:latin typeface="Courier New" pitchFamily="49" charset="0"/>
                <a:cs typeface="Courier New" pitchFamily="49" charset="0"/>
              </a:rPr>
              <a:t>i</a:t>
            </a:r>
            <a:r>
              <a:rPr lang="en-US" sz="2500" b="1" dirty="0">
                <a:solidFill>
                  <a:srgbClr val="CC0000"/>
                </a:solidFill>
                <a:latin typeface="Courier New" pitchFamily="49" charset="0"/>
                <a:cs typeface="Courier New" pitchFamily="49" charset="0"/>
              </a:rPr>
              <a:t> = 30; </a:t>
            </a:r>
          </a:p>
          <a:p>
            <a:pPr>
              <a:lnSpc>
                <a:spcPct val="80000"/>
              </a:lnSpc>
              <a:spcBef>
                <a:spcPts val="550"/>
              </a:spcBef>
              <a:buClrTx/>
              <a:buFontTx/>
              <a:buNone/>
            </a:pPr>
            <a:r>
              <a:rPr lang="en-US" sz="2500" b="1" dirty="0">
                <a:latin typeface="Courier New" pitchFamily="49" charset="0"/>
                <a:cs typeface="Courier New" pitchFamily="49" charset="0"/>
              </a:rPr>
              <a:t>	</a:t>
            </a:r>
            <a:r>
              <a:rPr lang="en-US" sz="2500" b="1" dirty="0" err="1">
                <a:latin typeface="Courier New" pitchFamily="49" charset="0"/>
                <a:cs typeface="Courier New" pitchFamily="49" charset="0"/>
              </a:rPr>
              <a:t>func</a:t>
            </a:r>
            <a:r>
              <a:rPr lang="en-US" sz="2500" b="1" dirty="0">
                <a:latin typeface="Courier New" pitchFamily="49" charset="0"/>
                <a:cs typeface="Courier New" pitchFamily="49" charset="0"/>
              </a:rPr>
              <a:t>();</a:t>
            </a:r>
          </a:p>
          <a:p>
            <a:pPr>
              <a:lnSpc>
                <a:spcPct val="80000"/>
              </a:lnSpc>
              <a:spcBef>
                <a:spcPts val="550"/>
              </a:spcBef>
              <a:buClrTx/>
              <a:buFontTx/>
              <a:buNone/>
            </a:pPr>
            <a:r>
              <a:rPr lang="en-US" sz="2500" b="1" dirty="0">
                <a:latin typeface="Courier New" pitchFamily="49" charset="0"/>
                <a:cs typeface="Courier New" pitchFamily="49" charset="0"/>
              </a:rPr>
              <a:t>	return 0;</a:t>
            </a:r>
          </a:p>
          <a:p>
            <a:pPr>
              <a:lnSpc>
                <a:spcPct val="80000"/>
              </a:lnSpc>
              <a:spcBef>
                <a:spcPts val="550"/>
              </a:spcBef>
              <a:buClrTx/>
              <a:buFontTx/>
              <a:buNone/>
            </a:pPr>
            <a:r>
              <a:rPr lang="en-US" sz="2500" b="1" dirty="0">
                <a:latin typeface="Courier New" pitchFamily="49" charset="0"/>
                <a:cs typeface="Courier New" pitchFamily="49" charset="0"/>
              </a:rPr>
              <a:t>}</a:t>
            </a:r>
          </a:p>
        </p:txBody>
      </p:sp>
      <p:sp>
        <p:nvSpPr>
          <p:cNvPr id="56324" name="Text Box 4"/>
          <p:cNvSpPr txBox="1">
            <a:spLocks noChangeArrowheads="1"/>
          </p:cNvSpPr>
          <p:nvPr/>
        </p:nvSpPr>
        <p:spPr bwMode="auto">
          <a:xfrm>
            <a:off x="4932040" y="3789040"/>
            <a:ext cx="2584648" cy="2402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2500" b="1" dirty="0">
                <a:solidFill>
                  <a:srgbClr val="00B050"/>
                </a:solidFill>
                <a:latin typeface="Courier New" pitchFamily="49" charset="0"/>
                <a:cs typeface="Courier New" pitchFamily="49" charset="0"/>
              </a:rPr>
              <a:t>// </a:t>
            </a:r>
            <a:r>
              <a:rPr lang="pl-PL" sz="2500" b="1" dirty="0">
                <a:solidFill>
                  <a:srgbClr val="0070C0"/>
                </a:solidFill>
                <a:latin typeface="Courier New" pitchFamily="49" charset="0"/>
                <a:cs typeface="Courier New" pitchFamily="49" charset="0"/>
              </a:rPr>
              <a:t>i = 0</a:t>
            </a:r>
          </a:p>
          <a:p>
            <a:pPr>
              <a:buClrTx/>
              <a:buFontTx/>
              <a:buNone/>
            </a:pPr>
            <a:r>
              <a:rPr lang="en-US" sz="2500" b="1" dirty="0">
                <a:solidFill>
                  <a:srgbClr val="00B050"/>
                </a:solidFill>
                <a:latin typeface="Courier New" pitchFamily="49" charset="0"/>
                <a:cs typeface="Courier New" pitchFamily="49" charset="0"/>
              </a:rPr>
              <a:t>//</a:t>
            </a:r>
            <a:r>
              <a:rPr lang="en-US" sz="2500" b="1" dirty="0">
                <a:latin typeface="Courier New" pitchFamily="49" charset="0"/>
                <a:cs typeface="Courier New" pitchFamily="49" charset="0"/>
              </a:rPr>
              <a:t> </a:t>
            </a:r>
            <a:r>
              <a:rPr lang="pl-PL" sz="2500" b="1" dirty="0">
                <a:solidFill>
                  <a:srgbClr val="0070C0"/>
                </a:solidFill>
                <a:latin typeface="Courier New" pitchFamily="49" charset="0"/>
                <a:cs typeface="Courier New" pitchFamily="49" charset="0"/>
              </a:rPr>
              <a:t>j = </a:t>
            </a:r>
            <a:r>
              <a:rPr lang="en-US" sz="2500" b="1" dirty="0">
                <a:solidFill>
                  <a:srgbClr val="0070C0"/>
                </a:solidFill>
                <a:latin typeface="Courier New" pitchFamily="49" charset="0"/>
                <a:cs typeface="Courier New" pitchFamily="49" charset="0"/>
              </a:rPr>
              <a:t>???</a:t>
            </a:r>
          </a:p>
          <a:p>
            <a:pPr>
              <a:buClrTx/>
              <a:buFontTx/>
              <a:buNone/>
            </a:pPr>
            <a:r>
              <a:rPr lang="en-US" sz="2500" b="1" dirty="0">
                <a:solidFill>
                  <a:srgbClr val="00B050"/>
                </a:solidFill>
                <a:latin typeface="Courier New" pitchFamily="49" charset="0"/>
                <a:cs typeface="Courier New" pitchFamily="49" charset="0"/>
              </a:rPr>
              <a:t>// </a:t>
            </a:r>
            <a:r>
              <a:rPr lang="pl-PL" sz="2500" b="1" dirty="0">
                <a:solidFill>
                  <a:srgbClr val="0070C0"/>
                </a:solidFill>
                <a:latin typeface="Courier New" pitchFamily="49" charset="0"/>
                <a:cs typeface="Courier New" pitchFamily="49" charset="0"/>
              </a:rPr>
              <a:t>i = 20</a:t>
            </a:r>
          </a:p>
          <a:p>
            <a:pPr>
              <a:buClrTx/>
              <a:buFontTx/>
              <a:buNone/>
            </a:pPr>
            <a:r>
              <a:rPr lang="en-US" sz="2500" b="1" dirty="0">
                <a:solidFill>
                  <a:srgbClr val="00B050"/>
                </a:solidFill>
                <a:latin typeface="Courier New" pitchFamily="49" charset="0"/>
                <a:cs typeface="Courier New" pitchFamily="49" charset="0"/>
              </a:rPr>
              <a:t>// </a:t>
            </a:r>
            <a:r>
              <a:rPr lang="pl-PL" sz="2500" b="1" dirty="0">
                <a:solidFill>
                  <a:srgbClr val="0070C0"/>
                </a:solidFill>
                <a:latin typeface="Courier New" pitchFamily="49" charset="0"/>
                <a:cs typeface="Courier New" pitchFamily="49" charset="0"/>
              </a:rPr>
              <a:t>j = </a:t>
            </a:r>
            <a:r>
              <a:rPr lang="en-US" sz="2500" b="1" dirty="0">
                <a:solidFill>
                  <a:srgbClr val="0070C0"/>
                </a:solidFill>
                <a:latin typeface="Courier New" pitchFamily="49" charset="0"/>
                <a:cs typeface="Courier New" pitchFamily="49" charset="0"/>
              </a:rPr>
              <a:t>??</a:t>
            </a:r>
          </a:p>
          <a:p>
            <a:pPr>
              <a:buClrTx/>
              <a:buFontTx/>
              <a:buNone/>
            </a:pPr>
            <a:r>
              <a:rPr lang="en-US" sz="2500" b="1" dirty="0">
                <a:solidFill>
                  <a:srgbClr val="00B050"/>
                </a:solidFill>
                <a:latin typeface="Courier New" pitchFamily="49" charset="0"/>
                <a:cs typeface="Courier New" pitchFamily="49" charset="0"/>
              </a:rPr>
              <a:t>// </a:t>
            </a:r>
            <a:r>
              <a:rPr lang="pl-PL" sz="2500" b="1" dirty="0">
                <a:solidFill>
                  <a:srgbClr val="0070C0"/>
                </a:solidFill>
                <a:latin typeface="Courier New" pitchFamily="49" charset="0"/>
                <a:cs typeface="Courier New" pitchFamily="49" charset="0"/>
              </a:rPr>
              <a:t>i = 30</a:t>
            </a:r>
          </a:p>
          <a:p>
            <a:pPr>
              <a:buClrTx/>
              <a:buFontTx/>
              <a:buNone/>
            </a:pPr>
            <a:r>
              <a:rPr lang="en-US" sz="2500" b="1" dirty="0">
                <a:solidFill>
                  <a:srgbClr val="00B050"/>
                </a:solidFill>
                <a:latin typeface="Courier New" pitchFamily="49" charset="0"/>
                <a:cs typeface="Courier New" pitchFamily="49" charset="0"/>
              </a:rPr>
              <a:t>//</a:t>
            </a:r>
            <a:r>
              <a:rPr lang="en-US" sz="2500" b="1" dirty="0">
                <a:latin typeface="Courier New" pitchFamily="49" charset="0"/>
                <a:cs typeface="Courier New" pitchFamily="49" charset="0"/>
              </a:rPr>
              <a:t> </a:t>
            </a:r>
            <a:r>
              <a:rPr lang="pl-PL" sz="2500" b="1" dirty="0">
                <a:solidFill>
                  <a:srgbClr val="0070C0"/>
                </a:solidFill>
                <a:latin typeface="Courier New" pitchFamily="49" charset="0"/>
                <a:cs typeface="Courier New" pitchFamily="49" charset="0"/>
              </a:rPr>
              <a:t>j = </a:t>
            </a:r>
            <a:r>
              <a:rPr lang="en-US" sz="2500" b="1" dirty="0">
                <a:solidFill>
                  <a:srgbClr val="0070C0"/>
                </a:solidFill>
                <a:latin typeface="Courier New"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56324"/>
                                        </p:tgtEl>
                                        <p:attrNameLst>
                                          <p:attrName>style.visibility</p:attrName>
                                        </p:attrNameLst>
                                      </p:cBhvr>
                                      <p:to>
                                        <p:strVal val="visible"/>
                                      </p:to>
                                    </p:set>
                                    <p:animEffect transition="in" filter="checkerboard(across)">
                                      <p:cBhvr additive="repl">
                                        <p:cTn id="7"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734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C0F998A-5FC3-470C-AA07-50176FA6A6AA}" type="slidenum">
              <a:rPr lang="en-US" sz="1200">
                <a:ea typeface="MS PGothic" pitchFamily="34" charset="-128"/>
              </a:rPr>
              <a:pPr algn="r">
                <a:buClrTx/>
                <a:buFontTx/>
                <a:buNone/>
              </a:pPr>
              <a:t>59</a:t>
            </a:fld>
            <a:endParaRPr lang="en-US" sz="1200">
              <a:ea typeface="MS PGothic" pitchFamily="34" charset="-128"/>
            </a:endParaRPr>
          </a:p>
        </p:txBody>
      </p:sp>
      <p:sp>
        <p:nvSpPr>
          <p:cNvPr id="57346"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3800">
                <a:solidFill>
                  <a:srgbClr val="293A83"/>
                </a:solidFill>
              </a:rPr>
              <a:t>Storage Classes, Static: Examples</a:t>
            </a:r>
          </a:p>
        </p:txBody>
      </p:sp>
      <p:sp>
        <p:nvSpPr>
          <p:cNvPr id="57347"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75"/>
              </a:spcBef>
              <a:buClrTx/>
              <a:buFontTx/>
              <a:buNone/>
            </a:pPr>
            <a:r>
              <a:rPr lang="en-US" sz="2400" b="1" dirty="0">
                <a:latin typeface="Courier New" pitchFamily="49" charset="0"/>
                <a:cs typeface="Courier New" pitchFamily="49" charset="0"/>
              </a:rPr>
              <a:t>void </a:t>
            </a:r>
            <a:r>
              <a:rPr lang="en-US" sz="2400" b="1" dirty="0" err="1">
                <a:latin typeface="Courier New" pitchFamily="49" charset="0"/>
                <a:cs typeface="Courier New" pitchFamily="49" charset="0"/>
              </a:rPr>
              <a:t>func</a:t>
            </a:r>
            <a:r>
              <a:rPr lang="en-US" sz="2400" b="1" dirty="0">
                <a:latin typeface="Courier New" pitchFamily="49" charset="0"/>
                <a:cs typeface="Courier New" pitchFamily="49" charset="0"/>
              </a:rPr>
              <a:t>(void){</a:t>
            </a:r>
          </a:p>
          <a:p>
            <a:pPr>
              <a:lnSpc>
                <a:spcPct val="80000"/>
              </a:lnSpc>
              <a:spcBef>
                <a:spcPts val="575"/>
              </a:spcBef>
              <a:buClrTx/>
              <a:buFontTx/>
              <a:buNone/>
            </a:pPr>
            <a:r>
              <a:rPr lang="en-US" sz="2400" b="1" dirty="0">
                <a:solidFill>
                  <a:srgbClr val="CC0000"/>
                </a:solidFill>
                <a:latin typeface="Courier New" pitchFamily="49" charset="0"/>
                <a:cs typeface="Courier New" pitchFamily="49" charset="0"/>
              </a:rPr>
              <a:t>	</a:t>
            </a:r>
            <a:r>
              <a:rPr lang="en-US" sz="2400" b="1" dirty="0" err="1">
                <a:solidFill>
                  <a:srgbClr val="CC0000"/>
                </a:solidFill>
                <a:latin typeface="Courier New" pitchFamily="49" charset="0"/>
                <a:cs typeface="Courier New" pitchFamily="49" charset="0"/>
              </a:rPr>
              <a:t>int</a:t>
            </a:r>
            <a:r>
              <a:rPr lang="en-US" sz="2400" b="1" dirty="0">
                <a:solidFill>
                  <a:srgbClr val="CC0000"/>
                </a:solidFill>
                <a:latin typeface="Courier New" pitchFamily="49" charset="0"/>
                <a:cs typeface="Courier New" pitchFamily="49" charset="0"/>
              </a:rPr>
              <a:t> j;</a:t>
            </a:r>
          </a:p>
          <a:p>
            <a:pPr>
              <a:lnSpc>
                <a:spcPct val="80000"/>
              </a:lnSpc>
              <a:spcBef>
                <a:spcPts val="575"/>
              </a:spcBef>
              <a:buClrTx/>
              <a:buFontTx/>
              <a:buNone/>
            </a:pPr>
            <a:r>
              <a:rPr lang="en-US" sz="2400" b="1" dirty="0">
                <a:solidFill>
                  <a:srgbClr val="CC0000"/>
                </a:solidFill>
                <a:latin typeface="Courier New" pitchFamily="49" charset="0"/>
                <a:cs typeface="Courier New" pitchFamily="49" charset="0"/>
              </a:rPr>
              <a:t>	static </a:t>
            </a:r>
            <a:r>
              <a:rPr lang="en-US" sz="2400" b="1" dirty="0" err="1">
                <a:solidFill>
                  <a:srgbClr val="CC0000"/>
                </a:solidFill>
                <a:latin typeface="Courier New" pitchFamily="49" charset="0"/>
                <a:cs typeface="Courier New" pitchFamily="49" charset="0"/>
              </a:rPr>
              <a:t>int</a:t>
            </a:r>
            <a:r>
              <a:rPr lang="en-US" sz="2400" b="1" dirty="0">
                <a:solidFill>
                  <a:srgbClr val="CC0000"/>
                </a:solidFill>
                <a:latin typeface="Courier New" pitchFamily="49" charset="0"/>
                <a:cs typeface="Courier New" pitchFamily="49" charset="0"/>
              </a:rPr>
              <a:t> </a:t>
            </a:r>
            <a:r>
              <a:rPr lang="en-US" sz="2400" b="1" dirty="0" err="1">
                <a:solidFill>
                  <a:srgbClr val="CC0000"/>
                </a:solidFill>
                <a:latin typeface="Courier New" pitchFamily="49" charset="0"/>
                <a:cs typeface="Courier New" pitchFamily="49" charset="0"/>
              </a:rPr>
              <a:t>i</a:t>
            </a:r>
            <a:r>
              <a:rPr lang="en-US" sz="2400" b="1" dirty="0">
                <a:solidFill>
                  <a:srgbClr val="CC0000"/>
                </a:solidFill>
                <a:latin typeface="Courier New" pitchFamily="49" charset="0"/>
                <a:cs typeface="Courier New" pitchFamily="49" charset="0"/>
              </a:rPr>
              <a:t>;</a:t>
            </a:r>
          </a:p>
          <a:p>
            <a:pPr>
              <a:lnSpc>
                <a:spcPct val="80000"/>
              </a:lnSpc>
              <a:spcBef>
                <a:spcPts val="575"/>
              </a:spcBef>
              <a:buClrTx/>
              <a:buFontTx/>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%d \n", </a:t>
            </a:r>
            <a:r>
              <a:rPr lang="en-US" sz="2400" b="1" dirty="0" err="1">
                <a:solidFill>
                  <a:srgbClr val="CC0000"/>
                </a:solidFill>
                <a:latin typeface="Courier New" pitchFamily="49" charset="0"/>
                <a:cs typeface="Courier New" pitchFamily="49" charset="0"/>
              </a:rPr>
              <a:t>i</a:t>
            </a:r>
            <a:r>
              <a:rPr lang="en-US" sz="2400" b="1" dirty="0">
                <a:latin typeface="Courier New" pitchFamily="49" charset="0"/>
                <a:cs typeface="Courier New" pitchFamily="49" charset="0"/>
              </a:rPr>
              <a:t>);</a:t>
            </a:r>
          </a:p>
          <a:p>
            <a:pPr>
              <a:lnSpc>
                <a:spcPct val="80000"/>
              </a:lnSpc>
              <a:spcBef>
                <a:spcPts val="575"/>
              </a:spcBef>
              <a:buClrTx/>
              <a:buFontTx/>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printf</a:t>
            </a:r>
            <a:r>
              <a:rPr lang="en-US" sz="2400" b="1" dirty="0">
                <a:latin typeface="Courier New" pitchFamily="49" charset="0"/>
                <a:cs typeface="Courier New" pitchFamily="49" charset="0"/>
              </a:rPr>
              <a:t>("j = %d \n", </a:t>
            </a:r>
            <a:r>
              <a:rPr lang="en-US" sz="2400" b="1" dirty="0">
                <a:solidFill>
                  <a:srgbClr val="CC0000"/>
                </a:solidFill>
                <a:latin typeface="Courier New" pitchFamily="49" charset="0"/>
                <a:cs typeface="Courier New" pitchFamily="49" charset="0"/>
              </a:rPr>
              <a:t>j</a:t>
            </a:r>
            <a:r>
              <a:rPr lang="en-US" sz="2400" b="1" dirty="0">
                <a:latin typeface="Courier New" pitchFamily="49" charset="0"/>
                <a:cs typeface="Courier New" pitchFamily="49" charset="0"/>
              </a:rPr>
              <a:t>);</a:t>
            </a:r>
          </a:p>
          <a:p>
            <a:pPr>
              <a:lnSpc>
                <a:spcPct val="80000"/>
              </a:lnSpc>
              <a:spcBef>
                <a:spcPts val="575"/>
              </a:spcBef>
              <a:buClrTx/>
              <a:buFontTx/>
              <a:buNone/>
            </a:pPr>
            <a:r>
              <a:rPr lang="en-US" sz="2400" b="1" dirty="0">
                <a:latin typeface="Courier New" pitchFamily="49" charset="0"/>
                <a:cs typeface="Courier New" pitchFamily="49" charset="0"/>
              </a:rPr>
              <a:t>	</a:t>
            </a:r>
            <a:r>
              <a:rPr lang="en-US" sz="2400" b="1" dirty="0" err="1">
                <a:solidFill>
                  <a:srgbClr val="CC0000"/>
                </a:solidFill>
                <a:latin typeface="Courier New" pitchFamily="49" charset="0"/>
                <a:cs typeface="Courier New" pitchFamily="49" charset="0"/>
              </a:rPr>
              <a:t>i</a:t>
            </a:r>
            <a:r>
              <a:rPr lang="en-US" sz="2400" b="1" dirty="0">
                <a:solidFill>
                  <a:srgbClr val="CC0000"/>
                </a:solidFill>
                <a:latin typeface="Courier New" pitchFamily="49" charset="0"/>
                <a:cs typeface="Courier New" pitchFamily="49" charset="0"/>
              </a:rPr>
              <a:t> = 20;</a:t>
            </a:r>
          </a:p>
          <a:p>
            <a:pPr>
              <a:lnSpc>
                <a:spcPct val="80000"/>
              </a:lnSpc>
              <a:spcBef>
                <a:spcPts val="575"/>
              </a:spcBef>
              <a:buClrTx/>
              <a:buFontTx/>
              <a:buNone/>
            </a:pPr>
            <a:r>
              <a:rPr lang="en-US" sz="2400" b="1" dirty="0">
                <a:latin typeface="Courier New" pitchFamily="49" charset="0"/>
                <a:cs typeface="Courier New" pitchFamily="49" charset="0"/>
              </a:rPr>
              <a:t>}</a:t>
            </a:r>
          </a:p>
          <a:p>
            <a:pPr>
              <a:lnSpc>
                <a:spcPct val="80000"/>
              </a:lnSpc>
              <a:spcBef>
                <a:spcPts val="575"/>
              </a:spcBef>
              <a:buClrTx/>
              <a:buFontTx/>
              <a:buNone/>
            </a:pP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main(void){</a:t>
            </a:r>
          </a:p>
          <a:p>
            <a:pPr>
              <a:lnSpc>
                <a:spcPct val="80000"/>
              </a:lnSpc>
              <a:spcBef>
                <a:spcPts val="575"/>
              </a:spcBef>
              <a:buClrTx/>
              <a:buFontTx/>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func</a:t>
            </a:r>
            <a:r>
              <a:rPr lang="en-US" sz="2400" b="1" dirty="0">
                <a:latin typeface="Courier New" pitchFamily="49" charset="0"/>
                <a:cs typeface="Courier New" pitchFamily="49" charset="0"/>
              </a:rPr>
              <a:t>();		</a:t>
            </a:r>
          </a:p>
          <a:p>
            <a:pPr>
              <a:lnSpc>
                <a:spcPct val="80000"/>
              </a:lnSpc>
              <a:spcBef>
                <a:spcPts val="575"/>
              </a:spcBef>
              <a:buClrTx/>
              <a:buFontTx/>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func</a:t>
            </a:r>
            <a:r>
              <a:rPr lang="en-US" sz="2400" b="1" dirty="0">
                <a:latin typeface="Courier New" pitchFamily="49" charset="0"/>
                <a:cs typeface="Courier New" pitchFamily="49" charset="0"/>
              </a:rPr>
              <a:t>();</a:t>
            </a:r>
          </a:p>
          <a:p>
            <a:pPr>
              <a:lnSpc>
                <a:spcPct val="80000"/>
              </a:lnSpc>
              <a:spcBef>
                <a:spcPts val="575"/>
              </a:spcBef>
              <a:buClrTx/>
              <a:buFontTx/>
              <a:buNone/>
            </a:pPr>
            <a:r>
              <a:rPr lang="en-US" sz="2400" b="1" dirty="0">
                <a:latin typeface="Courier New" pitchFamily="49" charset="0"/>
                <a:cs typeface="Courier New" pitchFamily="49" charset="0"/>
              </a:rPr>
              <a:t>	</a:t>
            </a:r>
            <a:r>
              <a:rPr lang="en-US" sz="2400" b="1" dirty="0">
                <a:solidFill>
                  <a:srgbClr val="CC0000"/>
                </a:solidFill>
                <a:latin typeface="Courier New" pitchFamily="49" charset="0"/>
                <a:cs typeface="Courier New" pitchFamily="49" charset="0"/>
              </a:rPr>
              <a:t>/* </a:t>
            </a:r>
            <a:r>
              <a:rPr lang="en-US" sz="2400" b="1" dirty="0" err="1">
                <a:solidFill>
                  <a:srgbClr val="CC0000"/>
                </a:solidFill>
                <a:latin typeface="Courier New" pitchFamily="49" charset="0"/>
                <a:cs typeface="Courier New" pitchFamily="49" charset="0"/>
              </a:rPr>
              <a:t>i</a:t>
            </a:r>
            <a:r>
              <a:rPr lang="en-US" sz="2400" b="1" dirty="0">
                <a:solidFill>
                  <a:srgbClr val="CC0000"/>
                </a:solidFill>
                <a:latin typeface="Courier New" pitchFamily="49" charset="0"/>
                <a:cs typeface="Courier New" pitchFamily="49" charset="0"/>
              </a:rPr>
              <a:t> = 30; 	compile error, why? */</a:t>
            </a:r>
          </a:p>
          <a:p>
            <a:pPr>
              <a:lnSpc>
                <a:spcPct val="80000"/>
              </a:lnSpc>
              <a:spcBef>
                <a:spcPts val="575"/>
              </a:spcBef>
              <a:buClrTx/>
              <a:buFontTx/>
              <a:buNone/>
            </a:pPr>
            <a:r>
              <a:rPr lang="en-US" sz="2400" b="1" dirty="0">
                <a:latin typeface="Courier New" pitchFamily="49" charset="0"/>
                <a:cs typeface="Courier New" pitchFamily="49" charset="0"/>
              </a:rPr>
              <a:t>	</a:t>
            </a:r>
            <a:r>
              <a:rPr lang="en-US" sz="2400" b="1" dirty="0" err="1">
                <a:latin typeface="Courier New" pitchFamily="49" charset="0"/>
                <a:cs typeface="Courier New" pitchFamily="49" charset="0"/>
              </a:rPr>
              <a:t>func</a:t>
            </a:r>
            <a:r>
              <a:rPr lang="en-US" sz="2400" b="1" dirty="0">
                <a:latin typeface="Courier New" pitchFamily="49" charset="0"/>
                <a:cs typeface="Courier New" pitchFamily="49" charset="0"/>
              </a:rPr>
              <a:t>();</a:t>
            </a:r>
          </a:p>
          <a:p>
            <a:pPr>
              <a:lnSpc>
                <a:spcPct val="80000"/>
              </a:lnSpc>
              <a:spcBef>
                <a:spcPts val="575"/>
              </a:spcBef>
              <a:buClrTx/>
              <a:buFontTx/>
              <a:buNone/>
            </a:pPr>
            <a:r>
              <a:rPr lang="en-US" sz="2400" b="1" dirty="0">
                <a:latin typeface="Courier New" pitchFamily="49" charset="0"/>
                <a:cs typeface="Courier New" pitchFamily="49" charset="0"/>
              </a:rPr>
              <a:t>	return 0;</a:t>
            </a:r>
          </a:p>
          <a:p>
            <a:pPr>
              <a:lnSpc>
                <a:spcPct val="80000"/>
              </a:lnSpc>
              <a:spcBef>
                <a:spcPts val="575"/>
              </a:spcBef>
              <a:buClrTx/>
              <a:buFontTx/>
              <a:buNone/>
            </a:pPr>
            <a:r>
              <a:rPr lang="en-US" sz="2400" b="1" dirty="0">
                <a:latin typeface="Courier New" pitchFamily="49" charset="0"/>
                <a:cs typeface="Courier New" pitchFamily="49" charset="0"/>
              </a:rPr>
              <a:t>}</a:t>
            </a:r>
          </a:p>
        </p:txBody>
      </p:sp>
      <p:sp>
        <p:nvSpPr>
          <p:cNvPr id="57348" name="Rectangle 4"/>
          <p:cNvSpPr>
            <a:spLocks noChangeArrowheads="1"/>
          </p:cNvSpPr>
          <p:nvPr/>
        </p:nvSpPr>
        <p:spPr bwMode="auto">
          <a:xfrm>
            <a:off x="7224499" y="4365104"/>
            <a:ext cx="1447800" cy="15718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B050"/>
                </a:solidFill>
                <a:latin typeface="Courier New" pitchFamily="49" charset="0"/>
                <a:cs typeface="Courier New" pitchFamily="49" charset="0"/>
              </a:rPr>
              <a:t>// </a:t>
            </a:r>
            <a:r>
              <a:rPr lang="pl-PL" sz="1600" b="1" dirty="0">
                <a:solidFill>
                  <a:srgbClr val="0070C0"/>
                </a:solidFill>
                <a:latin typeface="Courier New" pitchFamily="49" charset="0"/>
                <a:cs typeface="Courier New" pitchFamily="49" charset="0"/>
              </a:rPr>
              <a:t>i = 0</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B050"/>
                </a:solidFill>
                <a:latin typeface="Courier New" pitchFamily="49" charset="0"/>
                <a:cs typeface="Courier New" pitchFamily="49" charset="0"/>
              </a:rPr>
              <a:t>// </a:t>
            </a:r>
            <a:r>
              <a:rPr lang="pl-PL" sz="1600" b="1" dirty="0">
                <a:solidFill>
                  <a:srgbClr val="0070C0"/>
                </a:solidFill>
                <a:latin typeface="Courier New" pitchFamily="49" charset="0"/>
                <a:cs typeface="Courier New" pitchFamily="49" charset="0"/>
              </a:rPr>
              <a:t>j = </a:t>
            </a:r>
            <a:r>
              <a:rPr lang="en-US" sz="1600" b="1" dirty="0">
                <a:solidFill>
                  <a:srgbClr val="0070C0"/>
                </a:solidFill>
                <a:latin typeface="Courier New" pitchFamily="49" charset="0"/>
                <a:cs typeface="Courier New" pitchFamily="49" charset="0"/>
              </a:rPr>
              <a:t>??</a:t>
            </a:r>
            <a:r>
              <a:rPr lang="en-US" sz="1600" b="1" dirty="0">
                <a:solidFill>
                  <a:srgbClr val="00B050"/>
                </a:solidFill>
                <a:latin typeface="Courier New" pitchFamily="49" charset="0"/>
                <a:cs typeface="Courier New" pitchFamily="49" charset="0"/>
              </a:rPr>
              <a:t>?</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B050"/>
                </a:solidFill>
                <a:latin typeface="Courier New" pitchFamily="49" charset="0"/>
                <a:cs typeface="Courier New" pitchFamily="49" charset="0"/>
              </a:rPr>
              <a:t>// </a:t>
            </a:r>
            <a:r>
              <a:rPr lang="pl-PL" sz="1600" b="1" dirty="0">
                <a:solidFill>
                  <a:srgbClr val="0070C0"/>
                </a:solidFill>
                <a:latin typeface="Courier New" pitchFamily="49" charset="0"/>
                <a:cs typeface="Courier New" pitchFamily="49" charset="0"/>
              </a:rPr>
              <a:t>i = 20</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B050"/>
                </a:solidFill>
                <a:latin typeface="Courier New" pitchFamily="49" charset="0"/>
                <a:cs typeface="Courier New" pitchFamily="49" charset="0"/>
              </a:rPr>
              <a:t>// </a:t>
            </a:r>
            <a:r>
              <a:rPr lang="pl-PL" sz="1600" b="1" dirty="0">
                <a:solidFill>
                  <a:srgbClr val="0070C0"/>
                </a:solidFill>
                <a:latin typeface="Courier New" pitchFamily="49" charset="0"/>
                <a:cs typeface="Courier New" pitchFamily="49" charset="0"/>
              </a:rPr>
              <a:t>j = </a:t>
            </a:r>
            <a:r>
              <a:rPr lang="en-US" sz="1600" b="1" dirty="0">
                <a:solidFill>
                  <a:srgbClr val="0070C0"/>
                </a:solidFill>
                <a:latin typeface="Courier New" pitchFamily="49" charset="0"/>
                <a:cs typeface="Courier New" pitchFamily="49" charset="0"/>
              </a:rPr>
              <a:t>???</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B050"/>
                </a:solidFill>
                <a:latin typeface="Courier New" pitchFamily="49" charset="0"/>
                <a:cs typeface="Courier New" pitchFamily="49" charset="0"/>
              </a:rPr>
              <a:t>// </a:t>
            </a:r>
            <a:r>
              <a:rPr lang="pl-PL" sz="1600" b="1" dirty="0">
                <a:solidFill>
                  <a:srgbClr val="0070C0"/>
                </a:solidFill>
                <a:latin typeface="Courier New" pitchFamily="49" charset="0"/>
                <a:cs typeface="Courier New" pitchFamily="49" charset="0"/>
              </a:rPr>
              <a:t>i = 20</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1600" b="1" dirty="0">
                <a:solidFill>
                  <a:srgbClr val="00B050"/>
                </a:solidFill>
                <a:latin typeface="Courier New" pitchFamily="49" charset="0"/>
                <a:cs typeface="Courier New" pitchFamily="49" charset="0"/>
              </a:rPr>
              <a:t>// </a:t>
            </a:r>
            <a:r>
              <a:rPr lang="pl-PL" sz="1600" b="1" dirty="0">
                <a:solidFill>
                  <a:srgbClr val="0070C0"/>
                </a:solidFill>
                <a:latin typeface="Courier New" pitchFamily="49" charset="0"/>
                <a:cs typeface="Courier New" pitchFamily="49" charset="0"/>
              </a:rPr>
              <a:t>j = </a:t>
            </a:r>
            <a:r>
              <a:rPr lang="en-US" sz="1600" b="1" dirty="0">
                <a:solidFill>
                  <a:srgbClr val="0070C0"/>
                </a:solidFill>
                <a:latin typeface="Courier New"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57348"/>
                                        </p:tgtEl>
                                        <p:attrNameLst>
                                          <p:attrName>style.visibility</p:attrName>
                                        </p:attrNameLst>
                                      </p:cBhvr>
                                      <p:to>
                                        <p:strVal val="visible"/>
                                      </p:to>
                                    </p:set>
                                    <p:animEffect transition="in" filter="checkerboard(across)">
                                      <p:cBhvr additive="repl">
                                        <p:cTn id="7" dur="500"/>
                                        <p:tgtEl>
                                          <p:spTgt spid="573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E4AD570-0FC8-4A6E-89B0-9753CFEB0BF5}" type="slidenum">
              <a:rPr lang="en-US" sz="1200">
                <a:ea typeface="MS PGothic" pitchFamily="34" charset="-128"/>
              </a:rPr>
              <a:pPr algn="r">
                <a:buClrTx/>
                <a:buFontTx/>
                <a:buNone/>
              </a:pPr>
              <a:t>6</a:t>
            </a:fld>
            <a:endParaRPr lang="en-US" sz="1200">
              <a:ea typeface="MS PGothic" pitchFamily="34" charset="-128"/>
            </a:endParaRPr>
          </a:p>
        </p:txBody>
      </p:sp>
      <p:sp>
        <p:nvSpPr>
          <p:cNvPr id="9218" name="Text Box 2"/>
          <p:cNvSpPr txBox="1">
            <a:spLocks noChangeArrowheads="1"/>
          </p:cNvSpPr>
          <p:nvPr/>
        </p:nvSpPr>
        <p:spPr bwMode="auto">
          <a:xfrm>
            <a:off x="446088" y="163513"/>
            <a:ext cx="824071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Modular programming: Advantages</a:t>
            </a:r>
          </a:p>
        </p:txBody>
      </p:sp>
      <p:sp>
        <p:nvSpPr>
          <p:cNvPr id="9219" name="Text Box 3"/>
          <p:cNvSpPr txBox="1">
            <a:spLocks noChangeArrowheads="1"/>
          </p:cNvSpPr>
          <p:nvPr/>
        </p:nvSpPr>
        <p:spPr bwMode="auto">
          <a:xfrm>
            <a:off x="251520" y="1143000"/>
            <a:ext cx="9019728"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Easy to develop and understand </a:t>
            </a:r>
          </a:p>
          <a:p>
            <a:pPr>
              <a:spcBef>
                <a:spcPts val="2000"/>
              </a:spcBef>
              <a:buClr>
                <a:srgbClr val="003399"/>
              </a:buClr>
              <a:buFont typeface="Wingdings" pitchFamily="2" charset="2"/>
              <a:buChar char=""/>
            </a:pPr>
            <a:r>
              <a:rPr lang="en-US" sz="3200" dirty="0"/>
              <a:t>Reusability</a:t>
            </a:r>
          </a:p>
          <a:p>
            <a:pPr lvl="1">
              <a:spcBef>
                <a:spcPts val="700"/>
              </a:spcBef>
              <a:buClr>
                <a:srgbClr val="006633"/>
              </a:buClr>
              <a:buSzPct val="85000"/>
              <a:buFont typeface="Wingdings" pitchFamily="2" charset="2"/>
              <a:buChar char=""/>
            </a:pPr>
            <a:r>
              <a:rPr lang="en-US" sz="2800" dirty="0"/>
              <a:t>Something is used frequently </a:t>
            </a:r>
          </a:p>
          <a:p>
            <a:pPr lvl="2">
              <a:spcBef>
                <a:spcPts val="700"/>
              </a:spcBef>
              <a:buClr>
                <a:srgbClr val="006633"/>
              </a:buClr>
              <a:buSzPct val="85000"/>
              <a:buFont typeface="Wingdings" pitchFamily="2" charset="2"/>
              <a:buChar char=""/>
            </a:pPr>
            <a:r>
              <a:rPr lang="en-US" sz="2400" dirty="0"/>
              <a:t>Mathematic: Square, Power, Sin, …</a:t>
            </a:r>
          </a:p>
          <a:p>
            <a:pPr lvl="2">
              <a:spcBef>
                <a:spcPts val="700"/>
              </a:spcBef>
              <a:buClr>
                <a:srgbClr val="006633"/>
              </a:buClr>
              <a:buSzPct val="85000"/>
              <a:buFont typeface="Wingdings" pitchFamily="2" charset="2"/>
              <a:buChar char=""/>
            </a:pPr>
            <a:r>
              <a:rPr lang="en-US" sz="2400" dirty="0"/>
              <a:t>Programming: Printing, Reading</a:t>
            </a:r>
          </a:p>
          <a:p>
            <a:pPr lvl="1">
              <a:spcBef>
                <a:spcPts val="700"/>
              </a:spcBef>
              <a:buClr>
                <a:srgbClr val="006633"/>
              </a:buClr>
              <a:buSzPct val="85000"/>
              <a:buFont typeface="Wingdings" pitchFamily="2" charset="2"/>
              <a:buChar char=""/>
            </a:pPr>
            <a:r>
              <a:rPr lang="en-US" sz="2800" dirty="0"/>
              <a:t>Develop it </a:t>
            </a:r>
            <a:r>
              <a:rPr lang="en-US" sz="2800" dirty="0">
                <a:solidFill>
                  <a:srgbClr val="CC0000"/>
                </a:solidFill>
              </a:rPr>
              <a:t>one time</a:t>
            </a:r>
            <a:r>
              <a:rPr lang="en-US" sz="2800" dirty="0"/>
              <a:t>, use it </a:t>
            </a:r>
            <a:r>
              <a:rPr lang="en-US" sz="2800" dirty="0">
                <a:solidFill>
                  <a:srgbClr val="CC0000"/>
                </a:solidFill>
              </a:rPr>
              <a:t>many times</a:t>
            </a:r>
            <a:r>
              <a:rPr lang="en-US" sz="2800" dirty="0"/>
              <a:t> </a:t>
            </a:r>
          </a:p>
          <a:p>
            <a:pPr>
              <a:spcBef>
                <a:spcPts val="2000"/>
              </a:spcBef>
              <a:buClr>
                <a:srgbClr val="003399"/>
              </a:buClr>
              <a:buFont typeface="Wingdings" pitchFamily="2" charset="2"/>
              <a:buChar char=""/>
            </a:pPr>
            <a:r>
              <a:rPr lang="en-US" sz="3200" dirty="0"/>
              <a:t>Multiple developers can work on different parts </a:t>
            </a:r>
          </a:p>
          <a:p>
            <a:pPr>
              <a:spcBef>
                <a:spcPts val="2000"/>
              </a:spcBef>
              <a:buClr>
                <a:srgbClr val="003399"/>
              </a:buClr>
              <a:buFont typeface="Wingdings" pitchFamily="2" charset="2"/>
              <a:buChar char=""/>
            </a:pPr>
            <a:r>
              <a:rPr lang="en-US" sz="3200" dirty="0"/>
              <a:t>Each module can be tested and debugged separately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6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0A03E7DC-A7B1-420D-B063-F74AEC9686AC}" type="slidenum">
              <a:rPr lang="en-US" sz="1200">
                <a:ea typeface="MS PGothic" pitchFamily="34" charset="-128"/>
              </a:rPr>
              <a:pPr algn="r">
                <a:buClrTx/>
                <a:buFontTx/>
                <a:buNone/>
              </a:pPr>
              <a:t>60</a:t>
            </a:fld>
            <a:endParaRPr lang="en-US" sz="1200">
              <a:ea typeface="MS PGothic" pitchFamily="34" charset="-128"/>
            </a:endParaRPr>
          </a:p>
        </p:txBody>
      </p:sp>
      <p:sp>
        <p:nvSpPr>
          <p:cNvPr id="58370"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3800">
                <a:solidFill>
                  <a:srgbClr val="293A83"/>
                </a:solidFill>
              </a:rPr>
              <a:t>Storage Classes, Static: Examples</a:t>
            </a:r>
          </a:p>
        </p:txBody>
      </p:sp>
      <p:sp>
        <p:nvSpPr>
          <p:cNvPr id="58371" name="Text Box 3"/>
          <p:cNvSpPr txBox="1">
            <a:spLocks noChangeArrowheads="1"/>
          </p:cNvSpPr>
          <p:nvPr/>
        </p:nvSpPr>
        <p:spPr bwMode="auto">
          <a:xfrm>
            <a:off x="304800" y="1143000"/>
            <a:ext cx="8382000" cy="5205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75"/>
              </a:spcBef>
              <a:buClrTx/>
              <a:buFontTx/>
              <a:buNone/>
            </a:pPr>
            <a:r>
              <a:rPr lang="en-US" sz="2800" b="1" dirty="0">
                <a:latin typeface="Courier New" pitchFamily="49" charset="0"/>
                <a:cs typeface="Courier New" pitchFamily="49" charset="0"/>
              </a:rPr>
              <a:t>void </a:t>
            </a:r>
            <a:r>
              <a:rPr lang="en-US" sz="2800" b="1" dirty="0" err="1">
                <a:latin typeface="Courier New" pitchFamily="49" charset="0"/>
                <a:cs typeface="Courier New" pitchFamily="49" charset="0"/>
              </a:rPr>
              <a:t>func</a:t>
            </a:r>
            <a:r>
              <a:rPr lang="en-US" sz="2800" b="1" dirty="0">
                <a:latin typeface="Courier New" pitchFamily="49" charset="0"/>
                <a:cs typeface="Courier New" pitchFamily="49" charset="0"/>
              </a:rPr>
              <a:t>(void){</a:t>
            </a:r>
          </a:p>
          <a:p>
            <a:pPr>
              <a:lnSpc>
                <a:spcPct val="80000"/>
              </a:lnSpc>
              <a:spcBef>
                <a:spcPts val="575"/>
              </a:spcBef>
              <a:buClrTx/>
              <a:buFontTx/>
              <a:buNone/>
            </a:pPr>
            <a:r>
              <a:rPr lang="en-US" sz="2800" b="1" dirty="0">
                <a:latin typeface="Courier New" pitchFamily="49" charset="0"/>
                <a:cs typeface="Courier New" pitchFamily="49" charset="0"/>
              </a:rPr>
              <a:t>	int j;</a:t>
            </a:r>
          </a:p>
          <a:p>
            <a:pPr>
              <a:lnSpc>
                <a:spcPct val="80000"/>
              </a:lnSpc>
              <a:spcBef>
                <a:spcPts val="575"/>
              </a:spcBef>
              <a:buClrTx/>
              <a:buFontTx/>
              <a:buNone/>
            </a:pPr>
            <a:r>
              <a:rPr lang="en-US" sz="2800" b="1" dirty="0">
                <a:solidFill>
                  <a:srgbClr val="CC0000"/>
                </a:solidFill>
                <a:latin typeface="Courier New" pitchFamily="49" charset="0"/>
                <a:cs typeface="Courier New" pitchFamily="49" charset="0"/>
              </a:rPr>
              <a:t>	</a:t>
            </a:r>
            <a:r>
              <a:rPr lang="en-US" sz="2800" b="1" dirty="0">
                <a:latin typeface="Courier New" pitchFamily="49" charset="0"/>
                <a:cs typeface="Courier New" pitchFamily="49" charset="0"/>
              </a:rPr>
              <a:t>static int</a:t>
            </a:r>
            <a:r>
              <a:rPr lang="en-US" sz="2800" b="1" dirty="0">
                <a:solidFill>
                  <a:srgbClr val="CC0000"/>
                </a:solidFill>
                <a:latin typeface="Courier New" pitchFamily="49" charset="0"/>
                <a:cs typeface="Courier New" pitchFamily="49" charset="0"/>
              </a:rPr>
              <a:t> </a:t>
            </a:r>
            <a:r>
              <a:rPr lang="en-US" sz="2800" b="1" dirty="0" err="1">
                <a:solidFill>
                  <a:srgbClr val="CC0000"/>
                </a:solidFill>
                <a:latin typeface="Courier New" pitchFamily="49" charset="0"/>
                <a:cs typeface="Courier New" pitchFamily="49" charset="0"/>
              </a:rPr>
              <a:t>i</a:t>
            </a:r>
            <a:r>
              <a:rPr lang="en-US" sz="2800" b="1" dirty="0">
                <a:solidFill>
                  <a:srgbClr val="CC0000"/>
                </a:solidFill>
                <a:latin typeface="Courier New" pitchFamily="49" charset="0"/>
                <a:cs typeface="Courier New" pitchFamily="49" charset="0"/>
              </a:rPr>
              <a:t> = 10;</a:t>
            </a:r>
          </a:p>
          <a:p>
            <a:pPr>
              <a:lnSpc>
                <a:spcPct val="80000"/>
              </a:lnSpc>
              <a:spcBef>
                <a:spcPts val="575"/>
              </a:spcBef>
              <a:buClrTx/>
              <a:buFontTx/>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a:t>
            </a:r>
            <a:r>
              <a:rPr lang="en-US" sz="2800" b="1" dirty="0" err="1">
                <a:latin typeface="Courier New" pitchFamily="49" charset="0"/>
                <a:cs typeface="Courier New" pitchFamily="49" charset="0"/>
              </a:rPr>
              <a:t>i</a:t>
            </a:r>
            <a:r>
              <a:rPr lang="en-US" sz="2800" b="1" dirty="0">
                <a:latin typeface="Courier New" pitchFamily="49" charset="0"/>
                <a:cs typeface="Courier New" pitchFamily="49" charset="0"/>
              </a:rPr>
              <a:t> = %d \n", </a:t>
            </a:r>
            <a:r>
              <a:rPr lang="en-US" sz="2800" b="1" dirty="0" err="1">
                <a:solidFill>
                  <a:srgbClr val="CC0000"/>
                </a:solidFill>
                <a:latin typeface="Courier New" pitchFamily="49" charset="0"/>
                <a:cs typeface="Courier New" pitchFamily="49" charset="0"/>
              </a:rPr>
              <a:t>i</a:t>
            </a:r>
            <a:r>
              <a:rPr lang="en-US" sz="2800" b="1" dirty="0">
                <a:latin typeface="Courier New" pitchFamily="49" charset="0"/>
                <a:cs typeface="Courier New" pitchFamily="49" charset="0"/>
              </a:rPr>
              <a:t>);</a:t>
            </a:r>
          </a:p>
          <a:p>
            <a:pPr>
              <a:lnSpc>
                <a:spcPct val="80000"/>
              </a:lnSpc>
              <a:spcBef>
                <a:spcPts val="575"/>
              </a:spcBef>
              <a:buClrTx/>
              <a:buFontTx/>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printf</a:t>
            </a:r>
            <a:r>
              <a:rPr lang="en-US" sz="2800" b="1" dirty="0">
                <a:latin typeface="Courier New" pitchFamily="49" charset="0"/>
                <a:cs typeface="Courier New" pitchFamily="49" charset="0"/>
              </a:rPr>
              <a:t>("j = %d \n", </a:t>
            </a:r>
            <a:r>
              <a:rPr lang="en-US" sz="2800" b="1" dirty="0">
                <a:solidFill>
                  <a:srgbClr val="CC0000"/>
                </a:solidFill>
                <a:latin typeface="Courier New" pitchFamily="49" charset="0"/>
                <a:cs typeface="Courier New" pitchFamily="49" charset="0"/>
              </a:rPr>
              <a:t>j</a:t>
            </a:r>
            <a:r>
              <a:rPr lang="en-US" sz="2800" b="1" dirty="0">
                <a:latin typeface="Courier New" pitchFamily="49" charset="0"/>
                <a:cs typeface="Courier New" pitchFamily="49" charset="0"/>
              </a:rPr>
              <a:t>);</a:t>
            </a:r>
          </a:p>
          <a:p>
            <a:pPr>
              <a:lnSpc>
                <a:spcPct val="80000"/>
              </a:lnSpc>
              <a:spcBef>
                <a:spcPts val="575"/>
              </a:spcBef>
              <a:buClrTx/>
              <a:buFontTx/>
              <a:buNone/>
            </a:pPr>
            <a:r>
              <a:rPr lang="en-US" sz="2800" b="1" dirty="0">
                <a:latin typeface="Courier New" pitchFamily="49" charset="0"/>
                <a:cs typeface="Courier New" pitchFamily="49" charset="0"/>
              </a:rPr>
              <a:t>	</a:t>
            </a:r>
            <a:r>
              <a:rPr lang="en-US" sz="2800" b="1" dirty="0" err="1">
                <a:solidFill>
                  <a:srgbClr val="CC0000"/>
                </a:solidFill>
                <a:latin typeface="Courier New" pitchFamily="49" charset="0"/>
                <a:cs typeface="Courier New" pitchFamily="49" charset="0"/>
              </a:rPr>
              <a:t>i</a:t>
            </a:r>
            <a:r>
              <a:rPr lang="en-US" sz="2800" b="1" dirty="0">
                <a:solidFill>
                  <a:srgbClr val="CC0000"/>
                </a:solidFill>
                <a:latin typeface="Courier New" pitchFamily="49" charset="0"/>
                <a:cs typeface="Courier New" pitchFamily="49" charset="0"/>
              </a:rPr>
              <a:t> = 20;</a:t>
            </a:r>
          </a:p>
          <a:p>
            <a:pPr>
              <a:lnSpc>
                <a:spcPct val="80000"/>
              </a:lnSpc>
              <a:spcBef>
                <a:spcPts val="575"/>
              </a:spcBef>
              <a:buClrTx/>
              <a:buFontTx/>
              <a:buNone/>
            </a:pPr>
            <a:r>
              <a:rPr lang="en-US" sz="2800" b="1" dirty="0">
                <a:latin typeface="Courier New" pitchFamily="49" charset="0"/>
                <a:cs typeface="Courier New" pitchFamily="49" charset="0"/>
              </a:rPr>
              <a:t>}</a:t>
            </a:r>
          </a:p>
          <a:p>
            <a:pPr>
              <a:lnSpc>
                <a:spcPct val="80000"/>
              </a:lnSpc>
              <a:spcBef>
                <a:spcPts val="575"/>
              </a:spcBef>
              <a:buClrTx/>
              <a:buFontTx/>
              <a:buNone/>
            </a:pPr>
            <a:endParaRPr lang="en-US" sz="1200" b="1" dirty="0">
              <a:latin typeface="Courier New" pitchFamily="49" charset="0"/>
              <a:cs typeface="Courier New" pitchFamily="49" charset="0"/>
            </a:endParaRPr>
          </a:p>
          <a:p>
            <a:pPr>
              <a:lnSpc>
                <a:spcPct val="80000"/>
              </a:lnSpc>
              <a:spcBef>
                <a:spcPts val="575"/>
              </a:spcBef>
              <a:buClrTx/>
              <a:buFontTx/>
              <a:buNone/>
            </a:pPr>
            <a:r>
              <a:rPr lang="en-US" sz="2800" b="1" dirty="0">
                <a:latin typeface="Courier New" pitchFamily="49" charset="0"/>
                <a:cs typeface="Courier New" pitchFamily="49" charset="0"/>
              </a:rPr>
              <a:t>int main(void){</a:t>
            </a:r>
          </a:p>
          <a:p>
            <a:pPr>
              <a:lnSpc>
                <a:spcPct val="80000"/>
              </a:lnSpc>
              <a:spcBef>
                <a:spcPts val="575"/>
              </a:spcBef>
              <a:buClrTx/>
              <a:buFontTx/>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func</a:t>
            </a:r>
            <a:r>
              <a:rPr lang="en-US" sz="2800" b="1" dirty="0">
                <a:latin typeface="Courier New" pitchFamily="49" charset="0"/>
                <a:cs typeface="Courier New" pitchFamily="49" charset="0"/>
              </a:rPr>
              <a:t>();		</a:t>
            </a:r>
          </a:p>
          <a:p>
            <a:pPr>
              <a:lnSpc>
                <a:spcPct val="80000"/>
              </a:lnSpc>
              <a:spcBef>
                <a:spcPts val="575"/>
              </a:spcBef>
              <a:buClrTx/>
              <a:buFontTx/>
              <a:buNone/>
            </a:pPr>
            <a:r>
              <a:rPr lang="en-US" sz="2800" b="1" dirty="0">
                <a:latin typeface="Courier New" pitchFamily="49" charset="0"/>
                <a:cs typeface="Courier New" pitchFamily="49" charset="0"/>
              </a:rPr>
              <a:t>	</a:t>
            </a:r>
            <a:r>
              <a:rPr lang="en-US" sz="2800" b="1" dirty="0" err="1">
                <a:latin typeface="Courier New" pitchFamily="49" charset="0"/>
                <a:cs typeface="Courier New" pitchFamily="49" charset="0"/>
              </a:rPr>
              <a:t>func</a:t>
            </a:r>
            <a:r>
              <a:rPr lang="en-US" sz="2800" b="1" dirty="0">
                <a:latin typeface="Courier New" pitchFamily="49" charset="0"/>
                <a:cs typeface="Courier New" pitchFamily="49" charset="0"/>
              </a:rPr>
              <a:t>();</a:t>
            </a:r>
          </a:p>
          <a:p>
            <a:pPr>
              <a:lnSpc>
                <a:spcPct val="80000"/>
              </a:lnSpc>
              <a:spcBef>
                <a:spcPts val="575"/>
              </a:spcBef>
              <a:buClrTx/>
              <a:buFontTx/>
              <a:buNone/>
            </a:pPr>
            <a:r>
              <a:rPr lang="en-US" sz="2800" b="1" dirty="0">
                <a:latin typeface="Courier New" pitchFamily="49" charset="0"/>
                <a:cs typeface="Courier New" pitchFamily="49" charset="0"/>
              </a:rPr>
              <a:t>	return 0;</a:t>
            </a:r>
          </a:p>
          <a:p>
            <a:pPr>
              <a:lnSpc>
                <a:spcPct val="80000"/>
              </a:lnSpc>
              <a:spcBef>
                <a:spcPts val="575"/>
              </a:spcBef>
              <a:buClrTx/>
              <a:buFontTx/>
              <a:buNone/>
            </a:pPr>
            <a:r>
              <a:rPr lang="en-US" sz="2800" b="1" dirty="0">
                <a:latin typeface="Courier New" pitchFamily="49" charset="0"/>
                <a:cs typeface="Courier New" pitchFamily="49" charset="0"/>
              </a:rPr>
              <a:t>}</a:t>
            </a:r>
          </a:p>
        </p:txBody>
      </p:sp>
      <p:sp>
        <p:nvSpPr>
          <p:cNvPr id="58372" name="Rectangle 4"/>
          <p:cNvSpPr>
            <a:spLocks noChangeArrowheads="1"/>
          </p:cNvSpPr>
          <p:nvPr/>
        </p:nvSpPr>
        <p:spPr bwMode="auto">
          <a:xfrm>
            <a:off x="5796136" y="4495800"/>
            <a:ext cx="2664296" cy="13256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B050"/>
                </a:solidFill>
                <a:latin typeface="Courier New" pitchFamily="49" charset="0"/>
                <a:cs typeface="Courier New" pitchFamily="49" charset="0"/>
              </a:rPr>
              <a:t>//</a:t>
            </a:r>
            <a:r>
              <a:rPr lang="en-US" sz="2000" b="1" dirty="0">
                <a:solidFill>
                  <a:srgbClr val="000000"/>
                </a:solidFill>
                <a:latin typeface="Courier New" pitchFamily="49" charset="0"/>
                <a:cs typeface="Courier New" pitchFamily="49" charset="0"/>
              </a:rPr>
              <a:t> </a:t>
            </a:r>
            <a:r>
              <a:rPr lang="pl-PL" sz="2000" b="1" dirty="0">
                <a:solidFill>
                  <a:srgbClr val="0070C0"/>
                </a:solidFill>
                <a:latin typeface="Courier New" pitchFamily="49" charset="0"/>
                <a:cs typeface="Courier New" pitchFamily="49" charset="0"/>
              </a:rPr>
              <a:t>i = 10</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B050"/>
                </a:solidFill>
                <a:latin typeface="Courier New" pitchFamily="49" charset="0"/>
                <a:cs typeface="Courier New" pitchFamily="49" charset="0"/>
              </a:rPr>
              <a:t>//</a:t>
            </a:r>
            <a:r>
              <a:rPr lang="en-US" sz="2000" b="1" dirty="0">
                <a:solidFill>
                  <a:srgbClr val="000000"/>
                </a:solidFill>
                <a:latin typeface="Courier New" pitchFamily="49" charset="0"/>
                <a:cs typeface="Courier New" pitchFamily="49" charset="0"/>
              </a:rPr>
              <a:t> </a:t>
            </a:r>
            <a:r>
              <a:rPr lang="pl-PL" sz="2000" b="1" dirty="0">
                <a:solidFill>
                  <a:srgbClr val="0070C0"/>
                </a:solidFill>
                <a:latin typeface="Courier New" pitchFamily="49" charset="0"/>
                <a:cs typeface="Courier New" pitchFamily="49" charset="0"/>
              </a:rPr>
              <a:t>j = </a:t>
            </a:r>
            <a:r>
              <a:rPr lang="en-US" sz="2000" b="1" dirty="0">
                <a:solidFill>
                  <a:srgbClr val="0070C0"/>
                </a:solidFill>
                <a:latin typeface="Courier New" pitchFamily="49" charset="0"/>
                <a:cs typeface="Courier New" pitchFamily="49" charset="0"/>
              </a:rPr>
              <a:t>???</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B050"/>
                </a:solidFill>
                <a:latin typeface="Courier New" pitchFamily="49" charset="0"/>
                <a:cs typeface="Courier New" pitchFamily="49" charset="0"/>
              </a:rPr>
              <a:t>//</a:t>
            </a:r>
            <a:r>
              <a:rPr lang="en-US" sz="2000" b="1" dirty="0">
                <a:solidFill>
                  <a:srgbClr val="000000"/>
                </a:solidFill>
                <a:latin typeface="Courier New" pitchFamily="49" charset="0"/>
                <a:cs typeface="Courier New" pitchFamily="49" charset="0"/>
              </a:rPr>
              <a:t> </a:t>
            </a:r>
            <a:r>
              <a:rPr lang="pl-PL" sz="2000" b="1" dirty="0">
                <a:solidFill>
                  <a:srgbClr val="0070C0"/>
                </a:solidFill>
                <a:latin typeface="Courier New" pitchFamily="49" charset="0"/>
                <a:cs typeface="Courier New" pitchFamily="49" charset="0"/>
              </a:rPr>
              <a:t>i = 20</a:t>
            </a:r>
          </a:p>
          <a:p>
            <a:pPr>
              <a:buClr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sz="2000" b="1" dirty="0">
                <a:solidFill>
                  <a:srgbClr val="00B050"/>
                </a:solidFill>
                <a:latin typeface="Courier New" pitchFamily="49" charset="0"/>
                <a:cs typeface="Courier New" pitchFamily="49" charset="0"/>
              </a:rPr>
              <a:t>//</a:t>
            </a:r>
            <a:r>
              <a:rPr lang="en-US" sz="2000" b="1" dirty="0">
                <a:solidFill>
                  <a:srgbClr val="000000"/>
                </a:solidFill>
                <a:latin typeface="Courier New" pitchFamily="49" charset="0"/>
                <a:cs typeface="Courier New" pitchFamily="49" charset="0"/>
              </a:rPr>
              <a:t> </a:t>
            </a:r>
            <a:r>
              <a:rPr lang="pl-PL" sz="2000" b="1" dirty="0">
                <a:solidFill>
                  <a:srgbClr val="0070C0"/>
                </a:solidFill>
                <a:latin typeface="Courier New" pitchFamily="49" charset="0"/>
                <a:cs typeface="Courier New" pitchFamily="49" charset="0"/>
              </a:rPr>
              <a:t>j = </a:t>
            </a:r>
            <a:r>
              <a:rPr lang="en-US" sz="2000" b="1" dirty="0">
                <a:solidFill>
                  <a:srgbClr val="0070C0"/>
                </a:solidFill>
                <a:latin typeface="Courier New"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58372"/>
                                        </p:tgtEl>
                                        <p:attrNameLst>
                                          <p:attrName>style.visibility</p:attrName>
                                        </p:attrNameLst>
                                      </p:cBhvr>
                                      <p:to>
                                        <p:strVal val="visible"/>
                                      </p:to>
                                    </p:set>
                                    <p:animEffect transition="in" filter="checkerboard(across)">
                                      <p:cBhvr additive="repl">
                                        <p:cTn id="7"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B968771-2FA8-4116-B64F-9B48ABA353A2}" type="slidenum">
              <a:rPr lang="en-US" sz="1200">
                <a:ea typeface="MS PGothic" pitchFamily="34" charset="-128"/>
              </a:rPr>
              <a:pPr algn="r">
                <a:buClrTx/>
                <a:buFontTx/>
                <a:buNone/>
              </a:pPr>
              <a:t>61</a:t>
            </a:fld>
            <a:endParaRPr lang="en-US" sz="1200">
              <a:ea typeface="MS PGothic" pitchFamily="34" charset="-128"/>
            </a:endParaRPr>
          </a:p>
        </p:txBody>
      </p:sp>
      <p:sp>
        <p:nvSpPr>
          <p:cNvPr id="5939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3600">
                <a:solidFill>
                  <a:srgbClr val="293A83"/>
                </a:solidFill>
              </a:rPr>
              <a:t>Storage Classes, Register: Examples</a:t>
            </a:r>
          </a:p>
        </p:txBody>
      </p:sp>
      <p:sp>
        <p:nvSpPr>
          <p:cNvPr id="59395"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spcBef>
                <a:spcPts val="750"/>
              </a:spcBef>
              <a:buClrTx/>
              <a:buFontTx/>
              <a:buNone/>
            </a:pPr>
            <a:endParaRPr lang="en-US" sz="3000" dirty="0"/>
          </a:p>
          <a:p>
            <a:pPr>
              <a:spcBef>
                <a:spcPts val="575"/>
              </a:spcBef>
              <a:buClrTx/>
              <a:buFontTx/>
              <a:buNone/>
            </a:pPr>
            <a:r>
              <a:rPr lang="en-US" sz="2400" b="1" dirty="0">
                <a:solidFill>
                  <a:srgbClr val="00CC00"/>
                </a:solidFill>
                <a:latin typeface="Courier New" pitchFamily="49" charset="0"/>
                <a:cs typeface="Courier New" pitchFamily="49" charset="0"/>
              </a:rPr>
              <a:t>register</a:t>
            </a:r>
            <a:r>
              <a:rPr lang="en-US" sz="2400" b="1" dirty="0">
                <a:latin typeface="Courier New" pitchFamily="49" charset="0"/>
                <a:cs typeface="Courier New" pitchFamily="49" charset="0"/>
              </a:rPr>
              <a:t> int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p>
          <a:p>
            <a:pPr>
              <a:spcBef>
                <a:spcPts val="575"/>
              </a:spcBef>
              <a:buClrTx/>
              <a:buFontTx/>
              <a:buNone/>
            </a:pPr>
            <a:endParaRPr lang="en-US" sz="2400" b="1" dirty="0">
              <a:latin typeface="Courier New" pitchFamily="49" charset="0"/>
              <a:cs typeface="Courier New" pitchFamily="49" charset="0"/>
            </a:endParaRPr>
          </a:p>
          <a:p>
            <a:pPr>
              <a:spcBef>
                <a:spcPts val="575"/>
              </a:spcBef>
              <a:buClrTx/>
              <a:buFontTx/>
              <a:buNone/>
            </a:pPr>
            <a:r>
              <a:rPr lang="en-US" sz="2400" b="1" dirty="0">
                <a:latin typeface="Courier New" pitchFamily="49" charset="0"/>
                <a:cs typeface="Courier New" pitchFamily="49" charset="0"/>
              </a:rPr>
              <a:t>for(</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 0;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 &lt; 100; </a:t>
            </a:r>
            <a:r>
              <a:rPr lang="en-US" sz="2400" b="1" dirty="0" err="1">
                <a:latin typeface="Courier New" pitchFamily="49" charset="0"/>
                <a:cs typeface="Courier New" pitchFamily="49" charset="0"/>
              </a:rPr>
              <a:t>i</a:t>
            </a:r>
            <a:r>
              <a:rPr lang="en-US" sz="2400" b="1" dirty="0">
                <a:latin typeface="Courier New" pitchFamily="49" charset="0"/>
                <a:cs typeface="Courier New" pitchFamily="49" charset="0"/>
              </a:rPr>
              <a:t>++)</a:t>
            </a:r>
          </a:p>
          <a:p>
            <a:pPr>
              <a:spcBef>
                <a:spcPts val="575"/>
              </a:spcBef>
              <a:buClrTx/>
              <a:buFontTx/>
              <a:buNone/>
            </a:pPr>
            <a:r>
              <a:rPr lang="en-US" sz="2400" b="1" dirty="0">
                <a:latin typeface="Courier New" pitchFamily="49" charset="0"/>
                <a:cs typeface="Courier New" pitchFamily="49" charset="0"/>
              </a:rPr>
              <a:t>	…</a:t>
            </a:r>
          </a:p>
          <a:p>
            <a:pPr>
              <a:spcBef>
                <a:spcPts val="1500"/>
              </a:spcBef>
              <a:buClrTx/>
              <a:buFontTx/>
              <a:buNone/>
            </a:pPr>
            <a:endParaRPr lang="en-US" sz="2400" b="1" dirty="0">
              <a:latin typeface="Courier New" pitchFamily="49" charset="0"/>
              <a:cs typeface="Courier New" pitchFamily="49"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2DB93CE-AB1A-4877-B4FD-D92BA64F3DD1}" type="slidenum">
              <a:rPr lang="en-US" sz="1200">
                <a:ea typeface="MS PGothic" pitchFamily="34" charset="-128"/>
              </a:rPr>
              <a:pPr algn="r">
                <a:buClrTx/>
                <a:buFontTx/>
                <a:buNone/>
              </a:pPr>
              <a:t>62</a:t>
            </a:fld>
            <a:endParaRPr lang="en-US" sz="1200">
              <a:ea typeface="MS PGothic" pitchFamily="34" charset="-128"/>
            </a:endParaRPr>
          </a:p>
        </p:txBody>
      </p:sp>
      <p:sp>
        <p:nvSpPr>
          <p:cNvPr id="60418" name="Text Box 2"/>
          <p:cNvSpPr txBox="1">
            <a:spLocks noChangeArrowheads="1"/>
          </p:cNvSpPr>
          <p:nvPr/>
        </p:nvSpPr>
        <p:spPr bwMode="auto">
          <a:xfrm>
            <a:off x="179512" y="152400"/>
            <a:ext cx="9011344"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Be careful: loops &amp; automatic variables</a:t>
            </a:r>
          </a:p>
        </p:txBody>
      </p:sp>
      <p:sp>
        <p:nvSpPr>
          <p:cNvPr id="60419" name="Text Box 3"/>
          <p:cNvSpPr txBox="1">
            <a:spLocks noChangeArrowheads="1"/>
          </p:cNvSpPr>
          <p:nvPr/>
        </p:nvSpPr>
        <p:spPr bwMode="auto">
          <a:xfrm>
            <a:off x="457200" y="1143000"/>
            <a:ext cx="8579296"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2800" dirty="0">
                <a:solidFill>
                  <a:schemeClr val="tx1"/>
                </a:solidFill>
              </a:rPr>
              <a:t>According to standard:</a:t>
            </a:r>
          </a:p>
          <a:p>
            <a:pPr marL="0" indent="0" algn="ctr">
              <a:spcBef>
                <a:spcPts val="0"/>
              </a:spcBef>
              <a:buClr>
                <a:srgbClr val="003399"/>
              </a:buClr>
            </a:pPr>
            <a:r>
              <a:rPr lang="en-US" sz="2400" dirty="0">
                <a:solidFill>
                  <a:schemeClr val="tx1"/>
                </a:solidFill>
              </a:rPr>
              <a:t>“</a:t>
            </a:r>
            <a:r>
              <a:rPr lang="en-US" sz="2400" i="1" dirty="0">
                <a:solidFill>
                  <a:schemeClr val="tx1"/>
                </a:solidFill>
              </a:rPr>
              <a:t>For such an object that does not have a variable length array type, its lifetime extends from entry into the block with which it is associated until execution of that block ends in any way.</a:t>
            </a:r>
            <a:r>
              <a:rPr lang="en-US" sz="2400" dirty="0"/>
              <a:t>”</a:t>
            </a:r>
            <a:endParaRPr lang="en-US" sz="2400" dirty="0">
              <a:solidFill>
                <a:schemeClr val="tx1"/>
              </a:solidFill>
            </a:endParaRPr>
          </a:p>
          <a:p>
            <a:pPr>
              <a:spcBef>
                <a:spcPts val="2000"/>
              </a:spcBef>
              <a:buClr>
                <a:srgbClr val="003399"/>
              </a:buClr>
              <a:buFont typeface="Wingdings" pitchFamily="2" charset="2"/>
              <a:buChar char=""/>
            </a:pPr>
            <a:r>
              <a:rPr lang="en-US" sz="2800" dirty="0">
                <a:solidFill>
                  <a:schemeClr val="tx1"/>
                </a:solidFill>
              </a:rPr>
              <a:t>Variable is defined in a block of a loop</a:t>
            </a:r>
          </a:p>
          <a:p>
            <a:pPr>
              <a:spcBef>
                <a:spcPts val="2000"/>
              </a:spcBef>
              <a:buClr>
                <a:srgbClr val="003399"/>
              </a:buClr>
              <a:buFont typeface="Wingdings" pitchFamily="2" charset="2"/>
              <a:buChar char=""/>
            </a:pPr>
            <a:r>
              <a:rPr lang="en-US" sz="2800" dirty="0">
                <a:solidFill>
                  <a:schemeClr val="tx1"/>
                </a:solidFill>
              </a:rPr>
              <a:t>1) the variable retains its value between iterations of the loop if it </a:t>
            </a:r>
            <a:r>
              <a:rPr lang="en-US" sz="2800" dirty="0">
                <a:solidFill>
                  <a:srgbClr val="7030A0"/>
                </a:solidFill>
              </a:rPr>
              <a:t>is NOT variable length array</a:t>
            </a:r>
          </a:p>
          <a:p>
            <a:pPr>
              <a:spcBef>
                <a:spcPts val="2000"/>
              </a:spcBef>
              <a:buClr>
                <a:srgbClr val="003399"/>
              </a:buClr>
              <a:buFont typeface="Wingdings" pitchFamily="2" charset="2"/>
              <a:buChar char=""/>
            </a:pPr>
            <a:r>
              <a:rPr lang="en-US" sz="2800" dirty="0">
                <a:solidFill>
                  <a:schemeClr val="tx1"/>
                </a:solidFill>
              </a:rPr>
              <a:t>2) the variable </a:t>
            </a:r>
            <a:r>
              <a:rPr lang="en-US" sz="2800" dirty="0">
                <a:solidFill>
                  <a:srgbClr val="7030A0"/>
                </a:solidFill>
              </a:rPr>
              <a:t>does NOT retain its value between iterations</a:t>
            </a:r>
            <a:r>
              <a:rPr lang="en-US" sz="2800" dirty="0">
                <a:solidFill>
                  <a:schemeClr val="tx1"/>
                </a:solidFill>
              </a:rPr>
              <a:t> of the loop if it is a variable length array</a:t>
            </a:r>
          </a:p>
          <a:p>
            <a:pPr>
              <a:spcBef>
                <a:spcPts val="2000"/>
              </a:spcBef>
              <a:buClr>
                <a:srgbClr val="003399"/>
              </a:buClr>
              <a:buFont typeface="Wingdings" pitchFamily="2" charset="2"/>
              <a:buChar char=""/>
            </a:pPr>
            <a:endParaRPr lang="en-US" sz="2800" dirty="0">
              <a:solidFill>
                <a:schemeClr val="tx1"/>
              </a:solidFill>
            </a:endParaRPr>
          </a:p>
        </p:txBody>
      </p:sp>
    </p:spTree>
    <p:extLst>
      <p:ext uri="{BB962C8B-B14F-4D97-AF65-F5344CB8AC3E}">
        <p14:creationId xmlns:p14="http://schemas.microsoft.com/office/powerpoint/2010/main" val="100863150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0419">
                                            <p:txEl>
                                              <p:pRg st="2" end="2"/>
                                            </p:txEl>
                                          </p:spTgt>
                                        </p:tgtEl>
                                        <p:attrNameLst>
                                          <p:attrName>style.visibility</p:attrName>
                                        </p:attrNameLst>
                                      </p:cBhvr>
                                      <p:to>
                                        <p:strVal val="visible"/>
                                      </p:to>
                                    </p:set>
                                    <p:animEffect transition="in" filter="fade">
                                      <p:cBhvr>
                                        <p:cTn id="7" dur="500"/>
                                        <p:tgtEl>
                                          <p:spTgt spid="60419">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0419">
                                            <p:txEl>
                                              <p:pRg st="3" end="3"/>
                                            </p:txEl>
                                          </p:spTgt>
                                        </p:tgtEl>
                                        <p:attrNameLst>
                                          <p:attrName>style.visibility</p:attrName>
                                        </p:attrNameLst>
                                      </p:cBhvr>
                                      <p:to>
                                        <p:strVal val="visible"/>
                                      </p:to>
                                    </p:set>
                                    <p:animEffect transition="in" filter="fade">
                                      <p:cBhvr>
                                        <p:cTn id="12" dur="500"/>
                                        <p:tgtEl>
                                          <p:spTgt spid="60419">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0419">
                                            <p:txEl>
                                              <p:pRg st="4" end="4"/>
                                            </p:txEl>
                                          </p:spTgt>
                                        </p:tgtEl>
                                        <p:attrNameLst>
                                          <p:attrName>style.visibility</p:attrName>
                                        </p:attrNameLst>
                                      </p:cBhvr>
                                      <p:to>
                                        <p:strVal val="visible"/>
                                      </p:to>
                                    </p:set>
                                    <p:animEffect transition="in" filter="fade">
                                      <p:cBhvr>
                                        <p:cTn id="17" dur="500"/>
                                        <p:tgtEl>
                                          <p:spTgt spid="604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2DB93CE-AB1A-4877-B4FD-D92BA64F3DD1}" type="slidenum">
              <a:rPr lang="en-US" sz="1200">
                <a:ea typeface="MS PGothic" pitchFamily="34" charset="-128"/>
              </a:rPr>
              <a:pPr algn="r">
                <a:buClrTx/>
                <a:buFontTx/>
                <a:buNone/>
              </a:pPr>
              <a:t>63</a:t>
            </a:fld>
            <a:endParaRPr lang="en-US" sz="1200">
              <a:ea typeface="MS PGothic" pitchFamily="34" charset="-128"/>
            </a:endParaRPr>
          </a:p>
        </p:txBody>
      </p:sp>
      <p:sp>
        <p:nvSpPr>
          <p:cNvPr id="60418" name="Text Box 2"/>
          <p:cNvSpPr txBox="1">
            <a:spLocks noChangeArrowheads="1"/>
          </p:cNvSpPr>
          <p:nvPr/>
        </p:nvSpPr>
        <p:spPr bwMode="auto">
          <a:xfrm>
            <a:off x="395536" y="152400"/>
            <a:ext cx="879532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Loops &amp; automatic variables</a:t>
            </a:r>
          </a:p>
        </p:txBody>
      </p:sp>
      <p:sp>
        <p:nvSpPr>
          <p:cNvPr id="60419" name="Text Box 3"/>
          <p:cNvSpPr txBox="1">
            <a:spLocks noChangeArrowheads="1"/>
          </p:cNvSpPr>
          <p:nvPr/>
        </p:nvSpPr>
        <p:spPr bwMode="auto">
          <a:xfrm>
            <a:off x="457200" y="1143000"/>
            <a:ext cx="8579296"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int main(){</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int </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for(</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 = 0; </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 &lt; 5; </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int j;</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if(</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a:t>
            </a:r>
            <a:r>
              <a:rPr lang="en-US" sz="2400" b="1" dirty="0" err="1">
                <a:solidFill>
                  <a:schemeClr val="tx1"/>
                </a:solidFill>
                <a:latin typeface="Courier New" panose="02070309020205020404" pitchFamily="49" charset="0"/>
                <a:cs typeface="Courier New" panose="02070309020205020404" pitchFamily="49" charset="0"/>
              </a:rPr>
              <a:t>printf</a:t>
            </a:r>
            <a:r>
              <a:rPr lang="en-US" sz="2400" b="1" dirty="0">
                <a:solidFill>
                  <a:schemeClr val="tx1"/>
                </a:solidFill>
                <a:latin typeface="Courier New" panose="02070309020205020404" pitchFamily="49" charset="0"/>
                <a:cs typeface="Courier New" panose="02070309020205020404" pitchFamily="49" charset="0"/>
              </a:rPr>
              <a:t>("&amp;j = %p, j = %d\n"</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 &amp;j, j);</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a:t>
            </a:r>
            <a:r>
              <a:rPr lang="en-US" sz="2400" b="1" dirty="0" err="1">
                <a:solidFill>
                  <a:schemeClr val="tx1"/>
                </a:solidFill>
                <a:latin typeface="Courier New" panose="02070309020205020404" pitchFamily="49" charset="0"/>
                <a:cs typeface="Courier New" panose="02070309020205020404" pitchFamily="49" charset="0"/>
              </a:rPr>
              <a:t>j++</a:t>
            </a:r>
            <a:r>
              <a:rPr lang="en-US" sz="2400" b="1" dirty="0">
                <a:solidFill>
                  <a:schemeClr val="tx1"/>
                </a:solidFill>
                <a:latin typeface="Courier New" panose="020703090202050204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else</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j = </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a:t>
            </a:r>
          </a:p>
        </p:txBody>
      </p:sp>
      <p:sp>
        <p:nvSpPr>
          <p:cNvPr id="5" name="Text Box 3"/>
          <p:cNvSpPr txBox="1">
            <a:spLocks noChangeArrowheads="1"/>
          </p:cNvSpPr>
          <p:nvPr/>
        </p:nvSpPr>
        <p:spPr bwMode="auto">
          <a:xfrm>
            <a:off x="5148064" y="4653136"/>
            <a:ext cx="3768790" cy="1459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marL="0" indent="0">
              <a:spcBef>
                <a:spcPts val="300"/>
              </a:spcBef>
              <a:buClr>
                <a:srgbClr val="003399"/>
              </a:buClr>
            </a:pPr>
            <a:r>
              <a:rPr lang="en-US" sz="2000" b="1" dirty="0">
                <a:solidFill>
                  <a:srgbClr val="FF0000"/>
                </a:solidFill>
                <a:latin typeface="Courier New" panose="02070309020205020404" pitchFamily="49" charset="0"/>
                <a:cs typeface="Courier New" panose="02070309020205020404" pitchFamily="49" charset="0"/>
              </a:rPr>
              <a:t>&amp;j = 0xffffcc38, j = 0</a:t>
            </a:r>
          </a:p>
          <a:p>
            <a:pPr marL="0" indent="0">
              <a:spcBef>
                <a:spcPts val="300"/>
              </a:spcBef>
              <a:buClr>
                <a:srgbClr val="003399"/>
              </a:buClr>
            </a:pPr>
            <a:r>
              <a:rPr lang="en-US" sz="2000" b="1" dirty="0">
                <a:solidFill>
                  <a:srgbClr val="FF0000"/>
                </a:solidFill>
                <a:latin typeface="Courier New" panose="02070309020205020404" pitchFamily="49" charset="0"/>
                <a:cs typeface="Courier New" panose="02070309020205020404" pitchFamily="49" charset="0"/>
              </a:rPr>
              <a:t>&amp;j = 0xffffcc38, j = 1</a:t>
            </a:r>
          </a:p>
          <a:p>
            <a:pPr marL="0" indent="0">
              <a:spcBef>
                <a:spcPts val="300"/>
              </a:spcBef>
              <a:buClr>
                <a:srgbClr val="003399"/>
              </a:buClr>
            </a:pPr>
            <a:r>
              <a:rPr lang="en-US" sz="2000" b="1" dirty="0">
                <a:solidFill>
                  <a:srgbClr val="FF0000"/>
                </a:solidFill>
                <a:latin typeface="Courier New" panose="02070309020205020404" pitchFamily="49" charset="0"/>
                <a:cs typeface="Courier New" panose="02070309020205020404" pitchFamily="49" charset="0"/>
              </a:rPr>
              <a:t>&amp;j = 0xffffcc38, j = 2</a:t>
            </a:r>
          </a:p>
          <a:p>
            <a:pPr marL="0" indent="0">
              <a:spcBef>
                <a:spcPts val="300"/>
              </a:spcBef>
              <a:buClr>
                <a:srgbClr val="003399"/>
              </a:buClr>
            </a:pPr>
            <a:r>
              <a:rPr lang="en-US" sz="2000" b="1" dirty="0">
                <a:solidFill>
                  <a:srgbClr val="FF0000"/>
                </a:solidFill>
                <a:latin typeface="Courier New" panose="02070309020205020404" pitchFamily="49" charset="0"/>
                <a:cs typeface="Courier New" panose="02070309020205020404" pitchFamily="49" charset="0"/>
              </a:rPr>
              <a:t>&amp;j = 0xffffcc38, j = 3</a:t>
            </a:r>
          </a:p>
        </p:txBody>
      </p:sp>
    </p:spTree>
    <p:extLst>
      <p:ext uri="{BB962C8B-B14F-4D97-AF65-F5344CB8AC3E}">
        <p14:creationId xmlns:p14="http://schemas.microsoft.com/office/powerpoint/2010/main" val="8431843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2DB93CE-AB1A-4877-B4FD-D92BA64F3DD1}" type="slidenum">
              <a:rPr lang="en-US" sz="1200">
                <a:ea typeface="MS PGothic" pitchFamily="34" charset="-128"/>
              </a:rPr>
              <a:pPr algn="r">
                <a:buClrTx/>
                <a:buFontTx/>
                <a:buNone/>
              </a:pPr>
              <a:t>64</a:t>
            </a:fld>
            <a:endParaRPr lang="en-US" sz="1200">
              <a:ea typeface="MS PGothic" pitchFamily="34" charset="-128"/>
            </a:endParaRPr>
          </a:p>
        </p:txBody>
      </p:sp>
      <p:sp>
        <p:nvSpPr>
          <p:cNvPr id="60418" name="Text Box 2"/>
          <p:cNvSpPr txBox="1">
            <a:spLocks noChangeArrowheads="1"/>
          </p:cNvSpPr>
          <p:nvPr/>
        </p:nvSpPr>
        <p:spPr bwMode="auto">
          <a:xfrm>
            <a:off x="395536" y="152400"/>
            <a:ext cx="879532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Loops &amp; automatic variables</a:t>
            </a:r>
          </a:p>
        </p:txBody>
      </p:sp>
      <p:sp>
        <p:nvSpPr>
          <p:cNvPr id="60419" name="Text Box 3"/>
          <p:cNvSpPr txBox="1">
            <a:spLocks noChangeArrowheads="1"/>
          </p:cNvSpPr>
          <p:nvPr/>
        </p:nvSpPr>
        <p:spPr bwMode="auto">
          <a:xfrm>
            <a:off x="457200" y="1143000"/>
            <a:ext cx="8579296"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int main(){</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int </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for(</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 = 0; </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 &lt; 5; </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int j[5 </a:t>
            </a:r>
            <a:r>
              <a:rPr lang="en-US" sz="2400" b="1" dirty="0">
                <a:solidFill>
                  <a:srgbClr val="FF0000"/>
                </a:solidFill>
                <a:latin typeface="Courier New" panose="02070309020205020404" pitchFamily="49" charset="0"/>
                <a:cs typeface="Courier New" panose="02070309020205020404" pitchFamily="49" charset="0"/>
              </a:rPr>
              <a:t>* </a:t>
            </a:r>
            <a:r>
              <a:rPr lang="en-US" sz="2400" b="1" dirty="0" err="1">
                <a:solidFill>
                  <a:srgbClr val="FF0000"/>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 + 1];</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if(</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a:t>
            </a:r>
            <a:r>
              <a:rPr lang="en-US" sz="2400" b="1" dirty="0" err="1">
                <a:solidFill>
                  <a:schemeClr val="tx1"/>
                </a:solidFill>
                <a:latin typeface="Courier New" panose="02070309020205020404" pitchFamily="49" charset="0"/>
                <a:cs typeface="Courier New" panose="02070309020205020404" pitchFamily="49" charset="0"/>
              </a:rPr>
              <a:t>printf</a:t>
            </a:r>
            <a:r>
              <a:rPr lang="en-US" sz="2400" b="1" dirty="0">
                <a:solidFill>
                  <a:schemeClr val="tx1"/>
                </a:solidFill>
                <a:latin typeface="Courier New" panose="02070309020205020404" pitchFamily="49" charset="0"/>
                <a:cs typeface="Courier New" panose="02070309020205020404" pitchFamily="49" charset="0"/>
              </a:rPr>
              <a:t>("&amp;j[0] = %p, j[0] = %d\n"</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 &amp;(j[0]), j[0]);</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j[0]++;</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else</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j[0] = </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a:t>
            </a:r>
          </a:p>
        </p:txBody>
      </p:sp>
      <p:sp>
        <p:nvSpPr>
          <p:cNvPr id="5" name="Text Box 3"/>
          <p:cNvSpPr txBox="1">
            <a:spLocks noChangeArrowheads="1"/>
          </p:cNvSpPr>
          <p:nvPr/>
        </p:nvSpPr>
        <p:spPr bwMode="auto">
          <a:xfrm>
            <a:off x="4746848" y="4725144"/>
            <a:ext cx="4248472" cy="13681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marL="0" indent="0">
              <a:spcBef>
                <a:spcPts val="300"/>
              </a:spcBef>
              <a:buClr>
                <a:srgbClr val="003399"/>
              </a:buClr>
            </a:pPr>
            <a:r>
              <a:rPr lang="en-US" sz="1600" b="1" dirty="0">
                <a:solidFill>
                  <a:srgbClr val="FF0000"/>
                </a:solidFill>
                <a:latin typeface="Courier New" panose="02070309020205020404" pitchFamily="49" charset="0"/>
                <a:cs typeface="Courier New" panose="02070309020205020404" pitchFamily="49" charset="0"/>
              </a:rPr>
              <a:t>&amp;j[0] = 0xffffcbd0, j[0] = 12291</a:t>
            </a:r>
          </a:p>
          <a:p>
            <a:pPr marL="0" indent="0">
              <a:spcBef>
                <a:spcPts val="300"/>
              </a:spcBef>
              <a:buClr>
                <a:srgbClr val="003399"/>
              </a:buClr>
            </a:pPr>
            <a:r>
              <a:rPr lang="en-US" sz="1600" b="1" dirty="0">
                <a:solidFill>
                  <a:srgbClr val="FF0000"/>
                </a:solidFill>
                <a:latin typeface="Courier New" panose="02070309020205020404" pitchFamily="49" charset="0"/>
                <a:cs typeface="Courier New" panose="02070309020205020404" pitchFamily="49" charset="0"/>
              </a:rPr>
              <a:t>&amp;j[0] = 0xffffcbc0, j[0] = 230944</a:t>
            </a:r>
          </a:p>
          <a:p>
            <a:pPr marL="0" indent="0">
              <a:spcBef>
                <a:spcPts val="300"/>
              </a:spcBef>
              <a:buClr>
                <a:srgbClr val="003399"/>
              </a:buClr>
            </a:pPr>
            <a:r>
              <a:rPr lang="en-US" sz="1600" b="1" dirty="0">
                <a:solidFill>
                  <a:srgbClr val="FF0000"/>
                </a:solidFill>
                <a:latin typeface="Courier New" panose="02070309020205020404" pitchFamily="49" charset="0"/>
                <a:cs typeface="Courier New" panose="02070309020205020404" pitchFamily="49" charset="0"/>
              </a:rPr>
              <a:t>&amp;j[0] = 0xffffcbb0, j[0] = 230944</a:t>
            </a:r>
          </a:p>
          <a:p>
            <a:pPr marL="0" indent="0">
              <a:spcBef>
                <a:spcPts val="300"/>
              </a:spcBef>
              <a:buClr>
                <a:srgbClr val="003399"/>
              </a:buClr>
            </a:pPr>
            <a:r>
              <a:rPr lang="en-US" sz="1600" b="1" dirty="0">
                <a:solidFill>
                  <a:srgbClr val="FF0000"/>
                </a:solidFill>
                <a:latin typeface="Courier New" panose="02070309020205020404" pitchFamily="49" charset="0"/>
                <a:cs typeface="Courier New" panose="02070309020205020404" pitchFamily="49" charset="0"/>
              </a:rPr>
              <a:t>&amp;j[0] = 0xffffcb90, j[0] = -2148</a:t>
            </a:r>
          </a:p>
        </p:txBody>
      </p:sp>
    </p:spTree>
    <p:extLst>
      <p:ext uri="{BB962C8B-B14F-4D97-AF65-F5344CB8AC3E}">
        <p14:creationId xmlns:p14="http://schemas.microsoft.com/office/powerpoint/2010/main" val="15849463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2DB93CE-AB1A-4877-B4FD-D92BA64F3DD1}" type="slidenum">
              <a:rPr lang="en-US" sz="1200">
                <a:ea typeface="MS PGothic" pitchFamily="34" charset="-128"/>
              </a:rPr>
              <a:pPr algn="r">
                <a:buClrTx/>
                <a:buFontTx/>
                <a:buNone/>
              </a:pPr>
              <a:t>65</a:t>
            </a:fld>
            <a:endParaRPr lang="en-US" sz="1200">
              <a:ea typeface="MS PGothic" pitchFamily="34" charset="-128"/>
            </a:endParaRPr>
          </a:p>
        </p:txBody>
      </p:sp>
      <p:sp>
        <p:nvSpPr>
          <p:cNvPr id="60418" name="Text Box 2"/>
          <p:cNvSpPr txBox="1">
            <a:spLocks noChangeArrowheads="1"/>
          </p:cNvSpPr>
          <p:nvPr/>
        </p:nvSpPr>
        <p:spPr bwMode="auto">
          <a:xfrm>
            <a:off x="395536" y="152400"/>
            <a:ext cx="879532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Loops &amp; automatic variables</a:t>
            </a:r>
          </a:p>
        </p:txBody>
      </p:sp>
      <p:sp>
        <p:nvSpPr>
          <p:cNvPr id="60419" name="Text Box 3"/>
          <p:cNvSpPr txBox="1">
            <a:spLocks noChangeArrowheads="1"/>
          </p:cNvSpPr>
          <p:nvPr/>
        </p:nvSpPr>
        <p:spPr bwMode="auto">
          <a:xfrm>
            <a:off x="457200" y="1143000"/>
            <a:ext cx="8579296"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int main(){</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int </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for(</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 = 0; </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 &lt; 5; </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int j[5 </a:t>
            </a:r>
            <a:r>
              <a:rPr lang="en-US" sz="2400" b="1" dirty="0">
                <a:solidFill>
                  <a:srgbClr val="FF0000"/>
                </a:solidFill>
                <a:latin typeface="Courier New" panose="02070309020205020404" pitchFamily="49" charset="0"/>
                <a:cs typeface="Courier New" panose="02070309020205020404" pitchFamily="49" charset="0"/>
              </a:rPr>
              <a:t>* 3</a:t>
            </a:r>
            <a:r>
              <a:rPr lang="en-US" sz="2400" b="1" dirty="0">
                <a:solidFill>
                  <a:schemeClr val="tx1"/>
                </a:solidFill>
                <a:latin typeface="Courier New" panose="02070309020205020404" pitchFamily="49" charset="0"/>
                <a:cs typeface="Courier New" panose="02070309020205020404" pitchFamily="49" charset="0"/>
              </a:rPr>
              <a:t> + 1];</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if(</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a:t>
            </a:r>
            <a:r>
              <a:rPr lang="en-US" sz="2400" b="1" dirty="0" err="1">
                <a:solidFill>
                  <a:schemeClr val="tx1"/>
                </a:solidFill>
                <a:latin typeface="Courier New" panose="02070309020205020404" pitchFamily="49" charset="0"/>
                <a:cs typeface="Courier New" panose="02070309020205020404" pitchFamily="49" charset="0"/>
              </a:rPr>
              <a:t>printf</a:t>
            </a:r>
            <a:r>
              <a:rPr lang="en-US" sz="2400" b="1" dirty="0">
                <a:solidFill>
                  <a:schemeClr val="tx1"/>
                </a:solidFill>
                <a:latin typeface="Courier New" panose="02070309020205020404" pitchFamily="49" charset="0"/>
                <a:cs typeface="Courier New" panose="02070309020205020404" pitchFamily="49" charset="0"/>
              </a:rPr>
              <a:t>("&amp;j[0] = %p, j[0] = %d\n"</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 &amp;(j[0]), j[0]);</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j[0]++;</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else</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j[0] = </a:t>
            </a:r>
            <a:r>
              <a:rPr lang="en-US" sz="2400" b="1" dirty="0" err="1">
                <a:solidFill>
                  <a:schemeClr val="tx1"/>
                </a:solidFill>
                <a:latin typeface="Courier New" panose="02070309020205020404" pitchFamily="49" charset="0"/>
                <a:cs typeface="Courier New" panose="02070309020205020404" pitchFamily="49" charset="0"/>
              </a:rPr>
              <a:t>i</a:t>
            </a:r>
            <a:r>
              <a:rPr lang="en-US" sz="2400" b="1" dirty="0">
                <a:solidFill>
                  <a:schemeClr val="tx1"/>
                </a:solidFill>
                <a:latin typeface="Courier New" panose="02070309020205020404" pitchFamily="49" charset="0"/>
                <a:cs typeface="Courier New" panose="02070309020205020404" pitchFamily="49" charset="0"/>
              </a:rPr>
              <a:t>;</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		}</a:t>
            </a:r>
          </a:p>
          <a:p>
            <a:pPr marL="0" indent="0">
              <a:spcBef>
                <a:spcPts val="300"/>
              </a:spcBef>
              <a:buClr>
                <a:srgbClr val="003399"/>
              </a:buClr>
            </a:pPr>
            <a:r>
              <a:rPr lang="en-US" sz="2400" b="1" dirty="0">
                <a:solidFill>
                  <a:schemeClr val="tx1"/>
                </a:solidFill>
                <a:latin typeface="Courier New" panose="02070309020205020404" pitchFamily="49" charset="0"/>
                <a:cs typeface="Courier New" panose="02070309020205020404" pitchFamily="49" charset="0"/>
              </a:rPr>
              <a:t>}</a:t>
            </a:r>
          </a:p>
        </p:txBody>
      </p:sp>
      <p:sp>
        <p:nvSpPr>
          <p:cNvPr id="5" name="Text Box 3"/>
          <p:cNvSpPr txBox="1">
            <a:spLocks noChangeArrowheads="1"/>
          </p:cNvSpPr>
          <p:nvPr/>
        </p:nvSpPr>
        <p:spPr bwMode="auto">
          <a:xfrm>
            <a:off x="4907666" y="4788768"/>
            <a:ext cx="4128830" cy="14596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marL="0" indent="0">
              <a:spcBef>
                <a:spcPts val="300"/>
              </a:spcBef>
              <a:buClr>
                <a:srgbClr val="003399"/>
              </a:buClr>
            </a:pPr>
            <a:r>
              <a:rPr lang="en-US" b="1" dirty="0">
                <a:solidFill>
                  <a:srgbClr val="FF0000"/>
                </a:solidFill>
                <a:latin typeface="Courier New" panose="02070309020205020404" pitchFamily="49" charset="0"/>
                <a:cs typeface="Courier New" panose="02070309020205020404" pitchFamily="49" charset="0"/>
              </a:rPr>
              <a:t>&amp;j[0] = 0xffffcbf0, j[0] = 0</a:t>
            </a:r>
          </a:p>
          <a:p>
            <a:pPr marL="0" indent="0">
              <a:spcBef>
                <a:spcPts val="300"/>
              </a:spcBef>
              <a:buClr>
                <a:srgbClr val="003399"/>
              </a:buClr>
            </a:pPr>
            <a:r>
              <a:rPr lang="en-US" b="1" dirty="0">
                <a:solidFill>
                  <a:srgbClr val="FF0000"/>
                </a:solidFill>
                <a:latin typeface="Courier New" panose="02070309020205020404" pitchFamily="49" charset="0"/>
                <a:cs typeface="Courier New" panose="02070309020205020404" pitchFamily="49" charset="0"/>
              </a:rPr>
              <a:t>&amp;j[0] = 0xffffcbf0, j[0] = 1</a:t>
            </a:r>
          </a:p>
          <a:p>
            <a:pPr marL="0" indent="0">
              <a:spcBef>
                <a:spcPts val="300"/>
              </a:spcBef>
              <a:buClr>
                <a:srgbClr val="003399"/>
              </a:buClr>
            </a:pPr>
            <a:r>
              <a:rPr lang="en-US" b="1" dirty="0">
                <a:solidFill>
                  <a:srgbClr val="FF0000"/>
                </a:solidFill>
                <a:latin typeface="Courier New" panose="02070309020205020404" pitchFamily="49" charset="0"/>
                <a:cs typeface="Courier New" panose="02070309020205020404" pitchFamily="49" charset="0"/>
              </a:rPr>
              <a:t>&amp;j[0] = 0xffffcbf0, j[0] = 2</a:t>
            </a:r>
          </a:p>
          <a:p>
            <a:pPr marL="0" indent="0">
              <a:spcBef>
                <a:spcPts val="300"/>
              </a:spcBef>
              <a:buClr>
                <a:srgbClr val="003399"/>
              </a:buClr>
            </a:pPr>
            <a:r>
              <a:rPr lang="en-US" b="1" dirty="0">
                <a:solidFill>
                  <a:srgbClr val="FF0000"/>
                </a:solidFill>
                <a:latin typeface="Courier New" panose="02070309020205020404" pitchFamily="49" charset="0"/>
                <a:cs typeface="Courier New" panose="02070309020205020404" pitchFamily="49" charset="0"/>
              </a:rPr>
              <a:t>&amp;j[0] = 0xffffcbf0, j[0] = 3</a:t>
            </a:r>
          </a:p>
        </p:txBody>
      </p:sp>
    </p:spTree>
    <p:extLst>
      <p:ext uri="{BB962C8B-B14F-4D97-AF65-F5344CB8AC3E}">
        <p14:creationId xmlns:p14="http://schemas.microsoft.com/office/powerpoint/2010/main" val="206085810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B2DB93CE-AB1A-4877-B4FD-D92BA64F3DD1}" type="slidenum">
              <a:rPr lang="en-US" sz="1200">
                <a:ea typeface="MS PGothic" pitchFamily="34" charset="-128"/>
              </a:rPr>
              <a:pPr algn="r">
                <a:buClrTx/>
                <a:buFontTx/>
                <a:buNone/>
              </a:pPr>
              <a:t>66</a:t>
            </a:fld>
            <a:endParaRPr lang="en-US" sz="1200">
              <a:ea typeface="MS PGothic" pitchFamily="34" charset="-128"/>
            </a:endParaRPr>
          </a:p>
        </p:txBody>
      </p:sp>
      <p:sp>
        <p:nvSpPr>
          <p:cNvPr id="60418"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What We Will Learn </a:t>
            </a:r>
          </a:p>
        </p:txBody>
      </p:sp>
      <p:sp>
        <p:nvSpPr>
          <p:cNvPr id="60419" name="Text Box 3"/>
          <p:cNvSpPr txBox="1">
            <a:spLocks noChangeArrowheads="1"/>
          </p:cNvSpPr>
          <p:nvPr/>
        </p:nvSpPr>
        <p:spPr bwMode="auto">
          <a:xfrm>
            <a:off x="457200" y="11430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a:solidFill>
                  <a:srgbClr val="C2C2C2"/>
                </a:solidFill>
              </a:rPr>
              <a:t>Introduction </a:t>
            </a:r>
          </a:p>
          <a:p>
            <a:pPr>
              <a:spcBef>
                <a:spcPts val="2000"/>
              </a:spcBef>
              <a:buClr>
                <a:srgbClr val="003399"/>
              </a:buClr>
              <a:buFont typeface="Wingdings" pitchFamily="2" charset="2"/>
              <a:buChar char=""/>
            </a:pPr>
            <a:r>
              <a:rPr lang="en-US" sz="3200">
                <a:solidFill>
                  <a:srgbClr val="C2C2C2"/>
                </a:solidFill>
              </a:rPr>
              <a:t>Passing input parameters </a:t>
            </a:r>
          </a:p>
          <a:p>
            <a:pPr>
              <a:spcBef>
                <a:spcPts val="2000"/>
              </a:spcBef>
              <a:buClr>
                <a:srgbClr val="003399"/>
              </a:buClr>
              <a:buFont typeface="Wingdings" pitchFamily="2" charset="2"/>
              <a:buChar char=""/>
            </a:pPr>
            <a:r>
              <a:rPr lang="en-US" sz="3200">
                <a:solidFill>
                  <a:srgbClr val="C2C2C2"/>
                </a:solidFill>
              </a:rPr>
              <a:t>Producing output </a:t>
            </a:r>
          </a:p>
          <a:p>
            <a:pPr>
              <a:spcBef>
                <a:spcPts val="2000"/>
              </a:spcBef>
              <a:buClr>
                <a:srgbClr val="003399"/>
              </a:buClr>
              <a:buFont typeface="Wingdings" pitchFamily="2" charset="2"/>
              <a:buChar char=""/>
            </a:pPr>
            <a:r>
              <a:rPr lang="en-US" sz="3200">
                <a:solidFill>
                  <a:srgbClr val="C2C2C2"/>
                </a:solidFill>
              </a:rPr>
              <a:t>Scope of variables </a:t>
            </a:r>
          </a:p>
          <a:p>
            <a:pPr>
              <a:spcBef>
                <a:spcPts val="2000"/>
              </a:spcBef>
              <a:buClr>
                <a:srgbClr val="003399"/>
              </a:buClr>
              <a:buFont typeface="Wingdings" pitchFamily="2" charset="2"/>
              <a:buChar char=""/>
            </a:pPr>
            <a:r>
              <a:rPr lang="en-US" sz="3200">
                <a:solidFill>
                  <a:srgbClr val="C2C2C2"/>
                </a:solidFill>
              </a:rPr>
              <a:t>Storage Class of variables</a:t>
            </a:r>
          </a:p>
          <a:p>
            <a:pPr>
              <a:spcBef>
                <a:spcPts val="2000"/>
              </a:spcBef>
              <a:buClr>
                <a:srgbClr val="003399"/>
              </a:buClr>
              <a:buFont typeface="Wingdings" pitchFamily="2" charset="2"/>
              <a:buChar char=""/>
            </a:pPr>
            <a:r>
              <a:rPr lang="en-US" sz="3200"/>
              <a:t>Function usage example</a:t>
            </a:r>
          </a:p>
          <a:p>
            <a:pPr>
              <a:spcBef>
                <a:spcPts val="2000"/>
              </a:spcBef>
              <a:buClr>
                <a:srgbClr val="003399"/>
              </a:buClr>
              <a:buFont typeface="Wingdings" pitchFamily="2" charset="2"/>
              <a:buChar char=""/>
            </a:pPr>
            <a:r>
              <a:rPr lang="en-US" sz="3200">
                <a:solidFill>
                  <a:srgbClr val="C2C2C2"/>
                </a:solidFill>
              </a:rPr>
              <a:t>Recursion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8C9EF85D-A76F-47CF-8BF4-60020CFB681F}" type="slidenum">
              <a:rPr lang="en-US" sz="1200">
                <a:ea typeface="MS PGothic" pitchFamily="34" charset="-128"/>
              </a:rPr>
              <a:pPr algn="r">
                <a:buClrTx/>
                <a:buFontTx/>
                <a:buNone/>
              </a:pPr>
              <a:t>67</a:t>
            </a:fld>
            <a:endParaRPr lang="en-US" sz="1200">
              <a:ea typeface="MS PGothic" pitchFamily="34" charset="-128"/>
            </a:endParaRPr>
          </a:p>
        </p:txBody>
      </p:sp>
      <p:sp>
        <p:nvSpPr>
          <p:cNvPr id="61442"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How to use functions: Example</a:t>
            </a:r>
          </a:p>
        </p:txBody>
      </p:sp>
      <p:sp>
        <p:nvSpPr>
          <p:cNvPr id="61443" name="Text Box 3"/>
          <p:cNvSpPr txBox="1">
            <a:spLocks noChangeArrowheads="1"/>
          </p:cNvSpPr>
          <p:nvPr/>
        </p:nvSpPr>
        <p:spPr bwMode="auto">
          <a:xfrm>
            <a:off x="304800" y="1143000"/>
            <a:ext cx="8839200" cy="5376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An Example</a:t>
            </a:r>
          </a:p>
          <a:p>
            <a:pPr lvl="1">
              <a:spcBef>
                <a:spcPts val="700"/>
              </a:spcBef>
              <a:buClr>
                <a:srgbClr val="006633"/>
              </a:buClr>
              <a:buSzPct val="85000"/>
              <a:buFont typeface="Wingdings" pitchFamily="2" charset="2"/>
              <a:buChar char=""/>
            </a:pPr>
            <a:r>
              <a:rPr lang="en-US" sz="2800" dirty="0" err="1"/>
              <a:t>Goldbach’s</a:t>
            </a:r>
            <a:r>
              <a:rPr lang="en-US" sz="2800" dirty="0"/>
              <a:t> Conjecture (</a:t>
            </a:r>
            <a:r>
              <a:rPr lang="fa-IR" sz="2800" b="1" dirty="0">
                <a:solidFill>
                  <a:srgbClr val="FF0000"/>
                </a:solidFill>
                <a:cs typeface="B Nazanin" panose="00000400000000000000" pitchFamily="2" charset="-78"/>
              </a:rPr>
              <a:t>حدس گلدباخ</a:t>
            </a:r>
            <a:r>
              <a:rPr lang="en-US" sz="2800" dirty="0"/>
              <a:t>)</a:t>
            </a:r>
          </a:p>
          <a:p>
            <a:pPr lvl="1">
              <a:spcBef>
                <a:spcPts val="700"/>
              </a:spcBef>
              <a:buClr>
                <a:srgbClr val="006633"/>
              </a:buClr>
              <a:buSzPct val="85000"/>
              <a:buFont typeface="Wingdings" pitchFamily="2" charset="2"/>
              <a:buChar char=""/>
            </a:pPr>
            <a:r>
              <a:rPr lang="en-US" sz="2800" dirty="0"/>
              <a:t>Any even number larger than 2 can be expressed as </a:t>
            </a:r>
            <a:r>
              <a:rPr lang="en-US" sz="2800" dirty="0">
                <a:solidFill>
                  <a:srgbClr val="7030A0"/>
                </a:solidFill>
              </a:rPr>
              <a:t>sum of two prime numbers.</a:t>
            </a:r>
            <a:endParaRPr lang="en-US" sz="1000" dirty="0"/>
          </a:p>
          <a:p>
            <a:pPr>
              <a:spcBef>
                <a:spcPts val="2000"/>
              </a:spcBef>
              <a:buClr>
                <a:srgbClr val="003399"/>
              </a:buClr>
              <a:buFont typeface="Wingdings" pitchFamily="2" charset="2"/>
              <a:buChar char=""/>
            </a:pPr>
            <a:r>
              <a:rPr lang="en-US" sz="3200" dirty="0"/>
              <a:t>It is not proved yet!</a:t>
            </a:r>
          </a:p>
          <a:p>
            <a:pPr lvl="1">
              <a:spcBef>
                <a:spcPts val="700"/>
              </a:spcBef>
              <a:buClr>
                <a:srgbClr val="006633"/>
              </a:buClr>
              <a:buSzPct val="85000"/>
              <a:buFont typeface="Wingdings" pitchFamily="2" charset="2"/>
              <a:buChar char=""/>
            </a:pPr>
            <a:r>
              <a:rPr lang="en-US" sz="2800" dirty="0"/>
              <a:t>A prize of 1,000,000$ to proof ;-)</a:t>
            </a:r>
          </a:p>
          <a:p>
            <a:pPr>
              <a:spcBef>
                <a:spcPts val="2000"/>
              </a:spcBef>
              <a:buClr>
                <a:srgbClr val="003399"/>
              </a:buClr>
              <a:buFont typeface="Wingdings" pitchFamily="2" charset="2"/>
              <a:buChar char=""/>
            </a:pPr>
            <a:r>
              <a:rPr lang="en-US" sz="3200" dirty="0"/>
              <a:t>Write a program that takes a set numbers which ends by </a:t>
            </a:r>
            <a:r>
              <a:rPr lang="en-US" sz="3200" dirty="0">
                <a:solidFill>
                  <a:srgbClr val="7030A0"/>
                </a:solidFill>
              </a:rPr>
              <a:t>0</a:t>
            </a:r>
            <a:r>
              <a:rPr lang="en-US" sz="3200" dirty="0"/>
              <a:t> and checks correctness of the conjecture.</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11CEF16-9BAE-4ED7-952A-B61EBE20766A}" type="slidenum">
              <a:rPr lang="en-US" sz="1200">
                <a:ea typeface="MS PGothic" pitchFamily="34" charset="-128"/>
              </a:rPr>
              <a:pPr algn="r">
                <a:buClrTx/>
                <a:buFontTx/>
                <a:buNone/>
              </a:pPr>
              <a:t>68</a:t>
            </a:fld>
            <a:endParaRPr lang="en-US" sz="1200">
              <a:ea typeface="MS PGothic" pitchFamily="34" charset="-128"/>
            </a:endParaRPr>
          </a:p>
        </p:txBody>
      </p:sp>
      <p:sp>
        <p:nvSpPr>
          <p:cNvPr id="62466"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Main Overall Algorithm</a:t>
            </a:r>
          </a:p>
        </p:txBody>
      </p:sp>
      <p:sp>
        <p:nvSpPr>
          <p:cNvPr id="62467" name="Text Box 3"/>
          <p:cNvSpPr txBox="1">
            <a:spLocks noChangeArrowheads="1"/>
          </p:cNvSpPr>
          <p:nvPr/>
        </p:nvSpPr>
        <p:spPr bwMode="auto">
          <a:xfrm>
            <a:off x="304800" y="1143000"/>
            <a:ext cx="8382000" cy="5181600"/>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spcBef>
                <a:spcPts val="750"/>
              </a:spcBef>
              <a:buClrTx/>
              <a:buFontTx/>
              <a:buNone/>
            </a:pPr>
            <a:endParaRPr lang="en-US" sz="3000" dirty="0"/>
          </a:p>
          <a:p>
            <a:pPr>
              <a:spcBef>
                <a:spcPts val="750"/>
              </a:spcBef>
              <a:buClrTx/>
              <a:buFontTx/>
              <a:buNone/>
            </a:pPr>
            <a:r>
              <a:rPr lang="en-US" sz="3000" dirty="0"/>
              <a:t>While(number is not zero)</a:t>
            </a:r>
          </a:p>
          <a:p>
            <a:pPr>
              <a:spcBef>
                <a:spcPts val="750"/>
              </a:spcBef>
              <a:buClrTx/>
              <a:buFontTx/>
              <a:buNone/>
            </a:pPr>
            <a:r>
              <a:rPr lang="en-US" sz="3000" dirty="0"/>
              <a:t>		if(number &gt;= 2 and even)</a:t>
            </a:r>
          </a:p>
          <a:p>
            <a:pPr>
              <a:spcBef>
                <a:spcPts val="750"/>
              </a:spcBef>
              <a:buClrTx/>
              <a:buFontTx/>
              <a:buNone/>
            </a:pPr>
            <a:r>
              <a:rPr lang="en-US" sz="3000" dirty="0"/>
              <a:t>			Check </a:t>
            </a:r>
            <a:r>
              <a:rPr lang="en-US" sz="3000" dirty="0" err="1"/>
              <a:t>Goldbach’s</a:t>
            </a:r>
            <a:r>
              <a:rPr lang="en-US" sz="3000" dirty="0"/>
              <a:t> Conjecture </a:t>
            </a:r>
          </a:p>
          <a:p>
            <a:pPr>
              <a:spcBef>
                <a:spcPts val="750"/>
              </a:spcBef>
              <a:buClrTx/>
              <a:buFontTx/>
              <a:buNone/>
            </a:pPr>
            <a:r>
              <a:rPr lang="en-US" sz="3000" dirty="0"/>
              <a:t>		else</a:t>
            </a:r>
          </a:p>
          <a:p>
            <a:pPr>
              <a:spcBef>
                <a:spcPts val="750"/>
              </a:spcBef>
              <a:buClrTx/>
              <a:buFontTx/>
              <a:buNone/>
            </a:pPr>
            <a:r>
              <a:rPr lang="en-US" sz="3000" dirty="0"/>
              <a:t>			Print some message</a:t>
            </a:r>
          </a:p>
          <a:p>
            <a:pPr>
              <a:spcBef>
                <a:spcPts val="750"/>
              </a:spcBef>
              <a:buClrTx/>
              <a:buFontTx/>
              <a:buNone/>
            </a:pPr>
            <a:r>
              <a:rPr lang="en-US" sz="3000" dirty="0"/>
              <a:t>		read next number</a:t>
            </a:r>
          </a:p>
        </p:txBody>
      </p:sp>
      <p:sp>
        <p:nvSpPr>
          <p:cNvPr id="3" name="Rectangular Callout 2"/>
          <p:cNvSpPr/>
          <p:nvPr/>
        </p:nvSpPr>
        <p:spPr bwMode="auto">
          <a:xfrm>
            <a:off x="5547698" y="4628728"/>
            <a:ext cx="3272774" cy="1008112"/>
          </a:xfrm>
          <a:prstGeom prst="wedgeRectCallout">
            <a:avLst>
              <a:gd name="adj1" fmla="val -104199"/>
              <a:gd name="adj2" fmla="val -179377"/>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rgbClr val="C00000"/>
                </a:solidFill>
              </a:rPr>
              <a:t>This is a module</a:t>
            </a:r>
          </a:p>
          <a:p>
            <a:endParaRPr lang="en-US" b="1" dirty="0">
              <a:solidFill>
                <a:srgbClr val="C00000"/>
              </a:solidFill>
            </a:endParaRPr>
          </a:p>
          <a:p>
            <a:r>
              <a:rPr lang="en-US" b="1" dirty="0">
                <a:solidFill>
                  <a:srgbClr val="C00000"/>
                </a:solidFill>
              </a:rPr>
              <a:t>It is a black-box in this step </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1800" b="1" i="0" u="none" strike="noStrike" cap="none" normalizeH="0" baseline="0" dirty="0">
              <a:ln>
                <a:noFill/>
              </a:ln>
              <a:solidFill>
                <a:schemeClr val="bg1"/>
              </a:solidFill>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48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CFCB1B3-BF4E-47C3-843E-168D2FB8DE6B}" type="slidenum">
              <a:rPr lang="en-US" sz="1200">
                <a:ea typeface="MS PGothic" pitchFamily="34" charset="-128"/>
              </a:rPr>
              <a:pPr algn="r">
                <a:buClrTx/>
                <a:buFontTx/>
                <a:buNone/>
              </a:pPr>
              <a:t>69</a:t>
            </a:fld>
            <a:endParaRPr lang="en-US" sz="1200">
              <a:ea typeface="MS PGothic" pitchFamily="34" charset="-128"/>
            </a:endParaRPr>
          </a:p>
        </p:txBody>
      </p:sp>
      <p:sp>
        <p:nvSpPr>
          <p:cNvPr id="63490"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3400">
                <a:solidFill>
                  <a:srgbClr val="293A83"/>
                </a:solidFill>
              </a:rPr>
              <a:t>Check Goldbach’s Conjecture Algorithm</a:t>
            </a:r>
          </a:p>
        </p:txBody>
      </p:sp>
      <p:sp>
        <p:nvSpPr>
          <p:cNvPr id="63491"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700"/>
              </a:spcBef>
              <a:buClrTx/>
              <a:buFontTx/>
              <a:buNone/>
            </a:pPr>
            <a:r>
              <a:rPr lang="en-US" sz="2500" b="1" dirty="0"/>
              <a:t>Algorithm:</a:t>
            </a:r>
            <a:r>
              <a:rPr lang="en-US" sz="2500" dirty="0"/>
              <a:t> </a:t>
            </a:r>
            <a:r>
              <a:rPr lang="en-US" sz="2800" dirty="0" err="1"/>
              <a:t>Goldbach</a:t>
            </a:r>
            <a:r>
              <a:rPr lang="en-US" sz="2800" dirty="0"/>
              <a:t> </a:t>
            </a:r>
          </a:p>
          <a:p>
            <a:pPr>
              <a:lnSpc>
                <a:spcPct val="80000"/>
              </a:lnSpc>
              <a:spcBef>
                <a:spcPts val="625"/>
              </a:spcBef>
              <a:buClrTx/>
              <a:buFontTx/>
              <a:buNone/>
            </a:pPr>
            <a:r>
              <a:rPr lang="en-US" sz="2500" b="1" dirty="0"/>
              <a:t>Input:</a:t>
            </a:r>
            <a:r>
              <a:rPr lang="en-US" sz="2500" dirty="0"/>
              <a:t> n</a:t>
            </a:r>
          </a:p>
          <a:p>
            <a:pPr>
              <a:lnSpc>
                <a:spcPct val="80000"/>
              </a:lnSpc>
              <a:spcBef>
                <a:spcPts val="625"/>
              </a:spcBef>
              <a:buClrTx/>
              <a:buFontTx/>
              <a:buNone/>
            </a:pPr>
            <a:r>
              <a:rPr lang="en-US" sz="2500" b="1" dirty="0"/>
              <a:t>Output:</a:t>
            </a:r>
            <a:r>
              <a:rPr lang="en-US" sz="2500" dirty="0"/>
              <a:t> 0 if conjecture is incorrect else 1</a:t>
            </a:r>
          </a:p>
          <a:p>
            <a:pPr>
              <a:lnSpc>
                <a:spcPct val="80000"/>
              </a:lnSpc>
              <a:spcBef>
                <a:spcPts val="625"/>
              </a:spcBef>
              <a:buClrTx/>
              <a:buFontTx/>
              <a:buNone/>
            </a:pPr>
            <a:r>
              <a:rPr lang="en-US" sz="2500" dirty="0" err="1"/>
              <a:t>i</a:t>
            </a:r>
            <a:r>
              <a:rPr lang="en-US" sz="2500" dirty="0"/>
              <a:t> = 2</a:t>
            </a:r>
          </a:p>
          <a:p>
            <a:pPr>
              <a:lnSpc>
                <a:spcPct val="80000"/>
              </a:lnSpc>
              <a:spcBef>
                <a:spcPts val="625"/>
              </a:spcBef>
              <a:buClrTx/>
              <a:buFontTx/>
              <a:buNone/>
            </a:pPr>
            <a:r>
              <a:rPr lang="en-US" sz="2500" dirty="0"/>
              <a:t>while (</a:t>
            </a:r>
            <a:r>
              <a:rPr lang="en-US" sz="2500" dirty="0" err="1"/>
              <a:t>i</a:t>
            </a:r>
            <a:r>
              <a:rPr lang="en-US" sz="2500" dirty="0"/>
              <a:t> &lt;= n/2)</a:t>
            </a:r>
          </a:p>
          <a:p>
            <a:pPr>
              <a:lnSpc>
                <a:spcPct val="80000"/>
              </a:lnSpc>
              <a:spcBef>
                <a:spcPts val="625"/>
              </a:spcBef>
              <a:buClrTx/>
              <a:buFontTx/>
              <a:buNone/>
            </a:pPr>
            <a:r>
              <a:rPr lang="en-US" sz="2500" dirty="0"/>
              <a:t>	j = n – </a:t>
            </a:r>
            <a:r>
              <a:rPr lang="en-US" sz="2500" dirty="0" err="1"/>
              <a:t>i</a:t>
            </a:r>
            <a:endParaRPr lang="en-US" sz="2500" dirty="0"/>
          </a:p>
          <a:p>
            <a:pPr>
              <a:lnSpc>
                <a:spcPct val="80000"/>
              </a:lnSpc>
              <a:spcBef>
                <a:spcPts val="625"/>
              </a:spcBef>
              <a:buClrTx/>
              <a:buFontTx/>
              <a:buNone/>
            </a:pPr>
            <a:r>
              <a:rPr lang="en-US" sz="2500" dirty="0"/>
              <a:t>	if(</a:t>
            </a:r>
            <a:r>
              <a:rPr lang="en-US" sz="2500" dirty="0" err="1">
                <a:solidFill>
                  <a:srgbClr val="CC0000"/>
                </a:solidFill>
              </a:rPr>
              <a:t>is_prime</a:t>
            </a:r>
            <a:r>
              <a:rPr lang="en-US" sz="2500" dirty="0"/>
              <a:t>(j))</a:t>
            </a:r>
          </a:p>
          <a:p>
            <a:pPr>
              <a:lnSpc>
                <a:spcPct val="80000"/>
              </a:lnSpc>
              <a:spcBef>
                <a:spcPts val="625"/>
              </a:spcBef>
              <a:buClrTx/>
              <a:buFontTx/>
              <a:buNone/>
            </a:pPr>
            <a:r>
              <a:rPr lang="en-US" sz="2500" dirty="0"/>
              <a:t>		conjecture is correct</a:t>
            </a:r>
          </a:p>
          <a:p>
            <a:pPr>
              <a:lnSpc>
                <a:spcPct val="80000"/>
              </a:lnSpc>
              <a:spcBef>
                <a:spcPts val="625"/>
              </a:spcBef>
              <a:buClrTx/>
              <a:buFontTx/>
              <a:buNone/>
            </a:pPr>
            <a:r>
              <a:rPr lang="en-US" sz="2500" dirty="0"/>
              <a:t>		return</a:t>
            </a:r>
          </a:p>
          <a:p>
            <a:pPr>
              <a:lnSpc>
                <a:spcPct val="80000"/>
              </a:lnSpc>
              <a:spcBef>
                <a:spcPts val="625"/>
              </a:spcBef>
              <a:buClrTx/>
              <a:buFontTx/>
              <a:buNone/>
            </a:pPr>
            <a:r>
              <a:rPr lang="en-US" sz="2500" dirty="0"/>
              <a:t>	</a:t>
            </a:r>
            <a:r>
              <a:rPr lang="en-US" sz="2500" dirty="0" err="1"/>
              <a:t>i</a:t>
            </a:r>
            <a:r>
              <a:rPr lang="en-US" sz="2500" dirty="0"/>
              <a:t> = </a:t>
            </a:r>
            <a:r>
              <a:rPr lang="en-US" sz="2500" dirty="0" err="1">
                <a:solidFill>
                  <a:srgbClr val="CC0000"/>
                </a:solidFill>
              </a:rPr>
              <a:t>next_prime_number</a:t>
            </a:r>
            <a:r>
              <a:rPr lang="en-US" sz="2500" dirty="0"/>
              <a:t>(</a:t>
            </a:r>
            <a:r>
              <a:rPr lang="en-US" sz="2500" dirty="0" err="1"/>
              <a:t>i</a:t>
            </a:r>
            <a:r>
              <a:rPr lang="en-US" sz="2500" dirty="0"/>
              <a:t>)</a:t>
            </a:r>
          </a:p>
          <a:p>
            <a:pPr>
              <a:lnSpc>
                <a:spcPct val="80000"/>
              </a:lnSpc>
              <a:spcBef>
                <a:spcPts val="650"/>
              </a:spcBef>
              <a:buClrTx/>
              <a:buFontTx/>
              <a:buNone/>
            </a:pPr>
            <a:endParaRPr lang="en-US" sz="2600" dirty="0"/>
          </a:p>
          <a:p>
            <a:pPr>
              <a:lnSpc>
                <a:spcPct val="80000"/>
              </a:lnSpc>
              <a:spcBef>
                <a:spcPts val="650"/>
              </a:spcBef>
              <a:buClrTx/>
              <a:buFontTx/>
              <a:buNone/>
            </a:pPr>
            <a:r>
              <a:rPr lang="en-US" sz="2600" dirty="0"/>
              <a:t>Conjecture is incorrect </a:t>
            </a:r>
          </a:p>
        </p:txBody>
      </p:sp>
      <p:sp>
        <p:nvSpPr>
          <p:cNvPr id="5" name="Rectangular Callout 4"/>
          <p:cNvSpPr/>
          <p:nvPr/>
        </p:nvSpPr>
        <p:spPr bwMode="auto">
          <a:xfrm>
            <a:off x="5578801" y="3861048"/>
            <a:ext cx="3272774" cy="1008112"/>
          </a:xfrm>
          <a:prstGeom prst="wedgeRectCallout">
            <a:avLst>
              <a:gd name="adj1" fmla="val -141047"/>
              <a:gd name="adj2" fmla="val -68955"/>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rgbClr val="C00000"/>
                </a:solidFill>
              </a:rPr>
              <a:t>This is a module</a:t>
            </a:r>
          </a:p>
          <a:p>
            <a:endParaRPr lang="en-US" b="1" dirty="0">
              <a:solidFill>
                <a:srgbClr val="C00000"/>
              </a:solidFill>
            </a:endParaRPr>
          </a:p>
          <a:p>
            <a:r>
              <a:rPr lang="en-US" b="1" dirty="0">
                <a:solidFill>
                  <a:srgbClr val="C00000"/>
                </a:solidFill>
              </a:rPr>
              <a:t>It is a black-box in this step </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1800" b="1" i="0" u="none" strike="noStrike" cap="none" normalizeH="0" baseline="0" dirty="0">
              <a:ln>
                <a:noFill/>
              </a:ln>
              <a:solidFill>
                <a:schemeClr val="bg1"/>
              </a:solidFill>
              <a:effectLst/>
            </a:endParaRPr>
          </a:p>
        </p:txBody>
      </p:sp>
      <p:sp>
        <p:nvSpPr>
          <p:cNvPr id="6" name="Rectangular Callout 5"/>
          <p:cNvSpPr/>
          <p:nvPr/>
        </p:nvSpPr>
        <p:spPr bwMode="auto">
          <a:xfrm>
            <a:off x="5580112" y="3865714"/>
            <a:ext cx="3272774" cy="1008112"/>
          </a:xfrm>
          <a:prstGeom prst="wedgeRectCallout">
            <a:avLst>
              <a:gd name="adj1" fmla="val -128494"/>
              <a:gd name="adj2" fmla="val 25693"/>
            </a:avLst>
          </a:prstGeom>
          <a:no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b="1" dirty="0">
                <a:solidFill>
                  <a:srgbClr val="C00000"/>
                </a:solidFill>
              </a:rPr>
              <a:t>This is a module</a:t>
            </a:r>
          </a:p>
          <a:p>
            <a:endParaRPr lang="en-US" b="1" dirty="0">
              <a:solidFill>
                <a:srgbClr val="C00000"/>
              </a:solidFill>
            </a:endParaRPr>
          </a:p>
          <a:p>
            <a:r>
              <a:rPr lang="en-US" b="1" dirty="0">
                <a:solidFill>
                  <a:srgbClr val="C00000"/>
                </a:solidFill>
              </a:rPr>
              <a:t>It is a black-box in this step </a:t>
            </a:r>
          </a:p>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pPr>
            <a:endParaRPr kumimoji="0" lang="en-US" sz="1800" b="1" i="0" u="none" strike="noStrike" cap="none" normalizeH="0" baseline="0" dirty="0">
              <a:ln>
                <a:noFill/>
              </a:ln>
              <a:solidFill>
                <a:schemeClr val="bg1"/>
              </a:solidFill>
              <a:effectLst/>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3491">
                                            <p:txEl>
                                              <p:pRg st="4" end="4"/>
                                            </p:txEl>
                                          </p:spTgt>
                                        </p:tgtEl>
                                        <p:attrNameLst>
                                          <p:attrName>style.visibility</p:attrName>
                                        </p:attrNameLst>
                                      </p:cBhvr>
                                      <p:to>
                                        <p:strVal val="visible"/>
                                      </p:to>
                                    </p:set>
                                    <p:animEffect transition="in" filter="fade">
                                      <p:cBhvr>
                                        <p:cTn id="7" dur="500"/>
                                        <p:tgtEl>
                                          <p:spTgt spid="63491">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3491">
                                            <p:txEl>
                                              <p:pRg st="5" end="5"/>
                                            </p:txEl>
                                          </p:spTgt>
                                        </p:tgtEl>
                                        <p:attrNameLst>
                                          <p:attrName>style.visibility</p:attrName>
                                        </p:attrNameLst>
                                      </p:cBhvr>
                                      <p:to>
                                        <p:strVal val="visible"/>
                                      </p:to>
                                    </p:set>
                                    <p:animEffect transition="in" filter="fade">
                                      <p:cBhvr>
                                        <p:cTn id="10" dur="500"/>
                                        <p:tgtEl>
                                          <p:spTgt spid="63491">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3491">
                                            <p:txEl>
                                              <p:pRg st="6" end="6"/>
                                            </p:txEl>
                                          </p:spTgt>
                                        </p:tgtEl>
                                        <p:attrNameLst>
                                          <p:attrName>style.visibility</p:attrName>
                                        </p:attrNameLst>
                                      </p:cBhvr>
                                      <p:to>
                                        <p:strVal val="visible"/>
                                      </p:to>
                                    </p:set>
                                    <p:animEffect transition="in" filter="fade">
                                      <p:cBhvr>
                                        <p:cTn id="13" dur="500"/>
                                        <p:tgtEl>
                                          <p:spTgt spid="63491">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3491">
                                            <p:txEl>
                                              <p:pRg st="7" end="7"/>
                                            </p:txEl>
                                          </p:spTgt>
                                        </p:tgtEl>
                                        <p:attrNameLst>
                                          <p:attrName>style.visibility</p:attrName>
                                        </p:attrNameLst>
                                      </p:cBhvr>
                                      <p:to>
                                        <p:strVal val="visible"/>
                                      </p:to>
                                    </p:set>
                                    <p:animEffect transition="in" filter="fade">
                                      <p:cBhvr>
                                        <p:cTn id="16" dur="500"/>
                                        <p:tgtEl>
                                          <p:spTgt spid="63491">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3491">
                                            <p:txEl>
                                              <p:pRg st="8" end="8"/>
                                            </p:txEl>
                                          </p:spTgt>
                                        </p:tgtEl>
                                        <p:attrNameLst>
                                          <p:attrName>style.visibility</p:attrName>
                                        </p:attrNameLst>
                                      </p:cBhvr>
                                      <p:to>
                                        <p:strVal val="visible"/>
                                      </p:to>
                                    </p:set>
                                    <p:animEffect transition="in" filter="fade">
                                      <p:cBhvr>
                                        <p:cTn id="19" dur="500"/>
                                        <p:tgtEl>
                                          <p:spTgt spid="63491">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3491">
                                            <p:txEl>
                                              <p:pRg st="9" end="9"/>
                                            </p:txEl>
                                          </p:spTgt>
                                        </p:tgtEl>
                                        <p:attrNameLst>
                                          <p:attrName>style.visibility</p:attrName>
                                        </p:attrNameLst>
                                      </p:cBhvr>
                                      <p:to>
                                        <p:strVal val="visible"/>
                                      </p:to>
                                    </p:set>
                                    <p:animEffect transition="in" filter="fade">
                                      <p:cBhvr>
                                        <p:cTn id="22" dur="500"/>
                                        <p:tgtEl>
                                          <p:spTgt spid="63491">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3491">
                                            <p:txEl>
                                              <p:pRg st="11" end="11"/>
                                            </p:txEl>
                                          </p:spTgt>
                                        </p:tgtEl>
                                        <p:attrNameLst>
                                          <p:attrName>style.visibility</p:attrName>
                                        </p:attrNameLst>
                                      </p:cBhvr>
                                      <p:to>
                                        <p:strVal val="visible"/>
                                      </p:to>
                                    </p:set>
                                    <p:animEffect transition="in" filter="fade">
                                      <p:cBhvr>
                                        <p:cTn id="25" dur="500"/>
                                        <p:tgtEl>
                                          <p:spTgt spid="63491">
                                            <p:txEl>
                                              <p:pRg st="11" end="1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F747F8E-091F-484E-A2D1-DD9EEDE5D961}" type="slidenum">
              <a:rPr lang="en-US" sz="1200">
                <a:ea typeface="MS PGothic" pitchFamily="34" charset="-128"/>
              </a:rPr>
              <a:pPr algn="r">
                <a:buClrTx/>
                <a:buFontTx/>
                <a:buNone/>
              </a:pPr>
              <a:t>7</a:t>
            </a:fld>
            <a:endParaRPr lang="en-US" sz="1200">
              <a:ea typeface="MS PGothic" pitchFamily="34" charset="-128"/>
            </a:endParaRPr>
          </a:p>
        </p:txBody>
      </p:sp>
      <p:sp>
        <p:nvSpPr>
          <p:cNvPr id="10242"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Functions in C</a:t>
            </a:r>
          </a:p>
        </p:txBody>
      </p:sp>
      <p:sp>
        <p:nvSpPr>
          <p:cNvPr id="10243"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marL="1017588" indent="-347663">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Functions in mathematics</a:t>
            </a:r>
          </a:p>
          <a:p>
            <a:pPr lvl="1">
              <a:spcBef>
                <a:spcPts val="700"/>
              </a:spcBef>
              <a:buClr>
                <a:srgbClr val="3B812F"/>
              </a:buClr>
              <a:buSzPct val="60000"/>
              <a:buFont typeface="Wingdings" pitchFamily="2" charset="2"/>
              <a:buChar char=""/>
            </a:pPr>
            <a:r>
              <a:rPr lang="en-US" sz="2800" i="1" dirty="0"/>
              <a:t>z = f(x, y)</a:t>
            </a:r>
          </a:p>
          <a:p>
            <a:pPr>
              <a:spcBef>
                <a:spcPts val="2000"/>
              </a:spcBef>
              <a:buClr>
                <a:srgbClr val="003399"/>
              </a:buClr>
              <a:buFont typeface="Wingdings" pitchFamily="2" charset="2"/>
              <a:buChar char=""/>
            </a:pPr>
            <a:r>
              <a:rPr lang="en-US" sz="3200" dirty="0"/>
              <a:t>Functions in C</a:t>
            </a:r>
          </a:p>
          <a:p>
            <a:pPr lvl="1">
              <a:spcBef>
                <a:spcPts val="700"/>
              </a:spcBef>
              <a:buClr>
                <a:srgbClr val="006633"/>
              </a:buClr>
              <a:buSzPct val="85000"/>
              <a:buFont typeface="Wingdings" pitchFamily="2" charset="2"/>
              <a:buChar char=""/>
            </a:pPr>
            <a:r>
              <a:rPr lang="en-US" sz="2800" dirty="0">
                <a:solidFill>
                  <a:srgbClr val="CC0000"/>
                </a:solidFill>
              </a:rPr>
              <a:t>Queries</a:t>
            </a:r>
            <a:r>
              <a:rPr lang="en-US" sz="2800" dirty="0"/>
              <a:t>: Return a value</a:t>
            </a:r>
          </a:p>
          <a:p>
            <a:pPr lvl="2">
              <a:spcBef>
                <a:spcPts val="650"/>
              </a:spcBef>
              <a:buClr>
                <a:srgbClr val="CC0000"/>
              </a:buClr>
              <a:buSzPct val="75000"/>
              <a:buFont typeface="Wingdings" pitchFamily="2" charset="2"/>
              <a:buChar char=""/>
            </a:pPr>
            <a:r>
              <a:rPr lang="en-US" sz="2600" b="1" dirty="0">
                <a:latin typeface="Courier New" pitchFamily="49" charset="0"/>
                <a:cs typeface="Courier New" pitchFamily="49" charset="0"/>
              </a:rPr>
              <a:t>sin(), </a:t>
            </a:r>
            <a:r>
              <a:rPr lang="en-US" sz="2600" b="1" dirty="0" err="1">
                <a:latin typeface="Courier New" pitchFamily="49" charset="0"/>
                <a:cs typeface="Courier New" pitchFamily="49" charset="0"/>
              </a:rPr>
              <a:t>fabs</a:t>
            </a:r>
            <a:r>
              <a:rPr lang="en-US" sz="2600" b="1" dirty="0">
                <a:latin typeface="Courier New" pitchFamily="49" charset="0"/>
                <a:cs typeface="Courier New" pitchFamily="49" charset="0"/>
              </a:rPr>
              <a:t>()</a:t>
            </a:r>
          </a:p>
          <a:p>
            <a:pPr lvl="2">
              <a:spcBef>
                <a:spcPts val="450"/>
              </a:spcBef>
              <a:buClrTx/>
              <a:buSzPct val="75000"/>
              <a:buFontTx/>
              <a:buNone/>
            </a:pPr>
            <a:endParaRPr lang="en-US" b="1" dirty="0">
              <a:latin typeface="Courier New" pitchFamily="49" charset="0"/>
              <a:cs typeface="Courier New" pitchFamily="49" charset="0"/>
            </a:endParaRPr>
          </a:p>
          <a:p>
            <a:pPr lvl="1">
              <a:spcBef>
                <a:spcPts val="700"/>
              </a:spcBef>
              <a:buClr>
                <a:srgbClr val="006633"/>
              </a:buClr>
              <a:buSzPct val="85000"/>
              <a:buFont typeface="Wingdings" pitchFamily="2" charset="2"/>
              <a:buChar char=""/>
            </a:pPr>
            <a:r>
              <a:rPr lang="en-US" sz="2800" dirty="0">
                <a:solidFill>
                  <a:srgbClr val="CC0000"/>
                </a:solidFill>
              </a:rPr>
              <a:t>Commands</a:t>
            </a:r>
            <a:r>
              <a:rPr lang="en-US" sz="2800" dirty="0"/>
              <a:t>: do some tasks, do not return any value</a:t>
            </a:r>
          </a:p>
          <a:p>
            <a:pPr lvl="2">
              <a:spcBef>
                <a:spcPts val="650"/>
              </a:spcBef>
              <a:buClr>
                <a:srgbClr val="CC0000"/>
              </a:buClr>
              <a:buSzPct val="75000"/>
              <a:buFont typeface="Wingdings" pitchFamily="2" charset="2"/>
              <a:buChar char=""/>
            </a:pPr>
            <a:r>
              <a:rPr lang="en-US" sz="2600" b="1" dirty="0" err="1">
                <a:latin typeface="Courier New" pitchFamily="49" charset="0"/>
                <a:cs typeface="Courier New" pitchFamily="49" charset="0"/>
              </a:rPr>
              <a:t>printf_my_info</a:t>
            </a:r>
            <a:r>
              <a:rPr lang="en-US" sz="2600" b="1" dirty="0">
                <a:latin typeface="Courier New"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AC5A7BC9-66BC-408B-A115-4AA8F94336FD}" type="slidenum">
              <a:rPr lang="en-US" sz="1200">
                <a:ea typeface="MS PGothic" pitchFamily="34" charset="-128"/>
              </a:rPr>
              <a:pPr algn="r">
                <a:buClrTx/>
                <a:buFontTx/>
                <a:buNone/>
              </a:pPr>
              <a:t>70</a:t>
            </a:fld>
            <a:endParaRPr lang="en-US" sz="1200">
              <a:ea typeface="MS PGothic" pitchFamily="34" charset="-128"/>
            </a:endParaRPr>
          </a:p>
        </p:txBody>
      </p:sp>
      <p:sp>
        <p:nvSpPr>
          <p:cNvPr id="6451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is_prime algorithm</a:t>
            </a:r>
          </a:p>
        </p:txBody>
      </p:sp>
      <p:sp>
        <p:nvSpPr>
          <p:cNvPr id="64515"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spcBef>
                <a:spcPts val="800"/>
              </a:spcBef>
              <a:buClrTx/>
              <a:buFontTx/>
              <a:buNone/>
            </a:pPr>
            <a:r>
              <a:rPr lang="en-US" sz="2900" b="1" dirty="0"/>
              <a:t>Algorithm:</a:t>
            </a:r>
            <a:r>
              <a:rPr lang="en-US" sz="2900" dirty="0"/>
              <a:t> </a:t>
            </a:r>
            <a:r>
              <a:rPr lang="en-US" sz="3200" dirty="0" err="1"/>
              <a:t>is_prime</a:t>
            </a:r>
            <a:r>
              <a:rPr lang="en-US" sz="3200" dirty="0"/>
              <a:t> </a:t>
            </a:r>
          </a:p>
          <a:p>
            <a:pPr>
              <a:spcBef>
                <a:spcPts val="725"/>
              </a:spcBef>
              <a:buClrTx/>
              <a:buFontTx/>
              <a:buNone/>
            </a:pPr>
            <a:r>
              <a:rPr lang="en-US" sz="2900" b="1" dirty="0"/>
              <a:t>Input:</a:t>
            </a:r>
            <a:r>
              <a:rPr lang="en-US" sz="2900" dirty="0"/>
              <a:t> n</a:t>
            </a:r>
          </a:p>
          <a:p>
            <a:pPr>
              <a:spcBef>
                <a:spcPts val="725"/>
              </a:spcBef>
              <a:buClrTx/>
              <a:buFontTx/>
              <a:buNone/>
            </a:pPr>
            <a:r>
              <a:rPr lang="en-US" sz="2900" b="1" dirty="0"/>
              <a:t>Output:</a:t>
            </a:r>
            <a:r>
              <a:rPr lang="en-US" sz="2900" dirty="0"/>
              <a:t> 1 if n is prime else 0</a:t>
            </a:r>
          </a:p>
          <a:p>
            <a:pPr>
              <a:spcBef>
                <a:spcPts val="725"/>
              </a:spcBef>
              <a:buClrTx/>
              <a:buFontTx/>
              <a:buNone/>
            </a:pPr>
            <a:endParaRPr lang="en-US" sz="2900" dirty="0"/>
          </a:p>
          <a:p>
            <a:pPr>
              <a:spcBef>
                <a:spcPts val="725"/>
              </a:spcBef>
              <a:buClrTx/>
              <a:buFontTx/>
              <a:buNone/>
            </a:pPr>
            <a:r>
              <a:rPr lang="en-US" sz="2900" dirty="0"/>
              <a:t>for(</a:t>
            </a:r>
            <a:r>
              <a:rPr lang="en-US" sz="2900" dirty="0" err="1"/>
              <a:t>i</a:t>
            </a:r>
            <a:r>
              <a:rPr lang="en-US" sz="2900" dirty="0"/>
              <a:t> from 2 to </a:t>
            </a:r>
            <a:r>
              <a:rPr lang="en-US" sz="2900" dirty="0" err="1"/>
              <a:t>sqrt</a:t>
            </a:r>
            <a:r>
              <a:rPr lang="en-US" sz="2900" dirty="0"/>
              <a:t>(n))</a:t>
            </a:r>
          </a:p>
          <a:p>
            <a:pPr>
              <a:spcBef>
                <a:spcPts val="725"/>
              </a:spcBef>
              <a:buClrTx/>
              <a:buFontTx/>
              <a:buNone/>
            </a:pPr>
            <a:r>
              <a:rPr lang="en-US" sz="2900" dirty="0"/>
              <a:t>	if(n % </a:t>
            </a:r>
            <a:r>
              <a:rPr lang="en-US" sz="2900" dirty="0" err="1"/>
              <a:t>i</a:t>
            </a:r>
            <a:r>
              <a:rPr lang="en-US" sz="2900" dirty="0"/>
              <a:t> == 0)</a:t>
            </a:r>
          </a:p>
          <a:p>
            <a:pPr>
              <a:spcBef>
                <a:spcPts val="725"/>
              </a:spcBef>
              <a:buClrTx/>
              <a:buFontTx/>
              <a:buNone/>
            </a:pPr>
            <a:r>
              <a:rPr lang="en-US" sz="2900" dirty="0"/>
              <a:t>		n is not prime </a:t>
            </a:r>
          </a:p>
          <a:p>
            <a:pPr>
              <a:spcBef>
                <a:spcPts val="750"/>
              </a:spcBef>
              <a:buClrTx/>
              <a:buFontTx/>
              <a:buNone/>
            </a:pPr>
            <a:r>
              <a:rPr lang="en-US" sz="3000" dirty="0"/>
              <a:t>n is prime </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515">
                                            <p:txEl>
                                              <p:pRg st="4" end="4"/>
                                            </p:txEl>
                                          </p:spTgt>
                                        </p:tgtEl>
                                        <p:attrNameLst>
                                          <p:attrName>style.visibility</p:attrName>
                                        </p:attrNameLst>
                                      </p:cBhvr>
                                      <p:to>
                                        <p:strVal val="visible"/>
                                      </p:to>
                                    </p:set>
                                    <p:animEffect transition="in" filter="fade">
                                      <p:cBhvr>
                                        <p:cTn id="7" dur="500"/>
                                        <p:tgtEl>
                                          <p:spTgt spid="64515">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4515">
                                            <p:txEl>
                                              <p:pRg st="5" end="5"/>
                                            </p:txEl>
                                          </p:spTgt>
                                        </p:tgtEl>
                                        <p:attrNameLst>
                                          <p:attrName>style.visibility</p:attrName>
                                        </p:attrNameLst>
                                      </p:cBhvr>
                                      <p:to>
                                        <p:strVal val="visible"/>
                                      </p:to>
                                    </p:set>
                                    <p:animEffect transition="in" filter="fade">
                                      <p:cBhvr>
                                        <p:cTn id="10" dur="500"/>
                                        <p:tgtEl>
                                          <p:spTgt spid="64515">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4515">
                                            <p:txEl>
                                              <p:pRg st="6" end="6"/>
                                            </p:txEl>
                                          </p:spTgt>
                                        </p:tgtEl>
                                        <p:attrNameLst>
                                          <p:attrName>style.visibility</p:attrName>
                                        </p:attrNameLst>
                                      </p:cBhvr>
                                      <p:to>
                                        <p:strVal val="visible"/>
                                      </p:to>
                                    </p:set>
                                    <p:animEffect transition="in" filter="fade">
                                      <p:cBhvr>
                                        <p:cTn id="13" dur="500"/>
                                        <p:tgtEl>
                                          <p:spTgt spid="64515">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4515">
                                            <p:txEl>
                                              <p:pRg st="7" end="7"/>
                                            </p:txEl>
                                          </p:spTgt>
                                        </p:tgtEl>
                                        <p:attrNameLst>
                                          <p:attrName>style.visibility</p:attrName>
                                        </p:attrNameLst>
                                      </p:cBhvr>
                                      <p:to>
                                        <p:strVal val="visible"/>
                                      </p:to>
                                    </p:set>
                                    <p:animEffect transition="in" filter="fade">
                                      <p:cBhvr>
                                        <p:cTn id="16" dur="500"/>
                                        <p:tgtEl>
                                          <p:spTgt spid="645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553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F9E1B765-A4F3-4899-BB25-9EF956EE9FE4}" type="slidenum">
              <a:rPr lang="en-US" sz="1200">
                <a:ea typeface="MS PGothic" pitchFamily="34" charset="-128"/>
              </a:rPr>
              <a:pPr algn="r">
                <a:buClrTx/>
                <a:buFontTx/>
                <a:buNone/>
              </a:pPr>
              <a:t>71</a:t>
            </a:fld>
            <a:endParaRPr lang="en-US" sz="1200">
              <a:ea typeface="MS PGothic" pitchFamily="34" charset="-128"/>
            </a:endParaRPr>
          </a:p>
        </p:txBody>
      </p:sp>
      <p:sp>
        <p:nvSpPr>
          <p:cNvPr id="65538" name="Text Box 2"/>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err="1">
                <a:solidFill>
                  <a:srgbClr val="293A83"/>
                </a:solidFill>
              </a:rPr>
              <a:t>next_prime_number</a:t>
            </a:r>
            <a:r>
              <a:rPr lang="en-US" sz="4000" dirty="0">
                <a:solidFill>
                  <a:srgbClr val="293A83"/>
                </a:solidFill>
              </a:rPr>
              <a:t> algorithm</a:t>
            </a:r>
          </a:p>
        </p:txBody>
      </p:sp>
      <p:sp>
        <p:nvSpPr>
          <p:cNvPr id="65539" name="Text Box 3"/>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90000"/>
              </a:lnSpc>
              <a:spcBef>
                <a:spcPts val="700"/>
              </a:spcBef>
              <a:buClrTx/>
              <a:buFontTx/>
              <a:buNone/>
            </a:pPr>
            <a:r>
              <a:rPr lang="en-US" sz="2500" b="1" dirty="0"/>
              <a:t>Algorithm:</a:t>
            </a:r>
            <a:r>
              <a:rPr lang="en-US" sz="2500" dirty="0"/>
              <a:t> </a:t>
            </a:r>
            <a:r>
              <a:rPr lang="en-US" sz="2800" dirty="0" err="1"/>
              <a:t>next_prime_number</a:t>
            </a:r>
            <a:r>
              <a:rPr lang="en-US" sz="2800" dirty="0"/>
              <a:t> </a:t>
            </a:r>
          </a:p>
          <a:p>
            <a:pPr>
              <a:lnSpc>
                <a:spcPct val="90000"/>
              </a:lnSpc>
              <a:spcBef>
                <a:spcPts val="625"/>
              </a:spcBef>
              <a:buClrTx/>
              <a:buFontTx/>
              <a:buNone/>
            </a:pPr>
            <a:r>
              <a:rPr lang="en-US" sz="2500" b="1" dirty="0"/>
              <a:t>Input:</a:t>
            </a:r>
            <a:r>
              <a:rPr lang="en-US" sz="2500" dirty="0"/>
              <a:t> n</a:t>
            </a:r>
          </a:p>
          <a:p>
            <a:pPr>
              <a:lnSpc>
                <a:spcPct val="90000"/>
              </a:lnSpc>
              <a:spcBef>
                <a:spcPts val="625"/>
              </a:spcBef>
              <a:buClrTx/>
              <a:buFontTx/>
              <a:buNone/>
            </a:pPr>
            <a:r>
              <a:rPr lang="en-US" sz="2500" b="1" dirty="0"/>
              <a:t>Output:</a:t>
            </a:r>
            <a:r>
              <a:rPr lang="en-US" sz="2500" dirty="0"/>
              <a:t> prime number </a:t>
            </a:r>
          </a:p>
          <a:p>
            <a:pPr>
              <a:lnSpc>
                <a:spcPct val="90000"/>
              </a:lnSpc>
              <a:spcBef>
                <a:spcPts val="625"/>
              </a:spcBef>
              <a:buClrTx/>
              <a:buFontTx/>
              <a:buNone/>
            </a:pPr>
            <a:endParaRPr lang="en-US" sz="2500" dirty="0"/>
          </a:p>
          <a:p>
            <a:pPr>
              <a:lnSpc>
                <a:spcPct val="90000"/>
              </a:lnSpc>
              <a:spcBef>
                <a:spcPts val="650"/>
              </a:spcBef>
              <a:buClrTx/>
              <a:buFontTx/>
              <a:buNone/>
            </a:pPr>
            <a:r>
              <a:rPr lang="en-US" sz="2600" dirty="0"/>
              <a:t>if n is 2</a:t>
            </a:r>
          </a:p>
          <a:p>
            <a:pPr>
              <a:lnSpc>
                <a:spcPct val="90000"/>
              </a:lnSpc>
              <a:spcBef>
                <a:spcPts val="650"/>
              </a:spcBef>
              <a:buClrTx/>
              <a:buFontTx/>
              <a:buNone/>
            </a:pPr>
            <a:r>
              <a:rPr lang="en-US" sz="2600" dirty="0"/>
              <a:t>	output is 3</a:t>
            </a:r>
          </a:p>
          <a:p>
            <a:pPr>
              <a:lnSpc>
                <a:spcPct val="90000"/>
              </a:lnSpc>
              <a:spcBef>
                <a:spcPts val="650"/>
              </a:spcBef>
              <a:buClrTx/>
              <a:buFontTx/>
              <a:buNone/>
            </a:pPr>
            <a:r>
              <a:rPr lang="en-US" sz="2600" dirty="0"/>
              <a:t>else </a:t>
            </a:r>
          </a:p>
          <a:p>
            <a:pPr>
              <a:lnSpc>
                <a:spcPct val="90000"/>
              </a:lnSpc>
              <a:spcBef>
                <a:spcPts val="650"/>
              </a:spcBef>
              <a:buClrTx/>
              <a:buFontTx/>
              <a:buNone/>
            </a:pPr>
            <a:r>
              <a:rPr lang="en-US" sz="2600" dirty="0"/>
              <a:t>	do</a:t>
            </a:r>
          </a:p>
          <a:p>
            <a:pPr>
              <a:lnSpc>
                <a:spcPct val="90000"/>
              </a:lnSpc>
              <a:spcBef>
                <a:spcPts val="650"/>
              </a:spcBef>
              <a:buClrTx/>
              <a:buFontTx/>
              <a:buNone/>
            </a:pPr>
            <a:r>
              <a:rPr lang="en-US" sz="2600" dirty="0"/>
              <a:t>		n = n + 2</a:t>
            </a:r>
          </a:p>
          <a:p>
            <a:pPr>
              <a:lnSpc>
                <a:spcPct val="90000"/>
              </a:lnSpc>
              <a:spcBef>
                <a:spcPts val="650"/>
              </a:spcBef>
              <a:buClrTx/>
              <a:buFontTx/>
              <a:buNone/>
            </a:pPr>
            <a:r>
              <a:rPr lang="en-US" sz="2600" dirty="0"/>
              <a:t>	while(</a:t>
            </a:r>
            <a:r>
              <a:rPr lang="en-US" sz="2600" dirty="0" err="1">
                <a:solidFill>
                  <a:srgbClr val="CC0000"/>
                </a:solidFill>
              </a:rPr>
              <a:t>is_prime</a:t>
            </a:r>
            <a:r>
              <a:rPr lang="en-US" sz="2600" dirty="0"/>
              <a:t>(n) == 0)</a:t>
            </a:r>
          </a:p>
          <a:p>
            <a:pPr>
              <a:lnSpc>
                <a:spcPct val="90000"/>
              </a:lnSpc>
              <a:spcBef>
                <a:spcPts val="650"/>
              </a:spcBef>
              <a:buClrTx/>
              <a:buFontTx/>
              <a:buNone/>
            </a:pPr>
            <a:r>
              <a:rPr lang="en-US" sz="2600" dirty="0"/>
              <a:t>	output is n</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5539">
                                            <p:txEl>
                                              <p:pRg st="4" end="4"/>
                                            </p:txEl>
                                          </p:spTgt>
                                        </p:tgtEl>
                                        <p:attrNameLst>
                                          <p:attrName>style.visibility</p:attrName>
                                        </p:attrNameLst>
                                      </p:cBhvr>
                                      <p:to>
                                        <p:strVal val="visible"/>
                                      </p:to>
                                    </p:set>
                                    <p:animEffect transition="in" filter="fade">
                                      <p:cBhvr>
                                        <p:cTn id="7" dur="500"/>
                                        <p:tgtEl>
                                          <p:spTgt spid="65539">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5539">
                                            <p:txEl>
                                              <p:pRg st="5" end="5"/>
                                            </p:txEl>
                                          </p:spTgt>
                                        </p:tgtEl>
                                        <p:attrNameLst>
                                          <p:attrName>style.visibility</p:attrName>
                                        </p:attrNameLst>
                                      </p:cBhvr>
                                      <p:to>
                                        <p:strVal val="visible"/>
                                      </p:to>
                                    </p:set>
                                    <p:animEffect transition="in" filter="fade">
                                      <p:cBhvr>
                                        <p:cTn id="10" dur="500"/>
                                        <p:tgtEl>
                                          <p:spTgt spid="65539">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5539">
                                            <p:txEl>
                                              <p:pRg st="6" end="6"/>
                                            </p:txEl>
                                          </p:spTgt>
                                        </p:tgtEl>
                                        <p:attrNameLst>
                                          <p:attrName>style.visibility</p:attrName>
                                        </p:attrNameLst>
                                      </p:cBhvr>
                                      <p:to>
                                        <p:strVal val="visible"/>
                                      </p:to>
                                    </p:set>
                                    <p:animEffect transition="in" filter="fade">
                                      <p:cBhvr>
                                        <p:cTn id="13" dur="500"/>
                                        <p:tgtEl>
                                          <p:spTgt spid="65539">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65539">
                                            <p:txEl>
                                              <p:pRg st="7" end="7"/>
                                            </p:txEl>
                                          </p:spTgt>
                                        </p:tgtEl>
                                        <p:attrNameLst>
                                          <p:attrName>style.visibility</p:attrName>
                                        </p:attrNameLst>
                                      </p:cBhvr>
                                      <p:to>
                                        <p:strVal val="visible"/>
                                      </p:to>
                                    </p:set>
                                    <p:animEffect transition="in" filter="fade">
                                      <p:cBhvr>
                                        <p:cTn id="16" dur="500"/>
                                        <p:tgtEl>
                                          <p:spTgt spid="65539">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5539">
                                            <p:txEl>
                                              <p:pRg st="8" end="8"/>
                                            </p:txEl>
                                          </p:spTgt>
                                        </p:tgtEl>
                                        <p:attrNameLst>
                                          <p:attrName>style.visibility</p:attrName>
                                        </p:attrNameLst>
                                      </p:cBhvr>
                                      <p:to>
                                        <p:strVal val="visible"/>
                                      </p:to>
                                    </p:set>
                                    <p:animEffect transition="in" filter="fade">
                                      <p:cBhvr>
                                        <p:cTn id="19" dur="500"/>
                                        <p:tgtEl>
                                          <p:spTgt spid="65539">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5539">
                                            <p:txEl>
                                              <p:pRg st="9" end="9"/>
                                            </p:txEl>
                                          </p:spTgt>
                                        </p:tgtEl>
                                        <p:attrNameLst>
                                          <p:attrName>style.visibility</p:attrName>
                                        </p:attrNameLst>
                                      </p:cBhvr>
                                      <p:to>
                                        <p:strVal val="visible"/>
                                      </p:to>
                                    </p:set>
                                    <p:animEffect transition="in" filter="fade">
                                      <p:cBhvr>
                                        <p:cTn id="22" dur="500"/>
                                        <p:tgtEl>
                                          <p:spTgt spid="65539">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65539">
                                            <p:txEl>
                                              <p:pRg st="10" end="10"/>
                                            </p:txEl>
                                          </p:spTgt>
                                        </p:tgtEl>
                                        <p:attrNameLst>
                                          <p:attrName>style.visibility</p:attrName>
                                        </p:attrNameLst>
                                      </p:cBhvr>
                                      <p:to>
                                        <p:strVal val="visible"/>
                                      </p:to>
                                    </p:set>
                                    <p:animEffect transition="in" filter="fade">
                                      <p:cBhvr>
                                        <p:cTn id="25" dur="500"/>
                                        <p:tgtEl>
                                          <p:spTgt spid="6553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EC8EA42-BC11-47EB-A924-5CCDB270A1F1}" type="slidenum">
              <a:rPr lang="en-US" sz="1200">
                <a:ea typeface="MS PGothic" pitchFamily="34" charset="-128"/>
              </a:rPr>
              <a:pPr algn="r">
                <a:buClrTx/>
                <a:buFontTx/>
                <a:buNone/>
              </a:pPr>
              <a:t>72</a:t>
            </a:fld>
            <a:endParaRPr lang="en-US" sz="1200">
              <a:ea typeface="MS PGothic" pitchFamily="34" charset="-128"/>
            </a:endParaRPr>
          </a:p>
        </p:txBody>
      </p:sp>
      <p:sp>
        <p:nvSpPr>
          <p:cNvPr id="66562" name="Text Box 2"/>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Putting them altogether</a:t>
            </a:r>
          </a:p>
        </p:txBody>
      </p:sp>
      <p:sp>
        <p:nvSpPr>
          <p:cNvPr id="66563" name="Text Box 3"/>
          <p:cNvSpPr txBox="1">
            <a:spLocks noChangeArrowheads="1"/>
          </p:cNvSpPr>
          <p:nvPr/>
        </p:nvSpPr>
        <p:spPr bwMode="auto">
          <a:xfrm>
            <a:off x="304800" y="1118765"/>
            <a:ext cx="8587680" cy="5262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80000"/>
              </a:lnSpc>
              <a:spcBef>
                <a:spcPts val="525"/>
              </a:spcBef>
              <a:buClrTx/>
              <a:buFontTx/>
              <a:buNone/>
            </a:pPr>
            <a:r>
              <a:rPr lang="en-US" sz="2600" b="1" dirty="0">
                <a:latin typeface="Courier New" pitchFamily="49" charset="0"/>
                <a:cs typeface="Courier New" pitchFamily="49" charset="0"/>
              </a:rPr>
              <a:t>int </a:t>
            </a:r>
            <a:r>
              <a:rPr lang="en-US" sz="2600" b="1" dirty="0" err="1">
                <a:latin typeface="Courier New" pitchFamily="49" charset="0"/>
                <a:cs typeface="Courier New" pitchFamily="49" charset="0"/>
              </a:rPr>
              <a:t>is_prime</a:t>
            </a:r>
            <a:r>
              <a:rPr lang="en-US" sz="2600" b="1" dirty="0">
                <a:latin typeface="Courier New" pitchFamily="49" charset="0"/>
                <a:cs typeface="Courier New" pitchFamily="49" charset="0"/>
              </a:rPr>
              <a:t>(int n){</a:t>
            </a:r>
          </a:p>
          <a:p>
            <a:pPr>
              <a:lnSpc>
                <a:spcPct val="80000"/>
              </a:lnSpc>
              <a:spcBef>
                <a:spcPts val="525"/>
              </a:spcBef>
              <a:buClrTx/>
              <a:buFontTx/>
              <a:buNone/>
            </a:pPr>
            <a:r>
              <a:rPr lang="en-US" sz="2600" b="1" dirty="0">
                <a:latin typeface="Courier New" pitchFamily="49" charset="0"/>
                <a:cs typeface="Courier New" pitchFamily="49" charset="0"/>
              </a:rPr>
              <a:t>	… </a:t>
            </a:r>
          </a:p>
          <a:p>
            <a:pPr>
              <a:lnSpc>
                <a:spcPct val="80000"/>
              </a:lnSpc>
              <a:spcBef>
                <a:spcPts val="525"/>
              </a:spcBef>
              <a:buClrTx/>
              <a:buFontTx/>
              <a:buNone/>
            </a:pPr>
            <a:r>
              <a:rPr lang="en-US" sz="2600" b="1" dirty="0">
                <a:latin typeface="Courier New" pitchFamily="49" charset="0"/>
                <a:cs typeface="Courier New" pitchFamily="49" charset="0"/>
              </a:rPr>
              <a:t>}</a:t>
            </a:r>
          </a:p>
          <a:p>
            <a:pPr>
              <a:lnSpc>
                <a:spcPct val="80000"/>
              </a:lnSpc>
              <a:spcBef>
                <a:spcPts val="525"/>
              </a:spcBef>
              <a:buClrTx/>
              <a:buFontTx/>
              <a:buNone/>
            </a:pPr>
            <a:endParaRPr lang="en-US" sz="1200" b="1" dirty="0">
              <a:latin typeface="Courier New" pitchFamily="49" charset="0"/>
              <a:cs typeface="Courier New" pitchFamily="49" charset="0"/>
            </a:endParaRPr>
          </a:p>
          <a:p>
            <a:pPr>
              <a:lnSpc>
                <a:spcPct val="80000"/>
              </a:lnSpc>
              <a:spcBef>
                <a:spcPts val="525"/>
              </a:spcBef>
              <a:buClrTx/>
              <a:buFontTx/>
              <a:buNone/>
            </a:pPr>
            <a:r>
              <a:rPr lang="en-US" sz="2600" b="1" dirty="0">
                <a:latin typeface="Courier New" pitchFamily="49" charset="0"/>
                <a:cs typeface="Courier New" pitchFamily="49" charset="0"/>
              </a:rPr>
              <a:t>int </a:t>
            </a:r>
            <a:r>
              <a:rPr lang="en-US" sz="2600" b="1" dirty="0" err="1">
                <a:latin typeface="Courier New" pitchFamily="49" charset="0"/>
                <a:cs typeface="Courier New" pitchFamily="49" charset="0"/>
              </a:rPr>
              <a:t>next_prime_number</a:t>
            </a:r>
            <a:r>
              <a:rPr lang="en-US" sz="2600" b="1" dirty="0">
                <a:latin typeface="Courier New" pitchFamily="49" charset="0"/>
                <a:cs typeface="Courier New" pitchFamily="49" charset="0"/>
              </a:rPr>
              <a:t>(int n){</a:t>
            </a:r>
          </a:p>
          <a:p>
            <a:pPr>
              <a:lnSpc>
                <a:spcPct val="80000"/>
              </a:lnSpc>
              <a:spcBef>
                <a:spcPts val="525"/>
              </a:spcBef>
              <a:buClrTx/>
              <a:buFontTx/>
              <a:buNone/>
            </a:pPr>
            <a:r>
              <a:rPr lang="en-US" sz="2600" b="1" dirty="0">
                <a:latin typeface="Courier New" pitchFamily="49" charset="0"/>
                <a:cs typeface="Courier New" pitchFamily="49" charset="0"/>
              </a:rPr>
              <a:t>	… </a:t>
            </a:r>
          </a:p>
          <a:p>
            <a:pPr>
              <a:lnSpc>
                <a:spcPct val="80000"/>
              </a:lnSpc>
              <a:spcBef>
                <a:spcPts val="525"/>
              </a:spcBef>
              <a:buClrTx/>
              <a:buFontTx/>
              <a:buNone/>
            </a:pPr>
            <a:r>
              <a:rPr lang="en-US" sz="2600" b="1" dirty="0">
                <a:latin typeface="Courier New" pitchFamily="49" charset="0"/>
                <a:cs typeface="Courier New" pitchFamily="49" charset="0"/>
              </a:rPr>
              <a:t>}</a:t>
            </a:r>
          </a:p>
          <a:p>
            <a:pPr>
              <a:lnSpc>
                <a:spcPct val="80000"/>
              </a:lnSpc>
              <a:spcBef>
                <a:spcPts val="525"/>
              </a:spcBef>
              <a:buClrTx/>
              <a:buFontTx/>
              <a:buNone/>
            </a:pPr>
            <a:endParaRPr lang="en-US" sz="1200" b="1" dirty="0">
              <a:latin typeface="Courier New" pitchFamily="49" charset="0"/>
              <a:cs typeface="Courier New" pitchFamily="49" charset="0"/>
            </a:endParaRPr>
          </a:p>
          <a:p>
            <a:pPr>
              <a:lnSpc>
                <a:spcPct val="80000"/>
              </a:lnSpc>
              <a:spcBef>
                <a:spcPts val="525"/>
              </a:spcBef>
              <a:buClrTx/>
              <a:buFontTx/>
              <a:buNone/>
            </a:pPr>
            <a:r>
              <a:rPr lang="en-US" sz="2600" b="1" dirty="0">
                <a:latin typeface="Courier New" pitchFamily="49" charset="0"/>
                <a:cs typeface="Courier New" pitchFamily="49" charset="0"/>
              </a:rPr>
              <a:t>int </a:t>
            </a:r>
            <a:r>
              <a:rPr lang="en-US" sz="2600" b="1" dirty="0" err="1">
                <a:latin typeface="Courier New" pitchFamily="49" charset="0"/>
                <a:cs typeface="Courier New" pitchFamily="49" charset="0"/>
              </a:rPr>
              <a:t>check_Goldbach</a:t>
            </a:r>
            <a:r>
              <a:rPr lang="en-US" sz="2600" b="1" dirty="0">
                <a:latin typeface="Courier New" pitchFamily="49" charset="0"/>
                <a:cs typeface="Courier New" pitchFamily="49" charset="0"/>
              </a:rPr>
              <a:t>(int n){</a:t>
            </a:r>
          </a:p>
          <a:p>
            <a:pPr>
              <a:lnSpc>
                <a:spcPct val="80000"/>
              </a:lnSpc>
              <a:spcBef>
                <a:spcPts val="525"/>
              </a:spcBef>
              <a:buClrTx/>
              <a:buFontTx/>
              <a:buNone/>
            </a:pPr>
            <a:r>
              <a:rPr lang="en-US" sz="2600" b="1" dirty="0">
                <a:latin typeface="Courier New" pitchFamily="49" charset="0"/>
                <a:cs typeface="Courier New" pitchFamily="49" charset="0"/>
              </a:rPr>
              <a:t>	… </a:t>
            </a:r>
          </a:p>
          <a:p>
            <a:pPr>
              <a:lnSpc>
                <a:spcPct val="80000"/>
              </a:lnSpc>
              <a:spcBef>
                <a:spcPts val="525"/>
              </a:spcBef>
              <a:buClrTx/>
              <a:buFontTx/>
              <a:buNone/>
            </a:pPr>
            <a:r>
              <a:rPr lang="en-US" sz="2600" b="1" dirty="0">
                <a:latin typeface="Courier New" pitchFamily="49" charset="0"/>
                <a:cs typeface="Courier New" pitchFamily="49" charset="0"/>
              </a:rPr>
              <a:t>}</a:t>
            </a:r>
          </a:p>
          <a:p>
            <a:pPr>
              <a:lnSpc>
                <a:spcPct val="80000"/>
              </a:lnSpc>
              <a:spcBef>
                <a:spcPts val="525"/>
              </a:spcBef>
              <a:buClrTx/>
              <a:buFontTx/>
              <a:buNone/>
            </a:pPr>
            <a:endParaRPr lang="en-US" sz="1200" b="1" dirty="0">
              <a:latin typeface="Courier New" pitchFamily="49" charset="0"/>
              <a:cs typeface="Courier New" pitchFamily="49" charset="0"/>
            </a:endParaRPr>
          </a:p>
          <a:p>
            <a:pPr>
              <a:lnSpc>
                <a:spcPct val="80000"/>
              </a:lnSpc>
              <a:spcBef>
                <a:spcPts val="525"/>
              </a:spcBef>
              <a:buClrTx/>
              <a:buFontTx/>
              <a:buNone/>
            </a:pPr>
            <a:r>
              <a:rPr lang="en-US" sz="2600" b="1" dirty="0">
                <a:latin typeface="Courier New" pitchFamily="49" charset="0"/>
                <a:cs typeface="Courier New" pitchFamily="49" charset="0"/>
              </a:rPr>
              <a:t>int main(void){</a:t>
            </a:r>
          </a:p>
          <a:p>
            <a:pPr>
              <a:lnSpc>
                <a:spcPct val="80000"/>
              </a:lnSpc>
              <a:spcBef>
                <a:spcPts val="525"/>
              </a:spcBef>
              <a:buClrTx/>
              <a:buFontTx/>
              <a:buNone/>
            </a:pPr>
            <a:r>
              <a:rPr lang="en-US" sz="2600" b="1" dirty="0">
                <a:latin typeface="Courier New" pitchFamily="49" charset="0"/>
                <a:cs typeface="Courier New" pitchFamily="49" charset="0"/>
              </a:rPr>
              <a:t>	… </a:t>
            </a:r>
          </a:p>
          <a:p>
            <a:pPr>
              <a:lnSpc>
                <a:spcPct val="80000"/>
              </a:lnSpc>
              <a:spcBef>
                <a:spcPts val="525"/>
              </a:spcBef>
              <a:buClrTx/>
              <a:buFontTx/>
              <a:buNone/>
            </a:pPr>
            <a:r>
              <a:rPr lang="en-US" sz="2600" b="1" dirty="0">
                <a:latin typeface="Courier New" pitchFamily="49" charset="0"/>
                <a:cs typeface="Courier New" pitchFamily="49" charset="0"/>
              </a:rPr>
              <a: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758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A9A38DE-46FF-429D-88F9-097440FF40CE}" type="slidenum">
              <a:rPr lang="en-US" sz="1200">
                <a:ea typeface="MS PGothic" pitchFamily="34" charset="-128"/>
              </a:rPr>
              <a:pPr algn="r">
                <a:buClrTx/>
                <a:buFontTx/>
                <a:buNone/>
              </a:pPr>
              <a:t>73</a:t>
            </a:fld>
            <a:endParaRPr lang="en-US" sz="1200">
              <a:ea typeface="MS PGothic" pitchFamily="34" charset="-128"/>
            </a:endParaRPr>
          </a:p>
        </p:txBody>
      </p:sp>
      <p:sp>
        <p:nvSpPr>
          <p:cNvPr id="67586"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What We Will Learn </a:t>
            </a:r>
          </a:p>
        </p:txBody>
      </p:sp>
      <p:sp>
        <p:nvSpPr>
          <p:cNvPr id="67587" name="Text Box 3"/>
          <p:cNvSpPr txBox="1">
            <a:spLocks noChangeArrowheads="1"/>
          </p:cNvSpPr>
          <p:nvPr/>
        </p:nvSpPr>
        <p:spPr bwMode="auto">
          <a:xfrm>
            <a:off x="457200" y="1143000"/>
            <a:ext cx="8229600" cy="5105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a:solidFill>
                  <a:srgbClr val="C2C2C2"/>
                </a:solidFill>
              </a:rPr>
              <a:t>Introduction </a:t>
            </a:r>
          </a:p>
          <a:p>
            <a:pPr>
              <a:spcBef>
                <a:spcPts val="2000"/>
              </a:spcBef>
              <a:buClr>
                <a:srgbClr val="003399"/>
              </a:buClr>
              <a:buFont typeface="Wingdings" pitchFamily="2" charset="2"/>
              <a:buChar char=""/>
            </a:pPr>
            <a:r>
              <a:rPr lang="en-US" sz="3200">
                <a:solidFill>
                  <a:srgbClr val="C2C2C2"/>
                </a:solidFill>
              </a:rPr>
              <a:t>Passing input parameters </a:t>
            </a:r>
          </a:p>
          <a:p>
            <a:pPr>
              <a:spcBef>
                <a:spcPts val="2000"/>
              </a:spcBef>
              <a:buClr>
                <a:srgbClr val="003399"/>
              </a:buClr>
              <a:buFont typeface="Wingdings" pitchFamily="2" charset="2"/>
              <a:buChar char=""/>
            </a:pPr>
            <a:r>
              <a:rPr lang="en-US" sz="3200">
                <a:solidFill>
                  <a:srgbClr val="C2C2C2"/>
                </a:solidFill>
              </a:rPr>
              <a:t>Producing output </a:t>
            </a:r>
          </a:p>
          <a:p>
            <a:pPr>
              <a:spcBef>
                <a:spcPts val="2000"/>
              </a:spcBef>
              <a:buClr>
                <a:srgbClr val="003399"/>
              </a:buClr>
              <a:buFont typeface="Wingdings" pitchFamily="2" charset="2"/>
              <a:buChar char=""/>
            </a:pPr>
            <a:r>
              <a:rPr lang="en-US" sz="3200">
                <a:solidFill>
                  <a:srgbClr val="C2C2C2"/>
                </a:solidFill>
              </a:rPr>
              <a:t>Scope of variables </a:t>
            </a:r>
          </a:p>
          <a:p>
            <a:pPr>
              <a:spcBef>
                <a:spcPts val="2000"/>
              </a:spcBef>
              <a:buClr>
                <a:srgbClr val="003399"/>
              </a:buClr>
              <a:buFont typeface="Wingdings" pitchFamily="2" charset="2"/>
              <a:buChar char=""/>
            </a:pPr>
            <a:r>
              <a:rPr lang="en-US" sz="3200">
                <a:solidFill>
                  <a:srgbClr val="C2C2C2"/>
                </a:solidFill>
              </a:rPr>
              <a:t>Storage Class of variables</a:t>
            </a:r>
          </a:p>
          <a:p>
            <a:pPr>
              <a:spcBef>
                <a:spcPts val="2000"/>
              </a:spcBef>
              <a:buClr>
                <a:srgbClr val="003399"/>
              </a:buClr>
              <a:buFont typeface="Wingdings" pitchFamily="2" charset="2"/>
              <a:buChar char=""/>
            </a:pPr>
            <a:r>
              <a:rPr lang="en-US" sz="3200">
                <a:solidFill>
                  <a:srgbClr val="C2C2C2"/>
                </a:solidFill>
              </a:rPr>
              <a:t>Function usage example</a:t>
            </a:r>
          </a:p>
          <a:p>
            <a:pPr>
              <a:spcBef>
                <a:spcPts val="2000"/>
              </a:spcBef>
              <a:buClr>
                <a:srgbClr val="003399"/>
              </a:buClr>
              <a:buFont typeface="Wingdings" pitchFamily="2" charset="2"/>
              <a:buChar char=""/>
            </a:pPr>
            <a:r>
              <a:rPr lang="en-US" sz="3200"/>
              <a:t>Recursion </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0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1FECB8D-FD9C-4704-BE43-2DC9870BC9FA}" type="slidenum">
              <a:rPr lang="en-US" sz="1200">
                <a:ea typeface="MS PGothic" pitchFamily="34" charset="-128"/>
              </a:rPr>
              <a:pPr algn="r">
                <a:buClrTx/>
                <a:buFontTx/>
                <a:buNone/>
              </a:pPr>
              <a:t>74</a:t>
            </a:fld>
            <a:endParaRPr lang="en-US" sz="1200">
              <a:ea typeface="MS PGothic" pitchFamily="34" charset="-128"/>
            </a:endParaRPr>
          </a:p>
        </p:txBody>
      </p:sp>
      <p:sp>
        <p:nvSpPr>
          <p:cNvPr id="68610"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Introduction </a:t>
            </a:r>
          </a:p>
        </p:txBody>
      </p:sp>
      <p:sp>
        <p:nvSpPr>
          <p:cNvPr id="68611" name="Text Box 3"/>
          <p:cNvSpPr txBox="1">
            <a:spLocks noChangeArrowheads="1"/>
          </p:cNvSpPr>
          <p:nvPr/>
        </p:nvSpPr>
        <p:spPr bwMode="auto">
          <a:xfrm>
            <a:off x="381000" y="947451"/>
            <a:ext cx="8305800" cy="556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0"/>
              </a:spcBef>
              <a:buClr>
                <a:srgbClr val="003399"/>
              </a:buClr>
              <a:buFont typeface="Wingdings" pitchFamily="2" charset="2"/>
              <a:buChar char=""/>
            </a:pPr>
            <a:r>
              <a:rPr lang="en-US" sz="3600" dirty="0"/>
              <a:t>Iteration </a:t>
            </a:r>
            <a:r>
              <a:rPr lang="en-US" sz="3600" i="1" dirty="0"/>
              <a:t>vs.</a:t>
            </a:r>
            <a:r>
              <a:rPr lang="en-US" sz="3600" dirty="0"/>
              <a:t> Recursion</a:t>
            </a:r>
          </a:p>
          <a:p>
            <a:pPr marL="682625" lvl="1" indent="-342900">
              <a:spcBef>
                <a:spcPts val="0"/>
              </a:spcBef>
              <a:buClr>
                <a:srgbClr val="003399"/>
              </a:buClr>
              <a:buFont typeface="Arial" panose="020B0604020202020204" pitchFamily="34" charset="0"/>
              <a:buChar char="•"/>
            </a:pPr>
            <a:r>
              <a:rPr lang="en-US" sz="2400" dirty="0"/>
              <a:t>The Recursion and Iteration both </a:t>
            </a:r>
            <a:r>
              <a:rPr lang="en-US" sz="2400" b="1" dirty="0"/>
              <a:t>repeatedly</a:t>
            </a:r>
            <a:r>
              <a:rPr lang="en-US" sz="2400" dirty="0"/>
              <a:t> execute the set of instructions. </a:t>
            </a:r>
          </a:p>
          <a:p>
            <a:pPr>
              <a:spcBef>
                <a:spcPts val="2250"/>
              </a:spcBef>
              <a:buClr>
                <a:srgbClr val="003399"/>
              </a:buClr>
              <a:buFont typeface="Wingdings" pitchFamily="2" charset="2"/>
              <a:buChar char=""/>
            </a:pPr>
            <a:r>
              <a:rPr lang="en-US" sz="3600" dirty="0"/>
              <a:t>Factorial</a:t>
            </a:r>
          </a:p>
          <a:p>
            <a:pPr lvl="1">
              <a:spcBef>
                <a:spcPts val="800"/>
              </a:spcBef>
              <a:buClr>
                <a:srgbClr val="006633"/>
              </a:buClr>
              <a:buSzPct val="85000"/>
              <a:buFont typeface="Wingdings" pitchFamily="2" charset="2"/>
              <a:buChar char=""/>
            </a:pPr>
            <a:r>
              <a:rPr lang="en-US" sz="3200" dirty="0"/>
              <a:t>n! = n x n-1 x … x 2 x 1</a:t>
            </a:r>
          </a:p>
          <a:p>
            <a:pPr lvl="1">
              <a:spcBef>
                <a:spcPts val="800"/>
              </a:spcBef>
              <a:buClr>
                <a:srgbClr val="006633"/>
              </a:buClr>
              <a:buSzPct val="85000"/>
              <a:buFont typeface="Wingdings" pitchFamily="2" charset="2"/>
              <a:buChar char=""/>
            </a:pPr>
            <a:r>
              <a:rPr lang="en-US" sz="3200" dirty="0">
                <a:solidFill>
                  <a:srgbClr val="7030A0"/>
                </a:solidFill>
              </a:rPr>
              <a:t>n! = n x (n-1) !</a:t>
            </a:r>
            <a:endParaRPr lang="en-US" sz="1000" dirty="0"/>
          </a:p>
          <a:p>
            <a:pPr>
              <a:spcBef>
                <a:spcPts val="2250"/>
              </a:spcBef>
              <a:buClr>
                <a:srgbClr val="003399"/>
              </a:buClr>
              <a:buFont typeface="Wingdings" pitchFamily="2" charset="2"/>
              <a:buChar char=""/>
            </a:pPr>
            <a:r>
              <a:rPr lang="en-US" sz="3600" dirty="0"/>
              <a:t>Greatest common divisor (GCD)</a:t>
            </a:r>
          </a:p>
          <a:p>
            <a:pPr lvl="1">
              <a:spcBef>
                <a:spcPts val="800"/>
              </a:spcBef>
              <a:buClr>
                <a:srgbClr val="006633"/>
              </a:buClr>
              <a:buSzPct val="85000"/>
              <a:buFont typeface="Wingdings" pitchFamily="2" charset="2"/>
              <a:buChar char=""/>
            </a:pPr>
            <a:r>
              <a:rPr lang="en-US" sz="3200" dirty="0"/>
              <a:t>GCD(a, b) = Euclidean Algorithm </a:t>
            </a:r>
          </a:p>
          <a:p>
            <a:pPr lvl="1">
              <a:spcBef>
                <a:spcPts val="800"/>
              </a:spcBef>
              <a:buClr>
                <a:srgbClr val="006633"/>
              </a:buClr>
              <a:buSzPct val="85000"/>
              <a:buFont typeface="Wingdings" pitchFamily="2" charset="2"/>
              <a:buChar char=""/>
            </a:pPr>
            <a:r>
              <a:rPr lang="en-US" sz="3200" dirty="0">
                <a:solidFill>
                  <a:srgbClr val="7030A0"/>
                </a:solidFill>
              </a:rPr>
              <a:t>GCD(a, b) = GCD(b, a mod b)</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additive="repl">
                                        <p:cTn id="6" dur="1" fill="hold">
                                          <p:stCondLst>
                                            <p:cond delay="0"/>
                                          </p:stCondLst>
                                        </p:cTn>
                                        <p:tgtEl>
                                          <p:spTgt spid="68611">
                                            <p:txEl>
                                              <p:pRg st="0" end="0"/>
                                            </p:txEl>
                                          </p:spTgt>
                                        </p:tgtEl>
                                        <p:attrNameLst>
                                          <p:attrName>style.visibility</p:attrName>
                                        </p:attrNameLst>
                                      </p:cBhvr>
                                      <p:to>
                                        <p:strVal val="visible"/>
                                      </p:to>
                                    </p:set>
                                    <p:animEffect transition="in" filter="blinds(horizontal)">
                                      <p:cBhvr additive="repl">
                                        <p:cTn id="7" dur="500"/>
                                        <p:tgtEl>
                                          <p:spTgt spid="68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additive="repl">
                                        <p:cTn id="11" dur="1" fill="hold">
                                          <p:stCondLst>
                                            <p:cond delay="0"/>
                                          </p:stCondLst>
                                        </p:cTn>
                                        <p:tgtEl>
                                          <p:spTgt spid="68611">
                                            <p:txEl>
                                              <p:pRg st="1" end="1"/>
                                            </p:txEl>
                                          </p:spTgt>
                                        </p:tgtEl>
                                        <p:attrNameLst>
                                          <p:attrName>style.visibility</p:attrName>
                                        </p:attrNameLst>
                                      </p:cBhvr>
                                      <p:to>
                                        <p:strVal val="visible"/>
                                      </p:to>
                                    </p:set>
                                    <p:animEffect transition="in" filter="blinds(horizontal)">
                                      <p:cBhvr additive="repl">
                                        <p:cTn id="12" dur="500"/>
                                        <p:tgtEl>
                                          <p:spTgt spid="68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additive="repl">
                                        <p:cTn id="16" dur="1" fill="hold">
                                          <p:stCondLst>
                                            <p:cond delay="0"/>
                                          </p:stCondLst>
                                        </p:cTn>
                                        <p:tgtEl>
                                          <p:spTgt spid="68611">
                                            <p:txEl>
                                              <p:pRg st="2" end="2"/>
                                            </p:txEl>
                                          </p:spTgt>
                                        </p:tgtEl>
                                        <p:attrNameLst>
                                          <p:attrName>style.visibility</p:attrName>
                                        </p:attrNameLst>
                                      </p:cBhvr>
                                      <p:to>
                                        <p:strVal val="visible"/>
                                      </p:to>
                                    </p:set>
                                    <p:animEffect transition="in" filter="blinds(horizontal)">
                                      <p:cBhvr additive="repl">
                                        <p:cTn id="17" dur="500"/>
                                        <p:tgtEl>
                                          <p:spTgt spid="6861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additive="repl">
                                        <p:cTn id="21" dur="1" fill="hold">
                                          <p:stCondLst>
                                            <p:cond delay="0"/>
                                          </p:stCondLst>
                                        </p:cTn>
                                        <p:tgtEl>
                                          <p:spTgt spid="68611">
                                            <p:txEl>
                                              <p:pRg st="3" end="3"/>
                                            </p:txEl>
                                          </p:spTgt>
                                        </p:tgtEl>
                                        <p:attrNameLst>
                                          <p:attrName>style.visibility</p:attrName>
                                        </p:attrNameLst>
                                      </p:cBhvr>
                                      <p:to>
                                        <p:strVal val="visible"/>
                                      </p:to>
                                    </p:set>
                                    <p:animEffect transition="in" filter="blinds(horizontal)">
                                      <p:cBhvr additive="repl">
                                        <p:cTn id="22" dur="500"/>
                                        <p:tgtEl>
                                          <p:spTgt spid="6861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additive="repl">
                                        <p:cTn id="26" dur="1" fill="hold">
                                          <p:stCondLst>
                                            <p:cond delay="0"/>
                                          </p:stCondLst>
                                        </p:cTn>
                                        <p:tgtEl>
                                          <p:spTgt spid="68611">
                                            <p:txEl>
                                              <p:pRg st="4" end="4"/>
                                            </p:txEl>
                                          </p:spTgt>
                                        </p:tgtEl>
                                        <p:attrNameLst>
                                          <p:attrName>style.visibility</p:attrName>
                                        </p:attrNameLst>
                                      </p:cBhvr>
                                      <p:to>
                                        <p:strVal val="visible"/>
                                      </p:to>
                                    </p:set>
                                    <p:animEffect transition="in" filter="blinds(horizontal)">
                                      <p:cBhvr additive="repl">
                                        <p:cTn id="27" dur="500"/>
                                        <p:tgtEl>
                                          <p:spTgt spid="6861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additive="repl">
                                        <p:cTn id="31" dur="1" fill="hold">
                                          <p:stCondLst>
                                            <p:cond delay="0"/>
                                          </p:stCondLst>
                                        </p:cTn>
                                        <p:tgtEl>
                                          <p:spTgt spid="68611">
                                            <p:txEl>
                                              <p:pRg st="5" end="5"/>
                                            </p:txEl>
                                          </p:spTgt>
                                        </p:tgtEl>
                                        <p:attrNameLst>
                                          <p:attrName>style.visibility</p:attrName>
                                        </p:attrNameLst>
                                      </p:cBhvr>
                                      <p:to>
                                        <p:strVal val="visible"/>
                                      </p:to>
                                    </p:set>
                                    <p:animEffect transition="in" filter="blinds(horizontal)">
                                      <p:cBhvr additive="repl">
                                        <p:cTn id="32" dur="500"/>
                                        <p:tgtEl>
                                          <p:spTgt spid="6861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additive="repl">
                                        <p:cTn id="36" dur="1" fill="hold">
                                          <p:stCondLst>
                                            <p:cond delay="0"/>
                                          </p:stCondLst>
                                        </p:cTn>
                                        <p:tgtEl>
                                          <p:spTgt spid="68611">
                                            <p:txEl>
                                              <p:pRg st="6" end="6"/>
                                            </p:txEl>
                                          </p:spTgt>
                                        </p:tgtEl>
                                        <p:attrNameLst>
                                          <p:attrName>style.visibility</p:attrName>
                                        </p:attrNameLst>
                                      </p:cBhvr>
                                      <p:to>
                                        <p:strVal val="visible"/>
                                      </p:to>
                                    </p:set>
                                    <p:animEffect transition="in" filter="blinds(horizontal)">
                                      <p:cBhvr additive="repl">
                                        <p:cTn id="37" dur="500"/>
                                        <p:tgtEl>
                                          <p:spTgt spid="6861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additive="repl">
                                        <p:cTn id="41" dur="1" fill="hold">
                                          <p:stCondLst>
                                            <p:cond delay="0"/>
                                          </p:stCondLst>
                                        </p:cTn>
                                        <p:tgtEl>
                                          <p:spTgt spid="68611">
                                            <p:txEl>
                                              <p:pRg st="7" end="7"/>
                                            </p:txEl>
                                          </p:spTgt>
                                        </p:tgtEl>
                                        <p:attrNameLst>
                                          <p:attrName>style.visibility</p:attrName>
                                        </p:attrNameLst>
                                      </p:cBhvr>
                                      <p:to>
                                        <p:strVal val="visible"/>
                                      </p:to>
                                    </p:set>
                                    <p:animEffect transition="in" filter="blinds(horizontal)">
                                      <p:cBhvr additive="repl">
                                        <p:cTn id="42" dur="500"/>
                                        <p:tgtEl>
                                          <p:spTgt spid="686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D95360F-B59D-4708-8051-0FCA0BBFAAB9}" type="slidenum">
              <a:rPr lang="en-US" sz="1200">
                <a:ea typeface="MS PGothic" pitchFamily="34" charset="-128"/>
              </a:rPr>
              <a:pPr algn="r">
                <a:buClrTx/>
                <a:buFontTx/>
                <a:buNone/>
              </a:pPr>
              <a:t>75</a:t>
            </a:fld>
            <a:endParaRPr lang="en-US" sz="1200">
              <a:ea typeface="MS PGothic" pitchFamily="34" charset="-128"/>
            </a:endParaRPr>
          </a:p>
        </p:txBody>
      </p:sp>
      <p:sp>
        <p:nvSpPr>
          <p:cNvPr id="69634"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Introduction</a:t>
            </a:r>
          </a:p>
        </p:txBody>
      </p:sp>
      <p:sp>
        <p:nvSpPr>
          <p:cNvPr id="69635" name="Text Box 3"/>
          <p:cNvSpPr txBox="1">
            <a:spLocks noChangeArrowheads="1"/>
          </p:cNvSpPr>
          <p:nvPr/>
        </p:nvSpPr>
        <p:spPr bwMode="auto">
          <a:xfrm>
            <a:off x="457200" y="1143000"/>
            <a:ext cx="86868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marL="1017588" indent="-347663">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Original problem can be solved by </a:t>
            </a:r>
          </a:p>
          <a:p>
            <a:pPr lvl="1">
              <a:spcBef>
                <a:spcPts val="700"/>
              </a:spcBef>
              <a:buClr>
                <a:srgbClr val="006633"/>
              </a:buClr>
              <a:buSzPct val="85000"/>
              <a:buFont typeface="Wingdings" pitchFamily="2" charset="2"/>
              <a:buChar char=""/>
            </a:pPr>
            <a:r>
              <a:rPr lang="en-US" sz="2800" dirty="0"/>
              <a:t>Solving a </a:t>
            </a:r>
            <a:r>
              <a:rPr lang="en-US" sz="2800" dirty="0">
                <a:solidFill>
                  <a:srgbClr val="CC0000"/>
                </a:solidFill>
              </a:rPr>
              <a:t>similar</a:t>
            </a:r>
            <a:r>
              <a:rPr lang="en-US" sz="2800" dirty="0"/>
              <a:t> but </a:t>
            </a:r>
            <a:r>
              <a:rPr lang="en-US" sz="2800" dirty="0">
                <a:solidFill>
                  <a:srgbClr val="CC0000"/>
                </a:solidFill>
              </a:rPr>
              <a:t>simpler</a:t>
            </a:r>
            <a:r>
              <a:rPr lang="en-US" sz="2800" dirty="0"/>
              <a:t> problem (recursion)</a:t>
            </a:r>
          </a:p>
          <a:p>
            <a:pPr lvl="2">
              <a:spcBef>
                <a:spcPts val="650"/>
              </a:spcBef>
              <a:buClr>
                <a:srgbClr val="CC0000"/>
              </a:buClr>
              <a:buSzPct val="75000"/>
              <a:buFont typeface="Wingdings" pitchFamily="2" charset="2"/>
              <a:buChar char=""/>
            </a:pPr>
            <a:r>
              <a:rPr lang="en-US" sz="2600" dirty="0"/>
              <a:t>(n-1)! in factorial, GCD(b, a mod b)</a:t>
            </a:r>
          </a:p>
          <a:p>
            <a:pPr lvl="1">
              <a:spcBef>
                <a:spcPts val="325"/>
              </a:spcBef>
              <a:buClrTx/>
              <a:buSzPct val="85000"/>
              <a:buFontTx/>
              <a:buNone/>
            </a:pPr>
            <a:endParaRPr lang="en-US" sz="1300" dirty="0"/>
          </a:p>
          <a:p>
            <a:pPr>
              <a:spcBef>
                <a:spcPts val="2000"/>
              </a:spcBef>
              <a:buClr>
                <a:srgbClr val="003399"/>
              </a:buClr>
              <a:buFont typeface="Wingdings" pitchFamily="2" charset="2"/>
              <a:buChar char=""/>
            </a:pPr>
            <a:r>
              <a:rPr lang="en-US" sz="3200" dirty="0"/>
              <a:t>There is a simple (</a:t>
            </a:r>
            <a:r>
              <a:rPr lang="en-US" sz="3200" dirty="0">
                <a:solidFill>
                  <a:srgbClr val="CC0000"/>
                </a:solidFill>
              </a:rPr>
              <a:t>basic</a:t>
            </a:r>
            <a:r>
              <a:rPr lang="en-US" sz="3200" dirty="0"/>
              <a:t>) problem which we can solve it directly (without recursion)</a:t>
            </a:r>
          </a:p>
          <a:p>
            <a:pPr lvl="1">
              <a:spcBef>
                <a:spcPts val="700"/>
              </a:spcBef>
              <a:buClr>
                <a:srgbClr val="006633"/>
              </a:buClr>
              <a:buSzPct val="85000"/>
              <a:buFont typeface="Wingdings" pitchFamily="2" charset="2"/>
              <a:buChar char=""/>
            </a:pPr>
            <a:r>
              <a:rPr lang="en-US" sz="2800" dirty="0"/>
              <a:t>Factorial: 1! = 1</a:t>
            </a:r>
          </a:p>
          <a:p>
            <a:pPr lvl="1">
              <a:spcBef>
                <a:spcPts val="700"/>
              </a:spcBef>
              <a:buClr>
                <a:srgbClr val="006633"/>
              </a:buClr>
              <a:buSzPct val="85000"/>
              <a:buFont typeface="Wingdings" pitchFamily="2" charset="2"/>
              <a:buChar char=""/>
            </a:pPr>
            <a:r>
              <a:rPr lang="en-US" sz="2800" dirty="0"/>
              <a:t>GCD: a mode b == 0 </a:t>
            </a:r>
            <a:r>
              <a:rPr lang="en-US" sz="2800" dirty="0">
                <a:sym typeface="Wingdings" panose="05000000000000000000" pitchFamily="2" charset="2"/>
              </a:rPr>
              <a:t> a</a:t>
            </a:r>
            <a:endParaRPr lang="en-US" sz="2800" dirty="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69635">
                                            <p:txEl>
                                              <p:pRg st="0" end="0"/>
                                            </p:txEl>
                                          </p:spTgt>
                                        </p:tgtEl>
                                        <p:attrNameLst>
                                          <p:attrName>style.visibility</p:attrName>
                                        </p:attrNameLst>
                                      </p:cBhvr>
                                      <p:to>
                                        <p:strVal val="visible"/>
                                      </p:to>
                                    </p:set>
                                    <p:animEffect transition="in" filter="checkerboard(across)">
                                      <p:cBhvr additive="repl">
                                        <p:cTn id="7" dur="500"/>
                                        <p:tgtEl>
                                          <p:spTgt spid="69635">
                                            <p:txEl>
                                              <p:pRg st="0" end="0"/>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69635">
                                            <p:txEl>
                                              <p:pRg st="1" end="1"/>
                                            </p:txEl>
                                          </p:spTgt>
                                        </p:tgtEl>
                                        <p:attrNameLst>
                                          <p:attrName>style.visibility</p:attrName>
                                        </p:attrNameLst>
                                      </p:cBhvr>
                                      <p:to>
                                        <p:strVal val="visible"/>
                                      </p:to>
                                    </p:set>
                                    <p:animEffect transition="in" filter="checkerboard(across)">
                                      <p:cBhvr additive="repl">
                                        <p:cTn id="10" dur="500"/>
                                        <p:tgtEl>
                                          <p:spTgt spid="69635">
                                            <p:txEl>
                                              <p:pRg st="1" end="1"/>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69635">
                                            <p:txEl>
                                              <p:pRg st="2" end="2"/>
                                            </p:txEl>
                                          </p:spTgt>
                                        </p:tgtEl>
                                        <p:attrNameLst>
                                          <p:attrName>style.visibility</p:attrName>
                                        </p:attrNameLst>
                                      </p:cBhvr>
                                      <p:to>
                                        <p:strVal val="visible"/>
                                      </p:to>
                                    </p:set>
                                    <p:animEffect transition="in" filter="checkerboard(across)">
                                      <p:cBhvr additive="repl">
                                        <p:cTn id="13" dur="500"/>
                                        <p:tgtEl>
                                          <p:spTgt spid="6963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additive="repl">
                                        <p:cTn id="17" dur="1" fill="hold">
                                          <p:stCondLst>
                                            <p:cond delay="0"/>
                                          </p:stCondLst>
                                        </p:cTn>
                                        <p:tgtEl>
                                          <p:spTgt spid="69635">
                                            <p:txEl>
                                              <p:pRg st="4" end="4"/>
                                            </p:txEl>
                                          </p:spTgt>
                                        </p:tgtEl>
                                        <p:attrNameLst>
                                          <p:attrName>style.visibility</p:attrName>
                                        </p:attrNameLst>
                                      </p:cBhvr>
                                      <p:to>
                                        <p:strVal val="visible"/>
                                      </p:to>
                                    </p:set>
                                    <p:animEffect transition="in" filter="checkerboard(across)">
                                      <p:cBhvr additive="repl">
                                        <p:cTn id="18" dur="500"/>
                                        <p:tgtEl>
                                          <p:spTgt spid="69635">
                                            <p:txEl>
                                              <p:pRg st="4" end="4"/>
                                            </p:txEl>
                                          </p:spTgt>
                                        </p:tgtEl>
                                      </p:cBhvr>
                                    </p:animEffect>
                                  </p:childTnLst>
                                </p:cTn>
                              </p:par>
                              <p:par>
                                <p:cTn id="19" presetID="5" presetClass="entr" presetSubtype="10" fill="hold" nodeType="withEffect">
                                  <p:stCondLst>
                                    <p:cond delay="0"/>
                                  </p:stCondLst>
                                  <p:childTnLst>
                                    <p:set>
                                      <p:cBhvr additive="repl">
                                        <p:cTn id="20" dur="1" fill="hold">
                                          <p:stCondLst>
                                            <p:cond delay="0"/>
                                          </p:stCondLst>
                                        </p:cTn>
                                        <p:tgtEl>
                                          <p:spTgt spid="69635">
                                            <p:txEl>
                                              <p:pRg st="5" end="5"/>
                                            </p:txEl>
                                          </p:spTgt>
                                        </p:tgtEl>
                                        <p:attrNameLst>
                                          <p:attrName>style.visibility</p:attrName>
                                        </p:attrNameLst>
                                      </p:cBhvr>
                                      <p:to>
                                        <p:strVal val="visible"/>
                                      </p:to>
                                    </p:set>
                                    <p:animEffect transition="in" filter="checkerboard(across)">
                                      <p:cBhvr additive="repl">
                                        <p:cTn id="21" dur="500"/>
                                        <p:tgtEl>
                                          <p:spTgt spid="69635">
                                            <p:txEl>
                                              <p:pRg st="5" end="5"/>
                                            </p:txEl>
                                          </p:spTgt>
                                        </p:tgtEl>
                                      </p:cBhvr>
                                    </p:animEffect>
                                  </p:childTnLst>
                                </p:cTn>
                              </p:par>
                              <p:par>
                                <p:cTn id="22" presetID="5" presetClass="entr" presetSubtype="10" fill="hold" nodeType="withEffect">
                                  <p:stCondLst>
                                    <p:cond delay="0"/>
                                  </p:stCondLst>
                                  <p:childTnLst>
                                    <p:set>
                                      <p:cBhvr additive="repl">
                                        <p:cTn id="23" dur="1" fill="hold">
                                          <p:stCondLst>
                                            <p:cond delay="0"/>
                                          </p:stCondLst>
                                        </p:cTn>
                                        <p:tgtEl>
                                          <p:spTgt spid="69635">
                                            <p:txEl>
                                              <p:pRg st="6" end="6"/>
                                            </p:txEl>
                                          </p:spTgt>
                                        </p:tgtEl>
                                        <p:attrNameLst>
                                          <p:attrName>style.visibility</p:attrName>
                                        </p:attrNameLst>
                                      </p:cBhvr>
                                      <p:to>
                                        <p:strVal val="visible"/>
                                      </p:to>
                                    </p:set>
                                    <p:animEffect transition="in" filter="checkerboard(across)">
                                      <p:cBhvr additive="repl">
                                        <p:cTn id="24" dur="500"/>
                                        <p:tgtEl>
                                          <p:spTgt spid="6963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065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8C8DDF7C-A654-402A-8294-2A1B376A9300}" type="slidenum">
              <a:rPr lang="en-US" sz="1200">
                <a:ea typeface="MS PGothic" pitchFamily="34" charset="-128"/>
              </a:rPr>
              <a:pPr algn="r">
                <a:buClrTx/>
                <a:buFontTx/>
                <a:buNone/>
              </a:pPr>
              <a:t>76</a:t>
            </a:fld>
            <a:endParaRPr lang="en-US" sz="1200">
              <a:ea typeface="MS PGothic" pitchFamily="34" charset="-128"/>
            </a:endParaRPr>
          </a:p>
        </p:txBody>
      </p:sp>
      <p:sp>
        <p:nvSpPr>
          <p:cNvPr id="70658"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Recursion in C</a:t>
            </a:r>
          </a:p>
        </p:txBody>
      </p:sp>
      <p:sp>
        <p:nvSpPr>
          <p:cNvPr id="70659" name="Text Box 3"/>
          <p:cNvSpPr txBox="1">
            <a:spLocks noChangeArrowheads="1"/>
          </p:cNvSpPr>
          <p:nvPr/>
        </p:nvSpPr>
        <p:spPr bwMode="auto">
          <a:xfrm>
            <a:off x="457200" y="1108075"/>
            <a:ext cx="8229600" cy="5026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Recursive Algorithm</a:t>
            </a:r>
          </a:p>
          <a:p>
            <a:pPr lvl="1">
              <a:spcBef>
                <a:spcPts val="700"/>
              </a:spcBef>
              <a:buClr>
                <a:srgbClr val="006633"/>
              </a:buClr>
              <a:buSzPct val="85000"/>
              <a:buFont typeface="Wingdings" pitchFamily="2" charset="2"/>
              <a:buChar char=""/>
            </a:pPr>
            <a:r>
              <a:rPr lang="en-US" sz="2800" dirty="0"/>
              <a:t>An algorithm uses itself to solve the problem</a:t>
            </a:r>
          </a:p>
          <a:p>
            <a:pPr lvl="1">
              <a:spcBef>
                <a:spcPts val="700"/>
              </a:spcBef>
              <a:buClr>
                <a:srgbClr val="006633"/>
              </a:buClr>
              <a:buSzPct val="85000"/>
              <a:buFont typeface="Wingdings" pitchFamily="2" charset="2"/>
              <a:buChar char=""/>
            </a:pPr>
            <a:r>
              <a:rPr lang="en-US" sz="2800" dirty="0"/>
              <a:t>There is a basic problem with known solution </a:t>
            </a:r>
          </a:p>
          <a:p>
            <a:pPr lvl="1">
              <a:spcBef>
                <a:spcPts val="250"/>
              </a:spcBef>
              <a:buClrTx/>
              <a:buSzPct val="85000"/>
              <a:buFontTx/>
              <a:buNone/>
            </a:pPr>
            <a:endParaRPr lang="en-US" sz="1000" dirty="0"/>
          </a:p>
          <a:p>
            <a:pPr>
              <a:spcBef>
                <a:spcPts val="2000"/>
              </a:spcBef>
              <a:buClr>
                <a:srgbClr val="003399"/>
              </a:buClr>
              <a:buFont typeface="Wingdings" pitchFamily="2" charset="2"/>
              <a:buChar char=""/>
            </a:pPr>
            <a:r>
              <a:rPr lang="en-US" sz="3200" dirty="0"/>
              <a:t>Recursive Algorithms are implemented by </a:t>
            </a:r>
            <a:r>
              <a:rPr lang="en-US" sz="3200" dirty="0">
                <a:solidFill>
                  <a:srgbClr val="CC0000"/>
                </a:solidFill>
              </a:rPr>
              <a:t>recursive functions</a:t>
            </a:r>
            <a:endParaRPr lang="en-US" sz="1000" dirty="0"/>
          </a:p>
          <a:p>
            <a:pPr>
              <a:spcBef>
                <a:spcPts val="2000"/>
              </a:spcBef>
              <a:buClr>
                <a:srgbClr val="003399"/>
              </a:buClr>
              <a:buFont typeface="Wingdings" pitchFamily="2" charset="2"/>
              <a:buChar char=""/>
            </a:pPr>
            <a:r>
              <a:rPr lang="en-US" sz="3200" dirty="0"/>
              <a:t>Recursive function</a:t>
            </a:r>
          </a:p>
          <a:p>
            <a:pPr lvl="1">
              <a:spcBef>
                <a:spcPts val="700"/>
              </a:spcBef>
              <a:buClr>
                <a:srgbClr val="006633"/>
              </a:buClr>
              <a:buSzPct val="85000"/>
              <a:buFont typeface="Wingdings" pitchFamily="2" charset="2"/>
              <a:buChar char=""/>
            </a:pPr>
            <a:r>
              <a:rPr lang="en-US" sz="2800" dirty="0"/>
              <a:t>A function which calls itself </a:t>
            </a:r>
          </a:p>
          <a:p>
            <a:pPr lvl="1">
              <a:spcBef>
                <a:spcPts val="700"/>
              </a:spcBef>
              <a:buClr>
                <a:srgbClr val="006633"/>
              </a:buClr>
              <a:buSzPct val="85000"/>
              <a:buFont typeface="Wingdings" pitchFamily="2" charset="2"/>
              <a:buChar char=""/>
            </a:pPr>
            <a:r>
              <a:rPr lang="en-US" sz="2800" dirty="0"/>
              <a:t>There is a condition that it does not call itself</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D2DB8016-13A6-444F-922C-1419FAF982D6}" type="slidenum">
              <a:rPr lang="en-US" sz="1200">
                <a:ea typeface="MS PGothic" pitchFamily="34" charset="-128"/>
              </a:rPr>
              <a:pPr algn="r">
                <a:buClrTx/>
                <a:buFontTx/>
                <a:buNone/>
              </a:pPr>
              <a:t>77</a:t>
            </a:fld>
            <a:endParaRPr lang="en-US" sz="1200">
              <a:ea typeface="MS PGothic" pitchFamily="34" charset="-128"/>
            </a:endParaRPr>
          </a:p>
        </p:txBody>
      </p:sp>
      <p:sp>
        <p:nvSpPr>
          <p:cNvPr id="2" name="Title 1">
            <a:extLst>
              <a:ext uri="{FF2B5EF4-FFF2-40B4-BE49-F238E27FC236}">
                <a16:creationId xmlns:a16="http://schemas.microsoft.com/office/drawing/2014/main" id="{1975681F-EE29-482C-BD36-A32E0C327C19}"/>
              </a:ext>
            </a:extLst>
          </p:cNvPr>
          <p:cNvSpPr>
            <a:spLocks noGrp="1"/>
          </p:cNvSpPr>
          <p:nvPr>
            <p:ph type="title"/>
          </p:nvPr>
        </p:nvSpPr>
        <p:spPr>
          <a:xfrm>
            <a:off x="304800" y="163513"/>
            <a:ext cx="8587680" cy="757237"/>
          </a:xfrm>
        </p:spPr>
        <p:txBody>
          <a:bodyPr/>
          <a:lstStyle/>
          <a:p>
            <a:r>
              <a:rPr lang="en-US" sz="3600" dirty="0"/>
              <a:t>Recursive function to calculate Factorial</a:t>
            </a:r>
          </a:p>
        </p:txBody>
      </p:sp>
      <p:sp>
        <p:nvSpPr>
          <p:cNvPr id="3" name="Content Placeholder 2">
            <a:extLst>
              <a:ext uri="{FF2B5EF4-FFF2-40B4-BE49-F238E27FC236}">
                <a16:creationId xmlns:a16="http://schemas.microsoft.com/office/drawing/2014/main" id="{3F3D1773-56B6-4A14-954E-89D3640F2E9B}"/>
              </a:ext>
            </a:extLst>
          </p:cNvPr>
          <p:cNvSpPr>
            <a:spLocks noGrp="1"/>
          </p:cNvSpPr>
          <p:nvPr>
            <p:ph idx="1"/>
          </p:nvPr>
        </p:nvSpPr>
        <p:spPr>
          <a:xfrm>
            <a:off x="304800" y="1143000"/>
            <a:ext cx="8377238" cy="5238328"/>
          </a:xfrm>
        </p:spPr>
        <p:txBody>
          <a:bodyPr/>
          <a:lstStyle/>
          <a:p>
            <a:pPr>
              <a:lnSpc>
                <a:spcPct val="80000"/>
              </a:lnSpc>
              <a:spcBef>
                <a:spcPts val="1063"/>
              </a:spcBef>
              <a:buClrTx/>
              <a:buFontTx/>
              <a:buNone/>
            </a:pPr>
            <a:r>
              <a:rPr lang="en-US" sz="1400" b="1" dirty="0">
                <a:latin typeface="Courier New" pitchFamily="49" charset="0"/>
                <a:cs typeface="Courier New" pitchFamily="49" charset="0"/>
              </a:rPr>
              <a:t>#include &lt;</a:t>
            </a:r>
            <a:r>
              <a:rPr lang="en-US" sz="1400" b="1" dirty="0" err="1">
                <a:latin typeface="Courier New" pitchFamily="49" charset="0"/>
                <a:cs typeface="Courier New" pitchFamily="49" charset="0"/>
              </a:rPr>
              <a:t>stdio.h</a:t>
            </a:r>
            <a:r>
              <a:rPr lang="en-US" sz="1400" b="1" dirty="0">
                <a:latin typeface="Courier New" pitchFamily="49" charset="0"/>
                <a:cs typeface="Courier New" pitchFamily="49" charset="0"/>
              </a:rPr>
              <a:t>&gt;</a:t>
            </a:r>
          </a:p>
          <a:p>
            <a:pPr>
              <a:lnSpc>
                <a:spcPct val="80000"/>
              </a:lnSpc>
              <a:spcBef>
                <a:spcPts val="1063"/>
              </a:spcBef>
              <a:buClrTx/>
              <a:buFontTx/>
              <a:buNone/>
            </a:pPr>
            <a:r>
              <a:rPr lang="en-US" sz="1400" b="1" dirty="0">
                <a:latin typeface="Courier New" pitchFamily="49" charset="0"/>
                <a:cs typeface="Courier New" pitchFamily="49" charset="0"/>
              </a:rPr>
              <a:t>int factorial(int n){</a:t>
            </a:r>
          </a:p>
          <a:p>
            <a:pPr>
              <a:lnSpc>
                <a:spcPct val="80000"/>
              </a:lnSpc>
              <a:spcBef>
                <a:spcPts val="1063"/>
              </a:spcBef>
              <a:buClrTx/>
              <a:buFontTx/>
              <a:buNone/>
            </a:pPr>
            <a:r>
              <a:rPr lang="en-US" sz="1400" b="1" dirty="0">
                <a:latin typeface="Courier New" pitchFamily="49" charset="0"/>
                <a:cs typeface="Courier New" pitchFamily="49" charset="0"/>
              </a:rPr>
              <a:t>	int res, </a:t>
            </a:r>
            <a:r>
              <a:rPr lang="en-US" sz="1400" b="1" dirty="0" err="1">
                <a:latin typeface="Courier New" pitchFamily="49" charset="0"/>
                <a:cs typeface="Courier New" pitchFamily="49" charset="0"/>
              </a:rPr>
              <a:t>tmp</a:t>
            </a:r>
            <a:r>
              <a:rPr lang="en-US" sz="1400" b="1" dirty="0">
                <a:latin typeface="Courier New" pitchFamily="49" charset="0"/>
                <a:cs typeface="Courier New" pitchFamily="49" charset="0"/>
              </a:rPr>
              <a:t>; </a:t>
            </a:r>
          </a:p>
          <a:p>
            <a:pPr>
              <a:lnSpc>
                <a:spcPct val="80000"/>
              </a:lnSpc>
              <a:spcBef>
                <a:spcPts val="1063"/>
              </a:spcBef>
              <a:buClrTx/>
              <a:buFontTx/>
              <a:buNone/>
            </a:pPr>
            <a:r>
              <a:rPr lang="en-US" sz="1400" b="1" dirty="0">
                <a:latin typeface="Courier New" pitchFamily="49" charset="0"/>
                <a:cs typeface="Courier New" pitchFamily="49" charset="0"/>
              </a:rPr>
              <a:t>	if(n == 1) </a:t>
            </a:r>
          </a:p>
          <a:p>
            <a:pPr>
              <a:lnSpc>
                <a:spcPct val="80000"/>
              </a:lnSpc>
              <a:spcBef>
                <a:spcPts val="1063"/>
              </a:spcBef>
              <a:buClrTx/>
              <a:buFontTx/>
              <a:buNone/>
            </a:pPr>
            <a:r>
              <a:rPr lang="en-US" sz="1400" b="1" dirty="0">
                <a:latin typeface="Courier New" pitchFamily="49" charset="0"/>
                <a:cs typeface="Courier New" pitchFamily="49" charset="0"/>
              </a:rPr>
              <a:t>		</a:t>
            </a:r>
            <a:r>
              <a:rPr lang="en-US" sz="1400" b="1" dirty="0">
                <a:solidFill>
                  <a:srgbClr val="00B050"/>
                </a:solidFill>
                <a:latin typeface="Courier New" pitchFamily="49" charset="0"/>
                <a:cs typeface="Courier New" pitchFamily="49" charset="0"/>
              </a:rPr>
              <a:t>/* The basic problem */</a:t>
            </a:r>
          </a:p>
          <a:p>
            <a:pPr>
              <a:lnSpc>
                <a:spcPct val="80000"/>
              </a:lnSpc>
              <a:spcBef>
                <a:spcPts val="1063"/>
              </a:spcBef>
              <a:buClrTx/>
              <a:buFontTx/>
              <a:buNone/>
            </a:pPr>
            <a:r>
              <a:rPr lang="en-US" sz="1400" b="1" dirty="0">
                <a:latin typeface="Courier New" pitchFamily="49" charset="0"/>
                <a:cs typeface="Courier New" pitchFamily="49" charset="0"/>
              </a:rPr>
              <a:t>		res = 1;</a:t>
            </a:r>
          </a:p>
          <a:p>
            <a:pPr>
              <a:lnSpc>
                <a:spcPct val="80000"/>
              </a:lnSpc>
              <a:spcBef>
                <a:spcPts val="1063"/>
              </a:spcBef>
              <a:buClrTx/>
              <a:buFontTx/>
              <a:buNone/>
            </a:pPr>
            <a:r>
              <a:rPr lang="en-US" sz="1400" b="1" dirty="0">
                <a:latin typeface="Courier New" pitchFamily="49" charset="0"/>
                <a:cs typeface="Courier New" pitchFamily="49" charset="0"/>
              </a:rPr>
              <a:t>	else{ </a:t>
            </a:r>
            <a:r>
              <a:rPr lang="en-US" sz="1400" b="1" dirty="0">
                <a:solidFill>
                  <a:srgbClr val="00B050"/>
                </a:solidFill>
                <a:latin typeface="Courier New" pitchFamily="49" charset="0"/>
                <a:cs typeface="Courier New" pitchFamily="49" charset="0"/>
              </a:rPr>
              <a:t>/* The recursive call */</a:t>
            </a:r>
          </a:p>
          <a:p>
            <a:pPr>
              <a:lnSpc>
                <a:spcPct val="80000"/>
              </a:lnSpc>
              <a:spcBef>
                <a:spcPts val="1063"/>
              </a:spcBef>
              <a:buClrTx/>
              <a:buFontTx/>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tmp</a:t>
            </a:r>
            <a:r>
              <a:rPr lang="en-US" sz="1400" b="1" dirty="0">
                <a:latin typeface="Courier New" pitchFamily="49" charset="0"/>
                <a:cs typeface="Courier New" pitchFamily="49" charset="0"/>
              </a:rPr>
              <a:t> = </a:t>
            </a:r>
            <a:r>
              <a:rPr lang="en-US" sz="1400" b="1" dirty="0">
                <a:solidFill>
                  <a:srgbClr val="7030A0"/>
                </a:solidFill>
                <a:latin typeface="Courier New" pitchFamily="49" charset="0"/>
                <a:cs typeface="Courier New" pitchFamily="49" charset="0"/>
              </a:rPr>
              <a:t>factorial(n - 1);</a:t>
            </a:r>
          </a:p>
          <a:p>
            <a:pPr>
              <a:lnSpc>
                <a:spcPct val="80000"/>
              </a:lnSpc>
              <a:spcBef>
                <a:spcPts val="1063"/>
              </a:spcBef>
              <a:buClrTx/>
              <a:buFontTx/>
              <a:buNone/>
            </a:pPr>
            <a:r>
              <a:rPr lang="en-US" sz="1400" b="1" dirty="0">
                <a:latin typeface="Courier New" pitchFamily="49" charset="0"/>
                <a:cs typeface="Courier New" pitchFamily="49" charset="0"/>
              </a:rPr>
              <a:t>		res = n * </a:t>
            </a:r>
            <a:r>
              <a:rPr lang="en-US" sz="1400" b="1" dirty="0" err="1">
                <a:latin typeface="Courier New" pitchFamily="49" charset="0"/>
                <a:cs typeface="Courier New" pitchFamily="49" charset="0"/>
              </a:rPr>
              <a:t>tmp</a:t>
            </a:r>
            <a:r>
              <a:rPr lang="en-US" sz="1400" b="1" dirty="0">
                <a:latin typeface="Courier New" pitchFamily="49" charset="0"/>
                <a:cs typeface="Courier New" pitchFamily="49" charset="0"/>
              </a:rPr>
              <a:t>; </a:t>
            </a:r>
          </a:p>
          <a:p>
            <a:pPr>
              <a:lnSpc>
                <a:spcPct val="80000"/>
              </a:lnSpc>
              <a:spcBef>
                <a:spcPts val="1063"/>
              </a:spcBef>
              <a:buClrTx/>
              <a:buFontTx/>
              <a:buNone/>
            </a:pPr>
            <a:r>
              <a:rPr lang="en-US" sz="1400" b="1" dirty="0">
                <a:latin typeface="Courier New" pitchFamily="49" charset="0"/>
                <a:cs typeface="Courier New" pitchFamily="49" charset="0"/>
              </a:rPr>
              <a:t>	}</a:t>
            </a:r>
          </a:p>
          <a:p>
            <a:pPr>
              <a:lnSpc>
                <a:spcPct val="80000"/>
              </a:lnSpc>
              <a:spcBef>
                <a:spcPts val="1063"/>
              </a:spcBef>
              <a:buClrTx/>
              <a:buFontTx/>
              <a:buNone/>
            </a:pPr>
            <a:r>
              <a:rPr lang="en-US" sz="1400" b="1" dirty="0">
                <a:latin typeface="Courier New" pitchFamily="49" charset="0"/>
                <a:cs typeface="Courier New" pitchFamily="49" charset="0"/>
              </a:rPr>
              <a:t>	return res;</a:t>
            </a:r>
          </a:p>
          <a:p>
            <a:pPr>
              <a:lnSpc>
                <a:spcPct val="80000"/>
              </a:lnSpc>
              <a:spcBef>
                <a:spcPts val="1063"/>
              </a:spcBef>
              <a:buClrTx/>
              <a:buFontTx/>
              <a:buNone/>
            </a:pPr>
            <a:r>
              <a:rPr lang="en-US" sz="1400" b="1" dirty="0">
                <a:latin typeface="Courier New" pitchFamily="49" charset="0"/>
                <a:cs typeface="Courier New" pitchFamily="49" charset="0"/>
              </a:rPr>
              <a:t>}</a:t>
            </a:r>
          </a:p>
          <a:p>
            <a:pPr>
              <a:lnSpc>
                <a:spcPct val="80000"/>
              </a:lnSpc>
              <a:spcBef>
                <a:spcPts val="1063"/>
              </a:spcBef>
              <a:buClrTx/>
              <a:buFontTx/>
              <a:buNone/>
            </a:pPr>
            <a:r>
              <a:rPr lang="en-US" sz="1400" b="1" dirty="0">
                <a:latin typeface="Courier New" pitchFamily="49" charset="0"/>
                <a:cs typeface="Courier New" pitchFamily="49" charset="0"/>
              </a:rPr>
              <a:t>void main(void){</a:t>
            </a:r>
          </a:p>
          <a:p>
            <a:pPr>
              <a:lnSpc>
                <a:spcPct val="80000"/>
              </a:lnSpc>
              <a:spcBef>
                <a:spcPts val="1063"/>
              </a:spcBef>
              <a:buClrTx/>
              <a:buFontTx/>
              <a:buNone/>
            </a:pPr>
            <a:r>
              <a:rPr lang="en-US" sz="1400" b="1" dirty="0">
                <a:latin typeface="Courier New" pitchFamily="49" charset="0"/>
                <a:cs typeface="Courier New" pitchFamily="49" charset="0"/>
              </a:rPr>
              <a:t>	int </a:t>
            </a:r>
            <a:r>
              <a:rPr lang="en-US" sz="1400" b="1" dirty="0" err="1">
                <a:latin typeface="Courier New" pitchFamily="49" charset="0"/>
                <a:cs typeface="Courier New" pitchFamily="49" charset="0"/>
              </a:rPr>
              <a:t>i</a:t>
            </a:r>
            <a:r>
              <a:rPr lang="en-US" sz="1400" b="1" dirty="0">
                <a:latin typeface="Courier New" pitchFamily="49" charset="0"/>
                <a:cs typeface="Courier New" pitchFamily="49" charset="0"/>
              </a:rPr>
              <a:t> = 4;</a:t>
            </a:r>
          </a:p>
          <a:p>
            <a:pPr>
              <a:lnSpc>
                <a:spcPct val="80000"/>
              </a:lnSpc>
              <a:spcBef>
                <a:spcPts val="1063"/>
              </a:spcBef>
              <a:buClrTx/>
              <a:buFontTx/>
              <a:buNone/>
            </a:pPr>
            <a:r>
              <a:rPr lang="en-US" sz="1400" b="1" dirty="0">
                <a:latin typeface="Courier New" pitchFamily="49" charset="0"/>
                <a:cs typeface="Courier New" pitchFamily="49" charset="0"/>
              </a:rPr>
              <a:t>	int fac = factorial(</a:t>
            </a:r>
            <a:r>
              <a:rPr lang="en-US" sz="1400" b="1" dirty="0" err="1">
                <a:latin typeface="Courier New" pitchFamily="49" charset="0"/>
                <a:cs typeface="Courier New" pitchFamily="49" charset="0"/>
              </a:rPr>
              <a:t>i</a:t>
            </a:r>
            <a:r>
              <a:rPr lang="en-US" sz="1400" b="1" dirty="0">
                <a:latin typeface="Courier New" pitchFamily="49" charset="0"/>
                <a:cs typeface="Courier New" pitchFamily="49" charset="0"/>
              </a:rPr>
              <a:t>);</a:t>
            </a:r>
          </a:p>
          <a:p>
            <a:pPr>
              <a:lnSpc>
                <a:spcPct val="80000"/>
              </a:lnSpc>
              <a:spcBef>
                <a:spcPts val="1063"/>
              </a:spcBef>
              <a:buClrTx/>
              <a:buFontTx/>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("%d! = %d\n", </a:t>
            </a:r>
            <a:r>
              <a:rPr lang="en-US" sz="1400" b="1" dirty="0" err="1">
                <a:latin typeface="Courier New" pitchFamily="49" charset="0"/>
                <a:cs typeface="Courier New" pitchFamily="49" charset="0"/>
              </a:rPr>
              <a:t>i</a:t>
            </a:r>
            <a:r>
              <a:rPr lang="en-US" sz="1400" b="1" dirty="0">
                <a:latin typeface="Courier New" pitchFamily="49" charset="0"/>
                <a:cs typeface="Courier New" pitchFamily="49" charset="0"/>
              </a:rPr>
              <a:t>, fac);</a:t>
            </a:r>
          </a:p>
          <a:p>
            <a:pPr>
              <a:lnSpc>
                <a:spcPct val="80000"/>
              </a:lnSpc>
              <a:spcBef>
                <a:spcPts val="1063"/>
              </a:spcBef>
              <a:buClrTx/>
              <a:buFontTx/>
              <a:buNone/>
            </a:pPr>
            <a:r>
              <a:rPr lang="en-US" sz="1400" b="1" dirty="0">
                <a:latin typeface="Courier New" pitchFamily="49" charset="0"/>
                <a:cs typeface="Courier New" pitchFamily="49" charset="0"/>
              </a:rPr>
              <a:t>}</a:t>
            </a:r>
          </a:p>
          <a:p>
            <a:endParaRPr lang="en-US" sz="1400" dirty="0"/>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70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FB37C7B-41C3-498D-8D04-4FFE83E63448}" type="slidenum">
              <a:rPr lang="en-US" sz="1200">
                <a:ea typeface="MS PGothic" pitchFamily="34" charset="-128"/>
              </a:rPr>
              <a:pPr algn="r">
                <a:buClrTx/>
                <a:buFontTx/>
                <a:buNone/>
              </a:pPr>
              <a:t>78</a:t>
            </a:fld>
            <a:endParaRPr lang="en-US" sz="1200">
              <a:ea typeface="MS PGothic" pitchFamily="34" charset="-128"/>
            </a:endParaRPr>
          </a:p>
        </p:txBody>
      </p:sp>
      <p:sp>
        <p:nvSpPr>
          <p:cNvPr id="72706"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Function Call Graph + Stacks</a:t>
            </a:r>
          </a:p>
        </p:txBody>
      </p:sp>
      <p:sp>
        <p:nvSpPr>
          <p:cNvPr id="72707" name="Rectangle 3"/>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2708" name="Object 4"/>
          <p:cNvGraphicFramePr>
            <a:graphicFrameLocks noChangeAspect="1"/>
          </p:cNvGraphicFramePr>
          <p:nvPr>
            <p:extLst>
              <p:ext uri="{D42A27DB-BD31-4B8C-83A1-F6EECF244321}">
                <p14:modId xmlns:p14="http://schemas.microsoft.com/office/powerpoint/2010/main" val="2247408783"/>
              </p:ext>
            </p:extLst>
          </p:nvPr>
        </p:nvGraphicFramePr>
        <p:xfrm>
          <a:off x="3405188" y="1066800"/>
          <a:ext cx="2005012" cy="5257800"/>
        </p:xfrm>
        <a:graphic>
          <a:graphicData uri="http://schemas.openxmlformats.org/presentationml/2006/ole">
            <mc:AlternateContent xmlns:mc="http://schemas.openxmlformats.org/markup-compatibility/2006">
              <mc:Choice xmlns:v="urn:schemas-microsoft-com:vml" Requires="v">
                <p:oleObj spid="_x0000_s72935" r:id="rId4" imgW="1666800" imgH="4366800" progId="">
                  <p:embed/>
                </p:oleObj>
              </mc:Choice>
              <mc:Fallback>
                <p:oleObj r:id="rId4" imgW="1666800" imgH="43668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05188" y="1066800"/>
                        <a:ext cx="2005012" cy="5257800"/>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2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8DD3B26E-128F-4ED2-AC90-A0602C9713A4}" type="slidenum">
              <a:rPr lang="en-US" sz="1200">
                <a:ea typeface="MS PGothic" pitchFamily="34" charset="-128"/>
              </a:rPr>
              <a:pPr algn="r">
                <a:buClrTx/>
                <a:buFontTx/>
                <a:buNone/>
              </a:pPr>
              <a:t>79</a:t>
            </a:fld>
            <a:endParaRPr lang="en-US" sz="1200">
              <a:ea typeface="MS PGothic" pitchFamily="34" charset="-128"/>
            </a:endParaRPr>
          </a:p>
        </p:txBody>
      </p:sp>
      <p:sp>
        <p:nvSpPr>
          <p:cNvPr id="73730"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Function Call Graph + Stacks </a:t>
            </a:r>
          </a:p>
        </p:txBody>
      </p:sp>
      <p:sp>
        <p:nvSpPr>
          <p:cNvPr id="73731" name="Rectangle 3"/>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3732" name="Object 4"/>
          <p:cNvGraphicFramePr>
            <a:graphicFrameLocks noChangeAspect="1"/>
          </p:cNvGraphicFramePr>
          <p:nvPr/>
        </p:nvGraphicFramePr>
        <p:xfrm>
          <a:off x="3429000" y="1066800"/>
          <a:ext cx="2000250" cy="5246688"/>
        </p:xfrm>
        <a:graphic>
          <a:graphicData uri="http://schemas.openxmlformats.org/presentationml/2006/ole">
            <mc:AlternateContent xmlns:mc="http://schemas.openxmlformats.org/markup-compatibility/2006">
              <mc:Choice xmlns:v="urn:schemas-microsoft-com:vml" Requires="v">
                <p:oleObj spid="_x0000_s73958" r:id="rId4" imgW="1666800" imgH="4366800" progId="">
                  <p:embed/>
                </p:oleObj>
              </mc:Choice>
              <mc:Fallback>
                <p:oleObj r:id="rId4" imgW="1666800" imgH="4366800" progId="">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1066800"/>
                        <a:ext cx="2000250" cy="524668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4BB50FE-72A8-4CF4-B9E2-5049367D1F5D}" type="slidenum">
              <a:rPr lang="en-US" sz="1200">
                <a:ea typeface="MS PGothic" pitchFamily="34" charset="-128"/>
              </a:rPr>
              <a:pPr algn="r">
                <a:buClrTx/>
                <a:buFontTx/>
                <a:buNone/>
              </a:pPr>
              <a:t>8</a:t>
            </a:fld>
            <a:endParaRPr lang="en-US" sz="1200">
              <a:ea typeface="MS PGothic" pitchFamily="34" charset="-128"/>
            </a:endParaRPr>
          </a:p>
        </p:txBody>
      </p:sp>
      <p:sp>
        <p:nvSpPr>
          <p:cNvPr id="11266"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Functions in C</a:t>
            </a:r>
          </a:p>
        </p:txBody>
      </p:sp>
      <p:sp>
        <p:nvSpPr>
          <p:cNvPr id="11267" name="Text Box 3"/>
          <p:cNvSpPr txBox="1">
            <a:spLocks noChangeArrowheads="1"/>
          </p:cNvSpPr>
          <p:nvPr/>
        </p:nvSpPr>
        <p:spPr bwMode="auto">
          <a:xfrm>
            <a:off x="304800" y="1143000"/>
            <a:ext cx="8382000" cy="5094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Three steps to use functions in C</a:t>
            </a:r>
          </a:p>
          <a:p>
            <a:pPr>
              <a:spcBef>
                <a:spcPts val="2000"/>
              </a:spcBef>
              <a:buClr>
                <a:srgbClr val="003399"/>
              </a:buClr>
              <a:buFont typeface="Wingdings" pitchFamily="2" charset="2"/>
              <a:buChar char=""/>
            </a:pPr>
            <a:r>
              <a:rPr lang="en-US" sz="3200" dirty="0"/>
              <a:t>Function </a:t>
            </a:r>
            <a:r>
              <a:rPr lang="en-US" sz="3200" dirty="0">
                <a:solidFill>
                  <a:srgbClr val="0070C0"/>
                </a:solidFill>
              </a:rPr>
              <a:t>prototype</a:t>
            </a:r>
            <a:r>
              <a:rPr lang="en-US" sz="3200" dirty="0"/>
              <a:t> (declaration)</a:t>
            </a:r>
            <a:r>
              <a:rPr lang="en-US" sz="3200" dirty="0">
                <a:cs typeface="B Nazanin" pitchFamily="2" charset="-78"/>
              </a:rPr>
              <a:t> </a:t>
            </a:r>
            <a:r>
              <a:rPr lang="en-US" sz="3200" b="1" dirty="0">
                <a:cs typeface="B Nazanin" pitchFamily="2" charset="-78"/>
              </a:rPr>
              <a:t>(</a:t>
            </a:r>
            <a:r>
              <a:rPr lang="ar-SA" sz="3200" b="1" dirty="0">
                <a:cs typeface="B Nazanin" pitchFamily="2" charset="-78"/>
              </a:rPr>
              <a:t>اعلان تابع</a:t>
            </a:r>
            <a:r>
              <a:rPr lang="en-US" sz="3200" b="1" dirty="0">
                <a:cs typeface="B Nazanin" pitchFamily="2" charset="-78"/>
              </a:rPr>
              <a:t>) (</a:t>
            </a:r>
            <a:r>
              <a:rPr lang="ar-SA" sz="3200" b="1" dirty="0">
                <a:cs typeface="B Nazanin" pitchFamily="2" charset="-78"/>
              </a:rPr>
              <a:t>معرفي الگوي تابع</a:t>
            </a:r>
            <a:r>
              <a:rPr lang="en-US" sz="3200" b="1" dirty="0">
                <a:cs typeface="B Nazanin" pitchFamily="2" charset="-78"/>
              </a:rPr>
              <a:t>)</a:t>
            </a:r>
          </a:p>
          <a:p>
            <a:pPr lvl="1">
              <a:spcBef>
                <a:spcPts val="700"/>
              </a:spcBef>
              <a:buClr>
                <a:srgbClr val="006633"/>
              </a:buClr>
              <a:buSzPct val="85000"/>
              <a:buFont typeface="Wingdings" pitchFamily="2" charset="2"/>
              <a:buChar char=""/>
            </a:pPr>
            <a:r>
              <a:rPr lang="en-US" sz="2800" dirty="0"/>
              <a:t>Introduce the function to the compiler</a:t>
            </a:r>
          </a:p>
          <a:p>
            <a:pPr>
              <a:spcBef>
                <a:spcPts val="2000"/>
              </a:spcBef>
              <a:buClr>
                <a:srgbClr val="003399"/>
              </a:buClr>
              <a:buFont typeface="Wingdings" pitchFamily="2" charset="2"/>
              <a:buChar char=""/>
            </a:pPr>
            <a:r>
              <a:rPr lang="en-US" sz="3200" dirty="0"/>
              <a:t>Function </a:t>
            </a:r>
            <a:r>
              <a:rPr lang="en-US" sz="3200" dirty="0">
                <a:solidFill>
                  <a:srgbClr val="0070C0"/>
                </a:solidFill>
              </a:rPr>
              <a:t>definition</a:t>
            </a:r>
            <a:r>
              <a:rPr lang="en-US" sz="3200" dirty="0">
                <a:cs typeface="B Nazanin" pitchFamily="2" charset="-78"/>
              </a:rPr>
              <a:t> </a:t>
            </a:r>
            <a:r>
              <a:rPr lang="en-US" sz="3200" b="1" dirty="0">
                <a:cs typeface="B Nazanin" pitchFamily="2" charset="-78"/>
              </a:rPr>
              <a:t>(</a:t>
            </a:r>
            <a:r>
              <a:rPr lang="ar-SA" sz="3200" b="1" dirty="0">
                <a:cs typeface="B Nazanin" pitchFamily="2" charset="-78"/>
              </a:rPr>
              <a:t>تعريف تابع</a:t>
            </a:r>
            <a:r>
              <a:rPr lang="en-US" sz="3200" b="1" dirty="0">
                <a:cs typeface="B Nazanin" pitchFamily="2" charset="-78"/>
              </a:rPr>
              <a:t>) </a:t>
            </a:r>
          </a:p>
          <a:p>
            <a:pPr lvl="1">
              <a:spcBef>
                <a:spcPts val="700"/>
              </a:spcBef>
              <a:buClr>
                <a:srgbClr val="006633"/>
              </a:buClr>
              <a:buSzPct val="85000"/>
              <a:buFont typeface="Wingdings" pitchFamily="2" charset="2"/>
              <a:buChar char=""/>
            </a:pPr>
            <a:r>
              <a:rPr lang="en-US" sz="2800" dirty="0"/>
              <a:t>What the function does </a:t>
            </a:r>
          </a:p>
          <a:p>
            <a:pPr>
              <a:spcBef>
                <a:spcPts val="2000"/>
              </a:spcBef>
              <a:buClr>
                <a:srgbClr val="003399"/>
              </a:buClr>
              <a:buFont typeface="Wingdings" pitchFamily="2" charset="2"/>
              <a:buChar char=""/>
            </a:pPr>
            <a:r>
              <a:rPr lang="en-US" sz="3200" dirty="0"/>
              <a:t>Function </a:t>
            </a:r>
            <a:r>
              <a:rPr lang="en-US" sz="3200" dirty="0">
                <a:solidFill>
                  <a:srgbClr val="0070C0"/>
                </a:solidFill>
              </a:rPr>
              <a:t>call</a:t>
            </a:r>
            <a:r>
              <a:rPr lang="en-US" sz="3200" dirty="0">
                <a:cs typeface="B Nazanin" pitchFamily="2" charset="-78"/>
              </a:rPr>
              <a:t> </a:t>
            </a:r>
            <a:r>
              <a:rPr lang="en-US" sz="3200" b="1" dirty="0">
                <a:cs typeface="B Nazanin" pitchFamily="2" charset="-78"/>
              </a:rPr>
              <a:t>(</a:t>
            </a:r>
            <a:r>
              <a:rPr lang="ar-SA" sz="3200" b="1" dirty="0">
                <a:cs typeface="B Nazanin" pitchFamily="2" charset="-78"/>
              </a:rPr>
              <a:t>فراخواني تابع</a:t>
            </a:r>
            <a:r>
              <a:rPr lang="en-US" sz="3200" b="1" dirty="0">
                <a:cs typeface="B Nazanin" pitchFamily="2" charset="-78"/>
              </a:rPr>
              <a:t>)</a:t>
            </a:r>
          </a:p>
          <a:p>
            <a:pPr lvl="1">
              <a:spcBef>
                <a:spcPts val="700"/>
              </a:spcBef>
              <a:buClr>
                <a:srgbClr val="006633"/>
              </a:buClr>
              <a:buSzPct val="85000"/>
              <a:buFont typeface="Wingdings" pitchFamily="2" charset="2"/>
              <a:buChar char=""/>
            </a:pPr>
            <a:r>
              <a:rPr lang="en-US" sz="2800" dirty="0"/>
              <a:t>Use the function </a:t>
            </a:r>
          </a:p>
          <a:p>
            <a:pPr>
              <a:spcBef>
                <a:spcPts val="2000"/>
              </a:spcBef>
              <a:buClrTx/>
              <a:buFontTx/>
              <a:buNone/>
            </a:pPr>
            <a:endParaRPr lang="en-US" sz="28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05F67E2-A998-4390-86FB-D7BC16E52E86}" type="slidenum">
              <a:rPr lang="en-US" sz="1200">
                <a:ea typeface="MS PGothic" pitchFamily="34" charset="-128"/>
              </a:rPr>
              <a:pPr algn="r">
                <a:buClrTx/>
                <a:buFontTx/>
                <a:buNone/>
              </a:pPr>
              <a:t>80</a:t>
            </a:fld>
            <a:endParaRPr lang="en-US" sz="1200">
              <a:ea typeface="MS PGothic" pitchFamily="34" charset="-128"/>
            </a:endParaRPr>
          </a:p>
        </p:txBody>
      </p:sp>
      <p:sp>
        <p:nvSpPr>
          <p:cNvPr id="74754"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Function Call Graph + Stacks</a:t>
            </a:r>
          </a:p>
        </p:txBody>
      </p:sp>
      <p:sp>
        <p:nvSpPr>
          <p:cNvPr id="74755" name="Rectangle 3"/>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4756" name="Rectangle 4"/>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4757" name="Object 5"/>
          <p:cNvGraphicFramePr>
            <a:graphicFrameLocks noChangeAspect="1"/>
          </p:cNvGraphicFramePr>
          <p:nvPr/>
        </p:nvGraphicFramePr>
        <p:xfrm>
          <a:off x="3352800" y="1066800"/>
          <a:ext cx="2000250" cy="5246688"/>
        </p:xfrm>
        <a:graphic>
          <a:graphicData uri="http://schemas.openxmlformats.org/presentationml/2006/ole">
            <mc:AlternateContent xmlns:mc="http://schemas.openxmlformats.org/markup-compatibility/2006">
              <mc:Choice xmlns:v="urn:schemas-microsoft-com:vml" Requires="v">
                <p:oleObj spid="_x0000_s74983" r:id="rId4" imgW="1666800" imgH="4366800" progId="">
                  <p:embed/>
                </p:oleObj>
              </mc:Choice>
              <mc:Fallback>
                <p:oleObj r:id="rId4" imgW="1666800" imgH="4366800"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066800"/>
                        <a:ext cx="2000250" cy="524668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5D2AE47F-B2BF-47E9-A902-46B759ED0C7F}" type="slidenum">
              <a:rPr lang="en-US" sz="1200">
                <a:ea typeface="MS PGothic" pitchFamily="34" charset="-128"/>
              </a:rPr>
              <a:pPr algn="r">
                <a:buClrTx/>
                <a:buFontTx/>
                <a:buNone/>
              </a:pPr>
              <a:t>81</a:t>
            </a:fld>
            <a:endParaRPr lang="en-US" sz="1200">
              <a:ea typeface="MS PGothic" pitchFamily="34" charset="-128"/>
            </a:endParaRPr>
          </a:p>
        </p:txBody>
      </p:sp>
      <p:sp>
        <p:nvSpPr>
          <p:cNvPr id="75778"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Function Call Graph + Stacks</a:t>
            </a:r>
          </a:p>
        </p:txBody>
      </p:sp>
      <p:sp>
        <p:nvSpPr>
          <p:cNvPr id="75779" name="Rectangle 3"/>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5780" name="Rectangle 4"/>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5781" name="Object 5"/>
          <p:cNvGraphicFramePr>
            <a:graphicFrameLocks noChangeAspect="1"/>
          </p:cNvGraphicFramePr>
          <p:nvPr/>
        </p:nvGraphicFramePr>
        <p:xfrm>
          <a:off x="3352800" y="1066800"/>
          <a:ext cx="2000250" cy="5246688"/>
        </p:xfrm>
        <a:graphic>
          <a:graphicData uri="http://schemas.openxmlformats.org/presentationml/2006/ole">
            <mc:AlternateContent xmlns:mc="http://schemas.openxmlformats.org/markup-compatibility/2006">
              <mc:Choice xmlns:v="urn:schemas-microsoft-com:vml" Requires="v">
                <p:oleObj spid="_x0000_s76007" r:id="rId4" imgW="1666800" imgH="4366800" progId="">
                  <p:embed/>
                </p:oleObj>
              </mc:Choice>
              <mc:Fallback>
                <p:oleObj r:id="rId4" imgW="1666800" imgH="4366800"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066800"/>
                        <a:ext cx="2000250" cy="524668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80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3BAA709F-13E8-4C3C-92FB-640404C793BC}" type="slidenum">
              <a:rPr lang="en-US" sz="1200">
                <a:ea typeface="MS PGothic" pitchFamily="34" charset="-128"/>
              </a:rPr>
              <a:pPr algn="r">
                <a:buClrTx/>
                <a:buFontTx/>
                <a:buNone/>
              </a:pPr>
              <a:t>82</a:t>
            </a:fld>
            <a:endParaRPr lang="en-US" sz="1200">
              <a:ea typeface="MS PGothic" pitchFamily="34" charset="-128"/>
            </a:endParaRPr>
          </a:p>
        </p:txBody>
      </p:sp>
      <p:sp>
        <p:nvSpPr>
          <p:cNvPr id="76802" name="Text Box 2"/>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Function Call Graph + Stacks</a:t>
            </a:r>
          </a:p>
        </p:txBody>
      </p:sp>
      <p:sp>
        <p:nvSpPr>
          <p:cNvPr id="76803" name="Rectangle 3"/>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sp>
        <p:nvSpPr>
          <p:cNvPr id="76804" name="Rectangle 4"/>
          <p:cNvSpPr>
            <a:spLocks noChangeArrowheads="1"/>
          </p:cNvSpPr>
          <p:nvPr/>
        </p:nvSpPr>
        <p:spPr bwMode="auto">
          <a:xfrm>
            <a:off x="0" y="0"/>
            <a:ext cx="9144000" cy="1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p>
        </p:txBody>
      </p:sp>
      <p:graphicFrame>
        <p:nvGraphicFramePr>
          <p:cNvPr id="76805" name="Object 5"/>
          <p:cNvGraphicFramePr>
            <a:graphicFrameLocks noChangeAspect="1"/>
          </p:cNvGraphicFramePr>
          <p:nvPr/>
        </p:nvGraphicFramePr>
        <p:xfrm>
          <a:off x="3352800" y="1066800"/>
          <a:ext cx="2000250" cy="5246688"/>
        </p:xfrm>
        <a:graphic>
          <a:graphicData uri="http://schemas.openxmlformats.org/presentationml/2006/ole">
            <mc:AlternateContent xmlns:mc="http://schemas.openxmlformats.org/markup-compatibility/2006">
              <mc:Choice xmlns:v="urn:schemas-microsoft-com:vml" Requires="v">
                <p:oleObj spid="_x0000_s77031" r:id="rId4" imgW="1666800" imgH="4366800" progId="">
                  <p:embed/>
                </p:oleObj>
              </mc:Choice>
              <mc:Fallback>
                <p:oleObj r:id="rId4" imgW="1666800" imgH="4366800" progId="">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066800"/>
                        <a:ext cx="2000250" cy="5246688"/>
                      </a:xfrm>
                      <a:prstGeom prst="rect">
                        <a:avLst/>
                      </a:prstGeom>
                      <a:noFill/>
                      <a:effectLst/>
                      <a:extLst>
                        <a:ext uri="{909E8E84-426E-40DD-AFC4-6F175D3DCCD1}">
                          <a14:hiddenFill xmlns:a14="http://schemas.microsoft.com/office/drawing/2010/main">
                            <a:blipFill dpi="0" rotWithShape="0">
                              <a:blip/>
                              <a:srcRect/>
                              <a:stretch>
                                <a:fillRect/>
                              </a:stretch>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5"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4ADAE993-DD3D-48C3-8124-5AA7CAC11CE6}" type="slidenum">
              <a:rPr lang="en-US" sz="1200">
                <a:ea typeface="MS PGothic" pitchFamily="34" charset="-128"/>
              </a:rPr>
              <a:pPr algn="r">
                <a:buClrTx/>
                <a:buFontTx/>
                <a:buNone/>
              </a:pPr>
              <a:t>83</a:t>
            </a:fld>
            <a:endParaRPr lang="en-US" sz="1200">
              <a:ea typeface="MS PGothic" pitchFamily="34" charset="-128"/>
            </a:endParaRPr>
          </a:p>
        </p:txBody>
      </p:sp>
      <p:sp>
        <p:nvSpPr>
          <p:cNvPr id="77826" name="Text Box 2"/>
          <p:cNvSpPr txBox="1">
            <a:spLocks noChangeArrowheads="1"/>
          </p:cNvSpPr>
          <p:nvPr/>
        </p:nvSpPr>
        <p:spPr bwMode="auto">
          <a:xfrm>
            <a:off x="457200" y="152400"/>
            <a:ext cx="8229600" cy="788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dirty="0">
                <a:solidFill>
                  <a:srgbClr val="293A83"/>
                </a:solidFill>
              </a:rPr>
              <a:t>Examples </a:t>
            </a:r>
          </a:p>
        </p:txBody>
      </p:sp>
      <p:sp>
        <p:nvSpPr>
          <p:cNvPr id="77827" name="Text Box 3"/>
          <p:cNvSpPr txBox="1">
            <a:spLocks noChangeArrowheads="1"/>
          </p:cNvSpPr>
          <p:nvPr/>
        </p:nvSpPr>
        <p:spPr bwMode="auto">
          <a:xfrm>
            <a:off x="457200" y="1219200"/>
            <a:ext cx="8458200" cy="4911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marL="1017588" indent="-347663">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188"/>
              </a:spcBef>
              <a:buClr>
                <a:srgbClr val="003399"/>
              </a:buClr>
              <a:buFont typeface="Wingdings" pitchFamily="2" charset="2"/>
              <a:buChar char=""/>
            </a:pPr>
            <a:r>
              <a:rPr lang="en-US" sz="3500" dirty="0"/>
              <a:t>Recursive version of GCD?</a:t>
            </a:r>
          </a:p>
          <a:p>
            <a:pPr>
              <a:spcBef>
                <a:spcPts val="563"/>
              </a:spcBef>
              <a:buClrTx/>
              <a:buFontTx/>
              <a:buNone/>
            </a:pPr>
            <a:endParaRPr lang="en-US" sz="900" dirty="0"/>
          </a:p>
          <a:p>
            <a:pPr>
              <a:spcBef>
                <a:spcPts val="2188"/>
              </a:spcBef>
              <a:buClr>
                <a:srgbClr val="003399"/>
              </a:buClr>
              <a:buFont typeface="Wingdings" pitchFamily="2" charset="2"/>
              <a:buChar char=""/>
            </a:pPr>
            <a:r>
              <a:rPr lang="en-US" sz="3500" dirty="0"/>
              <a:t>Recursive version of </a:t>
            </a:r>
            <a:r>
              <a:rPr lang="en-US" sz="3500" dirty="0">
                <a:solidFill>
                  <a:srgbClr val="7030A0"/>
                </a:solidFill>
              </a:rPr>
              <a:t>Fibonacci numbers</a:t>
            </a:r>
          </a:p>
          <a:p>
            <a:pPr lvl="1">
              <a:spcBef>
                <a:spcPts val="775"/>
              </a:spcBef>
              <a:buClr>
                <a:srgbClr val="006633"/>
              </a:buClr>
              <a:buSzPct val="85000"/>
              <a:buFont typeface="Wingdings" pitchFamily="2" charset="2"/>
              <a:buChar char=""/>
            </a:pPr>
            <a:r>
              <a:rPr lang="en-US" sz="3100" dirty="0"/>
              <a:t>Fibonacci numbers</a:t>
            </a:r>
          </a:p>
          <a:p>
            <a:pPr lvl="2">
              <a:spcBef>
                <a:spcPts val="750"/>
              </a:spcBef>
              <a:buClr>
                <a:srgbClr val="CC0000"/>
              </a:buClr>
              <a:buSzPct val="75000"/>
              <a:buFont typeface="Wingdings" pitchFamily="2" charset="2"/>
              <a:buChar char=""/>
            </a:pPr>
            <a:r>
              <a:rPr lang="en-US" sz="3000" dirty="0"/>
              <a:t>1, 1, 2, 3, 5, 8, ...</a:t>
            </a:r>
          </a:p>
          <a:p>
            <a:pPr>
              <a:spcBef>
                <a:spcPts val="2250"/>
              </a:spcBef>
              <a:buClr>
                <a:srgbClr val="003399"/>
              </a:buClr>
              <a:buFont typeface="Wingdings" pitchFamily="2" charset="2"/>
              <a:buChar char=""/>
            </a:pPr>
            <a:r>
              <a:rPr lang="en-US" sz="3600" dirty="0"/>
              <a:t>Print digits: left-to-right and right-to-left</a:t>
            </a:r>
          </a:p>
          <a:p>
            <a:pPr>
              <a:spcBef>
                <a:spcPts val="2250"/>
              </a:spcBef>
              <a:buClrTx/>
              <a:buFontTx/>
              <a:buNone/>
            </a:pPr>
            <a:endParaRPr lang="en-US" sz="3600" dirty="0"/>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84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3BF6A63B-E1AC-4658-90F5-81FB77EE4DDE}" type="slidenum">
              <a:rPr lang="en-US" sz="1200">
                <a:ea typeface="MS PGothic" pitchFamily="34" charset="-128"/>
              </a:rPr>
              <a:pPr algn="r">
                <a:buClrTx/>
                <a:buFontTx/>
                <a:buNone/>
              </a:pPr>
              <a:t>84</a:t>
            </a:fld>
            <a:endParaRPr lang="en-US" sz="1200">
              <a:ea typeface="MS PGothic" pitchFamily="34" charset="-128"/>
            </a:endParaRPr>
          </a:p>
        </p:txBody>
      </p:sp>
      <p:sp>
        <p:nvSpPr>
          <p:cNvPr id="4" name="Title 3">
            <a:extLst>
              <a:ext uri="{FF2B5EF4-FFF2-40B4-BE49-F238E27FC236}">
                <a16:creationId xmlns:a16="http://schemas.microsoft.com/office/drawing/2014/main" id="{2FAAAFDF-0F08-4710-B122-26CD36B9C58F}"/>
              </a:ext>
            </a:extLst>
          </p:cNvPr>
          <p:cNvSpPr>
            <a:spLocks noGrp="1"/>
          </p:cNvSpPr>
          <p:nvPr>
            <p:ph type="title"/>
          </p:nvPr>
        </p:nvSpPr>
        <p:spPr/>
        <p:txBody>
          <a:bodyPr/>
          <a:lstStyle/>
          <a:p>
            <a:r>
              <a:rPr lang="en-US" sz="4000" dirty="0"/>
              <a:t>Greatest common divisor (GCD)</a:t>
            </a:r>
            <a:endParaRPr lang="en-US" dirty="0"/>
          </a:p>
        </p:txBody>
      </p:sp>
      <p:sp>
        <p:nvSpPr>
          <p:cNvPr id="5" name="Content Placeholder 4">
            <a:extLst>
              <a:ext uri="{FF2B5EF4-FFF2-40B4-BE49-F238E27FC236}">
                <a16:creationId xmlns:a16="http://schemas.microsoft.com/office/drawing/2014/main" id="{FED50D26-7C0D-461E-9B6E-FA26DCF7BA59}"/>
              </a:ext>
            </a:extLst>
          </p:cNvPr>
          <p:cNvSpPr>
            <a:spLocks noGrp="1"/>
          </p:cNvSpPr>
          <p:nvPr>
            <p:ph idx="1"/>
          </p:nvPr>
        </p:nvSpPr>
        <p:spPr/>
        <p:txBody>
          <a:bodyPr/>
          <a:lstStyle/>
          <a:p>
            <a:pPr>
              <a:lnSpc>
                <a:spcPct val="80000"/>
              </a:lnSpc>
              <a:spcBef>
                <a:spcPts val="1063"/>
              </a:spcBef>
              <a:buClrTx/>
              <a:buFontTx/>
              <a:buNone/>
            </a:pPr>
            <a:r>
              <a:rPr lang="en-US" sz="1800" b="1" dirty="0">
                <a:latin typeface="Courier New" pitchFamily="49" charset="0"/>
                <a:cs typeface="Courier New" pitchFamily="49" charset="0"/>
              </a:rPr>
              <a:t>#include &lt;</a:t>
            </a:r>
            <a:r>
              <a:rPr lang="en-US" sz="1800" b="1" dirty="0" err="1">
                <a:latin typeface="Courier New" pitchFamily="49" charset="0"/>
                <a:cs typeface="Courier New" pitchFamily="49" charset="0"/>
              </a:rPr>
              <a:t>stdio.h</a:t>
            </a:r>
            <a:r>
              <a:rPr lang="en-US" sz="1800" b="1" dirty="0">
                <a:latin typeface="Courier New" pitchFamily="49" charset="0"/>
                <a:cs typeface="Courier New" pitchFamily="49" charset="0"/>
              </a:rPr>
              <a:t>&gt;</a:t>
            </a:r>
          </a:p>
          <a:p>
            <a:pPr>
              <a:lnSpc>
                <a:spcPct val="80000"/>
              </a:lnSpc>
              <a:spcBef>
                <a:spcPts val="1063"/>
              </a:spcBef>
              <a:buClrTx/>
              <a:buFontTx/>
              <a:buNone/>
            </a:pPr>
            <a:r>
              <a:rPr lang="en-US" sz="1800" b="1" dirty="0">
                <a:latin typeface="Courier New" pitchFamily="49" charset="0"/>
                <a:cs typeface="Courier New" pitchFamily="49" charset="0"/>
              </a:rPr>
              <a:t>int GCD(int a, int b){</a:t>
            </a:r>
          </a:p>
          <a:p>
            <a:pPr>
              <a:lnSpc>
                <a:spcPct val="80000"/>
              </a:lnSpc>
              <a:spcBef>
                <a:spcPts val="1063"/>
              </a:spcBef>
              <a:buClrTx/>
              <a:buFontTx/>
              <a:buNone/>
            </a:pPr>
            <a:r>
              <a:rPr lang="en-US" sz="1800" b="1" dirty="0">
                <a:latin typeface="Courier New" pitchFamily="49" charset="0"/>
                <a:cs typeface="Courier New" pitchFamily="49" charset="0"/>
              </a:rPr>
              <a:t>    if(b == 0)</a:t>
            </a:r>
          </a:p>
          <a:p>
            <a:pPr>
              <a:lnSpc>
                <a:spcPct val="80000"/>
              </a:lnSpc>
              <a:spcBef>
                <a:spcPts val="1063"/>
              </a:spcBef>
              <a:buClrTx/>
              <a:buFontTx/>
              <a:buNone/>
            </a:pPr>
            <a:r>
              <a:rPr lang="en-US" sz="1800" b="1" dirty="0">
                <a:latin typeface="Courier New" pitchFamily="49" charset="0"/>
                <a:cs typeface="Courier New" pitchFamily="49" charset="0"/>
              </a:rPr>
              <a:t>         return a;</a:t>
            </a:r>
          </a:p>
          <a:p>
            <a:pPr>
              <a:lnSpc>
                <a:spcPct val="80000"/>
              </a:lnSpc>
              <a:spcBef>
                <a:spcPts val="1063"/>
              </a:spcBef>
              <a:buClrTx/>
              <a:buFontTx/>
              <a:buNone/>
            </a:pPr>
            <a:r>
              <a:rPr lang="en-US" sz="1800" b="1" dirty="0">
                <a:latin typeface="Courier New" pitchFamily="49" charset="0"/>
                <a:cs typeface="Courier New" pitchFamily="49" charset="0"/>
              </a:rPr>
              <a:t>    else </a:t>
            </a:r>
          </a:p>
          <a:p>
            <a:pPr>
              <a:lnSpc>
                <a:spcPct val="80000"/>
              </a:lnSpc>
              <a:spcBef>
                <a:spcPts val="1063"/>
              </a:spcBef>
              <a:buClrTx/>
              <a:buFontTx/>
              <a:buNone/>
            </a:pPr>
            <a:r>
              <a:rPr lang="en-US" sz="1800" b="1" dirty="0">
                <a:latin typeface="Courier New" pitchFamily="49" charset="0"/>
                <a:cs typeface="Courier New" pitchFamily="49" charset="0"/>
              </a:rPr>
              <a:t>         return </a:t>
            </a:r>
            <a:r>
              <a:rPr lang="en-US" sz="1800" b="1" dirty="0">
                <a:solidFill>
                  <a:srgbClr val="7030A0"/>
                </a:solidFill>
                <a:latin typeface="Courier New" pitchFamily="49" charset="0"/>
                <a:cs typeface="Courier New" pitchFamily="49" charset="0"/>
              </a:rPr>
              <a:t>GCD(b, a % b);</a:t>
            </a:r>
          </a:p>
          <a:p>
            <a:pPr>
              <a:lnSpc>
                <a:spcPct val="80000"/>
              </a:lnSpc>
              <a:spcBef>
                <a:spcPts val="1063"/>
              </a:spcBef>
              <a:buClrTx/>
              <a:buFontTx/>
              <a:buNone/>
            </a:pPr>
            <a:r>
              <a:rPr lang="en-US" sz="1800" b="1" dirty="0">
                <a:latin typeface="Courier New" pitchFamily="49" charset="0"/>
                <a:cs typeface="Courier New" pitchFamily="49" charset="0"/>
              </a:rPr>
              <a:t>}</a:t>
            </a:r>
          </a:p>
          <a:p>
            <a:pPr>
              <a:lnSpc>
                <a:spcPct val="80000"/>
              </a:lnSpc>
              <a:spcBef>
                <a:spcPts val="1063"/>
              </a:spcBef>
              <a:buClrTx/>
              <a:buFontTx/>
              <a:buNone/>
            </a:pPr>
            <a:r>
              <a:rPr lang="en-US" sz="1800" b="1" dirty="0">
                <a:latin typeface="Courier New" pitchFamily="49" charset="0"/>
                <a:cs typeface="Courier New" pitchFamily="49" charset="0"/>
              </a:rPr>
              <a:t>int main(void){ </a:t>
            </a:r>
          </a:p>
          <a:p>
            <a:pPr>
              <a:lnSpc>
                <a:spcPct val="80000"/>
              </a:lnSpc>
              <a:spcBef>
                <a:spcPts val="1063"/>
              </a:spcBef>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("GCD(1, 10) = %d \n", GCD(1, 10));</a:t>
            </a:r>
          </a:p>
          <a:p>
            <a:pPr>
              <a:lnSpc>
                <a:spcPct val="80000"/>
              </a:lnSpc>
              <a:spcBef>
                <a:spcPts val="1063"/>
              </a:spcBef>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("GCD(10, 1) = %d \n", GCD(10, 1));</a:t>
            </a:r>
          </a:p>
          <a:p>
            <a:pPr>
              <a:lnSpc>
                <a:spcPct val="80000"/>
              </a:lnSpc>
              <a:spcBef>
                <a:spcPts val="1063"/>
              </a:spcBef>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("GCD(15, 100) = %d \n", GCD(15, 100));</a:t>
            </a:r>
          </a:p>
          <a:p>
            <a:pPr>
              <a:lnSpc>
                <a:spcPct val="80000"/>
              </a:lnSpc>
              <a:spcBef>
                <a:spcPts val="1063"/>
              </a:spcBef>
              <a:buClrTx/>
              <a:buFontTx/>
              <a:buNone/>
            </a:pP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printf</a:t>
            </a:r>
            <a:r>
              <a:rPr lang="en-US" sz="1800" b="1" dirty="0">
                <a:latin typeface="Courier New" pitchFamily="49" charset="0"/>
                <a:cs typeface="Courier New" pitchFamily="49" charset="0"/>
              </a:rPr>
              <a:t>("GCD(201, 27) = %d \n", GCD(201, 27));    </a:t>
            </a:r>
          </a:p>
          <a:p>
            <a:pPr>
              <a:lnSpc>
                <a:spcPct val="80000"/>
              </a:lnSpc>
              <a:spcBef>
                <a:spcPts val="1063"/>
              </a:spcBef>
              <a:buClrTx/>
              <a:buFontTx/>
              <a:buNone/>
            </a:pPr>
            <a:r>
              <a:rPr lang="en-US" sz="1800" b="1" dirty="0">
                <a:latin typeface="Courier New" pitchFamily="49" charset="0"/>
                <a:cs typeface="Courier New" pitchFamily="49" charset="0"/>
              </a:rPr>
              <a:t>    return 0;</a:t>
            </a:r>
          </a:p>
          <a:p>
            <a:pPr>
              <a:lnSpc>
                <a:spcPct val="80000"/>
              </a:lnSpc>
              <a:spcBef>
                <a:spcPts val="1063"/>
              </a:spcBef>
              <a:buClrTx/>
              <a:buFontTx/>
              <a:buNone/>
            </a:pPr>
            <a:r>
              <a:rPr lang="en-US" sz="1800" b="1" dirty="0">
                <a:latin typeface="Courier New" pitchFamily="49" charset="0"/>
                <a:cs typeface="Courier New" pitchFamily="49" charset="0"/>
              </a:rPr>
              <a:t>}</a:t>
            </a:r>
          </a:p>
          <a:p>
            <a:endParaRPr lang="en-US" sz="1800" dirty="0"/>
          </a:p>
        </p:txBody>
      </p:sp>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3"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A8F4A27C-060F-47C3-8614-8C8A6C6073B3}" type="slidenum">
              <a:rPr lang="en-US" sz="1200">
                <a:ea typeface="MS PGothic" pitchFamily="34" charset="-128"/>
              </a:rPr>
              <a:pPr algn="r">
                <a:buClrTx/>
                <a:buFontTx/>
                <a:buNone/>
              </a:pPr>
              <a:t>85</a:t>
            </a:fld>
            <a:endParaRPr lang="en-US" sz="1200">
              <a:ea typeface="MS PGothic" pitchFamily="34" charset="-128"/>
            </a:endParaRPr>
          </a:p>
        </p:txBody>
      </p:sp>
      <p:sp>
        <p:nvSpPr>
          <p:cNvPr id="79875" name="Text Box 3"/>
          <p:cNvSpPr txBox="1">
            <a:spLocks noChangeArrowheads="1"/>
          </p:cNvSpPr>
          <p:nvPr/>
        </p:nvSpPr>
        <p:spPr bwMode="auto">
          <a:xfrm>
            <a:off x="4854526" y="1340768"/>
            <a:ext cx="3827512" cy="855663"/>
          </a:xfrm>
          <a:prstGeom prst="rect">
            <a:avLst/>
          </a:prstGeom>
          <a:solidFill>
            <a:schemeClr val="bg1">
              <a:lumMod val="95000"/>
            </a:schemeClr>
          </a:solidFill>
          <a:ln w="9360">
            <a:solidFill>
              <a:schemeClr val="bg1"/>
            </a:solidFill>
            <a:miter lim="800000"/>
            <a:headEnd/>
            <a:tailEnd/>
          </a:ln>
          <a:effec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just" rtl="1">
              <a:spcBef>
                <a:spcPts val="1563"/>
              </a:spcBef>
              <a:buClrTx/>
              <a:buFontTx/>
              <a:buNone/>
            </a:pPr>
            <a:r>
              <a:rPr lang="ar-SA" sz="2500" dirty="0">
                <a:solidFill>
                  <a:schemeClr val="accent4">
                    <a:lumMod val="85000"/>
                    <a:lumOff val="15000"/>
                  </a:schemeClr>
                </a:solidFill>
                <a:cs typeface="B Nazanin" pitchFamily="2" charset="-78"/>
              </a:rPr>
              <a:t>تابع بازگشتي محاسبه جمله</a:t>
            </a:r>
            <a:r>
              <a:rPr lang="en-US" sz="2500" dirty="0">
                <a:solidFill>
                  <a:schemeClr val="accent4">
                    <a:lumMod val="85000"/>
                    <a:lumOff val="15000"/>
                  </a:schemeClr>
                </a:solidFill>
                <a:cs typeface="B Nazanin" pitchFamily="2" charset="-78"/>
              </a:rPr>
              <a:t>n-</a:t>
            </a:r>
            <a:r>
              <a:rPr lang="ar-SA" sz="2500" dirty="0">
                <a:solidFill>
                  <a:schemeClr val="accent4">
                    <a:lumMod val="85000"/>
                    <a:lumOff val="15000"/>
                  </a:schemeClr>
                </a:solidFill>
                <a:cs typeface="B Nazanin" pitchFamily="2" charset="-78"/>
              </a:rPr>
              <a:t>ام اعداد فيبوناچي</a:t>
            </a:r>
            <a:endParaRPr lang="en-US" sz="2500" dirty="0">
              <a:solidFill>
                <a:schemeClr val="accent4">
                  <a:lumMod val="85000"/>
                  <a:lumOff val="15000"/>
                </a:schemeClr>
              </a:solidFill>
              <a:cs typeface="B Nazanin" pitchFamily="2" charset="-78"/>
            </a:endParaRPr>
          </a:p>
        </p:txBody>
      </p:sp>
      <p:sp>
        <p:nvSpPr>
          <p:cNvPr id="2" name="Title 1">
            <a:extLst>
              <a:ext uri="{FF2B5EF4-FFF2-40B4-BE49-F238E27FC236}">
                <a16:creationId xmlns:a16="http://schemas.microsoft.com/office/drawing/2014/main" id="{5A050308-77D4-4939-94E7-A98837DBC8B4}"/>
              </a:ext>
            </a:extLst>
          </p:cNvPr>
          <p:cNvSpPr>
            <a:spLocks noGrp="1"/>
          </p:cNvSpPr>
          <p:nvPr>
            <p:ph type="title"/>
          </p:nvPr>
        </p:nvSpPr>
        <p:spPr>
          <a:xfrm>
            <a:off x="304800" y="163513"/>
            <a:ext cx="8061325" cy="757237"/>
          </a:xfrm>
        </p:spPr>
        <p:txBody>
          <a:bodyPr/>
          <a:lstStyle/>
          <a:p>
            <a:r>
              <a:rPr lang="en-US" sz="4000" dirty="0">
                <a:solidFill>
                  <a:schemeClr val="accent6">
                    <a:lumMod val="75000"/>
                  </a:schemeClr>
                </a:solidFill>
              </a:rPr>
              <a:t>Fibonacci numbers</a:t>
            </a:r>
            <a:endParaRPr lang="en-US" dirty="0">
              <a:solidFill>
                <a:schemeClr val="accent6">
                  <a:lumMod val="75000"/>
                </a:schemeClr>
              </a:solidFill>
            </a:endParaRPr>
          </a:p>
        </p:txBody>
      </p:sp>
      <p:sp>
        <p:nvSpPr>
          <p:cNvPr id="3" name="Content Placeholder 2">
            <a:extLst>
              <a:ext uri="{FF2B5EF4-FFF2-40B4-BE49-F238E27FC236}">
                <a16:creationId xmlns:a16="http://schemas.microsoft.com/office/drawing/2014/main" id="{9E7F8469-5894-4CD1-AC69-773355FEA9FE}"/>
              </a:ext>
            </a:extLst>
          </p:cNvPr>
          <p:cNvSpPr>
            <a:spLocks noGrp="1"/>
          </p:cNvSpPr>
          <p:nvPr>
            <p:ph idx="1"/>
          </p:nvPr>
        </p:nvSpPr>
        <p:spPr/>
        <p:txBody>
          <a:bodyPr/>
          <a:lstStyle/>
          <a:p>
            <a:pPr>
              <a:lnSpc>
                <a:spcPct val="80000"/>
              </a:lnSpc>
              <a:spcBef>
                <a:spcPts val="1063"/>
              </a:spcBef>
              <a:buClrTx/>
              <a:buFontTx/>
              <a:buNone/>
            </a:pPr>
            <a:r>
              <a:rPr lang="en-US" sz="1400" b="1" dirty="0">
                <a:latin typeface="Courier New" pitchFamily="49" charset="0"/>
                <a:cs typeface="Courier New" pitchFamily="49" charset="0"/>
              </a:rPr>
              <a:t>#include &lt;</a:t>
            </a:r>
            <a:r>
              <a:rPr lang="en-US" sz="1400" b="1" dirty="0" err="1">
                <a:latin typeface="Courier New" pitchFamily="49" charset="0"/>
                <a:cs typeface="Courier New" pitchFamily="49" charset="0"/>
              </a:rPr>
              <a:t>stdio.h</a:t>
            </a:r>
            <a:r>
              <a:rPr lang="en-US" sz="1400" b="1" dirty="0">
                <a:latin typeface="Courier New" pitchFamily="49" charset="0"/>
                <a:cs typeface="Courier New" pitchFamily="49" charset="0"/>
              </a:rPr>
              <a:t>&gt;</a:t>
            </a:r>
          </a:p>
          <a:p>
            <a:pPr>
              <a:lnSpc>
                <a:spcPct val="80000"/>
              </a:lnSpc>
              <a:spcBef>
                <a:spcPts val="1063"/>
              </a:spcBef>
              <a:buClrTx/>
              <a:buFontTx/>
              <a:buNone/>
            </a:pPr>
            <a:r>
              <a:rPr lang="en-US" sz="1400" b="1" dirty="0">
                <a:latin typeface="Courier New" pitchFamily="49" charset="0"/>
                <a:cs typeface="Courier New" pitchFamily="49" charset="0"/>
              </a:rPr>
              <a:t>int </a:t>
            </a:r>
            <a:r>
              <a:rPr lang="en-US" sz="1400" b="1" dirty="0" err="1">
                <a:latin typeface="Courier New" pitchFamily="49" charset="0"/>
                <a:cs typeface="Courier New" pitchFamily="49" charset="0"/>
              </a:rPr>
              <a:t>fibo</a:t>
            </a:r>
            <a:r>
              <a:rPr lang="en-US" sz="1400" b="1" dirty="0">
                <a:latin typeface="Courier New" pitchFamily="49" charset="0"/>
                <a:cs typeface="Courier New" pitchFamily="49" charset="0"/>
              </a:rPr>
              <a:t>(int n){</a:t>
            </a:r>
          </a:p>
          <a:p>
            <a:pPr>
              <a:lnSpc>
                <a:spcPct val="80000"/>
              </a:lnSpc>
              <a:spcBef>
                <a:spcPts val="1063"/>
              </a:spcBef>
              <a:buClrTx/>
              <a:buFontTx/>
              <a:buNone/>
            </a:pPr>
            <a:r>
              <a:rPr lang="en-US" sz="1400" b="1" dirty="0">
                <a:latin typeface="Courier New" pitchFamily="49" charset="0"/>
                <a:cs typeface="Courier New" pitchFamily="49" charset="0"/>
              </a:rPr>
              <a:t>    if(n == 1)</a:t>
            </a:r>
          </a:p>
          <a:p>
            <a:pPr>
              <a:lnSpc>
                <a:spcPct val="80000"/>
              </a:lnSpc>
              <a:spcBef>
                <a:spcPts val="1063"/>
              </a:spcBef>
              <a:buClrTx/>
              <a:buFontTx/>
              <a:buNone/>
            </a:pPr>
            <a:r>
              <a:rPr lang="en-US" sz="1400" b="1" dirty="0">
                <a:latin typeface="Courier New" pitchFamily="49" charset="0"/>
                <a:cs typeface="Courier New" pitchFamily="49" charset="0"/>
              </a:rPr>
              <a:t>         return 1;</a:t>
            </a:r>
          </a:p>
          <a:p>
            <a:pPr>
              <a:lnSpc>
                <a:spcPct val="80000"/>
              </a:lnSpc>
              <a:spcBef>
                <a:spcPts val="1063"/>
              </a:spcBef>
              <a:buClrTx/>
              <a:buFontTx/>
              <a:buNone/>
            </a:pPr>
            <a:r>
              <a:rPr lang="en-US" sz="1400" b="1" dirty="0">
                <a:latin typeface="Courier New" pitchFamily="49" charset="0"/>
                <a:cs typeface="Courier New" pitchFamily="49" charset="0"/>
              </a:rPr>
              <a:t>    else if(n == 2)</a:t>
            </a:r>
          </a:p>
          <a:p>
            <a:pPr>
              <a:lnSpc>
                <a:spcPct val="80000"/>
              </a:lnSpc>
              <a:spcBef>
                <a:spcPts val="1063"/>
              </a:spcBef>
              <a:buClrTx/>
              <a:buFontTx/>
              <a:buNone/>
            </a:pPr>
            <a:r>
              <a:rPr lang="en-US" sz="1400" b="1" dirty="0">
                <a:latin typeface="Courier New" pitchFamily="49" charset="0"/>
                <a:cs typeface="Courier New" pitchFamily="49" charset="0"/>
              </a:rPr>
              <a:t>         return 1;</a:t>
            </a:r>
          </a:p>
          <a:p>
            <a:pPr>
              <a:lnSpc>
                <a:spcPct val="80000"/>
              </a:lnSpc>
              <a:spcBef>
                <a:spcPts val="1063"/>
              </a:spcBef>
              <a:buClrTx/>
              <a:buFontTx/>
              <a:buNone/>
            </a:pPr>
            <a:r>
              <a:rPr lang="en-US" sz="1400" b="1" dirty="0">
                <a:latin typeface="Courier New" pitchFamily="49" charset="0"/>
                <a:cs typeface="Courier New" pitchFamily="49" charset="0"/>
              </a:rPr>
              <a:t>    else </a:t>
            </a:r>
          </a:p>
          <a:p>
            <a:pPr>
              <a:lnSpc>
                <a:spcPct val="80000"/>
              </a:lnSpc>
              <a:spcBef>
                <a:spcPts val="1063"/>
              </a:spcBef>
              <a:buClrTx/>
              <a:buFontTx/>
              <a:buNone/>
            </a:pPr>
            <a:r>
              <a:rPr lang="en-US" sz="1400" b="1" dirty="0">
                <a:latin typeface="Courier New" pitchFamily="49" charset="0"/>
                <a:cs typeface="Courier New" pitchFamily="49" charset="0"/>
              </a:rPr>
              <a:t>         return </a:t>
            </a:r>
            <a:r>
              <a:rPr lang="en-US" sz="1400" b="1" dirty="0" err="1">
                <a:solidFill>
                  <a:srgbClr val="7030A0"/>
                </a:solidFill>
                <a:latin typeface="Courier New" pitchFamily="49" charset="0"/>
                <a:cs typeface="Courier New" pitchFamily="49" charset="0"/>
              </a:rPr>
              <a:t>fibo</a:t>
            </a:r>
            <a:r>
              <a:rPr lang="en-US" sz="1400" b="1" dirty="0">
                <a:solidFill>
                  <a:srgbClr val="7030A0"/>
                </a:solidFill>
                <a:latin typeface="Courier New" pitchFamily="49" charset="0"/>
                <a:cs typeface="Courier New" pitchFamily="49" charset="0"/>
              </a:rPr>
              <a:t>(n - 1)</a:t>
            </a:r>
            <a:r>
              <a:rPr lang="en-US" sz="1400" b="1" dirty="0">
                <a:latin typeface="Courier New" pitchFamily="49" charset="0"/>
                <a:cs typeface="Courier New" pitchFamily="49" charset="0"/>
              </a:rPr>
              <a:t> + </a:t>
            </a:r>
            <a:r>
              <a:rPr lang="en-US" sz="1400" b="1" dirty="0" err="1">
                <a:solidFill>
                  <a:srgbClr val="7030A0"/>
                </a:solidFill>
                <a:latin typeface="Courier New" pitchFamily="49" charset="0"/>
                <a:cs typeface="Courier New" pitchFamily="49" charset="0"/>
              </a:rPr>
              <a:t>fibo</a:t>
            </a:r>
            <a:r>
              <a:rPr lang="en-US" sz="1400" b="1" dirty="0">
                <a:solidFill>
                  <a:srgbClr val="7030A0"/>
                </a:solidFill>
                <a:latin typeface="Courier New" pitchFamily="49" charset="0"/>
                <a:cs typeface="Courier New" pitchFamily="49" charset="0"/>
              </a:rPr>
              <a:t>(n - 2)</a:t>
            </a:r>
            <a:r>
              <a:rPr lang="en-US" sz="1400" b="1" dirty="0">
                <a:latin typeface="Courier New" pitchFamily="49" charset="0"/>
                <a:cs typeface="Courier New" pitchFamily="49" charset="0"/>
              </a:rPr>
              <a:t>;</a:t>
            </a:r>
          </a:p>
          <a:p>
            <a:pPr>
              <a:lnSpc>
                <a:spcPct val="80000"/>
              </a:lnSpc>
              <a:spcBef>
                <a:spcPts val="1063"/>
              </a:spcBef>
              <a:buClrTx/>
              <a:buFontTx/>
              <a:buNone/>
            </a:pPr>
            <a:r>
              <a:rPr lang="en-US" sz="1400" b="1" dirty="0">
                <a:latin typeface="Courier New" pitchFamily="49" charset="0"/>
                <a:cs typeface="Courier New" pitchFamily="49" charset="0"/>
              </a:rPr>
              <a:t>}</a:t>
            </a:r>
          </a:p>
          <a:p>
            <a:pPr>
              <a:lnSpc>
                <a:spcPct val="80000"/>
              </a:lnSpc>
              <a:spcBef>
                <a:spcPts val="1063"/>
              </a:spcBef>
              <a:buClrTx/>
              <a:buFontTx/>
              <a:buNone/>
            </a:pPr>
            <a:r>
              <a:rPr lang="en-US" sz="1400" b="1" dirty="0">
                <a:latin typeface="Courier New" pitchFamily="49" charset="0"/>
                <a:cs typeface="Courier New" pitchFamily="49" charset="0"/>
              </a:rPr>
              <a:t>int main(void){</a:t>
            </a:r>
          </a:p>
          <a:p>
            <a:pPr>
              <a:lnSpc>
                <a:spcPct val="80000"/>
              </a:lnSpc>
              <a:spcBef>
                <a:spcPts val="1063"/>
              </a:spcBef>
              <a:buClrTx/>
              <a:buFontTx/>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fibo</a:t>
            </a:r>
            <a:r>
              <a:rPr lang="en-US" sz="1400" b="1" dirty="0">
                <a:latin typeface="Courier New" pitchFamily="49" charset="0"/>
                <a:cs typeface="Courier New" pitchFamily="49" charset="0"/>
              </a:rPr>
              <a:t>(1) = %d\n", </a:t>
            </a:r>
            <a:r>
              <a:rPr lang="en-US" sz="1400" b="1" dirty="0" err="1">
                <a:latin typeface="Courier New" pitchFamily="49" charset="0"/>
                <a:cs typeface="Courier New" pitchFamily="49" charset="0"/>
              </a:rPr>
              <a:t>fibo</a:t>
            </a:r>
            <a:r>
              <a:rPr lang="en-US" sz="1400" b="1" dirty="0">
                <a:latin typeface="Courier New" pitchFamily="49" charset="0"/>
                <a:cs typeface="Courier New" pitchFamily="49" charset="0"/>
              </a:rPr>
              <a:t>(1));</a:t>
            </a:r>
          </a:p>
          <a:p>
            <a:pPr>
              <a:lnSpc>
                <a:spcPct val="80000"/>
              </a:lnSpc>
              <a:spcBef>
                <a:spcPts val="1063"/>
              </a:spcBef>
              <a:buClrTx/>
              <a:buFontTx/>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fibo</a:t>
            </a:r>
            <a:r>
              <a:rPr lang="en-US" sz="1400" b="1" dirty="0">
                <a:latin typeface="Courier New" pitchFamily="49" charset="0"/>
                <a:cs typeface="Courier New" pitchFamily="49" charset="0"/>
              </a:rPr>
              <a:t>(3) = %d\n", </a:t>
            </a:r>
            <a:r>
              <a:rPr lang="en-US" sz="1400" b="1" dirty="0" err="1">
                <a:latin typeface="Courier New" pitchFamily="49" charset="0"/>
                <a:cs typeface="Courier New" pitchFamily="49" charset="0"/>
              </a:rPr>
              <a:t>fibo</a:t>
            </a:r>
            <a:r>
              <a:rPr lang="en-US" sz="1400" b="1" dirty="0">
                <a:latin typeface="Courier New" pitchFamily="49" charset="0"/>
                <a:cs typeface="Courier New" pitchFamily="49" charset="0"/>
              </a:rPr>
              <a:t>(3));</a:t>
            </a:r>
          </a:p>
          <a:p>
            <a:pPr>
              <a:lnSpc>
                <a:spcPct val="80000"/>
              </a:lnSpc>
              <a:spcBef>
                <a:spcPts val="1063"/>
              </a:spcBef>
              <a:buClrTx/>
              <a:buFontTx/>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fibo</a:t>
            </a:r>
            <a:r>
              <a:rPr lang="en-US" sz="1400" b="1" dirty="0">
                <a:latin typeface="Courier New" pitchFamily="49" charset="0"/>
                <a:cs typeface="Courier New" pitchFamily="49" charset="0"/>
              </a:rPr>
              <a:t>(5) = %d\n", </a:t>
            </a:r>
            <a:r>
              <a:rPr lang="en-US" sz="1400" b="1" dirty="0" err="1">
                <a:latin typeface="Courier New" pitchFamily="49" charset="0"/>
                <a:cs typeface="Courier New" pitchFamily="49" charset="0"/>
              </a:rPr>
              <a:t>fibo</a:t>
            </a:r>
            <a:r>
              <a:rPr lang="en-US" sz="1400" b="1" dirty="0">
                <a:latin typeface="Courier New" pitchFamily="49" charset="0"/>
                <a:cs typeface="Courier New" pitchFamily="49" charset="0"/>
              </a:rPr>
              <a:t>(5));</a:t>
            </a:r>
          </a:p>
          <a:p>
            <a:pPr>
              <a:lnSpc>
                <a:spcPct val="80000"/>
              </a:lnSpc>
              <a:spcBef>
                <a:spcPts val="1063"/>
              </a:spcBef>
              <a:buClrTx/>
              <a:buFontTx/>
              <a:buNone/>
            </a:pPr>
            <a:r>
              <a:rPr lang="en-US" sz="1400" b="1" dirty="0">
                <a:latin typeface="Courier New" pitchFamily="49" charset="0"/>
                <a:cs typeface="Courier New" pitchFamily="49" charset="0"/>
              </a:rPr>
              <a:t>    </a:t>
            </a:r>
            <a:r>
              <a:rPr lang="en-US" sz="1400" b="1" dirty="0" err="1">
                <a:latin typeface="Courier New" pitchFamily="49" charset="0"/>
                <a:cs typeface="Courier New" pitchFamily="49" charset="0"/>
              </a:rPr>
              <a:t>printf</a:t>
            </a:r>
            <a:r>
              <a:rPr lang="en-US" sz="1400" b="1" dirty="0">
                <a:latin typeface="Courier New" pitchFamily="49" charset="0"/>
                <a:cs typeface="Courier New" pitchFamily="49" charset="0"/>
              </a:rPr>
              <a:t>("</a:t>
            </a:r>
            <a:r>
              <a:rPr lang="en-US" sz="1400" b="1" dirty="0" err="1">
                <a:latin typeface="Courier New" pitchFamily="49" charset="0"/>
                <a:cs typeface="Courier New" pitchFamily="49" charset="0"/>
              </a:rPr>
              <a:t>fibo</a:t>
            </a:r>
            <a:r>
              <a:rPr lang="en-US" sz="1400" b="1" dirty="0">
                <a:latin typeface="Courier New" pitchFamily="49" charset="0"/>
                <a:cs typeface="Courier New" pitchFamily="49" charset="0"/>
              </a:rPr>
              <a:t>(8) = %d\n", </a:t>
            </a:r>
            <a:r>
              <a:rPr lang="en-US" sz="1400" b="1" dirty="0" err="1">
                <a:latin typeface="Courier New" pitchFamily="49" charset="0"/>
                <a:cs typeface="Courier New" pitchFamily="49" charset="0"/>
              </a:rPr>
              <a:t>fibo</a:t>
            </a:r>
            <a:r>
              <a:rPr lang="en-US" sz="1400" b="1" dirty="0">
                <a:latin typeface="Courier New" pitchFamily="49" charset="0"/>
                <a:cs typeface="Courier New" pitchFamily="49" charset="0"/>
              </a:rPr>
              <a:t>(8));</a:t>
            </a:r>
          </a:p>
          <a:p>
            <a:pPr>
              <a:lnSpc>
                <a:spcPct val="80000"/>
              </a:lnSpc>
              <a:spcBef>
                <a:spcPts val="1063"/>
              </a:spcBef>
              <a:buClrTx/>
              <a:buFontTx/>
              <a:buNone/>
            </a:pPr>
            <a:r>
              <a:rPr lang="en-US" sz="1400" b="1" dirty="0">
                <a:latin typeface="Courier New" pitchFamily="49" charset="0"/>
                <a:cs typeface="Courier New" pitchFamily="49" charset="0"/>
              </a:rPr>
              <a:t>            </a:t>
            </a:r>
          </a:p>
          <a:p>
            <a:pPr>
              <a:lnSpc>
                <a:spcPct val="80000"/>
              </a:lnSpc>
              <a:spcBef>
                <a:spcPts val="1063"/>
              </a:spcBef>
              <a:buClrTx/>
              <a:buFontTx/>
              <a:buNone/>
            </a:pPr>
            <a:r>
              <a:rPr lang="en-US" sz="1400" b="1" dirty="0">
                <a:latin typeface="Courier New" pitchFamily="49" charset="0"/>
                <a:cs typeface="Courier New" pitchFamily="49" charset="0"/>
              </a:rPr>
              <a:t>    return 0;</a:t>
            </a:r>
          </a:p>
          <a:p>
            <a:pPr>
              <a:lnSpc>
                <a:spcPct val="80000"/>
              </a:lnSpc>
              <a:spcBef>
                <a:spcPts val="1063"/>
              </a:spcBef>
              <a:buClrTx/>
              <a:buFontTx/>
              <a:buNone/>
            </a:pPr>
            <a:r>
              <a:rPr lang="en-US" sz="1400" b="1" dirty="0">
                <a:latin typeface="Courier New" pitchFamily="49" charset="0"/>
                <a:cs typeface="Courier New" pitchFamily="49" charset="0"/>
              </a:rPr>
              <a:t>}</a:t>
            </a:r>
          </a:p>
          <a:p>
            <a:endParaRPr lang="en-US" sz="1400" dirty="0"/>
          </a:p>
        </p:txBody>
      </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AF0DC2AC-6D40-49F6-9166-36F6EF60EE15}" type="slidenum">
              <a:rPr lang="en-US" sz="1200">
                <a:ea typeface="MS PGothic" pitchFamily="34" charset="-128"/>
              </a:rPr>
              <a:pPr algn="r">
                <a:buClrTx/>
                <a:buFontTx/>
                <a:buNone/>
              </a:pPr>
              <a:t>86</a:t>
            </a:fld>
            <a:endParaRPr lang="en-US" sz="1200">
              <a:ea typeface="MS PGothic" pitchFamily="34" charset="-128"/>
            </a:endParaRPr>
          </a:p>
        </p:txBody>
      </p:sp>
      <p:sp>
        <p:nvSpPr>
          <p:cNvPr id="80899" name="Text Box 3"/>
          <p:cNvSpPr txBox="1">
            <a:spLocks noChangeArrowheads="1"/>
          </p:cNvSpPr>
          <p:nvPr/>
        </p:nvSpPr>
        <p:spPr bwMode="auto">
          <a:xfrm>
            <a:off x="6019800" y="1268760"/>
            <a:ext cx="2819400" cy="855663"/>
          </a:xfrm>
          <a:prstGeom prst="rect">
            <a:avLst/>
          </a:prstGeom>
          <a:solidFill>
            <a:schemeClr val="bg1">
              <a:lumMod val="95000"/>
            </a:schemeClr>
          </a:solidFill>
          <a:ln w="9360">
            <a:solidFill>
              <a:schemeClr val="bg1"/>
            </a:solidFill>
            <a:miter lim="800000"/>
            <a:headEnd/>
            <a:tailEnd/>
          </a:ln>
          <a:effec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just" rtl="1">
              <a:spcBef>
                <a:spcPts val="1563"/>
              </a:spcBef>
              <a:buClrTx/>
              <a:buFontTx/>
              <a:buNone/>
            </a:pPr>
            <a:r>
              <a:rPr lang="ar-SA" sz="2500" dirty="0">
                <a:cs typeface="B Nazanin" pitchFamily="2" charset="-78"/>
              </a:rPr>
              <a:t>تابع بازگشتي چاپ ارقام از </a:t>
            </a:r>
            <a:r>
              <a:rPr lang="ar-SA" sz="2500" dirty="0">
                <a:solidFill>
                  <a:srgbClr val="7030A0"/>
                </a:solidFill>
                <a:cs typeface="B Nazanin" pitchFamily="2" charset="-78"/>
              </a:rPr>
              <a:t>راست به چپ</a:t>
            </a:r>
            <a:endParaRPr lang="en-US" sz="2500" dirty="0">
              <a:solidFill>
                <a:srgbClr val="7030A0"/>
              </a:solidFill>
              <a:cs typeface="B Nazanin" pitchFamily="2" charset="-78"/>
            </a:endParaRPr>
          </a:p>
        </p:txBody>
      </p:sp>
      <p:sp>
        <p:nvSpPr>
          <p:cNvPr id="4" name="Title 3">
            <a:extLst>
              <a:ext uri="{FF2B5EF4-FFF2-40B4-BE49-F238E27FC236}">
                <a16:creationId xmlns:a16="http://schemas.microsoft.com/office/drawing/2014/main" id="{DAF0DDB1-DE29-4A92-B9E6-F16C0D353106}"/>
              </a:ext>
            </a:extLst>
          </p:cNvPr>
          <p:cNvSpPr>
            <a:spLocks noGrp="1"/>
          </p:cNvSpPr>
          <p:nvPr>
            <p:ph type="title"/>
          </p:nvPr>
        </p:nvSpPr>
        <p:spPr/>
        <p:txBody>
          <a:bodyPr/>
          <a:lstStyle/>
          <a:p>
            <a:r>
              <a:rPr lang="en-US" dirty="0"/>
              <a:t>Print digits recursive</a:t>
            </a:r>
          </a:p>
        </p:txBody>
      </p:sp>
      <p:sp>
        <p:nvSpPr>
          <p:cNvPr id="5" name="Content Placeholder 4">
            <a:extLst>
              <a:ext uri="{FF2B5EF4-FFF2-40B4-BE49-F238E27FC236}">
                <a16:creationId xmlns:a16="http://schemas.microsoft.com/office/drawing/2014/main" id="{4025F1F6-D82D-4BF0-9C1A-ADB3533D46DB}"/>
              </a:ext>
            </a:extLst>
          </p:cNvPr>
          <p:cNvSpPr>
            <a:spLocks noGrp="1"/>
          </p:cNvSpPr>
          <p:nvPr>
            <p:ph idx="1"/>
          </p:nvPr>
        </p:nvSpPr>
        <p:spPr>
          <a:xfrm>
            <a:off x="304800" y="1143000"/>
            <a:ext cx="8534400" cy="5176838"/>
          </a:xfrm>
        </p:spPr>
        <p:txBody>
          <a:bodyPr/>
          <a:lstStyle/>
          <a:p>
            <a:pPr>
              <a:lnSpc>
                <a:spcPct val="80000"/>
              </a:lnSpc>
              <a:spcBef>
                <a:spcPts val="1063"/>
              </a:spcBef>
              <a:buClrTx/>
              <a:buFontTx/>
              <a:buNone/>
            </a:pPr>
            <a:r>
              <a:rPr lang="en-US" sz="2000" b="1" dirty="0">
                <a:latin typeface="Courier New" pitchFamily="49" charset="0"/>
                <a:cs typeface="Courier New" pitchFamily="49" charset="0"/>
              </a:rPr>
              <a:t>#include &lt;</a:t>
            </a:r>
            <a:r>
              <a:rPr lang="en-US" sz="2000" b="1" dirty="0" err="1">
                <a:latin typeface="Courier New" pitchFamily="49" charset="0"/>
                <a:cs typeface="Courier New" pitchFamily="49" charset="0"/>
              </a:rPr>
              <a:t>stdio.h</a:t>
            </a:r>
            <a:r>
              <a:rPr lang="en-US" sz="2000" b="1" dirty="0">
                <a:latin typeface="Courier New" pitchFamily="49" charset="0"/>
                <a:cs typeface="Courier New" pitchFamily="49" charset="0"/>
              </a:rPr>
              <a:t>&gt;</a:t>
            </a:r>
          </a:p>
          <a:p>
            <a:pPr>
              <a:lnSpc>
                <a:spcPct val="80000"/>
              </a:lnSpc>
              <a:spcBef>
                <a:spcPts val="1063"/>
              </a:spcBef>
              <a:buClrTx/>
              <a:buFontTx/>
              <a:buNone/>
            </a:pPr>
            <a:r>
              <a:rPr lang="en-US" sz="2000" b="1" dirty="0">
                <a:latin typeface="Courier New" pitchFamily="49" charset="0"/>
                <a:cs typeface="Courier New" pitchFamily="49" charset="0"/>
              </a:rPr>
              <a:t>void </a:t>
            </a:r>
            <a:r>
              <a:rPr lang="en-US" sz="2000" b="1" dirty="0" err="1">
                <a:latin typeface="Courier New" pitchFamily="49" charset="0"/>
                <a:cs typeface="Courier New" pitchFamily="49" charset="0"/>
              </a:rPr>
              <a:t>print_digit_right_left</a:t>
            </a:r>
            <a:r>
              <a:rPr lang="en-US" sz="2000" b="1" dirty="0">
                <a:latin typeface="Courier New" pitchFamily="49" charset="0"/>
                <a:cs typeface="Courier New" pitchFamily="49" charset="0"/>
              </a:rPr>
              <a:t>(int n){</a:t>
            </a:r>
          </a:p>
          <a:p>
            <a:pPr>
              <a:lnSpc>
                <a:spcPct val="80000"/>
              </a:lnSpc>
              <a:spcBef>
                <a:spcPts val="1063"/>
              </a:spcBef>
              <a:buClrTx/>
              <a:buFontTx/>
              <a:buNone/>
            </a:pPr>
            <a:r>
              <a:rPr lang="en-US" sz="2000" b="1" dirty="0">
                <a:latin typeface="Courier New" pitchFamily="49" charset="0"/>
                <a:cs typeface="Courier New" pitchFamily="49" charset="0"/>
              </a:rPr>
              <a:t>    int digit = n % 10;</a:t>
            </a:r>
          </a:p>
          <a:p>
            <a:pPr>
              <a:lnSpc>
                <a:spcPct val="80000"/>
              </a:lnSpc>
              <a:spcBef>
                <a:spcPts val="1063"/>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("%d ", digit);</a:t>
            </a:r>
          </a:p>
          <a:p>
            <a:pPr>
              <a:lnSpc>
                <a:spcPct val="80000"/>
              </a:lnSpc>
              <a:spcBef>
                <a:spcPts val="1063"/>
              </a:spcBef>
              <a:buClrTx/>
              <a:buFontTx/>
              <a:buNone/>
            </a:pPr>
            <a:r>
              <a:rPr lang="en-US" sz="2000" b="1" dirty="0">
                <a:latin typeface="Courier New" pitchFamily="49" charset="0"/>
                <a:cs typeface="Courier New" pitchFamily="49" charset="0"/>
              </a:rPr>
              <a:t>    if(n &gt;= 10)</a:t>
            </a:r>
          </a:p>
          <a:p>
            <a:pPr>
              <a:lnSpc>
                <a:spcPct val="80000"/>
              </a:lnSpc>
              <a:spcBef>
                <a:spcPts val="1063"/>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print_digit_right_left</a:t>
            </a:r>
            <a:r>
              <a:rPr lang="en-US" sz="2000" b="1" dirty="0">
                <a:latin typeface="Courier New" pitchFamily="49" charset="0"/>
                <a:cs typeface="Courier New" pitchFamily="49" charset="0"/>
              </a:rPr>
              <a:t>(n / 10);</a:t>
            </a:r>
          </a:p>
          <a:p>
            <a:pPr>
              <a:lnSpc>
                <a:spcPct val="80000"/>
              </a:lnSpc>
              <a:spcBef>
                <a:spcPts val="1063"/>
              </a:spcBef>
              <a:buClrTx/>
              <a:buFontTx/>
              <a:buNone/>
            </a:pPr>
            <a:r>
              <a:rPr lang="en-US" sz="2000" b="1" dirty="0">
                <a:latin typeface="Courier New" pitchFamily="49" charset="0"/>
                <a:cs typeface="Courier New" pitchFamily="49" charset="0"/>
              </a:rPr>
              <a:t>}</a:t>
            </a:r>
          </a:p>
          <a:p>
            <a:pPr>
              <a:lnSpc>
                <a:spcPct val="80000"/>
              </a:lnSpc>
              <a:spcBef>
                <a:spcPts val="1063"/>
              </a:spcBef>
              <a:buClrTx/>
              <a:buFontTx/>
              <a:buNone/>
            </a:pPr>
            <a:r>
              <a:rPr lang="en-US" sz="2000" b="1" dirty="0">
                <a:latin typeface="Courier New" pitchFamily="49" charset="0"/>
                <a:cs typeface="Courier New" pitchFamily="49" charset="0"/>
              </a:rPr>
              <a:t>int main(void){</a:t>
            </a:r>
          </a:p>
          <a:p>
            <a:pPr>
              <a:lnSpc>
                <a:spcPct val="80000"/>
              </a:lnSpc>
              <a:spcBef>
                <a:spcPts val="1063"/>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("\n </a:t>
            </a:r>
            <a:r>
              <a:rPr lang="en-US" sz="2000" b="1" dirty="0" err="1">
                <a:latin typeface="Courier New" pitchFamily="49" charset="0"/>
                <a:cs typeface="Courier New" pitchFamily="49" charset="0"/>
              </a:rPr>
              <a:t>print_digit_right_left</a:t>
            </a:r>
            <a:r>
              <a:rPr lang="en-US" sz="2000" b="1" dirty="0">
                <a:latin typeface="Courier New" pitchFamily="49" charset="0"/>
                <a:cs typeface="Courier New" pitchFamily="49" charset="0"/>
              </a:rPr>
              <a:t>(123): ");</a:t>
            </a:r>
          </a:p>
          <a:p>
            <a:pPr>
              <a:lnSpc>
                <a:spcPct val="80000"/>
              </a:lnSpc>
              <a:spcBef>
                <a:spcPts val="1063"/>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print_digit_right_left</a:t>
            </a:r>
            <a:r>
              <a:rPr lang="en-US" sz="2000" b="1" dirty="0">
                <a:latin typeface="Courier New" pitchFamily="49" charset="0"/>
                <a:cs typeface="Courier New" pitchFamily="49" charset="0"/>
              </a:rPr>
              <a:t>(123);    </a:t>
            </a:r>
            <a:r>
              <a:rPr lang="en-US" sz="2000" b="1" dirty="0">
                <a:solidFill>
                  <a:srgbClr val="00B050"/>
                </a:solidFill>
                <a:latin typeface="Courier New" pitchFamily="49" charset="0"/>
                <a:cs typeface="Courier New" pitchFamily="49" charset="0"/>
              </a:rPr>
              <a:t>// 3 2 1</a:t>
            </a:r>
          </a:p>
          <a:p>
            <a:pPr>
              <a:lnSpc>
                <a:spcPct val="80000"/>
              </a:lnSpc>
              <a:spcBef>
                <a:spcPts val="1063"/>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("\n </a:t>
            </a:r>
            <a:r>
              <a:rPr lang="en-US" sz="2000" b="1" dirty="0" err="1">
                <a:latin typeface="Courier New" pitchFamily="49" charset="0"/>
                <a:cs typeface="Courier New" pitchFamily="49" charset="0"/>
              </a:rPr>
              <a:t>print_digit_right_left</a:t>
            </a:r>
            <a:r>
              <a:rPr lang="en-US" sz="2000" b="1" dirty="0">
                <a:latin typeface="Courier New" pitchFamily="49" charset="0"/>
                <a:cs typeface="Courier New" pitchFamily="49" charset="0"/>
              </a:rPr>
              <a:t>(1000): ");</a:t>
            </a:r>
          </a:p>
          <a:p>
            <a:pPr>
              <a:lnSpc>
                <a:spcPct val="80000"/>
              </a:lnSpc>
              <a:spcBef>
                <a:spcPts val="1063"/>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print_digit_right_left</a:t>
            </a:r>
            <a:r>
              <a:rPr lang="en-US" sz="2000" b="1" dirty="0">
                <a:latin typeface="Courier New" pitchFamily="49" charset="0"/>
                <a:cs typeface="Courier New" pitchFamily="49" charset="0"/>
              </a:rPr>
              <a:t> (1000);  </a:t>
            </a:r>
            <a:r>
              <a:rPr lang="en-US" sz="2000" b="1" dirty="0">
                <a:solidFill>
                  <a:srgbClr val="00B050"/>
                </a:solidFill>
                <a:latin typeface="Courier New" pitchFamily="49" charset="0"/>
                <a:cs typeface="Courier New" pitchFamily="49" charset="0"/>
              </a:rPr>
              <a:t>// 0 0 0 1</a:t>
            </a:r>
          </a:p>
          <a:p>
            <a:pPr>
              <a:lnSpc>
                <a:spcPct val="80000"/>
              </a:lnSpc>
              <a:spcBef>
                <a:spcPts val="1063"/>
              </a:spcBef>
              <a:buClrTx/>
              <a:buFontTx/>
              <a:buNone/>
            </a:pPr>
            <a:r>
              <a:rPr lang="en-US" sz="2000" b="1" dirty="0">
                <a:latin typeface="Courier New" pitchFamily="49" charset="0"/>
                <a:cs typeface="Courier New" pitchFamily="49" charset="0"/>
              </a:rPr>
              <a:t>	 return 0;</a:t>
            </a:r>
          </a:p>
          <a:p>
            <a:pPr>
              <a:lnSpc>
                <a:spcPct val="80000"/>
              </a:lnSpc>
              <a:spcBef>
                <a:spcPts val="1063"/>
              </a:spcBef>
              <a:buClrTx/>
              <a:buFontTx/>
              <a:buNone/>
            </a:pPr>
            <a:r>
              <a:rPr lang="en-US" sz="2000" b="1" dirty="0">
                <a:latin typeface="Courier New" pitchFamily="49" charset="0"/>
                <a:cs typeface="Courier New" pitchFamily="49" charset="0"/>
              </a:rPr>
              <a:t>}</a:t>
            </a:r>
          </a:p>
          <a:p>
            <a:endParaRPr lang="en-US" sz="2000" dirty="0"/>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6C017D06-1263-4EA0-AA74-C250BC08B3A6}" type="slidenum">
              <a:rPr lang="en-US" sz="1200">
                <a:ea typeface="MS PGothic" pitchFamily="34" charset="-128"/>
              </a:rPr>
              <a:pPr algn="r">
                <a:buClrTx/>
                <a:buFontTx/>
                <a:buNone/>
              </a:pPr>
              <a:t>87</a:t>
            </a:fld>
            <a:endParaRPr lang="en-US" sz="1200">
              <a:ea typeface="MS PGothic" pitchFamily="34" charset="-128"/>
            </a:endParaRPr>
          </a:p>
        </p:txBody>
      </p:sp>
      <p:sp>
        <p:nvSpPr>
          <p:cNvPr id="81923" name="Text Box 3"/>
          <p:cNvSpPr txBox="1">
            <a:spLocks noChangeArrowheads="1"/>
          </p:cNvSpPr>
          <p:nvPr/>
        </p:nvSpPr>
        <p:spPr bwMode="auto">
          <a:xfrm>
            <a:off x="6019800" y="1143000"/>
            <a:ext cx="2819400" cy="855663"/>
          </a:xfrm>
          <a:prstGeom prst="rect">
            <a:avLst/>
          </a:prstGeom>
          <a:solidFill>
            <a:schemeClr val="bg1">
              <a:lumMod val="95000"/>
            </a:schemeClr>
          </a:solidFill>
          <a:ln w="9360">
            <a:solidFill>
              <a:schemeClr val="bg1"/>
            </a:solidFill>
            <a:miter lim="800000"/>
            <a:headEnd/>
            <a:tailEnd/>
          </a:ln>
          <a:effectLst/>
        </p:spPr>
        <p:txBody>
          <a:bodyPr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just" rtl="1">
              <a:spcBef>
                <a:spcPts val="1563"/>
              </a:spcBef>
              <a:buClrTx/>
              <a:buFontTx/>
              <a:buNone/>
            </a:pPr>
            <a:r>
              <a:rPr lang="ar-SA" sz="2500" dirty="0">
                <a:solidFill>
                  <a:schemeClr val="accent4">
                    <a:lumMod val="85000"/>
                    <a:lumOff val="15000"/>
                  </a:schemeClr>
                </a:solidFill>
                <a:cs typeface="B Nazanin" pitchFamily="2" charset="-78"/>
              </a:rPr>
              <a:t>تابع بازگشتي چاپ ارقام از </a:t>
            </a:r>
            <a:r>
              <a:rPr lang="ar-SA" sz="2500" dirty="0">
                <a:solidFill>
                  <a:srgbClr val="7030A0"/>
                </a:solidFill>
                <a:cs typeface="B Nazanin" pitchFamily="2" charset="-78"/>
              </a:rPr>
              <a:t>چپ به راست</a:t>
            </a:r>
            <a:endParaRPr lang="en-US" sz="2500" dirty="0">
              <a:solidFill>
                <a:srgbClr val="7030A0"/>
              </a:solidFill>
              <a:cs typeface="B Nazanin" pitchFamily="2" charset="-78"/>
            </a:endParaRPr>
          </a:p>
        </p:txBody>
      </p:sp>
      <p:sp>
        <p:nvSpPr>
          <p:cNvPr id="2" name="Title 1">
            <a:extLst>
              <a:ext uri="{FF2B5EF4-FFF2-40B4-BE49-F238E27FC236}">
                <a16:creationId xmlns:a16="http://schemas.microsoft.com/office/drawing/2014/main" id="{7739298B-A87B-4DB7-A77B-B0543068CF14}"/>
              </a:ext>
            </a:extLst>
          </p:cNvPr>
          <p:cNvSpPr>
            <a:spLocks noGrp="1"/>
          </p:cNvSpPr>
          <p:nvPr>
            <p:ph type="title"/>
          </p:nvPr>
        </p:nvSpPr>
        <p:spPr/>
        <p:txBody>
          <a:bodyPr/>
          <a:lstStyle/>
          <a:p>
            <a:r>
              <a:rPr lang="en-US" dirty="0"/>
              <a:t>Print digits recursive</a:t>
            </a:r>
          </a:p>
        </p:txBody>
      </p:sp>
      <p:sp>
        <p:nvSpPr>
          <p:cNvPr id="3" name="Content Placeholder 2">
            <a:extLst>
              <a:ext uri="{FF2B5EF4-FFF2-40B4-BE49-F238E27FC236}">
                <a16:creationId xmlns:a16="http://schemas.microsoft.com/office/drawing/2014/main" id="{C4ED14BA-96C5-4FD0-B2F1-8FA67D50A289}"/>
              </a:ext>
            </a:extLst>
          </p:cNvPr>
          <p:cNvSpPr>
            <a:spLocks noGrp="1"/>
          </p:cNvSpPr>
          <p:nvPr>
            <p:ph idx="1"/>
          </p:nvPr>
        </p:nvSpPr>
        <p:spPr>
          <a:xfrm>
            <a:off x="304800" y="1143000"/>
            <a:ext cx="8377238" cy="5454352"/>
          </a:xfrm>
        </p:spPr>
        <p:txBody>
          <a:bodyPr/>
          <a:lstStyle/>
          <a:p>
            <a:pPr>
              <a:lnSpc>
                <a:spcPct val="80000"/>
              </a:lnSpc>
              <a:spcBef>
                <a:spcPts val="1063"/>
              </a:spcBef>
              <a:buClrTx/>
              <a:buFontTx/>
              <a:buNone/>
            </a:pPr>
            <a:r>
              <a:rPr lang="en-US" sz="2000" b="1" dirty="0">
                <a:latin typeface="Courier New" pitchFamily="49" charset="0"/>
                <a:cs typeface="Courier New" pitchFamily="49" charset="0"/>
              </a:rPr>
              <a:t>#include &lt;</a:t>
            </a:r>
            <a:r>
              <a:rPr lang="en-US" sz="2000" b="1" dirty="0" err="1">
                <a:latin typeface="Courier New" pitchFamily="49" charset="0"/>
                <a:cs typeface="Courier New" pitchFamily="49" charset="0"/>
              </a:rPr>
              <a:t>stdio.h</a:t>
            </a:r>
            <a:r>
              <a:rPr lang="en-US" sz="2000" b="1" dirty="0">
                <a:latin typeface="Courier New" pitchFamily="49" charset="0"/>
                <a:cs typeface="Courier New" pitchFamily="49" charset="0"/>
              </a:rPr>
              <a:t>&gt;</a:t>
            </a:r>
          </a:p>
          <a:p>
            <a:pPr>
              <a:lnSpc>
                <a:spcPct val="80000"/>
              </a:lnSpc>
              <a:spcBef>
                <a:spcPts val="1063"/>
              </a:spcBef>
              <a:buClrTx/>
              <a:buFontTx/>
              <a:buNone/>
            </a:pPr>
            <a:r>
              <a:rPr lang="en-US" sz="2000" b="1" dirty="0">
                <a:latin typeface="Courier New" pitchFamily="49" charset="0"/>
                <a:cs typeface="Courier New" pitchFamily="49" charset="0"/>
              </a:rPr>
              <a:t>void </a:t>
            </a:r>
            <a:r>
              <a:rPr lang="en-US" sz="2000" b="1" dirty="0" err="1">
                <a:latin typeface="Courier New" pitchFamily="49" charset="0"/>
                <a:cs typeface="Courier New" pitchFamily="49" charset="0"/>
              </a:rPr>
              <a:t>print_digit_left_right</a:t>
            </a:r>
            <a:r>
              <a:rPr lang="en-US" sz="2000" b="1" dirty="0">
                <a:latin typeface="Courier New" pitchFamily="49" charset="0"/>
                <a:cs typeface="Courier New" pitchFamily="49" charset="0"/>
              </a:rPr>
              <a:t>(int n){</a:t>
            </a:r>
          </a:p>
          <a:p>
            <a:pPr>
              <a:lnSpc>
                <a:spcPct val="80000"/>
              </a:lnSpc>
              <a:spcBef>
                <a:spcPts val="1063"/>
              </a:spcBef>
              <a:buClrTx/>
              <a:buFontTx/>
              <a:buNone/>
            </a:pPr>
            <a:r>
              <a:rPr lang="en-US" sz="2000" b="1" dirty="0">
                <a:latin typeface="Courier New" pitchFamily="49" charset="0"/>
                <a:cs typeface="Courier New" pitchFamily="49" charset="0"/>
              </a:rPr>
              <a:t>    if(n &gt;= 10)</a:t>
            </a:r>
          </a:p>
          <a:p>
            <a:pPr>
              <a:lnSpc>
                <a:spcPct val="80000"/>
              </a:lnSpc>
              <a:spcBef>
                <a:spcPts val="1063"/>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print_digit_left_right</a:t>
            </a:r>
            <a:r>
              <a:rPr lang="en-US" sz="2000" b="1" dirty="0">
                <a:latin typeface="Courier New" pitchFamily="49" charset="0"/>
                <a:cs typeface="Courier New" pitchFamily="49" charset="0"/>
              </a:rPr>
              <a:t>(n / 10);     </a:t>
            </a:r>
          </a:p>
          <a:p>
            <a:pPr>
              <a:lnSpc>
                <a:spcPct val="80000"/>
              </a:lnSpc>
              <a:spcBef>
                <a:spcPts val="1063"/>
              </a:spcBef>
              <a:buClrTx/>
              <a:buFontTx/>
              <a:buNone/>
            </a:pPr>
            <a:r>
              <a:rPr lang="en-US" sz="2000" b="1" dirty="0">
                <a:latin typeface="Courier New" pitchFamily="49" charset="0"/>
                <a:cs typeface="Courier New" pitchFamily="49" charset="0"/>
              </a:rPr>
              <a:t>    int digit = n % 10;</a:t>
            </a:r>
          </a:p>
          <a:p>
            <a:pPr>
              <a:lnSpc>
                <a:spcPct val="80000"/>
              </a:lnSpc>
              <a:spcBef>
                <a:spcPts val="1063"/>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("%d ", digit);</a:t>
            </a:r>
          </a:p>
          <a:p>
            <a:pPr>
              <a:lnSpc>
                <a:spcPct val="80000"/>
              </a:lnSpc>
              <a:spcBef>
                <a:spcPts val="1063"/>
              </a:spcBef>
              <a:buClrTx/>
              <a:buFontTx/>
              <a:buNone/>
            </a:pPr>
            <a:r>
              <a:rPr lang="en-US" sz="2000" b="1" dirty="0">
                <a:latin typeface="Courier New" pitchFamily="49" charset="0"/>
                <a:cs typeface="Courier New" pitchFamily="49" charset="0"/>
              </a:rPr>
              <a:t>}</a:t>
            </a:r>
          </a:p>
          <a:p>
            <a:pPr>
              <a:lnSpc>
                <a:spcPct val="80000"/>
              </a:lnSpc>
              <a:spcBef>
                <a:spcPts val="1063"/>
              </a:spcBef>
              <a:buClrTx/>
              <a:buFontTx/>
              <a:buNone/>
            </a:pPr>
            <a:r>
              <a:rPr lang="en-US" sz="2000" b="1" dirty="0">
                <a:latin typeface="Courier New" pitchFamily="49" charset="0"/>
                <a:cs typeface="Courier New" pitchFamily="49" charset="0"/>
              </a:rPr>
              <a:t>int main(void){ </a:t>
            </a:r>
          </a:p>
          <a:p>
            <a:pPr>
              <a:lnSpc>
                <a:spcPct val="80000"/>
              </a:lnSpc>
              <a:spcBef>
                <a:spcPts val="1063"/>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("\n </a:t>
            </a:r>
            <a:r>
              <a:rPr lang="en-US" sz="2000" b="1" dirty="0" err="1">
                <a:latin typeface="Courier New" pitchFamily="49" charset="0"/>
                <a:cs typeface="Courier New" pitchFamily="49" charset="0"/>
              </a:rPr>
              <a:t>print_digit_left_right</a:t>
            </a:r>
            <a:r>
              <a:rPr lang="en-US" sz="2000" b="1" dirty="0">
                <a:latin typeface="Courier New" pitchFamily="49" charset="0"/>
                <a:cs typeface="Courier New" pitchFamily="49" charset="0"/>
              </a:rPr>
              <a:t>(123): ");</a:t>
            </a:r>
          </a:p>
          <a:p>
            <a:pPr>
              <a:lnSpc>
                <a:spcPct val="80000"/>
              </a:lnSpc>
              <a:spcBef>
                <a:spcPts val="1063"/>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print_digit_left_right</a:t>
            </a:r>
            <a:r>
              <a:rPr lang="en-US" sz="2000" b="1" dirty="0">
                <a:latin typeface="Courier New" pitchFamily="49" charset="0"/>
                <a:cs typeface="Courier New" pitchFamily="49" charset="0"/>
              </a:rPr>
              <a:t>(123);   </a:t>
            </a:r>
            <a:r>
              <a:rPr lang="en-US" sz="2000" b="1" dirty="0">
                <a:solidFill>
                  <a:srgbClr val="00B050"/>
                </a:solidFill>
                <a:latin typeface="Courier New" pitchFamily="49" charset="0"/>
                <a:cs typeface="Courier New" pitchFamily="49" charset="0"/>
              </a:rPr>
              <a:t>//1 2 3</a:t>
            </a:r>
          </a:p>
          <a:p>
            <a:pPr>
              <a:lnSpc>
                <a:spcPct val="80000"/>
              </a:lnSpc>
              <a:spcBef>
                <a:spcPts val="1063"/>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printf</a:t>
            </a:r>
            <a:r>
              <a:rPr lang="en-US" sz="2000" b="1" dirty="0">
                <a:latin typeface="Courier New" pitchFamily="49" charset="0"/>
                <a:cs typeface="Courier New" pitchFamily="49" charset="0"/>
              </a:rPr>
              <a:t>("\n </a:t>
            </a:r>
            <a:r>
              <a:rPr lang="en-US" sz="2000" b="1" dirty="0" err="1">
                <a:latin typeface="Courier New" pitchFamily="49" charset="0"/>
                <a:cs typeface="Courier New" pitchFamily="49" charset="0"/>
              </a:rPr>
              <a:t>print_digit_left_right</a:t>
            </a:r>
            <a:r>
              <a:rPr lang="en-US" sz="2000" b="1" dirty="0">
                <a:latin typeface="Courier New" pitchFamily="49" charset="0"/>
                <a:cs typeface="Courier New" pitchFamily="49" charset="0"/>
              </a:rPr>
              <a:t>(1000): ");</a:t>
            </a:r>
          </a:p>
          <a:p>
            <a:pPr>
              <a:lnSpc>
                <a:spcPct val="80000"/>
              </a:lnSpc>
              <a:spcBef>
                <a:spcPts val="1063"/>
              </a:spcBef>
              <a:buClrTx/>
              <a:buFontTx/>
              <a:buNone/>
            </a:pPr>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print_digit_left_right</a:t>
            </a:r>
            <a:r>
              <a:rPr lang="en-US" sz="2000" b="1" dirty="0">
                <a:latin typeface="Courier New" pitchFamily="49" charset="0"/>
                <a:cs typeface="Courier New" pitchFamily="49" charset="0"/>
              </a:rPr>
              <a:t> (1000); </a:t>
            </a:r>
            <a:r>
              <a:rPr lang="en-US" sz="2000" b="1" dirty="0">
                <a:solidFill>
                  <a:srgbClr val="00B050"/>
                </a:solidFill>
                <a:latin typeface="Courier New" pitchFamily="49" charset="0"/>
                <a:cs typeface="Courier New" pitchFamily="49" charset="0"/>
              </a:rPr>
              <a:t>// 1 0 0 0 </a:t>
            </a:r>
          </a:p>
          <a:p>
            <a:pPr>
              <a:lnSpc>
                <a:spcPct val="80000"/>
              </a:lnSpc>
              <a:spcBef>
                <a:spcPts val="1063"/>
              </a:spcBef>
              <a:buClrTx/>
              <a:buFontTx/>
              <a:buNone/>
            </a:pPr>
            <a:r>
              <a:rPr lang="en-US" sz="2000" b="1" dirty="0">
                <a:latin typeface="Courier New" pitchFamily="49" charset="0"/>
                <a:cs typeface="Courier New" pitchFamily="49" charset="0"/>
              </a:rPr>
              <a:t>	return 0;</a:t>
            </a:r>
          </a:p>
          <a:p>
            <a:pPr>
              <a:lnSpc>
                <a:spcPct val="80000"/>
              </a:lnSpc>
              <a:spcBef>
                <a:spcPts val="1063"/>
              </a:spcBef>
              <a:buClrTx/>
              <a:buFontTx/>
              <a:buNone/>
            </a:pPr>
            <a:r>
              <a:rPr lang="en-US" sz="2000" b="1" dirty="0">
                <a:latin typeface="Courier New" pitchFamily="49" charset="0"/>
                <a:cs typeface="Courier New" pitchFamily="49" charset="0"/>
              </a:rPr>
              <a:t>}</a:t>
            </a: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Text Box 1"/>
          <p:cNvSpPr txBox="1">
            <a:spLocks noChangeArrowheads="1"/>
          </p:cNvSpPr>
          <p:nvPr/>
        </p:nvSpPr>
        <p:spPr bwMode="auto">
          <a:xfrm>
            <a:off x="446088" y="1635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Indirect recursion </a:t>
            </a:r>
          </a:p>
        </p:txBody>
      </p:sp>
      <p:sp>
        <p:nvSpPr>
          <p:cNvPr id="82946" name="Text Box 2"/>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marL="1017588" indent="-347663">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a:t>What we have seen are direct recursion</a:t>
            </a:r>
          </a:p>
          <a:p>
            <a:pPr lvl="1">
              <a:spcBef>
                <a:spcPts val="700"/>
              </a:spcBef>
              <a:buClr>
                <a:srgbClr val="006633"/>
              </a:buClr>
              <a:buSzPct val="85000"/>
              <a:buFont typeface="Wingdings" pitchFamily="2" charset="2"/>
              <a:buChar char=""/>
            </a:pPr>
            <a:r>
              <a:rPr lang="en-US" sz="2800"/>
              <a:t>A function calls itself directly</a:t>
            </a:r>
          </a:p>
          <a:p>
            <a:pPr>
              <a:spcBef>
                <a:spcPts val="2000"/>
              </a:spcBef>
              <a:buClr>
                <a:srgbClr val="003399"/>
              </a:buClr>
              <a:buFont typeface="Wingdings" pitchFamily="2" charset="2"/>
              <a:buChar char=""/>
            </a:pPr>
            <a:r>
              <a:rPr lang="en-US" sz="3200"/>
              <a:t>Indirect recursion</a:t>
            </a:r>
          </a:p>
          <a:p>
            <a:pPr lvl="1">
              <a:spcBef>
                <a:spcPts val="700"/>
              </a:spcBef>
              <a:buClr>
                <a:srgbClr val="006633"/>
              </a:buClr>
              <a:buSzPct val="85000"/>
              <a:buFont typeface="Wingdings" pitchFamily="2" charset="2"/>
              <a:buChar char=""/>
            </a:pPr>
            <a:r>
              <a:rPr lang="en-US" sz="2800"/>
              <a:t>A function calls itself using another function</a:t>
            </a:r>
          </a:p>
          <a:p>
            <a:pPr lvl="1">
              <a:spcBef>
                <a:spcPts val="700"/>
              </a:spcBef>
              <a:buClr>
                <a:srgbClr val="006633"/>
              </a:buClr>
              <a:buSzPct val="85000"/>
              <a:buFont typeface="Wingdings" pitchFamily="2" charset="2"/>
              <a:buChar char=""/>
            </a:pPr>
            <a:r>
              <a:rPr lang="en-US" sz="2800"/>
              <a:t>Example: </a:t>
            </a:r>
          </a:p>
          <a:p>
            <a:pPr lvl="2">
              <a:spcBef>
                <a:spcPts val="650"/>
              </a:spcBef>
              <a:buClr>
                <a:srgbClr val="CC0000"/>
              </a:buClr>
              <a:buSzPct val="75000"/>
              <a:buFont typeface="Wingdings" pitchFamily="2" charset="2"/>
              <a:buChar char=""/>
            </a:pPr>
            <a:r>
              <a:rPr lang="en-US" sz="2600"/>
              <a:t>Function A calls function B</a:t>
            </a:r>
          </a:p>
          <a:p>
            <a:pPr lvl="2">
              <a:spcBef>
                <a:spcPts val="650"/>
              </a:spcBef>
              <a:buClr>
                <a:srgbClr val="CC0000"/>
              </a:buClr>
              <a:buSzPct val="75000"/>
              <a:buFont typeface="Wingdings" pitchFamily="2" charset="2"/>
              <a:buChar char=""/>
            </a:pPr>
            <a:r>
              <a:rPr lang="en-US" sz="2600"/>
              <a:t>Function B calls function A</a:t>
            </a:r>
          </a:p>
        </p:txBody>
      </p:sp>
      <p:sp>
        <p:nvSpPr>
          <p:cNvPr id="82947"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E968538F-B89D-4CFE-9186-62F76235886D}" type="slidenum">
              <a:rPr lang="en-US" sz="1200">
                <a:ea typeface="MS PGothic" pitchFamily="34" charset="-128"/>
              </a:rPr>
              <a:pPr algn="r">
                <a:buClrTx/>
                <a:buFontTx/>
                <a:buNone/>
              </a:pPr>
              <a:t>88</a:t>
            </a:fld>
            <a:endParaRPr lang="en-US" sz="1200">
              <a:ea typeface="MS PGothic"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C65481F4-0805-4031-90BD-48F9FE7C82B8}" type="slidenum">
              <a:rPr lang="en-US" sz="1200">
                <a:ea typeface="MS PGothic" pitchFamily="34" charset="-128"/>
              </a:rPr>
              <a:pPr algn="r">
                <a:buClrTx/>
                <a:buFontTx/>
                <a:buNone/>
              </a:pPr>
              <a:t>89</a:t>
            </a:fld>
            <a:endParaRPr lang="en-US" sz="1200">
              <a:ea typeface="MS PGothic" pitchFamily="34" charset="-128"/>
            </a:endParaRPr>
          </a:p>
        </p:txBody>
      </p:sp>
      <p:sp>
        <p:nvSpPr>
          <p:cNvPr id="83971" name="Text Box 3"/>
          <p:cNvSpPr txBox="1">
            <a:spLocks noChangeArrowheads="1"/>
          </p:cNvSpPr>
          <p:nvPr/>
        </p:nvSpPr>
        <p:spPr bwMode="auto">
          <a:xfrm>
            <a:off x="4780939" y="1160806"/>
            <a:ext cx="4058261" cy="855663"/>
          </a:xfrm>
          <a:prstGeom prst="rect">
            <a:avLst/>
          </a:prstGeom>
          <a:solidFill>
            <a:schemeClr val="accent3">
              <a:lumMod val="95000"/>
            </a:schemeClr>
          </a:solidFill>
          <a:ln w="9360">
            <a:solidFill>
              <a:schemeClr val="bg1"/>
            </a:solidFill>
            <a:miter lim="800000"/>
            <a:headEnd/>
            <a:tailEnd/>
          </a:ln>
          <a:effectLst/>
        </p:spPr>
        <p:txBody>
          <a:bodyPr wrap="square" lIns="90000" tIns="46800" rIns="90000" bIns="46800">
            <a:spAutoFit/>
          </a:bodyPr>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just" rtl="1">
              <a:spcBef>
                <a:spcPts val="1563"/>
              </a:spcBef>
              <a:buClrTx/>
              <a:buFontTx/>
              <a:buNone/>
            </a:pPr>
            <a:r>
              <a:rPr lang="ar-SA" sz="2500" dirty="0">
                <a:cs typeface="B Nazanin" pitchFamily="2" charset="-78"/>
              </a:rPr>
              <a:t>تابع بازگشتي تعيين زوج يا فرد بودن عدد</a:t>
            </a:r>
            <a:r>
              <a:rPr lang="fa-IR" sz="2500" dirty="0">
                <a:cs typeface="B Nazanin" pitchFamily="2" charset="-78"/>
              </a:rPr>
              <a:t> داده شده </a:t>
            </a:r>
            <a:endParaRPr lang="en-US" sz="2500" dirty="0">
              <a:cs typeface="B Nazanin" pitchFamily="2" charset="-78"/>
            </a:endParaRPr>
          </a:p>
        </p:txBody>
      </p:sp>
      <p:sp>
        <p:nvSpPr>
          <p:cNvPr id="2" name="Title 1">
            <a:extLst>
              <a:ext uri="{FF2B5EF4-FFF2-40B4-BE49-F238E27FC236}">
                <a16:creationId xmlns:a16="http://schemas.microsoft.com/office/drawing/2014/main" id="{D91E7285-08D5-4A6B-A0F3-3378BB348D22}"/>
              </a:ext>
            </a:extLst>
          </p:cNvPr>
          <p:cNvSpPr>
            <a:spLocks noGrp="1"/>
          </p:cNvSpPr>
          <p:nvPr>
            <p:ph type="title"/>
          </p:nvPr>
        </p:nvSpPr>
        <p:spPr>
          <a:xfrm>
            <a:off x="304800" y="163513"/>
            <a:ext cx="8610600" cy="757237"/>
          </a:xfrm>
        </p:spPr>
        <p:txBody>
          <a:bodyPr/>
          <a:lstStyle/>
          <a:p>
            <a:r>
              <a:rPr lang="en-US" sz="3600" dirty="0"/>
              <a:t>Determine whether input is odd or even</a:t>
            </a:r>
          </a:p>
        </p:txBody>
      </p:sp>
      <p:sp>
        <p:nvSpPr>
          <p:cNvPr id="3" name="Content Placeholder 2">
            <a:extLst>
              <a:ext uri="{FF2B5EF4-FFF2-40B4-BE49-F238E27FC236}">
                <a16:creationId xmlns:a16="http://schemas.microsoft.com/office/drawing/2014/main" id="{1EBCDBF3-217A-4311-8DE6-7E3D887EC46A}"/>
              </a:ext>
            </a:extLst>
          </p:cNvPr>
          <p:cNvSpPr>
            <a:spLocks noGrp="1"/>
          </p:cNvSpPr>
          <p:nvPr>
            <p:ph idx="1"/>
          </p:nvPr>
        </p:nvSpPr>
        <p:spPr>
          <a:xfrm>
            <a:off x="304800" y="1143000"/>
            <a:ext cx="4411216" cy="5176838"/>
          </a:xfrm>
        </p:spPr>
        <p:txBody>
          <a:bodyPr/>
          <a:lstStyle/>
          <a:p>
            <a:pPr>
              <a:spcBef>
                <a:spcPts val="200"/>
              </a:spcBef>
              <a:buClrTx/>
              <a:buFontTx/>
              <a:buNone/>
            </a:pPr>
            <a:r>
              <a:rPr lang="en-US" sz="1400" b="1" dirty="0">
                <a:latin typeface="Courier New" pitchFamily="49" charset="0"/>
                <a:cs typeface="Courier New" pitchFamily="49" charset="0"/>
              </a:rPr>
              <a:t>#include &lt;</a:t>
            </a:r>
            <a:r>
              <a:rPr lang="en-US" sz="1400" b="1" dirty="0" err="1">
                <a:latin typeface="Courier New" pitchFamily="49" charset="0"/>
                <a:cs typeface="Courier New" pitchFamily="49" charset="0"/>
              </a:rPr>
              <a:t>stdio.h</a:t>
            </a:r>
            <a:r>
              <a:rPr lang="en-US" sz="1400" b="1" dirty="0">
                <a:latin typeface="Courier New" pitchFamily="49" charset="0"/>
                <a:cs typeface="Courier New" pitchFamily="49" charset="0"/>
              </a:rPr>
              <a:t>&gt;</a:t>
            </a:r>
          </a:p>
          <a:p>
            <a:pPr>
              <a:spcBef>
                <a:spcPts val="200"/>
              </a:spcBef>
              <a:buClrTx/>
              <a:buFontTx/>
              <a:buNone/>
            </a:pPr>
            <a:r>
              <a:rPr lang="en-US" sz="1400" b="1" dirty="0">
                <a:latin typeface="Courier New" pitchFamily="49" charset="0"/>
                <a:cs typeface="Courier New" pitchFamily="49" charset="0"/>
              </a:rPr>
              <a:t>#include &lt;</a:t>
            </a:r>
            <a:r>
              <a:rPr lang="en-US" sz="1400" b="1" dirty="0" err="1">
                <a:latin typeface="Courier New" pitchFamily="49" charset="0"/>
                <a:cs typeface="Courier New" pitchFamily="49" charset="0"/>
              </a:rPr>
              <a:t>stdbool.h</a:t>
            </a:r>
            <a:r>
              <a:rPr lang="en-US" sz="1400" b="1" dirty="0">
                <a:latin typeface="Courier New" pitchFamily="49" charset="0"/>
                <a:cs typeface="Courier New" pitchFamily="49" charset="0"/>
              </a:rPr>
              <a:t>&gt;</a:t>
            </a:r>
          </a:p>
          <a:p>
            <a:pPr>
              <a:spcBef>
                <a:spcPts val="200"/>
              </a:spcBef>
              <a:buClrTx/>
              <a:buFontTx/>
              <a:buNone/>
            </a:pPr>
            <a:r>
              <a:rPr lang="en-US" sz="1400" b="1" dirty="0">
                <a:latin typeface="Courier New" pitchFamily="49" charset="0"/>
                <a:cs typeface="Courier New" pitchFamily="49" charset="0"/>
              </a:rPr>
              <a:t>bool </a:t>
            </a:r>
            <a:r>
              <a:rPr lang="en-US" sz="1400" b="1" dirty="0" err="1">
                <a:latin typeface="Courier New" pitchFamily="49" charset="0"/>
                <a:cs typeface="Courier New" pitchFamily="49" charset="0"/>
              </a:rPr>
              <a:t>is_even</a:t>
            </a:r>
            <a:r>
              <a:rPr lang="en-US" sz="1400" b="1" dirty="0">
                <a:latin typeface="Courier New" pitchFamily="49" charset="0"/>
                <a:cs typeface="Courier New" pitchFamily="49" charset="0"/>
              </a:rPr>
              <a:t>(int n);</a:t>
            </a:r>
          </a:p>
          <a:p>
            <a:pPr>
              <a:spcBef>
                <a:spcPts val="200"/>
              </a:spcBef>
              <a:buClrTx/>
              <a:buFontTx/>
              <a:buNone/>
            </a:pPr>
            <a:r>
              <a:rPr lang="en-US" sz="1400" b="1" dirty="0">
                <a:latin typeface="Courier New" pitchFamily="49" charset="0"/>
                <a:cs typeface="Courier New" pitchFamily="49" charset="0"/>
              </a:rPr>
              <a:t>bool </a:t>
            </a:r>
            <a:r>
              <a:rPr lang="en-US" sz="1400" b="1" dirty="0" err="1">
                <a:latin typeface="Courier New" pitchFamily="49" charset="0"/>
                <a:cs typeface="Courier New" pitchFamily="49" charset="0"/>
              </a:rPr>
              <a:t>is_odd</a:t>
            </a:r>
            <a:r>
              <a:rPr lang="en-US" sz="1400" b="1" dirty="0">
                <a:latin typeface="Courier New" pitchFamily="49" charset="0"/>
                <a:cs typeface="Courier New" pitchFamily="49" charset="0"/>
              </a:rPr>
              <a:t>(int n);</a:t>
            </a:r>
          </a:p>
          <a:p>
            <a:pPr>
              <a:spcBef>
                <a:spcPts val="200"/>
              </a:spcBef>
              <a:buClrTx/>
              <a:buFontTx/>
              <a:buNone/>
            </a:pPr>
            <a:endParaRPr lang="en-US" sz="1400" b="1" dirty="0">
              <a:latin typeface="Courier New" pitchFamily="49" charset="0"/>
              <a:cs typeface="Courier New" pitchFamily="49" charset="0"/>
            </a:endParaRPr>
          </a:p>
          <a:p>
            <a:pPr>
              <a:spcBef>
                <a:spcPts val="200"/>
              </a:spcBef>
              <a:buClrTx/>
              <a:buFontTx/>
              <a:buNone/>
            </a:pPr>
            <a:r>
              <a:rPr lang="en-US" sz="1400" b="1" dirty="0">
                <a:latin typeface="Courier New" pitchFamily="49" charset="0"/>
                <a:cs typeface="Courier New" pitchFamily="49" charset="0"/>
              </a:rPr>
              <a:t>bool </a:t>
            </a:r>
            <a:r>
              <a:rPr lang="en-US" sz="1400" b="1" dirty="0" err="1">
                <a:latin typeface="Courier New" pitchFamily="49" charset="0"/>
                <a:cs typeface="Courier New" pitchFamily="49" charset="0"/>
              </a:rPr>
              <a:t>is_even</a:t>
            </a:r>
            <a:r>
              <a:rPr lang="en-US" sz="1400" b="1" dirty="0">
                <a:latin typeface="Courier New" pitchFamily="49" charset="0"/>
                <a:cs typeface="Courier New" pitchFamily="49" charset="0"/>
              </a:rPr>
              <a:t>(int n){</a:t>
            </a:r>
          </a:p>
          <a:p>
            <a:pPr>
              <a:spcBef>
                <a:spcPts val="200"/>
              </a:spcBef>
              <a:buClrTx/>
              <a:buFontTx/>
              <a:buNone/>
            </a:pPr>
            <a:r>
              <a:rPr lang="en-US" sz="1400" b="1" dirty="0">
                <a:latin typeface="Courier New" pitchFamily="49" charset="0"/>
                <a:cs typeface="Courier New" pitchFamily="49" charset="0"/>
              </a:rPr>
              <a:t>    if(n == 0)</a:t>
            </a:r>
          </a:p>
          <a:p>
            <a:pPr>
              <a:spcBef>
                <a:spcPts val="200"/>
              </a:spcBef>
              <a:buClrTx/>
              <a:buFontTx/>
              <a:buNone/>
            </a:pPr>
            <a:r>
              <a:rPr lang="en-US" sz="1400" b="1" dirty="0">
                <a:latin typeface="Courier New" pitchFamily="49" charset="0"/>
                <a:cs typeface="Courier New" pitchFamily="49" charset="0"/>
              </a:rPr>
              <a:t>         return true;</a:t>
            </a:r>
          </a:p>
          <a:p>
            <a:pPr>
              <a:spcBef>
                <a:spcPts val="200"/>
              </a:spcBef>
              <a:buClrTx/>
              <a:buFontTx/>
              <a:buNone/>
            </a:pPr>
            <a:r>
              <a:rPr lang="en-US" sz="1400" b="1" dirty="0">
                <a:latin typeface="Courier New" pitchFamily="49" charset="0"/>
                <a:cs typeface="Courier New" pitchFamily="49" charset="0"/>
              </a:rPr>
              <a:t>    if(n == 1)</a:t>
            </a:r>
          </a:p>
          <a:p>
            <a:pPr>
              <a:spcBef>
                <a:spcPts val="200"/>
              </a:spcBef>
              <a:buClrTx/>
              <a:buFontTx/>
              <a:buNone/>
            </a:pPr>
            <a:r>
              <a:rPr lang="en-US" sz="1400" b="1" dirty="0">
                <a:latin typeface="Courier New" pitchFamily="49" charset="0"/>
                <a:cs typeface="Courier New" pitchFamily="49" charset="0"/>
              </a:rPr>
              <a:t>         return false;</a:t>
            </a:r>
          </a:p>
          <a:p>
            <a:pPr>
              <a:spcBef>
                <a:spcPts val="200"/>
              </a:spcBef>
              <a:buClrTx/>
              <a:buFontTx/>
              <a:buNone/>
            </a:pPr>
            <a:r>
              <a:rPr lang="en-US" sz="1400" b="1" dirty="0">
                <a:latin typeface="Courier New" pitchFamily="49" charset="0"/>
                <a:cs typeface="Courier New" pitchFamily="49" charset="0"/>
              </a:rPr>
              <a:t>    else </a:t>
            </a:r>
          </a:p>
          <a:p>
            <a:pPr>
              <a:spcBef>
                <a:spcPts val="200"/>
              </a:spcBef>
              <a:buClrTx/>
              <a:buFontTx/>
              <a:buNone/>
            </a:pPr>
            <a:r>
              <a:rPr lang="en-US" sz="1400" b="1" dirty="0">
                <a:latin typeface="Courier New" pitchFamily="49" charset="0"/>
                <a:cs typeface="Courier New" pitchFamily="49" charset="0"/>
              </a:rPr>
              <a:t>         return </a:t>
            </a:r>
            <a:r>
              <a:rPr lang="en-US" sz="1400" b="1" dirty="0" err="1">
                <a:latin typeface="Courier New" pitchFamily="49" charset="0"/>
                <a:cs typeface="Courier New" pitchFamily="49" charset="0"/>
              </a:rPr>
              <a:t>is_odd</a:t>
            </a:r>
            <a:r>
              <a:rPr lang="en-US" sz="1400" b="1" dirty="0">
                <a:latin typeface="Courier New" pitchFamily="49" charset="0"/>
                <a:cs typeface="Courier New" pitchFamily="49" charset="0"/>
              </a:rPr>
              <a:t>(n - 1);</a:t>
            </a:r>
          </a:p>
          <a:p>
            <a:pPr>
              <a:spcBef>
                <a:spcPts val="200"/>
              </a:spcBef>
              <a:buClrTx/>
              <a:buFontTx/>
              <a:buNone/>
            </a:pPr>
            <a:r>
              <a:rPr lang="en-US" sz="1400" b="1" dirty="0">
                <a:latin typeface="Courier New" pitchFamily="49" charset="0"/>
                <a:cs typeface="Courier New" pitchFamily="49" charset="0"/>
              </a:rPr>
              <a:t>}</a:t>
            </a:r>
          </a:p>
          <a:p>
            <a:pPr>
              <a:spcBef>
                <a:spcPts val="200"/>
              </a:spcBef>
              <a:buClrTx/>
              <a:buFontTx/>
              <a:buNone/>
            </a:pPr>
            <a:r>
              <a:rPr lang="en-US" sz="1400" b="1" dirty="0">
                <a:latin typeface="Courier New" pitchFamily="49" charset="0"/>
                <a:cs typeface="Courier New" pitchFamily="49" charset="0"/>
              </a:rPr>
              <a:t>bool </a:t>
            </a:r>
            <a:r>
              <a:rPr lang="en-US" sz="1400" b="1" dirty="0" err="1">
                <a:latin typeface="Courier New" pitchFamily="49" charset="0"/>
                <a:cs typeface="Courier New" pitchFamily="49" charset="0"/>
              </a:rPr>
              <a:t>is_odd</a:t>
            </a:r>
            <a:r>
              <a:rPr lang="en-US" sz="1400" b="1" dirty="0">
                <a:latin typeface="Courier New" pitchFamily="49" charset="0"/>
                <a:cs typeface="Courier New" pitchFamily="49" charset="0"/>
              </a:rPr>
              <a:t>(int n){</a:t>
            </a:r>
          </a:p>
          <a:p>
            <a:pPr>
              <a:spcBef>
                <a:spcPts val="200"/>
              </a:spcBef>
              <a:buClrTx/>
              <a:buFontTx/>
              <a:buNone/>
            </a:pPr>
            <a:r>
              <a:rPr lang="en-US" sz="1400" b="1" dirty="0">
                <a:latin typeface="Courier New" pitchFamily="49" charset="0"/>
                <a:cs typeface="Courier New" pitchFamily="49" charset="0"/>
              </a:rPr>
              <a:t>     if(n == 0)</a:t>
            </a:r>
          </a:p>
          <a:p>
            <a:pPr>
              <a:spcBef>
                <a:spcPts val="200"/>
              </a:spcBef>
              <a:buClrTx/>
              <a:buFontTx/>
              <a:buNone/>
            </a:pPr>
            <a:r>
              <a:rPr lang="en-US" sz="1400" b="1" dirty="0">
                <a:latin typeface="Courier New" pitchFamily="49" charset="0"/>
                <a:cs typeface="Courier New" pitchFamily="49" charset="0"/>
              </a:rPr>
              <a:t>          return false;</a:t>
            </a:r>
          </a:p>
          <a:p>
            <a:pPr>
              <a:spcBef>
                <a:spcPts val="200"/>
              </a:spcBef>
              <a:buClrTx/>
              <a:buFontTx/>
              <a:buNone/>
            </a:pPr>
            <a:r>
              <a:rPr lang="en-US" sz="1400" b="1" dirty="0">
                <a:latin typeface="Courier New" pitchFamily="49" charset="0"/>
                <a:cs typeface="Courier New" pitchFamily="49" charset="0"/>
              </a:rPr>
              <a:t>     if(n == 1)</a:t>
            </a:r>
          </a:p>
          <a:p>
            <a:pPr>
              <a:spcBef>
                <a:spcPts val="200"/>
              </a:spcBef>
              <a:buClrTx/>
              <a:buFontTx/>
              <a:buNone/>
            </a:pPr>
            <a:r>
              <a:rPr lang="en-US" sz="1400" b="1" dirty="0">
                <a:latin typeface="Courier New" pitchFamily="49" charset="0"/>
                <a:cs typeface="Courier New" pitchFamily="49" charset="0"/>
              </a:rPr>
              <a:t>          return true;</a:t>
            </a:r>
          </a:p>
          <a:p>
            <a:pPr>
              <a:spcBef>
                <a:spcPts val="200"/>
              </a:spcBef>
              <a:buClrTx/>
              <a:buFontTx/>
              <a:buNone/>
            </a:pPr>
            <a:r>
              <a:rPr lang="en-US" sz="1400" b="1" dirty="0">
                <a:latin typeface="Courier New" pitchFamily="49" charset="0"/>
                <a:cs typeface="Courier New" pitchFamily="49" charset="0"/>
              </a:rPr>
              <a:t>     else</a:t>
            </a:r>
          </a:p>
          <a:p>
            <a:pPr>
              <a:spcBef>
                <a:spcPts val="200"/>
              </a:spcBef>
              <a:buClrTx/>
              <a:buFontTx/>
              <a:buNone/>
            </a:pPr>
            <a:r>
              <a:rPr lang="en-US" sz="1400" b="1" dirty="0">
                <a:latin typeface="Courier New" pitchFamily="49" charset="0"/>
                <a:cs typeface="Courier New" pitchFamily="49" charset="0"/>
              </a:rPr>
              <a:t>         return </a:t>
            </a:r>
            <a:r>
              <a:rPr lang="en-US" sz="1400" b="1" dirty="0" err="1">
                <a:latin typeface="Courier New" pitchFamily="49" charset="0"/>
                <a:cs typeface="Courier New" pitchFamily="49" charset="0"/>
              </a:rPr>
              <a:t>is_even</a:t>
            </a:r>
            <a:r>
              <a:rPr lang="en-US" sz="1400" b="1" dirty="0">
                <a:latin typeface="Courier New" pitchFamily="49" charset="0"/>
                <a:cs typeface="Courier New" pitchFamily="49" charset="0"/>
              </a:rPr>
              <a:t>(n - 1);</a:t>
            </a:r>
          </a:p>
          <a:p>
            <a:pPr>
              <a:spcBef>
                <a:spcPts val="200"/>
              </a:spcBef>
              <a:buClrTx/>
              <a:buFontTx/>
              <a:buNone/>
            </a:pPr>
            <a:r>
              <a:rPr lang="en-US" sz="1400" b="1" dirty="0">
                <a:latin typeface="Courier New" pitchFamily="49" charset="0"/>
                <a:cs typeface="Courier New" pitchFamily="49" charset="0"/>
              </a:rPr>
              <a:t>}</a:t>
            </a:r>
          </a:p>
          <a:p>
            <a:pPr>
              <a:spcBef>
                <a:spcPts val="200"/>
              </a:spcBef>
            </a:pPr>
            <a:endParaRPr lang="en-US" sz="1400" dirty="0"/>
          </a:p>
        </p:txBody>
      </p:sp>
      <p:sp>
        <p:nvSpPr>
          <p:cNvPr id="8" name="TextBox 7">
            <a:extLst>
              <a:ext uri="{FF2B5EF4-FFF2-40B4-BE49-F238E27FC236}">
                <a16:creationId xmlns:a16="http://schemas.microsoft.com/office/drawing/2014/main" id="{CAEA0730-719B-4388-B9D1-F26B098ABCD4}"/>
              </a:ext>
            </a:extLst>
          </p:cNvPr>
          <p:cNvSpPr txBox="1"/>
          <p:nvPr/>
        </p:nvSpPr>
        <p:spPr>
          <a:xfrm>
            <a:off x="4780939" y="2492896"/>
            <a:ext cx="4123184" cy="3540969"/>
          </a:xfrm>
          <a:prstGeom prst="rect">
            <a:avLst/>
          </a:prstGeom>
          <a:solidFill>
            <a:srgbClr val="FFEFFF"/>
          </a:solidFill>
        </p:spPr>
        <p:txBody>
          <a:bodyPr wrap="square">
            <a:spAutoFit/>
          </a:bodyPr>
          <a:lstStyle/>
          <a:p>
            <a:pPr>
              <a:lnSpc>
                <a:spcPct val="80000"/>
              </a:lnSpc>
              <a:spcBef>
                <a:spcPts val="1125"/>
              </a:spcBef>
              <a:buClrTx/>
              <a:buFontTx/>
              <a:buNone/>
            </a:pPr>
            <a:r>
              <a:rPr lang="en-US" sz="1600" b="1" dirty="0">
                <a:solidFill>
                  <a:schemeClr val="tx1"/>
                </a:solidFill>
                <a:latin typeface="Courier New" pitchFamily="49" charset="0"/>
                <a:cs typeface="Courier New" pitchFamily="49" charset="0"/>
              </a:rPr>
              <a:t>int main(void){</a:t>
            </a:r>
          </a:p>
          <a:p>
            <a:pPr>
              <a:lnSpc>
                <a:spcPct val="80000"/>
              </a:lnSpc>
              <a:spcBef>
                <a:spcPts val="1125"/>
              </a:spcBef>
              <a:buClrTx/>
              <a:buFontTx/>
              <a:buNone/>
            </a:pPr>
            <a:r>
              <a:rPr lang="en-US" sz="1600" b="1" dirty="0">
                <a:solidFill>
                  <a:schemeClr val="tx1"/>
                </a:solidFill>
                <a:latin typeface="Courier New" pitchFamily="49" charset="0"/>
                <a:cs typeface="Courier New" pitchFamily="49" charset="0"/>
              </a:rPr>
              <a:t>    if(</a:t>
            </a:r>
            <a:r>
              <a:rPr lang="en-US" sz="1600" b="1" dirty="0" err="1">
                <a:solidFill>
                  <a:schemeClr val="tx1"/>
                </a:solidFill>
                <a:latin typeface="Courier New" pitchFamily="49" charset="0"/>
                <a:cs typeface="Courier New" pitchFamily="49" charset="0"/>
              </a:rPr>
              <a:t>is_even</a:t>
            </a:r>
            <a:r>
              <a:rPr lang="en-US" sz="1600" b="1" dirty="0">
                <a:solidFill>
                  <a:schemeClr val="tx1"/>
                </a:solidFill>
                <a:latin typeface="Courier New" pitchFamily="49" charset="0"/>
                <a:cs typeface="Courier New" pitchFamily="49" charset="0"/>
              </a:rPr>
              <a:t>(20))</a:t>
            </a:r>
          </a:p>
          <a:p>
            <a:pPr>
              <a:lnSpc>
                <a:spcPct val="80000"/>
              </a:lnSpc>
              <a:spcBef>
                <a:spcPts val="1125"/>
              </a:spcBef>
              <a:buClrTx/>
              <a:buFontTx/>
              <a:buNone/>
            </a:pP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printf</a:t>
            </a:r>
            <a:r>
              <a:rPr lang="en-US" sz="1600" b="1" dirty="0">
                <a:solidFill>
                  <a:schemeClr val="tx1"/>
                </a:solidFill>
                <a:latin typeface="Courier New" pitchFamily="49" charset="0"/>
                <a:cs typeface="Courier New" pitchFamily="49" charset="0"/>
              </a:rPr>
              <a:t>("20 is even\n");</a:t>
            </a:r>
          </a:p>
          <a:p>
            <a:pPr>
              <a:lnSpc>
                <a:spcPct val="80000"/>
              </a:lnSpc>
              <a:spcBef>
                <a:spcPts val="1125"/>
              </a:spcBef>
              <a:buClrTx/>
              <a:buFontTx/>
              <a:buNone/>
            </a:pPr>
            <a:r>
              <a:rPr lang="en-US" sz="1600" b="1" dirty="0">
                <a:solidFill>
                  <a:schemeClr val="tx1"/>
                </a:solidFill>
                <a:latin typeface="Courier New" pitchFamily="49" charset="0"/>
                <a:cs typeface="Courier New" pitchFamily="49" charset="0"/>
              </a:rPr>
              <a:t>    else </a:t>
            </a:r>
          </a:p>
          <a:p>
            <a:pPr>
              <a:lnSpc>
                <a:spcPct val="80000"/>
              </a:lnSpc>
              <a:spcBef>
                <a:spcPts val="1125"/>
              </a:spcBef>
              <a:buClrTx/>
              <a:buFontTx/>
              <a:buNone/>
            </a:pP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printf</a:t>
            </a:r>
            <a:r>
              <a:rPr lang="en-US" sz="1600" b="1" dirty="0">
                <a:solidFill>
                  <a:schemeClr val="tx1"/>
                </a:solidFill>
                <a:latin typeface="Courier New" pitchFamily="49" charset="0"/>
                <a:cs typeface="Courier New" pitchFamily="49" charset="0"/>
              </a:rPr>
              <a:t>("20 is odd\n");</a:t>
            </a:r>
          </a:p>
          <a:p>
            <a:pPr>
              <a:lnSpc>
                <a:spcPct val="80000"/>
              </a:lnSpc>
              <a:spcBef>
                <a:spcPts val="1125"/>
              </a:spcBef>
              <a:buClrTx/>
              <a:buFontTx/>
              <a:buNone/>
            </a:pPr>
            <a:endParaRPr lang="en-US" sz="1600" b="1" dirty="0">
              <a:solidFill>
                <a:schemeClr val="tx1"/>
              </a:solidFill>
              <a:latin typeface="Courier New" pitchFamily="49" charset="0"/>
              <a:cs typeface="Courier New" pitchFamily="49" charset="0"/>
            </a:endParaRPr>
          </a:p>
          <a:p>
            <a:pPr>
              <a:lnSpc>
                <a:spcPct val="80000"/>
              </a:lnSpc>
              <a:spcBef>
                <a:spcPts val="1125"/>
              </a:spcBef>
              <a:buClrTx/>
              <a:buFontTx/>
              <a:buNone/>
            </a:pPr>
            <a:r>
              <a:rPr lang="en-US" sz="1600" b="1" dirty="0">
                <a:solidFill>
                  <a:schemeClr val="tx1"/>
                </a:solidFill>
                <a:latin typeface="Courier New" pitchFamily="49" charset="0"/>
                <a:cs typeface="Courier New" pitchFamily="49" charset="0"/>
              </a:rPr>
              <a:t>	 </a:t>
            </a:r>
            <a:r>
              <a:rPr lang="en-US" sz="1600" b="1" dirty="0" err="1">
                <a:solidFill>
                  <a:schemeClr val="tx1"/>
                </a:solidFill>
                <a:latin typeface="Courier New" pitchFamily="49" charset="0"/>
                <a:cs typeface="Courier New" pitchFamily="49" charset="0"/>
              </a:rPr>
              <a:t>printf</a:t>
            </a:r>
            <a:r>
              <a:rPr lang="en-US" sz="1600" b="1" dirty="0">
                <a:solidFill>
                  <a:schemeClr val="tx1"/>
                </a:solidFill>
                <a:latin typeface="Courier New" pitchFamily="49" charset="0"/>
                <a:cs typeface="Courier New" pitchFamily="49" charset="0"/>
              </a:rPr>
              <a:t>("23 is %s\n", </a:t>
            </a:r>
            <a:r>
              <a:rPr lang="en-US" sz="1600" b="1" dirty="0" err="1">
                <a:solidFill>
                  <a:schemeClr val="tx1"/>
                </a:solidFill>
                <a:latin typeface="Courier New" pitchFamily="49" charset="0"/>
                <a:cs typeface="Courier New" pitchFamily="49" charset="0"/>
              </a:rPr>
              <a:t>is_odd</a:t>
            </a:r>
            <a:r>
              <a:rPr lang="en-US" sz="1600" b="1" dirty="0">
                <a:solidFill>
                  <a:schemeClr val="tx1"/>
                </a:solidFill>
                <a:latin typeface="Courier New" pitchFamily="49" charset="0"/>
                <a:cs typeface="Courier New" pitchFamily="49" charset="0"/>
              </a:rPr>
              <a:t>(23) ? "odd" : "even");</a:t>
            </a:r>
          </a:p>
          <a:p>
            <a:pPr>
              <a:lnSpc>
                <a:spcPct val="80000"/>
              </a:lnSpc>
              <a:spcBef>
                <a:spcPts val="1125"/>
              </a:spcBef>
              <a:buClrTx/>
              <a:buFontTx/>
              <a:buNone/>
            </a:pPr>
            <a:endParaRPr lang="en-US" sz="1600" b="1" dirty="0">
              <a:solidFill>
                <a:schemeClr val="tx1"/>
              </a:solidFill>
              <a:latin typeface="Courier New" pitchFamily="49" charset="0"/>
              <a:cs typeface="Courier New" pitchFamily="49" charset="0"/>
            </a:endParaRPr>
          </a:p>
          <a:p>
            <a:pPr>
              <a:lnSpc>
                <a:spcPct val="80000"/>
              </a:lnSpc>
              <a:spcBef>
                <a:spcPts val="1125"/>
              </a:spcBef>
              <a:buClrTx/>
              <a:buFontTx/>
              <a:buNone/>
            </a:pPr>
            <a:r>
              <a:rPr lang="en-US" sz="1600" b="1" dirty="0">
                <a:solidFill>
                  <a:schemeClr val="tx1"/>
                </a:solidFill>
                <a:latin typeface="Courier New" pitchFamily="49" charset="0"/>
                <a:cs typeface="Courier New" pitchFamily="49" charset="0"/>
              </a:rPr>
              <a:t>	 return 0;</a:t>
            </a:r>
          </a:p>
          <a:p>
            <a:pPr>
              <a:lnSpc>
                <a:spcPct val="80000"/>
              </a:lnSpc>
              <a:spcBef>
                <a:spcPts val="1125"/>
              </a:spcBef>
              <a:buClrTx/>
              <a:buFontTx/>
              <a:buNone/>
            </a:pPr>
            <a:r>
              <a:rPr lang="en-US" sz="1600" b="1" dirty="0">
                <a:solidFill>
                  <a:schemeClr val="tx1"/>
                </a:solidFill>
                <a:latin typeface="Courier New" pitchFamily="49" charset="0"/>
                <a:cs typeface="Courier New" pitchFamily="49" charset="0"/>
              </a:rPr>
              <a:t>}</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Text Box 1"/>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1ACC3679-ECC7-4752-8FD6-CC5E79C19BF8}" type="slidenum">
              <a:rPr lang="en-US" sz="1200">
                <a:ea typeface="MS PGothic" pitchFamily="34" charset="-128"/>
              </a:rPr>
              <a:pPr algn="r">
                <a:buClrTx/>
                <a:buFontTx/>
                <a:buNone/>
              </a:pPr>
              <a:t>9</a:t>
            </a:fld>
            <a:endParaRPr lang="en-US" sz="1200">
              <a:ea typeface="MS PGothic" pitchFamily="34" charset="-128"/>
            </a:endParaRPr>
          </a:p>
        </p:txBody>
      </p:sp>
      <p:sp>
        <p:nvSpPr>
          <p:cNvPr id="12290" name="Text Box 2"/>
          <p:cNvSpPr txBox="1">
            <a:spLocks noChangeArrowheads="1"/>
          </p:cNvSpPr>
          <p:nvPr/>
        </p:nvSpPr>
        <p:spPr bwMode="auto">
          <a:xfrm>
            <a:off x="446088" y="163513"/>
            <a:ext cx="8240712"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Function prototype </a:t>
            </a:r>
          </a:p>
        </p:txBody>
      </p:sp>
      <p:sp>
        <p:nvSpPr>
          <p:cNvPr id="12291" name="Text Box 3"/>
          <p:cNvSpPr txBox="1">
            <a:spLocks noChangeArrowheads="1"/>
          </p:cNvSpPr>
          <p:nvPr/>
        </p:nvSpPr>
        <p:spPr bwMode="auto">
          <a:xfrm>
            <a:off x="304800" y="1143000"/>
            <a:ext cx="8382000" cy="525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381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1pPr>
            <a:lvl2pPr marL="665163" indent="-325438">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2pPr>
            <a:lvl3pPr marL="1017588" indent="-347663">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3pPr>
            <a:lvl4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4pPr>
            <a:lvl5pPr>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42900" algn="l"/>
                <a:tab pos="800100" algn="l"/>
                <a:tab pos="1257300" algn="l"/>
                <a:tab pos="1714500" algn="l"/>
                <a:tab pos="2171700" algn="l"/>
                <a:tab pos="2628900" algn="l"/>
                <a:tab pos="3086100" algn="l"/>
                <a:tab pos="3543300" algn="l"/>
                <a:tab pos="4000500" algn="l"/>
                <a:tab pos="4457700" algn="l"/>
                <a:tab pos="4914900" algn="l"/>
                <a:tab pos="5372100" algn="l"/>
                <a:tab pos="5829300" algn="l"/>
                <a:tab pos="6286500" algn="l"/>
                <a:tab pos="6743700" algn="l"/>
                <a:tab pos="7200900" algn="l"/>
                <a:tab pos="7658100" algn="l"/>
                <a:tab pos="8115300" algn="l"/>
                <a:tab pos="8572500" algn="l"/>
                <a:tab pos="9029700" algn="l"/>
                <a:tab pos="9486900" algn="l"/>
              </a:tabLst>
              <a:defRPr>
                <a:solidFill>
                  <a:srgbClr val="000000"/>
                </a:solidFill>
                <a:latin typeface="Arial" charset="0"/>
                <a:cs typeface="Arial" charset="0"/>
              </a:defRPr>
            </a:lvl9pPr>
          </a:lstStyle>
          <a:p>
            <a:pPr>
              <a:lnSpc>
                <a:spcPct val="90000"/>
              </a:lnSpc>
              <a:spcBef>
                <a:spcPts val="650"/>
              </a:spcBef>
              <a:buClrTx/>
              <a:buFontTx/>
              <a:buNone/>
            </a:pPr>
            <a:r>
              <a:rPr lang="en-US" sz="2800" b="1" dirty="0">
                <a:latin typeface="Courier New" pitchFamily="49" charset="0"/>
                <a:cs typeface="Courier New" pitchFamily="49" charset="0"/>
              </a:rPr>
              <a:t>&lt;output type&gt; &lt;function name&gt;</a:t>
            </a:r>
            <a:r>
              <a:rPr lang="en-US" sz="2800" b="1" dirty="0">
                <a:solidFill>
                  <a:srgbClr val="CC0000"/>
                </a:solidFill>
                <a:latin typeface="Courier New" pitchFamily="49" charset="0"/>
                <a:cs typeface="Courier New" pitchFamily="49" charset="0"/>
              </a:rPr>
              <a:t>(</a:t>
            </a:r>
            <a:r>
              <a:rPr lang="en-US" sz="2800" b="1" dirty="0">
                <a:latin typeface="Courier New" pitchFamily="49" charset="0"/>
                <a:cs typeface="Courier New" pitchFamily="49" charset="0"/>
              </a:rPr>
              <a:t>&lt;input parameter types&gt;</a:t>
            </a:r>
            <a:r>
              <a:rPr lang="en-US" sz="2800" b="1" dirty="0">
                <a:solidFill>
                  <a:srgbClr val="CC0000"/>
                </a:solidFill>
                <a:latin typeface="Courier New" pitchFamily="49" charset="0"/>
                <a:cs typeface="Courier New" pitchFamily="49" charset="0"/>
              </a:rPr>
              <a:t>);</a:t>
            </a:r>
          </a:p>
          <a:p>
            <a:pPr>
              <a:lnSpc>
                <a:spcPct val="90000"/>
              </a:lnSpc>
              <a:spcBef>
                <a:spcPts val="650"/>
              </a:spcBef>
              <a:buClrTx/>
              <a:buFontTx/>
              <a:buNone/>
            </a:pPr>
            <a:endParaRPr lang="en-US" sz="1600" b="1" dirty="0">
              <a:solidFill>
                <a:srgbClr val="CC0000"/>
              </a:solidFill>
              <a:latin typeface="Courier New" pitchFamily="49" charset="0"/>
              <a:cs typeface="Courier New" pitchFamily="49" charset="0"/>
            </a:endParaRPr>
          </a:p>
          <a:p>
            <a:pPr>
              <a:lnSpc>
                <a:spcPct val="90000"/>
              </a:lnSpc>
              <a:spcBef>
                <a:spcPts val="1750"/>
              </a:spcBef>
              <a:buClr>
                <a:srgbClr val="003399"/>
              </a:buClr>
              <a:buFont typeface="Wingdings" pitchFamily="2" charset="2"/>
              <a:buChar char=""/>
            </a:pPr>
            <a:r>
              <a:rPr lang="en-US" sz="2800" dirty="0"/>
              <a:t>&lt;output type&gt;</a:t>
            </a:r>
          </a:p>
          <a:p>
            <a:pPr lvl="1">
              <a:lnSpc>
                <a:spcPct val="90000"/>
              </a:lnSpc>
              <a:spcBef>
                <a:spcPts val="500"/>
              </a:spcBef>
              <a:buClr>
                <a:srgbClr val="006633"/>
              </a:buClr>
              <a:buSzPct val="85000"/>
              <a:buFont typeface="Wingdings" pitchFamily="2" charset="2"/>
              <a:buChar char=""/>
            </a:pPr>
            <a:r>
              <a:rPr lang="en-US" sz="2400" dirty="0">
                <a:solidFill>
                  <a:srgbClr val="CC0000"/>
                </a:solidFill>
              </a:rPr>
              <a:t>Queries</a:t>
            </a:r>
            <a:r>
              <a:rPr lang="en-US" sz="2400" dirty="0"/>
              <a:t>: </a:t>
            </a:r>
            <a:r>
              <a:rPr lang="en-US" sz="2000" b="1" dirty="0" err="1">
                <a:latin typeface="Courier New" pitchFamily="49" charset="0"/>
                <a:cs typeface="Courier New" pitchFamily="49" charset="0"/>
              </a:rPr>
              <a:t>int</a:t>
            </a:r>
            <a:r>
              <a:rPr lang="en-US" sz="2000" b="1" dirty="0">
                <a:latin typeface="Courier New" pitchFamily="49" charset="0"/>
                <a:cs typeface="Courier New" pitchFamily="49" charset="0"/>
              </a:rPr>
              <a:t>, float,…</a:t>
            </a:r>
          </a:p>
          <a:p>
            <a:pPr lvl="1">
              <a:lnSpc>
                <a:spcPct val="90000"/>
              </a:lnSpc>
              <a:spcBef>
                <a:spcPts val="500"/>
              </a:spcBef>
              <a:buClr>
                <a:srgbClr val="006633"/>
              </a:buClr>
              <a:buSzPct val="85000"/>
              <a:buFont typeface="Wingdings" pitchFamily="2" charset="2"/>
              <a:buChar char=""/>
            </a:pPr>
            <a:r>
              <a:rPr lang="en-US" sz="2400" dirty="0">
                <a:solidFill>
                  <a:srgbClr val="CC0000"/>
                </a:solidFill>
              </a:rPr>
              <a:t>Command</a:t>
            </a:r>
            <a:r>
              <a:rPr lang="en-US" sz="2400" dirty="0"/>
              <a:t>: </a:t>
            </a:r>
            <a:r>
              <a:rPr lang="en-US" sz="2000" b="1" dirty="0">
                <a:latin typeface="Courier New" pitchFamily="49" charset="0"/>
                <a:cs typeface="Courier New" pitchFamily="49" charset="0"/>
              </a:rPr>
              <a:t>void </a:t>
            </a:r>
          </a:p>
          <a:p>
            <a:pPr>
              <a:lnSpc>
                <a:spcPct val="90000"/>
              </a:lnSpc>
              <a:spcBef>
                <a:spcPts val="1750"/>
              </a:spcBef>
              <a:buClr>
                <a:srgbClr val="003399"/>
              </a:buClr>
              <a:buFont typeface="Wingdings" pitchFamily="2" charset="2"/>
              <a:buChar char=""/>
            </a:pPr>
            <a:r>
              <a:rPr lang="en-US" sz="2800" dirty="0"/>
              <a:t>&lt;function name&gt; is an identifier </a:t>
            </a:r>
          </a:p>
          <a:p>
            <a:pPr>
              <a:lnSpc>
                <a:spcPct val="90000"/>
              </a:lnSpc>
              <a:spcBef>
                <a:spcPts val="1750"/>
              </a:spcBef>
              <a:buClr>
                <a:srgbClr val="003399"/>
              </a:buClr>
              <a:buFont typeface="Wingdings" pitchFamily="2" charset="2"/>
              <a:buChar char=""/>
            </a:pPr>
            <a:r>
              <a:rPr lang="en-US" sz="2800" dirty="0"/>
              <a:t>&lt;input parameter list&gt;</a:t>
            </a:r>
          </a:p>
          <a:p>
            <a:pPr lvl="1">
              <a:lnSpc>
                <a:spcPct val="90000"/>
              </a:lnSpc>
              <a:spcBef>
                <a:spcPts val="600"/>
              </a:spcBef>
              <a:buClr>
                <a:srgbClr val="006633"/>
              </a:buClr>
              <a:buSzPct val="85000"/>
              <a:buFont typeface="Wingdings" pitchFamily="2" charset="2"/>
              <a:buChar char=""/>
            </a:pPr>
            <a:r>
              <a:rPr lang="en-US" sz="2400" dirty="0"/>
              <a:t>&lt;type&gt;, &lt;type&gt;, …</a:t>
            </a:r>
          </a:p>
          <a:p>
            <a:pPr lvl="2">
              <a:lnSpc>
                <a:spcPct val="90000"/>
              </a:lnSpc>
              <a:spcBef>
                <a:spcPts val="600"/>
              </a:spcBef>
              <a:buClr>
                <a:srgbClr val="CC0000"/>
              </a:buClr>
              <a:buSzPct val="75000"/>
              <a:buFont typeface="Wingdings" pitchFamily="2" charset="2"/>
              <a:buChar char=""/>
            </a:pPr>
            <a:r>
              <a:rPr lang="en-US" sz="2400" b="1" dirty="0" err="1">
                <a:latin typeface="Courier New" pitchFamily="49" charset="0"/>
                <a:cs typeface="Courier New" pitchFamily="49" charset="0"/>
              </a:rPr>
              <a:t>int</a:t>
            </a:r>
            <a:r>
              <a:rPr lang="en-US" sz="2400" b="1" dirty="0">
                <a:latin typeface="Courier New" pitchFamily="49" charset="0"/>
                <a:cs typeface="Courier New" pitchFamily="49" charset="0"/>
              </a:rPr>
              <a:t>, float, …</a:t>
            </a:r>
          </a:p>
          <a:p>
            <a:pPr lvl="1">
              <a:lnSpc>
                <a:spcPct val="90000"/>
              </a:lnSpc>
              <a:spcBef>
                <a:spcPts val="600"/>
              </a:spcBef>
              <a:buClr>
                <a:srgbClr val="006633"/>
              </a:buClr>
              <a:buSzPct val="85000"/>
              <a:buFont typeface="Wingdings" pitchFamily="2" charset="2"/>
              <a:buChar char=""/>
            </a:pPr>
            <a:r>
              <a:rPr lang="en-US" sz="2400" b="1" dirty="0">
                <a:latin typeface="Courier New" pitchFamily="49" charset="0"/>
                <a:cs typeface="Courier New" pitchFamily="49" charset="0"/>
              </a:rPr>
              <a:t>void</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additive="repl">
                                        <p:cTn id="6" dur="1" fill="hold">
                                          <p:stCondLst>
                                            <p:cond delay="0"/>
                                          </p:stCondLst>
                                        </p:cTn>
                                        <p:tgtEl>
                                          <p:spTgt spid="12291">
                                            <p:txEl>
                                              <p:pRg st="2" end="2"/>
                                            </p:txEl>
                                          </p:spTgt>
                                        </p:tgtEl>
                                        <p:attrNameLst>
                                          <p:attrName>style.visibility</p:attrName>
                                        </p:attrNameLst>
                                      </p:cBhvr>
                                      <p:to>
                                        <p:strVal val="visible"/>
                                      </p:to>
                                    </p:set>
                                    <p:animEffect transition="in" filter="checkerboard(across)">
                                      <p:cBhvr additive="repl">
                                        <p:cTn id="7" dur="500"/>
                                        <p:tgtEl>
                                          <p:spTgt spid="12291">
                                            <p:txEl>
                                              <p:pRg st="2" end="2"/>
                                            </p:txEl>
                                          </p:spTgt>
                                        </p:tgtEl>
                                      </p:cBhvr>
                                    </p:animEffect>
                                  </p:childTnLst>
                                </p:cTn>
                              </p:par>
                              <p:par>
                                <p:cTn id="8" presetID="5" presetClass="entr" presetSubtype="10" fill="hold" nodeType="withEffect">
                                  <p:stCondLst>
                                    <p:cond delay="0"/>
                                  </p:stCondLst>
                                  <p:childTnLst>
                                    <p:set>
                                      <p:cBhvr additive="repl">
                                        <p:cTn id="9" dur="1" fill="hold">
                                          <p:stCondLst>
                                            <p:cond delay="0"/>
                                          </p:stCondLst>
                                        </p:cTn>
                                        <p:tgtEl>
                                          <p:spTgt spid="12291">
                                            <p:txEl>
                                              <p:pRg st="3" end="3"/>
                                            </p:txEl>
                                          </p:spTgt>
                                        </p:tgtEl>
                                        <p:attrNameLst>
                                          <p:attrName>style.visibility</p:attrName>
                                        </p:attrNameLst>
                                      </p:cBhvr>
                                      <p:to>
                                        <p:strVal val="visible"/>
                                      </p:to>
                                    </p:set>
                                    <p:animEffect transition="in" filter="checkerboard(across)">
                                      <p:cBhvr additive="repl">
                                        <p:cTn id="10" dur="500"/>
                                        <p:tgtEl>
                                          <p:spTgt spid="12291">
                                            <p:txEl>
                                              <p:pRg st="3" end="3"/>
                                            </p:txEl>
                                          </p:spTgt>
                                        </p:tgtEl>
                                      </p:cBhvr>
                                    </p:animEffect>
                                  </p:childTnLst>
                                </p:cTn>
                              </p:par>
                              <p:par>
                                <p:cTn id="11" presetID="5" presetClass="entr" presetSubtype="10" fill="hold" nodeType="withEffect">
                                  <p:stCondLst>
                                    <p:cond delay="0"/>
                                  </p:stCondLst>
                                  <p:childTnLst>
                                    <p:set>
                                      <p:cBhvr additive="repl">
                                        <p:cTn id="12" dur="1" fill="hold">
                                          <p:stCondLst>
                                            <p:cond delay="0"/>
                                          </p:stCondLst>
                                        </p:cTn>
                                        <p:tgtEl>
                                          <p:spTgt spid="12291">
                                            <p:txEl>
                                              <p:pRg st="4" end="4"/>
                                            </p:txEl>
                                          </p:spTgt>
                                        </p:tgtEl>
                                        <p:attrNameLst>
                                          <p:attrName>style.visibility</p:attrName>
                                        </p:attrNameLst>
                                      </p:cBhvr>
                                      <p:to>
                                        <p:strVal val="visible"/>
                                      </p:to>
                                    </p:set>
                                    <p:animEffect transition="in" filter="checkerboard(across)">
                                      <p:cBhvr additive="repl">
                                        <p:cTn id="13" dur="500"/>
                                        <p:tgtEl>
                                          <p:spTgt spid="12291">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nodeType="clickEffect">
                                  <p:stCondLst>
                                    <p:cond delay="0"/>
                                  </p:stCondLst>
                                  <p:childTnLst>
                                    <p:set>
                                      <p:cBhvr additive="repl">
                                        <p:cTn id="17" dur="1" fill="hold">
                                          <p:stCondLst>
                                            <p:cond delay="0"/>
                                          </p:stCondLst>
                                        </p:cTn>
                                        <p:tgtEl>
                                          <p:spTgt spid="12291">
                                            <p:txEl>
                                              <p:pRg st="5" end="5"/>
                                            </p:txEl>
                                          </p:spTgt>
                                        </p:tgtEl>
                                        <p:attrNameLst>
                                          <p:attrName>style.visibility</p:attrName>
                                        </p:attrNameLst>
                                      </p:cBhvr>
                                      <p:to>
                                        <p:strVal val="visible"/>
                                      </p:to>
                                    </p:set>
                                    <p:animEffect transition="in" filter="checkerboard(across)">
                                      <p:cBhvr additive="repl">
                                        <p:cTn id="18" dur="500"/>
                                        <p:tgtEl>
                                          <p:spTgt spid="12291">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additive="repl">
                                        <p:cTn id="22" dur="1" fill="hold">
                                          <p:stCondLst>
                                            <p:cond delay="0"/>
                                          </p:stCondLst>
                                        </p:cTn>
                                        <p:tgtEl>
                                          <p:spTgt spid="12291">
                                            <p:txEl>
                                              <p:pRg st="6" end="6"/>
                                            </p:txEl>
                                          </p:spTgt>
                                        </p:tgtEl>
                                        <p:attrNameLst>
                                          <p:attrName>style.visibility</p:attrName>
                                        </p:attrNameLst>
                                      </p:cBhvr>
                                      <p:to>
                                        <p:strVal val="visible"/>
                                      </p:to>
                                    </p:set>
                                    <p:animEffect transition="in" filter="checkerboard(across)">
                                      <p:cBhvr additive="repl">
                                        <p:cTn id="23" dur="500"/>
                                        <p:tgtEl>
                                          <p:spTgt spid="12291">
                                            <p:txEl>
                                              <p:pRg st="6" end="6"/>
                                            </p:txEl>
                                          </p:spTgt>
                                        </p:tgtEl>
                                      </p:cBhvr>
                                    </p:animEffect>
                                  </p:childTnLst>
                                </p:cTn>
                              </p:par>
                              <p:par>
                                <p:cTn id="24" presetID="5" presetClass="entr" presetSubtype="10" fill="hold" nodeType="withEffect">
                                  <p:stCondLst>
                                    <p:cond delay="0"/>
                                  </p:stCondLst>
                                  <p:childTnLst>
                                    <p:set>
                                      <p:cBhvr additive="repl">
                                        <p:cTn id="25" dur="1" fill="hold">
                                          <p:stCondLst>
                                            <p:cond delay="0"/>
                                          </p:stCondLst>
                                        </p:cTn>
                                        <p:tgtEl>
                                          <p:spTgt spid="12291">
                                            <p:txEl>
                                              <p:pRg st="7" end="7"/>
                                            </p:txEl>
                                          </p:spTgt>
                                        </p:tgtEl>
                                        <p:attrNameLst>
                                          <p:attrName>style.visibility</p:attrName>
                                        </p:attrNameLst>
                                      </p:cBhvr>
                                      <p:to>
                                        <p:strVal val="visible"/>
                                      </p:to>
                                    </p:set>
                                    <p:animEffect transition="in" filter="checkerboard(across)">
                                      <p:cBhvr additive="repl">
                                        <p:cTn id="26" dur="500"/>
                                        <p:tgtEl>
                                          <p:spTgt spid="12291">
                                            <p:txEl>
                                              <p:pRg st="7" end="7"/>
                                            </p:txEl>
                                          </p:spTgt>
                                        </p:tgtEl>
                                      </p:cBhvr>
                                    </p:animEffect>
                                  </p:childTnLst>
                                </p:cTn>
                              </p:par>
                              <p:par>
                                <p:cTn id="27" presetID="5" presetClass="entr" presetSubtype="10" fill="hold" nodeType="withEffect">
                                  <p:stCondLst>
                                    <p:cond delay="0"/>
                                  </p:stCondLst>
                                  <p:childTnLst>
                                    <p:set>
                                      <p:cBhvr additive="repl">
                                        <p:cTn id="28" dur="1" fill="hold">
                                          <p:stCondLst>
                                            <p:cond delay="0"/>
                                          </p:stCondLst>
                                        </p:cTn>
                                        <p:tgtEl>
                                          <p:spTgt spid="12291">
                                            <p:txEl>
                                              <p:pRg st="8" end="8"/>
                                            </p:txEl>
                                          </p:spTgt>
                                        </p:tgtEl>
                                        <p:attrNameLst>
                                          <p:attrName>style.visibility</p:attrName>
                                        </p:attrNameLst>
                                      </p:cBhvr>
                                      <p:to>
                                        <p:strVal val="visible"/>
                                      </p:to>
                                    </p:set>
                                    <p:animEffect transition="in" filter="checkerboard(across)">
                                      <p:cBhvr additive="repl">
                                        <p:cTn id="29" dur="500"/>
                                        <p:tgtEl>
                                          <p:spTgt spid="12291">
                                            <p:txEl>
                                              <p:pRg st="8" end="8"/>
                                            </p:txEl>
                                          </p:spTgt>
                                        </p:tgtEl>
                                      </p:cBhvr>
                                    </p:animEffect>
                                  </p:childTnLst>
                                </p:cTn>
                              </p:par>
                              <p:par>
                                <p:cTn id="30" presetID="5" presetClass="entr" presetSubtype="10" fill="hold" nodeType="withEffect">
                                  <p:stCondLst>
                                    <p:cond delay="0"/>
                                  </p:stCondLst>
                                  <p:childTnLst>
                                    <p:set>
                                      <p:cBhvr additive="repl">
                                        <p:cTn id="31" dur="1" fill="hold">
                                          <p:stCondLst>
                                            <p:cond delay="0"/>
                                          </p:stCondLst>
                                        </p:cTn>
                                        <p:tgtEl>
                                          <p:spTgt spid="12291">
                                            <p:txEl>
                                              <p:pRg st="9" end="9"/>
                                            </p:txEl>
                                          </p:spTgt>
                                        </p:tgtEl>
                                        <p:attrNameLst>
                                          <p:attrName>style.visibility</p:attrName>
                                        </p:attrNameLst>
                                      </p:cBhvr>
                                      <p:to>
                                        <p:strVal val="visible"/>
                                      </p:to>
                                    </p:set>
                                    <p:animEffect transition="in" filter="checkerboard(across)">
                                      <p:cBhvr additive="repl">
                                        <p:cTn id="32" dur="500"/>
                                        <p:tgtEl>
                                          <p:spTgt spid="122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Text Box 1"/>
          <p:cNvSpPr txBox="1">
            <a:spLocks noChangeArrowheads="1"/>
          </p:cNvSpPr>
          <p:nvPr/>
        </p:nvSpPr>
        <p:spPr bwMode="auto">
          <a:xfrm>
            <a:off x="304800" y="163513"/>
            <a:ext cx="8066088"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buClrTx/>
              <a:buFontTx/>
              <a:buNone/>
            </a:pPr>
            <a:r>
              <a:rPr lang="en-US" sz="4000">
                <a:solidFill>
                  <a:srgbClr val="293A83"/>
                </a:solidFill>
              </a:rPr>
              <a:t>Bugs &amp; Avoiding Them </a:t>
            </a:r>
          </a:p>
        </p:txBody>
      </p:sp>
      <p:sp>
        <p:nvSpPr>
          <p:cNvPr id="86018" name="Text Box 2"/>
          <p:cNvSpPr txBox="1">
            <a:spLocks noChangeArrowheads="1"/>
          </p:cNvSpPr>
          <p:nvPr/>
        </p:nvSpPr>
        <p:spPr bwMode="auto">
          <a:xfrm>
            <a:off x="304800" y="1143000"/>
            <a:ext cx="8839200" cy="559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8138" indent="-3381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1pPr>
            <a:lvl2pPr marL="665163" indent="-325438">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2pPr>
            <a:lvl3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3pPr>
            <a:lvl4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4pPr>
            <a:lvl5pPr>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338138" algn="l"/>
                <a:tab pos="795338" algn="l"/>
                <a:tab pos="1252538" algn="l"/>
                <a:tab pos="1709738" algn="l"/>
                <a:tab pos="2166938" algn="l"/>
                <a:tab pos="2624138" algn="l"/>
                <a:tab pos="3081338" algn="l"/>
                <a:tab pos="3538538" algn="l"/>
                <a:tab pos="3995738" algn="l"/>
                <a:tab pos="4452938" algn="l"/>
                <a:tab pos="4910138" algn="l"/>
                <a:tab pos="5367338" algn="l"/>
                <a:tab pos="5824538" algn="l"/>
                <a:tab pos="6281738" algn="l"/>
                <a:tab pos="6738938" algn="l"/>
                <a:tab pos="7196138" algn="l"/>
                <a:tab pos="7653338" algn="l"/>
                <a:tab pos="8110538" algn="l"/>
                <a:tab pos="8567738" algn="l"/>
                <a:tab pos="9024938" algn="l"/>
                <a:tab pos="9482138" algn="l"/>
              </a:tabLst>
              <a:defRPr>
                <a:solidFill>
                  <a:srgbClr val="000000"/>
                </a:solidFill>
                <a:latin typeface="Arial" charset="0"/>
                <a:cs typeface="Arial" charset="0"/>
              </a:defRPr>
            </a:lvl9pPr>
          </a:lstStyle>
          <a:p>
            <a:pPr>
              <a:spcBef>
                <a:spcPts val="2000"/>
              </a:spcBef>
              <a:buClr>
                <a:srgbClr val="003399"/>
              </a:buClr>
              <a:buFont typeface="Wingdings" pitchFamily="2" charset="2"/>
              <a:buChar char=""/>
            </a:pPr>
            <a:r>
              <a:rPr lang="en-US" sz="3200" dirty="0"/>
              <a:t>Be careful about the order of input parameters</a:t>
            </a:r>
          </a:p>
          <a:p>
            <a:pPr>
              <a:spcBef>
                <a:spcPts val="1750"/>
              </a:spcBef>
              <a:buClrTx/>
              <a:buFontTx/>
              <a:buNone/>
            </a:pPr>
            <a:r>
              <a:rPr lang="en-US" sz="2800" b="1" dirty="0" err="1">
                <a:latin typeface="Courier New" pitchFamily="49" charset="0"/>
                <a:cs typeface="Courier New" pitchFamily="49" charset="0"/>
              </a:rPr>
              <a:t>int</a:t>
            </a:r>
            <a:r>
              <a:rPr lang="en-US" sz="2800" b="1" dirty="0">
                <a:latin typeface="Courier New" pitchFamily="49" charset="0"/>
                <a:cs typeface="Courier New" pitchFamily="49" charset="0"/>
              </a:rPr>
              <a:t> diff(</a:t>
            </a:r>
            <a:r>
              <a:rPr lang="en-US" sz="2800" b="1" dirty="0" err="1">
                <a:latin typeface="Courier New" pitchFamily="49" charset="0"/>
                <a:cs typeface="Courier New" pitchFamily="49" charset="0"/>
              </a:rPr>
              <a:t>int</a:t>
            </a:r>
            <a:r>
              <a:rPr lang="en-US" sz="2800" b="1" dirty="0">
                <a:latin typeface="Courier New" pitchFamily="49" charset="0"/>
                <a:cs typeface="Courier New" pitchFamily="49" charset="0"/>
              </a:rPr>
              <a:t> a, </a:t>
            </a:r>
            <a:r>
              <a:rPr lang="en-US" sz="2800" b="1" dirty="0" err="1">
                <a:latin typeface="Courier New" pitchFamily="49" charset="0"/>
                <a:cs typeface="Courier New" pitchFamily="49" charset="0"/>
              </a:rPr>
              <a:t>int</a:t>
            </a:r>
            <a:r>
              <a:rPr lang="en-US" sz="2800" b="1" dirty="0">
                <a:latin typeface="Courier New" pitchFamily="49" charset="0"/>
                <a:cs typeface="Courier New" pitchFamily="49" charset="0"/>
              </a:rPr>
              <a:t> b){return a - b;}</a:t>
            </a:r>
          </a:p>
          <a:p>
            <a:pPr>
              <a:spcBef>
                <a:spcPts val="1750"/>
              </a:spcBef>
              <a:buClrTx/>
              <a:buFontTx/>
              <a:buNone/>
            </a:pPr>
            <a:r>
              <a:rPr lang="en-US" sz="2800" b="1" dirty="0">
                <a:latin typeface="Courier New" pitchFamily="49" charset="0"/>
                <a:cs typeface="Courier New" pitchFamily="49" charset="0"/>
              </a:rPr>
              <a:t>diff(</a:t>
            </a:r>
            <a:r>
              <a:rPr lang="en-US" sz="2800" b="1" dirty="0" err="1">
                <a:latin typeface="Courier New" pitchFamily="49" charset="0"/>
                <a:cs typeface="Courier New" pitchFamily="49" charset="0"/>
              </a:rPr>
              <a:t>x,y</a:t>
            </a:r>
            <a:r>
              <a:rPr lang="en-US" sz="2800" b="1" dirty="0">
                <a:latin typeface="Courier New" pitchFamily="49" charset="0"/>
                <a:cs typeface="Courier New" pitchFamily="49" charset="0"/>
              </a:rPr>
              <a:t>) or diff(</a:t>
            </a:r>
            <a:r>
              <a:rPr lang="en-US" sz="2800" b="1" dirty="0" err="1">
                <a:latin typeface="Courier New" pitchFamily="49" charset="0"/>
                <a:cs typeface="Courier New" pitchFamily="49" charset="0"/>
              </a:rPr>
              <a:t>y,x</a:t>
            </a:r>
            <a:r>
              <a:rPr lang="en-US" sz="2800" b="1" dirty="0">
                <a:latin typeface="Courier New" pitchFamily="49" charset="0"/>
                <a:cs typeface="Courier New" pitchFamily="49" charset="0"/>
              </a:rPr>
              <a:t>)</a:t>
            </a:r>
          </a:p>
          <a:p>
            <a:pPr>
              <a:spcBef>
                <a:spcPts val="2000"/>
              </a:spcBef>
              <a:buClr>
                <a:srgbClr val="003399"/>
              </a:buClr>
              <a:buFont typeface="Wingdings" pitchFamily="2" charset="2"/>
              <a:buChar char=""/>
            </a:pPr>
            <a:r>
              <a:rPr lang="en-US" sz="3200" dirty="0"/>
              <a:t>Be careful about casting in functions</a:t>
            </a:r>
          </a:p>
          <a:p>
            <a:pPr>
              <a:spcBef>
                <a:spcPts val="2000"/>
              </a:spcBef>
              <a:buClr>
                <a:srgbClr val="003399"/>
              </a:buClr>
              <a:buFont typeface="Wingdings" pitchFamily="2" charset="2"/>
              <a:buChar char=""/>
            </a:pPr>
            <a:r>
              <a:rPr lang="en-US" sz="3200" dirty="0"/>
              <a:t>Recursion must finish, be careful a bout basic problem in the recursive functions </a:t>
            </a:r>
          </a:p>
          <a:p>
            <a:pPr lvl="1">
              <a:spcBef>
                <a:spcPts val="700"/>
              </a:spcBef>
              <a:buClr>
                <a:srgbClr val="006633"/>
              </a:buClr>
              <a:buSzPct val="85000"/>
              <a:buFont typeface="Wingdings" pitchFamily="2" charset="2"/>
              <a:buChar char=""/>
            </a:pPr>
            <a:r>
              <a:rPr lang="en-US" sz="2800" dirty="0"/>
              <a:t> No base problem </a:t>
            </a:r>
            <a:r>
              <a:rPr lang="en-US" sz="2800" dirty="0">
                <a:latin typeface="Wingdings" pitchFamily="2" charset="2"/>
              </a:rPr>
              <a:t></a:t>
            </a:r>
            <a:r>
              <a:rPr lang="en-US" sz="2800" dirty="0"/>
              <a:t> Stack Overflow</a:t>
            </a:r>
          </a:p>
          <a:p>
            <a:pPr>
              <a:spcBef>
                <a:spcPts val="2000"/>
              </a:spcBef>
              <a:buClr>
                <a:srgbClr val="003399"/>
              </a:buClr>
              <a:buFont typeface="Wingdings" pitchFamily="2" charset="2"/>
              <a:buChar char=""/>
            </a:pPr>
            <a:r>
              <a:rPr lang="en-US" sz="3200" dirty="0"/>
              <a:t>Static variables are useful debugging </a:t>
            </a:r>
          </a:p>
        </p:txBody>
      </p:sp>
      <p:sp>
        <p:nvSpPr>
          <p:cNvPr id="86019"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5pPr>
            <a:lvl6pPr marL="25146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6pPr>
            <a:lvl7pPr marL="29718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7pPr>
            <a:lvl8pPr marL="34290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8pPr>
            <a:lvl9pPr marL="3886200" indent="-228600" defTabSz="457200" fontAlgn="base">
              <a:spcBef>
                <a:spcPct val="0"/>
              </a:spcBef>
              <a:spcAft>
                <a:spcPct val="0"/>
              </a:spcAft>
              <a:buClr>
                <a:srgbClr val="000000"/>
              </a:buClr>
              <a:buSzPct val="100000"/>
              <a:buFont typeface="Times New Roman" pitchFamily="18"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Arial" charset="0"/>
                <a:cs typeface="Arial" charset="0"/>
              </a:defRPr>
            </a:lvl9pPr>
          </a:lstStyle>
          <a:p>
            <a:pPr algn="r">
              <a:buClrTx/>
              <a:buFontTx/>
              <a:buNone/>
            </a:pPr>
            <a:fld id="{A8D138DA-7989-41C3-8BA9-E2915ECF0375}" type="slidenum">
              <a:rPr lang="en-US" sz="1200">
                <a:ea typeface="MS PGothic" pitchFamily="34" charset="-128"/>
              </a:rPr>
              <a:pPr algn="r">
                <a:buClrTx/>
                <a:buFontTx/>
                <a:buNone/>
              </a:pPr>
              <a:t>90</a:t>
            </a:fld>
            <a:endParaRPr lang="en-US" sz="1200">
              <a:ea typeface="MS PGothic" pitchFamily="34" charset="-128"/>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
          <p:cNvSpPr txBox="1">
            <a:spLocks noChangeArrowheads="1"/>
          </p:cNvSpPr>
          <p:nvPr/>
        </p:nvSpPr>
        <p:spPr bwMode="auto">
          <a:xfrm>
            <a:off x="457200" y="150813"/>
            <a:ext cx="7924800"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b"/>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eaLnBrk="1" hangingPunct="1">
              <a:buClrTx/>
              <a:buFontTx/>
              <a:buNone/>
            </a:pPr>
            <a:r>
              <a:rPr lang="en-US" sz="4000">
                <a:solidFill>
                  <a:srgbClr val="293A83"/>
                </a:solidFill>
              </a:rPr>
              <a:t>Reference </a:t>
            </a:r>
          </a:p>
        </p:txBody>
      </p:sp>
      <p:sp>
        <p:nvSpPr>
          <p:cNvPr id="32771" name="Text Box 2"/>
          <p:cNvSpPr txBox="1">
            <a:spLocks noChangeArrowheads="1"/>
          </p:cNvSpPr>
          <p:nvPr/>
        </p:nvSpPr>
        <p:spPr bwMode="auto">
          <a:xfrm>
            <a:off x="304800" y="1143000"/>
            <a:ext cx="8382000" cy="5181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39725" indent="-339725"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1pPr>
            <a:lvl2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2pPr>
            <a:lvl3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3pPr>
            <a:lvl4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4pPr>
            <a:lvl5pPr eaLnBrk="0" hangingPunc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339725" algn="l"/>
                <a:tab pos="796925" algn="l"/>
                <a:tab pos="1254125" algn="l"/>
                <a:tab pos="1711325" algn="l"/>
                <a:tab pos="2168525" algn="l"/>
                <a:tab pos="2625725" algn="l"/>
                <a:tab pos="3082925" algn="l"/>
                <a:tab pos="3540125" algn="l"/>
                <a:tab pos="3997325" algn="l"/>
                <a:tab pos="4454525" algn="l"/>
                <a:tab pos="4911725" algn="l"/>
                <a:tab pos="5368925" algn="l"/>
                <a:tab pos="5826125" algn="l"/>
                <a:tab pos="6283325" algn="l"/>
                <a:tab pos="6740525" algn="l"/>
                <a:tab pos="7197725" algn="l"/>
                <a:tab pos="7654925" algn="l"/>
                <a:tab pos="8112125" algn="l"/>
                <a:tab pos="8569325" algn="l"/>
                <a:tab pos="9026525" algn="l"/>
                <a:tab pos="9483725" algn="l"/>
              </a:tabLst>
              <a:defRPr>
                <a:solidFill>
                  <a:schemeClr val="bg1"/>
                </a:solidFill>
                <a:latin typeface="Arial" charset="0"/>
                <a:cs typeface="Arial" charset="0"/>
              </a:defRPr>
            </a:lvl9pPr>
          </a:lstStyle>
          <a:p>
            <a:pPr marL="342900" lvl="0" indent="-342900" defTabSz="914400">
              <a:spcBef>
                <a:spcPts val="1200"/>
              </a:spcBef>
              <a:buClr>
                <a:srgbClr val="003399"/>
              </a:buClr>
              <a:buSzTx/>
              <a:buFont typeface="Wingdings" pitchFamily="2" charset="2"/>
              <a:buChar char="Ø"/>
              <a:tabLst/>
            </a:pPr>
            <a:r>
              <a:rPr lang="en-US" sz="3200" kern="0" dirty="0">
                <a:solidFill>
                  <a:srgbClr val="CC0000"/>
                </a:solidFill>
                <a:latin typeface="+mj-lt"/>
              </a:rPr>
              <a:t>Reading Assignment</a:t>
            </a:r>
            <a:r>
              <a:rPr lang="en-US" sz="3200" kern="0" dirty="0">
                <a:solidFill>
                  <a:srgbClr val="000000"/>
                </a:solidFill>
                <a:latin typeface="+mj-lt"/>
              </a:rPr>
              <a:t>: </a:t>
            </a:r>
            <a:r>
              <a:rPr lang="en-US" sz="3200" kern="0">
                <a:solidFill>
                  <a:srgbClr val="000000"/>
                </a:solidFill>
                <a:latin typeface="+mj-lt"/>
              </a:rPr>
              <a:t>Chapter 5 </a:t>
            </a:r>
            <a:r>
              <a:rPr lang="en-US" sz="3200" kern="0" dirty="0">
                <a:solidFill>
                  <a:srgbClr val="000000"/>
                </a:solidFill>
                <a:latin typeface="+mj-lt"/>
              </a:rPr>
              <a:t>of “C How to Program”</a:t>
            </a:r>
          </a:p>
        </p:txBody>
      </p:sp>
      <p:sp>
        <p:nvSpPr>
          <p:cNvPr id="32772" name="Text Box 3"/>
          <p:cNvSpPr txBox="1">
            <a:spLocks noChangeArrowheads="1"/>
          </p:cNvSpPr>
          <p:nvPr/>
        </p:nvSpPr>
        <p:spPr bwMode="auto">
          <a:xfrm>
            <a:off x="3962400" y="6477000"/>
            <a:ext cx="609600"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5pPr>
            <a:lvl6pPr marL="25146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6pPr>
            <a:lvl7pPr marL="29718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7pPr>
            <a:lvl8pPr marL="34290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8pPr>
            <a:lvl9pPr marL="3886200" indent="-228600" defTabSz="457200" eaLnBrk="0" fontAlgn="base" hangingPunct="0">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bg1"/>
                </a:solidFill>
                <a:latin typeface="Arial" charset="0"/>
                <a:cs typeface="Arial" charset="0"/>
              </a:defRPr>
            </a:lvl9pPr>
          </a:lstStyle>
          <a:p>
            <a:pPr algn="r" eaLnBrk="1" hangingPunct="1">
              <a:buClrTx/>
              <a:buFontTx/>
              <a:buNone/>
            </a:pPr>
            <a:fld id="{49242773-A0CF-44AA-A06F-737BBBA1D179}" type="slidenum">
              <a:rPr lang="en-US" sz="1200">
                <a:solidFill>
                  <a:srgbClr val="000000"/>
                </a:solidFill>
                <a:ea typeface="MS PGothic" pitchFamily="32" charset="-128"/>
              </a:rPr>
              <a:pPr algn="r" eaLnBrk="1" hangingPunct="1">
                <a:buClrTx/>
                <a:buFontTx/>
                <a:buNone/>
              </a:pPr>
              <a:t>91</a:t>
            </a:fld>
            <a:endParaRPr lang="en-US" sz="1200">
              <a:solidFill>
                <a:srgbClr val="000000"/>
              </a:solidFill>
              <a:ea typeface="MS PGothic" pitchFamily="32" charset="-128"/>
            </a:endParaRPr>
          </a:p>
        </p:txBody>
      </p:sp>
    </p:spTree>
    <p:extLst>
      <p:ext uri="{BB962C8B-B14F-4D97-AF65-F5344CB8AC3E}">
        <p14:creationId xmlns:p14="http://schemas.microsoft.com/office/powerpoint/2010/main" val="1586297631"/>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 val="e0d4fcb576aec31f61f5376a2d39d0c1f63d5ba"/>
</p:tagLst>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8"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22566</TotalTime>
  <Words>7206</Words>
  <Application>Microsoft Office PowerPoint</Application>
  <PresentationFormat>On-screen Show (4:3)</PresentationFormat>
  <Paragraphs>1353</Paragraphs>
  <Slides>91</Slides>
  <Notes>88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0</vt:i4>
      </vt:variant>
      <vt:variant>
        <vt:lpstr>Slide Titles</vt:lpstr>
      </vt:variant>
      <vt:variant>
        <vt:i4>91</vt:i4>
      </vt:variant>
    </vt:vector>
  </HeadingPairs>
  <TitlesOfParts>
    <vt:vector size="98" baseType="lpstr">
      <vt:lpstr>Arial</vt:lpstr>
      <vt:lpstr>Calibri</vt:lpstr>
      <vt:lpstr>Courier New</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extern Example</vt:lpstr>
      <vt:lpstr>Use a global variable in another file in C</vt:lpstr>
      <vt:lpstr>Use a global variable in another file in 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Recursive function to calculate Factorial</vt:lpstr>
      <vt:lpstr>PowerPoint Presentation</vt:lpstr>
      <vt:lpstr>PowerPoint Presentation</vt:lpstr>
      <vt:lpstr>PowerPoint Presentation</vt:lpstr>
      <vt:lpstr>PowerPoint Presentation</vt:lpstr>
      <vt:lpstr>PowerPoint Presentation</vt:lpstr>
      <vt:lpstr>PowerPoint Presentation</vt:lpstr>
      <vt:lpstr>Greatest common divisor (GCD)</vt:lpstr>
      <vt:lpstr>Fibonacci numbers</vt:lpstr>
      <vt:lpstr>Print digits recursive</vt:lpstr>
      <vt:lpstr>Print digits recursive</vt:lpstr>
      <vt:lpstr>PowerPoint Presentation</vt:lpstr>
      <vt:lpstr>Determine whether input is odd or even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dc:title>
  <dc:creator>Bahador</dc:creator>
  <cp:lastModifiedBy>Morteza Zakeri</cp:lastModifiedBy>
  <cp:revision>664</cp:revision>
  <cp:lastPrinted>1601-01-01T00:00:00Z</cp:lastPrinted>
  <dcterms:created xsi:type="dcterms:W3CDTF">2007-10-07T13:27:00Z</dcterms:created>
  <dcterms:modified xsi:type="dcterms:W3CDTF">2024-03-17T13:13:54Z</dcterms:modified>
</cp:coreProperties>
</file>