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769" r:id="rId2"/>
    <p:sldMasterId id="2147483781" r:id="rId3"/>
  </p:sldMasterIdLst>
  <p:notesMasterIdLst>
    <p:notesMasterId r:id="rId16"/>
  </p:notesMasterIdLst>
  <p:handoutMasterIdLst>
    <p:handoutMasterId r:id="rId17"/>
  </p:handoutMasterIdLst>
  <p:sldIdLst>
    <p:sldId id="377" r:id="rId4"/>
    <p:sldId id="341" r:id="rId5"/>
    <p:sldId id="342" r:id="rId6"/>
    <p:sldId id="344" r:id="rId7"/>
    <p:sldId id="345" r:id="rId8"/>
    <p:sldId id="346" r:id="rId9"/>
    <p:sldId id="2176" r:id="rId10"/>
    <p:sldId id="2177" r:id="rId11"/>
    <p:sldId id="2178" r:id="rId12"/>
    <p:sldId id="2179" r:id="rId13"/>
    <p:sldId id="3179" r:id="rId14"/>
    <p:sldId id="347" r:id="rId15"/>
  </p:sldIdLst>
  <p:sldSz cx="9144000" cy="6858000" type="screen4x3"/>
  <p:notesSz cx="7099300" cy="10234613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0000"/>
    <a:srgbClr val="00CC00"/>
    <a:srgbClr val="0033CC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12" autoAdjust="0"/>
  </p:normalViewPr>
  <p:slideViewPr>
    <p:cSldViewPr>
      <p:cViewPr varScale="1">
        <p:scale>
          <a:sx n="92" d="100"/>
          <a:sy n="92" d="100"/>
        </p:scale>
        <p:origin x="20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0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1A044-A286-4A40-AE6E-B87FFF05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B507EF0-D7B5-4663-95C4-354D69B47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7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9F7A84F-E4A5-434A-9D8C-FA1C8A3E5368}" type="slidenum">
              <a:rPr lang="en-US" b="0" smtClean="0">
                <a:latin typeface="Arial" charset="0"/>
                <a:cs typeface="Arial" charset="0"/>
              </a:rPr>
              <a:pPr eaLnBrk="1" hangingPunct="1"/>
              <a:t>2</a:t>
            </a:fld>
            <a:endParaRPr lang="en-US" b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Macro Value</a:t>
            </a:r>
          </a:p>
          <a:p>
            <a:r>
              <a:rPr lang="en-US" dirty="0"/>
              <a:t>__DATE__ A string containing the current date</a:t>
            </a:r>
          </a:p>
          <a:p>
            <a:r>
              <a:rPr lang="en-US" dirty="0"/>
              <a:t>__FILE__ A string containing the file name</a:t>
            </a:r>
          </a:p>
          <a:p>
            <a:r>
              <a:rPr lang="en-US" dirty="0"/>
              <a:t>__LINE__ An integer representing the current line number</a:t>
            </a:r>
          </a:p>
          <a:p>
            <a:r>
              <a:rPr lang="en-US" dirty="0"/>
              <a:t>__STDC__ If follows ANSI standard C, then the value is a nonzero integer</a:t>
            </a:r>
          </a:p>
          <a:p>
            <a:r>
              <a:rPr lang="en-US" dirty="0"/>
              <a:t>__TIME__ A string containing the current 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507EF0-D7B5-4663-95C4-354D69B47A3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CB1475-D0C9-4A2E-AF6B-6105CB2C9FD6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cs typeface="Arial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cs typeface="Arial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b="0">
              <a:latin typeface="Times New Roman" pitchFamily="18" charset="0"/>
              <a:ea typeface="MS PGothic" pitchFamily="34" charset="-128"/>
              <a:cs typeface="Arial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896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B996A-C592-4ADE-863D-D4954031B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5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63513"/>
            <a:ext cx="2095500" cy="6161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4100" cy="6161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28714-D339-4C01-AEAA-AF3F2C93B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7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71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8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9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1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8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84D7D-53FF-481B-B8DA-CF08AA64D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6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2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72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67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2144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0206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447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11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885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2112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93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D0E52-9A61-4743-85DF-78F7B8340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64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3978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7991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2533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12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CA489-D602-4CBD-B1D5-CA166E458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BD2A-5C9E-4616-8403-4CA28FB82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2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910C1-B564-4910-AB76-D56457470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5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92835-5369-4C80-A488-53F91A2A7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4F0EA-420C-4027-8E8F-EDA1478B23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1558F-CD50-4FEE-9330-D8B30BD3D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0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 b="0">
              <a:latin typeface="Times New Roman" pitchFamily="18" charset="0"/>
              <a:ea typeface="MS PGothic" pitchFamily="34" charset="-128"/>
              <a:cs typeface="Arial" charset="0"/>
            </a:endParaRP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5596B69-62C6-4603-840D-AFFCD1E39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38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b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9238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8100" y="838200"/>
            <a:ext cx="9144000" cy="158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457200" eaLnBrk="1" hangingPunct="1">
              <a:buSzPct val="100000"/>
            </a:pPr>
            <a:r>
              <a:rPr lang="en-US" sz="48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Preprocessor and</a:t>
            </a:r>
          </a:p>
          <a:p>
            <a:pPr algn="ctr" defTabSz="457200" eaLnBrk="1" hangingPunct="1">
              <a:buSzPct val="100000"/>
            </a:pPr>
            <a:r>
              <a:rPr lang="en-US" sz="48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miscellaneous topics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2400" y="2708920"/>
            <a:ext cx="891540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</a:rPr>
              <a:t>Hossein </a:t>
            </a:r>
            <a:r>
              <a:rPr lang="en-US" i="1" kern="0" dirty="0" err="1">
                <a:solidFill>
                  <a:srgbClr val="000000"/>
                </a:solidFill>
                <a:latin typeface="Arial"/>
                <a:cs typeface="Arial"/>
              </a:rPr>
              <a:t>Zeinali</a:t>
            </a: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</a:rPr>
              <a:t>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Computer Engineering Department, 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692" y="134380"/>
            <a:ext cx="3600400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</a:t>
            </a:r>
            <a:r>
              <a:rPr lang="en-US" sz="4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225" y="208729"/>
            <a:ext cx="8177975" cy="638424"/>
          </a:xfrm>
          <a:prstGeom prst="rect">
            <a:avLst/>
          </a:prstGeom>
        </p:spPr>
        <p:txBody>
          <a:bodyPr vert="horz" wrap="square" lIns="0" tIns="2265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25168">
              <a:spcBef>
                <a:spcPts val="178"/>
              </a:spcBef>
            </a:pPr>
            <a:r>
              <a:rPr dirty="0"/>
              <a:t>Code</a:t>
            </a:r>
            <a:r>
              <a:rPr spc="-79" dirty="0"/>
              <a:t> </a:t>
            </a:r>
            <a:r>
              <a:rPr spc="-20" dirty="0"/>
              <a:t>Duplication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48" y="1033888"/>
            <a:ext cx="8535379" cy="1797688"/>
          </a:xfrm>
          <a:prstGeom prst="rect">
            <a:avLst/>
          </a:prstGeom>
        </p:spPr>
        <p:txBody>
          <a:bodyPr vert="horz" wrap="square" lIns="0" tIns="18875" rIns="0" bIns="0" rtlCol="0">
            <a:spAutoFit/>
          </a:bodyPr>
          <a:lstStyle/>
          <a:p>
            <a:pPr marL="367447" marR="60402" indent="-293202" algn="just">
              <a:lnSpc>
                <a:spcPct val="113999"/>
              </a:lnSpc>
              <a:spcBef>
                <a:spcPts val="149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dirty="0">
                <a:latin typeface="Arial"/>
                <a:cs typeface="Arial"/>
              </a:rPr>
              <a:t>Avoid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2180" i="1" dirty="0">
                <a:solidFill>
                  <a:srgbClr val="FF00FF"/>
                </a:solidFill>
                <a:latin typeface="Times New Roman"/>
                <a:cs typeface="Times New Roman"/>
              </a:rPr>
              <a:t>duplication</a:t>
            </a:r>
            <a:r>
              <a:rPr sz="2180" i="1" spc="6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883" dirty="0">
                <a:latin typeface="Arial"/>
                <a:cs typeface="Arial"/>
              </a:rPr>
              <a:t>of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code.</a:t>
            </a:r>
            <a:r>
              <a:rPr sz="1883" spc="238" dirty="0">
                <a:latin typeface="Arial"/>
                <a:cs typeface="Arial"/>
              </a:rPr>
              <a:t> </a:t>
            </a:r>
            <a:endParaRPr lang="en-US" sz="1883" spc="238" dirty="0">
              <a:latin typeface="Arial"/>
              <a:cs typeface="Arial"/>
            </a:endParaRPr>
          </a:p>
          <a:p>
            <a:pPr marL="367447" marR="60402" indent="-293202" algn="just">
              <a:lnSpc>
                <a:spcPct val="113999"/>
              </a:lnSpc>
              <a:spcBef>
                <a:spcPts val="149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dirty="0">
                <a:latin typeface="Arial"/>
                <a:cs typeface="Arial"/>
              </a:rPr>
              <a:t>If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similar</a:t>
            </a:r>
            <a:r>
              <a:rPr sz="1883" spc="8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code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is</a:t>
            </a:r>
            <a:r>
              <a:rPr sz="1883" spc="8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needed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is</a:t>
            </a:r>
            <a:r>
              <a:rPr sz="1883" spc="8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more</a:t>
            </a:r>
            <a:r>
              <a:rPr sz="1883" spc="8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than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spc="-20" dirty="0">
                <a:latin typeface="Arial"/>
                <a:cs typeface="Arial"/>
              </a:rPr>
              <a:t>place,</a:t>
            </a:r>
            <a:r>
              <a:rPr lang="en-US" sz="1883" spc="991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put</a:t>
            </a:r>
            <a:r>
              <a:rPr sz="1883" spc="6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the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code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in</a:t>
            </a:r>
            <a:r>
              <a:rPr sz="1883" spc="6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a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function.</a:t>
            </a:r>
            <a:r>
              <a:rPr sz="1883" spc="258" dirty="0">
                <a:latin typeface="Arial"/>
                <a:cs typeface="Arial"/>
              </a:rPr>
              <a:t> </a:t>
            </a:r>
            <a:endParaRPr lang="en-US" sz="1883" spc="258" dirty="0">
              <a:latin typeface="Arial"/>
              <a:cs typeface="Arial"/>
            </a:endParaRPr>
          </a:p>
          <a:p>
            <a:pPr marL="367447" marR="60402" indent="-293202" algn="just">
              <a:lnSpc>
                <a:spcPct val="113999"/>
              </a:lnSpc>
              <a:spcBef>
                <a:spcPts val="149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dirty="0">
                <a:latin typeface="Arial"/>
                <a:cs typeface="Arial"/>
              </a:rPr>
              <a:t>Also,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utilize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templates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to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avoid</a:t>
            </a:r>
            <a:r>
              <a:rPr sz="1883" spc="6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code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spc="-20" dirty="0">
                <a:latin typeface="Arial"/>
                <a:cs typeface="Arial"/>
              </a:rPr>
              <a:t>duplication.</a:t>
            </a:r>
            <a:endParaRPr sz="1883" dirty="0">
              <a:latin typeface="Arial"/>
              <a:cs typeface="Arial"/>
            </a:endParaRPr>
          </a:p>
          <a:p>
            <a:pPr marL="367447" indent="-291944" algn="just">
              <a:spcBef>
                <a:spcPts val="704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dirty="0">
                <a:latin typeface="Arial"/>
                <a:cs typeface="Arial"/>
              </a:rPr>
              <a:t>The</a:t>
            </a:r>
            <a:r>
              <a:rPr sz="1883" spc="13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avoidance</a:t>
            </a:r>
            <a:r>
              <a:rPr sz="1883" spc="13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of</a:t>
            </a:r>
            <a:r>
              <a:rPr sz="1883" spc="14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code</a:t>
            </a:r>
            <a:r>
              <a:rPr sz="1883" spc="13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duplication</a:t>
            </a:r>
            <a:r>
              <a:rPr sz="1883" spc="14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has</a:t>
            </a:r>
            <a:r>
              <a:rPr sz="1883" spc="13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many</a:t>
            </a:r>
            <a:r>
              <a:rPr sz="1883" spc="149" dirty="0">
                <a:latin typeface="Arial"/>
                <a:cs typeface="Arial"/>
              </a:rPr>
              <a:t> </a:t>
            </a:r>
            <a:r>
              <a:rPr sz="1883" spc="-20" dirty="0">
                <a:latin typeface="Arial"/>
                <a:cs typeface="Arial"/>
              </a:rPr>
              <a:t>advantages.</a:t>
            </a:r>
            <a:endParaRPr sz="1883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7442" y="3077567"/>
            <a:ext cx="159810" cy="159810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403" y="0"/>
                </a:moveTo>
                <a:lnTo>
                  <a:pt x="0" y="0"/>
                </a:lnTo>
                <a:lnTo>
                  <a:pt x="0" y="80403"/>
                </a:lnTo>
                <a:lnTo>
                  <a:pt x="80403" y="80403"/>
                </a:lnTo>
                <a:lnTo>
                  <a:pt x="8040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7092" y="2946647"/>
            <a:ext cx="7195235" cy="154994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35235">
              <a:spcBef>
                <a:spcPts val="188"/>
              </a:spcBef>
            </a:pPr>
            <a:r>
              <a:rPr sz="1784" b="0" dirty="0">
                <a:latin typeface="Arial"/>
                <a:cs typeface="Arial"/>
              </a:rPr>
              <a:t>It</a:t>
            </a:r>
            <a:r>
              <a:rPr sz="1784" b="0" spc="-6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simplifies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code</a:t>
            </a:r>
            <a:r>
              <a:rPr sz="1784" b="0" spc="-6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understanding.</a:t>
            </a:r>
            <a:r>
              <a:rPr sz="1784" b="0" spc="50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(Understand</a:t>
            </a:r>
            <a:r>
              <a:rPr sz="1784" b="0" spc="-6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once,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instead</a:t>
            </a:r>
            <a:r>
              <a:rPr sz="1784" b="0" spc="-6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of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982" b="0" i="1" dirty="0">
                <a:latin typeface="Times New Roman"/>
                <a:cs typeface="Times New Roman"/>
              </a:rPr>
              <a:t>n</a:t>
            </a:r>
            <a:r>
              <a:rPr sz="1982" b="0" i="1" spc="-59" dirty="0">
                <a:latin typeface="Times New Roman"/>
                <a:cs typeface="Times New Roman"/>
              </a:rPr>
              <a:t> </a:t>
            </a:r>
            <a:r>
              <a:rPr sz="1784" b="0" spc="-20" dirty="0">
                <a:latin typeface="Arial"/>
                <a:cs typeface="Arial"/>
              </a:rPr>
              <a:t>times.) </a:t>
            </a:r>
            <a:r>
              <a:rPr sz="1784" b="0" dirty="0">
                <a:latin typeface="Arial"/>
                <a:cs typeface="Arial"/>
              </a:rPr>
              <a:t>It</a:t>
            </a:r>
            <a:r>
              <a:rPr sz="1784" b="0" spc="-7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simplifies</a:t>
            </a:r>
            <a:r>
              <a:rPr sz="1784" b="0" spc="-50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testing.</a:t>
            </a:r>
            <a:r>
              <a:rPr sz="1784" b="0" spc="50" dirty="0">
                <a:latin typeface="Arial"/>
                <a:cs typeface="Arial"/>
              </a:rPr>
              <a:t> </a:t>
            </a:r>
            <a:r>
              <a:rPr sz="1784" b="0" spc="-40" dirty="0">
                <a:latin typeface="Arial"/>
                <a:cs typeface="Arial"/>
              </a:rPr>
              <a:t>(Test</a:t>
            </a:r>
            <a:r>
              <a:rPr sz="1784" b="0" spc="-50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once,</a:t>
            </a:r>
            <a:r>
              <a:rPr sz="1784" b="0" spc="-50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instead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of</a:t>
            </a:r>
            <a:r>
              <a:rPr sz="1784" b="0" spc="-50" dirty="0">
                <a:latin typeface="Arial"/>
                <a:cs typeface="Arial"/>
              </a:rPr>
              <a:t> </a:t>
            </a:r>
            <a:r>
              <a:rPr sz="1982" b="0" i="1" dirty="0">
                <a:latin typeface="Times New Roman"/>
                <a:cs typeface="Times New Roman"/>
              </a:rPr>
              <a:t>n</a:t>
            </a:r>
            <a:r>
              <a:rPr sz="1982" b="0" i="1" spc="-50" dirty="0">
                <a:latin typeface="Times New Roman"/>
                <a:cs typeface="Times New Roman"/>
              </a:rPr>
              <a:t> </a:t>
            </a:r>
            <a:r>
              <a:rPr sz="1784" b="0" spc="-20" dirty="0">
                <a:latin typeface="Arial"/>
                <a:cs typeface="Arial"/>
              </a:rPr>
              <a:t>times.)</a:t>
            </a:r>
            <a:endParaRPr sz="1784" b="0" dirty="0">
              <a:latin typeface="Arial"/>
              <a:cs typeface="Arial"/>
            </a:endParaRPr>
          </a:p>
          <a:p>
            <a:pPr marL="25168">
              <a:lnSpc>
                <a:spcPts val="2358"/>
              </a:lnSpc>
            </a:pPr>
            <a:r>
              <a:rPr sz="1784" b="0" dirty="0">
                <a:latin typeface="Arial"/>
                <a:cs typeface="Arial"/>
              </a:rPr>
              <a:t>It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simplifies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debugging.</a:t>
            </a:r>
            <a:r>
              <a:rPr sz="1784" b="0" spc="50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(Fix</a:t>
            </a:r>
            <a:r>
              <a:rPr sz="1784" b="0" spc="-50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bugs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in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one</a:t>
            </a:r>
            <a:r>
              <a:rPr sz="1784" b="0" spc="-50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place,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instead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of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982" b="0" i="1" dirty="0">
                <a:latin typeface="Times New Roman"/>
                <a:cs typeface="Times New Roman"/>
              </a:rPr>
              <a:t>n</a:t>
            </a:r>
            <a:r>
              <a:rPr sz="1982" b="0" i="1" spc="-50" dirty="0">
                <a:latin typeface="Times New Roman"/>
                <a:cs typeface="Times New Roman"/>
              </a:rPr>
              <a:t> </a:t>
            </a:r>
            <a:r>
              <a:rPr sz="1784" b="0" spc="-20" dirty="0">
                <a:latin typeface="Arial"/>
                <a:cs typeface="Arial"/>
              </a:rPr>
              <a:t>places.)</a:t>
            </a:r>
            <a:endParaRPr sz="1784" b="0" dirty="0">
              <a:latin typeface="Arial"/>
              <a:cs typeface="Arial"/>
            </a:endParaRPr>
          </a:p>
          <a:p>
            <a:pPr marL="25168">
              <a:lnSpc>
                <a:spcPts val="2378"/>
              </a:lnSpc>
            </a:pPr>
            <a:r>
              <a:rPr sz="1784" b="0" dirty="0">
                <a:latin typeface="Arial"/>
                <a:cs typeface="Arial"/>
              </a:rPr>
              <a:t>It</a:t>
            </a:r>
            <a:r>
              <a:rPr sz="1784" b="0" spc="-6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simplifies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code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maintenance.</a:t>
            </a:r>
            <a:r>
              <a:rPr sz="1784" b="0" spc="50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(Change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code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in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one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place,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instead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784" b="0" dirty="0">
                <a:latin typeface="Arial"/>
                <a:cs typeface="Arial"/>
              </a:rPr>
              <a:t>of</a:t>
            </a:r>
            <a:r>
              <a:rPr sz="1784" b="0" spc="-59" dirty="0">
                <a:latin typeface="Arial"/>
                <a:cs typeface="Arial"/>
              </a:rPr>
              <a:t> </a:t>
            </a:r>
            <a:r>
              <a:rPr sz="1982" b="0" i="1" spc="-99" dirty="0">
                <a:latin typeface="Times New Roman"/>
                <a:cs typeface="Times New Roman"/>
              </a:rPr>
              <a:t>n</a:t>
            </a:r>
            <a:endParaRPr sz="1982" b="0" dirty="0">
              <a:latin typeface="Times New Roman"/>
              <a:cs typeface="Times New Roman"/>
            </a:endParaRPr>
          </a:p>
          <a:p>
            <a:pPr marL="25168">
              <a:spcBef>
                <a:spcPts val="188"/>
              </a:spcBef>
            </a:pPr>
            <a:r>
              <a:rPr sz="1784" b="0" spc="-20" dirty="0">
                <a:latin typeface="Arial"/>
                <a:cs typeface="Arial"/>
              </a:rPr>
              <a:t>places.)</a:t>
            </a:r>
            <a:endParaRPr sz="1784" b="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7442" y="3378440"/>
            <a:ext cx="159810" cy="159810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403" y="0"/>
                </a:moveTo>
                <a:lnTo>
                  <a:pt x="0" y="0"/>
                </a:lnTo>
                <a:lnTo>
                  <a:pt x="0" y="80403"/>
                </a:lnTo>
                <a:lnTo>
                  <a:pt x="80403" y="80403"/>
                </a:lnTo>
                <a:lnTo>
                  <a:pt x="8040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7442" y="3679310"/>
            <a:ext cx="159810" cy="159810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403" y="0"/>
                </a:moveTo>
                <a:lnTo>
                  <a:pt x="0" y="0"/>
                </a:lnTo>
                <a:lnTo>
                  <a:pt x="0" y="80403"/>
                </a:lnTo>
                <a:lnTo>
                  <a:pt x="80403" y="80403"/>
                </a:lnTo>
                <a:lnTo>
                  <a:pt x="8040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7442" y="3980182"/>
            <a:ext cx="159810" cy="159810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403" y="0"/>
                </a:moveTo>
                <a:lnTo>
                  <a:pt x="0" y="0"/>
                </a:lnTo>
                <a:lnTo>
                  <a:pt x="0" y="80403"/>
                </a:lnTo>
                <a:lnTo>
                  <a:pt x="80403" y="80403"/>
                </a:lnTo>
                <a:lnTo>
                  <a:pt x="80403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4277" y="3048000"/>
            <a:ext cx="125835" cy="1101650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991" spc="-9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91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991" dirty="0">
              <a:latin typeface="Arial"/>
              <a:cs typeface="Arial"/>
            </a:endParaRPr>
          </a:p>
          <a:p>
            <a:pPr marL="25168"/>
            <a:r>
              <a:rPr sz="991" spc="-9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91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991" dirty="0">
              <a:latin typeface="Arial"/>
              <a:cs typeface="Arial"/>
            </a:endParaRPr>
          </a:p>
          <a:p>
            <a:pPr marL="25168">
              <a:spcBef>
                <a:spcPts val="10"/>
              </a:spcBef>
            </a:pPr>
            <a:r>
              <a:rPr sz="991" spc="-99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91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991" dirty="0">
              <a:latin typeface="Arial"/>
              <a:cs typeface="Arial"/>
            </a:endParaRPr>
          </a:p>
          <a:p>
            <a:pPr marL="25168">
              <a:spcBef>
                <a:spcPts val="10"/>
              </a:spcBef>
            </a:pPr>
            <a:r>
              <a:rPr sz="991" spc="-99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991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600" y="4675421"/>
            <a:ext cx="8198141" cy="1043769"/>
          </a:xfrm>
          <a:prstGeom prst="rect">
            <a:avLst/>
          </a:prstGeom>
        </p:spPr>
        <p:txBody>
          <a:bodyPr vert="horz" wrap="square" lIns="0" tIns="11325" rIns="0" bIns="0" rtlCol="0">
            <a:spAutoFit/>
          </a:bodyPr>
          <a:lstStyle/>
          <a:p>
            <a:pPr marL="317112" marR="10067" indent="-293202" algn="just">
              <a:lnSpc>
                <a:spcPct val="116399"/>
              </a:lnSpc>
              <a:spcBef>
                <a:spcPts val="89"/>
              </a:spcBef>
              <a:buClr>
                <a:srgbClr val="3333B2"/>
              </a:buClr>
              <a:buSzPct val="84210"/>
              <a:buChar char="■"/>
              <a:tabLst>
                <a:tab pos="317112" algn="l"/>
              </a:tabLst>
            </a:pPr>
            <a:r>
              <a:rPr sz="1883" dirty="0">
                <a:latin typeface="Arial"/>
                <a:cs typeface="Arial"/>
              </a:rPr>
              <a:t>Make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good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use</a:t>
            </a:r>
            <a:r>
              <a:rPr sz="1883" spc="8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of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the</a:t>
            </a:r>
            <a:r>
              <a:rPr sz="1883" spc="8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available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2180" i="1" dirty="0">
                <a:solidFill>
                  <a:srgbClr val="FF00FF"/>
                </a:solidFill>
                <a:latin typeface="Times New Roman"/>
                <a:cs typeface="Times New Roman"/>
              </a:rPr>
              <a:t>libraries</a:t>
            </a:r>
            <a:r>
              <a:rPr sz="1883" dirty="0">
                <a:latin typeface="Arial"/>
                <a:cs typeface="Arial"/>
              </a:rPr>
              <a:t>.</a:t>
            </a:r>
            <a:r>
              <a:rPr sz="1883" spc="226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Do</a:t>
            </a:r>
            <a:r>
              <a:rPr sz="1883" spc="8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not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reinvent</a:t>
            </a:r>
            <a:r>
              <a:rPr sz="1883" spc="8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the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wheel.</a:t>
            </a:r>
            <a:r>
              <a:rPr sz="1883" spc="238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If</a:t>
            </a:r>
            <a:r>
              <a:rPr sz="1883" spc="79" dirty="0">
                <a:latin typeface="Arial"/>
                <a:cs typeface="Arial"/>
              </a:rPr>
              <a:t> </a:t>
            </a:r>
            <a:r>
              <a:rPr sz="1883" spc="-99" dirty="0">
                <a:latin typeface="Arial"/>
                <a:cs typeface="Arial"/>
              </a:rPr>
              <a:t>a </a:t>
            </a:r>
            <a:r>
              <a:rPr sz="1883" dirty="0">
                <a:latin typeface="Arial"/>
                <a:cs typeface="Arial"/>
              </a:rPr>
              <a:t>library</a:t>
            </a:r>
            <a:r>
              <a:rPr sz="1883" spc="12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provides</a:t>
            </a:r>
            <a:r>
              <a:rPr sz="1883" spc="12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code</a:t>
            </a:r>
            <a:r>
              <a:rPr sz="1883" spc="13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with</a:t>
            </a:r>
            <a:r>
              <a:rPr sz="1883" spc="12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the</a:t>
            </a:r>
            <a:r>
              <a:rPr sz="1883" spc="12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needed</a:t>
            </a:r>
            <a:r>
              <a:rPr sz="1883" spc="13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functionality,</a:t>
            </a:r>
            <a:r>
              <a:rPr sz="1883" spc="12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use</a:t>
            </a:r>
            <a:r>
              <a:rPr sz="1883" spc="12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the</a:t>
            </a:r>
            <a:r>
              <a:rPr sz="1883" spc="13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code</a:t>
            </a:r>
            <a:r>
              <a:rPr sz="1883" spc="12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in</a:t>
            </a:r>
            <a:r>
              <a:rPr sz="1883" spc="129" dirty="0">
                <a:latin typeface="Arial"/>
                <a:cs typeface="Arial"/>
              </a:rPr>
              <a:t> </a:t>
            </a:r>
            <a:r>
              <a:rPr sz="1883" spc="-50" dirty="0">
                <a:latin typeface="Arial"/>
                <a:cs typeface="Arial"/>
              </a:rPr>
              <a:t>the </a:t>
            </a:r>
            <a:r>
              <a:rPr sz="1883" spc="-20" dirty="0">
                <a:latin typeface="Arial"/>
                <a:cs typeface="Arial"/>
              </a:rPr>
              <a:t>library.</a:t>
            </a:r>
            <a:endParaRPr sz="1883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642" y="6609234"/>
            <a:ext cx="2618623" cy="353265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991" spc="20" dirty="0">
                <a:solidFill>
                  <a:srgbClr val="FFFFFF"/>
                </a:solidFill>
                <a:latin typeface="Arial"/>
                <a:cs typeface="Arial"/>
              </a:rPr>
              <a:t>Copyright</a:t>
            </a:r>
            <a:r>
              <a:rPr sz="991" spc="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2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189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1" spc="20" dirty="0">
                <a:solidFill>
                  <a:srgbClr val="FFFFFF"/>
                </a:solidFill>
                <a:latin typeface="Arial"/>
                <a:cs typeface="Arial"/>
              </a:rPr>
              <a:t>2015–2021</a:t>
            </a:r>
            <a:r>
              <a:rPr sz="991" spc="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1" spc="20" dirty="0">
                <a:solidFill>
                  <a:srgbClr val="FFFFFF"/>
                </a:solidFill>
                <a:latin typeface="Arial"/>
                <a:cs typeface="Arial"/>
              </a:rPr>
              <a:t>Michael</a:t>
            </a:r>
            <a:r>
              <a:rPr sz="991" spc="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1" spc="20" dirty="0">
                <a:solidFill>
                  <a:srgbClr val="FFFFFF"/>
                </a:solidFill>
                <a:latin typeface="Arial"/>
                <a:cs typeface="Arial"/>
              </a:rPr>
              <a:t>D.</a:t>
            </a:r>
            <a:r>
              <a:rPr sz="991" spc="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1" spc="-20" dirty="0">
                <a:solidFill>
                  <a:srgbClr val="FFFFFF"/>
                </a:solidFill>
                <a:latin typeface="Arial"/>
                <a:cs typeface="Arial"/>
              </a:rPr>
              <a:t>Adams</a:t>
            </a:r>
            <a:endParaRPr sz="991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535302" y="3342450"/>
            <a:ext cx="654710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218"/>
              </a:spcBef>
            </a:pPr>
            <a:r>
              <a:rPr lang="en-US" spc="10"/>
              <a:t>Programming</a:t>
            </a:r>
            <a:r>
              <a:rPr lang="en-US" spc="70"/>
              <a:t> </a:t>
            </a:r>
            <a:r>
              <a:rPr lang="en-US" spc="10"/>
              <a:t>in</a:t>
            </a:r>
            <a:r>
              <a:rPr lang="en-US" spc="70"/>
              <a:t> </a:t>
            </a:r>
            <a:r>
              <a:rPr lang="en-US" spc="-25"/>
              <a:t>C++</a:t>
            </a:r>
            <a:endParaRPr spc="-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4384471" y="3342450"/>
            <a:ext cx="203200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spcBef>
                <a:spcPts val="218"/>
              </a:spcBef>
            </a:pPr>
            <a:fld id="{81D60167-4931-47E6-BA6A-407CBD079E47}" type="slidenum">
              <a:rPr lang="en-US" spc="-25" smtClean="0"/>
              <a:pPr marL="102235">
                <a:spcBef>
                  <a:spcPts val="110"/>
                </a:spcBef>
              </a:pPr>
              <a:t>10</a:t>
            </a:fld>
            <a:endParaRPr spc="-40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03696"/>
            <a:ext cx="6477000" cy="638424"/>
          </a:xfrm>
          <a:prstGeom prst="rect">
            <a:avLst/>
          </a:prstGeom>
        </p:spPr>
        <p:txBody>
          <a:bodyPr vert="horz" wrap="square" lIns="0" tIns="2265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25168">
              <a:spcBef>
                <a:spcPts val="178"/>
              </a:spcBef>
            </a:pPr>
            <a:r>
              <a:rPr dirty="0"/>
              <a:t>The</a:t>
            </a:r>
            <a:r>
              <a:rPr spc="-79" dirty="0"/>
              <a:t> </a:t>
            </a:r>
            <a:r>
              <a:rPr lang="en-US" dirty="0"/>
              <a:t>l</a:t>
            </a:r>
            <a:r>
              <a:rPr dirty="0"/>
              <a:t>ast</a:t>
            </a:r>
            <a:r>
              <a:rPr spc="-79" dirty="0"/>
              <a:t> </a:t>
            </a:r>
            <a:r>
              <a:rPr lang="en-US" spc="-40" dirty="0"/>
              <a:t>w</a:t>
            </a:r>
            <a:r>
              <a:rPr spc="-40" dirty="0"/>
              <a:t>ord</a:t>
            </a:r>
            <a:r>
              <a:rPr lang="en-US" spc="-40" dirty="0"/>
              <a:t>s …</a:t>
            </a:r>
            <a:endParaRPr spc="-4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173472"/>
            <a:ext cx="8473871" cy="444844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367447" marR="60402" indent="-293202" algn="just">
              <a:lnSpc>
                <a:spcPct val="118900"/>
              </a:lnSpc>
              <a:spcBef>
                <a:spcPts val="178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dirty="0">
                <a:latin typeface="Arial"/>
                <a:cs typeface="Arial"/>
              </a:rPr>
              <a:t>Use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as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many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information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resources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as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you</a:t>
            </a:r>
            <a:r>
              <a:rPr sz="1883" spc="12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can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to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learn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as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much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as</a:t>
            </a:r>
            <a:r>
              <a:rPr sz="1883" spc="129" dirty="0">
                <a:latin typeface="Arial"/>
                <a:cs typeface="Arial"/>
              </a:rPr>
              <a:t> </a:t>
            </a:r>
            <a:r>
              <a:rPr sz="1883" spc="-50" dirty="0">
                <a:latin typeface="Arial"/>
                <a:cs typeface="Arial"/>
              </a:rPr>
              <a:t>you </a:t>
            </a:r>
            <a:r>
              <a:rPr sz="1883" dirty="0">
                <a:latin typeface="Arial"/>
                <a:cs typeface="Arial"/>
              </a:rPr>
              <a:t>can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about</a:t>
            </a:r>
            <a:r>
              <a:rPr sz="1883" spc="129" dirty="0">
                <a:latin typeface="Arial"/>
                <a:cs typeface="Arial"/>
              </a:rPr>
              <a:t> </a:t>
            </a:r>
            <a:r>
              <a:rPr sz="1883" spc="-40" dirty="0">
                <a:latin typeface="Arial"/>
                <a:cs typeface="Arial"/>
              </a:rPr>
              <a:t>C.</a:t>
            </a:r>
            <a:endParaRPr sz="1883" dirty="0">
              <a:latin typeface="Arial"/>
              <a:cs typeface="Arial"/>
            </a:endParaRPr>
          </a:p>
          <a:p>
            <a:pPr marL="367447" indent="-291944" algn="just">
              <a:spcBef>
                <a:spcPts val="1021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dirty="0">
                <a:latin typeface="Arial"/>
                <a:cs typeface="Arial"/>
              </a:rPr>
              <a:t>Read</a:t>
            </a:r>
            <a:r>
              <a:rPr sz="1883" spc="15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books,</a:t>
            </a:r>
            <a:r>
              <a:rPr sz="1883" spc="168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articles,</a:t>
            </a:r>
            <a:r>
              <a:rPr sz="1883" spc="168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and</a:t>
            </a:r>
            <a:r>
              <a:rPr sz="1883" spc="168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other</a:t>
            </a:r>
            <a:r>
              <a:rPr sz="1883" spc="168" dirty="0">
                <a:latin typeface="Arial"/>
                <a:cs typeface="Arial"/>
              </a:rPr>
              <a:t> </a:t>
            </a:r>
            <a:r>
              <a:rPr sz="1883" spc="-20" dirty="0">
                <a:latin typeface="Arial"/>
                <a:cs typeface="Arial"/>
              </a:rPr>
              <a:t>documents.</a:t>
            </a:r>
            <a:endParaRPr sz="1883" dirty="0">
              <a:latin typeface="Arial"/>
              <a:cs typeface="Arial"/>
            </a:endParaRPr>
          </a:p>
          <a:p>
            <a:pPr marL="367447" indent="-291944" algn="just">
              <a:spcBef>
                <a:spcPts val="1021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dirty="0">
                <a:latin typeface="Arial"/>
                <a:cs typeface="Arial"/>
              </a:rPr>
              <a:t>Watch</a:t>
            </a:r>
            <a:r>
              <a:rPr sz="1883" spc="69" dirty="0">
                <a:latin typeface="Arial"/>
                <a:cs typeface="Arial"/>
              </a:rPr>
              <a:t> </a:t>
            </a:r>
            <a:r>
              <a:rPr sz="1883" spc="-20" dirty="0">
                <a:latin typeface="Arial"/>
                <a:cs typeface="Arial"/>
              </a:rPr>
              <a:t>videos.</a:t>
            </a:r>
            <a:endParaRPr sz="1883" dirty="0">
              <a:latin typeface="Arial"/>
              <a:cs typeface="Arial"/>
            </a:endParaRPr>
          </a:p>
          <a:p>
            <a:pPr marL="367447" indent="-291944" algn="just">
              <a:spcBef>
                <a:spcPts val="1021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dirty="0">
                <a:latin typeface="Arial"/>
                <a:cs typeface="Arial"/>
              </a:rPr>
              <a:t>Attend</a:t>
            </a:r>
            <a:r>
              <a:rPr sz="1883" spc="15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lectures</a:t>
            </a:r>
            <a:r>
              <a:rPr sz="1883" spc="15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and</a:t>
            </a:r>
            <a:r>
              <a:rPr sz="1883" spc="159" dirty="0">
                <a:latin typeface="Arial"/>
                <a:cs typeface="Arial"/>
              </a:rPr>
              <a:t> </a:t>
            </a:r>
            <a:r>
              <a:rPr sz="1883" spc="-20" dirty="0">
                <a:latin typeface="Arial"/>
                <a:cs typeface="Arial"/>
              </a:rPr>
              <a:t>seminars.</a:t>
            </a:r>
            <a:endParaRPr sz="1883" dirty="0">
              <a:latin typeface="Arial"/>
              <a:cs typeface="Arial"/>
            </a:endParaRPr>
          </a:p>
          <a:p>
            <a:pPr marL="367447" indent="-291944" algn="just">
              <a:spcBef>
                <a:spcPts val="1009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dirty="0">
                <a:latin typeface="Arial"/>
                <a:cs typeface="Arial"/>
              </a:rPr>
              <a:t>Participate</a:t>
            </a:r>
            <a:r>
              <a:rPr sz="1883" spc="218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in</a:t>
            </a:r>
            <a:r>
              <a:rPr sz="1883" spc="218" dirty="0"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006600"/>
                </a:solidFill>
                <a:latin typeface="Arial"/>
                <a:cs typeface="Arial"/>
              </a:rPr>
              <a:t>programming</a:t>
            </a:r>
            <a:r>
              <a:rPr sz="1883" spc="226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006600"/>
                </a:solidFill>
                <a:latin typeface="Arial"/>
                <a:cs typeface="Arial"/>
              </a:rPr>
              <a:t>competition</a:t>
            </a:r>
            <a:r>
              <a:rPr sz="1883" spc="-20" dirty="0">
                <a:latin typeface="Arial"/>
                <a:cs typeface="Arial"/>
              </a:rPr>
              <a:t>s.</a:t>
            </a:r>
            <a:endParaRPr sz="1883" dirty="0">
              <a:latin typeface="Arial"/>
              <a:cs typeface="Arial"/>
            </a:endParaRPr>
          </a:p>
          <a:p>
            <a:pPr marL="367447" indent="-291944" algn="just">
              <a:spcBef>
                <a:spcPts val="1021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dirty="0">
                <a:latin typeface="Arial"/>
                <a:cs typeface="Arial"/>
              </a:rPr>
              <a:t>But</a:t>
            </a:r>
            <a:r>
              <a:rPr sz="1883" spc="10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most</a:t>
            </a:r>
            <a:r>
              <a:rPr sz="1883" spc="109" dirty="0">
                <a:latin typeface="Arial"/>
                <a:cs typeface="Arial"/>
              </a:rPr>
              <a:t> </a:t>
            </a:r>
            <a:r>
              <a:rPr sz="1883" spc="-20" dirty="0">
                <a:latin typeface="Arial"/>
                <a:cs typeface="Arial"/>
              </a:rPr>
              <a:t>importantly:</a:t>
            </a:r>
            <a:endParaRPr sz="1883" dirty="0">
              <a:latin typeface="Arial"/>
              <a:cs typeface="Arial"/>
            </a:endParaRPr>
          </a:p>
          <a:p>
            <a:pPr marL="367447" algn="just">
              <a:lnSpc>
                <a:spcPts val="3181"/>
              </a:lnSpc>
              <a:spcBef>
                <a:spcPts val="892"/>
              </a:spcBef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Write </a:t>
            </a:r>
            <a:r>
              <a:rPr sz="2400" spc="-20" dirty="0">
                <a:solidFill>
                  <a:srgbClr val="CC0000"/>
                </a:solidFill>
                <a:latin typeface="Arial"/>
                <a:cs typeface="Arial"/>
              </a:rPr>
              <a:t>code!</a:t>
            </a:r>
            <a:endParaRPr sz="2400" dirty="0">
              <a:solidFill>
                <a:srgbClr val="CC0000"/>
              </a:solidFill>
              <a:latin typeface="Arial"/>
              <a:cs typeface="Arial"/>
            </a:endParaRPr>
          </a:p>
          <a:p>
            <a:pPr marL="367447" algn="just">
              <a:lnSpc>
                <a:spcPts val="3181"/>
              </a:lnSpc>
            </a:pP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Write</a:t>
            </a:r>
            <a:r>
              <a:rPr sz="2400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lots</a:t>
            </a:r>
            <a:r>
              <a:rPr sz="2400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and</a:t>
            </a:r>
            <a:r>
              <a:rPr sz="2400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lots</a:t>
            </a:r>
            <a:r>
              <a:rPr sz="2400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and</a:t>
            </a:r>
            <a:r>
              <a:rPr sz="2400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lots</a:t>
            </a:r>
            <a:r>
              <a:rPr sz="2400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2400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CC0000"/>
                </a:solidFill>
                <a:latin typeface="Arial"/>
                <a:cs typeface="Arial"/>
              </a:rPr>
              <a:t>code!</a:t>
            </a:r>
            <a:endParaRPr sz="2400" dirty="0">
              <a:solidFill>
                <a:srgbClr val="CC0000"/>
              </a:solidFill>
              <a:latin typeface="Arial"/>
              <a:cs typeface="Arial"/>
            </a:endParaRPr>
          </a:p>
          <a:p>
            <a:pPr marL="367447" marR="524744" indent="-293202" algn="just">
              <a:lnSpc>
                <a:spcPct val="118900"/>
              </a:lnSpc>
              <a:spcBef>
                <a:spcPts val="357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dirty="0">
                <a:latin typeface="Arial"/>
                <a:cs typeface="Arial"/>
              </a:rPr>
              <a:t>The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only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way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to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truly</a:t>
            </a:r>
            <a:r>
              <a:rPr sz="1883" spc="12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learn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a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programming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language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well</a:t>
            </a:r>
            <a:r>
              <a:rPr sz="1883" spc="12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is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to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use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spc="-50" dirty="0">
                <a:latin typeface="Arial"/>
                <a:cs typeface="Arial"/>
              </a:rPr>
              <a:t>it </a:t>
            </a:r>
            <a:r>
              <a:rPr sz="1883" dirty="0">
                <a:latin typeface="Arial"/>
                <a:cs typeface="Arial"/>
              </a:rPr>
              <a:t>heavily</a:t>
            </a:r>
            <a:r>
              <a:rPr sz="1883" spc="10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(i.e.,</a:t>
            </a:r>
            <a:r>
              <a:rPr sz="1883" spc="10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write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lots</a:t>
            </a:r>
            <a:r>
              <a:rPr sz="1883" spc="10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of</a:t>
            </a:r>
            <a:r>
              <a:rPr sz="1883" spc="10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code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using</a:t>
            </a:r>
            <a:r>
              <a:rPr sz="1883" spc="109" dirty="0">
                <a:latin typeface="Arial"/>
                <a:cs typeface="Arial"/>
              </a:rPr>
              <a:t> </a:t>
            </a:r>
            <a:r>
              <a:rPr sz="1883" dirty="0">
                <a:latin typeface="Arial"/>
                <a:cs typeface="Arial"/>
              </a:rPr>
              <a:t>the</a:t>
            </a:r>
            <a:r>
              <a:rPr sz="1883" spc="119" dirty="0">
                <a:latin typeface="Arial"/>
                <a:cs typeface="Arial"/>
              </a:rPr>
              <a:t> </a:t>
            </a:r>
            <a:r>
              <a:rPr sz="1883" spc="-20" dirty="0">
                <a:latin typeface="Arial"/>
                <a:cs typeface="Arial"/>
              </a:rPr>
              <a:t>language).</a:t>
            </a:r>
            <a:endParaRPr sz="1883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535302" y="3342450"/>
            <a:ext cx="654710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168">
              <a:spcBef>
                <a:spcPts val="218"/>
              </a:spcBef>
            </a:pPr>
            <a:r>
              <a:rPr lang="en-US" spc="10" dirty="0"/>
              <a:t>Programming</a:t>
            </a:r>
            <a:r>
              <a:rPr lang="en-US" spc="70" dirty="0"/>
              <a:t> </a:t>
            </a:r>
            <a:r>
              <a:rPr lang="en-US" spc="10" dirty="0"/>
              <a:t>in</a:t>
            </a:r>
            <a:r>
              <a:rPr lang="en-US" spc="70" dirty="0"/>
              <a:t> </a:t>
            </a:r>
            <a:r>
              <a:rPr lang="en-US" spc="-25" dirty="0"/>
              <a:t>C++</a:t>
            </a:r>
            <a:endParaRPr spc="-5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84471" y="3342450"/>
            <a:ext cx="203200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spcBef>
                <a:spcPts val="218"/>
              </a:spcBef>
            </a:pPr>
            <a:fld id="{81D60167-4931-47E6-BA6A-407CBD079E47}" type="slidenum">
              <a:rPr lang="en-US" spc="-25" smtClean="0"/>
              <a:pPr marL="102235">
                <a:spcBef>
                  <a:spcPts val="110"/>
                </a:spcBef>
              </a:pPr>
              <a:t>11</a:t>
            </a:fld>
            <a:endParaRPr spc="-40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293A83"/>
                </a:solidFill>
                <a:effectLst/>
                <a:uLnTx/>
                <a:uFillTx/>
                <a:latin typeface="Arial" charset="0"/>
                <a:cs typeface="Arial" charset="0"/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cs typeface="Arial" charset="0"/>
              </a:rPr>
              <a:t>Reading Assignment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: Chapters 13 and 14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of “C How to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Program”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9242773-A0CF-44AA-A06F-737BBBA1D17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2" charset="-128"/>
                <a:cs typeface="Arial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12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2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5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File postfix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Most compilers consider the source code file postfix:</a:t>
            </a:r>
          </a:p>
          <a:p>
            <a:pPr lvl="1" eaLnBrk="1" hangingPunct="1"/>
            <a:r>
              <a:rPr lang="en-US" dirty="0"/>
              <a:t>.c </a:t>
            </a:r>
            <a:r>
              <a:rPr lang="en-US" dirty="0">
                <a:sym typeface="Wingdings" pitchFamily="2" charset="2"/>
              </a:rPr>
              <a:t> C source code</a:t>
            </a:r>
          </a:p>
          <a:p>
            <a:pPr lvl="1" eaLnBrk="1" hangingPunct="1"/>
            <a:r>
              <a:rPr lang="en-US" dirty="0">
                <a:sym typeface="Wingdings" pitchFamily="2" charset="2"/>
              </a:rPr>
              <a:t>.cc , .</a:t>
            </a:r>
            <a:r>
              <a:rPr lang="en-US" dirty="0" err="1">
                <a:sym typeface="Wingdings" pitchFamily="2" charset="2"/>
              </a:rPr>
              <a:t>cpp</a:t>
            </a:r>
            <a:r>
              <a:rPr lang="en-US" dirty="0">
                <a:sym typeface="Wingdings" pitchFamily="2" charset="2"/>
              </a:rPr>
              <a:t>  C++ source code </a:t>
            </a:r>
          </a:p>
          <a:p>
            <a:pPr lvl="1" eaLnBrk="1" hangingPunct="1"/>
            <a:r>
              <a:rPr lang="en-US" dirty="0">
                <a:sym typeface="Wingdings" pitchFamily="2" charset="2"/>
              </a:rPr>
              <a:t>.h for header file  C and C++ codes</a:t>
            </a:r>
          </a:p>
          <a:p>
            <a:pPr lvl="1"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CE772C-916D-4D78-A026-78C0642A0FE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163513"/>
            <a:ext cx="8382000" cy="762000"/>
          </a:xfrm>
        </p:spPr>
        <p:txBody>
          <a:bodyPr/>
          <a:lstStyle/>
          <a:p>
            <a:r>
              <a:rPr lang="en-US"/>
              <a:t>A program in multiple file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/>
              <a:t>We can create our ".h" files</a:t>
            </a:r>
          </a:p>
          <a:p>
            <a:pPr>
              <a:spcBef>
                <a:spcPts val="200"/>
              </a:spcBef>
            </a:pPr>
            <a:r>
              <a:rPr lang="en-US" sz="2400" dirty="0" err="1"/>
              <a:t>func.c</a:t>
            </a:r>
            <a:endParaRPr lang="en-US" sz="2400" dirty="0"/>
          </a:p>
          <a:p>
            <a:pPr marL="2874963"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74963"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2874963"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x);</a:t>
            </a:r>
          </a:p>
          <a:p>
            <a:pPr marL="2874963"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sz="2400" dirty="0" err="1"/>
              <a:t>func.h</a:t>
            </a:r>
            <a:endParaRPr lang="en-US" sz="2400" dirty="0"/>
          </a:p>
          <a:p>
            <a:pPr algn="ctr"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2400" dirty="0" err="1"/>
              <a:t>main.c</a:t>
            </a:r>
            <a:endParaRPr lang="en-US" sz="2400" dirty="0"/>
          </a:p>
          <a:p>
            <a:pPr marL="2874963"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func.h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2874963"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pPr marL="2874963"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f(20);</a:t>
            </a:r>
          </a:p>
          <a:p>
            <a:pPr marL="2874963">
              <a:spcBef>
                <a:spcPts val="2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3FD020-9CAD-4180-BF90-B553AA6758E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04800" y="163513"/>
            <a:ext cx="8382000" cy="762000"/>
          </a:xfrm>
        </p:spPr>
        <p:txBody>
          <a:bodyPr/>
          <a:lstStyle/>
          <a:p>
            <a:r>
              <a:rPr lang="en-US"/>
              <a:t>Preprocessor Command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preprocessor commands to control how our code is compiled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Conditional compilation</a:t>
            </a:r>
            <a:r>
              <a:rPr lang="en-US" dirty="0"/>
              <a:t> </a:t>
            </a:r>
          </a:p>
          <a:p>
            <a:r>
              <a:rPr lang="en-US" dirty="0"/>
              <a:t>Main preprocessor commands</a:t>
            </a:r>
          </a:p>
          <a:p>
            <a:pPr lvl="1"/>
            <a:r>
              <a:rPr lang="en-US" sz="2400" dirty="0"/>
              <a:t>#define XYZ </a:t>
            </a:r>
            <a:r>
              <a:rPr lang="en-US" sz="2400" dirty="0">
                <a:sym typeface="Wingdings" pitchFamily="2" charset="2"/>
              </a:rPr>
              <a:t> define XYZ as a preprocessor definition (value is not important) </a:t>
            </a:r>
          </a:p>
          <a:p>
            <a:pPr lvl="1"/>
            <a:r>
              <a:rPr lang="en-US" sz="2400" dirty="0">
                <a:sym typeface="Wingdings" pitchFamily="2" charset="2"/>
              </a:rPr>
              <a:t>#ifdef XYZ  is true if XYZ is defined</a:t>
            </a:r>
          </a:p>
          <a:p>
            <a:pPr lvl="1"/>
            <a:r>
              <a:rPr lang="en-US" sz="2400" dirty="0">
                <a:sym typeface="Wingdings" pitchFamily="2" charset="2"/>
              </a:rPr>
              <a:t>#ifndef XYZ  is true if XYZ is not defined  </a:t>
            </a:r>
          </a:p>
          <a:p>
            <a:pPr lvl="1"/>
            <a:r>
              <a:rPr lang="en-US" sz="2400" dirty="0">
                <a:sym typeface="Wingdings" pitchFamily="2" charset="2"/>
              </a:rPr>
              <a:t>#if XYZ  is true if XYZ != 0</a:t>
            </a:r>
          </a:p>
          <a:p>
            <a:pPr lvl="1"/>
            <a:r>
              <a:rPr lang="en-US" sz="2400" dirty="0">
                <a:sym typeface="Wingdings" pitchFamily="2" charset="2"/>
              </a:rPr>
              <a:t>#endif  End of a if block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04AC32-E614-4B26-912F-E68C5D1974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63513"/>
            <a:ext cx="8066088" cy="762000"/>
          </a:xfrm>
        </p:spPr>
        <p:txBody>
          <a:bodyPr/>
          <a:lstStyle/>
          <a:p>
            <a:r>
              <a:rPr lang="en-US"/>
              <a:t>Preprocessor Command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#define ABC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#define XYZ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ABC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("ABC is defined \n");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("I am here\n");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#if XYZ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("XYZ is defined and is not 0\n");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D94269-D9B4-4FE7-8228-EDBB1D2CB6A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163513"/>
            <a:ext cx="8066088" cy="762000"/>
          </a:xfrm>
        </p:spPr>
        <p:txBody>
          <a:bodyPr/>
          <a:lstStyle/>
          <a:p>
            <a:r>
              <a:rPr lang="en-US" sz="3200"/>
              <a:t>Use Preprocess Commands for Debugging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#define DEBUG 1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x){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#if DEBUG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("We are in file = %s, in function %s, in line %d\n", __FILE__, __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__, __LINE__);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#if DEBUG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("We are in file = %s, in function %s, in line %d\n", __FILE__, __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__, __LINE__);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f(10);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return 0;        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669CC1-D742-4002-B854-B5AB1925B6A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3" y="223663"/>
            <a:ext cx="7951015" cy="638424"/>
          </a:xfrm>
          <a:prstGeom prst="rect">
            <a:avLst/>
          </a:prstGeom>
        </p:spPr>
        <p:txBody>
          <a:bodyPr vert="horz" wrap="square" lIns="0" tIns="2265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25168">
              <a:spcBef>
                <a:spcPts val="178"/>
              </a:spcBef>
            </a:pPr>
            <a:r>
              <a:rPr spc="-20" dirty="0"/>
              <a:t>Formatting,</a:t>
            </a:r>
            <a:r>
              <a:rPr spc="-50" dirty="0"/>
              <a:t> </a:t>
            </a:r>
            <a:r>
              <a:rPr dirty="0"/>
              <a:t>Naming,</a:t>
            </a:r>
            <a:r>
              <a:rPr spc="-40" dirty="0"/>
              <a:t> </a:t>
            </a:r>
            <a:r>
              <a:rPr spc="-20" dirty="0"/>
              <a:t>Documenting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428" y="1371600"/>
            <a:ext cx="8349143" cy="4332869"/>
          </a:xfrm>
          <a:prstGeom prst="rect">
            <a:avLst/>
          </a:prstGeom>
        </p:spPr>
        <p:txBody>
          <a:bodyPr vert="horz" wrap="square" lIns="0" tIns="18875" rIns="0" bIns="0" rtlCol="0">
            <a:spAutoFit/>
          </a:bodyPr>
          <a:lstStyle/>
          <a:p>
            <a:pPr marL="367447" marR="402681" indent="-293202" algn="just">
              <a:lnSpc>
                <a:spcPct val="113999"/>
              </a:lnSpc>
              <a:spcBef>
                <a:spcPts val="149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600" b="0" dirty="0">
                <a:latin typeface="Arial"/>
                <a:cs typeface="Arial"/>
              </a:rPr>
              <a:t>Be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consistent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with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the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b="0" i="1" dirty="0">
                <a:solidFill>
                  <a:srgbClr val="FF00FF"/>
                </a:solidFill>
                <a:latin typeface="Times New Roman"/>
                <a:cs typeface="Times New Roman"/>
              </a:rPr>
              <a:t>formatting</a:t>
            </a:r>
            <a:r>
              <a:rPr b="0" i="1" spc="8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600" b="0" dirty="0">
                <a:latin typeface="Arial"/>
                <a:cs typeface="Arial"/>
              </a:rPr>
              <a:t>of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the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source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code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(e.g.,</a:t>
            </a:r>
            <a:r>
              <a:rPr sz="1600" b="0" spc="109" dirty="0">
                <a:latin typeface="Arial"/>
                <a:cs typeface="Arial"/>
              </a:rPr>
              <a:t> </a:t>
            </a:r>
            <a:r>
              <a:rPr sz="1600" b="0" spc="-20" dirty="0">
                <a:latin typeface="Arial"/>
                <a:cs typeface="Arial"/>
              </a:rPr>
              <a:t>indentation </a:t>
            </a:r>
            <a:r>
              <a:rPr sz="1600" b="0" dirty="0">
                <a:latin typeface="Arial"/>
                <a:cs typeface="Arial"/>
              </a:rPr>
              <a:t>strategy,</a:t>
            </a:r>
            <a:r>
              <a:rPr sz="1600" b="0" spc="11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tabs</a:t>
            </a:r>
            <a:r>
              <a:rPr sz="1600" b="0" spc="12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versus</a:t>
            </a:r>
            <a:r>
              <a:rPr sz="1600" b="0" spc="12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spaces,</a:t>
            </a:r>
            <a:r>
              <a:rPr sz="1600" b="0" spc="12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spacing,</a:t>
            </a:r>
            <a:r>
              <a:rPr sz="1600" b="0" spc="129" dirty="0">
                <a:latin typeface="Arial"/>
                <a:cs typeface="Arial"/>
              </a:rPr>
              <a:t> </a:t>
            </a:r>
            <a:r>
              <a:rPr sz="1600" b="0" spc="-20" dirty="0">
                <a:latin typeface="Arial"/>
                <a:cs typeface="Arial"/>
              </a:rPr>
              <a:t>brackets/parentheses).</a:t>
            </a:r>
            <a:endParaRPr sz="1600" b="0" dirty="0">
              <a:latin typeface="Arial"/>
              <a:cs typeface="Arial"/>
            </a:endParaRPr>
          </a:p>
          <a:p>
            <a:pPr marL="367447" indent="-291944" algn="just">
              <a:spcBef>
                <a:spcPts val="1021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600" b="0" dirty="0">
                <a:latin typeface="Arial"/>
                <a:cs typeface="Arial"/>
              </a:rPr>
              <a:t>Avoid</a:t>
            </a:r>
            <a:r>
              <a:rPr sz="1600" b="0" spc="12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a</a:t>
            </a:r>
            <a:r>
              <a:rPr sz="1600" b="0" spc="13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formatting</a:t>
            </a:r>
            <a:r>
              <a:rPr sz="1600" b="0" spc="13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style</a:t>
            </a:r>
            <a:r>
              <a:rPr sz="1600" b="0" spc="13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that</a:t>
            </a:r>
            <a:r>
              <a:rPr sz="1600" b="0" spc="13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runs</a:t>
            </a:r>
            <a:r>
              <a:rPr sz="1600" b="0" spc="13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against</a:t>
            </a:r>
            <a:r>
              <a:rPr sz="1600" b="0" spc="13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common</a:t>
            </a:r>
            <a:r>
              <a:rPr sz="1600" b="0" spc="129" dirty="0">
                <a:latin typeface="Arial"/>
                <a:cs typeface="Arial"/>
              </a:rPr>
              <a:t> </a:t>
            </a:r>
            <a:r>
              <a:rPr sz="1600" b="0" spc="-20" dirty="0">
                <a:latin typeface="Arial"/>
                <a:cs typeface="Arial"/>
              </a:rPr>
              <a:t>practices.</a:t>
            </a:r>
            <a:endParaRPr sz="1600" b="0" dirty="0">
              <a:latin typeface="Arial"/>
              <a:cs typeface="Arial"/>
            </a:endParaRPr>
          </a:p>
          <a:p>
            <a:pPr marL="367447" marR="60402" indent="-293202" algn="just">
              <a:lnSpc>
                <a:spcPct val="113999"/>
              </a:lnSpc>
              <a:spcBef>
                <a:spcPts val="357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600" b="0" dirty="0">
                <a:latin typeface="Arial"/>
                <a:cs typeface="Arial"/>
              </a:rPr>
              <a:t>Be</a:t>
            </a:r>
            <a:r>
              <a:rPr sz="1600" b="0" spc="8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consistent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in</a:t>
            </a:r>
            <a:r>
              <a:rPr sz="1600" b="0" spc="8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the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b="0" i="1" dirty="0">
                <a:solidFill>
                  <a:srgbClr val="FF00FF"/>
                </a:solidFill>
                <a:latin typeface="Times New Roman"/>
                <a:cs typeface="Times New Roman"/>
              </a:rPr>
              <a:t>naming</a:t>
            </a:r>
            <a:r>
              <a:rPr b="0" i="1" spc="7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b="0" i="1" spc="-20" dirty="0">
                <a:solidFill>
                  <a:srgbClr val="FF00FF"/>
                </a:solidFill>
                <a:latin typeface="Times New Roman"/>
                <a:cs typeface="Times New Roman"/>
              </a:rPr>
              <a:t>conventions</a:t>
            </a:r>
            <a:r>
              <a:rPr b="0" i="1" spc="6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600" b="0" dirty="0">
                <a:latin typeface="Arial"/>
                <a:cs typeface="Arial"/>
              </a:rPr>
              <a:t>used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for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identifiers</a:t>
            </a:r>
            <a:r>
              <a:rPr sz="1600" b="0" spc="8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(e.g.,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spc="-20" dirty="0">
                <a:latin typeface="Arial"/>
                <a:cs typeface="Arial"/>
              </a:rPr>
              <a:t>names </a:t>
            </a:r>
            <a:r>
              <a:rPr sz="1600" b="0" dirty="0">
                <a:latin typeface="Arial"/>
                <a:cs typeface="Arial"/>
              </a:rPr>
              <a:t>of</a:t>
            </a:r>
            <a:r>
              <a:rPr sz="1600" b="0" spc="168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objects,</a:t>
            </a:r>
            <a:r>
              <a:rPr sz="1600" b="0" spc="168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functions,</a:t>
            </a:r>
            <a:r>
              <a:rPr sz="1600" b="0" spc="178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namespaces,</a:t>
            </a:r>
            <a:r>
              <a:rPr sz="1600" b="0" spc="168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types)</a:t>
            </a:r>
            <a:r>
              <a:rPr sz="1600" b="0" spc="168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and</a:t>
            </a:r>
            <a:r>
              <a:rPr sz="1600" b="0" spc="178" dirty="0">
                <a:latin typeface="Arial"/>
                <a:cs typeface="Arial"/>
              </a:rPr>
              <a:t> </a:t>
            </a:r>
            <a:r>
              <a:rPr sz="1600" b="0" spc="-20" dirty="0">
                <a:latin typeface="Arial"/>
                <a:cs typeface="Arial"/>
              </a:rPr>
              <a:t>files.</a:t>
            </a:r>
            <a:endParaRPr sz="1600" b="0" dirty="0">
              <a:latin typeface="Arial"/>
              <a:cs typeface="Arial"/>
            </a:endParaRPr>
          </a:p>
          <a:p>
            <a:pPr marL="367447" indent="-291944" algn="just">
              <a:spcBef>
                <a:spcPts val="1021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600" b="0" dirty="0">
                <a:latin typeface="Arial"/>
                <a:cs typeface="Arial"/>
              </a:rPr>
              <a:t>Avoid</a:t>
            </a:r>
            <a:r>
              <a:rPr sz="1600" b="0" spc="14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bizarre</a:t>
            </a:r>
            <a:r>
              <a:rPr sz="1600" b="0" spc="15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naming</a:t>
            </a:r>
            <a:r>
              <a:rPr sz="1600" b="0" spc="15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conventions</a:t>
            </a:r>
            <a:r>
              <a:rPr sz="1600" b="0" spc="14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that</a:t>
            </a:r>
            <a:r>
              <a:rPr sz="1600" b="0" spc="15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run</a:t>
            </a:r>
            <a:r>
              <a:rPr sz="1600" b="0" spc="15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against</a:t>
            </a:r>
            <a:r>
              <a:rPr sz="1600" b="0" spc="14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common</a:t>
            </a:r>
            <a:r>
              <a:rPr sz="1600" b="0" spc="159" dirty="0">
                <a:latin typeface="Arial"/>
                <a:cs typeface="Arial"/>
              </a:rPr>
              <a:t> </a:t>
            </a:r>
            <a:r>
              <a:rPr sz="1600" b="0" spc="-20" dirty="0">
                <a:latin typeface="Arial"/>
                <a:cs typeface="Arial"/>
              </a:rPr>
              <a:t>practices.</a:t>
            </a:r>
            <a:endParaRPr sz="1600" b="0" dirty="0">
              <a:latin typeface="Arial"/>
              <a:cs typeface="Arial"/>
            </a:endParaRPr>
          </a:p>
          <a:p>
            <a:pPr marL="367447" marR="132130" indent="-293202" algn="just">
              <a:lnSpc>
                <a:spcPct val="116399"/>
              </a:lnSpc>
              <a:spcBef>
                <a:spcPts val="287"/>
              </a:spcBef>
              <a:buClr>
                <a:srgbClr val="3333B2"/>
              </a:buClr>
              <a:buSzPct val="72727"/>
              <a:buFont typeface="Arial"/>
              <a:buChar char="■"/>
              <a:tabLst>
                <a:tab pos="367447" algn="l"/>
              </a:tabLst>
            </a:pPr>
            <a:r>
              <a:rPr b="0" i="1" dirty="0">
                <a:solidFill>
                  <a:srgbClr val="FF00FF"/>
                </a:solidFill>
                <a:latin typeface="Times New Roman"/>
                <a:cs typeface="Times New Roman"/>
              </a:rPr>
              <a:t>Comment</a:t>
            </a:r>
            <a:r>
              <a:rPr b="0" i="1" spc="7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600" b="0" dirty="0">
                <a:latin typeface="Arial"/>
                <a:cs typeface="Arial"/>
              </a:rPr>
              <a:t>your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code.</a:t>
            </a:r>
            <a:r>
              <a:rPr sz="1600" b="0" spc="258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If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code</a:t>
            </a:r>
            <a:r>
              <a:rPr sz="1600" b="0" spc="10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is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well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documented,</a:t>
            </a:r>
            <a:r>
              <a:rPr sz="1600" b="0" spc="10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it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should</a:t>
            </a:r>
            <a:r>
              <a:rPr sz="1600" b="0" spc="10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be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possible</a:t>
            </a:r>
            <a:r>
              <a:rPr sz="1600" b="0" spc="99" dirty="0">
                <a:latin typeface="Arial"/>
                <a:cs typeface="Arial"/>
              </a:rPr>
              <a:t> </a:t>
            </a:r>
            <a:r>
              <a:rPr sz="1600" b="0" spc="-50" dirty="0">
                <a:latin typeface="Arial"/>
                <a:cs typeface="Arial"/>
              </a:rPr>
              <a:t>to </a:t>
            </a:r>
            <a:r>
              <a:rPr sz="1600" b="0" dirty="0">
                <a:latin typeface="Arial"/>
                <a:cs typeface="Arial"/>
              </a:rPr>
              <a:t>quickly</a:t>
            </a:r>
            <a:r>
              <a:rPr sz="1600" b="0" spc="14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ascertain</a:t>
            </a:r>
            <a:r>
              <a:rPr sz="1600" b="0" spc="14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what</a:t>
            </a:r>
            <a:r>
              <a:rPr sz="1600" b="0" spc="14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the</a:t>
            </a:r>
            <a:r>
              <a:rPr sz="1600" b="0" spc="15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code</a:t>
            </a:r>
            <a:r>
              <a:rPr sz="1600" b="0" spc="14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is</a:t>
            </a:r>
            <a:r>
              <a:rPr sz="1600" b="0" spc="14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doing</a:t>
            </a:r>
            <a:r>
              <a:rPr sz="1600" b="0" spc="14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without</a:t>
            </a:r>
            <a:r>
              <a:rPr sz="1600" b="0" spc="15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any</a:t>
            </a:r>
            <a:r>
              <a:rPr sz="1600" b="0" spc="14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prior</a:t>
            </a:r>
            <a:r>
              <a:rPr sz="1600" b="0" spc="14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knowledge</a:t>
            </a:r>
            <a:r>
              <a:rPr sz="1600" b="0" spc="149" dirty="0">
                <a:latin typeface="Arial"/>
                <a:cs typeface="Arial"/>
              </a:rPr>
              <a:t> </a:t>
            </a:r>
            <a:r>
              <a:rPr sz="1600" b="0" spc="-50" dirty="0">
                <a:latin typeface="Arial"/>
                <a:cs typeface="Arial"/>
              </a:rPr>
              <a:t>of </a:t>
            </a:r>
            <a:r>
              <a:rPr sz="1600" b="0" dirty="0">
                <a:latin typeface="Arial"/>
                <a:cs typeface="Arial"/>
              </a:rPr>
              <a:t>the</a:t>
            </a:r>
            <a:r>
              <a:rPr sz="1600" b="0" spc="79" dirty="0">
                <a:latin typeface="Arial"/>
                <a:cs typeface="Arial"/>
              </a:rPr>
              <a:t> </a:t>
            </a:r>
            <a:r>
              <a:rPr sz="1600" b="0" spc="-20" dirty="0">
                <a:latin typeface="Arial"/>
                <a:cs typeface="Arial"/>
              </a:rPr>
              <a:t>code.</a:t>
            </a:r>
            <a:endParaRPr sz="1600" b="0" dirty="0">
              <a:latin typeface="Arial"/>
              <a:cs typeface="Arial"/>
            </a:endParaRPr>
          </a:p>
          <a:p>
            <a:pPr marL="367447" marR="235317" indent="-293202" algn="just">
              <a:lnSpc>
                <a:spcPct val="113999"/>
              </a:lnSpc>
              <a:spcBef>
                <a:spcPts val="357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600" b="0" dirty="0">
                <a:latin typeface="Arial"/>
                <a:cs typeface="Arial"/>
              </a:rPr>
              <a:t>Use</a:t>
            </a:r>
            <a:r>
              <a:rPr sz="1600" b="0" spc="79" dirty="0">
                <a:latin typeface="Arial"/>
                <a:cs typeface="Arial"/>
              </a:rPr>
              <a:t> </a:t>
            </a:r>
            <a:r>
              <a:rPr b="0" i="1" dirty="0">
                <a:solidFill>
                  <a:srgbClr val="FF00FF"/>
                </a:solidFill>
                <a:latin typeface="Times New Roman"/>
                <a:cs typeface="Times New Roman"/>
              </a:rPr>
              <a:t>meaningful</a:t>
            </a:r>
            <a:r>
              <a:rPr b="0" i="1" spc="6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b="0" i="1" dirty="0">
                <a:solidFill>
                  <a:srgbClr val="FF00FF"/>
                </a:solidFill>
                <a:latin typeface="Times New Roman"/>
                <a:cs typeface="Times New Roman"/>
              </a:rPr>
              <a:t>names</a:t>
            </a:r>
            <a:r>
              <a:rPr b="0" i="1" spc="6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600" b="0" dirty="0">
                <a:latin typeface="Arial"/>
                <a:cs typeface="Arial"/>
              </a:rPr>
              <a:t>for</a:t>
            </a:r>
            <a:r>
              <a:rPr sz="1600" b="0" spc="8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identifiers</a:t>
            </a:r>
            <a:r>
              <a:rPr sz="1600" b="0" spc="8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(e.g.,</a:t>
            </a:r>
            <a:r>
              <a:rPr sz="1600" b="0" spc="7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names</a:t>
            </a:r>
            <a:r>
              <a:rPr sz="1600" b="0" spc="8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of</a:t>
            </a:r>
            <a:r>
              <a:rPr sz="1600" b="0" spc="8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objects,</a:t>
            </a:r>
            <a:r>
              <a:rPr sz="1600" b="0" spc="89" dirty="0">
                <a:latin typeface="Arial"/>
                <a:cs typeface="Arial"/>
              </a:rPr>
              <a:t> </a:t>
            </a:r>
            <a:r>
              <a:rPr sz="1600" b="0" spc="-20" dirty="0">
                <a:latin typeface="Arial"/>
                <a:cs typeface="Arial"/>
              </a:rPr>
              <a:t>functions, </a:t>
            </a:r>
            <a:r>
              <a:rPr sz="1600" b="0" dirty="0">
                <a:latin typeface="Arial"/>
                <a:cs typeface="Arial"/>
              </a:rPr>
              <a:t>types,</a:t>
            </a:r>
            <a:r>
              <a:rPr sz="1600" b="0" spc="12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etc.).</a:t>
            </a:r>
            <a:r>
              <a:rPr sz="1600" b="0" spc="287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This</a:t>
            </a:r>
            <a:r>
              <a:rPr sz="1600" b="0" spc="12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improves</a:t>
            </a:r>
            <a:r>
              <a:rPr sz="1600" b="0" spc="13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the</a:t>
            </a:r>
            <a:r>
              <a:rPr sz="1600" b="0" spc="12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readability</a:t>
            </a:r>
            <a:r>
              <a:rPr sz="1600" b="0" spc="12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of</a:t>
            </a:r>
            <a:r>
              <a:rPr sz="1600" b="0" spc="129" dirty="0">
                <a:latin typeface="Arial"/>
                <a:cs typeface="Arial"/>
              </a:rPr>
              <a:t> </a:t>
            </a:r>
            <a:r>
              <a:rPr sz="1600" b="0" spc="-20" dirty="0">
                <a:latin typeface="Arial"/>
                <a:cs typeface="Arial"/>
              </a:rPr>
              <a:t>code.</a:t>
            </a:r>
            <a:endParaRPr sz="1600" b="0" dirty="0">
              <a:latin typeface="Arial"/>
              <a:cs typeface="Arial"/>
            </a:endParaRPr>
          </a:p>
          <a:p>
            <a:pPr marL="367447" marR="651841" indent="-293202" algn="just">
              <a:lnSpc>
                <a:spcPct val="113999"/>
              </a:lnSpc>
              <a:spcBef>
                <a:spcPts val="357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600" b="0" dirty="0">
                <a:latin typeface="Arial"/>
                <a:cs typeface="Arial"/>
              </a:rPr>
              <a:t>Avoid</a:t>
            </a:r>
            <a:r>
              <a:rPr sz="1600" b="0" spc="59" dirty="0">
                <a:latin typeface="Arial"/>
                <a:cs typeface="Arial"/>
              </a:rPr>
              <a:t> </a:t>
            </a:r>
            <a:r>
              <a:rPr b="0" i="1" dirty="0">
                <a:solidFill>
                  <a:srgbClr val="FF00FF"/>
                </a:solidFill>
                <a:latin typeface="Times New Roman"/>
                <a:cs typeface="Times New Roman"/>
              </a:rPr>
              <a:t>magic</a:t>
            </a:r>
            <a:r>
              <a:rPr b="0" i="1" spc="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b="0" i="1" dirty="0">
                <a:solidFill>
                  <a:srgbClr val="FF00FF"/>
                </a:solidFill>
                <a:latin typeface="Times New Roman"/>
                <a:cs typeface="Times New Roman"/>
              </a:rPr>
              <a:t>literal</a:t>
            </a:r>
            <a:r>
              <a:rPr b="0" i="1" spc="5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b="0" i="1" dirty="0">
                <a:solidFill>
                  <a:srgbClr val="FF00FF"/>
                </a:solidFill>
                <a:latin typeface="Times New Roman"/>
                <a:cs typeface="Times New Roman"/>
              </a:rPr>
              <a:t>constants</a:t>
            </a:r>
            <a:r>
              <a:rPr sz="1600" b="0" dirty="0">
                <a:latin typeface="Arial"/>
                <a:cs typeface="Arial"/>
              </a:rPr>
              <a:t>.</a:t>
            </a:r>
            <a:r>
              <a:rPr sz="1600" b="0" spc="198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Define</a:t>
            </a:r>
            <a:r>
              <a:rPr sz="1600" b="0" spc="6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a</a:t>
            </a:r>
            <a:r>
              <a:rPr sz="1600" b="0" spc="5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constant</a:t>
            </a:r>
            <a:r>
              <a:rPr sz="1600" b="0" spc="5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object</a:t>
            </a:r>
            <a:r>
              <a:rPr sz="1600" b="0" spc="6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and</a:t>
            </a:r>
            <a:r>
              <a:rPr sz="1600" b="0" spc="5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give</a:t>
            </a:r>
            <a:r>
              <a:rPr sz="1600" b="0" spc="69" dirty="0">
                <a:latin typeface="Arial"/>
                <a:cs typeface="Arial"/>
              </a:rPr>
              <a:t> </a:t>
            </a:r>
            <a:r>
              <a:rPr sz="1600" b="0" dirty="0">
                <a:latin typeface="Arial"/>
                <a:cs typeface="Arial"/>
              </a:rPr>
              <a:t>it</a:t>
            </a:r>
            <a:r>
              <a:rPr sz="1600" b="0" spc="59" dirty="0">
                <a:latin typeface="Arial"/>
                <a:cs typeface="Arial"/>
              </a:rPr>
              <a:t> </a:t>
            </a:r>
            <a:r>
              <a:rPr sz="1600" b="0" spc="-99" dirty="0">
                <a:latin typeface="Arial"/>
                <a:cs typeface="Arial"/>
              </a:rPr>
              <a:t>a </a:t>
            </a:r>
            <a:r>
              <a:rPr sz="1600" b="0" dirty="0">
                <a:latin typeface="Arial"/>
                <a:cs typeface="Arial"/>
              </a:rPr>
              <a:t>meaningful</a:t>
            </a:r>
            <a:r>
              <a:rPr sz="1600" b="0" spc="277" dirty="0">
                <a:latin typeface="Arial"/>
                <a:cs typeface="Arial"/>
              </a:rPr>
              <a:t> </a:t>
            </a:r>
            <a:r>
              <a:rPr sz="1600" b="0" spc="-40" dirty="0">
                <a:latin typeface="Arial"/>
                <a:cs typeface="Arial"/>
              </a:rPr>
              <a:t>name.</a:t>
            </a:r>
            <a:endParaRPr sz="1600" b="0" dirty="0">
              <a:latin typeface="Arial"/>
              <a:cs typeface="Arial"/>
            </a:endParaRPr>
          </a:p>
          <a:p>
            <a:pPr marR="305786" algn="just">
              <a:spcBef>
                <a:spcPts val="793"/>
              </a:spcBef>
            </a:pPr>
            <a:r>
              <a:rPr dirty="0">
                <a:latin typeface="Courier New"/>
                <a:cs typeface="Courier New"/>
              </a:rPr>
              <a:t>constexpr</a:t>
            </a:r>
            <a:r>
              <a:rPr spc="-79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double</a:t>
            </a:r>
            <a:r>
              <a:rPr spc="-69" dirty="0">
                <a:latin typeface="Courier New"/>
                <a:cs typeface="Courier New"/>
              </a:rPr>
              <a:t> </a:t>
            </a:r>
            <a:r>
              <a:rPr spc="-178" dirty="0">
                <a:latin typeface="Courier New"/>
                <a:cs typeface="Courier New"/>
              </a:rPr>
              <a:t>miles_per_kilometer</a:t>
            </a:r>
            <a:r>
              <a:rPr spc="-248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238" dirty="0">
                <a:latin typeface="Courier New"/>
                <a:cs typeface="Courier New"/>
              </a:rPr>
              <a:t> </a:t>
            </a:r>
            <a:r>
              <a:rPr spc="-20" dirty="0">
                <a:latin typeface="Courier New"/>
                <a:cs typeface="Courier New"/>
              </a:rPr>
              <a:t>0.621371;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84471" y="3342450"/>
            <a:ext cx="203200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spcBef>
                <a:spcPts val="218"/>
              </a:spcBef>
            </a:pPr>
            <a:fld id="{81D60167-4931-47E6-BA6A-407CBD079E47}" type="slidenum">
              <a:rPr lang="en-US" spc="-25" smtClean="0"/>
              <a:pPr marL="102235">
                <a:spcBef>
                  <a:spcPts val="110"/>
                </a:spcBef>
              </a:pPr>
              <a:t>7</a:t>
            </a:fld>
            <a:endParaRPr spc="-40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381" y="228600"/>
            <a:ext cx="8535380" cy="638424"/>
          </a:xfrm>
          <a:prstGeom prst="rect">
            <a:avLst/>
          </a:prstGeom>
        </p:spPr>
        <p:txBody>
          <a:bodyPr vert="horz" wrap="square" lIns="0" tIns="2265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25168">
              <a:spcBef>
                <a:spcPts val="178"/>
              </a:spcBef>
            </a:pPr>
            <a:r>
              <a:rPr dirty="0"/>
              <a:t>Error</a:t>
            </a:r>
            <a:r>
              <a:rPr spc="-129" dirty="0"/>
              <a:t> </a:t>
            </a:r>
            <a:r>
              <a:rPr spc="-20" dirty="0"/>
              <a:t>Handling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310" y="1158710"/>
            <a:ext cx="8535379" cy="4588458"/>
          </a:xfrm>
          <a:prstGeom prst="rect">
            <a:avLst/>
          </a:prstGeom>
        </p:spPr>
        <p:txBody>
          <a:bodyPr vert="horz" wrap="square" lIns="0" tIns="11325" rIns="0" bIns="0" rtlCol="0">
            <a:spAutoFit/>
          </a:bodyPr>
          <a:lstStyle/>
          <a:p>
            <a:pPr marL="367447" marR="83053" indent="-293202" algn="just">
              <a:lnSpc>
                <a:spcPct val="116399"/>
              </a:lnSpc>
              <a:spcBef>
                <a:spcPts val="89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b="0" dirty="0">
                <a:latin typeface="Arial"/>
                <a:cs typeface="Arial"/>
              </a:rPr>
              <a:t>If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a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program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requires</a:t>
            </a:r>
            <a:r>
              <a:rPr sz="1883" b="0" spc="8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that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certain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2180" b="0" i="1" dirty="0">
                <a:solidFill>
                  <a:srgbClr val="FF00FF"/>
                </a:solidFill>
                <a:latin typeface="Times New Roman"/>
                <a:cs typeface="Times New Roman"/>
              </a:rPr>
              <a:t>constraints</a:t>
            </a:r>
            <a:r>
              <a:rPr sz="2180" b="0" i="1" spc="6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180" b="0" i="1" dirty="0">
                <a:solidFill>
                  <a:srgbClr val="FF00FF"/>
                </a:solidFill>
                <a:latin typeface="Times New Roman"/>
                <a:cs typeface="Times New Roman"/>
              </a:rPr>
              <a:t>on</a:t>
            </a:r>
            <a:r>
              <a:rPr sz="2180" b="0" i="1" spc="5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180" b="0" i="1" dirty="0">
                <a:solidFill>
                  <a:srgbClr val="FF00FF"/>
                </a:solidFill>
                <a:latin typeface="Times New Roman"/>
                <a:cs typeface="Times New Roman"/>
              </a:rPr>
              <a:t>user</a:t>
            </a:r>
            <a:r>
              <a:rPr sz="2180" b="0" i="1" spc="5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180" b="0" i="1" dirty="0">
                <a:solidFill>
                  <a:srgbClr val="FF00FF"/>
                </a:solidFill>
                <a:latin typeface="Times New Roman"/>
                <a:cs typeface="Times New Roman"/>
              </a:rPr>
              <a:t>input</a:t>
            </a:r>
            <a:r>
              <a:rPr sz="2180" b="0" i="1" spc="6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883" b="0" dirty="0">
                <a:latin typeface="Arial"/>
                <a:cs typeface="Arial"/>
              </a:rPr>
              <a:t>be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satisfied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spc="-50" dirty="0">
                <a:latin typeface="Arial"/>
                <a:cs typeface="Arial"/>
              </a:rPr>
              <a:t>in </a:t>
            </a:r>
            <a:r>
              <a:rPr sz="1883" b="0" dirty="0">
                <a:latin typeface="Arial"/>
                <a:cs typeface="Arial"/>
              </a:rPr>
              <a:t>order</a:t>
            </a:r>
            <a:r>
              <a:rPr sz="1883" b="0" spc="11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to</a:t>
            </a:r>
            <a:r>
              <a:rPr sz="1883" b="0" spc="12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work</a:t>
            </a:r>
            <a:r>
              <a:rPr sz="1883" b="0" spc="11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correctly,</a:t>
            </a:r>
            <a:r>
              <a:rPr sz="1883" b="0" spc="12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do</a:t>
            </a:r>
            <a:r>
              <a:rPr sz="1883" b="0" spc="11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not</a:t>
            </a:r>
            <a:r>
              <a:rPr sz="1883" b="0" spc="12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assume</a:t>
            </a:r>
            <a:r>
              <a:rPr sz="1883" b="0" spc="11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that</a:t>
            </a:r>
            <a:r>
              <a:rPr sz="1883" b="0" spc="12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these</a:t>
            </a:r>
            <a:r>
              <a:rPr sz="1883" b="0" spc="12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constraints</a:t>
            </a:r>
            <a:r>
              <a:rPr sz="1883" b="0" spc="11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will</a:t>
            </a:r>
            <a:r>
              <a:rPr sz="1883" b="0" spc="129" dirty="0">
                <a:latin typeface="Arial"/>
                <a:cs typeface="Arial"/>
              </a:rPr>
              <a:t> </a:t>
            </a:r>
            <a:r>
              <a:rPr sz="1883" b="0" spc="-50" dirty="0">
                <a:latin typeface="Arial"/>
                <a:cs typeface="Arial"/>
              </a:rPr>
              <a:t>be </a:t>
            </a:r>
            <a:r>
              <a:rPr sz="1883" b="0" dirty="0">
                <a:latin typeface="Arial"/>
                <a:cs typeface="Arial"/>
              </a:rPr>
              <a:t>satisfied.</a:t>
            </a:r>
            <a:r>
              <a:rPr sz="1883" b="0" spc="317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Instead,</a:t>
            </a:r>
            <a:r>
              <a:rPr sz="1883" b="0" spc="14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always</a:t>
            </a:r>
            <a:r>
              <a:rPr sz="1883" b="0" spc="15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check</a:t>
            </a:r>
            <a:r>
              <a:rPr sz="1883" b="0" spc="149" dirty="0">
                <a:latin typeface="Arial"/>
                <a:cs typeface="Arial"/>
              </a:rPr>
              <a:t> </a:t>
            </a:r>
            <a:r>
              <a:rPr sz="1883" b="0" spc="-20" dirty="0">
                <a:latin typeface="Arial"/>
                <a:cs typeface="Arial"/>
              </a:rPr>
              <a:t>them.</a:t>
            </a:r>
            <a:endParaRPr sz="1883" b="0" dirty="0">
              <a:latin typeface="Arial"/>
              <a:cs typeface="Arial"/>
            </a:endParaRPr>
          </a:p>
          <a:p>
            <a:pPr marL="367447" indent="-291944" algn="just">
              <a:spcBef>
                <a:spcPts val="723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b="0" dirty="0">
                <a:latin typeface="Arial"/>
                <a:cs typeface="Arial"/>
              </a:rPr>
              <a:t>Always</a:t>
            </a:r>
            <a:r>
              <a:rPr sz="1883" b="0" spc="14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handle</a:t>
            </a:r>
            <a:r>
              <a:rPr sz="1883" b="0" spc="14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errors</a:t>
            </a:r>
            <a:r>
              <a:rPr sz="1883" b="0" spc="149" dirty="0">
                <a:latin typeface="Arial"/>
                <a:cs typeface="Arial"/>
              </a:rPr>
              <a:t> </a:t>
            </a:r>
            <a:r>
              <a:rPr sz="2180" b="0" i="1" spc="-20" dirty="0">
                <a:solidFill>
                  <a:srgbClr val="FF00FF"/>
                </a:solidFill>
                <a:latin typeface="Times New Roman"/>
                <a:cs typeface="Times New Roman"/>
              </a:rPr>
              <a:t>gracefully</a:t>
            </a:r>
            <a:r>
              <a:rPr sz="1883" b="0" spc="-20" dirty="0">
                <a:latin typeface="Arial"/>
                <a:cs typeface="Arial"/>
              </a:rPr>
              <a:t>.</a:t>
            </a:r>
            <a:endParaRPr sz="1883" b="0" dirty="0">
              <a:latin typeface="Arial"/>
              <a:cs typeface="Arial"/>
            </a:endParaRPr>
          </a:p>
          <a:p>
            <a:pPr marL="367447" indent="-291944" algn="just">
              <a:spcBef>
                <a:spcPts val="662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b="0" dirty="0">
                <a:latin typeface="Arial"/>
                <a:cs typeface="Arial"/>
              </a:rPr>
              <a:t>Provide</a:t>
            </a:r>
            <a:r>
              <a:rPr sz="1883" b="0" spc="89" dirty="0">
                <a:latin typeface="Arial"/>
                <a:cs typeface="Arial"/>
              </a:rPr>
              <a:t> </a:t>
            </a:r>
            <a:r>
              <a:rPr sz="2180" b="0" i="1" dirty="0">
                <a:solidFill>
                  <a:srgbClr val="FF00FF"/>
                </a:solidFill>
                <a:latin typeface="Times New Roman"/>
                <a:cs typeface="Times New Roman"/>
              </a:rPr>
              <a:t>useful</a:t>
            </a:r>
            <a:r>
              <a:rPr sz="2180" b="0" i="1" spc="7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883" b="0" dirty="0">
                <a:latin typeface="Arial"/>
                <a:cs typeface="Arial"/>
              </a:rPr>
              <a:t>error</a:t>
            </a:r>
            <a:r>
              <a:rPr sz="1883" b="0" spc="99" dirty="0">
                <a:latin typeface="Arial"/>
                <a:cs typeface="Arial"/>
              </a:rPr>
              <a:t> </a:t>
            </a:r>
            <a:r>
              <a:rPr sz="1883" b="0" spc="-20" dirty="0">
                <a:latin typeface="Arial"/>
                <a:cs typeface="Arial"/>
              </a:rPr>
              <a:t>messages.</a:t>
            </a:r>
            <a:endParaRPr sz="1883" b="0" dirty="0">
              <a:latin typeface="Arial"/>
              <a:cs typeface="Arial"/>
            </a:endParaRPr>
          </a:p>
          <a:p>
            <a:pPr marL="367447" marR="201341" indent="-293202" algn="just">
              <a:lnSpc>
                <a:spcPct val="116399"/>
              </a:lnSpc>
              <a:spcBef>
                <a:spcPts val="226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b="0" dirty="0">
                <a:latin typeface="Arial"/>
                <a:cs typeface="Arial"/>
              </a:rPr>
              <a:t>Always</a:t>
            </a:r>
            <a:r>
              <a:rPr sz="1883" b="0" spc="59" dirty="0">
                <a:latin typeface="Arial"/>
                <a:cs typeface="Arial"/>
              </a:rPr>
              <a:t> </a:t>
            </a:r>
            <a:r>
              <a:rPr sz="2180" b="0" i="1" dirty="0">
                <a:solidFill>
                  <a:srgbClr val="FF00FF"/>
                </a:solidFill>
                <a:latin typeface="Times New Roman"/>
                <a:cs typeface="Times New Roman"/>
              </a:rPr>
              <a:t>check</a:t>
            </a:r>
            <a:r>
              <a:rPr sz="2180" b="0" i="1" spc="5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180" b="0" i="1" dirty="0">
                <a:solidFill>
                  <a:srgbClr val="FF00FF"/>
                </a:solidFill>
                <a:latin typeface="Times New Roman"/>
                <a:cs typeface="Times New Roman"/>
              </a:rPr>
              <a:t>return</a:t>
            </a:r>
            <a:r>
              <a:rPr sz="2180" b="0" i="1" spc="5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180" b="0" i="1" dirty="0">
                <a:solidFill>
                  <a:srgbClr val="FF00FF"/>
                </a:solidFill>
                <a:latin typeface="Times New Roman"/>
                <a:cs typeface="Times New Roman"/>
              </a:rPr>
              <a:t>codes</a:t>
            </a:r>
            <a:r>
              <a:rPr sz="1883" b="0" dirty="0">
                <a:latin typeface="Arial"/>
                <a:cs typeface="Arial"/>
              </a:rPr>
              <a:t>.</a:t>
            </a:r>
            <a:r>
              <a:rPr sz="1883" b="0" spc="208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Even</a:t>
            </a:r>
            <a:r>
              <a:rPr sz="1883" b="0" spc="6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if</a:t>
            </a:r>
            <a:r>
              <a:rPr sz="1883" b="0" spc="6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the</a:t>
            </a:r>
            <a:r>
              <a:rPr sz="1883" b="0" spc="6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operation/function</a:t>
            </a:r>
            <a:r>
              <a:rPr sz="1883" b="0" spc="59" dirty="0">
                <a:latin typeface="Arial"/>
                <a:cs typeface="Arial"/>
              </a:rPr>
              <a:t> </a:t>
            </a:r>
            <a:r>
              <a:rPr sz="1883" b="0" spc="-20" dirty="0">
                <a:latin typeface="Arial"/>
                <a:cs typeface="Arial"/>
              </a:rPr>
              <a:t>theoretically </a:t>
            </a:r>
            <a:r>
              <a:rPr sz="1883" b="0" dirty="0">
                <a:latin typeface="Arial"/>
                <a:cs typeface="Arial"/>
              </a:rPr>
              <a:t>cannot</a:t>
            </a:r>
            <a:r>
              <a:rPr sz="1883" b="0" spc="12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fail</a:t>
            </a:r>
            <a:r>
              <a:rPr sz="1883" b="0" spc="13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(under</a:t>
            </a:r>
            <a:r>
              <a:rPr sz="1883" b="0" spc="13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the</a:t>
            </a:r>
            <a:r>
              <a:rPr sz="1883" b="0" spc="12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assumption</a:t>
            </a:r>
            <a:r>
              <a:rPr sz="1883" b="0" spc="13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of</a:t>
            </a:r>
            <a:r>
              <a:rPr sz="1883" b="0" spc="13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bug-free</a:t>
            </a:r>
            <a:r>
              <a:rPr sz="1883" b="0" spc="12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code),</a:t>
            </a:r>
            <a:r>
              <a:rPr sz="1883" b="0" spc="13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in</a:t>
            </a:r>
            <a:r>
              <a:rPr sz="1883" b="0" spc="13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practice</a:t>
            </a:r>
            <a:r>
              <a:rPr sz="1883" b="0" spc="12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it</a:t>
            </a:r>
            <a:r>
              <a:rPr sz="1883" b="0" spc="13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may</a:t>
            </a:r>
            <a:r>
              <a:rPr sz="1883" b="0" spc="139" dirty="0">
                <a:latin typeface="Arial"/>
                <a:cs typeface="Arial"/>
              </a:rPr>
              <a:t> </a:t>
            </a:r>
            <a:r>
              <a:rPr sz="1883" b="0" spc="-40" dirty="0">
                <a:latin typeface="Arial"/>
                <a:cs typeface="Arial"/>
              </a:rPr>
              <a:t>fail </a:t>
            </a:r>
            <a:r>
              <a:rPr sz="1883" b="0" dirty="0">
                <a:latin typeface="Arial"/>
                <a:cs typeface="Arial"/>
              </a:rPr>
              <a:t>due</a:t>
            </a:r>
            <a:r>
              <a:rPr sz="1883" b="0" spc="5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to</a:t>
            </a:r>
            <a:r>
              <a:rPr sz="1883" b="0" spc="6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a</a:t>
            </a:r>
            <a:r>
              <a:rPr sz="1883" b="0" spc="69" dirty="0">
                <a:latin typeface="Arial"/>
                <a:cs typeface="Arial"/>
              </a:rPr>
              <a:t> </a:t>
            </a:r>
            <a:r>
              <a:rPr sz="1883" b="0" spc="-40" dirty="0">
                <a:latin typeface="Arial"/>
                <a:cs typeface="Arial"/>
              </a:rPr>
              <a:t>bug.</a:t>
            </a:r>
            <a:endParaRPr sz="1883" b="0" dirty="0">
              <a:latin typeface="Arial"/>
              <a:cs typeface="Arial"/>
            </a:endParaRPr>
          </a:p>
          <a:p>
            <a:pPr marL="367447" marR="60402" indent="-293202" algn="just">
              <a:lnSpc>
                <a:spcPct val="116399"/>
              </a:lnSpc>
              <a:spcBef>
                <a:spcPts val="287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b="0" dirty="0">
                <a:latin typeface="Arial"/>
                <a:cs typeface="Arial"/>
              </a:rPr>
              <a:t>If</a:t>
            </a:r>
            <a:r>
              <a:rPr sz="1883" b="0" spc="5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an</a:t>
            </a:r>
            <a:r>
              <a:rPr sz="1883" b="0" spc="6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operation</a:t>
            </a:r>
            <a:r>
              <a:rPr sz="1883" b="0" spc="5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is</a:t>
            </a:r>
            <a:r>
              <a:rPr sz="1883" b="0" spc="6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performed</a:t>
            </a:r>
            <a:r>
              <a:rPr sz="1883" b="0" spc="5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that</a:t>
            </a:r>
            <a:r>
              <a:rPr sz="1883" b="0" spc="6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can</a:t>
            </a:r>
            <a:r>
              <a:rPr sz="1883" b="0" spc="5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fail,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check</a:t>
            </a:r>
            <a:r>
              <a:rPr sz="1883" b="0" spc="5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the</a:t>
            </a:r>
            <a:r>
              <a:rPr sz="1883" b="0" spc="69" dirty="0">
                <a:latin typeface="Arial"/>
                <a:cs typeface="Arial"/>
              </a:rPr>
              <a:t> </a:t>
            </a:r>
            <a:r>
              <a:rPr sz="2180" b="0" i="1" dirty="0">
                <a:solidFill>
                  <a:srgbClr val="FF00FF"/>
                </a:solidFill>
                <a:latin typeface="Times New Roman"/>
                <a:cs typeface="Times New Roman"/>
              </a:rPr>
              <a:t>status</a:t>
            </a:r>
            <a:r>
              <a:rPr sz="2180" b="0" i="1" spc="4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180" b="0" i="1" dirty="0">
                <a:solidFill>
                  <a:srgbClr val="FF00FF"/>
                </a:solidFill>
                <a:latin typeface="Times New Roman"/>
                <a:cs typeface="Times New Roman"/>
              </a:rPr>
              <a:t>of</a:t>
            </a:r>
            <a:r>
              <a:rPr sz="2180" b="0" i="1" spc="5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180" b="0" i="1" dirty="0">
                <a:solidFill>
                  <a:srgbClr val="FF00FF"/>
                </a:solidFill>
                <a:latin typeface="Times New Roman"/>
                <a:cs typeface="Times New Roman"/>
              </a:rPr>
              <a:t>the</a:t>
            </a:r>
            <a:r>
              <a:rPr sz="2180" b="0" i="1" spc="50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180" b="0" i="1" spc="-20" dirty="0">
                <a:solidFill>
                  <a:srgbClr val="FF00FF"/>
                </a:solidFill>
                <a:latin typeface="Times New Roman"/>
                <a:cs typeface="Times New Roman"/>
              </a:rPr>
              <a:t>operation </a:t>
            </a:r>
            <a:r>
              <a:rPr sz="1883" b="0" dirty="0">
                <a:latin typeface="Arial"/>
                <a:cs typeface="Arial"/>
              </a:rPr>
              <a:t>to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ensure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that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it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did</a:t>
            </a:r>
            <a:r>
              <a:rPr sz="1883" b="0" spc="8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not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fail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(even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if</a:t>
            </a:r>
            <a:r>
              <a:rPr sz="1883" b="0" spc="8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you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think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that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it</a:t>
            </a:r>
            <a:r>
              <a:rPr sz="1883" b="0" spc="8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should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not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fail).</a:t>
            </a:r>
            <a:r>
              <a:rPr sz="1883" b="0" spc="226" dirty="0">
                <a:latin typeface="Arial"/>
                <a:cs typeface="Arial"/>
              </a:rPr>
              <a:t> </a:t>
            </a:r>
            <a:r>
              <a:rPr sz="1883" b="0" spc="-50" dirty="0">
                <a:latin typeface="Arial"/>
                <a:cs typeface="Arial"/>
              </a:rPr>
              <a:t>For </a:t>
            </a:r>
            <a:r>
              <a:rPr sz="1883" b="0" dirty="0">
                <a:latin typeface="Arial"/>
                <a:cs typeface="Arial"/>
              </a:rPr>
              <a:t>example,</a:t>
            </a:r>
            <a:r>
              <a:rPr sz="1883" b="0" spc="12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check</a:t>
            </a:r>
            <a:r>
              <a:rPr sz="1883" b="0" spc="12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for</a:t>
            </a:r>
            <a:r>
              <a:rPr sz="1883" b="0" spc="13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error</a:t>
            </a:r>
            <a:r>
              <a:rPr sz="1883" b="0" spc="12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conditions</a:t>
            </a:r>
            <a:r>
              <a:rPr sz="1883" b="0" spc="13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on</a:t>
            </a:r>
            <a:r>
              <a:rPr sz="1883" b="0" spc="129" dirty="0">
                <a:latin typeface="Arial"/>
                <a:cs typeface="Arial"/>
              </a:rPr>
              <a:t> </a:t>
            </a:r>
            <a:r>
              <a:rPr sz="1883" b="0" spc="-20" dirty="0">
                <a:latin typeface="Arial"/>
                <a:cs typeface="Arial"/>
              </a:rPr>
              <a:t>streams.</a:t>
            </a:r>
            <a:endParaRPr sz="1883" b="0" dirty="0">
              <a:latin typeface="Arial"/>
              <a:cs typeface="Arial"/>
            </a:endParaRPr>
          </a:p>
          <a:p>
            <a:pPr marL="367447" indent="-291944" algn="just">
              <a:spcBef>
                <a:spcPts val="723"/>
              </a:spcBef>
              <a:buClr>
                <a:srgbClr val="3333B2"/>
              </a:buClr>
              <a:buSzPct val="84210"/>
              <a:buChar char="■"/>
              <a:tabLst>
                <a:tab pos="367447" algn="l"/>
              </a:tabLst>
            </a:pPr>
            <a:r>
              <a:rPr sz="1883" b="0" dirty="0">
                <a:latin typeface="Arial"/>
                <a:cs typeface="Arial"/>
              </a:rPr>
              <a:t>If</a:t>
            </a:r>
            <a:r>
              <a:rPr sz="1883" b="0" spc="6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a</a:t>
            </a:r>
            <a:r>
              <a:rPr sz="1883" b="0" spc="6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function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can</a:t>
            </a:r>
            <a:r>
              <a:rPr sz="1883" b="0" spc="6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fail,</a:t>
            </a:r>
            <a:r>
              <a:rPr sz="1883" b="0" spc="6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always</a:t>
            </a:r>
            <a:r>
              <a:rPr sz="1883" b="0" spc="7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check</a:t>
            </a:r>
            <a:r>
              <a:rPr sz="1883" b="0" spc="69" dirty="0">
                <a:latin typeface="Arial"/>
                <a:cs typeface="Arial"/>
              </a:rPr>
              <a:t> </a:t>
            </a:r>
            <a:r>
              <a:rPr sz="1883" b="0" dirty="0">
                <a:latin typeface="Arial"/>
                <a:cs typeface="Arial"/>
              </a:rPr>
              <a:t>its</a:t>
            </a:r>
            <a:r>
              <a:rPr sz="1883" b="0" spc="69" dirty="0">
                <a:latin typeface="Arial"/>
                <a:cs typeface="Arial"/>
              </a:rPr>
              <a:t> </a:t>
            </a:r>
            <a:r>
              <a:rPr sz="2180" b="0" i="1" dirty="0">
                <a:solidFill>
                  <a:srgbClr val="FF00FF"/>
                </a:solidFill>
                <a:latin typeface="Times New Roman"/>
                <a:cs typeface="Times New Roman"/>
              </a:rPr>
              <a:t>return</a:t>
            </a:r>
            <a:r>
              <a:rPr sz="2180" b="0" i="1" spc="5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180" b="0" i="1" spc="-20" dirty="0">
                <a:solidFill>
                  <a:srgbClr val="FF00FF"/>
                </a:solidFill>
                <a:latin typeface="Times New Roman"/>
                <a:cs typeface="Times New Roman"/>
              </a:rPr>
              <a:t>value</a:t>
            </a:r>
            <a:r>
              <a:rPr sz="1883" b="0" spc="-20" dirty="0">
                <a:latin typeface="Arial"/>
                <a:cs typeface="Arial"/>
              </a:rPr>
              <a:t>.</a:t>
            </a:r>
            <a:endParaRPr sz="1883" b="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642" y="6609234"/>
            <a:ext cx="2618623" cy="353265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991" spc="20" dirty="0">
                <a:solidFill>
                  <a:srgbClr val="FFFFFF"/>
                </a:solidFill>
                <a:latin typeface="Arial"/>
                <a:cs typeface="Arial"/>
              </a:rPr>
              <a:t>Copyright</a:t>
            </a:r>
            <a:r>
              <a:rPr sz="991" spc="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spc="2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189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1" spc="20" dirty="0">
                <a:solidFill>
                  <a:srgbClr val="FFFFFF"/>
                </a:solidFill>
                <a:latin typeface="Arial"/>
                <a:cs typeface="Arial"/>
              </a:rPr>
              <a:t>2015–2021</a:t>
            </a:r>
            <a:r>
              <a:rPr sz="991" spc="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1" spc="20" dirty="0">
                <a:solidFill>
                  <a:srgbClr val="FFFFFF"/>
                </a:solidFill>
                <a:latin typeface="Arial"/>
                <a:cs typeface="Arial"/>
              </a:rPr>
              <a:t>Michael</a:t>
            </a:r>
            <a:r>
              <a:rPr sz="991" spc="9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1" spc="20" dirty="0">
                <a:solidFill>
                  <a:srgbClr val="FFFFFF"/>
                </a:solidFill>
                <a:latin typeface="Arial"/>
                <a:cs typeface="Arial"/>
              </a:rPr>
              <a:t>D.</a:t>
            </a:r>
            <a:r>
              <a:rPr sz="991" spc="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1" spc="-20" dirty="0">
                <a:solidFill>
                  <a:srgbClr val="FFFFFF"/>
                </a:solidFill>
                <a:latin typeface="Arial"/>
                <a:cs typeface="Arial"/>
              </a:rPr>
              <a:t>Adams</a:t>
            </a:r>
            <a:endParaRPr sz="991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84471" y="3342450"/>
            <a:ext cx="203200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spcBef>
                <a:spcPts val="218"/>
              </a:spcBef>
            </a:pPr>
            <a:fld id="{81D60167-4931-47E6-BA6A-407CBD079E47}" type="slidenum">
              <a:rPr lang="en-US" spc="-25" smtClean="0"/>
              <a:pPr marL="102235">
                <a:spcBef>
                  <a:spcPts val="110"/>
                </a:spcBef>
              </a:pPr>
              <a:t>8</a:t>
            </a:fld>
            <a:endParaRPr spc="-40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5969815" cy="638424"/>
          </a:xfrm>
          <a:prstGeom prst="rect">
            <a:avLst/>
          </a:prstGeom>
        </p:spPr>
        <p:txBody>
          <a:bodyPr vert="horz" wrap="square" lIns="0" tIns="2265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25168">
              <a:spcBef>
                <a:spcPts val="178"/>
              </a:spcBef>
            </a:pPr>
            <a:r>
              <a:rPr spc="-20" dirty="0"/>
              <a:t>Simplicity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" y="1143000"/>
            <a:ext cx="8839200" cy="4206247"/>
          </a:xfrm>
          <a:prstGeom prst="rect">
            <a:avLst/>
          </a:prstGeom>
        </p:spPr>
        <p:txBody>
          <a:bodyPr vert="horz" wrap="square" lIns="0" tIns="28902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86405" marR="95637" indent="-293202">
              <a:lnSpc>
                <a:spcPct val="113999"/>
              </a:lnSpc>
              <a:spcBef>
                <a:spcPts val="149"/>
              </a:spcBef>
              <a:buClr>
                <a:srgbClr val="3333B2"/>
              </a:buClr>
              <a:buSzPct val="84210"/>
              <a:buChar char="■"/>
              <a:tabLst>
                <a:tab pos="587663" algn="l"/>
              </a:tabLst>
            </a:pPr>
            <a:r>
              <a:rPr sz="1883" dirty="0"/>
              <a:t>Do</a:t>
            </a:r>
            <a:r>
              <a:rPr sz="1883" spc="79" dirty="0"/>
              <a:t> </a:t>
            </a:r>
            <a:r>
              <a:rPr sz="1883" dirty="0"/>
              <a:t>not</a:t>
            </a:r>
            <a:r>
              <a:rPr sz="1883" spc="69" dirty="0"/>
              <a:t> </a:t>
            </a:r>
            <a:r>
              <a:rPr sz="2180" b="1" i="1" dirty="0">
                <a:solidFill>
                  <a:srgbClr val="FF00FF"/>
                </a:solidFill>
                <a:latin typeface="Times New Roman"/>
                <a:cs typeface="Times New Roman"/>
              </a:rPr>
              <a:t>unnecessarily</a:t>
            </a:r>
            <a:r>
              <a:rPr sz="2180" b="1" i="1" spc="6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180" b="1" i="1" dirty="0">
                <a:solidFill>
                  <a:srgbClr val="FF00FF"/>
                </a:solidFill>
                <a:latin typeface="Times New Roman"/>
                <a:cs typeface="Times New Roman"/>
              </a:rPr>
              <a:t>complicate</a:t>
            </a:r>
            <a:r>
              <a:rPr sz="2180" b="1" i="1" spc="5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883" dirty="0"/>
              <a:t>code.</a:t>
            </a:r>
            <a:r>
              <a:rPr sz="1883" spc="218" dirty="0"/>
              <a:t> </a:t>
            </a:r>
            <a:r>
              <a:rPr sz="1883" dirty="0"/>
              <a:t>Use</a:t>
            </a:r>
            <a:r>
              <a:rPr sz="1883" spc="79" dirty="0"/>
              <a:t> </a:t>
            </a:r>
            <a:r>
              <a:rPr sz="1883" dirty="0"/>
              <a:t>the</a:t>
            </a:r>
            <a:r>
              <a:rPr sz="1883" spc="79" dirty="0"/>
              <a:t> </a:t>
            </a:r>
            <a:r>
              <a:rPr sz="1883" dirty="0"/>
              <a:t>simplest</a:t>
            </a:r>
            <a:r>
              <a:rPr sz="1883" spc="79" dirty="0"/>
              <a:t> </a:t>
            </a:r>
            <a:r>
              <a:rPr sz="1883" dirty="0"/>
              <a:t>solution</a:t>
            </a:r>
            <a:r>
              <a:rPr sz="1883" spc="79" dirty="0"/>
              <a:t> </a:t>
            </a:r>
            <a:r>
              <a:rPr sz="1883" dirty="0"/>
              <a:t>that</a:t>
            </a:r>
            <a:r>
              <a:rPr sz="1883" spc="79" dirty="0"/>
              <a:t> </a:t>
            </a:r>
            <a:r>
              <a:rPr sz="1883" spc="-40" dirty="0"/>
              <a:t>will </a:t>
            </a:r>
            <a:r>
              <a:rPr sz="1883" dirty="0"/>
              <a:t>meet</a:t>
            </a:r>
            <a:r>
              <a:rPr sz="1883" spc="109" dirty="0"/>
              <a:t> </a:t>
            </a:r>
            <a:r>
              <a:rPr sz="1883" dirty="0"/>
              <a:t>the</a:t>
            </a:r>
            <a:r>
              <a:rPr sz="1883" spc="119" dirty="0"/>
              <a:t> </a:t>
            </a:r>
            <a:r>
              <a:rPr sz="1883" dirty="0"/>
              <a:t>needs</a:t>
            </a:r>
            <a:r>
              <a:rPr sz="1883" spc="109" dirty="0"/>
              <a:t> </a:t>
            </a:r>
            <a:r>
              <a:rPr sz="1883" dirty="0"/>
              <a:t>of</a:t>
            </a:r>
            <a:r>
              <a:rPr sz="1883" spc="119" dirty="0"/>
              <a:t> </a:t>
            </a:r>
            <a:r>
              <a:rPr sz="1883" dirty="0"/>
              <a:t>the</a:t>
            </a:r>
            <a:r>
              <a:rPr sz="1883" spc="109" dirty="0"/>
              <a:t> </a:t>
            </a:r>
            <a:r>
              <a:rPr sz="1883" dirty="0"/>
              <a:t>problem</a:t>
            </a:r>
            <a:r>
              <a:rPr sz="1883" spc="119" dirty="0"/>
              <a:t> </a:t>
            </a:r>
            <a:r>
              <a:rPr sz="1883" dirty="0"/>
              <a:t>at</a:t>
            </a:r>
            <a:r>
              <a:rPr sz="1883" spc="109" dirty="0"/>
              <a:t> </a:t>
            </a:r>
            <a:r>
              <a:rPr sz="1883" spc="-20" dirty="0"/>
              <a:t>hand.</a:t>
            </a:r>
            <a:endParaRPr sz="1883" dirty="0">
              <a:latin typeface="Times New Roman"/>
              <a:cs typeface="Times New Roman"/>
            </a:endParaRPr>
          </a:p>
          <a:p>
            <a:pPr marL="586405" marR="154781" indent="-293202">
              <a:lnSpc>
                <a:spcPct val="116399"/>
              </a:lnSpc>
              <a:spcBef>
                <a:spcPts val="297"/>
              </a:spcBef>
              <a:buClr>
                <a:srgbClr val="3333B2"/>
              </a:buClr>
              <a:buSzPct val="84210"/>
              <a:buChar char="■"/>
              <a:tabLst>
                <a:tab pos="587663" algn="l"/>
              </a:tabLst>
            </a:pPr>
            <a:r>
              <a:rPr sz="1883" dirty="0"/>
              <a:t>Do</a:t>
            </a:r>
            <a:r>
              <a:rPr sz="1883" spc="89" dirty="0"/>
              <a:t> </a:t>
            </a:r>
            <a:r>
              <a:rPr sz="1883" dirty="0"/>
              <a:t>not</a:t>
            </a:r>
            <a:r>
              <a:rPr sz="1883" spc="89" dirty="0"/>
              <a:t> </a:t>
            </a:r>
            <a:r>
              <a:rPr sz="1883" dirty="0"/>
              <a:t>impose</a:t>
            </a:r>
            <a:r>
              <a:rPr sz="1883" spc="89" dirty="0"/>
              <a:t> </a:t>
            </a:r>
            <a:r>
              <a:rPr sz="2180" b="1" i="1" dirty="0">
                <a:solidFill>
                  <a:srgbClr val="FF00FF"/>
                </a:solidFill>
                <a:latin typeface="Times New Roman"/>
                <a:cs typeface="Times New Roman"/>
              </a:rPr>
              <a:t>bogus</a:t>
            </a:r>
            <a:r>
              <a:rPr sz="2180" b="1" i="1" spc="7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180" b="1" i="1" dirty="0">
                <a:solidFill>
                  <a:srgbClr val="FF00FF"/>
                </a:solidFill>
                <a:latin typeface="Times New Roman"/>
                <a:cs typeface="Times New Roman"/>
              </a:rPr>
              <a:t>limitations</a:t>
            </a:r>
            <a:r>
              <a:rPr sz="1883" dirty="0"/>
              <a:t>.</a:t>
            </a:r>
            <a:r>
              <a:rPr sz="1883" spc="238" dirty="0"/>
              <a:t> </a:t>
            </a:r>
            <a:r>
              <a:rPr sz="1883" dirty="0"/>
              <a:t>If</a:t>
            </a:r>
            <a:r>
              <a:rPr sz="1883" spc="89" dirty="0"/>
              <a:t> </a:t>
            </a:r>
            <a:r>
              <a:rPr sz="1883" dirty="0"/>
              <a:t>a</a:t>
            </a:r>
            <a:r>
              <a:rPr sz="1883" spc="89" dirty="0"/>
              <a:t> </a:t>
            </a:r>
            <a:r>
              <a:rPr sz="1883" dirty="0"/>
              <a:t>more</a:t>
            </a:r>
            <a:r>
              <a:rPr sz="1883" spc="99" dirty="0"/>
              <a:t> </a:t>
            </a:r>
            <a:r>
              <a:rPr sz="1883" dirty="0"/>
              <a:t>general</a:t>
            </a:r>
            <a:r>
              <a:rPr sz="1883" spc="89" dirty="0"/>
              <a:t> </a:t>
            </a:r>
            <a:r>
              <a:rPr sz="1883" dirty="0"/>
              <a:t>case</a:t>
            </a:r>
            <a:r>
              <a:rPr sz="1883" spc="89" dirty="0"/>
              <a:t> </a:t>
            </a:r>
            <a:r>
              <a:rPr sz="1883" dirty="0"/>
              <a:t>can</a:t>
            </a:r>
            <a:r>
              <a:rPr sz="1883" spc="99" dirty="0"/>
              <a:t> </a:t>
            </a:r>
            <a:r>
              <a:rPr sz="1883" dirty="0"/>
              <a:t>be</a:t>
            </a:r>
            <a:r>
              <a:rPr sz="1883" spc="89" dirty="0"/>
              <a:t> </a:t>
            </a:r>
            <a:r>
              <a:rPr sz="1883" spc="-20" dirty="0"/>
              <a:t>handled </a:t>
            </a:r>
            <a:r>
              <a:rPr sz="1883" dirty="0"/>
              <a:t>without</a:t>
            </a:r>
            <a:r>
              <a:rPr sz="1883" spc="129" dirty="0"/>
              <a:t> </a:t>
            </a:r>
            <a:r>
              <a:rPr sz="1883" dirty="0"/>
              <a:t>complicating</a:t>
            </a:r>
            <a:r>
              <a:rPr sz="1883" spc="139" dirty="0"/>
              <a:t> </a:t>
            </a:r>
            <a:r>
              <a:rPr sz="1883" dirty="0"/>
              <a:t>the</a:t>
            </a:r>
            <a:r>
              <a:rPr sz="1883" spc="139" dirty="0"/>
              <a:t> </a:t>
            </a:r>
            <a:r>
              <a:rPr sz="1883" dirty="0"/>
              <a:t>code</a:t>
            </a:r>
            <a:r>
              <a:rPr sz="1883" spc="139" dirty="0"/>
              <a:t> </a:t>
            </a:r>
            <a:r>
              <a:rPr sz="1883" dirty="0"/>
              <a:t>and</a:t>
            </a:r>
            <a:r>
              <a:rPr sz="1883" spc="139" dirty="0"/>
              <a:t> </a:t>
            </a:r>
            <a:r>
              <a:rPr sz="1883" dirty="0"/>
              <a:t>this</a:t>
            </a:r>
            <a:r>
              <a:rPr sz="1883" spc="139" dirty="0"/>
              <a:t> </a:t>
            </a:r>
            <a:r>
              <a:rPr sz="1883" dirty="0"/>
              <a:t>more</a:t>
            </a:r>
            <a:r>
              <a:rPr sz="1883" spc="139" dirty="0"/>
              <a:t> </a:t>
            </a:r>
            <a:r>
              <a:rPr sz="1883" dirty="0"/>
              <a:t>general</a:t>
            </a:r>
            <a:r>
              <a:rPr sz="1883" spc="139" dirty="0"/>
              <a:t> </a:t>
            </a:r>
            <a:r>
              <a:rPr sz="1883" dirty="0"/>
              <a:t>case</a:t>
            </a:r>
            <a:r>
              <a:rPr sz="1883" spc="139" dirty="0"/>
              <a:t> </a:t>
            </a:r>
            <a:r>
              <a:rPr sz="1883" dirty="0"/>
              <a:t>is</a:t>
            </a:r>
            <a:r>
              <a:rPr sz="1883" spc="129" dirty="0"/>
              <a:t> </a:t>
            </a:r>
            <a:r>
              <a:rPr sz="1883" dirty="0"/>
              <a:t>likely</a:t>
            </a:r>
            <a:r>
              <a:rPr sz="1883" spc="139" dirty="0"/>
              <a:t> </a:t>
            </a:r>
            <a:r>
              <a:rPr sz="1883" dirty="0"/>
              <a:t>to</a:t>
            </a:r>
            <a:r>
              <a:rPr sz="1883" spc="139" dirty="0"/>
              <a:t> </a:t>
            </a:r>
            <a:r>
              <a:rPr sz="1883" spc="-50" dirty="0"/>
              <a:t>be </a:t>
            </a:r>
            <a:r>
              <a:rPr sz="1883" dirty="0"/>
              <a:t>helpful</a:t>
            </a:r>
            <a:r>
              <a:rPr sz="1883" spc="129" dirty="0"/>
              <a:t> </a:t>
            </a:r>
            <a:r>
              <a:rPr sz="1883" dirty="0"/>
              <a:t>to</a:t>
            </a:r>
            <a:r>
              <a:rPr sz="1883" spc="129" dirty="0"/>
              <a:t> </a:t>
            </a:r>
            <a:r>
              <a:rPr sz="1883" dirty="0"/>
              <a:t>handle,</a:t>
            </a:r>
            <a:r>
              <a:rPr sz="1883" spc="129" dirty="0"/>
              <a:t> </a:t>
            </a:r>
            <a:r>
              <a:rPr sz="1883" dirty="0"/>
              <a:t>then</a:t>
            </a:r>
            <a:r>
              <a:rPr sz="1883" spc="139" dirty="0"/>
              <a:t> </a:t>
            </a:r>
            <a:r>
              <a:rPr sz="1883" dirty="0"/>
              <a:t>handle</a:t>
            </a:r>
            <a:r>
              <a:rPr sz="1883" spc="129" dirty="0"/>
              <a:t> </a:t>
            </a:r>
            <a:r>
              <a:rPr sz="1883" dirty="0"/>
              <a:t>this</a:t>
            </a:r>
            <a:r>
              <a:rPr sz="1883" spc="129" dirty="0"/>
              <a:t> </a:t>
            </a:r>
            <a:r>
              <a:rPr sz="1883" spc="-20" dirty="0"/>
              <a:t>case.</a:t>
            </a:r>
            <a:endParaRPr sz="1883" dirty="0">
              <a:latin typeface="Times New Roman"/>
              <a:cs typeface="Times New Roman"/>
            </a:endParaRPr>
          </a:p>
          <a:p>
            <a:pPr marL="586405" marR="60402" indent="-293202">
              <a:lnSpc>
                <a:spcPct val="117900"/>
              </a:lnSpc>
              <a:spcBef>
                <a:spcPts val="248"/>
              </a:spcBef>
              <a:buClr>
                <a:srgbClr val="3333B2"/>
              </a:buClr>
              <a:buSzPct val="84210"/>
              <a:buChar char="■"/>
              <a:tabLst>
                <a:tab pos="587663" algn="l"/>
              </a:tabLst>
            </a:pPr>
            <a:r>
              <a:rPr sz="1883" dirty="0"/>
              <a:t>Do</a:t>
            </a:r>
            <a:r>
              <a:rPr sz="1883" spc="79" dirty="0"/>
              <a:t> </a:t>
            </a:r>
            <a:r>
              <a:rPr sz="1883" dirty="0"/>
              <a:t>not</a:t>
            </a:r>
            <a:r>
              <a:rPr sz="1883" spc="79" dirty="0"/>
              <a:t> </a:t>
            </a:r>
            <a:r>
              <a:rPr sz="2180" b="1" i="1" dirty="0">
                <a:solidFill>
                  <a:srgbClr val="FF00FF"/>
                </a:solidFill>
                <a:latin typeface="Times New Roman"/>
                <a:cs typeface="Times New Roman"/>
              </a:rPr>
              <a:t>unnecessarily</a:t>
            </a:r>
            <a:r>
              <a:rPr sz="2180" b="1" i="1" spc="5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2180" b="1" i="1" dirty="0">
                <a:solidFill>
                  <a:srgbClr val="FF00FF"/>
                </a:solidFill>
                <a:latin typeface="Times New Roman"/>
                <a:cs typeface="Times New Roman"/>
              </a:rPr>
              <a:t>optimize</a:t>
            </a:r>
            <a:r>
              <a:rPr sz="2180" b="1" i="1" spc="59" dirty="0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sz="1883" dirty="0"/>
              <a:t>code.</a:t>
            </a:r>
            <a:r>
              <a:rPr sz="1883" spc="226" dirty="0"/>
              <a:t> </a:t>
            </a:r>
            <a:r>
              <a:rPr sz="1883" dirty="0"/>
              <a:t>Highly</a:t>
            </a:r>
            <a:r>
              <a:rPr sz="1883" spc="79" dirty="0"/>
              <a:t> </a:t>
            </a:r>
            <a:r>
              <a:rPr sz="1883" dirty="0"/>
              <a:t>optimized</a:t>
            </a:r>
            <a:r>
              <a:rPr sz="1883" spc="79" dirty="0"/>
              <a:t> </a:t>
            </a:r>
            <a:r>
              <a:rPr sz="1883" dirty="0"/>
              <a:t>code</a:t>
            </a:r>
            <a:r>
              <a:rPr sz="1883" spc="79" dirty="0"/>
              <a:t> </a:t>
            </a:r>
            <a:r>
              <a:rPr sz="1883" dirty="0"/>
              <a:t>is</a:t>
            </a:r>
            <a:r>
              <a:rPr sz="1883" spc="79" dirty="0"/>
              <a:t> </a:t>
            </a:r>
            <a:r>
              <a:rPr sz="1883" dirty="0"/>
              <a:t>often</a:t>
            </a:r>
            <a:r>
              <a:rPr sz="1883" spc="79" dirty="0"/>
              <a:t> </a:t>
            </a:r>
            <a:r>
              <a:rPr sz="1883" spc="-40" dirty="0"/>
              <a:t>much </a:t>
            </a:r>
            <a:r>
              <a:rPr sz="1883" dirty="0"/>
              <a:t>less</a:t>
            </a:r>
            <a:r>
              <a:rPr sz="1883" spc="129" dirty="0"/>
              <a:t> </a:t>
            </a:r>
            <a:r>
              <a:rPr sz="1883" dirty="0"/>
              <a:t>readable.</a:t>
            </a:r>
            <a:r>
              <a:rPr sz="1883" spc="297" dirty="0"/>
              <a:t> </a:t>
            </a:r>
            <a:r>
              <a:rPr sz="1883" dirty="0"/>
              <a:t>Also,</a:t>
            </a:r>
            <a:r>
              <a:rPr sz="1883" spc="129" dirty="0"/>
              <a:t> </a:t>
            </a:r>
            <a:r>
              <a:rPr sz="1883" dirty="0"/>
              <a:t>highly</a:t>
            </a:r>
            <a:r>
              <a:rPr sz="1883" spc="139" dirty="0"/>
              <a:t> </a:t>
            </a:r>
            <a:r>
              <a:rPr sz="1883" dirty="0"/>
              <a:t>optimized</a:t>
            </a:r>
            <a:r>
              <a:rPr sz="1883" spc="139" dirty="0"/>
              <a:t> </a:t>
            </a:r>
            <a:r>
              <a:rPr sz="1883" dirty="0"/>
              <a:t>code</a:t>
            </a:r>
            <a:r>
              <a:rPr sz="1883" spc="129" dirty="0"/>
              <a:t> </a:t>
            </a:r>
            <a:r>
              <a:rPr sz="1883" dirty="0"/>
              <a:t>is</a:t>
            </a:r>
            <a:r>
              <a:rPr sz="1883" spc="139" dirty="0"/>
              <a:t> </a:t>
            </a:r>
            <a:r>
              <a:rPr sz="1883" dirty="0"/>
              <a:t>often</a:t>
            </a:r>
            <a:r>
              <a:rPr sz="1883" spc="139" dirty="0"/>
              <a:t> </a:t>
            </a:r>
            <a:r>
              <a:rPr sz="1883" dirty="0"/>
              <a:t>more</a:t>
            </a:r>
            <a:r>
              <a:rPr sz="1883" spc="129" dirty="0"/>
              <a:t> </a:t>
            </a:r>
            <a:r>
              <a:rPr sz="1883" dirty="0"/>
              <a:t>difficult</a:t>
            </a:r>
            <a:r>
              <a:rPr sz="1883" spc="139" dirty="0"/>
              <a:t> </a:t>
            </a:r>
            <a:r>
              <a:rPr sz="1883" dirty="0"/>
              <a:t>to</a:t>
            </a:r>
            <a:r>
              <a:rPr sz="1883" spc="139" dirty="0"/>
              <a:t> </a:t>
            </a:r>
            <a:r>
              <a:rPr sz="1883" spc="-20" dirty="0"/>
              <a:t>write </a:t>
            </a:r>
            <a:r>
              <a:rPr sz="1883" dirty="0"/>
              <a:t>correctly</a:t>
            </a:r>
            <a:r>
              <a:rPr sz="1883" spc="139" dirty="0"/>
              <a:t> </a:t>
            </a:r>
            <a:r>
              <a:rPr sz="1883" dirty="0"/>
              <a:t>(i.e.,</a:t>
            </a:r>
            <a:r>
              <a:rPr sz="1883" spc="139" dirty="0"/>
              <a:t> </a:t>
            </a:r>
            <a:r>
              <a:rPr sz="1883" dirty="0"/>
              <a:t>without</a:t>
            </a:r>
            <a:r>
              <a:rPr sz="1883" spc="149" dirty="0"/>
              <a:t> </a:t>
            </a:r>
            <a:r>
              <a:rPr sz="1883" dirty="0"/>
              <a:t>bugs).</a:t>
            </a:r>
            <a:r>
              <a:rPr sz="1883" spc="297" dirty="0"/>
              <a:t> </a:t>
            </a:r>
            <a:r>
              <a:rPr sz="1883" dirty="0"/>
              <a:t>Do</a:t>
            </a:r>
            <a:r>
              <a:rPr sz="1883" spc="149" dirty="0"/>
              <a:t> </a:t>
            </a:r>
            <a:r>
              <a:rPr sz="1883" dirty="0"/>
              <a:t>not</a:t>
            </a:r>
            <a:r>
              <a:rPr sz="1883" spc="139" dirty="0"/>
              <a:t> </a:t>
            </a:r>
            <a:r>
              <a:rPr sz="1883" dirty="0"/>
              <a:t>write</a:t>
            </a:r>
            <a:r>
              <a:rPr sz="1883" spc="139" dirty="0"/>
              <a:t> </a:t>
            </a:r>
            <a:r>
              <a:rPr sz="1883" dirty="0"/>
              <a:t>grossly</a:t>
            </a:r>
            <a:r>
              <a:rPr sz="1883" spc="149" dirty="0"/>
              <a:t> </a:t>
            </a:r>
            <a:r>
              <a:rPr sz="1883" dirty="0"/>
              <a:t>inefficient</a:t>
            </a:r>
            <a:r>
              <a:rPr sz="1883" spc="139" dirty="0"/>
              <a:t> </a:t>
            </a:r>
            <a:r>
              <a:rPr sz="1883" dirty="0"/>
              <a:t>code</a:t>
            </a:r>
            <a:r>
              <a:rPr sz="1883" spc="139" dirty="0"/>
              <a:t> </a:t>
            </a:r>
            <a:r>
              <a:rPr sz="1883" dirty="0"/>
              <a:t>that</a:t>
            </a:r>
            <a:r>
              <a:rPr sz="1883" spc="149" dirty="0"/>
              <a:t> </a:t>
            </a:r>
            <a:r>
              <a:rPr sz="1883" spc="-50" dirty="0"/>
              <a:t>is </a:t>
            </a:r>
            <a:r>
              <a:rPr sz="1883" dirty="0"/>
              <a:t>obviously</a:t>
            </a:r>
            <a:r>
              <a:rPr sz="1883" spc="149" dirty="0"/>
              <a:t> </a:t>
            </a:r>
            <a:r>
              <a:rPr sz="1883" dirty="0"/>
              <a:t>going</a:t>
            </a:r>
            <a:r>
              <a:rPr sz="1883" spc="149" dirty="0"/>
              <a:t> </a:t>
            </a:r>
            <a:r>
              <a:rPr sz="1883" dirty="0"/>
              <a:t>to</a:t>
            </a:r>
            <a:r>
              <a:rPr sz="1883" spc="149" dirty="0"/>
              <a:t> </a:t>
            </a:r>
            <a:r>
              <a:rPr sz="1883" dirty="0"/>
              <a:t>cause</a:t>
            </a:r>
            <a:r>
              <a:rPr sz="1883" spc="149" dirty="0"/>
              <a:t> </a:t>
            </a:r>
            <a:r>
              <a:rPr sz="1883" dirty="0"/>
              <a:t>performance</a:t>
            </a:r>
            <a:r>
              <a:rPr sz="1883" spc="159" dirty="0"/>
              <a:t> </a:t>
            </a:r>
            <a:r>
              <a:rPr sz="1883" dirty="0"/>
              <a:t>problems,</a:t>
            </a:r>
            <a:r>
              <a:rPr sz="1883" spc="149" dirty="0"/>
              <a:t> </a:t>
            </a:r>
            <a:r>
              <a:rPr sz="1883" dirty="0"/>
              <a:t>but</a:t>
            </a:r>
            <a:r>
              <a:rPr sz="1883" spc="149" dirty="0"/>
              <a:t> </a:t>
            </a:r>
            <a:r>
              <a:rPr sz="1883" dirty="0"/>
              <a:t>do</a:t>
            </a:r>
            <a:r>
              <a:rPr sz="1883" spc="149" dirty="0"/>
              <a:t> </a:t>
            </a:r>
            <a:r>
              <a:rPr sz="1883" dirty="0"/>
              <a:t>not</a:t>
            </a:r>
            <a:r>
              <a:rPr sz="1883" spc="149" dirty="0"/>
              <a:t> </a:t>
            </a:r>
            <a:r>
              <a:rPr sz="1883" spc="-20" dirty="0"/>
              <a:t>optimize</a:t>
            </a:r>
            <a:r>
              <a:rPr sz="1883" spc="991" dirty="0"/>
              <a:t> </a:t>
            </a:r>
            <a:r>
              <a:rPr sz="1883" dirty="0"/>
              <a:t>things</a:t>
            </a:r>
            <a:r>
              <a:rPr sz="1883" spc="129" dirty="0"/>
              <a:t> </a:t>
            </a:r>
            <a:r>
              <a:rPr sz="1883" dirty="0"/>
              <a:t>beyond</a:t>
            </a:r>
            <a:r>
              <a:rPr sz="1883" spc="139" dirty="0"/>
              <a:t> </a:t>
            </a:r>
            <a:r>
              <a:rPr sz="1883" dirty="0"/>
              <a:t>avoiding</a:t>
            </a:r>
            <a:r>
              <a:rPr sz="1883" spc="129" dirty="0"/>
              <a:t> </a:t>
            </a:r>
            <a:r>
              <a:rPr sz="1883" dirty="0"/>
              <a:t>gross</a:t>
            </a:r>
            <a:r>
              <a:rPr sz="1883" spc="139" dirty="0"/>
              <a:t> </a:t>
            </a:r>
            <a:r>
              <a:rPr sz="1883" dirty="0"/>
              <a:t>inefficiencies</a:t>
            </a:r>
            <a:r>
              <a:rPr sz="1883" spc="129" dirty="0"/>
              <a:t> </a:t>
            </a:r>
            <a:r>
              <a:rPr sz="1883" dirty="0"/>
              <a:t>that</a:t>
            </a:r>
            <a:r>
              <a:rPr sz="1883" spc="139" dirty="0"/>
              <a:t> </a:t>
            </a:r>
            <a:r>
              <a:rPr sz="1883" dirty="0"/>
              <a:t>you</a:t>
            </a:r>
            <a:r>
              <a:rPr sz="1883" spc="129" dirty="0"/>
              <a:t> </a:t>
            </a:r>
            <a:r>
              <a:rPr sz="1883" dirty="0"/>
              <a:t>know</a:t>
            </a:r>
            <a:r>
              <a:rPr sz="1883" spc="139" dirty="0"/>
              <a:t> </a:t>
            </a:r>
            <a:r>
              <a:rPr sz="1883" dirty="0"/>
              <a:t>will</a:t>
            </a:r>
            <a:r>
              <a:rPr sz="1883" spc="129" dirty="0"/>
              <a:t> </a:t>
            </a:r>
            <a:r>
              <a:rPr sz="1883" spc="-20" dirty="0"/>
              <a:t>cause </a:t>
            </a:r>
            <a:r>
              <a:rPr sz="1883" dirty="0"/>
              <a:t>performance</a:t>
            </a:r>
            <a:r>
              <a:rPr sz="1883" spc="347" dirty="0"/>
              <a:t> </a:t>
            </a:r>
            <a:r>
              <a:rPr sz="1883" spc="-20" dirty="0"/>
              <a:t>problems.</a:t>
            </a:r>
            <a:endParaRPr sz="1883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84471" y="3342450"/>
            <a:ext cx="203200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spcBef>
                <a:spcPts val="218"/>
              </a:spcBef>
            </a:pPr>
            <a:fld id="{81D60167-4931-47E6-BA6A-407CBD079E47}" type="slidenum">
              <a:rPr lang="en-US" spc="-25" smtClean="0"/>
              <a:pPr marL="102235">
                <a:spcBef>
                  <a:spcPts val="110"/>
                </a:spcBef>
              </a:pPr>
              <a:t>9</a:t>
            </a:fld>
            <a:endParaRPr spc="-40" dirty="0"/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b293e2bb4677824be5f5293155ded7d9c0cba9c4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6283</TotalTime>
  <Words>1166</Words>
  <Application>Microsoft Office PowerPoint</Application>
  <PresentationFormat>On-screen Show (4:3)</PresentationFormat>
  <Paragraphs>146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Edge</vt:lpstr>
      <vt:lpstr>Office Theme</vt:lpstr>
      <vt:lpstr>1_Office Theme</vt:lpstr>
      <vt:lpstr>PowerPoint Presentation</vt:lpstr>
      <vt:lpstr>File postfix </vt:lpstr>
      <vt:lpstr>A program in multiple file</vt:lpstr>
      <vt:lpstr>Preprocessor Command</vt:lpstr>
      <vt:lpstr>Preprocessor Command</vt:lpstr>
      <vt:lpstr>Use Preprocess Commands for Debugging </vt:lpstr>
      <vt:lpstr>Formatting, Naming, Documenting</vt:lpstr>
      <vt:lpstr>Error Handling</vt:lpstr>
      <vt:lpstr>Simplicity</vt:lpstr>
      <vt:lpstr>Code Duplication</vt:lpstr>
      <vt:lpstr>The last words …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Morteza Zakeri</cp:lastModifiedBy>
  <cp:revision>1265</cp:revision>
  <dcterms:created xsi:type="dcterms:W3CDTF">2007-10-07T13:27:00Z</dcterms:created>
  <dcterms:modified xsi:type="dcterms:W3CDTF">2024-05-01T13:25:16Z</dcterms:modified>
</cp:coreProperties>
</file>