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C6BE0-F7C0-4D1D-BC66-73DCFEDE4A8B}" v="1801" dt="2021-03-13T22:43:20.471"/>
    <p1510:client id="{4721F7E6-EE59-4350-8027-AD84CABF4601}" v="865" dt="2021-03-07T20:17:45.224"/>
    <p1510:client id="{77305DDC-5951-4AA0-86DF-93E25B21462E}" v="1034" dt="2021-03-13T10:15:24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6095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5585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9701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0179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6053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9945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5427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38104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2219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785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665D2-DF48-4061-BC47-69A570ADE637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Compiler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9765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65D2-DF48-4061-BC47-69A570ADE637}" type="datetimeFigureOut">
              <a:rPr lang="en-US" smtClean="0"/>
              <a:t>2021-07-02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Compiler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E3419-8A2A-43D5-B06C-20B63772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s.tufts.edu/~sguyer/classes/comp181-2006/minijava.html#prod7" TargetMode="External"/><Relationship Id="rId3" Type="http://schemas.openxmlformats.org/officeDocument/2006/relationships/hyperlink" Target="http://www.cs.tufts.edu/~sguyer/classes/comp181-2006/minijava.html#prod2" TargetMode="External"/><Relationship Id="rId7" Type="http://schemas.openxmlformats.org/officeDocument/2006/relationships/hyperlink" Target="http://www.cs.tufts.edu/~sguyer/classes/comp181-2006/minijava.html#prod6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s.tufts.edu/~sguyer/classes/comp181-2006/minijava.html#prod5" TargetMode="External"/><Relationship Id="rId5" Type="http://schemas.openxmlformats.org/officeDocument/2006/relationships/hyperlink" Target="http://www.cs.tufts.edu/~sguyer/classes/comp181-2006/minijava.html#prod4" TargetMode="External"/><Relationship Id="rId10" Type="http://schemas.openxmlformats.org/officeDocument/2006/relationships/hyperlink" Target="http://www.cs.tufts.edu/~sguyer/classes/comp181-2006/minijava.html#prod9" TargetMode="External"/><Relationship Id="rId4" Type="http://schemas.openxmlformats.org/officeDocument/2006/relationships/hyperlink" Target="http://www.cs.tufts.edu/~sguyer/classes/comp181-2006/minijava.html#prod3" TargetMode="External"/><Relationship Id="rId9" Type="http://schemas.openxmlformats.org/officeDocument/2006/relationships/hyperlink" Target="http://www.cs.tufts.edu/~sguyer/classes/comp181-2006/minijava.html#prod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719" y="1897128"/>
            <a:ext cx="9976457" cy="2499079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Compiler Design</a:t>
            </a:r>
            <a:br>
              <a:rPr lang="en-US" sz="4400" dirty="0">
                <a:latin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Assignment 4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67" y="530120"/>
            <a:ext cx="1599959" cy="16204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1126" y="4591261"/>
            <a:ext cx="7124700" cy="1961287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Iran University of Science &amp; Technology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School of Computer Engineering</a:t>
            </a:r>
          </a:p>
          <a:p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+mj-cs"/>
              </a:rPr>
              <a:t>Spring 2021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26" y="4024329"/>
            <a:ext cx="7124700" cy="18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006" y="4232026"/>
            <a:ext cx="9092941" cy="145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26" y="4379241"/>
            <a:ext cx="7124700" cy="1828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99815-7BBB-453A-86C0-CDC7C993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79B91-920F-4B84-9837-69D35DEE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32265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Q4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920446" cy="48647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Output for this question is attached in Q4 as output.txt.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F652B-A649-4CE1-8D3B-6BBC4C90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10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501C9-55A4-40FE-9E19-2F1675F2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32034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Assignment Specifications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920446" cy="48647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Full Name: Mohammadmostafa Rostamkhani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Student ID: 97521306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F652B-A649-4CE1-8D3B-6BBC4C90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501C9-55A4-40FE-9E19-2F1675F2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68376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Q1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777" y="1488009"/>
            <a:ext cx="9920446" cy="63669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Tahoma" panose="020B0604030504040204" pitchFamily="34" charset="0"/>
                <a:cs typeface="B Nazanin" panose="00000400000000000000" pitchFamily="2" charset="-78"/>
              </a:rPr>
              <a:t> LL(K)</a:t>
            </a:r>
            <a:r>
              <a:rPr lang="fa-IR" sz="2800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cs typeface="B Nazanin" panose="00000400000000000000" pitchFamily="2" charset="-78"/>
              </a:rPr>
              <a:t>بودن گرامر را بررسی کنید.</a:t>
            </a:r>
            <a:r>
              <a:rPr lang="fa-IR" sz="3800" dirty="0">
                <a:cs typeface="B Nazanin" panose="00000400000000000000" pitchFamily="2" charset="-78"/>
              </a:rPr>
              <a:t> </a:t>
            </a:r>
            <a:br>
              <a:rPr lang="fa-IR" dirty="0"/>
            </a:b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F652B-A649-4CE1-8D3B-6BBC4C90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501C9-55A4-40FE-9E19-2F1675F2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3D9DD2-C770-4B6F-91C0-39AF88522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87127"/>
              </p:ext>
            </p:extLst>
          </p:nvPr>
        </p:nvGraphicFramePr>
        <p:xfrm>
          <a:off x="1245726" y="1362269"/>
          <a:ext cx="6296526" cy="5271812"/>
        </p:xfrm>
        <a:graphic>
          <a:graphicData uri="http://schemas.openxmlformats.org/drawingml/2006/table">
            <a:tbl>
              <a:tblPr/>
              <a:tblGrid>
                <a:gridCol w="2098842">
                  <a:extLst>
                    <a:ext uri="{9D8B030D-6E8A-4147-A177-3AD203B41FA5}">
                      <a16:colId xmlns:a16="http://schemas.microsoft.com/office/drawing/2014/main" val="1706818657"/>
                    </a:ext>
                  </a:extLst>
                </a:gridCol>
                <a:gridCol w="2098842">
                  <a:extLst>
                    <a:ext uri="{9D8B030D-6E8A-4147-A177-3AD203B41FA5}">
                      <a16:colId xmlns:a16="http://schemas.microsoft.com/office/drawing/2014/main" val="717437028"/>
                    </a:ext>
                  </a:extLst>
                </a:gridCol>
                <a:gridCol w="2098842">
                  <a:extLst>
                    <a:ext uri="{9D8B030D-6E8A-4147-A177-3AD203B41FA5}">
                      <a16:colId xmlns:a16="http://schemas.microsoft.com/office/drawing/2014/main" val="4015716702"/>
                    </a:ext>
                  </a:extLst>
                </a:gridCol>
              </a:tblGrid>
              <a:tr h="212621">
                <a:tc>
                  <a:txBody>
                    <a:bodyPr/>
                    <a:lstStyle/>
                    <a:p>
                      <a:pPr algn="r"/>
                      <a:r>
                        <a:rPr lang="en-US" sz="500"/>
                        <a:t>Program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::=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>
                          <a:hlinkClick r:id="rId3"/>
                        </a:rPr>
                        <a:t>MainClass</a:t>
                      </a:r>
                      <a:r>
                        <a:rPr lang="en-US" sz="500"/>
                        <a:t> ( </a:t>
                      </a:r>
                      <a:r>
                        <a:rPr lang="en-US" sz="500">
                          <a:hlinkClick r:id="rId4"/>
                        </a:rPr>
                        <a:t>ClassDeclaration</a:t>
                      </a:r>
                      <a:r>
                        <a:rPr lang="en-US" sz="500"/>
                        <a:t> )* &lt;EOF&gt;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433645"/>
                  </a:ext>
                </a:extLst>
              </a:tr>
              <a:tr h="394865">
                <a:tc>
                  <a:txBody>
                    <a:bodyPr/>
                    <a:lstStyle/>
                    <a:p>
                      <a:pPr algn="r"/>
                      <a:r>
                        <a:rPr lang="en-US" sz="500"/>
                        <a:t>MainClass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::=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"class" </a:t>
                      </a:r>
                      <a:r>
                        <a:rPr lang="en-US" sz="500">
                          <a:hlinkClick r:id="rId5"/>
                        </a:rPr>
                        <a:t>Identifier</a:t>
                      </a:r>
                      <a:r>
                        <a:rPr lang="en-US" sz="500"/>
                        <a:t> "{" "public" "static" "void" "main" "(" "String" "[" "]" </a:t>
                      </a:r>
                      <a:r>
                        <a:rPr lang="en-US" sz="500">
                          <a:hlinkClick r:id="rId5"/>
                        </a:rPr>
                        <a:t>Identifier</a:t>
                      </a:r>
                      <a:r>
                        <a:rPr lang="en-US" sz="500"/>
                        <a:t> ")" "{" </a:t>
                      </a:r>
                      <a:r>
                        <a:rPr lang="en-US" sz="500">
                          <a:hlinkClick r:id="rId6"/>
                        </a:rPr>
                        <a:t>Statement</a:t>
                      </a:r>
                      <a:r>
                        <a:rPr lang="en-US" sz="500"/>
                        <a:t> "}" "}"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369214"/>
                  </a:ext>
                </a:extLst>
              </a:tr>
              <a:tr h="394865">
                <a:tc>
                  <a:txBody>
                    <a:bodyPr/>
                    <a:lstStyle/>
                    <a:p>
                      <a:pPr algn="r"/>
                      <a:r>
                        <a:rPr lang="en-US" sz="500"/>
                        <a:t>ClassDeclaration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::=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"class" </a:t>
                      </a:r>
                      <a:r>
                        <a:rPr lang="en-US" sz="500">
                          <a:hlinkClick r:id="rId5"/>
                        </a:rPr>
                        <a:t>Identifier</a:t>
                      </a:r>
                      <a:r>
                        <a:rPr lang="en-US" sz="500"/>
                        <a:t> ( "extends" </a:t>
                      </a:r>
                      <a:r>
                        <a:rPr lang="en-US" sz="500">
                          <a:hlinkClick r:id="rId5"/>
                        </a:rPr>
                        <a:t>Identifier</a:t>
                      </a:r>
                      <a:r>
                        <a:rPr lang="en-US" sz="500"/>
                        <a:t> )? "{" ( </a:t>
                      </a:r>
                      <a:r>
                        <a:rPr lang="en-US" sz="500">
                          <a:hlinkClick r:id="rId7"/>
                        </a:rPr>
                        <a:t>VarDeclaration</a:t>
                      </a:r>
                      <a:r>
                        <a:rPr lang="en-US" sz="500"/>
                        <a:t> )* ( </a:t>
                      </a:r>
                      <a:r>
                        <a:rPr lang="en-US" sz="500">
                          <a:hlinkClick r:id="rId8"/>
                        </a:rPr>
                        <a:t>MethodDeclaration</a:t>
                      </a:r>
                      <a:r>
                        <a:rPr lang="en-US" sz="500"/>
                        <a:t> )* "}"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654167"/>
                  </a:ext>
                </a:extLst>
              </a:tr>
              <a:tr h="122395">
                <a:tc>
                  <a:txBody>
                    <a:bodyPr/>
                    <a:lstStyle/>
                    <a:p>
                      <a:pPr algn="r"/>
                      <a:r>
                        <a:rPr lang="en-US" sz="500"/>
                        <a:t>VarDeclaration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::=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>
                          <a:hlinkClick r:id="rId9"/>
                        </a:rPr>
                        <a:t>Type</a:t>
                      </a:r>
                      <a:r>
                        <a:rPr lang="en-US" sz="500"/>
                        <a:t> </a:t>
                      </a:r>
                      <a:r>
                        <a:rPr lang="en-US" sz="500">
                          <a:hlinkClick r:id="rId5"/>
                        </a:rPr>
                        <a:t>Identifier</a:t>
                      </a:r>
                      <a:r>
                        <a:rPr lang="en-US" sz="500"/>
                        <a:t> ";"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580044"/>
                  </a:ext>
                </a:extLst>
              </a:tr>
              <a:tr h="485988">
                <a:tc>
                  <a:txBody>
                    <a:bodyPr/>
                    <a:lstStyle/>
                    <a:p>
                      <a:pPr algn="r"/>
                      <a:r>
                        <a:rPr lang="en-US" sz="500"/>
                        <a:t>MethodDeclaration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::=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"public" </a:t>
                      </a:r>
                      <a:r>
                        <a:rPr lang="en-US" sz="500">
                          <a:hlinkClick r:id="rId9"/>
                        </a:rPr>
                        <a:t>Type</a:t>
                      </a:r>
                      <a:r>
                        <a:rPr lang="en-US" sz="500"/>
                        <a:t> </a:t>
                      </a:r>
                      <a:r>
                        <a:rPr lang="en-US" sz="500">
                          <a:hlinkClick r:id="rId5"/>
                        </a:rPr>
                        <a:t>Identifier</a:t>
                      </a:r>
                      <a:r>
                        <a:rPr lang="en-US" sz="500"/>
                        <a:t> "(" ( </a:t>
                      </a:r>
                      <a:r>
                        <a:rPr lang="en-US" sz="500">
                          <a:hlinkClick r:id="rId9"/>
                        </a:rPr>
                        <a:t>Type</a:t>
                      </a:r>
                      <a:r>
                        <a:rPr lang="en-US" sz="500"/>
                        <a:t> </a:t>
                      </a:r>
                      <a:r>
                        <a:rPr lang="en-US" sz="500">
                          <a:hlinkClick r:id="rId5"/>
                        </a:rPr>
                        <a:t>Identifier</a:t>
                      </a:r>
                      <a:r>
                        <a:rPr lang="en-US" sz="500"/>
                        <a:t> ( "," </a:t>
                      </a:r>
                      <a:r>
                        <a:rPr lang="en-US" sz="500">
                          <a:hlinkClick r:id="rId9"/>
                        </a:rPr>
                        <a:t>Type</a:t>
                      </a:r>
                      <a:r>
                        <a:rPr lang="en-US" sz="500"/>
                        <a:t> </a:t>
                      </a:r>
                      <a:r>
                        <a:rPr lang="en-US" sz="500">
                          <a:hlinkClick r:id="rId5"/>
                        </a:rPr>
                        <a:t>Identifier</a:t>
                      </a:r>
                      <a:r>
                        <a:rPr lang="en-US" sz="500"/>
                        <a:t> )* )? ")" "{" ( </a:t>
                      </a:r>
                      <a:r>
                        <a:rPr lang="en-US" sz="500">
                          <a:hlinkClick r:id="rId7"/>
                        </a:rPr>
                        <a:t>VarDeclaration</a:t>
                      </a:r>
                      <a:r>
                        <a:rPr lang="en-US" sz="500"/>
                        <a:t> )* ( </a:t>
                      </a:r>
                      <a:r>
                        <a:rPr lang="en-US" sz="500">
                          <a:hlinkClick r:id="rId6"/>
                        </a:rPr>
                        <a:t>Statement</a:t>
                      </a:r>
                      <a:r>
                        <a:rPr lang="en-US" sz="500"/>
                        <a:t> )* "return" </a:t>
                      </a:r>
                      <a:r>
                        <a:rPr lang="en-US" sz="500">
                          <a:hlinkClick r:id="rId10"/>
                        </a:rPr>
                        <a:t>Expression</a:t>
                      </a:r>
                      <a:r>
                        <a:rPr lang="en-US" sz="500"/>
                        <a:t> ";" "}"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389028"/>
                  </a:ext>
                </a:extLst>
              </a:tr>
              <a:tr h="122395">
                <a:tc>
                  <a:txBody>
                    <a:bodyPr/>
                    <a:lstStyle/>
                    <a:p>
                      <a:pPr algn="r"/>
                      <a:r>
                        <a:rPr lang="en-US" sz="500"/>
                        <a:t>Type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::=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"int" "[" "]"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356666"/>
                  </a:ext>
                </a:extLst>
              </a:tr>
              <a:tr h="122395">
                <a:tc>
                  <a:txBody>
                    <a:bodyPr/>
                    <a:lstStyle/>
                    <a:p>
                      <a:pPr algn="r"/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|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"boolean"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001368"/>
                  </a:ext>
                </a:extLst>
              </a:tr>
              <a:tr h="122395">
                <a:tc>
                  <a:txBody>
                    <a:bodyPr/>
                    <a:lstStyle/>
                    <a:p>
                      <a:pPr algn="r"/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|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"int"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865425"/>
                  </a:ext>
                </a:extLst>
              </a:tr>
              <a:tr h="122395">
                <a:tc>
                  <a:txBody>
                    <a:bodyPr/>
                    <a:lstStyle/>
                    <a:p>
                      <a:pPr algn="r"/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|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>
                          <a:hlinkClick r:id="rId5"/>
                        </a:rPr>
                        <a:t>Identifier</a:t>
                      </a:r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01912"/>
                  </a:ext>
                </a:extLst>
              </a:tr>
              <a:tr h="122395">
                <a:tc>
                  <a:txBody>
                    <a:bodyPr/>
                    <a:lstStyle/>
                    <a:p>
                      <a:pPr algn="r"/>
                      <a:r>
                        <a:rPr lang="en-US" sz="500"/>
                        <a:t>Statement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::=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"{" ( </a:t>
                      </a:r>
                      <a:r>
                        <a:rPr lang="en-US" sz="500">
                          <a:hlinkClick r:id="rId6"/>
                        </a:rPr>
                        <a:t>Statement</a:t>
                      </a:r>
                      <a:r>
                        <a:rPr lang="en-US" sz="500"/>
                        <a:t> )* "}"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072673"/>
                  </a:ext>
                </a:extLst>
              </a:tr>
              <a:tr h="303742">
                <a:tc>
                  <a:txBody>
                    <a:bodyPr/>
                    <a:lstStyle/>
                    <a:p>
                      <a:pPr algn="r"/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|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"if" "(" </a:t>
                      </a:r>
                      <a:r>
                        <a:rPr lang="en-US" sz="500">
                          <a:hlinkClick r:id="rId10"/>
                        </a:rPr>
                        <a:t>Expression</a:t>
                      </a:r>
                      <a:r>
                        <a:rPr lang="en-US" sz="500"/>
                        <a:t> ")" </a:t>
                      </a:r>
                      <a:r>
                        <a:rPr lang="en-US" sz="500">
                          <a:hlinkClick r:id="rId6"/>
                        </a:rPr>
                        <a:t>Statement</a:t>
                      </a:r>
                      <a:r>
                        <a:rPr lang="en-US" sz="500"/>
                        <a:t> "else" </a:t>
                      </a:r>
                      <a:r>
                        <a:rPr lang="en-US" sz="500">
                          <a:hlinkClick r:id="rId6"/>
                        </a:rPr>
                        <a:t>Statement</a:t>
                      </a:r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500500"/>
                  </a:ext>
                </a:extLst>
              </a:tr>
              <a:tr h="212621">
                <a:tc>
                  <a:txBody>
                    <a:bodyPr/>
                    <a:lstStyle/>
                    <a:p>
                      <a:pPr algn="r"/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|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"while" "(" </a:t>
                      </a:r>
                      <a:r>
                        <a:rPr lang="en-US" sz="500">
                          <a:hlinkClick r:id="rId10"/>
                        </a:rPr>
                        <a:t>Expression</a:t>
                      </a:r>
                      <a:r>
                        <a:rPr lang="en-US" sz="500"/>
                        <a:t> ")" </a:t>
                      </a:r>
                      <a:r>
                        <a:rPr lang="en-US" sz="500">
                          <a:hlinkClick r:id="rId6"/>
                        </a:rPr>
                        <a:t>Statement</a:t>
                      </a:r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227815"/>
                  </a:ext>
                </a:extLst>
              </a:tr>
              <a:tr h="212621">
                <a:tc>
                  <a:txBody>
                    <a:bodyPr/>
                    <a:lstStyle/>
                    <a:p>
                      <a:pPr algn="r"/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|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/>
                        <a:t>"System.out.println" "(" </a:t>
                      </a:r>
                      <a:r>
                        <a:rPr lang="en-US" sz="500">
                          <a:hlinkClick r:id="rId10"/>
                        </a:rPr>
                        <a:t>Expression</a:t>
                      </a:r>
                      <a:r>
                        <a:rPr lang="en-US" sz="500"/>
                        <a:t> ")" ";"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065218"/>
                  </a:ext>
                </a:extLst>
              </a:tr>
              <a:tr h="122395">
                <a:tc>
                  <a:txBody>
                    <a:bodyPr/>
                    <a:lstStyle/>
                    <a:p>
                      <a:pPr algn="r"/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|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>
                          <a:hlinkClick r:id="rId5"/>
                        </a:rPr>
                        <a:t>Identifier</a:t>
                      </a:r>
                      <a:r>
                        <a:rPr lang="en-US" sz="500"/>
                        <a:t> "=" </a:t>
                      </a:r>
                      <a:r>
                        <a:rPr lang="en-US" sz="500">
                          <a:hlinkClick r:id="rId10"/>
                        </a:rPr>
                        <a:t>Expression</a:t>
                      </a:r>
                      <a:r>
                        <a:rPr lang="en-US" sz="500"/>
                        <a:t> ";"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543611"/>
                  </a:ext>
                </a:extLst>
              </a:tr>
              <a:tr h="212621">
                <a:tc>
                  <a:txBody>
                    <a:bodyPr/>
                    <a:lstStyle/>
                    <a:p>
                      <a:pPr algn="r"/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|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>
                          <a:hlinkClick r:id="rId5"/>
                        </a:rPr>
                        <a:t>Identifier</a:t>
                      </a:r>
                      <a:r>
                        <a:rPr lang="en-US" sz="500"/>
                        <a:t> "[" </a:t>
                      </a:r>
                      <a:r>
                        <a:rPr lang="en-US" sz="500">
                          <a:hlinkClick r:id="rId10"/>
                        </a:rPr>
                        <a:t>Expression</a:t>
                      </a:r>
                      <a:r>
                        <a:rPr lang="en-US" sz="500"/>
                        <a:t> "]" "=" </a:t>
                      </a:r>
                      <a:r>
                        <a:rPr lang="en-US" sz="500">
                          <a:hlinkClick r:id="rId10"/>
                        </a:rPr>
                        <a:t>Expression</a:t>
                      </a:r>
                      <a:r>
                        <a:rPr lang="en-US" sz="500"/>
                        <a:t> ";"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748391"/>
                  </a:ext>
                </a:extLst>
              </a:tr>
              <a:tr h="212621">
                <a:tc>
                  <a:txBody>
                    <a:bodyPr/>
                    <a:lstStyle/>
                    <a:p>
                      <a:pPr algn="r"/>
                      <a:r>
                        <a:rPr lang="en-US" sz="500" dirty="0"/>
                        <a:t>Expression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::=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>
                          <a:hlinkClick r:id="rId10"/>
                        </a:rPr>
                        <a:t>Expression</a:t>
                      </a:r>
                      <a:r>
                        <a:rPr lang="en-US" sz="500"/>
                        <a:t> ( "&amp;&amp;" | "&lt;" | "+" | "-" | "*" ) </a:t>
                      </a:r>
                      <a:r>
                        <a:rPr lang="en-US" sz="500">
                          <a:hlinkClick r:id="rId10"/>
                        </a:rPr>
                        <a:t>Expression</a:t>
                      </a:r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216897"/>
                  </a:ext>
                </a:extLst>
              </a:tr>
              <a:tr h="122395">
                <a:tc>
                  <a:txBody>
                    <a:bodyPr/>
                    <a:lstStyle/>
                    <a:p>
                      <a:pPr algn="r"/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|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>
                          <a:hlinkClick r:id="rId10"/>
                        </a:rPr>
                        <a:t>Expression</a:t>
                      </a:r>
                      <a:r>
                        <a:rPr lang="en-US" sz="500"/>
                        <a:t> "[" </a:t>
                      </a:r>
                      <a:r>
                        <a:rPr lang="en-US" sz="500">
                          <a:hlinkClick r:id="rId10"/>
                        </a:rPr>
                        <a:t>Expression</a:t>
                      </a:r>
                      <a:r>
                        <a:rPr lang="en-US" sz="500"/>
                        <a:t> "]"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16603"/>
                  </a:ext>
                </a:extLst>
              </a:tr>
              <a:tr h="122395">
                <a:tc>
                  <a:txBody>
                    <a:bodyPr/>
                    <a:lstStyle/>
                    <a:p>
                      <a:pPr algn="r"/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/>
                        <a:t>|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 dirty="0">
                          <a:hlinkClick r:id="rId10"/>
                        </a:rPr>
                        <a:t>Expression</a:t>
                      </a:r>
                      <a:r>
                        <a:rPr lang="en-US" sz="500" dirty="0"/>
                        <a:t> "." "length"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940124"/>
                  </a:ext>
                </a:extLst>
              </a:tr>
              <a:tr h="303742">
                <a:tc>
                  <a:txBody>
                    <a:bodyPr/>
                    <a:lstStyle/>
                    <a:p>
                      <a:pPr algn="r"/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|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 dirty="0">
                          <a:hlinkClick r:id="rId10"/>
                        </a:rPr>
                        <a:t>Expression</a:t>
                      </a:r>
                      <a:r>
                        <a:rPr lang="en-US" sz="500" dirty="0"/>
                        <a:t> "." </a:t>
                      </a:r>
                      <a:r>
                        <a:rPr lang="en-US" sz="500" dirty="0">
                          <a:hlinkClick r:id="rId5"/>
                        </a:rPr>
                        <a:t>Identifier</a:t>
                      </a:r>
                      <a:r>
                        <a:rPr lang="en-US" sz="500" dirty="0"/>
                        <a:t> "(" ( </a:t>
                      </a:r>
                      <a:r>
                        <a:rPr lang="en-US" sz="500" dirty="0">
                          <a:hlinkClick r:id="rId10"/>
                        </a:rPr>
                        <a:t>Expression</a:t>
                      </a:r>
                      <a:r>
                        <a:rPr lang="en-US" sz="500" dirty="0"/>
                        <a:t> ( "," </a:t>
                      </a:r>
                      <a:r>
                        <a:rPr lang="en-US" sz="500" dirty="0">
                          <a:hlinkClick r:id="rId10"/>
                        </a:rPr>
                        <a:t>Expression</a:t>
                      </a:r>
                      <a:r>
                        <a:rPr lang="en-US" sz="500" dirty="0"/>
                        <a:t> )* )? ")"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655271"/>
                  </a:ext>
                </a:extLst>
              </a:tr>
              <a:tr h="122395">
                <a:tc>
                  <a:txBody>
                    <a:bodyPr/>
                    <a:lstStyle/>
                    <a:p>
                      <a:pPr algn="r"/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|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 dirty="0"/>
                        <a:t>&lt;INTEGER_LITERAL&gt;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622631"/>
                  </a:ext>
                </a:extLst>
              </a:tr>
              <a:tr h="122395">
                <a:tc>
                  <a:txBody>
                    <a:bodyPr/>
                    <a:lstStyle/>
                    <a:p>
                      <a:pPr algn="r"/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|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 dirty="0"/>
                        <a:t>"true"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129184"/>
                  </a:ext>
                </a:extLst>
              </a:tr>
              <a:tr h="122395">
                <a:tc>
                  <a:txBody>
                    <a:bodyPr/>
                    <a:lstStyle/>
                    <a:p>
                      <a:pPr algn="r"/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|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 dirty="0"/>
                        <a:t>"false"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165992"/>
                  </a:ext>
                </a:extLst>
              </a:tr>
              <a:tr h="122395">
                <a:tc>
                  <a:txBody>
                    <a:bodyPr/>
                    <a:lstStyle/>
                    <a:p>
                      <a:pPr algn="r"/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|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 dirty="0">
                          <a:hlinkClick r:id="rId5"/>
                        </a:rPr>
                        <a:t>Identifier</a:t>
                      </a:r>
                      <a:endParaRPr lang="en-US" sz="500" dirty="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162528"/>
                  </a:ext>
                </a:extLst>
              </a:tr>
              <a:tr h="122395">
                <a:tc>
                  <a:txBody>
                    <a:bodyPr/>
                    <a:lstStyle/>
                    <a:p>
                      <a:pPr algn="r"/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|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 dirty="0"/>
                        <a:t>"this"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023592"/>
                  </a:ext>
                </a:extLst>
              </a:tr>
              <a:tr h="122395">
                <a:tc>
                  <a:txBody>
                    <a:bodyPr/>
                    <a:lstStyle/>
                    <a:p>
                      <a:pPr algn="r"/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|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 dirty="0"/>
                        <a:t>"new" "int" "[" </a:t>
                      </a:r>
                      <a:r>
                        <a:rPr lang="en-US" sz="500" dirty="0">
                          <a:hlinkClick r:id="rId10"/>
                        </a:rPr>
                        <a:t>Expression</a:t>
                      </a:r>
                      <a:r>
                        <a:rPr lang="en-US" sz="500" dirty="0"/>
                        <a:t> "]"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834951"/>
                  </a:ext>
                </a:extLst>
              </a:tr>
              <a:tr h="122395">
                <a:tc>
                  <a:txBody>
                    <a:bodyPr/>
                    <a:lstStyle/>
                    <a:p>
                      <a:pPr algn="r"/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|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 dirty="0"/>
                        <a:t>"new" </a:t>
                      </a:r>
                      <a:r>
                        <a:rPr lang="en-US" sz="500" dirty="0">
                          <a:hlinkClick r:id="rId5"/>
                        </a:rPr>
                        <a:t>Identifier</a:t>
                      </a:r>
                      <a:r>
                        <a:rPr lang="en-US" sz="500" dirty="0"/>
                        <a:t> "(" ")"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60376"/>
                  </a:ext>
                </a:extLst>
              </a:tr>
              <a:tr h="122395">
                <a:tc>
                  <a:txBody>
                    <a:bodyPr/>
                    <a:lstStyle/>
                    <a:p>
                      <a:pPr algn="r"/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|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 dirty="0"/>
                        <a:t>"!" </a:t>
                      </a:r>
                      <a:r>
                        <a:rPr lang="en-US" sz="500" dirty="0">
                          <a:hlinkClick r:id="rId10"/>
                        </a:rPr>
                        <a:t>Expression</a:t>
                      </a:r>
                      <a:endParaRPr lang="en-US" sz="500" dirty="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394854"/>
                  </a:ext>
                </a:extLst>
              </a:tr>
              <a:tr h="122395">
                <a:tc>
                  <a:txBody>
                    <a:bodyPr/>
                    <a:lstStyle/>
                    <a:p>
                      <a:pPr algn="r"/>
                      <a:endParaRPr lang="en-US" sz="500"/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|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 dirty="0"/>
                        <a:t>"(" </a:t>
                      </a:r>
                      <a:r>
                        <a:rPr lang="en-US" sz="500" dirty="0">
                          <a:hlinkClick r:id="rId10"/>
                        </a:rPr>
                        <a:t>Expression</a:t>
                      </a:r>
                      <a:r>
                        <a:rPr lang="en-US" sz="500" dirty="0"/>
                        <a:t> ")"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606413"/>
                  </a:ext>
                </a:extLst>
              </a:tr>
              <a:tr h="122395">
                <a:tc>
                  <a:txBody>
                    <a:bodyPr/>
                    <a:lstStyle/>
                    <a:p>
                      <a:pPr algn="r"/>
                      <a:r>
                        <a:rPr lang="en-US" sz="500"/>
                        <a:t>Identifier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/>
                        <a:t>::=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500" dirty="0"/>
                        <a:t>&lt;IDENTIFIER&gt;</a:t>
                      </a:r>
                    </a:p>
                  </a:txBody>
                  <a:tcPr marL="25152" marR="25152" marT="12576" marB="125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357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49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Q1)solution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6" y="1443646"/>
            <a:ext cx="9920447" cy="4876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Answer: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ea typeface="+mj-ea"/>
                <a:cs typeface="+mj-cs"/>
              </a:rPr>
              <a:t>Since the grammar has some </a:t>
            </a:r>
            <a:r>
              <a:rPr lang="en-US" b="1" i="1" dirty="0">
                <a:latin typeface="Times New Roman" panose="02020603050405020304" pitchFamily="18" charset="0"/>
                <a:ea typeface="+mj-ea"/>
                <a:cs typeface="+mj-cs"/>
              </a:rPr>
              <a:t>left recursive rules(left recursion)</a:t>
            </a:r>
            <a:r>
              <a:rPr lang="en-US" dirty="0">
                <a:latin typeface="Times New Roman" panose="02020603050405020304" pitchFamily="18" charset="0"/>
                <a:ea typeface="+mj-ea"/>
                <a:cs typeface="+mj-cs"/>
              </a:rPr>
              <a:t>,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+mj-cs"/>
              </a:rPr>
              <a:t>this grammar is not LL(1) or LL(K)</a:t>
            </a:r>
            <a:r>
              <a:rPr lang="en-US" b="1" i="1" dirty="0">
                <a:latin typeface="Times New Roman" panose="02020603050405020304" pitchFamily="18" charset="0"/>
                <a:ea typeface="+mj-ea"/>
                <a:cs typeface="+mj-cs"/>
              </a:rPr>
              <a:t>: (also this grammar is ambiguous because it has both left and right recursive in first rule for Expression)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ea typeface="+mj-ea"/>
                <a:cs typeface="+mj-cs"/>
              </a:rPr>
              <a:t>* The red marked sections illustrate the left recursion.</a:t>
            </a:r>
          </a:p>
          <a:p>
            <a:pPr algn="l"/>
            <a:endParaRPr lang="en-US" dirty="0"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F652B-A649-4CE1-8D3B-6BBC4C90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501C9-55A4-40FE-9E19-2F1675F2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B225BD-AC1D-48FB-8E09-0073BF173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97" y="3315997"/>
            <a:ext cx="5654530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3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Q1)solution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6" y="1443646"/>
            <a:ext cx="9920447" cy="4876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ea typeface="+mj-ea"/>
                <a:cs typeface="+mj-cs"/>
              </a:rPr>
              <a:t>Also even if we try to convert the grammar to g4 format without changing the grammar, we got error about this issue:</a:t>
            </a:r>
          </a:p>
          <a:p>
            <a:pPr algn="l"/>
            <a:endParaRPr lang="en-US" dirty="0"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F652B-A649-4CE1-8D3B-6BBC4C90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501C9-55A4-40FE-9E19-2F1675F2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BE14E4-199A-42F7-B24D-0B9B53AF7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26" y="2351008"/>
            <a:ext cx="8655971" cy="396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7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Q2)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5"/>
            <a:ext cx="9920446" cy="438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cs typeface="B Nazanin" panose="00000400000000000000" pitchFamily="2" charset="-78"/>
              </a:rPr>
              <a:t>گرامر را در قالب 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cs typeface="B Nazanin" panose="00000400000000000000" pitchFamily="2" charset="-78"/>
              </a:rPr>
              <a:t>g4</a:t>
            </a:r>
            <a:r>
              <a:rPr lang="fa-IR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cs typeface="B Nazanin" panose="00000400000000000000" pitchFamily="2" charset="-78"/>
              </a:rPr>
              <a:t> (</a:t>
            </a:r>
            <a:r>
              <a:rPr lang="fa-IR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  <a:cs typeface="B Nazanin" panose="00000400000000000000" pitchFamily="2" charset="-78"/>
              </a:rPr>
              <a:t>انتلر</a:t>
            </a:r>
            <a:r>
              <a:rPr lang="en-US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cs typeface="B Nazanin" panose="00000400000000000000" pitchFamily="2" charset="-78"/>
              </a:rPr>
              <a:t>4</a:t>
            </a:r>
            <a:r>
              <a:rPr lang="fa-IR" b="0" i="0" dirty="0">
                <a:solidFill>
                  <a:srgbClr val="000000"/>
                </a:solidFill>
                <a:effectLst/>
                <a:latin typeface="Tahoma" panose="020B0604030504040204" pitchFamily="34" charset="0"/>
                <a:cs typeface="B Nazanin" panose="00000400000000000000" pitchFamily="2" charset="-78"/>
              </a:rPr>
              <a:t>) بازنویسی کنید.</a:t>
            </a:r>
            <a:endParaRPr lang="en-US" b="0" i="0" dirty="0">
              <a:solidFill>
                <a:srgbClr val="000000"/>
              </a:solidFill>
              <a:effectLst/>
              <a:latin typeface="Tahoma" panose="020B0604030504040204" pitchFamily="34" charset="0"/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F652B-A649-4CE1-8D3B-6BBC4C90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6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501C9-55A4-40FE-9E19-2F1675F2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5EAA8-DA48-44E6-A7F3-25A977C17265}"/>
              </a:ext>
            </a:extLst>
          </p:cNvPr>
          <p:cNvSpPr txBox="1"/>
          <p:nvPr/>
        </p:nvSpPr>
        <p:spPr>
          <a:xfrm>
            <a:off x="1245726" y="2220687"/>
            <a:ext cx="99204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this part we implement the grammar in two way: 1)eliminating left recursion 2)original grammar</a:t>
            </a:r>
            <a:endParaRPr lang="fa-IR" dirty="0"/>
          </a:p>
          <a:p>
            <a:r>
              <a:rPr lang="en-US" dirty="0"/>
              <a:t>For converting this grammar to g4 format first we must eliminate the left recursion:</a:t>
            </a:r>
          </a:p>
          <a:p>
            <a:r>
              <a:rPr lang="en-US" dirty="0"/>
              <a:t>In general form: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eliminating left recursion we have: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A8AEB-9101-408C-9EF6-8CC61DF2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26" y="3148664"/>
            <a:ext cx="8410546" cy="11569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4E107A-4058-4AD8-B47E-68C91D209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726" y="4843454"/>
            <a:ext cx="7990354" cy="105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3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Q2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920446" cy="48647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Output after eliminating left recursion:</a:t>
            </a:r>
            <a:endParaRPr lang="fa-IR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a-IR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a-IR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The output image of parse tree is attached in Q2.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F652B-A649-4CE1-8D3B-6BBC4C90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501C9-55A4-40FE-9E19-2F1675F2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25884B-0C77-476B-AB9F-DCB4EBC47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5632"/>
            <a:ext cx="12192000" cy="26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4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Q2_2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920446" cy="48647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Output of original grammar:</a:t>
            </a:r>
            <a:endParaRPr lang="fa-IR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a-IR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a-IR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+mj-c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The output image of parse tree is attached in Q2_2.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F652B-A649-4CE1-8D3B-6BBC4C90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501C9-55A4-40FE-9E19-2F1675F2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0F89AB-1FF5-4D21-AFDA-090F3479A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6013"/>
            <a:ext cx="12192000" cy="18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99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5726" y="527557"/>
            <a:ext cx="5718492" cy="580808"/>
          </a:xfrm>
        </p:spPr>
        <p:txBody>
          <a:bodyPr anchor="ctr">
            <a:noAutofit/>
          </a:bodyPr>
          <a:lstStyle/>
          <a:p>
            <a:pPr algn="l"/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Q3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727" y="1455654"/>
            <a:ext cx="9920446" cy="48647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+mj-cs"/>
              </a:rPr>
              <a:t>Output for this question is attached in Q3 as output.txt.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2" y="1108365"/>
            <a:ext cx="6461760" cy="3352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F652B-A649-4CE1-8D3B-6BBC4C90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3419-8A2A-43D5-B06C-20B637727837}" type="slidenum">
              <a:rPr lang="en-US" smtClean="0"/>
              <a:t>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501C9-55A4-40FE-9E19-2F1675F25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199936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2138</TotalTime>
  <Words>534</Words>
  <Application>Microsoft Office PowerPoint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Times New Roman</vt:lpstr>
      <vt:lpstr>Office Theme</vt:lpstr>
      <vt:lpstr>Compiler Design Assignment 4</vt:lpstr>
      <vt:lpstr>Assignment Specifications</vt:lpstr>
      <vt:lpstr>Q1</vt:lpstr>
      <vt:lpstr>Q1)solution</vt:lpstr>
      <vt:lpstr>Q1)solution</vt:lpstr>
      <vt:lpstr>Q2)</vt:lpstr>
      <vt:lpstr>Q2</vt:lpstr>
      <vt:lpstr>Q2_2</vt:lpstr>
      <vt:lpstr>Q3</vt:lpstr>
      <vt:lpstr>Q4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Danial</dc:creator>
  <cp:lastModifiedBy>97521306 mmr</cp:lastModifiedBy>
  <cp:revision>959</cp:revision>
  <dcterms:created xsi:type="dcterms:W3CDTF">2020-09-28T06:38:32Z</dcterms:created>
  <dcterms:modified xsi:type="dcterms:W3CDTF">2021-07-02T16:53:05Z</dcterms:modified>
</cp:coreProperties>
</file>