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443" r:id="rId2"/>
    <p:sldId id="457" r:id="rId3"/>
    <p:sldId id="418" r:id="rId4"/>
    <p:sldId id="458" r:id="rId5"/>
    <p:sldId id="477" r:id="rId6"/>
    <p:sldId id="468" r:id="rId7"/>
    <p:sldId id="513" r:id="rId8"/>
    <p:sldId id="478" r:id="rId9"/>
    <p:sldId id="415" r:id="rId10"/>
    <p:sldId id="515" r:id="rId11"/>
    <p:sldId id="514" r:id="rId12"/>
    <p:sldId id="487" r:id="rId13"/>
    <p:sldId id="488" r:id="rId14"/>
    <p:sldId id="489" r:id="rId15"/>
    <p:sldId id="491" r:id="rId16"/>
    <p:sldId id="492" r:id="rId17"/>
    <p:sldId id="462" r:id="rId18"/>
    <p:sldId id="428" r:id="rId19"/>
    <p:sldId id="493" r:id="rId20"/>
    <p:sldId id="494" r:id="rId21"/>
    <p:sldId id="495" r:id="rId22"/>
    <p:sldId id="496" r:id="rId23"/>
    <p:sldId id="512" r:id="rId24"/>
    <p:sldId id="501" r:id="rId25"/>
    <p:sldId id="502" r:id="rId26"/>
    <p:sldId id="479" r:id="rId27"/>
    <p:sldId id="503" r:id="rId28"/>
    <p:sldId id="485" r:id="rId29"/>
    <p:sldId id="504" r:id="rId30"/>
    <p:sldId id="480" r:id="rId31"/>
    <p:sldId id="505" r:id="rId32"/>
    <p:sldId id="506" r:id="rId33"/>
    <p:sldId id="507" r:id="rId34"/>
    <p:sldId id="509" r:id="rId35"/>
    <p:sldId id="510" r:id="rId36"/>
    <p:sldId id="508" r:id="rId37"/>
    <p:sldId id="511" r:id="rId38"/>
    <p:sldId id="516" r:id="rId39"/>
    <p:sldId id="439" r:id="rId40"/>
    <p:sldId id="412" r:id="rId41"/>
    <p:sldId id="463" r:id="rId42"/>
    <p:sldId id="408" r:id="rId43"/>
  </p:sldIdLst>
  <p:sldSz cx="9144000" cy="6858000" type="screen4x3"/>
  <p:notesSz cx="6881813" cy="92964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0000CC"/>
    <a:srgbClr val="003399"/>
    <a:srgbClr val="FFFF99"/>
    <a:srgbClr val="008000"/>
    <a:srgbClr val="99FFCC"/>
    <a:srgbClr val="66FFFF"/>
    <a:srgbClr val="0033CC"/>
    <a:srgbClr val="3333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2081" autoAdjust="0"/>
  </p:normalViewPr>
  <p:slideViewPr>
    <p:cSldViewPr snapToGrid="0">
      <p:cViewPr varScale="1">
        <p:scale>
          <a:sx n="114" d="100"/>
          <a:sy n="114" d="100"/>
        </p:scale>
        <p:origin x="1524" y="120"/>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napToGrid="0">
      <p:cViewPr varScale="1">
        <p:scale>
          <a:sx n="99" d="100"/>
          <a:sy n="99" d="100"/>
        </p:scale>
        <p:origin x="-1488" y="-9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82418" cy="464205"/>
          </a:xfrm>
          <a:prstGeom prst="rect">
            <a:avLst/>
          </a:prstGeom>
          <a:noFill/>
          <a:ln w="9525">
            <a:noFill/>
            <a:miter lim="800000"/>
            <a:headEnd/>
            <a:tailEnd/>
          </a:ln>
        </p:spPr>
        <p:txBody>
          <a:bodyPr vert="horz" wrap="square" lIns="19252" tIns="0" rIns="19252" bIns="0" numCol="1" anchor="t" anchorCtr="0" compatLnSpc="1">
            <a:prstTxWarp prst="textNoShape">
              <a:avLst/>
            </a:prstTxWarp>
          </a:bodyPr>
          <a:lstStyle>
            <a:lvl1pPr defTabSz="924404">
              <a:defRPr sz="1100" b="0" i="1"/>
            </a:lvl1pPr>
          </a:lstStyle>
          <a:p>
            <a:pPr>
              <a:defRPr/>
            </a:pPr>
            <a:endParaRPr lang="en-US"/>
          </a:p>
        </p:txBody>
      </p:sp>
      <p:sp>
        <p:nvSpPr>
          <p:cNvPr id="3075" name="Rectangle 3"/>
          <p:cNvSpPr>
            <a:spLocks noGrp="1" noChangeArrowheads="1"/>
          </p:cNvSpPr>
          <p:nvPr>
            <p:ph type="dt" sz="quarter" idx="1"/>
          </p:nvPr>
        </p:nvSpPr>
        <p:spPr bwMode="auto">
          <a:xfrm>
            <a:off x="3899396" y="1"/>
            <a:ext cx="2982417" cy="464205"/>
          </a:xfrm>
          <a:prstGeom prst="rect">
            <a:avLst/>
          </a:prstGeom>
          <a:noFill/>
          <a:ln w="9525">
            <a:noFill/>
            <a:miter lim="800000"/>
            <a:headEnd/>
            <a:tailEnd/>
          </a:ln>
        </p:spPr>
        <p:txBody>
          <a:bodyPr vert="horz" wrap="square" lIns="19252" tIns="0" rIns="19252" bIns="0" numCol="1" anchor="t" anchorCtr="0" compatLnSpc="1">
            <a:prstTxWarp prst="textNoShape">
              <a:avLst/>
            </a:prstTxWarp>
          </a:bodyPr>
          <a:lstStyle>
            <a:lvl1pPr algn="r" defTabSz="924404">
              <a:defRPr sz="1100" b="0" i="1"/>
            </a:lvl1pPr>
          </a:lstStyle>
          <a:p>
            <a:pPr>
              <a:defRPr/>
            </a:pPr>
            <a:endParaRPr lang="en-US"/>
          </a:p>
        </p:txBody>
      </p:sp>
      <p:sp>
        <p:nvSpPr>
          <p:cNvPr id="3076" name="Rectangle 4"/>
          <p:cNvSpPr>
            <a:spLocks noGrp="1" noChangeArrowheads="1"/>
          </p:cNvSpPr>
          <p:nvPr>
            <p:ph type="ftr" sz="quarter" idx="2"/>
          </p:nvPr>
        </p:nvSpPr>
        <p:spPr bwMode="auto">
          <a:xfrm>
            <a:off x="0" y="8832195"/>
            <a:ext cx="2982418" cy="464205"/>
          </a:xfrm>
          <a:prstGeom prst="rect">
            <a:avLst/>
          </a:prstGeom>
          <a:noFill/>
          <a:ln w="9525">
            <a:noFill/>
            <a:miter lim="800000"/>
            <a:headEnd/>
            <a:tailEnd/>
          </a:ln>
        </p:spPr>
        <p:txBody>
          <a:bodyPr vert="horz" wrap="square" lIns="19252" tIns="0" rIns="19252" bIns="0" numCol="1" anchor="b" anchorCtr="0" compatLnSpc="1">
            <a:prstTxWarp prst="textNoShape">
              <a:avLst/>
            </a:prstTxWarp>
          </a:bodyPr>
          <a:lstStyle>
            <a:lvl1pPr defTabSz="924404">
              <a:defRPr sz="1100" b="0" i="1"/>
            </a:lvl1pPr>
          </a:lstStyle>
          <a:p>
            <a:pPr>
              <a:defRPr/>
            </a:pPr>
            <a:endParaRPr lang="en-US"/>
          </a:p>
        </p:txBody>
      </p:sp>
      <p:sp>
        <p:nvSpPr>
          <p:cNvPr id="3077" name="Rectangle 5"/>
          <p:cNvSpPr>
            <a:spLocks noGrp="1" noChangeArrowheads="1"/>
          </p:cNvSpPr>
          <p:nvPr>
            <p:ph type="sldNum" sz="quarter" idx="3"/>
          </p:nvPr>
        </p:nvSpPr>
        <p:spPr bwMode="auto">
          <a:xfrm>
            <a:off x="3899396" y="8832195"/>
            <a:ext cx="2982417" cy="464205"/>
          </a:xfrm>
          <a:prstGeom prst="rect">
            <a:avLst/>
          </a:prstGeom>
          <a:noFill/>
          <a:ln w="9525">
            <a:noFill/>
            <a:miter lim="800000"/>
            <a:headEnd/>
            <a:tailEnd/>
          </a:ln>
        </p:spPr>
        <p:txBody>
          <a:bodyPr vert="horz" wrap="square" lIns="19252" tIns="0" rIns="19252" bIns="0" numCol="1" anchor="b" anchorCtr="0" compatLnSpc="1">
            <a:prstTxWarp prst="textNoShape">
              <a:avLst/>
            </a:prstTxWarp>
          </a:bodyPr>
          <a:lstStyle>
            <a:lvl1pPr algn="r" defTabSz="924404">
              <a:defRPr sz="1100" b="0" i="1"/>
            </a:lvl1pPr>
          </a:lstStyle>
          <a:p>
            <a:pPr>
              <a:defRPr/>
            </a:pPr>
            <a:fld id="{F9C8C24C-BE24-4E11-9CA3-0DA618028487}" type="slidenum">
              <a:rPr lang="en-US"/>
              <a:pPr>
                <a:defRPr/>
              </a:pPr>
              <a:t>‹#›</a:t>
            </a:fld>
            <a:endParaRPr lang="en-US"/>
          </a:p>
        </p:txBody>
      </p:sp>
    </p:spTree>
    <p:extLst>
      <p:ext uri="{BB962C8B-B14F-4D97-AF65-F5344CB8AC3E}">
        <p14:creationId xmlns:p14="http://schemas.microsoft.com/office/powerpoint/2010/main" val="1720001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
            <a:ext cx="2982418" cy="464205"/>
          </a:xfrm>
          <a:prstGeom prst="rect">
            <a:avLst/>
          </a:prstGeom>
          <a:noFill/>
          <a:ln w="9525">
            <a:noFill/>
            <a:miter lim="800000"/>
            <a:headEnd/>
            <a:tailEnd/>
          </a:ln>
        </p:spPr>
        <p:txBody>
          <a:bodyPr vert="horz" wrap="square" lIns="19252" tIns="0" rIns="19252" bIns="0" numCol="1" anchor="t" anchorCtr="0" compatLnSpc="1">
            <a:prstTxWarp prst="textNoShape">
              <a:avLst/>
            </a:prstTxWarp>
          </a:bodyPr>
          <a:lstStyle>
            <a:lvl1pPr defTabSz="924404">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3899396" y="1"/>
            <a:ext cx="2982417" cy="464205"/>
          </a:xfrm>
          <a:prstGeom prst="rect">
            <a:avLst/>
          </a:prstGeom>
          <a:noFill/>
          <a:ln w="9525">
            <a:noFill/>
            <a:miter lim="800000"/>
            <a:headEnd/>
            <a:tailEnd/>
          </a:ln>
        </p:spPr>
        <p:txBody>
          <a:bodyPr vert="horz" wrap="square" lIns="19252" tIns="0" rIns="19252" bIns="0" numCol="1" anchor="t" anchorCtr="0" compatLnSpc="1">
            <a:prstTxWarp prst="textNoShape">
              <a:avLst/>
            </a:prstTxWarp>
          </a:bodyPr>
          <a:lstStyle>
            <a:lvl1pPr algn="r" defTabSz="924404">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8832195"/>
            <a:ext cx="2982418" cy="464205"/>
          </a:xfrm>
          <a:prstGeom prst="rect">
            <a:avLst/>
          </a:prstGeom>
          <a:noFill/>
          <a:ln w="9525">
            <a:noFill/>
            <a:miter lim="800000"/>
            <a:headEnd/>
            <a:tailEnd/>
          </a:ln>
        </p:spPr>
        <p:txBody>
          <a:bodyPr vert="horz" wrap="square" lIns="19252" tIns="0" rIns="19252" bIns="0" numCol="1" anchor="b" anchorCtr="0" compatLnSpc="1">
            <a:prstTxWarp prst="textNoShape">
              <a:avLst/>
            </a:prstTxWarp>
          </a:bodyPr>
          <a:lstStyle>
            <a:lvl1pPr defTabSz="924404">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3899396" y="8832195"/>
            <a:ext cx="2982417" cy="464205"/>
          </a:xfrm>
          <a:prstGeom prst="rect">
            <a:avLst/>
          </a:prstGeom>
          <a:noFill/>
          <a:ln w="9525">
            <a:noFill/>
            <a:miter lim="800000"/>
            <a:headEnd/>
            <a:tailEnd/>
          </a:ln>
        </p:spPr>
        <p:txBody>
          <a:bodyPr vert="horz" wrap="square" lIns="19252" tIns="0" rIns="19252" bIns="0" numCol="1" anchor="b" anchorCtr="0" compatLnSpc="1">
            <a:prstTxWarp prst="textNoShape">
              <a:avLst/>
            </a:prstTxWarp>
          </a:bodyPr>
          <a:lstStyle>
            <a:lvl1pPr algn="r" defTabSz="924404">
              <a:defRPr sz="1100" b="0" i="1">
                <a:solidFill>
                  <a:schemeClr val="tx1"/>
                </a:solidFill>
              </a:defRPr>
            </a:lvl1pPr>
          </a:lstStyle>
          <a:p>
            <a:pPr>
              <a:defRPr/>
            </a:pPr>
            <a:fld id="{7E09078A-DA42-41CC-BB1B-525C8DEDBC3A}" type="slidenum">
              <a:rPr lang="en-US"/>
              <a:pPr>
                <a:defRPr/>
              </a:pPr>
              <a:t>‹#›</a:t>
            </a:fld>
            <a:endParaRPr lang="en-US"/>
          </a:p>
        </p:txBody>
      </p:sp>
      <p:sp>
        <p:nvSpPr>
          <p:cNvPr id="2054" name="Rectangle 6"/>
          <p:cNvSpPr>
            <a:spLocks noGrp="1" noChangeArrowheads="1"/>
          </p:cNvSpPr>
          <p:nvPr>
            <p:ph type="body" sz="quarter" idx="3"/>
          </p:nvPr>
        </p:nvSpPr>
        <p:spPr bwMode="auto">
          <a:xfrm>
            <a:off x="916978" y="4414560"/>
            <a:ext cx="5047858" cy="4182458"/>
          </a:xfrm>
          <a:prstGeom prst="rect">
            <a:avLst/>
          </a:prstGeom>
          <a:noFill/>
          <a:ln w="9525">
            <a:noFill/>
            <a:miter lim="800000"/>
            <a:headEnd/>
            <a:tailEnd/>
          </a:ln>
        </p:spPr>
        <p:txBody>
          <a:bodyPr vert="horz" wrap="square" lIns="93053" tIns="46528" rIns="93053" bIns="465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7" name="Rectangle 7"/>
          <p:cNvSpPr>
            <a:spLocks noGrp="1" noRot="1" noChangeAspect="1" noChangeArrowheads="1" noTextEdit="1"/>
          </p:cNvSpPr>
          <p:nvPr>
            <p:ph type="sldImg" idx="2"/>
          </p:nvPr>
        </p:nvSpPr>
        <p:spPr bwMode="auto">
          <a:xfrm>
            <a:off x="1120775" y="698500"/>
            <a:ext cx="4640263" cy="3481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824" name="Rectangle 8"/>
          <p:cNvSpPr>
            <a:spLocks noChangeArrowheads="1"/>
          </p:cNvSpPr>
          <p:nvPr/>
        </p:nvSpPr>
        <p:spPr bwMode="auto">
          <a:xfrm>
            <a:off x="3092171" y="8853714"/>
            <a:ext cx="695977" cy="256923"/>
          </a:xfrm>
          <a:prstGeom prst="rect">
            <a:avLst/>
          </a:prstGeom>
          <a:noFill/>
          <a:ln w="9525">
            <a:noFill/>
            <a:miter lim="800000"/>
            <a:headEnd/>
            <a:tailEnd/>
          </a:ln>
        </p:spPr>
        <p:txBody>
          <a:bodyPr wrap="none" lIns="88242" tIns="44923" rIns="88242" bIns="44923">
            <a:spAutoFit/>
          </a:bodyPr>
          <a:lstStyle/>
          <a:p>
            <a:pPr algn="ctr" defTabSz="875959">
              <a:lnSpc>
                <a:spcPct val="90000"/>
              </a:lnSpc>
              <a:defRPr/>
            </a:pPr>
            <a:r>
              <a:rPr lang="en-US" sz="1200" b="0">
                <a:solidFill>
                  <a:schemeClr val="tx1"/>
                </a:solidFill>
              </a:rPr>
              <a:t>Page </a:t>
            </a:r>
            <a:fld id="{55A994DA-5822-45BB-A29F-19B39562C88B}" type="slidenum">
              <a:rPr lang="en-US" sz="1200" b="0">
                <a:solidFill>
                  <a:schemeClr val="tx1"/>
                </a:solidFill>
              </a:rPr>
              <a:pPr algn="ctr" defTabSz="875959">
                <a:lnSpc>
                  <a:spcPct val="90000"/>
                </a:lnSpc>
                <a:defRPr/>
              </a:pPr>
              <a:t>‹#›</a:t>
            </a:fld>
            <a:endParaRPr lang="en-US" sz="1200" b="0">
              <a:solidFill>
                <a:schemeClr val="tx1"/>
              </a:solidFill>
            </a:endParaRPr>
          </a:p>
        </p:txBody>
      </p:sp>
    </p:spTree>
    <p:extLst>
      <p:ext uri="{BB962C8B-B14F-4D97-AF65-F5344CB8AC3E}">
        <p14:creationId xmlns:p14="http://schemas.microsoft.com/office/powerpoint/2010/main" val="2435324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2D00990-A5B2-41C8-83DA-768256BDE711}" type="slidenum">
              <a:rPr lang="en-US" altLang="en-US" sz="1100" b="0">
                <a:solidFill>
                  <a:schemeClr val="tx1"/>
                </a:solidFill>
              </a:rPr>
              <a:pPr/>
              <a:t>1</a:t>
            </a:fld>
            <a:endParaRPr lang="en-US" altLang="en-US" sz="1100" b="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C168A822-7104-4A43-BDBB-4CDF972915B2}" type="slidenum">
              <a:rPr lang="en-US" altLang="en-US" sz="1100" b="0">
                <a:solidFill>
                  <a:schemeClr val="tx1"/>
                </a:solidFill>
              </a:rPr>
              <a:pPr/>
              <a:t>20</a:t>
            </a:fld>
            <a:endParaRPr lang="en-US" altLang="en-US" sz="1100" b="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txBox="1">
            <a:spLocks noGrp="1"/>
          </p:cNvSpPr>
          <p:nvPr/>
        </p:nvSpPr>
        <p:spPr bwMode="auto">
          <a:xfrm>
            <a:off x="3885905" y="8848788"/>
            <a:ext cx="2972097" cy="46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6" tIns="0" rIns="19156"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algn="r"/>
            <a:fld id="{A8717B5B-8948-43F3-896E-5E45BA7F2BC9}" type="slidenum">
              <a:rPr lang="en-US" altLang="en-US" sz="1100" b="0" i="1">
                <a:solidFill>
                  <a:schemeClr val="tx1"/>
                </a:solidFill>
              </a:rPr>
              <a:pPr algn="r"/>
              <a:t>21</a:t>
            </a:fld>
            <a:endParaRPr lang="en-US" altLang="en-US" sz="1100" b="0" i="1">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16D21108-F8C5-44E4-BF7A-780A454679C2}" type="slidenum">
              <a:rPr lang="en-US" altLang="en-US" sz="1100" b="0">
                <a:solidFill>
                  <a:schemeClr val="tx1"/>
                </a:solidFill>
              </a:rPr>
              <a:pPr/>
              <a:t>23</a:t>
            </a:fld>
            <a:endParaRPr lang="en-US" altLang="en-US" sz="1100" b="0">
              <a:solidFill>
                <a:schemeClr val="tx1"/>
              </a:solidFill>
            </a:endParaRPr>
          </a:p>
        </p:txBody>
      </p:sp>
    </p:spTree>
    <p:extLst>
      <p:ext uri="{BB962C8B-B14F-4D97-AF65-F5344CB8AC3E}">
        <p14:creationId xmlns:p14="http://schemas.microsoft.com/office/powerpoint/2010/main" val="272994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6160DFD-8A9B-410C-9421-C80DF9158843}" type="slidenum">
              <a:rPr lang="en-US" altLang="en-US" sz="1100" b="0">
                <a:solidFill>
                  <a:schemeClr val="tx1"/>
                </a:solidFill>
              </a:rPr>
              <a:pPr/>
              <a:t>40</a:t>
            </a:fld>
            <a:endParaRPr lang="en-US" altLang="en-US" sz="11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41</a:t>
            </a:fld>
            <a:endParaRPr lang="en-US" altLang="en-US" sz="1100" b="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55242C03-CDBE-4062-BF92-835B9330F681}" type="slidenum">
              <a:rPr lang="en-US" altLang="en-US" sz="1100" b="0">
                <a:solidFill>
                  <a:schemeClr val="tx1"/>
                </a:solidFill>
              </a:rPr>
              <a:pPr/>
              <a:t>42</a:t>
            </a:fld>
            <a:endParaRPr lang="en-US" altLang="en-US" sz="11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5F1625D-91BF-4737-9F05-69B2C8081BC0}" type="slidenum">
              <a:rPr lang="en-US" altLang="en-US" sz="1100" b="0">
                <a:solidFill>
                  <a:schemeClr val="tx1"/>
                </a:solidFill>
              </a:rPr>
              <a:pPr/>
              <a:t>3</a:t>
            </a:fld>
            <a:endParaRPr lang="en-US" altLang="en-US" sz="11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F3E4B85D-D790-4FDC-9292-4D9DDD607C7F}" type="slidenum">
              <a:rPr lang="en-US" altLang="en-US" sz="1100" b="0">
                <a:solidFill>
                  <a:schemeClr val="tx1"/>
                </a:solidFill>
              </a:rPr>
              <a:pPr/>
              <a:t>8</a:t>
            </a:fld>
            <a:endParaRPr lang="en-US" altLang="en-US" sz="11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9B59B24E-4427-489D-BF06-52078FF53C1B}" type="slidenum">
              <a:rPr lang="en-US" altLang="en-US" sz="1100" b="0">
                <a:solidFill>
                  <a:schemeClr val="tx1"/>
                </a:solidFill>
              </a:rPr>
              <a:pPr/>
              <a:t>9</a:t>
            </a:fld>
            <a:endParaRPr lang="en-US" altLang="en-US" sz="11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9B59B24E-4427-489D-BF06-52078FF53C1B}" type="slidenum">
              <a:rPr lang="en-US" altLang="en-US" sz="1100" b="0">
                <a:solidFill>
                  <a:schemeClr val="tx1"/>
                </a:solidFill>
              </a:rPr>
              <a:pPr/>
              <a:t>10</a:t>
            </a:fld>
            <a:endParaRPr lang="en-US" altLang="en-US" sz="1100" b="0">
              <a:solidFill>
                <a:schemeClr val="tx1"/>
              </a:solidFill>
            </a:endParaRPr>
          </a:p>
        </p:txBody>
      </p:sp>
    </p:spTree>
    <p:extLst>
      <p:ext uri="{BB962C8B-B14F-4D97-AF65-F5344CB8AC3E}">
        <p14:creationId xmlns:p14="http://schemas.microsoft.com/office/powerpoint/2010/main" val="285963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16D21108-F8C5-44E4-BF7A-780A454679C2}" type="slidenum">
              <a:rPr lang="en-US" altLang="en-US" sz="1100" b="0">
                <a:solidFill>
                  <a:schemeClr val="tx1"/>
                </a:solidFill>
              </a:rPr>
              <a:pPr/>
              <a:t>11</a:t>
            </a:fld>
            <a:endParaRPr lang="en-US" altLang="en-US" sz="1100" b="0">
              <a:solidFill>
                <a:schemeClr val="tx1"/>
              </a:solidFill>
            </a:endParaRPr>
          </a:p>
        </p:txBody>
      </p:sp>
    </p:spTree>
    <p:extLst>
      <p:ext uri="{BB962C8B-B14F-4D97-AF65-F5344CB8AC3E}">
        <p14:creationId xmlns:p14="http://schemas.microsoft.com/office/powerpoint/2010/main" val="1882923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15</a:t>
            </a:fld>
            <a:endParaRPr lang="en-US" altLang="en-US" sz="11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5785E3CB-140F-498E-8C97-169F0FA8CAF5}" type="slidenum">
              <a:rPr lang="en-US" altLang="en-US" sz="1100" b="0">
                <a:solidFill>
                  <a:schemeClr val="tx1"/>
                </a:solidFill>
              </a:rPr>
              <a:pPr/>
              <a:t>18</a:t>
            </a:fld>
            <a:endParaRPr lang="en-US" altLang="en-US" sz="1100"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fld id="{733D8C59-CA53-4B85-8408-3C34A66E3C93}" type="slidenum">
              <a:rPr lang="en-US" altLang="en-US" sz="1100" b="0">
                <a:solidFill>
                  <a:schemeClr val="tx1"/>
                </a:solidFill>
              </a:rPr>
              <a:pPr/>
              <a:t>19</a:t>
            </a:fld>
            <a:endParaRPr lang="en-US" altLang="en-US" sz="11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B84FFFE1-D810-416F-A3E2-D10752B33DA7}" type="slidenum">
              <a:rPr lang="en-US"/>
              <a:pPr>
                <a:defRPr/>
              </a:pPr>
              <a:t>‹#›</a:t>
            </a:fld>
            <a:endParaRPr lang="en-US"/>
          </a:p>
        </p:txBody>
      </p:sp>
    </p:spTree>
    <p:extLst>
      <p:ext uri="{BB962C8B-B14F-4D97-AF65-F5344CB8AC3E}">
        <p14:creationId xmlns:p14="http://schemas.microsoft.com/office/powerpoint/2010/main" val="196868091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32E42540-4A52-49ED-B823-25CDCA602A8C}" type="slidenum">
              <a:rPr lang="en-US"/>
              <a:pPr>
                <a:defRPr/>
              </a:pPr>
              <a:t>‹#›</a:t>
            </a:fld>
            <a:endParaRPr lang="en-US"/>
          </a:p>
        </p:txBody>
      </p:sp>
    </p:spTree>
    <p:extLst>
      <p:ext uri="{BB962C8B-B14F-4D97-AF65-F5344CB8AC3E}">
        <p14:creationId xmlns:p14="http://schemas.microsoft.com/office/powerpoint/2010/main" val="24752516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579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57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812BEFFC-2FD2-483A-842E-CF3B63D209FB}" type="slidenum">
              <a:rPr lang="en-US"/>
              <a:pPr>
                <a:defRPr/>
              </a:pPr>
              <a:t>‹#›</a:t>
            </a:fld>
            <a:endParaRPr lang="en-US"/>
          </a:p>
        </p:txBody>
      </p:sp>
    </p:spTree>
    <p:extLst>
      <p:ext uri="{BB962C8B-B14F-4D97-AF65-F5344CB8AC3E}">
        <p14:creationId xmlns:p14="http://schemas.microsoft.com/office/powerpoint/2010/main" val="6145961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6838"/>
            <a:ext cx="7772400" cy="915987"/>
          </a:xfrm>
        </p:spPr>
        <p:txBody>
          <a:bodyPr/>
          <a:lstStyle/>
          <a:p>
            <a:r>
              <a:rPr lang="en-US"/>
              <a:t>Click to edit Master title style</a:t>
            </a:r>
          </a:p>
        </p:txBody>
      </p:sp>
      <p:sp>
        <p:nvSpPr>
          <p:cNvPr id="3" name="Text Placeholder 2"/>
          <p:cNvSpPr>
            <a:spLocks noGrp="1"/>
          </p:cNvSpPr>
          <p:nvPr>
            <p:ph type="body" sz="half" idx="1"/>
          </p:nvPr>
        </p:nvSpPr>
        <p:spPr>
          <a:xfrm>
            <a:off x="138113" y="1085850"/>
            <a:ext cx="4357687"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1B7BF41F-CA4C-46DC-BCF8-2313E1C53129}" type="slidenum">
              <a:rPr lang="en-US"/>
              <a:pPr>
                <a:defRPr/>
              </a:pPr>
              <a:t>‹#›</a:t>
            </a:fld>
            <a:endParaRPr lang="en-US"/>
          </a:p>
        </p:txBody>
      </p:sp>
    </p:spTree>
    <p:extLst>
      <p:ext uri="{BB962C8B-B14F-4D97-AF65-F5344CB8AC3E}">
        <p14:creationId xmlns:p14="http://schemas.microsoft.com/office/powerpoint/2010/main" val="1746924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E742154-05E0-4FD4-B04E-B92FD3670A3A}" type="slidenum">
              <a:rPr lang="en-US"/>
              <a:pPr>
                <a:defRPr/>
              </a:pPr>
              <a:t>‹#›</a:t>
            </a:fld>
            <a:endParaRPr lang="en-US"/>
          </a:p>
        </p:txBody>
      </p:sp>
    </p:spTree>
    <p:extLst>
      <p:ext uri="{BB962C8B-B14F-4D97-AF65-F5344CB8AC3E}">
        <p14:creationId xmlns:p14="http://schemas.microsoft.com/office/powerpoint/2010/main" val="161039238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2CEBA5C4-2C6B-4FB3-A7FA-0A0D59EC093E}" type="slidenum">
              <a:rPr lang="en-US"/>
              <a:pPr>
                <a:defRPr/>
              </a:pPr>
              <a:t>‹#›</a:t>
            </a:fld>
            <a:endParaRPr lang="en-US"/>
          </a:p>
        </p:txBody>
      </p:sp>
    </p:spTree>
    <p:extLst>
      <p:ext uri="{BB962C8B-B14F-4D97-AF65-F5344CB8AC3E}">
        <p14:creationId xmlns:p14="http://schemas.microsoft.com/office/powerpoint/2010/main" val="84992601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6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6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D8807DF2-5C44-4609-A426-67227D6D5D72}" type="slidenum">
              <a:rPr lang="en-US"/>
              <a:pPr>
                <a:defRPr/>
              </a:pPr>
              <a:t>‹#›</a:t>
            </a:fld>
            <a:endParaRPr lang="en-US"/>
          </a:p>
        </p:txBody>
      </p:sp>
    </p:spTree>
    <p:extLst>
      <p:ext uri="{BB962C8B-B14F-4D97-AF65-F5344CB8AC3E}">
        <p14:creationId xmlns:p14="http://schemas.microsoft.com/office/powerpoint/2010/main" val="36308644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6F9E8786-DF9E-46F4-BF84-782505769AF0}" type="slidenum">
              <a:rPr lang="en-US"/>
              <a:pPr>
                <a:defRPr/>
              </a:pPr>
              <a:t>‹#›</a:t>
            </a:fld>
            <a:endParaRPr lang="en-US"/>
          </a:p>
        </p:txBody>
      </p:sp>
    </p:spTree>
    <p:extLst>
      <p:ext uri="{BB962C8B-B14F-4D97-AF65-F5344CB8AC3E}">
        <p14:creationId xmlns:p14="http://schemas.microsoft.com/office/powerpoint/2010/main" val="40083090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CD300CF4-DC6B-40C5-8C9F-9806B31E798A}" type="slidenum">
              <a:rPr lang="en-US"/>
              <a:pPr>
                <a:defRPr/>
              </a:pPr>
              <a:t>‹#›</a:t>
            </a:fld>
            <a:endParaRPr lang="en-US"/>
          </a:p>
        </p:txBody>
      </p:sp>
    </p:spTree>
    <p:extLst>
      <p:ext uri="{BB962C8B-B14F-4D97-AF65-F5344CB8AC3E}">
        <p14:creationId xmlns:p14="http://schemas.microsoft.com/office/powerpoint/2010/main" val="3258126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19EBF952-56E0-4DCE-9361-DBE2A288F007}" type="slidenum">
              <a:rPr lang="en-US"/>
              <a:pPr>
                <a:defRPr/>
              </a:pPr>
              <a:t>‹#›</a:t>
            </a:fld>
            <a:endParaRPr lang="en-US"/>
          </a:p>
        </p:txBody>
      </p:sp>
    </p:spTree>
    <p:extLst>
      <p:ext uri="{BB962C8B-B14F-4D97-AF65-F5344CB8AC3E}">
        <p14:creationId xmlns:p14="http://schemas.microsoft.com/office/powerpoint/2010/main" val="127367374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CACEA21D-0B43-4D3A-AB2C-0E960A4273E8}" type="slidenum">
              <a:rPr lang="en-US"/>
              <a:pPr>
                <a:defRPr/>
              </a:pPr>
              <a:t>‹#›</a:t>
            </a:fld>
            <a:endParaRPr lang="en-US"/>
          </a:p>
        </p:txBody>
      </p:sp>
    </p:spTree>
    <p:extLst>
      <p:ext uri="{BB962C8B-B14F-4D97-AF65-F5344CB8AC3E}">
        <p14:creationId xmlns:p14="http://schemas.microsoft.com/office/powerpoint/2010/main" val="417032063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8B489B97-0DAA-42F6-B536-A4480BC55F46}" type="slidenum">
              <a:rPr lang="en-US"/>
              <a:pPr>
                <a:defRPr/>
              </a:pPr>
              <a:t>‹#›</a:t>
            </a:fld>
            <a:endParaRPr lang="en-US"/>
          </a:p>
        </p:txBody>
      </p:sp>
    </p:spTree>
    <p:extLst>
      <p:ext uri="{BB962C8B-B14F-4D97-AF65-F5344CB8AC3E}">
        <p14:creationId xmlns:p14="http://schemas.microsoft.com/office/powerpoint/2010/main" val="135606518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8425" y="6564973"/>
            <a:ext cx="3943350" cy="24064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latin typeface="Arial" panose="020B0604020202020204" pitchFamily="34" charset="0"/>
                <a:cs typeface="Arial" pitchFamily="34" charset="0"/>
              </a:defRPr>
            </a:lvl1pPr>
          </a:lstStyle>
          <a:p>
            <a:pPr>
              <a:defRPr/>
            </a:pPr>
            <a:r>
              <a:rPr lang="en-US"/>
              <a:t>Introduction to Software Testing, Edition 2  (Ch 6)</a:t>
            </a:r>
            <a:endParaRPr lang="en-US" dirty="0"/>
          </a:p>
        </p:txBody>
      </p:sp>
      <p:sp>
        <p:nvSpPr>
          <p:cNvPr id="1027" name="Rectangle 3"/>
          <p:cNvSpPr>
            <a:spLocks noGrp="1" noChangeArrowheads="1"/>
          </p:cNvSpPr>
          <p:nvPr>
            <p:ph type="ftr" sz="quarter" idx="3"/>
          </p:nvPr>
        </p:nvSpPr>
        <p:spPr bwMode="auto">
          <a:xfrm>
            <a:off x="4222750" y="6557211"/>
            <a:ext cx="2895600" cy="24840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latin typeface="Arial" panose="020B0604020202020204" pitchFamily="34" charset="0"/>
                <a:cs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239000" y="6549448"/>
            <a:ext cx="1905000" cy="256165"/>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latin typeface="Arial" panose="020B0604020202020204" pitchFamily="34" charset="0"/>
                <a:cs typeface="Arial" pitchFamily="34" charset="0"/>
              </a:defRPr>
            </a:lvl1pPr>
          </a:lstStyle>
          <a:p>
            <a:pPr>
              <a:defRPr/>
            </a:pPr>
            <a:fld id="{39672749-6BFD-437F-ABFE-B000B4DD38E4}" type="slidenum">
              <a:rPr lang="en-US" smtClean="0"/>
              <a:pPr>
                <a:defRPr/>
              </a:pPr>
              <a:t>‹#›</a:t>
            </a:fld>
            <a:endParaRPr lang="en-US"/>
          </a:p>
        </p:txBody>
      </p:sp>
      <p:sp>
        <p:nvSpPr>
          <p:cNvPr id="1029" name="Rectangle 5"/>
          <p:cNvSpPr>
            <a:spLocks noGrp="1" noChangeArrowheads="1"/>
          </p:cNvSpPr>
          <p:nvPr>
            <p:ph type="title"/>
          </p:nvPr>
        </p:nvSpPr>
        <p:spPr bwMode="auto">
          <a:xfrm>
            <a:off x="6350" y="96839"/>
            <a:ext cx="9112482" cy="57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dirty="0"/>
              <a:t>Click to edit Master title style</a:t>
            </a:r>
          </a:p>
        </p:txBody>
      </p:sp>
      <p:sp>
        <p:nvSpPr>
          <p:cNvPr id="1030" name="Rectangle 6"/>
          <p:cNvSpPr>
            <a:spLocks noGrp="1" noChangeArrowheads="1"/>
          </p:cNvSpPr>
          <p:nvPr>
            <p:ph type="body" idx="1"/>
          </p:nvPr>
        </p:nvSpPr>
        <p:spPr bwMode="auto">
          <a:xfrm>
            <a:off x="6351" y="785034"/>
            <a:ext cx="9112482" cy="57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 </a:t>
            </a:r>
          </a:p>
          <a:p>
            <a:pPr lvl="2"/>
            <a:r>
              <a:rPr lang="en-US" altLang="en-US" dirty="0"/>
              <a:t>Third level</a:t>
            </a:r>
          </a:p>
          <a:p>
            <a:pPr lvl="3"/>
            <a:r>
              <a:rPr lang="en-US" altLang="en-US" dirty="0"/>
              <a:t>Fourth level </a:t>
            </a:r>
          </a:p>
          <a:p>
            <a:pPr lvl="4"/>
            <a:r>
              <a:rPr lang="en-US" alt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cs.gmu.edu/~offutt/softwaretest/edition2/java/TriangleType.java" TargetMode="External"/><Relationship Id="rId2" Type="http://schemas.openxmlformats.org/officeDocument/2006/relationships/hyperlink" Target="https://www.cs.gmu.edu/~offutt/softwaretest/java/Triangle.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224287" y="16778"/>
            <a:ext cx="8695425" cy="2763767"/>
          </a:xfrm>
        </p:spPr>
        <p:txBody>
          <a:bodyPr/>
          <a:lstStyle/>
          <a:p>
            <a:r>
              <a:rPr lang="en-US" altLang="en-US" b="0" dirty="0">
                <a:effectLst/>
              </a:rPr>
              <a:t>Introduction to Software Testing</a:t>
            </a:r>
            <a:br>
              <a:rPr lang="en-US" altLang="en-US" b="0" dirty="0">
                <a:effectLst/>
              </a:rPr>
            </a:br>
            <a:r>
              <a:rPr lang="en-US" sz="2400" b="0" dirty="0">
                <a:effectLst/>
              </a:rPr>
              <a:t>(</a:t>
            </a:r>
            <a:r>
              <a:rPr lang="en-US" sz="2400" b="0" i="1" dirty="0">
                <a:effectLst/>
              </a:rPr>
              <a:t>2nd edition</a:t>
            </a:r>
            <a:r>
              <a:rPr lang="en-US" sz="2400" b="0" dirty="0">
                <a:effectLst/>
              </a:rPr>
              <a:t>)</a:t>
            </a:r>
            <a:br>
              <a:rPr lang="en-US" altLang="en-US" b="0" dirty="0">
                <a:effectLst/>
              </a:rPr>
            </a:br>
            <a:r>
              <a:rPr lang="en-US" altLang="en-US" b="0" dirty="0">
                <a:effectLst/>
              </a:rPr>
              <a:t>Chapter 6</a:t>
            </a:r>
            <a:br>
              <a:rPr lang="en-US" altLang="en-US" b="0" dirty="0">
                <a:effectLst/>
              </a:rPr>
            </a:br>
            <a:br>
              <a:rPr lang="en-US" altLang="en-US" b="0" dirty="0">
                <a:effectLst/>
              </a:rPr>
            </a:br>
            <a:r>
              <a:rPr lang="en-US" altLang="en-US" b="0" dirty="0">
                <a:solidFill>
                  <a:srgbClr val="CC0066"/>
                </a:solidFill>
              </a:rPr>
              <a:t> </a:t>
            </a:r>
            <a:r>
              <a:rPr lang="en-US" altLang="en-US" dirty="0">
                <a:solidFill>
                  <a:srgbClr val="CC0066"/>
                </a:solidFill>
                <a:effectLst/>
              </a:rPr>
              <a:t>Input Space Partition Testing</a:t>
            </a:r>
          </a:p>
        </p:txBody>
      </p:sp>
      <p:sp>
        <p:nvSpPr>
          <p:cNvPr id="5" name="Rectangle 4">
            <a:extLst>
              <a:ext uri="{FF2B5EF4-FFF2-40B4-BE49-F238E27FC236}">
                <a16:creationId xmlns:a16="http://schemas.microsoft.com/office/drawing/2014/main" id="{28DFA8EC-A1CB-45F9-9A71-70DE9DDD462A}"/>
              </a:ext>
            </a:extLst>
          </p:cNvPr>
          <p:cNvSpPr>
            <a:spLocks noGrp="1" noChangeArrowheads="1"/>
          </p:cNvSpPr>
          <p:nvPr/>
        </p:nvSpPr>
        <p:spPr>
          <a:xfrm>
            <a:off x="1311658" y="4270833"/>
            <a:ext cx="6721366" cy="117157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ct val="0"/>
              </a:spcBef>
              <a:buSzTx/>
              <a:buFontTx/>
              <a:buNone/>
            </a:pPr>
            <a:r>
              <a:rPr lang="en-US" sz="2000" b="0" dirty="0"/>
              <a:t>Slides by: </a:t>
            </a:r>
            <a:r>
              <a:rPr lang="en-US" sz="2000" dirty="0"/>
              <a:t>Paul Ammann &amp; Jeff Offutt</a:t>
            </a:r>
          </a:p>
          <a:p>
            <a:r>
              <a:rPr lang="en-US" sz="2000" b="0" dirty="0">
                <a:solidFill>
                  <a:srgbClr val="0000CC"/>
                </a:solidFill>
                <a:hlinkClick r:id="rId3">
                  <a:extLst>
                    <a:ext uri="{A12FA001-AC4F-418D-AE19-62706E023703}">
                      <ahyp:hlinkClr xmlns:ahyp="http://schemas.microsoft.com/office/drawing/2018/hyperlinkcolor" val="tx"/>
                    </a:ext>
                  </a:extLst>
                </a:hlinkClick>
              </a:rPr>
              <a:t>http://www.cs.gmu.edu/~offutt/softwaretest/</a:t>
            </a:r>
            <a:endParaRPr lang="en-US" sz="2000" b="0" dirty="0">
              <a:solidFill>
                <a:srgbClr val="0000CC"/>
              </a:solidFill>
            </a:endParaRPr>
          </a:p>
          <a:p>
            <a:r>
              <a:rPr lang="en-US" sz="2000" b="0" kern="0" dirty="0"/>
              <a:t>Modified by:</a:t>
            </a:r>
            <a:r>
              <a:rPr lang="en-US" sz="2000" kern="0" dirty="0"/>
              <a:t> Morteza Zakeri</a:t>
            </a:r>
          </a:p>
          <a:p>
            <a:endParaRPr lang="en-US" sz="2000" b="0" dirty="0"/>
          </a:p>
        </p:txBody>
      </p:sp>
      <p:sp>
        <p:nvSpPr>
          <p:cNvPr id="6" name="TextBox 3">
            <a:extLst>
              <a:ext uri="{FF2B5EF4-FFF2-40B4-BE49-F238E27FC236}">
                <a16:creationId xmlns:a16="http://schemas.microsoft.com/office/drawing/2014/main" id="{B9C493B3-9CA3-4588-A170-7C93107C1DF0}"/>
              </a:ext>
            </a:extLst>
          </p:cNvPr>
          <p:cNvSpPr txBox="1">
            <a:spLocks noChangeArrowheads="1"/>
          </p:cNvSpPr>
          <p:nvPr/>
        </p:nvSpPr>
        <p:spPr bwMode="auto">
          <a:xfrm>
            <a:off x="2959457" y="5643744"/>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i="1" dirty="0">
                <a:solidFill>
                  <a:schemeClr val="tx1"/>
                </a:solidFill>
                <a:latin typeface="Comic Sans MS" pitchFamily="66" charset="0"/>
              </a:rPr>
              <a:t>March 2024</a:t>
            </a:r>
          </a:p>
        </p:txBody>
      </p:sp>
      <p:sp>
        <p:nvSpPr>
          <p:cNvPr id="7" name="TextBox 6">
            <a:extLst>
              <a:ext uri="{FF2B5EF4-FFF2-40B4-BE49-F238E27FC236}">
                <a16:creationId xmlns:a16="http://schemas.microsoft.com/office/drawing/2014/main" id="{FE0EDA1A-2446-4671-BA31-241D04E1D492}"/>
              </a:ext>
            </a:extLst>
          </p:cNvPr>
          <p:cNvSpPr txBox="1">
            <a:spLocks noChangeArrowheads="1"/>
          </p:cNvSpPr>
          <p:nvPr/>
        </p:nvSpPr>
        <p:spPr>
          <a:xfrm>
            <a:off x="457200" y="3090939"/>
            <a:ext cx="8229600" cy="83078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mn-lt"/>
                <a:ea typeface="+mn-ea"/>
                <a:cs typeface="+mn-cs"/>
              </a:rPr>
              <a:t>Instructor: Morteza Zakeri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819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8CEECA-11C5-4946-9CA8-EEEFAE1C6C8C}" type="slidenum">
              <a:rPr lang="en-US" altLang="en-US" sz="900" b="0" smtClean="0">
                <a:solidFill>
                  <a:schemeClr val="tx1"/>
                </a:solidFill>
                <a:latin typeface="Arial" charset="0"/>
                <a:cs typeface="Arial" charset="0"/>
              </a:rPr>
              <a:pPr/>
              <a:t>10</a:t>
            </a:fld>
            <a:endParaRPr lang="en-US" altLang="en-US" sz="900" b="0">
              <a:solidFill>
                <a:schemeClr val="tx1"/>
              </a:solidFill>
              <a:latin typeface="Arial" charset="0"/>
              <a:cs typeface="Arial" charset="0"/>
            </a:endParaRPr>
          </a:p>
        </p:txBody>
      </p:sp>
      <p:sp>
        <p:nvSpPr>
          <p:cNvPr id="8196" name="Rectangle 2"/>
          <p:cNvSpPr>
            <a:spLocks noGrp="1" noChangeArrowheads="1"/>
          </p:cNvSpPr>
          <p:nvPr>
            <p:ph type="title"/>
          </p:nvPr>
        </p:nvSpPr>
        <p:spPr/>
        <p:txBody>
          <a:bodyPr/>
          <a:lstStyle/>
          <a:p>
            <a:r>
              <a:rPr lang="en-US" altLang="en-US" dirty="0">
                <a:effectLst/>
              </a:rPr>
              <a:t>Choosing Partitions</a:t>
            </a:r>
          </a:p>
        </p:txBody>
      </p:sp>
      <p:sp>
        <p:nvSpPr>
          <p:cNvPr id="8197" name="Rectangle 3"/>
          <p:cNvSpPr>
            <a:spLocks noGrp="1" noChangeArrowheads="1"/>
          </p:cNvSpPr>
          <p:nvPr>
            <p:ph type="body" idx="1"/>
          </p:nvPr>
        </p:nvSpPr>
        <p:spPr>
          <a:xfrm>
            <a:off x="138113" y="1085850"/>
            <a:ext cx="8867775" cy="1484313"/>
          </a:xfrm>
        </p:spPr>
        <p:txBody>
          <a:bodyPr/>
          <a:lstStyle/>
          <a:p>
            <a:r>
              <a:rPr lang="en-US" altLang="en-US" dirty="0"/>
              <a:t>Defining </a:t>
            </a:r>
            <a:r>
              <a:rPr lang="en-US" altLang="en-US" dirty="0">
                <a:solidFill>
                  <a:schemeClr val="tx2"/>
                </a:solidFill>
              </a:rPr>
              <a:t>partitions</a:t>
            </a:r>
            <a:r>
              <a:rPr lang="en-US" altLang="en-US" dirty="0"/>
              <a:t> is not hard, but is easy to get wrong</a:t>
            </a:r>
          </a:p>
          <a:p>
            <a:r>
              <a:rPr lang="en-US" altLang="en-US" dirty="0"/>
              <a:t>Consider the “</a:t>
            </a:r>
            <a:r>
              <a:rPr lang="en-US" altLang="en-US" i="1" dirty="0">
                <a:solidFill>
                  <a:schemeClr val="tx2"/>
                </a:solidFill>
              </a:rPr>
              <a:t>order of elements in list F</a:t>
            </a:r>
            <a:r>
              <a:rPr lang="en-US" altLang="en-US" dirty="0"/>
              <a:t>”</a:t>
            </a:r>
          </a:p>
        </p:txBody>
      </p:sp>
      <p:sp>
        <p:nvSpPr>
          <p:cNvPr id="252932" name="Text Box 4"/>
          <p:cNvSpPr txBox="1">
            <a:spLocks noChangeArrowheads="1"/>
          </p:cNvSpPr>
          <p:nvPr/>
        </p:nvSpPr>
        <p:spPr bwMode="auto">
          <a:xfrm>
            <a:off x="179585" y="2538413"/>
            <a:ext cx="4668458" cy="13001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1</a:t>
            </a:r>
            <a:r>
              <a:rPr lang="en-US" altLang="en-US" sz="2400" b="0" dirty="0">
                <a:latin typeface="Gill Sans MT" panose="020B0502020104020203" pitchFamily="34" charset="0"/>
              </a:rPr>
              <a:t> = sorted in ascending order</a:t>
            </a:r>
          </a:p>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2</a:t>
            </a:r>
            <a:r>
              <a:rPr lang="en-US" altLang="en-US" sz="2400" b="0" dirty="0">
                <a:latin typeface="Gill Sans MT" panose="020B0502020104020203" pitchFamily="34" charset="0"/>
              </a:rPr>
              <a:t> = sorted in descending order</a:t>
            </a:r>
          </a:p>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3</a:t>
            </a:r>
            <a:r>
              <a:rPr lang="en-US" altLang="en-US" sz="2400" b="0" dirty="0">
                <a:latin typeface="Gill Sans MT" panose="020B0502020104020203" pitchFamily="34" charset="0"/>
              </a:rPr>
              <a:t> = arbitrary order</a:t>
            </a:r>
          </a:p>
        </p:txBody>
      </p:sp>
      <p:sp>
        <p:nvSpPr>
          <p:cNvPr id="252933" name="Text Box 5"/>
          <p:cNvSpPr txBox="1">
            <a:spLocks noChangeArrowheads="1"/>
          </p:cNvSpPr>
          <p:nvPr/>
        </p:nvSpPr>
        <p:spPr bwMode="auto">
          <a:xfrm>
            <a:off x="179585" y="4138613"/>
            <a:ext cx="4668459" cy="3857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a:latin typeface="Gill Sans MT" panose="020B0502020104020203" pitchFamily="34" charset="0"/>
              </a:rPr>
              <a:t>but … something’s fishy …</a:t>
            </a:r>
          </a:p>
        </p:txBody>
      </p:sp>
      <p:sp>
        <p:nvSpPr>
          <p:cNvPr id="252934" name="Text Box 6"/>
          <p:cNvSpPr txBox="1">
            <a:spLocks noChangeArrowheads="1"/>
          </p:cNvSpPr>
          <p:nvPr/>
        </p:nvSpPr>
        <p:spPr bwMode="auto">
          <a:xfrm>
            <a:off x="179585" y="4824413"/>
            <a:ext cx="4668459" cy="373500"/>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Length </a:t>
            </a:r>
            <a:r>
              <a:rPr lang="en-US" altLang="en-US" sz="2400" b="0" dirty="0">
                <a:latin typeface="Verdana" panose="020B0604030504040204" pitchFamily="34" charset="0"/>
                <a:ea typeface="Verdana" panose="020B0604030504040204" pitchFamily="34" charset="0"/>
              </a:rPr>
              <a:t>1</a:t>
            </a:r>
            <a:r>
              <a:rPr lang="en-US" altLang="en-US" sz="2400" b="0" dirty="0">
                <a:latin typeface="Gill Sans MT" panose="020B0502020104020203" pitchFamily="34" charset="0"/>
              </a:rPr>
              <a:t> : [ 14 ]</a:t>
            </a:r>
          </a:p>
        </p:txBody>
      </p:sp>
      <p:sp>
        <p:nvSpPr>
          <p:cNvPr id="252935" name="Text Box 7"/>
          <p:cNvSpPr txBox="1">
            <a:spLocks noChangeArrowheads="1"/>
          </p:cNvSpPr>
          <p:nvPr/>
        </p:nvSpPr>
        <p:spPr bwMode="auto">
          <a:xfrm>
            <a:off x="179586" y="5510213"/>
            <a:ext cx="4668459" cy="8429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The list will be in all three blocks …</a:t>
            </a:r>
          </a:p>
          <a:p>
            <a:pPr>
              <a:lnSpc>
                <a:spcPct val="75000"/>
              </a:lnSpc>
              <a:spcBef>
                <a:spcPct val="50000"/>
              </a:spcBef>
            </a:pPr>
            <a:r>
              <a:rPr lang="en-US" altLang="en-US" sz="2400" b="0" dirty="0">
                <a:latin typeface="Gill Sans MT" panose="020B0502020104020203" pitchFamily="34" charset="0"/>
              </a:rPr>
              <a:t>That is, </a:t>
            </a:r>
            <a:r>
              <a:rPr lang="en-US" altLang="en-US" sz="2400" b="0" dirty="0" err="1">
                <a:latin typeface="Gill Sans MT" panose="020B0502020104020203" pitchFamily="34" charset="0"/>
              </a:rPr>
              <a:t>disjointness</a:t>
            </a:r>
            <a:r>
              <a:rPr lang="en-US" altLang="en-US" sz="2400" b="0" dirty="0">
                <a:latin typeface="Gill Sans MT" panose="020B0502020104020203" pitchFamily="34" charset="0"/>
              </a:rPr>
              <a:t> is not satisfied</a:t>
            </a:r>
          </a:p>
        </p:txBody>
      </p:sp>
      <p:sp>
        <p:nvSpPr>
          <p:cNvPr id="252936" name="Text Box 8"/>
          <p:cNvSpPr txBox="1">
            <a:spLocks noChangeArrowheads="1"/>
          </p:cNvSpPr>
          <p:nvPr/>
        </p:nvSpPr>
        <p:spPr bwMode="auto">
          <a:xfrm>
            <a:off x="5146936" y="2597150"/>
            <a:ext cx="3897052" cy="1107996"/>
          </a:xfrm>
          <a:prstGeom prst="rect">
            <a:avLst/>
          </a:prstGeom>
          <a:solidFill>
            <a:srgbClr val="003399"/>
          </a:solidFill>
          <a:ln w="19050">
            <a:solidFill>
              <a:schemeClr val="tx2"/>
            </a:solidFill>
            <a:miter lim="800000"/>
            <a:headEnd type="none" w="sm" len="sm"/>
            <a:tailEnd type="none" w="sm" len="sm"/>
          </a:ln>
          <a:effectLst/>
        </p:spPr>
        <p:txBody>
          <a:bodyPr wrap="square">
            <a:spAutoFit/>
          </a:bodyPr>
          <a:lstStyle/>
          <a:p>
            <a:pPr algn="ctr">
              <a:lnSpc>
                <a:spcPct val="75000"/>
              </a:lnSpc>
              <a:spcBef>
                <a:spcPct val="50000"/>
              </a:spcBef>
              <a:defRPr/>
            </a:pPr>
            <a:r>
              <a:rPr lang="en-US" sz="2400" b="0" dirty="0">
                <a:latin typeface="Gill Sans MT" panose="020B0502020104020203" pitchFamily="34" charset="0"/>
              </a:rPr>
              <a:t>Solution:</a:t>
            </a:r>
          </a:p>
          <a:p>
            <a:pPr>
              <a:lnSpc>
                <a:spcPct val="75000"/>
              </a:lnSpc>
              <a:spcBef>
                <a:spcPct val="50000"/>
              </a:spcBef>
              <a:defRPr/>
            </a:pPr>
            <a:r>
              <a:rPr lang="en-US" sz="2400" b="0" dirty="0">
                <a:latin typeface="Gill Sans MT" panose="020B0502020104020203" pitchFamily="34" charset="0"/>
              </a:rPr>
              <a:t>Two characteristics that address just one property</a:t>
            </a:r>
          </a:p>
        </p:txBody>
      </p:sp>
      <p:sp>
        <p:nvSpPr>
          <p:cNvPr id="252937" name="Text Box 9"/>
          <p:cNvSpPr txBox="1">
            <a:spLocks noChangeArrowheads="1"/>
          </p:cNvSpPr>
          <p:nvPr/>
        </p:nvSpPr>
        <p:spPr bwMode="auto">
          <a:xfrm>
            <a:off x="5146937" y="4087813"/>
            <a:ext cx="3897052" cy="1995546"/>
          </a:xfrm>
          <a:prstGeom prst="rect">
            <a:avLst/>
          </a:prstGeom>
          <a:solidFill>
            <a:srgbClr val="003399"/>
          </a:solidFill>
          <a:ln w="19050">
            <a:solidFill>
              <a:schemeClr val="tx2"/>
            </a:solidFill>
            <a:miter lim="800000"/>
            <a:headEnd type="none" w="sm" len="sm"/>
            <a:tailEnd type="none" w="sm" len="sm"/>
          </a:ln>
          <a:effectLst/>
        </p:spPr>
        <p:txBody>
          <a:bodyPr wrap="square">
            <a:spAutoFit/>
          </a:bodyPr>
          <a:lstStyle/>
          <a:p>
            <a:pPr>
              <a:lnSpc>
                <a:spcPct val="70000"/>
              </a:lnSpc>
              <a:spcBef>
                <a:spcPct val="25000"/>
              </a:spcBef>
              <a:defRPr/>
            </a:pPr>
            <a:r>
              <a:rPr lang="en-US" sz="2400" b="0" dirty="0">
                <a:latin typeface="Gill Sans MT" panose="020B0502020104020203" pitchFamily="34" charset="0"/>
              </a:rPr>
              <a:t>C1: List F sorted ascending</a:t>
            </a:r>
          </a:p>
          <a:p>
            <a:pPr>
              <a:lnSpc>
                <a:spcPct val="70000"/>
              </a:lnSpc>
              <a:spcBef>
                <a:spcPct val="25000"/>
              </a:spcBef>
              <a:defRPr/>
            </a:pPr>
            <a:r>
              <a:rPr lang="en-US" sz="2400" b="0" dirty="0">
                <a:latin typeface="Gill Sans MT" panose="020B0502020104020203" pitchFamily="34" charset="0"/>
              </a:rPr>
              <a:t>  </a:t>
            </a:r>
            <a:r>
              <a:rPr lang="en-US" b="0" dirty="0">
                <a:latin typeface="Gill Sans MT" panose="020B0502020104020203" pitchFamily="34" charset="0"/>
              </a:rPr>
              <a:t>- c1.b1 = true</a:t>
            </a:r>
          </a:p>
          <a:p>
            <a:pPr>
              <a:lnSpc>
                <a:spcPct val="70000"/>
              </a:lnSpc>
              <a:spcBef>
                <a:spcPct val="25000"/>
              </a:spcBef>
              <a:defRPr/>
            </a:pPr>
            <a:r>
              <a:rPr lang="en-US" b="0" dirty="0">
                <a:latin typeface="Gill Sans MT" panose="020B0502020104020203" pitchFamily="34" charset="0"/>
              </a:rPr>
              <a:t>   - c1.b2 = false</a:t>
            </a:r>
          </a:p>
          <a:p>
            <a:pPr>
              <a:lnSpc>
                <a:spcPct val="70000"/>
              </a:lnSpc>
              <a:spcBef>
                <a:spcPct val="25000"/>
              </a:spcBef>
              <a:defRPr/>
            </a:pPr>
            <a:r>
              <a:rPr lang="en-US" sz="2400" b="0" dirty="0">
                <a:latin typeface="Gill Sans MT" panose="020B0502020104020203" pitchFamily="34" charset="0"/>
              </a:rPr>
              <a:t>C2: List F sorted descending</a:t>
            </a:r>
          </a:p>
          <a:p>
            <a:pPr>
              <a:lnSpc>
                <a:spcPct val="70000"/>
              </a:lnSpc>
              <a:spcBef>
                <a:spcPct val="25000"/>
              </a:spcBef>
              <a:defRPr/>
            </a:pPr>
            <a:r>
              <a:rPr lang="en-US" sz="2400" b="0" dirty="0">
                <a:latin typeface="Gill Sans MT" panose="020B0502020104020203" pitchFamily="34" charset="0"/>
              </a:rPr>
              <a:t>  </a:t>
            </a:r>
            <a:r>
              <a:rPr lang="en-US" b="0" dirty="0">
                <a:latin typeface="Gill Sans MT" panose="020B0502020104020203" pitchFamily="34" charset="0"/>
              </a:rPr>
              <a:t>- c2.b1 = true</a:t>
            </a:r>
          </a:p>
          <a:p>
            <a:pPr>
              <a:lnSpc>
                <a:spcPct val="70000"/>
              </a:lnSpc>
              <a:spcBef>
                <a:spcPct val="25000"/>
              </a:spcBef>
              <a:defRPr/>
            </a:pPr>
            <a:r>
              <a:rPr lang="en-US" b="0" dirty="0">
                <a:latin typeface="Gill Sans MT" panose="020B0502020104020203" pitchFamily="34" charset="0"/>
              </a:rPr>
              <a:t>   - c2.b2 = false</a:t>
            </a:r>
          </a:p>
        </p:txBody>
      </p:sp>
      <p:sp>
        <p:nvSpPr>
          <p:cNvPr id="8204"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extLst>
      <p:ext uri="{BB962C8B-B14F-4D97-AF65-F5344CB8AC3E}">
        <p14:creationId xmlns:p14="http://schemas.microsoft.com/office/powerpoint/2010/main" val="15319430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dissolve">
                                      <p:cBhvr>
                                        <p:cTn id="7" dur="500"/>
                                        <p:tgtEl>
                                          <p:spTgt spid="25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dissolve">
                                      <p:cBhvr>
                                        <p:cTn id="12" dur="500"/>
                                        <p:tgtEl>
                                          <p:spTgt spid="252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2934"/>
                                        </p:tgtEl>
                                        <p:attrNameLst>
                                          <p:attrName>style.visibility</p:attrName>
                                        </p:attrNameLst>
                                      </p:cBhvr>
                                      <p:to>
                                        <p:strVal val="visible"/>
                                      </p:to>
                                    </p:set>
                                    <p:animEffect transition="in" filter="dissolve">
                                      <p:cBhvr>
                                        <p:cTn id="17" dur="500"/>
                                        <p:tgtEl>
                                          <p:spTgt spid="252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2935"/>
                                        </p:tgtEl>
                                        <p:attrNameLst>
                                          <p:attrName>style.visibility</p:attrName>
                                        </p:attrNameLst>
                                      </p:cBhvr>
                                      <p:to>
                                        <p:strVal val="visible"/>
                                      </p:to>
                                    </p:set>
                                    <p:animEffect transition="in" filter="dissolve">
                                      <p:cBhvr>
                                        <p:cTn id="22" dur="500"/>
                                        <p:tgtEl>
                                          <p:spTgt spid="2529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2936"/>
                                        </p:tgtEl>
                                        <p:attrNameLst>
                                          <p:attrName>style.visibility</p:attrName>
                                        </p:attrNameLst>
                                      </p:cBhvr>
                                      <p:to>
                                        <p:strVal val="visible"/>
                                      </p:to>
                                    </p:set>
                                    <p:animEffect transition="in" filter="dissolve">
                                      <p:cBhvr>
                                        <p:cTn id="27" dur="500"/>
                                        <p:tgtEl>
                                          <p:spTgt spid="2529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2937"/>
                                        </p:tgtEl>
                                        <p:attrNameLst>
                                          <p:attrName>style.visibility</p:attrName>
                                        </p:attrNameLst>
                                      </p:cBhvr>
                                      <p:to>
                                        <p:strVal val="visible"/>
                                      </p:to>
                                    </p:set>
                                    <p:animEffect transition="in" filter="dissolve">
                                      <p:cBhvr>
                                        <p:cTn id="32" dur="5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P spid="252934" grpId="0" animBg="1"/>
      <p:bldP spid="252935" grpId="0" animBg="1"/>
      <p:bldP spid="252936" grpId="0" animBg="1"/>
      <p:bldP spid="2529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388FECB-A166-478D-9791-5582E90E2CD1}" type="slidenum">
              <a:rPr lang="en-US" altLang="en-US" sz="900" b="0" smtClean="0">
                <a:solidFill>
                  <a:schemeClr val="tx1"/>
                </a:solidFill>
                <a:latin typeface="Arial" charset="0"/>
                <a:cs typeface="Arial" charset="0"/>
              </a:rPr>
              <a:pPr/>
              <a:t>11</a:t>
            </a:fld>
            <a:endParaRPr lang="en-US" altLang="en-US" sz="900" b="0">
              <a:solidFill>
                <a:schemeClr val="tx1"/>
              </a:solidFill>
              <a:latin typeface="Arial" charset="0"/>
              <a:cs typeface="Arial" charset="0"/>
            </a:endParaRPr>
          </a:p>
        </p:txBody>
      </p:sp>
      <p:sp>
        <p:nvSpPr>
          <p:cNvPr id="10244" name="Title 1"/>
          <p:cNvSpPr>
            <a:spLocks noGrp="1"/>
          </p:cNvSpPr>
          <p:nvPr>
            <p:ph type="title"/>
          </p:nvPr>
        </p:nvSpPr>
        <p:spPr/>
        <p:txBody>
          <a:bodyPr/>
          <a:lstStyle/>
          <a:p>
            <a:r>
              <a:rPr lang="en-US" altLang="en-US" dirty="0">
                <a:effectLst/>
              </a:rPr>
              <a:t>Modeling the input domain</a:t>
            </a:r>
          </a:p>
        </p:txBody>
      </p:sp>
      <p:sp>
        <p:nvSpPr>
          <p:cNvPr id="22533" name="Content Placeholder 2"/>
          <p:cNvSpPr>
            <a:spLocks noGrp="1"/>
          </p:cNvSpPr>
          <p:nvPr>
            <p:ph idx="1"/>
          </p:nvPr>
        </p:nvSpPr>
        <p:spPr>
          <a:xfrm>
            <a:off x="138113" y="863600"/>
            <a:ext cx="5648237" cy="4800825"/>
          </a:xfrm>
        </p:spPr>
        <p:txBody>
          <a:bodyPr/>
          <a:lstStyle/>
          <a:p>
            <a:r>
              <a:rPr lang="en-US" altLang="en-US" dirty="0">
                <a:solidFill>
                  <a:schemeClr val="tx2"/>
                </a:solidFill>
              </a:rPr>
              <a:t>Step </a:t>
            </a:r>
            <a:r>
              <a:rPr lang="en-US" altLang="en-US"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altLang="en-US" dirty="0"/>
              <a:t> : Identify testable </a:t>
            </a:r>
            <a:r>
              <a:rPr lang="en-US" altLang="en-US" dirty="0">
                <a:solidFill>
                  <a:schemeClr val="tx2"/>
                </a:solidFill>
              </a:rPr>
              <a:t>functions</a:t>
            </a:r>
          </a:p>
          <a:p>
            <a:pPr lvl="1"/>
            <a:endParaRPr lang="en-US" altLang="en-US" dirty="0">
              <a:solidFill>
                <a:schemeClr val="tx2"/>
              </a:solidFill>
            </a:endParaRPr>
          </a:p>
          <a:p>
            <a:r>
              <a:rPr lang="en-US" dirty="0">
                <a:solidFill>
                  <a:schemeClr val="tx2"/>
                </a:solidFill>
              </a:rPr>
              <a:t>Step 2</a:t>
            </a:r>
            <a:r>
              <a:rPr lang="en-US" dirty="0"/>
              <a:t> : Find all </a:t>
            </a:r>
            <a:r>
              <a:rPr lang="en-US" dirty="0">
                <a:solidFill>
                  <a:schemeClr val="tx2"/>
                </a:solidFill>
              </a:rPr>
              <a:t>inputs, parameters, &amp; characteristics</a:t>
            </a:r>
          </a:p>
          <a:p>
            <a:pPr lvl="1"/>
            <a:endParaRPr lang="en-US" dirty="0">
              <a:solidFill>
                <a:schemeClr val="tx2"/>
              </a:solidFill>
            </a:endParaRPr>
          </a:p>
          <a:p>
            <a:r>
              <a:rPr lang="en-US" altLang="en-US" dirty="0">
                <a:solidFill>
                  <a:schemeClr val="tx2"/>
                </a:solidFill>
              </a:rPr>
              <a:t>Step 3</a:t>
            </a:r>
            <a:r>
              <a:rPr lang="en-US" altLang="en-US" dirty="0"/>
              <a:t> : Model the </a:t>
            </a:r>
            <a:r>
              <a:rPr lang="en-US" altLang="en-US" dirty="0">
                <a:solidFill>
                  <a:schemeClr val="tx2"/>
                </a:solidFill>
              </a:rPr>
              <a:t>input domain</a:t>
            </a:r>
          </a:p>
          <a:p>
            <a:pPr lvl="1"/>
            <a:r>
              <a:rPr lang="en-US" sz="1800" b="0" i="1" dirty="0">
                <a:solidFill>
                  <a:srgbClr val="000000"/>
                </a:solidFill>
                <a:effectLst/>
                <a:latin typeface="LiberationSerif-Italic"/>
              </a:rPr>
              <a:t>input domain model </a:t>
            </a:r>
            <a:r>
              <a:rPr lang="en-US" sz="1800" b="0" i="0" dirty="0">
                <a:solidFill>
                  <a:srgbClr val="000000"/>
                </a:solidFill>
                <a:effectLst/>
                <a:latin typeface="LiberationSerif"/>
              </a:rPr>
              <a:t>(</a:t>
            </a:r>
            <a:r>
              <a:rPr lang="en-US" sz="1800" b="0" i="1" dirty="0">
                <a:solidFill>
                  <a:srgbClr val="000000"/>
                </a:solidFill>
                <a:effectLst/>
                <a:latin typeface="LiberationSerif-Italic"/>
              </a:rPr>
              <a:t>IDM</a:t>
            </a:r>
            <a:r>
              <a:rPr lang="en-US" sz="1800" b="0" i="0" dirty="0">
                <a:solidFill>
                  <a:srgbClr val="000000"/>
                </a:solidFill>
                <a:effectLst/>
                <a:latin typeface="LiberationSerif"/>
              </a:rPr>
              <a:t>)</a:t>
            </a:r>
            <a:r>
              <a:rPr lang="en-US" dirty="0"/>
              <a:t> </a:t>
            </a:r>
            <a:endParaRPr lang="en-US" altLang="en-US" dirty="0">
              <a:solidFill>
                <a:schemeClr val="tx2"/>
              </a:solidFill>
            </a:endParaRPr>
          </a:p>
          <a:p>
            <a:r>
              <a:rPr lang="en-US" dirty="0">
                <a:solidFill>
                  <a:schemeClr val="tx2"/>
                </a:solidFill>
              </a:rPr>
              <a:t>Step 4</a:t>
            </a:r>
            <a:r>
              <a:rPr lang="en-US" dirty="0"/>
              <a:t> : Apply a test </a:t>
            </a:r>
            <a:r>
              <a:rPr lang="en-US" dirty="0">
                <a:solidFill>
                  <a:schemeClr val="tx2"/>
                </a:solidFill>
              </a:rPr>
              <a:t>criterion</a:t>
            </a:r>
            <a:r>
              <a:rPr lang="en-US" dirty="0"/>
              <a:t> to choose </a:t>
            </a:r>
            <a:r>
              <a:rPr lang="en-US" dirty="0">
                <a:solidFill>
                  <a:schemeClr val="tx2"/>
                </a:solidFill>
              </a:rPr>
              <a:t>combinations</a:t>
            </a:r>
            <a:r>
              <a:rPr lang="en-US" dirty="0"/>
              <a:t> of values (6.2)</a:t>
            </a:r>
          </a:p>
          <a:p>
            <a:pPr lvl="1"/>
            <a:endParaRPr lang="en-US" dirty="0"/>
          </a:p>
          <a:p>
            <a:r>
              <a:rPr lang="en-US" dirty="0">
                <a:solidFill>
                  <a:schemeClr val="tx2"/>
                </a:solidFill>
              </a:rPr>
              <a:t>Step 5</a:t>
            </a:r>
            <a:r>
              <a:rPr lang="en-US" dirty="0"/>
              <a:t> : Refine combinations of    blocks into </a:t>
            </a:r>
            <a:r>
              <a:rPr lang="en-US" dirty="0">
                <a:solidFill>
                  <a:schemeClr val="tx2"/>
                </a:solidFill>
              </a:rPr>
              <a:t>test inputs</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2" name="Right Brace 1"/>
          <p:cNvSpPr/>
          <p:nvPr/>
        </p:nvSpPr>
        <p:spPr bwMode="auto">
          <a:xfrm>
            <a:off x="5424905" y="3156313"/>
            <a:ext cx="436473" cy="579723"/>
          </a:xfrm>
          <a:prstGeom prst="rightBrace">
            <a:avLst>
              <a:gd name="adj1" fmla="val 41398"/>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3" name="TextBox 2"/>
          <p:cNvSpPr txBox="1"/>
          <p:nvPr/>
        </p:nvSpPr>
        <p:spPr>
          <a:xfrm>
            <a:off x="5913603" y="2999557"/>
            <a:ext cx="3151708" cy="830997"/>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Move from imp level to  design abstraction level</a:t>
            </a:r>
          </a:p>
        </p:txBody>
      </p:sp>
      <p:sp>
        <p:nvSpPr>
          <p:cNvPr id="9" name="TextBox 8"/>
          <p:cNvSpPr txBox="1"/>
          <p:nvPr/>
        </p:nvSpPr>
        <p:spPr>
          <a:xfrm>
            <a:off x="6235200" y="4182854"/>
            <a:ext cx="2862032" cy="830997"/>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Entirely at the design abstraction level</a:t>
            </a:r>
          </a:p>
        </p:txBody>
      </p:sp>
      <p:sp>
        <p:nvSpPr>
          <p:cNvPr id="10" name="Right Brace 9"/>
          <p:cNvSpPr/>
          <p:nvPr/>
        </p:nvSpPr>
        <p:spPr bwMode="auto">
          <a:xfrm>
            <a:off x="5779150" y="4114800"/>
            <a:ext cx="456050" cy="967104"/>
          </a:xfrm>
          <a:prstGeom prst="rightBrace">
            <a:avLst>
              <a:gd name="adj1" fmla="val 16206"/>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latin typeface="Times New Roman" pitchFamily="18" charset="0"/>
            </a:endParaRPr>
          </a:p>
        </p:txBody>
      </p:sp>
      <p:sp>
        <p:nvSpPr>
          <p:cNvPr id="11" name="Right Brace 10"/>
          <p:cNvSpPr/>
          <p:nvPr/>
        </p:nvSpPr>
        <p:spPr bwMode="auto">
          <a:xfrm>
            <a:off x="5323098" y="5275637"/>
            <a:ext cx="456051" cy="1101600"/>
          </a:xfrm>
          <a:prstGeom prst="rightBrace">
            <a:avLst>
              <a:gd name="adj1" fmla="val 20929"/>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2" name="TextBox 11"/>
          <p:cNvSpPr txBox="1"/>
          <p:nvPr/>
        </p:nvSpPr>
        <p:spPr>
          <a:xfrm>
            <a:off x="6021896" y="5226273"/>
            <a:ext cx="2895600" cy="1200329"/>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Back to the implementation abstraction level</a:t>
            </a:r>
          </a:p>
        </p:txBody>
      </p:sp>
      <p:sp>
        <p:nvSpPr>
          <p:cNvPr id="13" name="Right Brace 12"/>
          <p:cNvSpPr/>
          <p:nvPr/>
        </p:nvSpPr>
        <p:spPr bwMode="auto">
          <a:xfrm>
            <a:off x="5710686" y="995767"/>
            <a:ext cx="499019" cy="1705874"/>
          </a:xfrm>
          <a:prstGeom prst="rightBrace">
            <a:avLst>
              <a:gd name="adj1" fmla="val 41398"/>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4" name="TextBox 13"/>
          <p:cNvSpPr txBox="1"/>
          <p:nvPr/>
        </p:nvSpPr>
        <p:spPr>
          <a:xfrm>
            <a:off x="6189857" y="1617872"/>
            <a:ext cx="2599201" cy="461665"/>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Concrete level</a:t>
            </a:r>
          </a:p>
        </p:txBody>
      </p:sp>
    </p:spTree>
    <p:extLst>
      <p:ext uri="{BB962C8B-B14F-4D97-AF65-F5344CB8AC3E}">
        <p14:creationId xmlns:p14="http://schemas.microsoft.com/office/powerpoint/2010/main" val="28678030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Steps 1 &amp; 2</a:t>
            </a:r>
          </a:p>
        </p:txBody>
      </p:sp>
      <p:sp>
        <p:nvSpPr>
          <p:cNvPr id="3" name="Date Placeholder 2"/>
          <p:cNvSpPr>
            <a:spLocks noGrp="1"/>
          </p:cNvSpPr>
          <p:nvPr>
            <p:ph type="dt" sz="half" idx="10"/>
          </p:nvPr>
        </p:nvSpPr>
        <p:spPr/>
        <p:txBody>
          <a:bodyPr/>
          <a:lstStyle/>
          <a:p>
            <a:pPr>
              <a:defRPr/>
            </a:pPr>
            <a:r>
              <a:rPr lang="en-US"/>
              <a:t>Introduction to Software Testing, Edition 2  (Ch 6)</a:t>
            </a:r>
            <a:endParaRPr lang="en-US" dirty="0"/>
          </a:p>
        </p:txBody>
      </p:sp>
      <p:sp>
        <p:nvSpPr>
          <p:cNvPr id="4" name="Footer Placeholder 3"/>
          <p:cNvSpPr>
            <a:spLocks noGrp="1"/>
          </p:cNvSpPr>
          <p:nvPr>
            <p:ph type="ftr" sz="quarter" idx="11"/>
          </p:nvPr>
        </p:nvSpPr>
        <p:spPr/>
        <p:txBody>
          <a:bodyPr/>
          <a:lstStyle/>
          <a:p>
            <a:pPr>
              <a:defRPr/>
            </a:pPr>
            <a:r>
              <a:rPr lang="en-US"/>
              <a:t>© Ammann &amp; Offutt</a:t>
            </a:r>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12</a:t>
            </a:fld>
            <a:endParaRPr lang="en-US"/>
          </a:p>
        </p:txBody>
      </p:sp>
      <p:sp>
        <p:nvSpPr>
          <p:cNvPr id="6" name="Rounded Rectangle 5"/>
          <p:cNvSpPr/>
          <p:nvPr/>
        </p:nvSpPr>
        <p:spPr bwMode="auto">
          <a:xfrm>
            <a:off x="2286853" y="1569310"/>
            <a:ext cx="4584357" cy="889686"/>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Identify testable functions</a:t>
            </a:r>
          </a:p>
        </p:txBody>
      </p:sp>
      <p:sp>
        <p:nvSpPr>
          <p:cNvPr id="7" name="Rounded Rectangle 6"/>
          <p:cNvSpPr/>
          <p:nvPr/>
        </p:nvSpPr>
        <p:spPr bwMode="auto">
          <a:xfrm>
            <a:off x="1186279" y="3900610"/>
            <a:ext cx="6752624" cy="889686"/>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Find inputs,</a:t>
            </a:r>
            <a:r>
              <a:rPr kumimoji="0" lang="en-US" sz="3200" b="0" i="0" u="none" strike="noStrike" cap="none" normalizeH="0" dirty="0">
                <a:ln>
                  <a:noFill/>
                </a:ln>
                <a:solidFill>
                  <a:schemeClr val="tx1"/>
                </a:solidFill>
                <a:effectLst/>
                <a:latin typeface="Gill Sans MT" panose="020B0502020104020203" pitchFamily="34" charset="0"/>
              </a:rPr>
              <a:t> </a:t>
            </a:r>
            <a:r>
              <a:rPr kumimoji="0" lang="en-US" sz="3200" b="0" i="0" u="none" strike="noStrike" cap="none" normalizeH="0" baseline="0" dirty="0">
                <a:ln>
                  <a:noFill/>
                </a:ln>
                <a:solidFill>
                  <a:schemeClr val="tx1"/>
                </a:solidFill>
                <a:effectLst/>
                <a:latin typeface="Gill Sans MT" panose="020B0502020104020203" pitchFamily="34" charset="0"/>
              </a:rPr>
              <a:t>parameters, characteristics</a:t>
            </a:r>
          </a:p>
        </p:txBody>
      </p:sp>
    </p:spTree>
    <p:extLst>
      <p:ext uri="{BB962C8B-B14F-4D97-AF65-F5344CB8AC3E}">
        <p14:creationId xmlns:p14="http://schemas.microsoft.com/office/powerpoint/2010/main" val="18734825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Example IDM (syntax)</a:t>
            </a:r>
            <a:endParaRPr lang="en-US" dirty="0">
              <a:effectLst/>
            </a:endParaRPr>
          </a:p>
        </p:txBody>
      </p:sp>
      <p:sp>
        <p:nvSpPr>
          <p:cNvPr id="3" name="Content Placeholder 2"/>
          <p:cNvSpPr>
            <a:spLocks noGrp="1"/>
          </p:cNvSpPr>
          <p:nvPr>
            <p:ph idx="1"/>
          </p:nvPr>
        </p:nvSpPr>
        <p:spPr/>
        <p:txBody>
          <a:bodyPr/>
          <a:lstStyle/>
          <a:p>
            <a:r>
              <a:rPr lang="en-US" altLang="en-US" dirty="0"/>
              <a:t>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 on the book website :</a:t>
            </a:r>
          </a:p>
          <a:p>
            <a:pPr lvl="1"/>
            <a:r>
              <a:rPr lang="en-US" altLang="en-US" sz="2000" dirty="0">
                <a:solidFill>
                  <a:srgbClr val="0000CC"/>
                </a:solidFill>
                <a:hlinkClick r:id="rId2">
                  <a:extLst>
                    <a:ext uri="{A12FA001-AC4F-418D-AE19-62706E023703}">
                      <ahyp:hlinkClr xmlns:ahyp="http://schemas.microsoft.com/office/drawing/2018/hyperlinkcolor" val="tx"/>
                    </a:ext>
                  </a:extLst>
                </a:hlinkClick>
              </a:rPr>
              <a:t>https://www.cs.gmu.edu/~offutt/softwaretest/java/Triangle.java</a:t>
            </a:r>
            <a:endParaRPr lang="en-US" altLang="en-US" sz="2000" dirty="0">
              <a:solidFill>
                <a:srgbClr val="0000CC"/>
              </a:solidFill>
            </a:endParaRPr>
          </a:p>
          <a:p>
            <a:pPr lvl="1"/>
            <a:r>
              <a:rPr lang="en-US" altLang="en-US" sz="2000" dirty="0">
                <a:solidFill>
                  <a:srgbClr val="0000CC"/>
                </a:solidFill>
                <a:hlinkClick r:id="rId3">
                  <a:extLst>
                    <a:ext uri="{A12FA001-AC4F-418D-AE19-62706E023703}">
                      <ahyp:hlinkClr xmlns:ahyp="http://schemas.microsoft.com/office/drawing/2018/hyperlinkcolor" val="tx"/>
                    </a:ext>
                  </a:extLst>
                </a:hlinkClick>
              </a:rPr>
              <a:t>https://www.cs.gmu.edu/~offutt/softwaretest/java/TriangleType.java</a:t>
            </a:r>
            <a:endParaRPr lang="en-US" altLang="en-US" sz="2000" dirty="0">
              <a:solidFill>
                <a:srgbClr val="0000CC"/>
              </a:solidFill>
            </a:endParaRP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13</a:t>
            </a:fld>
            <a:endParaRPr lang="en-US"/>
          </a:p>
        </p:txBody>
      </p:sp>
      <p:sp>
        <p:nvSpPr>
          <p:cNvPr id="7" name="Text Box 36"/>
          <p:cNvSpPr txBox="1">
            <a:spLocks noChangeArrowheads="1"/>
          </p:cNvSpPr>
          <p:nvPr/>
        </p:nvSpPr>
        <p:spPr bwMode="auto">
          <a:xfrm>
            <a:off x="512064" y="2920259"/>
            <a:ext cx="8095488" cy="1538883"/>
          </a:xfrm>
          <a:prstGeom prst="rect">
            <a:avLst/>
          </a:prstGeom>
          <a:solidFill>
            <a:srgbClr val="FFC000"/>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Triangle { Scalene, Isosceles, Equilateral, Invalid }</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static Triangle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triang</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Side1,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Side2,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Side1, Side2,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and</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represent the lengths of the sides of a triangle</a:t>
            </a:r>
          </a:p>
          <a:p>
            <a:pPr eaLnBrk="1" hangingPunct="1">
              <a:lnSpc>
                <a:spcPct val="80000"/>
              </a:lnSpc>
              <a:spcBef>
                <a:spcPct val="50000"/>
              </a:spcBef>
            </a:pP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Returns the appropriate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value</a:t>
            </a:r>
            <a:endParaRPr kumimoji="1" lang="en-US" altLang="zh-CN" sz="2400" b="0" dirty="0">
              <a:solidFill>
                <a:schemeClr val="tx1"/>
              </a:solidFill>
              <a:latin typeface="Gill Sans MT" panose="020B0502020104020203" pitchFamily="34" charset="0"/>
              <a:ea typeface="楷体_GB2312" pitchFamily="49" charset="-122"/>
              <a:cs typeface="Arial" panose="020B0604020202020204" pitchFamily="34" charset="0"/>
            </a:endParaRPr>
          </a:p>
        </p:txBody>
      </p:sp>
      <p:sp>
        <p:nvSpPr>
          <p:cNvPr id="8" name="Text Box 36"/>
          <p:cNvSpPr txBox="1">
            <a:spLocks noChangeArrowheads="1"/>
          </p:cNvSpPr>
          <p:nvPr/>
        </p:nvSpPr>
        <p:spPr bwMode="auto">
          <a:xfrm>
            <a:off x="512063" y="4771249"/>
            <a:ext cx="8095487" cy="1569660"/>
          </a:xfrm>
          <a:prstGeom prst="rect">
            <a:avLst/>
          </a:prstGeom>
          <a:solidFill>
            <a:srgbClr val="FFC000"/>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b="0" dirty="0">
                <a:solidFill>
                  <a:schemeClr val="tx1"/>
                </a:solidFill>
                <a:latin typeface="Gill Sans MT" panose="020B0502020104020203" pitchFamily="34" charset="0"/>
                <a:ea typeface="楷体_GB2312" pitchFamily="49" charset="-122"/>
              </a:rPr>
              <a:t>IDM for each parameter is identical</a:t>
            </a:r>
          </a:p>
          <a:p>
            <a:pPr eaLnBrk="1" hangingPunct="1">
              <a:spcBef>
                <a:spcPct val="50000"/>
              </a:spcBef>
            </a:pPr>
            <a:r>
              <a:rPr kumimoji="1" lang="en-US" altLang="zh-CN" sz="2400" b="0" dirty="0">
                <a:solidFill>
                  <a:schemeClr val="tx1"/>
                </a:solidFill>
                <a:latin typeface="Gill Sans MT" panose="020B0502020104020203" pitchFamily="34" charset="0"/>
                <a:ea typeface="楷体_GB2312" pitchFamily="49" charset="-122"/>
              </a:rPr>
              <a:t>Characteristic : </a:t>
            </a:r>
            <a:r>
              <a:rPr kumimoji="1" lang="en-US" altLang="zh-CN" sz="2400" b="0" i="1" dirty="0">
                <a:solidFill>
                  <a:schemeClr val="tx1"/>
                </a:solidFill>
                <a:latin typeface="Gill Sans MT" panose="020B0502020104020203" pitchFamily="34" charset="0"/>
                <a:ea typeface="楷体_GB2312" pitchFamily="49" charset="-122"/>
              </a:rPr>
              <a:t>Relation of side with zero</a:t>
            </a:r>
          </a:p>
          <a:p>
            <a:pPr eaLnBrk="1" hangingPunct="1">
              <a:spcBef>
                <a:spcPct val="50000"/>
              </a:spcBef>
            </a:pPr>
            <a:r>
              <a:rPr kumimoji="1" lang="en-US" altLang="zh-CN" sz="2400" b="0" dirty="0">
                <a:solidFill>
                  <a:schemeClr val="tx1"/>
                </a:solidFill>
                <a:latin typeface="Gill Sans MT" panose="020B0502020104020203" pitchFamily="34" charset="0"/>
                <a:ea typeface="楷体_GB2312" pitchFamily="49" charset="-122"/>
              </a:rPr>
              <a:t>Blocks: negative;  positive;  zero</a:t>
            </a:r>
          </a:p>
        </p:txBody>
      </p:sp>
    </p:spTree>
    <p:extLst>
      <p:ext uri="{BB962C8B-B14F-4D97-AF65-F5344CB8AC3E}">
        <p14:creationId xmlns:p14="http://schemas.microsoft.com/office/powerpoint/2010/main" val="1392562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Example IDM (behavior)</a:t>
            </a:r>
            <a:endParaRPr lang="en-US" dirty="0">
              <a:effectLst/>
            </a:endParaRPr>
          </a:p>
        </p:txBody>
      </p:sp>
      <p:sp>
        <p:nvSpPr>
          <p:cNvPr id="3" name="Content Placeholder 2"/>
          <p:cNvSpPr>
            <a:spLocks noGrp="1"/>
          </p:cNvSpPr>
          <p:nvPr>
            <p:ph idx="1"/>
          </p:nvPr>
        </p:nvSpPr>
        <p:spPr/>
        <p:txBody>
          <a:bodyPr/>
          <a:lstStyle/>
          <a:p>
            <a:r>
              <a:rPr lang="en-US" altLang="en-US" dirty="0"/>
              <a:t>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again :</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14</a:t>
            </a:fld>
            <a:endParaRPr lang="en-US"/>
          </a:p>
        </p:txBody>
      </p:sp>
      <p:sp>
        <p:nvSpPr>
          <p:cNvPr id="7" name="Text Box 36"/>
          <p:cNvSpPr txBox="1">
            <a:spLocks noChangeArrowheads="1"/>
          </p:cNvSpPr>
          <p:nvPr/>
        </p:nvSpPr>
        <p:spPr bwMode="auto">
          <a:xfrm>
            <a:off x="1366647" y="2095119"/>
            <a:ext cx="6413120" cy="523220"/>
          </a:xfrm>
          <a:prstGeom prst="rect">
            <a:avLst/>
          </a:prstGeom>
          <a:solidFill>
            <a:srgbClr val="FFC000"/>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The three parameters represent a </a:t>
            </a:r>
            <a:r>
              <a:rPr kumimoji="1" lang="en-US" altLang="zh-CN" sz="2800" b="0" i="1" dirty="0">
                <a:solidFill>
                  <a:schemeClr val="tx1"/>
                </a:solidFill>
                <a:latin typeface="Gill Sans MT" panose="020B0502020104020203" pitchFamily="34" charset="0"/>
                <a:ea typeface="楷体_GB2312" pitchFamily="49" charset="-122"/>
              </a:rPr>
              <a:t>triangle</a:t>
            </a:r>
          </a:p>
        </p:txBody>
      </p:sp>
      <p:sp>
        <p:nvSpPr>
          <p:cNvPr id="8" name="Text Box 36"/>
          <p:cNvSpPr txBox="1">
            <a:spLocks noChangeArrowheads="1"/>
          </p:cNvSpPr>
          <p:nvPr/>
        </p:nvSpPr>
        <p:spPr bwMode="auto">
          <a:xfrm>
            <a:off x="1234440" y="3233125"/>
            <a:ext cx="6668897" cy="1815882"/>
          </a:xfrm>
          <a:prstGeom prst="rect">
            <a:avLst/>
          </a:prstGeom>
          <a:solidFill>
            <a:srgbClr val="FFC000"/>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The IDM can combine all parameters</a:t>
            </a:r>
          </a:p>
          <a:p>
            <a:pP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Characteristic : </a:t>
            </a:r>
            <a:r>
              <a:rPr kumimoji="1" lang="en-US" altLang="zh-CN" sz="2800" b="0" i="1" dirty="0">
                <a:solidFill>
                  <a:schemeClr val="tx1"/>
                </a:solidFill>
                <a:latin typeface="Gill Sans MT" panose="020B0502020104020203" pitchFamily="34" charset="0"/>
                <a:ea typeface="楷体_GB2312" pitchFamily="49" charset="-122"/>
              </a:rPr>
              <a:t>Type of triangle</a:t>
            </a:r>
          </a:p>
          <a:p>
            <a:pP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Blocks: Scalene; Isosceles; Equilateral; Invalid </a:t>
            </a:r>
          </a:p>
        </p:txBody>
      </p:sp>
    </p:spTree>
    <p:extLst>
      <p:ext uri="{BB962C8B-B14F-4D97-AF65-F5344CB8AC3E}">
        <p14:creationId xmlns:p14="http://schemas.microsoft.com/office/powerpoint/2010/main" val="29840968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15</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96838"/>
            <a:ext cx="8973312" cy="636407"/>
          </a:xfrm>
        </p:spPr>
        <p:txBody>
          <a:bodyPr/>
          <a:lstStyle/>
          <a:p>
            <a:r>
              <a:rPr lang="en-US" altLang="en-US" dirty="0">
                <a:effectLst/>
              </a:rPr>
              <a:t>Steps 1 &amp; 2—IDM</a:t>
            </a:r>
          </a:p>
        </p:txBody>
      </p:sp>
      <p:sp>
        <p:nvSpPr>
          <p:cNvPr id="251909" name="Text Box 5"/>
          <p:cNvSpPr txBox="1">
            <a:spLocks noChangeArrowheads="1"/>
          </p:cNvSpPr>
          <p:nvPr/>
        </p:nvSpPr>
        <p:spPr bwMode="auto">
          <a:xfrm>
            <a:off x="989013" y="907128"/>
            <a:ext cx="7165975" cy="1016000"/>
          </a:xfrm>
          <a:prstGeom prst="rect">
            <a:avLst/>
          </a:prstGeom>
          <a:solidFill>
            <a:schemeClr val="bg1">
              <a:lumMod val="95000"/>
            </a:schemeClr>
          </a:solidFill>
          <a:ln w="9525">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kumimoji="1" lang="en-US" altLang="zh-CN" dirty="0">
                <a:solidFill>
                  <a:schemeClr val="tx1"/>
                </a:solidFill>
                <a:latin typeface="Arial" charset="0"/>
                <a:ea typeface="楷体_GB2312" pitchFamily="49" charset="-122"/>
              </a:rPr>
              <a:t>public </a:t>
            </a:r>
            <a:r>
              <a:rPr kumimoji="1" lang="en-US" altLang="zh-CN" dirty="0" err="1">
                <a:solidFill>
                  <a:schemeClr val="tx1"/>
                </a:solidFill>
                <a:latin typeface="Arial" charset="0"/>
                <a:ea typeface="楷体_GB2312" pitchFamily="49" charset="-122"/>
              </a:rPr>
              <a:t>boolean</a:t>
            </a:r>
            <a:r>
              <a:rPr kumimoji="1" lang="en-US" altLang="zh-CN" dirty="0">
                <a:solidFill>
                  <a:schemeClr val="tx1"/>
                </a:solidFill>
                <a:latin typeface="Arial" charset="0"/>
                <a:ea typeface="楷体_GB2312" pitchFamily="49" charset="-122"/>
              </a:rPr>
              <a:t> </a:t>
            </a:r>
            <a:r>
              <a:rPr kumimoji="1" lang="en-US" altLang="zh-CN" dirty="0" err="1">
                <a:solidFill>
                  <a:schemeClr val="tx1"/>
                </a:solidFill>
                <a:latin typeface="Arial" charset="0"/>
                <a:ea typeface="楷体_GB2312" pitchFamily="49" charset="-122"/>
              </a:rPr>
              <a:t>findElement</a:t>
            </a:r>
            <a:r>
              <a:rPr kumimoji="1" lang="en-US" altLang="zh-CN" dirty="0">
                <a:solidFill>
                  <a:schemeClr val="tx1"/>
                </a:solidFill>
                <a:latin typeface="Arial" charset="0"/>
                <a:ea typeface="楷体_GB2312" pitchFamily="49" charset="-122"/>
              </a:rPr>
              <a:t> </a:t>
            </a:r>
            <a:r>
              <a:rPr kumimoji="1" lang="en-US" altLang="zh-CN" b="0" dirty="0">
                <a:solidFill>
                  <a:schemeClr val="tx1"/>
                </a:solidFill>
                <a:latin typeface="Arial" charset="0"/>
                <a:ea typeface="宋体" charset="-122"/>
              </a:rPr>
              <a:t>(List </a:t>
            </a:r>
            <a:r>
              <a:rPr kumimoji="1" lang="en-US" altLang="zh-CN" b="0" dirty="0" err="1">
                <a:solidFill>
                  <a:schemeClr val="tx1"/>
                </a:solidFill>
                <a:latin typeface="Arial" charset="0"/>
                <a:ea typeface="宋体" charset="-122"/>
              </a:rPr>
              <a:t>list</a:t>
            </a:r>
            <a:r>
              <a:rPr kumimoji="1" lang="en-US" altLang="zh-CN" b="0" dirty="0">
                <a:solidFill>
                  <a:schemeClr val="tx1"/>
                </a:solidFill>
                <a:latin typeface="Arial" charset="0"/>
                <a:ea typeface="宋体" charset="-122"/>
              </a:rPr>
              <a:t>, Object element)</a:t>
            </a:r>
          </a:p>
          <a:p>
            <a:r>
              <a:rPr kumimoji="1" lang="en-US" altLang="zh-CN" b="0" dirty="0">
                <a:solidFill>
                  <a:schemeClr val="tx1"/>
                </a:solidFill>
                <a:latin typeface="Arial" charset="0"/>
                <a:ea typeface="宋体" charset="-122"/>
              </a:rPr>
              <a:t>// Effects: if list or element is null throw </a:t>
            </a:r>
            <a:r>
              <a:rPr kumimoji="1" lang="en-US" altLang="zh-CN" b="0" dirty="0" err="1">
                <a:solidFill>
                  <a:schemeClr val="tx1"/>
                </a:solidFill>
                <a:latin typeface="Arial" charset="0"/>
                <a:ea typeface="宋体" charset="-122"/>
              </a:rPr>
              <a:t>NullPointerException</a:t>
            </a:r>
            <a:endParaRPr kumimoji="1" lang="en-US" altLang="zh-CN" b="0" dirty="0">
              <a:solidFill>
                <a:schemeClr val="tx1"/>
              </a:solidFill>
              <a:latin typeface="Arial" charset="0"/>
              <a:ea typeface="宋体" charset="-122"/>
            </a:endParaRPr>
          </a:p>
          <a:p>
            <a:r>
              <a:rPr kumimoji="1" lang="en-US" altLang="zh-CN" b="0" dirty="0">
                <a:solidFill>
                  <a:schemeClr val="tx1"/>
                </a:solidFill>
                <a:latin typeface="Arial" charset="0"/>
                <a:ea typeface="宋体" charset="-122"/>
              </a:rPr>
              <a:t>//           else return true if element is in the list, false otherwise</a:t>
            </a:r>
            <a:endParaRPr kumimoji="1" lang="en-US" altLang="zh-CN" dirty="0">
              <a:solidFill>
                <a:schemeClr val="tx1"/>
              </a:solidFill>
              <a:latin typeface="Arial" charset="0"/>
              <a:ea typeface="楷体_GB2312" pitchFamily="49" charset="-122"/>
            </a:endParaRPr>
          </a:p>
        </p:txBody>
      </p:sp>
      <p:sp>
        <p:nvSpPr>
          <p:cNvPr id="2" name="Text Box 5"/>
          <p:cNvSpPr txBox="1">
            <a:spLocks noChangeArrowheads="1"/>
          </p:cNvSpPr>
          <p:nvPr/>
        </p:nvSpPr>
        <p:spPr bwMode="auto">
          <a:xfrm>
            <a:off x="989013" y="2163768"/>
            <a:ext cx="7165975" cy="4401205"/>
          </a:xfrm>
          <a:prstGeom prst="rect">
            <a:avLst/>
          </a:prstGeom>
          <a:solidFill>
            <a:schemeClr val="bg1">
              <a:lumMod val="95000"/>
            </a:schemeClr>
          </a:solidFill>
          <a:ln w="9525">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kumimoji="1" lang="en-US" altLang="zh-CN" b="0" u="sng" dirty="0">
                <a:solidFill>
                  <a:schemeClr val="tx2"/>
                </a:solidFill>
                <a:latin typeface="Arial" panose="020B0604020202020204" pitchFamily="34" charset="0"/>
                <a:ea typeface="楷体_GB2312" pitchFamily="49" charset="-122"/>
                <a:cs typeface="Arial" panose="020B0604020202020204" pitchFamily="34" charset="0"/>
              </a:rPr>
              <a:t>Parameters and Characteristics</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p>
          <a:p>
            <a:endPar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endParaRP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based on </a:t>
            </a:r>
            <a:r>
              <a:rPr kumimoji="1" lang="en-US" altLang="zh-CN" dirty="0">
                <a:solidFill>
                  <a:schemeClr val="tx1"/>
                </a:solidFill>
                <a:latin typeface="Arial" panose="020B0604020202020204" pitchFamily="34" charset="0"/>
                <a:ea typeface="楷体_GB2312" pitchFamily="49" charset="-122"/>
                <a:cs typeface="Arial" panose="020B0604020202020204" pitchFamily="34" charset="0"/>
              </a:rPr>
              <a:t>syntax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is null (block1 = true, block2 =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is empty (block</a:t>
            </a:r>
            <a:r>
              <a:rPr kumimoji="1" lang="en-US" altLang="zh-CN" b="0" dirty="0">
                <a:solidFill>
                  <a:schemeClr val="tx1"/>
                </a:solidFill>
                <a:latin typeface="Arial" panose="020B0604020202020204" pitchFamily="34" charset="0"/>
                <a:ea typeface="宋体" charset="-122"/>
                <a:cs typeface="Arial" panose="020B0604020202020204" pitchFamily="34" charset="0"/>
              </a:rPr>
              <a:t>1 = true, block2 = false)</a:t>
            </a:r>
          </a:p>
          <a:p>
            <a:endPar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endParaRP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based on </a:t>
            </a:r>
            <a:r>
              <a:rPr kumimoji="1" lang="en-US" altLang="zh-CN" dirty="0">
                <a:solidFill>
                  <a:schemeClr val="tx1"/>
                </a:solidFill>
                <a:latin typeface="Arial" panose="020B0604020202020204" pitchFamily="34" charset="0"/>
                <a:ea typeface="楷体_GB2312" pitchFamily="49" charset="-122"/>
                <a:cs typeface="Arial" panose="020B0604020202020204" pitchFamily="34" charset="0"/>
              </a:rPr>
              <a:t>behavior</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number of occurrences of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(0, 1, &gt;1)</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occurs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first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occurs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last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endParaRPr lang="en-US" altLang="en-US" sz="900" b="0" dirty="0">
              <a:solidFill>
                <a:schemeClr val="tx1"/>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par>
                          <p:cTn id="8" fill="hold" nodeType="with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P spid="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Step 3</a:t>
            </a:r>
          </a:p>
        </p:txBody>
      </p:sp>
      <p:sp>
        <p:nvSpPr>
          <p:cNvPr id="3" name="Date Placeholder 2"/>
          <p:cNvSpPr>
            <a:spLocks noGrp="1"/>
          </p:cNvSpPr>
          <p:nvPr>
            <p:ph type="dt" sz="half" idx="10"/>
          </p:nvPr>
        </p:nvSpPr>
        <p:spPr/>
        <p:txBody>
          <a:bodyPr/>
          <a:lstStyle/>
          <a:p>
            <a:pPr>
              <a:defRPr/>
            </a:pPr>
            <a:r>
              <a:rPr lang="en-US"/>
              <a:t>Introduction to Software Testing, Edition 2  (Ch 6)</a:t>
            </a:r>
            <a:endParaRPr lang="en-US" dirty="0"/>
          </a:p>
        </p:txBody>
      </p:sp>
      <p:sp>
        <p:nvSpPr>
          <p:cNvPr id="4" name="Footer Placeholder 3"/>
          <p:cNvSpPr>
            <a:spLocks noGrp="1"/>
          </p:cNvSpPr>
          <p:nvPr>
            <p:ph type="ftr" sz="quarter" idx="11"/>
          </p:nvPr>
        </p:nvSpPr>
        <p:spPr/>
        <p:txBody>
          <a:bodyPr/>
          <a:lstStyle/>
          <a:p>
            <a:pPr>
              <a:defRPr/>
            </a:pPr>
            <a:r>
              <a:rPr lang="en-US"/>
              <a:t>© Ammann &amp; Offutt</a:t>
            </a:r>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16</a:t>
            </a:fld>
            <a:endParaRPr lang="en-US"/>
          </a:p>
        </p:txBody>
      </p:sp>
      <p:sp>
        <p:nvSpPr>
          <p:cNvPr id="6" name="Rounded Rectangle 5"/>
          <p:cNvSpPr/>
          <p:nvPr/>
        </p:nvSpPr>
        <p:spPr bwMode="auto">
          <a:xfrm>
            <a:off x="2270413" y="1569310"/>
            <a:ext cx="4584357" cy="889686"/>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Model input domain</a:t>
            </a:r>
          </a:p>
        </p:txBody>
      </p:sp>
      <p:sp>
        <p:nvSpPr>
          <p:cNvPr id="7" name="Rounded Rectangle 6"/>
          <p:cNvSpPr/>
          <p:nvPr/>
        </p:nvSpPr>
        <p:spPr bwMode="auto">
          <a:xfrm>
            <a:off x="1186279" y="3435176"/>
            <a:ext cx="6752624" cy="889686"/>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Partition characteristics into blocks</a:t>
            </a:r>
          </a:p>
        </p:txBody>
      </p:sp>
      <p:sp>
        <p:nvSpPr>
          <p:cNvPr id="8" name="Rounded Rectangle 7"/>
          <p:cNvSpPr/>
          <p:nvPr/>
        </p:nvSpPr>
        <p:spPr bwMode="auto">
          <a:xfrm>
            <a:off x="1863670" y="5301041"/>
            <a:ext cx="5397843" cy="889686"/>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Choose values for blocks</a:t>
            </a:r>
          </a:p>
        </p:txBody>
      </p:sp>
    </p:spTree>
    <p:extLst>
      <p:ext uri="{BB962C8B-B14F-4D97-AF65-F5344CB8AC3E}">
        <p14:creationId xmlns:p14="http://schemas.microsoft.com/office/powerpoint/2010/main" val="7629890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err="1">
                <a:effectLst/>
              </a:rPr>
              <a:t>triang</a:t>
            </a:r>
            <a:r>
              <a:rPr lang="en-US" altLang="en-US" sz="3200" dirty="0">
                <a:effectLst/>
              </a:rPr>
              <a:t>(): </a:t>
            </a:r>
            <a:r>
              <a:rPr lang="en-US" altLang="en-US" dirty="0">
                <a:effectLst/>
              </a:rPr>
              <a:t>Relation of side with zero</a:t>
            </a:r>
            <a:endParaRPr lang="en-US" dirty="0">
              <a:effectLst/>
            </a:endParaRPr>
          </a:p>
        </p:txBody>
      </p:sp>
      <p:sp>
        <p:nvSpPr>
          <p:cNvPr id="3" name="Content Placeholder 2"/>
          <p:cNvSpPr>
            <a:spLocks noGrp="1"/>
          </p:cNvSpPr>
          <p:nvPr>
            <p:ph idx="1"/>
          </p:nvPr>
        </p:nvSpPr>
        <p:spPr>
          <a:xfrm>
            <a:off x="6351" y="878306"/>
            <a:ext cx="9112482" cy="712942"/>
          </a:xfrm>
        </p:spPr>
        <p:txBody>
          <a:bodyPr/>
          <a:lstStyle/>
          <a:p>
            <a:r>
              <a:rPr lang="en-US" altLang="en-US" dirty="0"/>
              <a:t>3 inputs, each has the same partitioning</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17</a:t>
            </a:fld>
            <a:endParaRPr lang="en-US"/>
          </a:p>
        </p:txBody>
      </p:sp>
      <p:graphicFrame>
        <p:nvGraphicFramePr>
          <p:cNvPr id="7" name="Group 37"/>
          <p:cNvGraphicFramePr>
            <a:graphicFrameLocks noGrp="1"/>
          </p:cNvGraphicFramePr>
          <p:nvPr>
            <p:extLst>
              <p:ext uri="{D42A27DB-BD31-4B8C-83A1-F6EECF244321}">
                <p14:modId xmlns:p14="http://schemas.microsoft.com/office/powerpoint/2010/main" val="2105732244"/>
              </p:ext>
            </p:extLst>
          </p:nvPr>
        </p:nvGraphicFramePr>
        <p:xfrm>
          <a:off x="650875" y="1924877"/>
          <a:ext cx="7924800" cy="2093913"/>
        </p:xfrm>
        <a:graphic>
          <a:graphicData uri="http://schemas.openxmlformats.org/drawingml/2006/table">
            <a:tbl>
              <a:tblPr>
                <a:tableStyleId>{3C2FFA5D-87B4-456A-9821-1D502468CF0F}</a:tableStyleId>
              </a:tblPr>
              <a:tblGrid>
                <a:gridCol w="3352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55613">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u="none" strike="noStrike" cap="none" normalizeH="0" baseline="0" dirty="0">
                          <a:ln>
                            <a:noFill/>
                          </a:ln>
                          <a:solidFill>
                            <a:schemeClr val="tx2"/>
                          </a:solidFill>
                          <a:effectLst/>
                        </a:rPr>
                        <a:t>Characteristic</a:t>
                      </a:r>
                      <a:endParaRPr kumimoji="0" lang="en-US" altLang="zh-CN" sz="2400" b="0" i="0" u="none" strike="noStrike" cap="none" normalizeH="0" baseline="0" dirty="0">
                        <a:ln>
                          <a:noFill/>
                        </a:ln>
                        <a:solidFill>
                          <a:schemeClr val="tx2"/>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u="none" strike="noStrike" cap="none" normalizeH="0" baseline="0" dirty="0">
                          <a:ln>
                            <a:noFill/>
                          </a:ln>
                          <a:solidFill>
                            <a:schemeClr val="tx2"/>
                          </a:solidFill>
                          <a:effectLst/>
                        </a:rPr>
                        <a:t>b</a:t>
                      </a:r>
                      <a:r>
                        <a:rPr kumimoji="0" lang="en-US" altLang="zh-CN" sz="2400" b="0" u="none" strike="noStrike" cap="none" normalizeH="0" baseline="-25000" dirty="0">
                          <a:ln>
                            <a:noFill/>
                          </a:ln>
                          <a:solidFill>
                            <a:schemeClr val="tx2"/>
                          </a:solidFill>
                          <a:effectLst/>
                        </a:rPr>
                        <a:t>1</a:t>
                      </a:r>
                      <a:endParaRPr kumimoji="0" lang="en-US" altLang="zh-CN" sz="2400" b="0" i="0" u="none" strike="noStrike" cap="none" normalizeH="0" baseline="-25000" dirty="0">
                        <a:ln>
                          <a:noFill/>
                        </a:ln>
                        <a:solidFill>
                          <a:schemeClr val="tx2"/>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u="none" strike="noStrike" cap="none" normalizeH="0" baseline="0">
                          <a:ln>
                            <a:noFill/>
                          </a:ln>
                          <a:solidFill>
                            <a:schemeClr val="tx2"/>
                          </a:solidFill>
                          <a:effectLst/>
                        </a:rPr>
                        <a:t>b</a:t>
                      </a:r>
                      <a:r>
                        <a:rPr kumimoji="0" lang="en-US" altLang="zh-CN" sz="2400" b="0" u="none" strike="noStrike" cap="none" normalizeH="0" baseline="-25000">
                          <a:ln>
                            <a:noFill/>
                          </a:ln>
                          <a:solidFill>
                            <a:schemeClr val="tx2"/>
                          </a:solidFill>
                          <a:effectLst/>
                        </a:rPr>
                        <a:t>2</a:t>
                      </a:r>
                      <a:endParaRPr kumimoji="0" lang="en-US" altLang="zh-CN" sz="2400" b="0" i="0" u="none" strike="noStrike" cap="none" normalizeH="0" baseline="-25000">
                        <a:ln>
                          <a:noFill/>
                        </a:ln>
                        <a:solidFill>
                          <a:schemeClr val="tx2"/>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u="none" strike="noStrike" cap="none" normalizeH="0" baseline="0" dirty="0">
                          <a:ln>
                            <a:noFill/>
                          </a:ln>
                          <a:solidFill>
                            <a:schemeClr val="tx2"/>
                          </a:solidFill>
                          <a:effectLst/>
                        </a:rPr>
                        <a:t>b</a:t>
                      </a:r>
                      <a:r>
                        <a:rPr kumimoji="0" lang="en-US" altLang="zh-CN" sz="2400" b="0" u="none" strike="noStrike" cap="none" normalizeH="0" baseline="-25000" dirty="0">
                          <a:ln>
                            <a:noFill/>
                          </a:ln>
                          <a:solidFill>
                            <a:schemeClr val="tx2"/>
                          </a:solidFill>
                          <a:effectLst/>
                        </a:rPr>
                        <a:t>3</a:t>
                      </a:r>
                      <a:endParaRPr kumimoji="0" lang="en-US" altLang="zh-CN" sz="2400" b="0" i="0" u="none" strike="noStrike" cap="none" normalizeH="0" baseline="-25000" dirty="0">
                        <a:ln>
                          <a:noFill/>
                        </a:ln>
                        <a:solidFill>
                          <a:schemeClr val="tx2"/>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q</a:t>
                      </a:r>
                      <a:r>
                        <a:rPr kumimoji="0" lang="en-US" altLang="zh-CN" sz="2000" b="0" u="none" strike="noStrike" cap="none" normalizeH="0" baseline="-25000" dirty="0">
                          <a:ln>
                            <a:noFill/>
                          </a:ln>
                          <a:solidFill>
                            <a:schemeClr val="tx1"/>
                          </a:solidFill>
                          <a:effectLst/>
                        </a:rPr>
                        <a:t>1</a:t>
                      </a:r>
                      <a:r>
                        <a:rPr kumimoji="0" lang="en-US" altLang="zh-CN" sz="2000" b="0" u="none" strike="noStrike" cap="none" normalizeH="0" baseline="0" dirty="0">
                          <a:ln>
                            <a:noFill/>
                          </a:ln>
                          <a:solidFill>
                            <a:schemeClr val="tx1"/>
                          </a:solidFill>
                          <a:effectLst/>
                        </a:rPr>
                        <a:t> = “Relation of Side 1 to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positive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a:ln>
                            <a:noFill/>
                          </a:ln>
                          <a:solidFill>
                            <a:schemeClr val="tx1"/>
                          </a:solidFill>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negative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q</a:t>
                      </a:r>
                      <a:r>
                        <a:rPr kumimoji="0" lang="en-US" altLang="zh-CN" sz="2000" b="0" u="none" strike="noStrike" cap="none" normalizeH="0" baseline="-25000" dirty="0">
                          <a:ln>
                            <a:noFill/>
                          </a:ln>
                          <a:solidFill>
                            <a:schemeClr val="tx1"/>
                          </a:solidFill>
                          <a:effectLst/>
                        </a:rPr>
                        <a:t>2</a:t>
                      </a:r>
                      <a:r>
                        <a:rPr kumimoji="0" lang="en-US" altLang="zh-CN" sz="2000" b="0" u="none" strike="noStrike" cap="none" normalizeH="0" baseline="0" dirty="0">
                          <a:ln>
                            <a:noFill/>
                          </a:ln>
                          <a:solidFill>
                            <a:schemeClr val="tx1"/>
                          </a:solidFill>
                          <a:effectLst/>
                        </a:rPr>
                        <a:t> = “Relation of Side 2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positive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negative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q</a:t>
                      </a:r>
                      <a:r>
                        <a:rPr kumimoji="0" lang="en-US" altLang="zh-CN" sz="2000" b="0" u="none" strike="noStrike" cap="none" normalizeH="0" baseline="-25000" dirty="0">
                          <a:ln>
                            <a:noFill/>
                          </a:ln>
                          <a:solidFill>
                            <a:schemeClr val="tx1"/>
                          </a:solidFill>
                          <a:effectLst/>
                        </a:rPr>
                        <a:t>3</a:t>
                      </a:r>
                      <a:r>
                        <a:rPr kumimoji="0" lang="en-US" altLang="zh-CN" sz="2000" b="0" u="none" strike="noStrike" cap="none" normalizeH="0" baseline="0" dirty="0">
                          <a:ln>
                            <a:noFill/>
                          </a:ln>
                          <a:solidFill>
                            <a:schemeClr val="tx1"/>
                          </a:solidFill>
                          <a:effectLst/>
                        </a:rPr>
                        <a:t> = “Relation of Side 3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positive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u="none" strike="noStrike" cap="none" normalizeH="0" baseline="0" dirty="0">
                          <a:ln>
                            <a:noFill/>
                          </a:ln>
                          <a:solidFill>
                            <a:schemeClr val="tx1"/>
                          </a:solidFill>
                          <a:effectLst/>
                        </a:rPr>
                        <a:t>negative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9" name="Content Placeholder 2"/>
          <p:cNvSpPr txBox="1">
            <a:spLocks/>
          </p:cNvSpPr>
          <p:nvPr/>
        </p:nvSpPr>
        <p:spPr bwMode="auto">
          <a:xfrm>
            <a:off x="31518" y="4456658"/>
            <a:ext cx="9112482" cy="18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altLang="en-US" kern="0" dirty="0"/>
              <a:t>Maximum of </a:t>
            </a:r>
            <a:r>
              <a:rPr lang="en-US" altLang="en-US" kern="0" dirty="0">
                <a:solidFill>
                  <a:srgbClr val="0000CC"/>
                </a:solidFill>
              </a:rPr>
              <a:t>3*3*3</a:t>
            </a:r>
            <a:r>
              <a:rPr lang="en-US" altLang="en-US" kern="0" dirty="0"/>
              <a:t> = </a:t>
            </a:r>
            <a:r>
              <a:rPr lang="en-US" altLang="en-US" kern="0" dirty="0">
                <a:solidFill>
                  <a:schemeClr val="tx2"/>
                </a:solidFill>
              </a:rPr>
              <a:t>27</a:t>
            </a:r>
            <a:r>
              <a:rPr lang="en-US" altLang="en-US" kern="0" dirty="0"/>
              <a:t> tests</a:t>
            </a:r>
          </a:p>
          <a:p>
            <a:r>
              <a:rPr lang="en-US" altLang="en-US" kern="0" dirty="0"/>
              <a:t>Some triangles are </a:t>
            </a:r>
            <a:r>
              <a:rPr lang="en-US" altLang="en-US" kern="0" dirty="0">
                <a:solidFill>
                  <a:schemeClr val="tx2"/>
                </a:solidFill>
              </a:rPr>
              <a:t>valid</a:t>
            </a:r>
            <a:r>
              <a:rPr lang="en-US" altLang="en-US" kern="0" dirty="0"/>
              <a:t>, some are </a:t>
            </a:r>
            <a:r>
              <a:rPr lang="en-US" altLang="en-US" kern="0" dirty="0">
                <a:solidFill>
                  <a:schemeClr val="tx2"/>
                </a:solidFill>
              </a:rPr>
              <a:t>invalid</a:t>
            </a:r>
          </a:p>
          <a:p>
            <a:r>
              <a:rPr lang="en-US" altLang="en-US" kern="0" dirty="0">
                <a:solidFill>
                  <a:schemeClr val="tx2"/>
                </a:solidFill>
              </a:rPr>
              <a:t>Refining</a:t>
            </a:r>
            <a:r>
              <a:rPr lang="en-US" altLang="en-US" kern="0" dirty="0"/>
              <a:t> the characterization can lead to more tests … </a:t>
            </a:r>
            <a:endParaRPr lang="en-US" kern="0" dirty="0"/>
          </a:p>
        </p:txBody>
      </p:sp>
    </p:spTree>
    <p:extLst>
      <p:ext uri="{BB962C8B-B14F-4D97-AF65-F5344CB8AC3E}">
        <p14:creationId xmlns:p14="http://schemas.microsoft.com/office/powerpoint/2010/main" val="40184726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1945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6C4DDC0-B0BF-42A2-84FE-DDE29FA39213}" type="slidenum">
              <a:rPr lang="en-US" altLang="en-US" sz="900" b="0" smtClean="0">
                <a:solidFill>
                  <a:schemeClr val="tx1"/>
                </a:solidFill>
                <a:latin typeface="Arial" charset="0"/>
                <a:cs typeface="Arial" charset="0"/>
              </a:rPr>
              <a:pPr/>
              <a:t>18</a:t>
            </a:fld>
            <a:endParaRPr lang="en-US" altLang="en-US" sz="900" b="0">
              <a:solidFill>
                <a:schemeClr val="tx1"/>
              </a:solidFill>
              <a:latin typeface="Arial" charset="0"/>
              <a:cs typeface="Arial" charset="0"/>
            </a:endParaRPr>
          </a:p>
        </p:txBody>
      </p:sp>
      <p:sp>
        <p:nvSpPr>
          <p:cNvPr id="19460" name="Rectangle 2"/>
          <p:cNvSpPr>
            <a:spLocks noGrp="1" noChangeArrowheads="1"/>
          </p:cNvSpPr>
          <p:nvPr>
            <p:ph type="title"/>
          </p:nvPr>
        </p:nvSpPr>
        <p:spPr/>
        <p:txBody>
          <a:bodyPr/>
          <a:lstStyle/>
          <a:p>
            <a:r>
              <a:rPr lang="en-US" altLang="en-US" dirty="0">
                <a:effectLst/>
              </a:rPr>
              <a:t>Refining </a:t>
            </a:r>
            <a:r>
              <a:rPr lang="en-US" altLang="en-US" i="1" dirty="0" err="1">
                <a:effectLst/>
              </a:rPr>
              <a:t>triang</a:t>
            </a:r>
            <a:r>
              <a:rPr lang="en-US" altLang="en-US" i="1" dirty="0">
                <a:effectLst/>
              </a:rPr>
              <a:t>()</a:t>
            </a:r>
            <a:r>
              <a:rPr lang="en-US" altLang="en-US" dirty="0">
                <a:effectLst/>
              </a:rPr>
              <a:t>’s IDM</a:t>
            </a:r>
          </a:p>
        </p:txBody>
      </p:sp>
      <p:sp>
        <p:nvSpPr>
          <p:cNvPr id="267268" name="Text Box 4"/>
          <p:cNvSpPr txBox="1">
            <a:spLocks noChangeArrowheads="1"/>
          </p:cNvSpPr>
          <p:nvPr/>
        </p:nvSpPr>
        <p:spPr bwMode="auto">
          <a:xfrm>
            <a:off x="952500" y="831850"/>
            <a:ext cx="7239000" cy="461665"/>
          </a:xfrm>
          <a:prstGeom prst="rect">
            <a:avLst/>
          </a:prstGeom>
          <a:solidFill>
            <a:schemeClr val="bg1">
              <a:lumMod val="95000"/>
            </a:schemeClr>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Second</a:t>
            </a:r>
            <a:r>
              <a:rPr kumimoji="1" lang="en-US" altLang="zh-CN" sz="2400" b="0" dirty="0">
                <a:solidFill>
                  <a:schemeClr val="tx1"/>
                </a:solidFill>
                <a:latin typeface="Gill Sans MT" panose="020B0502020104020203" pitchFamily="34" charset="0"/>
                <a:ea typeface="楷体_GB2312" pitchFamily="49" charset="-122"/>
              </a:rPr>
              <a:t> Characterization of </a:t>
            </a:r>
            <a:r>
              <a:rPr kumimoji="1" lang="en-US" altLang="zh-CN" sz="2400" b="0" dirty="0" err="1">
                <a:solidFill>
                  <a:schemeClr val="tx1"/>
                </a:solidFill>
                <a:latin typeface="Gill Sans MT" panose="020B0502020104020203" pitchFamily="34" charset="0"/>
                <a:ea typeface="楷体_GB2312" pitchFamily="49" charset="-122"/>
              </a:rPr>
              <a:t>triang</a:t>
            </a:r>
            <a:r>
              <a:rPr kumimoji="1" lang="en-US" altLang="zh-CN" sz="2400" b="0" dirty="0">
                <a:solidFill>
                  <a:schemeClr val="tx1"/>
                </a:solidFill>
                <a:latin typeface="Gill Sans MT" panose="020B0502020104020203" pitchFamily="34" charset="0"/>
                <a:ea typeface="楷体_GB2312" pitchFamily="49" charset="-122"/>
              </a:rPr>
              <a:t>()’s inputs</a:t>
            </a:r>
          </a:p>
        </p:txBody>
      </p:sp>
      <p:graphicFrame>
        <p:nvGraphicFramePr>
          <p:cNvPr id="267308" name="Group 44"/>
          <p:cNvGraphicFramePr>
            <a:graphicFrameLocks noGrp="1"/>
          </p:cNvGraphicFramePr>
          <p:nvPr>
            <p:extLst>
              <p:ext uri="{D42A27DB-BD31-4B8C-83A1-F6EECF244321}">
                <p14:modId xmlns:p14="http://schemas.microsoft.com/office/powerpoint/2010/main" val="3150049302"/>
              </p:ext>
            </p:extLst>
          </p:nvPr>
        </p:nvGraphicFramePr>
        <p:xfrm>
          <a:off x="381000" y="1279525"/>
          <a:ext cx="8458200" cy="2184400"/>
        </p:xfrm>
        <a:graphic>
          <a:graphicData uri="http://schemas.openxmlformats.org/drawingml/2006/table">
            <a:tbl>
              <a:tblPr/>
              <a:tblGrid>
                <a:gridCol w="2743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4</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1</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1</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equal to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2</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2</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67309" name="Rectangle 45"/>
          <p:cNvSpPr>
            <a:spLocks noGrp="1" noChangeArrowheads="1"/>
          </p:cNvSpPr>
          <p:nvPr>
            <p:ph type="body" idx="1"/>
          </p:nvPr>
        </p:nvSpPr>
        <p:spPr>
          <a:xfrm>
            <a:off x="138113" y="3573463"/>
            <a:ext cx="8867775" cy="1120775"/>
          </a:xfrm>
          <a:noFill/>
        </p:spPr>
        <p:txBody>
          <a:bodyPr/>
          <a:lstStyle/>
          <a:p>
            <a:r>
              <a:rPr lang="en-US" altLang="en-US" dirty="0"/>
              <a:t>Maximum of </a:t>
            </a:r>
            <a:r>
              <a:rPr lang="en-US" altLang="en-US" dirty="0">
                <a:solidFill>
                  <a:srgbClr val="CC0066"/>
                </a:solidFill>
              </a:rPr>
              <a:t>4*4*4 = 64 </a:t>
            </a:r>
            <a:r>
              <a:rPr lang="en-US" altLang="en-US" dirty="0"/>
              <a:t>tests</a:t>
            </a:r>
          </a:p>
          <a:p>
            <a:r>
              <a:rPr lang="en-US" altLang="en-US" dirty="0">
                <a:solidFill>
                  <a:schemeClr val="tx2"/>
                </a:solidFill>
              </a:rPr>
              <a:t>Complete</a:t>
            </a:r>
            <a:r>
              <a:rPr lang="en-US" altLang="en-US" dirty="0"/>
              <a:t> only because the inputs are integers (0 . . 1)</a:t>
            </a:r>
          </a:p>
        </p:txBody>
      </p:sp>
      <p:sp>
        <p:nvSpPr>
          <p:cNvPr id="267310" name="Text Box 46"/>
          <p:cNvSpPr txBox="1">
            <a:spLocks noChangeArrowheads="1"/>
          </p:cNvSpPr>
          <p:nvPr/>
        </p:nvSpPr>
        <p:spPr bwMode="auto">
          <a:xfrm>
            <a:off x="952500" y="4562475"/>
            <a:ext cx="7239000" cy="457200"/>
          </a:xfrm>
          <a:prstGeom prst="rect">
            <a:avLst/>
          </a:prstGeom>
          <a:solidFill>
            <a:schemeClr val="bg1">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dirty="0">
                <a:solidFill>
                  <a:schemeClr val="tx1"/>
                </a:solidFill>
                <a:latin typeface="Gill Sans MT" panose="020B0502020104020203" pitchFamily="34" charset="0"/>
                <a:ea typeface="楷体_GB2312" pitchFamily="49" charset="-122"/>
              </a:rPr>
              <a:t>Values for partition q</a:t>
            </a:r>
            <a:r>
              <a:rPr kumimoji="1" lang="en-US" altLang="zh-CN" sz="2400" b="0" baseline="-25000" dirty="0">
                <a:solidFill>
                  <a:schemeClr val="tx1"/>
                </a:solidFill>
                <a:latin typeface="Gill Sans MT" panose="020B0502020104020203" pitchFamily="34" charset="0"/>
                <a:ea typeface="楷体_GB2312" pitchFamily="49" charset="-122"/>
              </a:rPr>
              <a:t>1</a:t>
            </a:r>
            <a:endParaRPr kumimoji="1" lang="en-US" altLang="zh-CN" sz="2400" b="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2955443577"/>
              </p:ext>
            </p:extLst>
          </p:nvPr>
        </p:nvGraphicFramePr>
        <p:xfrm>
          <a:off x="533400" y="5011738"/>
          <a:ext cx="8229600" cy="1143000"/>
        </p:xfrm>
        <a:graphic>
          <a:graphicData uri="http://schemas.openxmlformats.org/drawingml/2006/table">
            <a:tbl>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Side1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492" name="Text Box 60"/>
          <p:cNvSpPr txBox="1">
            <a:spLocks noChangeArrowheads="1"/>
          </p:cNvSpPr>
          <p:nvPr/>
        </p:nvSpPr>
        <p:spPr bwMode="auto">
          <a:xfrm>
            <a:off x="3284538" y="5600700"/>
            <a:ext cx="373062" cy="396875"/>
          </a:xfrm>
          <a:prstGeom prst="rect">
            <a:avLst/>
          </a:prstGeom>
          <a:solidFill>
            <a:schemeClr val="bg1">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dirty="0">
                <a:solidFill>
                  <a:schemeClr val="hlink"/>
                </a:solidFill>
                <a:latin typeface="Comic Sans MS" pitchFamily="66" charset="0"/>
              </a:rPr>
              <a:t>2</a:t>
            </a:r>
          </a:p>
        </p:txBody>
      </p:sp>
      <p:sp>
        <p:nvSpPr>
          <p:cNvPr id="18493" name="Text Box 61"/>
          <p:cNvSpPr txBox="1">
            <a:spLocks noChangeArrowheads="1"/>
          </p:cNvSpPr>
          <p:nvPr/>
        </p:nvSpPr>
        <p:spPr bwMode="auto">
          <a:xfrm>
            <a:off x="7761288" y="5600700"/>
            <a:ext cx="546100" cy="396875"/>
          </a:xfrm>
          <a:prstGeom prst="rect">
            <a:avLst/>
          </a:prstGeom>
          <a:solidFill>
            <a:schemeClr val="bg1">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a:solidFill>
                  <a:schemeClr val="hlink"/>
                </a:solidFill>
                <a:latin typeface="Comic Sans MS" pitchFamily="66" charset="0"/>
              </a:rPr>
              <a:t>-1</a:t>
            </a:r>
          </a:p>
        </p:txBody>
      </p:sp>
      <p:sp>
        <p:nvSpPr>
          <p:cNvPr id="19517" name="Text Box 62"/>
          <p:cNvSpPr txBox="1">
            <a:spLocks noChangeArrowheads="1"/>
          </p:cNvSpPr>
          <p:nvPr/>
        </p:nvSpPr>
        <p:spPr bwMode="auto">
          <a:xfrm>
            <a:off x="4876800" y="6461125"/>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p>
        </p:txBody>
      </p:sp>
      <p:sp>
        <p:nvSpPr>
          <p:cNvPr id="18495" name="Text Box 63"/>
          <p:cNvSpPr txBox="1">
            <a:spLocks noChangeArrowheads="1"/>
          </p:cNvSpPr>
          <p:nvPr/>
        </p:nvSpPr>
        <p:spPr bwMode="auto">
          <a:xfrm>
            <a:off x="4010025" y="6229350"/>
            <a:ext cx="2994025" cy="366713"/>
          </a:xfrm>
          <a:prstGeom prst="rect">
            <a:avLst/>
          </a:prstGeom>
          <a:solidFill>
            <a:schemeClr val="bg1">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1800" dirty="0">
                <a:solidFill>
                  <a:schemeClr val="hlink"/>
                </a:solidFill>
                <a:latin typeface="Gill Sans MT" panose="020B0502020104020203" pitchFamily="34" charset="0"/>
              </a:rPr>
              <a:t>Test boundary conditions</a:t>
            </a:r>
          </a:p>
        </p:txBody>
      </p:sp>
      <p:sp>
        <p:nvSpPr>
          <p:cNvPr id="18496" name="Line 64"/>
          <p:cNvSpPr>
            <a:spLocks noChangeShapeType="1"/>
          </p:cNvSpPr>
          <p:nvPr/>
        </p:nvSpPr>
        <p:spPr bwMode="auto">
          <a:xfrm flipH="1" flipV="1">
            <a:off x="3636963" y="5949950"/>
            <a:ext cx="415925" cy="333375"/>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8497" name="Line 65"/>
          <p:cNvSpPr>
            <a:spLocks noChangeShapeType="1"/>
          </p:cNvSpPr>
          <p:nvPr/>
        </p:nvSpPr>
        <p:spPr bwMode="auto">
          <a:xfrm flipV="1">
            <a:off x="6940550" y="5970588"/>
            <a:ext cx="866775" cy="319087"/>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521" name="Date Placeholder 1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7309">
                                            <p:txEl>
                                              <p:pRg st="0" end="0"/>
                                            </p:txEl>
                                          </p:spTgt>
                                        </p:tgtEl>
                                        <p:attrNameLst>
                                          <p:attrName>style.visibility</p:attrName>
                                        </p:attrNameLst>
                                      </p:cBhvr>
                                      <p:to>
                                        <p:strVal val="visible"/>
                                      </p:to>
                                    </p:set>
                                    <p:animEffect transition="in" filter="wipe(left)">
                                      <p:cBhvr>
                                        <p:cTn id="7" dur="1000"/>
                                        <p:tgtEl>
                                          <p:spTgt spid="267309">
                                            <p:txEl>
                                              <p:pRg st="0" end="0"/>
                                            </p:txEl>
                                          </p:spTgt>
                                        </p:tgtEl>
                                      </p:cBhvr>
                                    </p:animEffect>
                                  </p:childTnLst>
                                </p:cTn>
                              </p:par>
                            </p:childTnLst>
                          </p:cTn>
                        </p:par>
                        <p:par>
                          <p:cTn id="8" fill="hold" nodeType="with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67309">
                                            <p:txEl>
                                              <p:pRg st="1" end="1"/>
                                            </p:txEl>
                                          </p:spTgt>
                                        </p:tgtEl>
                                        <p:attrNameLst>
                                          <p:attrName>style.visibility</p:attrName>
                                        </p:attrNameLst>
                                      </p:cBhvr>
                                      <p:to>
                                        <p:strVal val="visible"/>
                                      </p:to>
                                    </p:set>
                                    <p:animEffect transition="in" filter="wipe(left)">
                                      <p:cBhvr>
                                        <p:cTn id="11" dur="1000"/>
                                        <p:tgtEl>
                                          <p:spTgt spid="267309">
                                            <p:txEl>
                                              <p:pRg st="1" end="1"/>
                                            </p:txEl>
                                          </p:spTgt>
                                        </p:tgtEl>
                                      </p:cBhvr>
                                    </p:animEffect>
                                  </p:childTnLst>
                                </p:cTn>
                              </p:par>
                            </p:childTnLst>
                          </p:cTn>
                        </p:par>
                        <p:par>
                          <p:cTn id="12" fill="hold" nodeType="with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267310"/>
                                        </p:tgtEl>
                                        <p:attrNameLst>
                                          <p:attrName>style.visibility</p:attrName>
                                        </p:attrNameLst>
                                      </p:cBhvr>
                                      <p:to>
                                        <p:strVal val="visible"/>
                                      </p:to>
                                    </p:set>
                                    <p:animEffect transition="in" filter="dissolve">
                                      <p:cBhvr>
                                        <p:cTn id="15" dur="500"/>
                                        <p:tgtEl>
                                          <p:spTgt spid="267310"/>
                                        </p:tgtEl>
                                      </p:cBhvr>
                                    </p:animEffect>
                                  </p:childTnLst>
                                </p:cTn>
                              </p:par>
                              <p:par>
                                <p:cTn id="16" presetID="9" presetClass="entr" presetSubtype="0" fill="hold" nodeType="withEffect">
                                  <p:stCondLst>
                                    <p:cond delay="0"/>
                                  </p:stCondLst>
                                  <p:childTnLst>
                                    <p:set>
                                      <p:cBhvr>
                                        <p:cTn id="17" dur="1" fill="hold">
                                          <p:stCondLst>
                                            <p:cond delay="0"/>
                                          </p:stCondLst>
                                        </p:cTn>
                                        <p:tgtEl>
                                          <p:spTgt spid="267338"/>
                                        </p:tgtEl>
                                        <p:attrNameLst>
                                          <p:attrName>style.visibility</p:attrName>
                                        </p:attrNameLst>
                                      </p:cBhvr>
                                      <p:to>
                                        <p:strVal val="visible"/>
                                      </p:to>
                                    </p:set>
                                    <p:animEffect transition="in" filter="dissolve">
                                      <p:cBhvr>
                                        <p:cTn id="18" dur="500"/>
                                        <p:tgtEl>
                                          <p:spTgt spid="267338"/>
                                        </p:tgtEl>
                                      </p:cBhvr>
                                    </p:animEffect>
                                  </p:childTnLst>
                                </p:cTn>
                              </p:par>
                            </p:childTnLst>
                          </p:cTn>
                        </p:par>
                        <p:par>
                          <p:cTn id="19" fill="hold" nodeType="withGroup">
                            <p:stCondLst>
                              <p:cond delay="2500"/>
                            </p:stCondLst>
                            <p:childTnLst>
                              <p:par>
                                <p:cTn id="20" presetID="9" presetClass="entr" presetSubtype="0" fill="hold" grpId="0" nodeType="afterEffect">
                                  <p:stCondLst>
                                    <p:cond delay="0"/>
                                  </p:stCondLst>
                                  <p:childTnLst>
                                    <p:set>
                                      <p:cBhvr>
                                        <p:cTn id="21" dur="1" fill="hold">
                                          <p:stCondLst>
                                            <p:cond delay="0"/>
                                          </p:stCondLst>
                                        </p:cTn>
                                        <p:tgtEl>
                                          <p:spTgt spid="18495"/>
                                        </p:tgtEl>
                                        <p:attrNameLst>
                                          <p:attrName>style.visibility</p:attrName>
                                        </p:attrNameLst>
                                      </p:cBhvr>
                                      <p:to>
                                        <p:strVal val="visible"/>
                                      </p:to>
                                    </p:set>
                                    <p:animEffect transition="in" filter="dissolve">
                                      <p:cBhvr>
                                        <p:cTn id="22" dur="500"/>
                                        <p:tgtEl>
                                          <p:spTgt spid="18495"/>
                                        </p:tgtEl>
                                      </p:cBhvr>
                                    </p:animEffect>
                                  </p:childTnLst>
                                </p:cTn>
                              </p:par>
                            </p:childTnLst>
                          </p:cTn>
                        </p:par>
                        <p:par>
                          <p:cTn id="23" fill="hold" nodeType="afterGroup">
                            <p:stCondLst>
                              <p:cond delay="3000"/>
                            </p:stCondLst>
                            <p:childTnLst>
                              <p:par>
                                <p:cTn id="24" presetID="22" presetClass="entr" presetSubtype="4" fill="hold" grpId="0" nodeType="afterEffect">
                                  <p:stCondLst>
                                    <p:cond delay="0"/>
                                  </p:stCondLst>
                                  <p:childTnLst>
                                    <p:set>
                                      <p:cBhvr>
                                        <p:cTn id="25" dur="1" fill="hold">
                                          <p:stCondLst>
                                            <p:cond delay="0"/>
                                          </p:stCondLst>
                                        </p:cTn>
                                        <p:tgtEl>
                                          <p:spTgt spid="18496"/>
                                        </p:tgtEl>
                                        <p:attrNameLst>
                                          <p:attrName>style.visibility</p:attrName>
                                        </p:attrNameLst>
                                      </p:cBhvr>
                                      <p:to>
                                        <p:strVal val="visible"/>
                                      </p:to>
                                    </p:set>
                                    <p:animEffect transition="in" filter="wipe(down)">
                                      <p:cBhvr>
                                        <p:cTn id="26" dur="1000"/>
                                        <p:tgtEl>
                                          <p:spTgt spid="1849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8497"/>
                                        </p:tgtEl>
                                        <p:attrNameLst>
                                          <p:attrName>style.visibility</p:attrName>
                                        </p:attrNameLst>
                                      </p:cBhvr>
                                      <p:to>
                                        <p:strVal val="visible"/>
                                      </p:to>
                                    </p:set>
                                    <p:animEffect transition="in" filter="wipe(down)">
                                      <p:cBhvr>
                                        <p:cTn id="29" dur="1000"/>
                                        <p:tgtEl>
                                          <p:spTgt spid="18497"/>
                                        </p:tgtEl>
                                      </p:cBhvr>
                                    </p:animEffect>
                                  </p:childTnLst>
                                </p:cTn>
                              </p:par>
                            </p:childTnLst>
                          </p:cTn>
                        </p:par>
                        <p:par>
                          <p:cTn id="30" fill="hold" nodeType="afterGroup">
                            <p:stCondLst>
                              <p:cond delay="4000"/>
                            </p:stCondLst>
                            <p:childTnLst>
                              <p:par>
                                <p:cTn id="31" presetID="9" presetClass="entr" presetSubtype="0" fill="hold" grpId="0" nodeType="afterEffect">
                                  <p:stCondLst>
                                    <p:cond delay="0"/>
                                  </p:stCondLst>
                                  <p:childTnLst>
                                    <p:set>
                                      <p:cBhvr>
                                        <p:cTn id="32" dur="1" fill="hold">
                                          <p:stCondLst>
                                            <p:cond delay="0"/>
                                          </p:stCondLst>
                                        </p:cTn>
                                        <p:tgtEl>
                                          <p:spTgt spid="18492"/>
                                        </p:tgtEl>
                                        <p:attrNameLst>
                                          <p:attrName>style.visibility</p:attrName>
                                        </p:attrNameLst>
                                      </p:cBhvr>
                                      <p:to>
                                        <p:strVal val="visible"/>
                                      </p:to>
                                    </p:set>
                                    <p:animEffect transition="in" filter="dissolve">
                                      <p:cBhvr>
                                        <p:cTn id="33" dur="500"/>
                                        <p:tgtEl>
                                          <p:spTgt spid="1849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8493"/>
                                        </p:tgtEl>
                                        <p:attrNameLst>
                                          <p:attrName>style.visibility</p:attrName>
                                        </p:attrNameLst>
                                      </p:cBhvr>
                                      <p:to>
                                        <p:strVal val="visible"/>
                                      </p:to>
                                    </p:set>
                                    <p:animEffect transition="in" filter="dissolve">
                                      <p:cBhvr>
                                        <p:cTn id="36" dur="500"/>
                                        <p:tgtEl>
                                          <p:spTgt spid="1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9" grpId="0" build="p"/>
      <p:bldP spid="267310" grpId="0" animBg="1"/>
      <p:bldP spid="18492" grpId="0" animBg="1"/>
      <p:bldP spid="18493" grpId="0" animBg="1"/>
      <p:bldP spid="18495" grpId="0" animBg="1"/>
      <p:bldP spid="18496" grpId="0" animBg="1"/>
      <p:bldP spid="184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2048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C6EC49-3780-4C0B-9BE3-B8555598D6C0}" type="slidenum">
              <a:rPr lang="en-US" altLang="en-US" sz="900" b="0" smtClean="0">
                <a:solidFill>
                  <a:schemeClr val="tx1"/>
                </a:solidFill>
                <a:latin typeface="Arial" charset="0"/>
                <a:cs typeface="Arial" charset="0"/>
              </a:rPr>
              <a:pPr/>
              <a:t>19</a:t>
            </a:fld>
            <a:endParaRPr lang="en-US" altLang="en-US" sz="900" b="0">
              <a:solidFill>
                <a:schemeClr val="tx1"/>
              </a:solidFill>
              <a:latin typeface="Arial" charset="0"/>
              <a:cs typeface="Arial" charset="0"/>
            </a:endParaRPr>
          </a:p>
        </p:txBody>
      </p:sp>
      <p:sp>
        <p:nvSpPr>
          <p:cNvPr id="20484" name="Rectangle 2"/>
          <p:cNvSpPr>
            <a:spLocks noGrp="1" noChangeArrowheads="1"/>
          </p:cNvSpPr>
          <p:nvPr>
            <p:ph type="title"/>
          </p:nvPr>
        </p:nvSpPr>
        <p:spPr>
          <a:xfrm>
            <a:off x="0" y="-74747"/>
            <a:ext cx="9002713" cy="915987"/>
          </a:xfrm>
        </p:spPr>
        <p:txBody>
          <a:bodyPr/>
          <a:lstStyle/>
          <a:p>
            <a:r>
              <a:rPr lang="en-US" altLang="en-US" i="1" dirty="0" err="1">
                <a:effectLst/>
              </a:rPr>
              <a:t>triang</a:t>
            </a:r>
            <a:r>
              <a:rPr lang="en-US" altLang="en-US" i="1" dirty="0">
                <a:effectLst/>
              </a:rPr>
              <a:t>()</a:t>
            </a:r>
            <a:r>
              <a:rPr lang="en-US" altLang="en-US" dirty="0">
                <a:effectLst/>
              </a:rPr>
              <a:t>: Type of triangle</a:t>
            </a:r>
          </a:p>
        </p:txBody>
      </p:sp>
      <p:sp>
        <p:nvSpPr>
          <p:cNvPr id="270340" name="Text Box 4"/>
          <p:cNvSpPr txBox="1">
            <a:spLocks noChangeArrowheads="1"/>
          </p:cNvSpPr>
          <p:nvPr/>
        </p:nvSpPr>
        <p:spPr bwMode="auto">
          <a:xfrm>
            <a:off x="1284288" y="1403137"/>
            <a:ext cx="6553200" cy="461665"/>
          </a:xfrm>
          <a:prstGeom prst="rect">
            <a:avLst/>
          </a:prstGeom>
          <a:solidFill>
            <a:schemeClr val="accent1">
              <a:lumMod val="40000"/>
              <a:lumOff val="60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Geometric</a:t>
            </a:r>
            <a:r>
              <a:rPr kumimoji="1" lang="en-US" altLang="zh-CN" sz="2400" b="0" dirty="0">
                <a:solidFill>
                  <a:schemeClr val="tx1"/>
                </a:solidFill>
                <a:latin typeface="Gill Sans MT" panose="020B0502020104020203" pitchFamily="34" charset="0"/>
                <a:ea typeface="楷体_GB2312" pitchFamily="49" charset="-122"/>
              </a:rPr>
              <a:t> Characterization of </a:t>
            </a:r>
            <a:r>
              <a:rPr kumimoji="1" lang="en-US" altLang="zh-CN" sz="2400" b="0" i="1" dirty="0" err="1">
                <a:solidFill>
                  <a:schemeClr val="tx1"/>
                </a:solidFill>
                <a:latin typeface="Gill Sans MT" panose="020B0502020104020203" pitchFamily="34" charset="0"/>
                <a:ea typeface="楷体_GB2312" pitchFamily="49" charset="-122"/>
              </a:rPr>
              <a:t>triang</a:t>
            </a:r>
            <a:r>
              <a:rPr kumimoji="1" lang="en-US" altLang="zh-CN" sz="2400" b="0" dirty="0">
                <a:solidFill>
                  <a:schemeClr val="tx1"/>
                </a:solidFill>
                <a:latin typeface="Gill Sans MT" panose="020B0502020104020203" pitchFamily="34" charset="0"/>
                <a:ea typeface="楷体_GB2312" pitchFamily="49" charset="-122"/>
              </a:rPr>
              <a:t>()’s Inputs</a:t>
            </a:r>
          </a:p>
        </p:txBody>
      </p:sp>
      <p:graphicFrame>
        <p:nvGraphicFramePr>
          <p:cNvPr id="270439" name="Group 103"/>
          <p:cNvGraphicFramePr>
            <a:graphicFrameLocks noGrp="1"/>
          </p:cNvGraphicFramePr>
          <p:nvPr>
            <p:extLst>
              <p:ext uri="{D42A27DB-BD31-4B8C-83A1-F6EECF244321}">
                <p14:modId xmlns:p14="http://schemas.microsoft.com/office/powerpoint/2010/main" val="2076005659"/>
              </p:ext>
            </p:extLst>
          </p:nvPr>
        </p:nvGraphicFramePr>
        <p:xfrm>
          <a:off x="377825" y="1862664"/>
          <a:ext cx="8229600" cy="814820"/>
        </p:xfrm>
        <a:graphic>
          <a:graphicData uri="http://schemas.openxmlformats.org/drawingml/2006/table">
            <a:tbl>
              <a:tblPr/>
              <a:tblGrid>
                <a:gridCol w="3554413">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292225">
                  <a:extLst>
                    <a:ext uri="{9D8B030D-6E8A-4147-A177-3AD203B41FA5}">
                      <a16:colId xmlns:a16="http://schemas.microsoft.com/office/drawing/2014/main" val="20004"/>
                    </a:ext>
                  </a:extLst>
                </a:gridCol>
              </a:tblGrid>
              <a:tr h="37156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endParaRPr>
                    </a:p>
                  </a:txBody>
                  <a:tcPr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endParaRP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2</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3</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4</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394196">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scalene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isosceles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equilateral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invalid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270447" name="Group 111"/>
          <p:cNvGraphicFramePr>
            <a:graphicFrameLocks noGrp="1"/>
          </p:cNvGraphicFramePr>
          <p:nvPr>
            <p:ph sz="half" idx="2"/>
            <p:extLst>
              <p:ext uri="{D42A27DB-BD31-4B8C-83A1-F6EECF244321}">
                <p14:modId xmlns:p14="http://schemas.microsoft.com/office/powerpoint/2010/main" val="3277813890"/>
              </p:ext>
            </p:extLst>
          </p:nvPr>
        </p:nvGraphicFramePr>
        <p:xfrm>
          <a:off x="420688" y="5223828"/>
          <a:ext cx="8496300" cy="1092200"/>
        </p:xfrm>
        <a:graphic>
          <a:graphicData uri="http://schemas.openxmlformats.org/drawingml/2006/table">
            <a:tbl>
              <a:tblPr/>
              <a:tblGrid>
                <a:gridCol w="355758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25562">
                  <a:extLst>
                    <a:ext uri="{9D8B030D-6E8A-4147-A177-3AD203B41FA5}">
                      <a16:colId xmlns:a16="http://schemas.microsoft.com/office/drawing/2014/main" val="20003"/>
                    </a:ext>
                  </a:extLst>
                </a:gridCol>
                <a:gridCol w="1122363">
                  <a:extLst>
                    <a:ext uri="{9D8B030D-6E8A-4147-A177-3AD203B41FA5}">
                      <a16:colId xmlns:a16="http://schemas.microsoft.com/office/drawing/2014/main" val="20004"/>
                    </a:ext>
                  </a:extLst>
                </a:gridCol>
              </a:tblGrid>
              <a:tr h="444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3</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75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75000"/>
                            </a:schemeClr>
                          </a:solidFill>
                          <a:effectLst/>
                          <a:latin typeface="Gill Sans MT" panose="020B0502020104020203" pitchFamily="34" charset="0"/>
                          <a:ea typeface="宋体" charset="-122"/>
                        </a:rPr>
                        <a:t>4</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6477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scalene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isosceles, not equilateral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equilateral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invalid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70448" name="Rectangle 112"/>
          <p:cNvSpPr>
            <a:spLocks noChangeArrowheads="1"/>
          </p:cNvSpPr>
          <p:nvPr/>
        </p:nvSpPr>
        <p:spPr bwMode="auto">
          <a:xfrm>
            <a:off x="141288" y="3698908"/>
            <a:ext cx="88614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Equilateral is also isosceles!</a:t>
            </a:r>
          </a:p>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We need to </a:t>
            </a:r>
            <a:r>
              <a:rPr lang="en-US" altLang="en-US" sz="2400" b="0" dirty="0">
                <a:solidFill>
                  <a:schemeClr val="tx2"/>
                </a:solidFill>
                <a:latin typeface="Gill Sans MT" panose="020B0502020104020203" pitchFamily="34" charset="0"/>
              </a:rPr>
              <a:t>refine</a:t>
            </a:r>
            <a:r>
              <a:rPr lang="en-US" altLang="en-US" sz="2400" b="0" dirty="0">
                <a:solidFill>
                  <a:schemeClr val="tx1"/>
                </a:solidFill>
                <a:latin typeface="Gill Sans MT" panose="020B0502020104020203" pitchFamily="34" charset="0"/>
              </a:rPr>
              <a:t> the example to make characteristics valid</a:t>
            </a:r>
          </a:p>
        </p:txBody>
      </p:sp>
      <p:sp>
        <p:nvSpPr>
          <p:cNvPr id="270449" name="Text Box 113"/>
          <p:cNvSpPr txBox="1">
            <a:spLocks noChangeArrowheads="1"/>
          </p:cNvSpPr>
          <p:nvPr/>
        </p:nvSpPr>
        <p:spPr bwMode="auto">
          <a:xfrm>
            <a:off x="838200" y="4768718"/>
            <a:ext cx="7467600" cy="461665"/>
          </a:xfrm>
          <a:prstGeom prst="rect">
            <a:avLst/>
          </a:prstGeom>
          <a:solidFill>
            <a:schemeClr val="accent1">
              <a:lumMod val="40000"/>
              <a:lumOff val="60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Correct</a:t>
            </a:r>
            <a:r>
              <a:rPr kumimoji="1" lang="en-US" altLang="zh-CN" sz="2400" b="0" dirty="0">
                <a:solidFill>
                  <a:schemeClr val="tx1"/>
                </a:solidFill>
                <a:latin typeface="Gill Sans MT" panose="020B0502020104020203" pitchFamily="34" charset="0"/>
                <a:ea typeface="楷体_GB2312" pitchFamily="49" charset="-122"/>
              </a:rPr>
              <a:t> Geometric Characterization of </a:t>
            </a:r>
            <a:r>
              <a:rPr kumimoji="1" lang="en-US" altLang="zh-CN" sz="2400" b="0" i="1" dirty="0" err="1">
                <a:solidFill>
                  <a:schemeClr val="tx1"/>
                </a:solidFill>
                <a:latin typeface="Gill Sans MT" panose="020B0502020104020203" pitchFamily="34" charset="0"/>
                <a:ea typeface="楷体_GB2312" pitchFamily="49" charset="-122"/>
              </a:rPr>
              <a:t>triang</a:t>
            </a:r>
            <a:r>
              <a:rPr kumimoji="1" lang="en-US" altLang="zh-CN" sz="2400" b="0" dirty="0">
                <a:solidFill>
                  <a:schemeClr val="tx1"/>
                </a:solidFill>
                <a:latin typeface="Gill Sans MT" panose="020B0502020104020203" pitchFamily="34" charset="0"/>
                <a:ea typeface="楷体_GB2312" pitchFamily="49" charset="-122"/>
              </a:rPr>
              <a:t>()’s Inputs</a:t>
            </a:r>
          </a:p>
        </p:txBody>
      </p:sp>
      <p:sp>
        <p:nvSpPr>
          <p:cNvPr id="19504" name="Oval 48"/>
          <p:cNvSpPr>
            <a:spLocks noChangeArrowheads="1"/>
          </p:cNvSpPr>
          <p:nvPr/>
        </p:nvSpPr>
        <p:spPr bwMode="auto">
          <a:xfrm>
            <a:off x="4619625" y="5538153"/>
            <a:ext cx="1976438" cy="885825"/>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20528"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13" name="TextBox 12"/>
          <p:cNvSpPr txBox="1"/>
          <p:nvPr/>
        </p:nvSpPr>
        <p:spPr>
          <a:xfrm>
            <a:off x="2092008" y="2979571"/>
            <a:ext cx="4971091" cy="523220"/>
          </a:xfrm>
          <a:prstGeom prst="rect">
            <a:avLst/>
          </a:prstGeom>
          <a:solidFill>
            <a:schemeClr val="bg1">
              <a:lumMod val="40000"/>
              <a:lumOff val="60000"/>
            </a:schemeClr>
          </a:solidFill>
        </p:spPr>
        <p:txBody>
          <a:bodyPr wrap="square" rtlCol="0">
            <a:spAutoFit/>
          </a:bodyPr>
          <a:lstStyle/>
          <a:p>
            <a:pPr algn="ctr"/>
            <a:r>
              <a:rPr lang="en-US" sz="2800" b="0" i="1" dirty="0">
                <a:solidFill>
                  <a:schemeClr val="tx1"/>
                </a:solidFill>
                <a:latin typeface="Gill Sans MT" panose="020B0502020104020203" pitchFamily="34" charset="0"/>
              </a:rPr>
              <a:t>What’s wrong with this partitioning?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270439"/>
                                        </p:tgtEl>
                                        <p:attrNameLst>
                                          <p:attrName>style.visibility</p:attrName>
                                        </p:attrNameLst>
                                      </p:cBhvr>
                                      <p:to>
                                        <p:strVal val="visible"/>
                                      </p:to>
                                    </p:set>
                                    <p:animEffect transition="in" filter="dissolve">
                                      <p:cBhvr>
                                        <p:cTn id="10" dur="500"/>
                                        <p:tgtEl>
                                          <p:spTgt spid="270439"/>
                                        </p:tgtEl>
                                      </p:cBhvr>
                                    </p:animEffect>
                                  </p:childTnLst>
                                </p:cTn>
                              </p:par>
                            </p:childTnLst>
                          </p:cTn>
                        </p:par>
                        <p:par>
                          <p:cTn id="11" fill="hold" nodeType="with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70448">
                                            <p:txEl>
                                              <p:pRg st="0" end="0"/>
                                            </p:txEl>
                                          </p:spTgt>
                                        </p:tgtEl>
                                        <p:attrNameLst>
                                          <p:attrName>style.visibility</p:attrName>
                                        </p:attrNameLst>
                                      </p:cBhvr>
                                      <p:to>
                                        <p:strVal val="visible"/>
                                      </p:to>
                                    </p:set>
                                    <p:animEffect transition="in" filter="wipe(left)">
                                      <p:cBhvr>
                                        <p:cTn id="23" dur="1000"/>
                                        <p:tgtEl>
                                          <p:spTgt spid="270448">
                                            <p:txEl>
                                              <p:pRg st="0" end="0"/>
                                            </p:txEl>
                                          </p:spTgt>
                                        </p:tgtEl>
                                      </p:cBhvr>
                                    </p:animEffect>
                                  </p:childTnLst>
                                </p:cTn>
                              </p:par>
                            </p:childTnLst>
                          </p:cTn>
                        </p:par>
                        <p:par>
                          <p:cTn id="24" fill="hold" nodeType="with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70448">
                                            <p:txEl>
                                              <p:pRg st="1" end="1"/>
                                            </p:txEl>
                                          </p:spTgt>
                                        </p:tgtEl>
                                        <p:attrNameLst>
                                          <p:attrName>style.visibility</p:attrName>
                                        </p:attrNameLst>
                                      </p:cBhvr>
                                      <p:to>
                                        <p:strVal val="visible"/>
                                      </p:to>
                                    </p:set>
                                    <p:animEffect transition="in" filter="wipe(left)">
                                      <p:cBhvr>
                                        <p:cTn id="27" dur="1000"/>
                                        <p:tgtEl>
                                          <p:spTgt spid="270448">
                                            <p:txEl>
                                              <p:pRg st="1" end="1"/>
                                            </p:txEl>
                                          </p:spTgt>
                                        </p:tgtEl>
                                      </p:cBhvr>
                                    </p:animEffect>
                                  </p:childTnLst>
                                </p:cTn>
                              </p:par>
                            </p:childTnLst>
                          </p:cTn>
                        </p:par>
                        <p:par>
                          <p:cTn id="28" fill="hold" nodeType="with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70449"/>
                                        </p:tgtEl>
                                        <p:attrNameLst>
                                          <p:attrName>style.visibility</p:attrName>
                                        </p:attrNameLst>
                                      </p:cBhvr>
                                      <p:to>
                                        <p:strVal val="visible"/>
                                      </p:to>
                                    </p:set>
                                    <p:animEffect transition="in" filter="dissolve">
                                      <p:cBhvr>
                                        <p:cTn id="31" dur="500"/>
                                        <p:tgtEl>
                                          <p:spTgt spid="270449"/>
                                        </p:tgtEl>
                                      </p:cBhvr>
                                    </p:animEffect>
                                  </p:childTnLst>
                                </p:cTn>
                              </p:par>
                              <p:par>
                                <p:cTn id="32" presetID="9" presetClass="entr" presetSubtype="0" fill="hold" nodeType="withEffect">
                                  <p:stCondLst>
                                    <p:cond delay="0"/>
                                  </p:stCondLst>
                                  <p:childTnLst>
                                    <p:set>
                                      <p:cBhvr>
                                        <p:cTn id="33" dur="1" fill="hold">
                                          <p:stCondLst>
                                            <p:cond delay="0"/>
                                          </p:stCondLst>
                                        </p:cTn>
                                        <p:tgtEl>
                                          <p:spTgt spid="270447"/>
                                        </p:tgtEl>
                                        <p:attrNameLst>
                                          <p:attrName>style.visibility</p:attrName>
                                        </p:attrNameLst>
                                      </p:cBhvr>
                                      <p:to>
                                        <p:strVal val="visible"/>
                                      </p:to>
                                    </p:set>
                                    <p:animEffect transition="in" filter="dissolve">
                                      <p:cBhvr>
                                        <p:cTn id="34" dur="500"/>
                                        <p:tgtEl>
                                          <p:spTgt spid="270447"/>
                                        </p:tgtEl>
                                      </p:cBhvr>
                                    </p:animEffect>
                                  </p:childTnLst>
                                </p:cTn>
                              </p:par>
                            </p:childTnLst>
                          </p:cTn>
                        </p:par>
                        <p:par>
                          <p:cTn id="35" fill="hold" nodeType="afterGroup">
                            <p:stCondLst>
                              <p:cond delay="3500"/>
                            </p:stCondLst>
                            <p:childTnLst>
                              <p:par>
                                <p:cTn id="36" presetID="55" presetClass="entr" presetSubtype="0" fill="hold" grpId="0" nodeType="afterEffect">
                                  <p:stCondLst>
                                    <p:cond delay="0"/>
                                  </p:stCondLst>
                                  <p:childTnLst>
                                    <p:set>
                                      <p:cBhvr>
                                        <p:cTn id="37" dur="1" fill="hold">
                                          <p:stCondLst>
                                            <p:cond delay="0"/>
                                          </p:stCondLst>
                                        </p:cTn>
                                        <p:tgtEl>
                                          <p:spTgt spid="19504"/>
                                        </p:tgtEl>
                                        <p:attrNameLst>
                                          <p:attrName>style.visibility</p:attrName>
                                        </p:attrNameLst>
                                      </p:cBhvr>
                                      <p:to>
                                        <p:strVal val="visible"/>
                                      </p:to>
                                    </p:set>
                                    <p:anim calcmode="lin" valueType="num">
                                      <p:cBhvr>
                                        <p:cTn id="38" dur="1000" fill="hold"/>
                                        <p:tgtEl>
                                          <p:spTgt spid="19504"/>
                                        </p:tgtEl>
                                        <p:attrNameLst>
                                          <p:attrName>ppt_w</p:attrName>
                                        </p:attrNameLst>
                                      </p:cBhvr>
                                      <p:tavLst>
                                        <p:tav tm="0">
                                          <p:val>
                                            <p:strVal val="#ppt_w*0.70"/>
                                          </p:val>
                                        </p:tav>
                                        <p:tav tm="100000">
                                          <p:val>
                                            <p:strVal val="#ppt_w"/>
                                          </p:val>
                                        </p:tav>
                                      </p:tavLst>
                                    </p:anim>
                                    <p:anim calcmode="lin" valueType="num">
                                      <p:cBhvr>
                                        <p:cTn id="39" dur="1000" fill="hold"/>
                                        <p:tgtEl>
                                          <p:spTgt spid="19504"/>
                                        </p:tgtEl>
                                        <p:attrNameLst>
                                          <p:attrName>ppt_h</p:attrName>
                                        </p:attrNameLst>
                                      </p:cBhvr>
                                      <p:tavLst>
                                        <p:tav tm="0">
                                          <p:val>
                                            <p:strVal val="#ppt_h"/>
                                          </p:val>
                                        </p:tav>
                                        <p:tav tm="100000">
                                          <p:val>
                                            <p:strVal val="#ppt_h"/>
                                          </p:val>
                                        </p:tav>
                                      </p:tavLst>
                                    </p:anim>
                                    <p:animEffect transition="in" filter="fade">
                                      <p:cBhvr>
                                        <p:cTn id="40" dur="1000"/>
                                        <p:tgtEl>
                                          <p:spTgt spid="1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270448" grpId="0" build="p"/>
      <p:bldP spid="270449" grpId="0" animBg="1"/>
      <p:bldP spid="19504" grpId="0"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 6: Input Space Coverage</a:t>
            </a:r>
            <a:endParaRPr lang="en-US" dirty="0"/>
          </a:p>
        </p:txBody>
      </p:sp>
      <p:sp>
        <p:nvSpPr>
          <p:cNvPr id="3" name="Date Placeholder 2"/>
          <p:cNvSpPr>
            <a:spLocks noGrp="1"/>
          </p:cNvSpPr>
          <p:nvPr>
            <p:ph type="dt" sz="half" idx="10"/>
          </p:nvPr>
        </p:nvSpPr>
        <p:spPr/>
        <p:txBody>
          <a:bodyPr/>
          <a:lstStyle/>
          <a:p>
            <a:pPr>
              <a:defRPr/>
            </a:pPr>
            <a:r>
              <a:rPr lang="en-US"/>
              <a:t>Introduction to Software Testing, Edition 2  (Ch 6)</a:t>
            </a:r>
            <a:endParaRPr lang="en-US" dirty="0"/>
          </a:p>
        </p:txBody>
      </p:sp>
      <p:sp>
        <p:nvSpPr>
          <p:cNvPr id="4" name="Footer Placeholder 3"/>
          <p:cNvSpPr>
            <a:spLocks noGrp="1"/>
          </p:cNvSpPr>
          <p:nvPr>
            <p:ph type="ftr" sz="quarter" idx="11"/>
          </p:nvPr>
        </p:nvSpPr>
        <p:spPr/>
        <p:txBody>
          <a:bodyPr/>
          <a:lstStyle/>
          <a:p>
            <a:pPr>
              <a:defRPr/>
            </a:pPr>
            <a:r>
              <a:rPr lang="en-US"/>
              <a:t>© Ammann &amp; Offutt</a:t>
            </a:r>
          </a:p>
        </p:txBody>
      </p:sp>
      <p:sp>
        <p:nvSpPr>
          <p:cNvPr id="5" name="Slide Number Placeholder 4"/>
          <p:cNvSpPr>
            <a:spLocks noGrp="1"/>
          </p:cNvSpPr>
          <p:nvPr>
            <p:ph type="sldNum" sz="quarter" idx="12"/>
          </p:nvPr>
        </p:nvSpPr>
        <p:spPr/>
        <p:txBody>
          <a:bodyPr/>
          <a:lstStyle/>
          <a:p>
            <a:pPr>
              <a:defRPr/>
            </a:pPr>
            <a:fld id="{7CA1E189-A5E4-460C-B525-E80730F3D25C}" type="slidenum">
              <a:rPr lang="en-US" smtClean="0"/>
              <a:pPr>
                <a:defRPr/>
              </a:pPr>
              <a:t>2</a:t>
            </a:fld>
            <a:endParaRPr lang="en-US" dirty="0"/>
          </a:p>
        </p:txBody>
      </p:sp>
      <p:sp>
        <p:nvSpPr>
          <p:cNvPr id="6" name="Text Box 3"/>
          <p:cNvSpPr txBox="1">
            <a:spLocks noChangeArrowheads="1"/>
          </p:cNvSpPr>
          <p:nvPr/>
        </p:nvSpPr>
        <p:spPr bwMode="auto">
          <a:xfrm>
            <a:off x="2514600" y="914400"/>
            <a:ext cx="4114800" cy="974725"/>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Four Structures for Modeling Software</a:t>
            </a:r>
          </a:p>
        </p:txBody>
      </p:sp>
      <p:grpSp>
        <p:nvGrpSpPr>
          <p:cNvPr id="60" name="Group 59"/>
          <p:cNvGrpSpPr/>
          <p:nvPr/>
        </p:nvGrpSpPr>
        <p:grpSpPr>
          <a:xfrm>
            <a:off x="204788" y="1905000"/>
            <a:ext cx="8682037" cy="1126755"/>
            <a:chOff x="204788" y="1905000"/>
            <a:chExt cx="8682037" cy="1126755"/>
          </a:xfrm>
        </p:grpSpPr>
        <p:sp>
          <p:nvSpPr>
            <p:cNvPr id="8" name="Text Box 5"/>
            <p:cNvSpPr txBox="1">
              <a:spLocks noChangeArrowheads="1"/>
            </p:cNvSpPr>
            <p:nvPr/>
          </p:nvSpPr>
          <p:spPr bwMode="auto">
            <a:xfrm>
              <a:off x="3139017" y="2484067"/>
              <a:ext cx="1498600"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Graphs</a:t>
              </a:r>
            </a:p>
          </p:txBody>
        </p:sp>
        <p:sp>
          <p:nvSpPr>
            <p:cNvPr id="9" name="Text Box 6"/>
            <p:cNvSpPr txBox="1">
              <a:spLocks noChangeArrowheads="1"/>
            </p:cNvSpPr>
            <p:nvPr/>
          </p:nvSpPr>
          <p:spPr bwMode="auto">
            <a:xfrm>
              <a:off x="5262034"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Logic</a:t>
              </a:r>
            </a:p>
          </p:txBody>
        </p:sp>
        <p:sp>
          <p:nvSpPr>
            <p:cNvPr id="10" name="Text Box 7"/>
            <p:cNvSpPr txBox="1">
              <a:spLocks noChangeArrowheads="1"/>
            </p:cNvSpPr>
            <p:nvPr/>
          </p:nvSpPr>
          <p:spPr bwMode="auto">
            <a:xfrm>
              <a:off x="204788" y="2484067"/>
              <a:ext cx="2309812"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Input Space</a:t>
              </a:r>
            </a:p>
          </p:txBody>
        </p:sp>
        <p:sp>
          <p:nvSpPr>
            <p:cNvPr id="11" name="Text Box 8"/>
            <p:cNvSpPr txBox="1">
              <a:spLocks noChangeArrowheads="1"/>
            </p:cNvSpPr>
            <p:nvPr/>
          </p:nvSpPr>
          <p:spPr bwMode="auto">
            <a:xfrm>
              <a:off x="7386638"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Syntax</a:t>
              </a:r>
            </a:p>
          </p:txBody>
        </p:sp>
        <p:sp>
          <p:nvSpPr>
            <p:cNvPr id="12" name="Line 9"/>
            <p:cNvSpPr>
              <a:spLocks noChangeShapeType="1"/>
            </p:cNvSpPr>
            <p:nvPr/>
          </p:nvSpPr>
          <p:spPr bwMode="auto">
            <a:xfrm flipV="1">
              <a:off x="1359694" y="2184400"/>
              <a:ext cx="6787356" cy="1111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a:off x="1357535" y="21844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6007105" y="2195514"/>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Line 13"/>
            <p:cNvSpPr>
              <a:spLocks noChangeShapeType="1"/>
            </p:cNvSpPr>
            <p:nvPr/>
          </p:nvSpPr>
          <p:spPr bwMode="auto">
            <a:xfrm>
              <a:off x="4551363" y="19050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8137525" y="21717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10"/>
            <p:cNvSpPr>
              <a:spLocks noChangeShapeType="1"/>
            </p:cNvSpPr>
            <p:nvPr/>
          </p:nvSpPr>
          <p:spPr bwMode="auto">
            <a:xfrm>
              <a:off x="3889110" y="2194718"/>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5" name="Group 64"/>
          <p:cNvGrpSpPr/>
          <p:nvPr/>
        </p:nvGrpSpPr>
        <p:grpSpPr>
          <a:xfrm>
            <a:off x="5816766" y="3024701"/>
            <a:ext cx="3201988" cy="3611563"/>
            <a:chOff x="5816766" y="3024701"/>
            <a:chExt cx="3201988" cy="3611563"/>
          </a:xfrm>
        </p:grpSpPr>
        <p:sp>
          <p:nvSpPr>
            <p:cNvPr id="22" name="AutoShape 42"/>
            <p:cNvSpPr>
              <a:spLocks noChangeArrowheads="1"/>
            </p:cNvSpPr>
            <p:nvPr/>
          </p:nvSpPr>
          <p:spPr bwMode="auto">
            <a:xfrm>
              <a:off x="5816766" y="5296414"/>
              <a:ext cx="3201988"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23" name="Text Box 43"/>
            <p:cNvSpPr txBox="1">
              <a:spLocks noChangeArrowheads="1"/>
            </p:cNvSpPr>
            <p:nvPr/>
          </p:nvSpPr>
          <p:spPr bwMode="auto">
            <a:xfrm>
              <a:off x="7867816"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Input</a:t>
              </a:r>
            </a:p>
          </p:txBody>
        </p:sp>
        <p:sp>
          <p:nvSpPr>
            <p:cNvPr id="24" name="Text Box 44"/>
            <p:cNvSpPr txBox="1">
              <a:spLocks noChangeArrowheads="1"/>
            </p:cNvSpPr>
            <p:nvPr/>
          </p:nvSpPr>
          <p:spPr bwMode="auto">
            <a:xfrm>
              <a:off x="7205829" y="5428176"/>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Models</a:t>
              </a:r>
            </a:p>
          </p:txBody>
        </p:sp>
        <p:sp>
          <p:nvSpPr>
            <p:cNvPr id="25" name="Text Box 45"/>
            <p:cNvSpPr txBox="1">
              <a:spLocks noChangeArrowheads="1"/>
            </p:cNvSpPr>
            <p:nvPr/>
          </p:nvSpPr>
          <p:spPr bwMode="auto">
            <a:xfrm>
              <a:off x="6545429"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Integ</a:t>
              </a:r>
            </a:p>
          </p:txBody>
        </p:sp>
        <p:sp>
          <p:nvSpPr>
            <p:cNvPr id="26" name="Text Box 46"/>
            <p:cNvSpPr txBox="1">
              <a:spLocks noChangeArrowheads="1"/>
            </p:cNvSpPr>
            <p:nvPr/>
          </p:nvSpPr>
          <p:spPr bwMode="auto">
            <a:xfrm>
              <a:off x="5904079" y="5426589"/>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27" name="Line 47"/>
            <p:cNvSpPr>
              <a:spLocks noChangeShapeType="1"/>
            </p:cNvSpPr>
            <p:nvPr/>
          </p:nvSpPr>
          <p:spPr bwMode="auto">
            <a:xfrm>
              <a:off x="6421604" y="5026539"/>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 name="Line 48"/>
            <p:cNvSpPr>
              <a:spLocks noChangeShapeType="1"/>
            </p:cNvSpPr>
            <p:nvPr/>
          </p:nvSpPr>
          <p:spPr bwMode="auto">
            <a:xfrm flipV="1">
              <a:off x="6435891" y="5026539"/>
              <a:ext cx="0" cy="392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 name="Line 49"/>
            <p:cNvSpPr>
              <a:spLocks noChangeShapeType="1"/>
            </p:cNvSpPr>
            <p:nvPr/>
          </p:nvSpPr>
          <p:spPr bwMode="auto">
            <a:xfrm flipV="1">
              <a:off x="7737641" y="5026539"/>
              <a:ext cx="0" cy="3984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 name="Line 50"/>
            <p:cNvSpPr>
              <a:spLocks noChangeShapeType="1"/>
            </p:cNvSpPr>
            <p:nvPr/>
          </p:nvSpPr>
          <p:spPr bwMode="auto">
            <a:xfrm flipV="1">
              <a:off x="7077241" y="5036064"/>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Line 51"/>
            <p:cNvSpPr>
              <a:spLocks noChangeShapeType="1"/>
            </p:cNvSpPr>
            <p:nvPr/>
          </p:nvSpPr>
          <p:spPr bwMode="auto">
            <a:xfrm flipV="1">
              <a:off x="8399629" y="5026539"/>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 name="Line 52"/>
            <p:cNvSpPr>
              <a:spLocks noChangeShapeType="1"/>
            </p:cNvSpPr>
            <p:nvPr/>
          </p:nvSpPr>
          <p:spPr bwMode="auto">
            <a:xfrm>
              <a:off x="8150391" y="3024701"/>
              <a:ext cx="0" cy="19907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 name="Text Box 53"/>
            <p:cNvSpPr txBox="1">
              <a:spLocks noChangeArrowheads="1"/>
            </p:cNvSpPr>
            <p:nvPr/>
          </p:nvSpPr>
          <p:spPr bwMode="auto">
            <a:xfrm>
              <a:off x="7415379" y="3575564"/>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grpSp>
        <p:nvGrpSpPr>
          <p:cNvPr id="64" name="Group 63"/>
          <p:cNvGrpSpPr/>
          <p:nvPr/>
        </p:nvGrpSpPr>
        <p:grpSpPr>
          <a:xfrm>
            <a:off x="3605062" y="2989263"/>
            <a:ext cx="3305175" cy="1971675"/>
            <a:chOff x="3605062" y="2989263"/>
            <a:chExt cx="3305175" cy="1971675"/>
          </a:xfrm>
        </p:grpSpPr>
        <p:sp>
          <p:nvSpPr>
            <p:cNvPr id="35" name="AutoShape 29"/>
            <p:cNvSpPr>
              <a:spLocks noChangeArrowheads="1"/>
            </p:cNvSpPr>
            <p:nvPr/>
          </p:nvSpPr>
          <p:spPr bwMode="auto">
            <a:xfrm>
              <a:off x="3605062" y="3621088"/>
              <a:ext cx="3305175"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36" name="Text Box 30"/>
            <p:cNvSpPr txBox="1">
              <a:spLocks noChangeArrowheads="1"/>
            </p:cNvSpPr>
            <p:nvPr/>
          </p:nvSpPr>
          <p:spPr bwMode="auto">
            <a:xfrm>
              <a:off x="5727550" y="438308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DNF</a:t>
              </a:r>
            </a:p>
          </p:txBody>
        </p:sp>
        <p:sp>
          <p:nvSpPr>
            <p:cNvPr id="37" name="Text Box 31"/>
            <p:cNvSpPr txBox="1">
              <a:spLocks noChangeArrowheads="1"/>
            </p:cNvSpPr>
            <p:nvPr/>
          </p:nvSpPr>
          <p:spPr bwMode="auto">
            <a:xfrm>
              <a:off x="4387700" y="440213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38" name="Text Box 32"/>
            <p:cNvSpPr txBox="1">
              <a:spLocks noChangeArrowheads="1"/>
            </p:cNvSpPr>
            <p:nvPr/>
          </p:nvSpPr>
          <p:spPr bwMode="auto">
            <a:xfrm>
              <a:off x="5089375" y="3706813"/>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dirty="0">
                  <a:solidFill>
                    <a:srgbClr val="000000"/>
                  </a:solidFill>
                  <a:effectLst>
                    <a:outerShdw blurRad="38100" dist="38100" dir="2700000" algn="tl">
                      <a:srgbClr val="FFFFFF"/>
                    </a:outerShdw>
                  </a:effectLst>
                  <a:latin typeface="Comic Sans MS" pitchFamily="66" charset="0"/>
                  <a:cs typeface="Arial" pitchFamily="34" charset="0"/>
                </a:rPr>
                <a:t>FSMs</a:t>
              </a:r>
            </a:p>
          </p:txBody>
        </p:sp>
        <p:sp>
          <p:nvSpPr>
            <p:cNvPr id="39" name="Text Box 33"/>
            <p:cNvSpPr txBox="1">
              <a:spLocks noChangeArrowheads="1"/>
            </p:cNvSpPr>
            <p:nvPr/>
          </p:nvSpPr>
          <p:spPr bwMode="auto">
            <a:xfrm>
              <a:off x="3749525" y="3727451"/>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41" name="Line 35"/>
            <p:cNvSpPr>
              <a:spLocks noChangeShapeType="1"/>
            </p:cNvSpPr>
            <p:nvPr/>
          </p:nvSpPr>
          <p:spPr bwMode="auto">
            <a:xfrm>
              <a:off x="4292450" y="3336926"/>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 name="Line 36"/>
            <p:cNvSpPr>
              <a:spLocks noChangeShapeType="1"/>
            </p:cNvSpPr>
            <p:nvPr/>
          </p:nvSpPr>
          <p:spPr bwMode="auto">
            <a:xfrm flipV="1">
              <a:off x="4294037" y="3336926"/>
              <a:ext cx="0" cy="3730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 name="Line 37"/>
            <p:cNvSpPr>
              <a:spLocks noChangeShapeType="1"/>
            </p:cNvSpPr>
            <p:nvPr/>
          </p:nvSpPr>
          <p:spPr bwMode="auto">
            <a:xfrm flipV="1">
              <a:off x="5633887" y="3336926"/>
              <a:ext cx="0" cy="3794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 name="Line 38"/>
            <p:cNvSpPr>
              <a:spLocks noChangeShapeType="1"/>
            </p:cNvSpPr>
            <p:nvPr/>
          </p:nvSpPr>
          <p:spPr bwMode="auto">
            <a:xfrm flipV="1">
              <a:off x="4932212" y="3346451"/>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Line 39"/>
            <p:cNvSpPr>
              <a:spLocks noChangeShapeType="1"/>
            </p:cNvSpPr>
            <p:nvPr/>
          </p:nvSpPr>
          <p:spPr bwMode="auto">
            <a:xfrm flipV="1">
              <a:off x="6272062" y="3336926"/>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 name="Text Box 40"/>
            <p:cNvSpPr txBox="1">
              <a:spLocks noChangeArrowheads="1"/>
            </p:cNvSpPr>
            <p:nvPr/>
          </p:nvSpPr>
          <p:spPr bwMode="auto">
            <a:xfrm>
              <a:off x="4871887" y="2989263"/>
              <a:ext cx="1589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sp>
          <p:nvSpPr>
            <p:cNvPr id="54" name="Line 22"/>
            <p:cNvSpPr>
              <a:spLocks noChangeShapeType="1"/>
            </p:cNvSpPr>
            <p:nvPr/>
          </p:nvSpPr>
          <p:spPr bwMode="auto">
            <a:xfrm>
              <a:off x="6008312" y="3024188"/>
              <a:ext cx="0" cy="320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3" name="Group 62"/>
          <p:cNvGrpSpPr/>
          <p:nvPr/>
        </p:nvGrpSpPr>
        <p:grpSpPr>
          <a:xfrm>
            <a:off x="175838" y="3005138"/>
            <a:ext cx="4138612" cy="3598863"/>
            <a:chOff x="175838" y="3005138"/>
            <a:chExt cx="4138612" cy="3598863"/>
          </a:xfrm>
        </p:grpSpPr>
        <p:sp>
          <p:nvSpPr>
            <p:cNvPr id="40" name="Line 34"/>
            <p:cNvSpPr>
              <a:spLocks noChangeShapeType="1"/>
            </p:cNvSpPr>
            <p:nvPr/>
          </p:nvSpPr>
          <p:spPr bwMode="auto">
            <a:xfrm>
              <a:off x="4030512" y="3035301"/>
              <a:ext cx="0" cy="3095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8" name="AutoShape 16"/>
            <p:cNvSpPr>
              <a:spLocks noChangeArrowheads="1"/>
            </p:cNvSpPr>
            <p:nvPr/>
          </p:nvSpPr>
          <p:spPr bwMode="auto">
            <a:xfrm>
              <a:off x="175838" y="5264151"/>
              <a:ext cx="4138612"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49" name="Text Box 17"/>
            <p:cNvSpPr txBox="1">
              <a:spLocks noChangeArrowheads="1"/>
            </p:cNvSpPr>
            <p:nvPr/>
          </p:nvSpPr>
          <p:spPr bwMode="auto">
            <a:xfrm>
              <a:off x="27983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Use cases</a:t>
              </a:r>
            </a:p>
          </p:txBody>
        </p:sp>
        <p:sp>
          <p:nvSpPr>
            <p:cNvPr id="50" name="Text Box 18"/>
            <p:cNvSpPr txBox="1">
              <a:spLocks noChangeArrowheads="1"/>
            </p:cNvSpPr>
            <p:nvPr/>
          </p:nvSpPr>
          <p:spPr bwMode="auto">
            <a:xfrm>
              <a:off x="196812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51" name="Text Box 19"/>
            <p:cNvSpPr txBox="1">
              <a:spLocks noChangeArrowheads="1"/>
            </p:cNvSpPr>
            <p:nvPr/>
          </p:nvSpPr>
          <p:spPr bwMode="auto">
            <a:xfrm>
              <a:off x="11092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Design</a:t>
              </a:r>
            </a:p>
          </p:txBody>
        </p:sp>
        <p:sp>
          <p:nvSpPr>
            <p:cNvPr id="52" name="Text Box 20"/>
            <p:cNvSpPr txBox="1">
              <a:spLocks noChangeArrowheads="1"/>
            </p:cNvSpPr>
            <p:nvPr/>
          </p:nvSpPr>
          <p:spPr bwMode="auto">
            <a:xfrm>
              <a:off x="27267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53" name="Line 21"/>
            <p:cNvSpPr>
              <a:spLocks noChangeShapeType="1"/>
            </p:cNvSpPr>
            <p:nvPr/>
          </p:nvSpPr>
          <p:spPr bwMode="auto">
            <a:xfrm>
              <a:off x="972763" y="3355976"/>
              <a:ext cx="306863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 name="Line 23"/>
            <p:cNvSpPr>
              <a:spLocks noChangeShapeType="1"/>
            </p:cNvSpPr>
            <p:nvPr/>
          </p:nvSpPr>
          <p:spPr bwMode="auto">
            <a:xfrm flipV="1">
              <a:off x="988638" y="3336926"/>
              <a:ext cx="0" cy="20399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 name="Line 24"/>
            <p:cNvSpPr>
              <a:spLocks noChangeShapeType="1"/>
            </p:cNvSpPr>
            <p:nvPr/>
          </p:nvSpPr>
          <p:spPr bwMode="auto">
            <a:xfrm flipV="1">
              <a:off x="2690438" y="3346451"/>
              <a:ext cx="0" cy="20367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Line 25"/>
            <p:cNvSpPr>
              <a:spLocks noChangeShapeType="1"/>
            </p:cNvSpPr>
            <p:nvPr/>
          </p:nvSpPr>
          <p:spPr bwMode="auto">
            <a:xfrm flipV="1">
              <a:off x="1833188" y="3346451"/>
              <a:ext cx="0" cy="2690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 name="Line 26"/>
            <p:cNvSpPr>
              <a:spLocks noChangeShapeType="1"/>
            </p:cNvSpPr>
            <p:nvPr/>
          </p:nvSpPr>
          <p:spPr bwMode="auto">
            <a:xfrm flipV="1">
              <a:off x="3522287" y="3355976"/>
              <a:ext cx="0" cy="26876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 name="Text Box 27"/>
            <p:cNvSpPr txBox="1">
              <a:spLocks noChangeArrowheads="1"/>
            </p:cNvSpPr>
            <p:nvPr/>
          </p:nvSpPr>
          <p:spPr bwMode="auto">
            <a:xfrm>
              <a:off x="2398338" y="3005138"/>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sp>
        <p:nvSpPr>
          <p:cNvPr id="66" name="Rectangle 56">
            <a:extLst>
              <a:ext uri="{FF2B5EF4-FFF2-40B4-BE49-F238E27FC236}">
                <a16:creationId xmlns:a16="http://schemas.microsoft.com/office/drawing/2014/main" id="{5BD1CB45-2257-47D3-90B2-C97E6572964F}"/>
              </a:ext>
            </a:extLst>
          </p:cNvPr>
          <p:cNvSpPr>
            <a:spLocks noChangeArrowheads="1"/>
          </p:cNvSpPr>
          <p:nvPr/>
        </p:nvSpPr>
        <p:spPr bwMode="auto">
          <a:xfrm>
            <a:off x="2688850" y="2038350"/>
            <a:ext cx="6455150" cy="1325563"/>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7" name="Rectangle 55">
            <a:extLst>
              <a:ext uri="{FF2B5EF4-FFF2-40B4-BE49-F238E27FC236}">
                <a16:creationId xmlns:a16="http://schemas.microsoft.com/office/drawing/2014/main" id="{91196D65-606D-4300-A44C-BFA9F4985F90}"/>
              </a:ext>
            </a:extLst>
          </p:cNvPr>
          <p:cNvSpPr>
            <a:spLocks noChangeArrowheads="1"/>
          </p:cNvSpPr>
          <p:nvPr/>
        </p:nvSpPr>
        <p:spPr bwMode="auto">
          <a:xfrm>
            <a:off x="44450" y="3357563"/>
            <a:ext cx="9099550" cy="3327400"/>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Tree>
    <p:extLst>
      <p:ext uri="{BB962C8B-B14F-4D97-AF65-F5344CB8AC3E}">
        <p14:creationId xmlns:p14="http://schemas.microsoft.com/office/powerpoint/2010/main" val="1354902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0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2150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AE8BB24-BE95-46ED-984B-EC66E78DA9DE}" type="slidenum">
              <a:rPr lang="en-US" altLang="en-US" sz="900" b="0" smtClean="0">
                <a:solidFill>
                  <a:schemeClr val="tx1"/>
                </a:solidFill>
                <a:latin typeface="Arial" charset="0"/>
                <a:cs typeface="Arial" charset="0"/>
              </a:rPr>
              <a:pPr/>
              <a:t>20</a:t>
            </a:fld>
            <a:endParaRPr lang="en-US" altLang="en-US" sz="900" b="0">
              <a:solidFill>
                <a:schemeClr val="tx1"/>
              </a:solidFill>
              <a:latin typeface="Arial" charset="0"/>
              <a:cs typeface="Arial" charset="0"/>
            </a:endParaRPr>
          </a:p>
        </p:txBody>
      </p:sp>
      <p:sp>
        <p:nvSpPr>
          <p:cNvPr id="21508" name="Rectangle 2"/>
          <p:cNvSpPr>
            <a:spLocks noGrp="1" noChangeArrowheads="1"/>
          </p:cNvSpPr>
          <p:nvPr>
            <p:ph type="title"/>
          </p:nvPr>
        </p:nvSpPr>
        <p:spPr/>
        <p:txBody>
          <a:bodyPr/>
          <a:lstStyle/>
          <a:p>
            <a:r>
              <a:rPr lang="en-US" altLang="en-US" dirty="0">
                <a:effectLst/>
              </a:rPr>
              <a:t>Values for </a:t>
            </a:r>
            <a:r>
              <a:rPr lang="en-US" altLang="en-US" i="1" dirty="0" err="1">
                <a:effectLst/>
              </a:rPr>
              <a:t>triang</a:t>
            </a:r>
            <a:r>
              <a:rPr lang="en-US" altLang="en-US" i="1" dirty="0">
                <a:effectLst/>
              </a:rPr>
              <a:t>()</a:t>
            </a:r>
          </a:p>
        </p:txBody>
      </p:sp>
      <p:sp>
        <p:nvSpPr>
          <p:cNvPr id="267310" name="Text Box 46"/>
          <p:cNvSpPr txBox="1">
            <a:spLocks noChangeArrowheads="1"/>
          </p:cNvSpPr>
          <p:nvPr/>
        </p:nvSpPr>
        <p:spPr bwMode="auto">
          <a:xfrm>
            <a:off x="971550" y="2016125"/>
            <a:ext cx="7239000" cy="523220"/>
          </a:xfrm>
          <a:prstGeom prst="rect">
            <a:avLst/>
          </a:prstGeom>
          <a:solidFill>
            <a:schemeClr val="accent1">
              <a:lumMod val="40000"/>
              <a:lumOff val="60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Possible values for geometric partition q</a:t>
            </a:r>
            <a:r>
              <a:rPr kumimoji="1" lang="en-US" altLang="zh-CN" sz="2800" b="0" baseline="-25000" dirty="0">
                <a:solidFill>
                  <a:schemeClr val="tx1"/>
                </a:solidFill>
                <a:latin typeface="Gill Sans MT" panose="020B0502020104020203" pitchFamily="34" charset="0"/>
                <a:ea typeface="楷体_GB2312" pitchFamily="49" charset="-122"/>
              </a:rPr>
              <a:t>1</a:t>
            </a:r>
            <a:endParaRPr kumimoji="1" lang="en-US" altLang="zh-CN" sz="2800" b="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3792789853"/>
              </p:ext>
            </p:extLst>
          </p:nvPr>
        </p:nvGraphicFramePr>
        <p:xfrm>
          <a:off x="551751" y="2739217"/>
          <a:ext cx="8229600" cy="1143000"/>
        </p:xfrm>
        <a:graphic>
          <a:graphicData uri="http://schemas.openxmlformats.org/drawingml/2006/table">
            <a:tbl>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3</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4</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Triangle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(4, 5, 6)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(3, 3, 4)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(3, 3, 3)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(3, 4, 8)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153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2253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30C00A6-DE77-4794-8DAC-0CEE29B98B07}" type="slidenum">
              <a:rPr lang="en-US" altLang="en-US" sz="900" b="0" smtClean="0">
                <a:solidFill>
                  <a:schemeClr val="tx1"/>
                </a:solidFill>
                <a:latin typeface="Arial" charset="0"/>
                <a:cs typeface="Arial" charset="0"/>
              </a:rPr>
              <a:pPr/>
              <a:t>21</a:t>
            </a:fld>
            <a:endParaRPr lang="en-US" altLang="en-US" sz="900" b="0">
              <a:solidFill>
                <a:schemeClr val="tx1"/>
              </a:solidFill>
              <a:latin typeface="Arial" charset="0"/>
              <a:cs typeface="Arial" charset="0"/>
            </a:endParaRPr>
          </a:p>
        </p:txBody>
      </p:sp>
      <p:sp>
        <p:nvSpPr>
          <p:cNvPr id="22532" name="Rectangle 2"/>
          <p:cNvSpPr>
            <a:spLocks noGrp="1" noChangeArrowheads="1"/>
          </p:cNvSpPr>
          <p:nvPr>
            <p:ph type="title" idx="4294967295"/>
          </p:nvPr>
        </p:nvSpPr>
        <p:spPr/>
        <p:txBody>
          <a:bodyPr/>
          <a:lstStyle/>
          <a:p>
            <a:r>
              <a:rPr lang="en-US" altLang="en-US" dirty="0">
                <a:effectLst/>
              </a:rPr>
              <a:t>Yet another </a:t>
            </a:r>
            <a:r>
              <a:rPr lang="en-US" altLang="en-US" i="1" dirty="0" err="1">
                <a:effectLst/>
              </a:rPr>
              <a:t>triang</a:t>
            </a:r>
            <a:r>
              <a:rPr lang="en-US" altLang="en-US" i="1" dirty="0">
                <a:effectLst/>
              </a:rPr>
              <a:t>()</a:t>
            </a:r>
            <a:r>
              <a:rPr lang="en-US" altLang="en-US" dirty="0">
                <a:effectLst/>
              </a:rPr>
              <a:t> IDM</a:t>
            </a:r>
          </a:p>
        </p:txBody>
      </p:sp>
      <p:sp>
        <p:nvSpPr>
          <p:cNvPr id="22533" name="Rectangle 3"/>
          <p:cNvSpPr>
            <a:spLocks noGrp="1" noChangeArrowheads="1"/>
          </p:cNvSpPr>
          <p:nvPr>
            <p:ph type="body" sz="half" idx="4294967295"/>
          </p:nvPr>
        </p:nvSpPr>
        <p:spPr>
          <a:xfrm>
            <a:off x="138113" y="1085850"/>
            <a:ext cx="8861425" cy="842963"/>
          </a:xfrm>
        </p:spPr>
        <p:txBody>
          <a:bodyPr/>
          <a:lstStyle/>
          <a:p>
            <a:pPr algn="just"/>
            <a:r>
              <a:rPr lang="en-US" altLang="en-US" dirty="0"/>
              <a:t>A </a:t>
            </a:r>
            <a:r>
              <a:rPr lang="en-US" altLang="en-US" dirty="0">
                <a:solidFill>
                  <a:schemeClr val="tx2"/>
                </a:solidFill>
              </a:rPr>
              <a:t>different approach</a:t>
            </a:r>
            <a:r>
              <a:rPr lang="en-US" altLang="en-US" dirty="0"/>
              <a:t> would be to break the geometric characterization into four separate characteristics</a:t>
            </a:r>
          </a:p>
        </p:txBody>
      </p:sp>
      <p:sp>
        <p:nvSpPr>
          <p:cNvPr id="270340" name="Text Box 4"/>
          <p:cNvSpPr txBox="1">
            <a:spLocks noChangeArrowheads="1"/>
          </p:cNvSpPr>
          <p:nvPr/>
        </p:nvSpPr>
        <p:spPr bwMode="auto">
          <a:xfrm>
            <a:off x="1284288" y="1957388"/>
            <a:ext cx="6553200" cy="457200"/>
          </a:xfrm>
          <a:prstGeom prst="rect">
            <a:avLst/>
          </a:prstGeom>
          <a:solidFill>
            <a:schemeClr val="accent1">
              <a:lumMod val="40000"/>
              <a:lumOff val="60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Four</a:t>
            </a:r>
            <a:r>
              <a:rPr kumimoji="1" lang="en-US" altLang="zh-CN" sz="2400" b="0" dirty="0">
                <a:solidFill>
                  <a:schemeClr val="tx1"/>
                </a:solidFill>
                <a:latin typeface="Gill Sans MT" panose="020B0502020104020203" pitchFamily="34" charset="0"/>
                <a:ea typeface="楷体_GB2312" pitchFamily="49" charset="-122"/>
              </a:rPr>
              <a:t> Characteristics for </a:t>
            </a:r>
            <a:r>
              <a:rPr kumimoji="1" lang="en-US" altLang="zh-CN" sz="2400" b="0" i="1" dirty="0" err="1">
                <a:solidFill>
                  <a:schemeClr val="tx1"/>
                </a:solidFill>
                <a:latin typeface="Gill Sans MT" panose="020B0502020104020203" pitchFamily="34" charset="0"/>
                <a:ea typeface="楷体_GB2312" pitchFamily="49" charset="-122"/>
              </a:rPr>
              <a:t>triang</a:t>
            </a:r>
            <a:r>
              <a:rPr kumimoji="1" lang="en-US" altLang="zh-CN" sz="2400" b="0" dirty="0">
                <a:solidFill>
                  <a:schemeClr val="tx1"/>
                </a:solidFill>
                <a:latin typeface="Gill Sans MT" panose="020B0502020104020203" pitchFamily="34" charset="0"/>
                <a:ea typeface="楷体_GB2312" pitchFamily="49" charset="-122"/>
              </a:rPr>
              <a:t>()</a:t>
            </a:r>
            <a:endParaRPr kumimoji="1" lang="en-US" altLang="zh-CN" sz="2400" b="0" i="1" dirty="0">
              <a:solidFill>
                <a:schemeClr val="tx1"/>
              </a:solidFill>
              <a:latin typeface="Gill Sans MT" panose="020B0502020104020203" pitchFamily="34" charset="0"/>
              <a:ea typeface="楷体_GB2312" pitchFamily="49" charset="-122"/>
            </a:endParaRPr>
          </a:p>
        </p:txBody>
      </p:sp>
      <p:graphicFrame>
        <p:nvGraphicFramePr>
          <p:cNvPr id="77924" name="Group 100"/>
          <p:cNvGraphicFramePr>
            <a:graphicFrameLocks noGrp="1"/>
          </p:cNvGraphicFramePr>
          <p:nvPr>
            <p:extLst>
              <p:ext uri="{D42A27DB-BD31-4B8C-83A1-F6EECF244321}">
                <p14:modId xmlns:p14="http://schemas.microsoft.com/office/powerpoint/2010/main" val="3437687340"/>
              </p:ext>
            </p:extLst>
          </p:nvPr>
        </p:nvGraphicFramePr>
        <p:xfrm>
          <a:off x="2465388" y="2411413"/>
          <a:ext cx="4176712" cy="2730500"/>
        </p:xfrm>
        <a:graphic>
          <a:graphicData uri="http://schemas.openxmlformats.org/drawingml/2006/table">
            <a:tbl>
              <a:tblPr/>
              <a:tblGrid>
                <a:gridCol w="2030412">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Characteristic</a:t>
                      </a:r>
                      <a:endParaRPr kumimoji="0" lang="zh-CN" altLang="en-US"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1</a:t>
                      </a:r>
                      <a:endParaRPr kumimoji="0" lang="zh-CN" altLang="en-US"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40000"/>
                              <a:lumOff val="60000"/>
                            </a:schemeClr>
                          </a:solidFill>
                          <a:effectLst/>
                          <a:latin typeface="Gill Sans MT" panose="020B0502020104020203" pitchFamily="34" charset="0"/>
                          <a:ea typeface="宋体" charset="-122"/>
                        </a:rPr>
                        <a:t>b</a:t>
                      </a:r>
                      <a:r>
                        <a:rPr kumimoji="0" lang="en-US" altLang="zh-CN" sz="2400" b="0" i="0" u="none" strike="noStrike" cap="none" normalizeH="0" baseline="-25000" dirty="0">
                          <a:ln>
                            <a:noFill/>
                          </a:ln>
                          <a:solidFill>
                            <a:schemeClr val="accent1">
                              <a:lumMod val="40000"/>
                              <a:lumOff val="60000"/>
                            </a:schemeClr>
                          </a:solidFill>
                          <a:effectLst/>
                          <a:latin typeface="Gill Sans MT" panose="020B0502020104020203" pitchFamily="34" charset="0"/>
                          <a:ea typeface="宋体"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 “Scalene”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dirty="0">
                          <a:ln>
                            <a:noFill/>
                          </a:ln>
                          <a:solidFill>
                            <a:schemeClr val="tx1"/>
                          </a:solidFill>
                          <a:effectLst/>
                          <a:latin typeface="Gill Sans MT" panose="020B0502020104020203" pitchFamily="34" charset="0"/>
                          <a:ea typeface="宋体" charset="-122"/>
                        </a:rPr>
                        <a:t>2</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 “Isosceles”</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False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 = “Equilateral”</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False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2000" b="0" i="0" u="none" strike="noStrike" cap="none" normalizeH="0" baseline="-25000" dirty="0">
                          <a:ln>
                            <a:noFill/>
                          </a:ln>
                          <a:solidFill>
                            <a:schemeClr val="tx1"/>
                          </a:solidFill>
                          <a:effectLst/>
                          <a:latin typeface="Gill Sans MT" panose="020B0502020104020203" pitchFamily="34" charset="0"/>
                          <a:ea typeface="宋体" charset="-122"/>
                        </a:rPr>
                        <a:t>4</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 “Valid”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a:ln>
                            <a:noFill/>
                          </a:ln>
                          <a:solidFill>
                            <a:schemeClr val="tx1"/>
                          </a:solidFill>
                          <a:effectLst/>
                          <a:latin typeface="Gill Sans MT" panose="020B0502020104020203" pitchFamily="34" charset="0"/>
                          <a:ea typeface="宋体" charset="-122"/>
                        </a:rPr>
                        <a:t>True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77926" name="Rectangle 3"/>
          <p:cNvSpPr>
            <a:spLocks noChangeArrowheads="1"/>
          </p:cNvSpPr>
          <p:nvPr/>
        </p:nvSpPr>
        <p:spPr bwMode="auto">
          <a:xfrm>
            <a:off x="138113" y="5299075"/>
            <a:ext cx="88614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Use </a:t>
            </a:r>
            <a:r>
              <a:rPr lang="en-US" altLang="en-US" sz="2400" b="0" dirty="0">
                <a:solidFill>
                  <a:schemeClr val="tx2"/>
                </a:solidFill>
                <a:latin typeface="Gill Sans MT" panose="020B0502020104020203" pitchFamily="34" charset="0"/>
              </a:rPr>
              <a:t>constraints</a:t>
            </a:r>
            <a:r>
              <a:rPr lang="en-US" altLang="en-US" sz="2400" b="0" dirty="0">
                <a:solidFill>
                  <a:schemeClr val="tx1"/>
                </a:solidFill>
                <a:latin typeface="Gill Sans MT" panose="020B0502020104020203" pitchFamily="34" charset="0"/>
              </a:rPr>
              <a:t> to ensure that</a:t>
            </a:r>
          </a:p>
          <a:p>
            <a:pPr lvl="1">
              <a:lnSpc>
                <a:spcPct val="90000"/>
              </a:lnSpc>
              <a:spcBef>
                <a:spcPct val="30000"/>
              </a:spcBef>
              <a:buSzPct val="100000"/>
              <a:buFontTx/>
              <a:buChar char="–"/>
            </a:pPr>
            <a:r>
              <a:rPr lang="en-US" altLang="en-US" b="0" dirty="0">
                <a:solidFill>
                  <a:schemeClr val="tx2"/>
                </a:solidFill>
                <a:latin typeface="Gill Sans MT" panose="020B0502020104020203" pitchFamily="34" charset="0"/>
              </a:rPr>
              <a:t>Equilateral</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True</a:t>
            </a:r>
            <a:r>
              <a:rPr lang="en-US" altLang="en-US" b="0" dirty="0">
                <a:solidFill>
                  <a:schemeClr val="tx1"/>
                </a:solidFill>
                <a:latin typeface="Gill Sans MT" panose="020B0502020104020203" pitchFamily="34" charset="0"/>
              </a:rPr>
              <a:t> implies </a:t>
            </a:r>
            <a:r>
              <a:rPr lang="en-US" altLang="en-US" b="0" dirty="0">
                <a:solidFill>
                  <a:schemeClr val="tx2"/>
                </a:solidFill>
                <a:latin typeface="Gill Sans MT" panose="020B0502020104020203" pitchFamily="34" charset="0"/>
              </a:rPr>
              <a:t>Isosceles</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True</a:t>
            </a:r>
          </a:p>
          <a:p>
            <a:pPr lvl="1">
              <a:lnSpc>
                <a:spcPct val="90000"/>
              </a:lnSpc>
              <a:spcBef>
                <a:spcPct val="30000"/>
              </a:spcBef>
              <a:buSzPct val="100000"/>
              <a:buFontTx/>
              <a:buChar char="–"/>
            </a:pPr>
            <a:r>
              <a:rPr lang="en-US" altLang="en-US" b="0" dirty="0">
                <a:solidFill>
                  <a:schemeClr val="tx2"/>
                </a:solidFill>
                <a:latin typeface="Gill Sans MT" panose="020B0502020104020203" pitchFamily="34" charset="0"/>
              </a:rPr>
              <a:t>Valid</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False</a:t>
            </a:r>
            <a:r>
              <a:rPr lang="en-US" altLang="en-US" b="0" dirty="0">
                <a:solidFill>
                  <a:schemeClr val="tx1"/>
                </a:solidFill>
                <a:latin typeface="Gill Sans MT" panose="020B0502020104020203" pitchFamily="34" charset="0"/>
              </a:rPr>
              <a:t> implies </a:t>
            </a:r>
            <a:r>
              <a:rPr lang="en-US" altLang="en-US" b="0" dirty="0">
                <a:solidFill>
                  <a:schemeClr val="tx2"/>
                </a:solidFill>
                <a:latin typeface="Gill Sans MT" panose="020B0502020104020203" pitchFamily="34" charset="0"/>
              </a:rPr>
              <a:t>Scalene</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Isosceles</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Equilateral</a:t>
            </a:r>
            <a:r>
              <a:rPr lang="en-US" altLang="en-US" b="0" dirty="0">
                <a:solidFill>
                  <a:schemeClr val="tx1"/>
                </a:solidFill>
                <a:latin typeface="Gill Sans MT" panose="020B0502020104020203" pitchFamily="34" charset="0"/>
              </a:rPr>
              <a:t> = </a:t>
            </a:r>
            <a:r>
              <a:rPr lang="en-US" altLang="en-US" b="0" dirty="0">
                <a:solidFill>
                  <a:schemeClr val="tx2"/>
                </a:solidFill>
                <a:latin typeface="Gill Sans MT" panose="020B0502020104020203" pitchFamily="34" charset="0"/>
              </a:rPr>
              <a:t>False</a:t>
            </a:r>
          </a:p>
        </p:txBody>
      </p:sp>
      <p:sp>
        <p:nvSpPr>
          <p:cNvPr id="2256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IDM hints</a:t>
            </a:r>
          </a:p>
        </p:txBody>
      </p:sp>
      <p:sp>
        <p:nvSpPr>
          <p:cNvPr id="3" name="Content Placeholder 2"/>
          <p:cNvSpPr>
            <a:spLocks noGrp="1"/>
          </p:cNvSpPr>
          <p:nvPr>
            <p:ph idx="1"/>
          </p:nvPr>
        </p:nvSpPr>
        <p:spPr/>
        <p:txBody>
          <a:bodyPr/>
          <a:lstStyle/>
          <a:p>
            <a:r>
              <a:rPr lang="en-US" altLang="en-US" dirty="0">
                <a:solidFill>
                  <a:schemeClr val="tx2"/>
                </a:solidFill>
              </a:rPr>
              <a:t>More</a:t>
            </a:r>
            <a:r>
              <a:rPr lang="en-US" altLang="en-US" dirty="0"/>
              <a:t> characteristics </a:t>
            </a:r>
            <a:r>
              <a:rPr lang="en-US" altLang="en-US" dirty="0">
                <a:sym typeface="Wingdings" panose="05000000000000000000" pitchFamily="2" charset="2"/>
              </a:rPr>
              <a:t> </a:t>
            </a:r>
            <a:r>
              <a:rPr lang="en-US" altLang="en-US" dirty="0"/>
              <a:t>more tests</a:t>
            </a:r>
          </a:p>
          <a:p>
            <a:r>
              <a:rPr lang="en-US" altLang="en-US" dirty="0">
                <a:solidFill>
                  <a:schemeClr val="tx2"/>
                </a:solidFill>
              </a:rPr>
              <a:t>More</a:t>
            </a:r>
            <a:r>
              <a:rPr lang="en-US" altLang="en-US" dirty="0"/>
              <a:t> blocks </a:t>
            </a:r>
            <a:r>
              <a:rPr lang="en-US" altLang="en-US" dirty="0">
                <a:sym typeface="Wingdings" panose="05000000000000000000" pitchFamily="2" charset="2"/>
              </a:rPr>
              <a:t> </a:t>
            </a:r>
            <a:r>
              <a:rPr lang="en-US" altLang="en-US" dirty="0"/>
              <a:t>more tests</a:t>
            </a:r>
          </a:p>
          <a:p>
            <a:r>
              <a:rPr lang="en-US" altLang="en-US" dirty="0"/>
              <a:t>Do </a:t>
            </a:r>
            <a:r>
              <a:rPr lang="en-US" altLang="en-US" dirty="0">
                <a:solidFill>
                  <a:schemeClr val="tx2"/>
                </a:solidFill>
              </a:rPr>
              <a:t>not</a:t>
            </a:r>
            <a:r>
              <a:rPr lang="en-US" altLang="en-US" dirty="0"/>
              <a:t> use program source</a:t>
            </a:r>
          </a:p>
          <a:p>
            <a:r>
              <a:rPr lang="en-US" dirty="0"/>
              <a:t>Design </a:t>
            </a:r>
            <a:r>
              <a:rPr lang="en-US" dirty="0">
                <a:solidFill>
                  <a:schemeClr val="tx2"/>
                </a:solidFill>
              </a:rPr>
              <a:t>more characteristics </a:t>
            </a:r>
            <a:r>
              <a:rPr lang="en-US" dirty="0"/>
              <a:t>with </a:t>
            </a:r>
            <a:r>
              <a:rPr lang="en-US" dirty="0">
                <a:solidFill>
                  <a:schemeClr val="tx2"/>
                </a:solidFill>
              </a:rPr>
              <a:t>fewer blocks</a:t>
            </a:r>
          </a:p>
          <a:p>
            <a:pPr lvl="1"/>
            <a:r>
              <a:rPr lang="en-US" dirty="0"/>
              <a:t>Fewer mistakes</a:t>
            </a:r>
          </a:p>
          <a:p>
            <a:pPr lvl="1"/>
            <a:r>
              <a:rPr lang="en-US" dirty="0"/>
              <a:t>Fewer tests</a:t>
            </a:r>
          </a:p>
          <a:p>
            <a:r>
              <a:rPr lang="en-US" dirty="0"/>
              <a:t>Choose </a:t>
            </a:r>
            <a:r>
              <a:rPr lang="en-US" dirty="0">
                <a:solidFill>
                  <a:schemeClr val="tx2"/>
                </a:solidFill>
              </a:rPr>
              <a:t>values</a:t>
            </a:r>
            <a:r>
              <a:rPr lang="en-US" dirty="0"/>
              <a:t> strategically</a:t>
            </a:r>
          </a:p>
          <a:p>
            <a:pPr lvl="1"/>
            <a:r>
              <a:rPr lang="en-US" dirty="0"/>
              <a:t>Valid, invalid, special values</a:t>
            </a:r>
          </a:p>
          <a:p>
            <a:pPr lvl="1"/>
            <a:r>
              <a:rPr lang="en-US" dirty="0">
                <a:solidFill>
                  <a:srgbClr val="CC0066"/>
                </a:solidFill>
              </a:rPr>
              <a:t>Explore boundaries</a:t>
            </a:r>
          </a:p>
          <a:p>
            <a:pPr lvl="1"/>
            <a:r>
              <a:rPr lang="en-US" dirty="0"/>
              <a:t>Balance the number of blocks in the characteristics</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22</a:t>
            </a:fld>
            <a:endParaRPr lang="en-US"/>
          </a:p>
        </p:txBody>
      </p:sp>
    </p:spTree>
    <p:extLst>
      <p:ext uri="{BB962C8B-B14F-4D97-AF65-F5344CB8AC3E}">
        <p14:creationId xmlns:p14="http://schemas.microsoft.com/office/powerpoint/2010/main" val="7950978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388FECB-A166-478D-9791-5582E90E2CD1}" type="slidenum">
              <a:rPr lang="en-US" altLang="en-US" sz="900" b="0" smtClean="0">
                <a:solidFill>
                  <a:schemeClr val="tx1"/>
                </a:solidFill>
                <a:latin typeface="Arial" charset="0"/>
                <a:cs typeface="Arial" charset="0"/>
              </a:rPr>
              <a:pPr/>
              <a:t>23</a:t>
            </a:fld>
            <a:endParaRPr lang="en-US" altLang="en-US" sz="900" b="0">
              <a:solidFill>
                <a:schemeClr val="tx1"/>
              </a:solidFill>
              <a:latin typeface="Arial" charset="0"/>
              <a:cs typeface="Arial" charset="0"/>
            </a:endParaRPr>
          </a:p>
        </p:txBody>
      </p:sp>
      <p:sp>
        <p:nvSpPr>
          <p:cNvPr id="10244" name="Title 1"/>
          <p:cNvSpPr>
            <a:spLocks noGrp="1"/>
          </p:cNvSpPr>
          <p:nvPr>
            <p:ph type="title"/>
          </p:nvPr>
        </p:nvSpPr>
        <p:spPr/>
        <p:txBody>
          <a:bodyPr/>
          <a:lstStyle/>
          <a:p>
            <a:r>
              <a:rPr lang="en-US" altLang="en-US" dirty="0">
                <a:effectLst/>
              </a:rPr>
              <a:t>Modeling the input domain</a:t>
            </a:r>
          </a:p>
        </p:txBody>
      </p:sp>
      <p:sp>
        <p:nvSpPr>
          <p:cNvPr id="22533" name="Content Placeholder 2"/>
          <p:cNvSpPr>
            <a:spLocks noGrp="1"/>
          </p:cNvSpPr>
          <p:nvPr>
            <p:ph idx="1"/>
          </p:nvPr>
        </p:nvSpPr>
        <p:spPr>
          <a:xfrm>
            <a:off x="138113" y="863600"/>
            <a:ext cx="5648237" cy="4800825"/>
          </a:xfrm>
        </p:spPr>
        <p:txBody>
          <a:bodyPr/>
          <a:lstStyle/>
          <a:p>
            <a:r>
              <a:rPr lang="en-US" altLang="en-US" dirty="0">
                <a:solidFill>
                  <a:schemeClr val="tx2"/>
                </a:solidFill>
              </a:rPr>
              <a:t>Step </a:t>
            </a:r>
            <a:r>
              <a:rPr lang="en-US" altLang="en-US"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altLang="en-US" dirty="0"/>
              <a:t> : Identify testable </a:t>
            </a:r>
            <a:r>
              <a:rPr lang="en-US" altLang="en-US" dirty="0">
                <a:solidFill>
                  <a:schemeClr val="tx2"/>
                </a:solidFill>
              </a:rPr>
              <a:t>functions</a:t>
            </a:r>
          </a:p>
          <a:p>
            <a:pPr lvl="1"/>
            <a:endParaRPr lang="en-US" altLang="en-US" dirty="0">
              <a:solidFill>
                <a:schemeClr val="tx2"/>
              </a:solidFill>
            </a:endParaRPr>
          </a:p>
          <a:p>
            <a:r>
              <a:rPr lang="en-US" dirty="0">
                <a:solidFill>
                  <a:schemeClr val="tx2"/>
                </a:solidFill>
              </a:rPr>
              <a:t>Step 2</a:t>
            </a:r>
            <a:r>
              <a:rPr lang="en-US" dirty="0"/>
              <a:t> : Find all </a:t>
            </a:r>
            <a:r>
              <a:rPr lang="en-US" dirty="0">
                <a:solidFill>
                  <a:schemeClr val="tx2"/>
                </a:solidFill>
              </a:rPr>
              <a:t>inputs, parameters, &amp; characteristics</a:t>
            </a:r>
          </a:p>
          <a:p>
            <a:pPr lvl="1"/>
            <a:endParaRPr lang="en-US" dirty="0">
              <a:solidFill>
                <a:schemeClr val="tx2"/>
              </a:solidFill>
            </a:endParaRPr>
          </a:p>
          <a:p>
            <a:r>
              <a:rPr lang="en-US" altLang="en-US" dirty="0">
                <a:solidFill>
                  <a:schemeClr val="tx2"/>
                </a:solidFill>
              </a:rPr>
              <a:t>Step 3</a:t>
            </a:r>
            <a:r>
              <a:rPr lang="en-US" altLang="en-US" dirty="0"/>
              <a:t> : Model the </a:t>
            </a:r>
            <a:r>
              <a:rPr lang="en-US" altLang="en-US" dirty="0">
                <a:solidFill>
                  <a:schemeClr val="tx2"/>
                </a:solidFill>
              </a:rPr>
              <a:t>input domain</a:t>
            </a:r>
          </a:p>
          <a:p>
            <a:pPr lvl="1"/>
            <a:endParaRPr lang="en-US" altLang="en-US" dirty="0">
              <a:solidFill>
                <a:schemeClr val="tx2"/>
              </a:solidFill>
            </a:endParaRPr>
          </a:p>
          <a:p>
            <a:r>
              <a:rPr lang="en-US" dirty="0">
                <a:solidFill>
                  <a:schemeClr val="tx2"/>
                </a:solidFill>
              </a:rPr>
              <a:t>Step 4</a:t>
            </a:r>
            <a:r>
              <a:rPr lang="en-US" dirty="0"/>
              <a:t> : Apply a test </a:t>
            </a:r>
            <a:r>
              <a:rPr lang="en-US" dirty="0">
                <a:solidFill>
                  <a:schemeClr val="tx2"/>
                </a:solidFill>
              </a:rPr>
              <a:t>criterion</a:t>
            </a:r>
            <a:r>
              <a:rPr lang="en-US" dirty="0"/>
              <a:t> to choose </a:t>
            </a:r>
            <a:r>
              <a:rPr lang="en-US" dirty="0">
                <a:solidFill>
                  <a:schemeClr val="tx2"/>
                </a:solidFill>
              </a:rPr>
              <a:t>combinations</a:t>
            </a:r>
            <a:r>
              <a:rPr lang="en-US" dirty="0"/>
              <a:t> of values (6.2)</a:t>
            </a:r>
          </a:p>
          <a:p>
            <a:pPr lvl="1"/>
            <a:endParaRPr lang="en-US" dirty="0"/>
          </a:p>
          <a:p>
            <a:r>
              <a:rPr lang="en-US" dirty="0">
                <a:solidFill>
                  <a:schemeClr val="tx2"/>
                </a:solidFill>
              </a:rPr>
              <a:t>Step 5</a:t>
            </a:r>
            <a:r>
              <a:rPr lang="en-US" dirty="0"/>
              <a:t> : Refine combinations of    blocks into </a:t>
            </a:r>
            <a:r>
              <a:rPr lang="en-US" dirty="0">
                <a:solidFill>
                  <a:schemeClr val="tx2"/>
                </a:solidFill>
              </a:rPr>
              <a:t>test inputs</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2" name="Right Brace 1"/>
          <p:cNvSpPr/>
          <p:nvPr/>
        </p:nvSpPr>
        <p:spPr bwMode="auto">
          <a:xfrm>
            <a:off x="5472000" y="987178"/>
            <a:ext cx="784800" cy="2620994"/>
          </a:xfrm>
          <a:prstGeom prst="rightBrace">
            <a:avLst>
              <a:gd name="adj1" fmla="val 20514"/>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3" name="TextBox 2"/>
          <p:cNvSpPr txBox="1"/>
          <p:nvPr/>
        </p:nvSpPr>
        <p:spPr>
          <a:xfrm>
            <a:off x="6249600" y="1697511"/>
            <a:ext cx="2599201" cy="1200329"/>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Move from imp level to  design abstraction level</a:t>
            </a:r>
          </a:p>
        </p:txBody>
      </p:sp>
      <p:sp>
        <p:nvSpPr>
          <p:cNvPr id="9" name="TextBox 8"/>
          <p:cNvSpPr txBox="1"/>
          <p:nvPr/>
        </p:nvSpPr>
        <p:spPr>
          <a:xfrm>
            <a:off x="6235200" y="4182854"/>
            <a:ext cx="2862032" cy="830997"/>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Entirely at the design abstraction level</a:t>
            </a:r>
          </a:p>
        </p:txBody>
      </p:sp>
      <p:sp>
        <p:nvSpPr>
          <p:cNvPr id="10" name="Right Brace 9"/>
          <p:cNvSpPr/>
          <p:nvPr/>
        </p:nvSpPr>
        <p:spPr bwMode="auto">
          <a:xfrm>
            <a:off x="5450400" y="4114800"/>
            <a:ext cx="784800" cy="967104"/>
          </a:xfrm>
          <a:prstGeom prst="rightBrace">
            <a:avLst>
              <a:gd name="adj1" fmla="val 16206"/>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latin typeface="Times New Roman" pitchFamily="18" charset="0"/>
            </a:endParaRPr>
          </a:p>
        </p:txBody>
      </p:sp>
      <p:sp>
        <p:nvSpPr>
          <p:cNvPr id="11" name="Right Brace 10"/>
          <p:cNvSpPr/>
          <p:nvPr/>
        </p:nvSpPr>
        <p:spPr bwMode="auto">
          <a:xfrm>
            <a:off x="4994350" y="5275637"/>
            <a:ext cx="784800" cy="1101600"/>
          </a:xfrm>
          <a:prstGeom prst="rightBrace">
            <a:avLst>
              <a:gd name="adj1" fmla="val 13235"/>
              <a:gd name="adj2" fmla="val 50000"/>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2" name="TextBox 11"/>
          <p:cNvSpPr txBox="1"/>
          <p:nvPr/>
        </p:nvSpPr>
        <p:spPr>
          <a:xfrm>
            <a:off x="5786350" y="5226273"/>
            <a:ext cx="3076850" cy="1200329"/>
          </a:xfrm>
          <a:prstGeom prst="rect">
            <a:avLst/>
          </a:prstGeom>
          <a:noFill/>
        </p:spPr>
        <p:txBody>
          <a:bodyPr wrap="square" rtlCol="0">
            <a:spAutoFit/>
          </a:bodyPr>
          <a:lstStyle/>
          <a:p>
            <a:r>
              <a:rPr lang="en-US" sz="2400" b="0" dirty="0">
                <a:solidFill>
                  <a:schemeClr val="tx1"/>
                </a:solidFill>
                <a:latin typeface="Gill Sans MT" panose="020B0502020104020203" pitchFamily="34" charset="0"/>
              </a:rPr>
              <a:t>Back to the implementation abstraction level</a:t>
            </a:r>
          </a:p>
        </p:txBody>
      </p:sp>
    </p:spTree>
    <p:extLst>
      <p:ext uri="{BB962C8B-B14F-4D97-AF65-F5344CB8AC3E}">
        <p14:creationId xmlns:p14="http://schemas.microsoft.com/office/powerpoint/2010/main" val="7021435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2457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F9FA8DB-758B-49E2-B177-955DE2951CB9}" type="slidenum">
              <a:rPr lang="en-US" altLang="en-US" sz="900" b="0" smtClean="0">
                <a:solidFill>
                  <a:schemeClr val="tx1"/>
                </a:solidFill>
                <a:latin typeface="Arial" charset="0"/>
                <a:cs typeface="Arial" charset="0"/>
              </a:rPr>
              <a:pPr/>
              <a:t>24</a:t>
            </a:fld>
            <a:endParaRPr lang="en-US" altLang="en-US" sz="900" b="0">
              <a:solidFill>
                <a:schemeClr val="tx1"/>
              </a:solidFill>
              <a:latin typeface="Arial" charset="0"/>
              <a:cs typeface="Arial" charset="0"/>
            </a:endParaRPr>
          </a:p>
        </p:txBody>
      </p:sp>
      <p:sp>
        <p:nvSpPr>
          <p:cNvPr id="24580" name="Rectangle 2"/>
          <p:cNvSpPr>
            <a:spLocks noGrp="1" noChangeArrowheads="1"/>
          </p:cNvSpPr>
          <p:nvPr>
            <p:ph type="title"/>
          </p:nvPr>
        </p:nvSpPr>
        <p:spPr>
          <a:xfrm>
            <a:off x="15759" y="0"/>
            <a:ext cx="9112482" cy="1310857"/>
          </a:xfrm>
        </p:spPr>
        <p:txBody>
          <a:bodyPr/>
          <a:lstStyle/>
          <a:p>
            <a:r>
              <a:rPr lang="en-US" altLang="en-US" dirty="0">
                <a:effectLst/>
              </a:rPr>
              <a:t>Step 4 – Choosing combinations of values</a:t>
            </a:r>
            <a:r>
              <a:rPr lang="en-US" altLang="en-US" sz="3200" dirty="0">
                <a:effectLst/>
              </a:rPr>
              <a:t>  (6.2)</a:t>
            </a:r>
            <a:endParaRPr lang="en-US" altLang="en-US" dirty="0">
              <a:effectLst/>
            </a:endParaRPr>
          </a:p>
        </p:txBody>
      </p:sp>
      <p:sp>
        <p:nvSpPr>
          <p:cNvPr id="24581" name="Rectangle 3"/>
          <p:cNvSpPr>
            <a:spLocks noGrp="1" noChangeArrowheads="1"/>
          </p:cNvSpPr>
          <p:nvPr>
            <p:ph type="body" idx="1"/>
          </p:nvPr>
        </p:nvSpPr>
        <p:spPr>
          <a:xfrm>
            <a:off x="138113" y="1206170"/>
            <a:ext cx="8867775" cy="5343278"/>
          </a:xfrm>
        </p:spPr>
        <p:txBody>
          <a:bodyPr/>
          <a:lstStyle/>
          <a:p>
            <a:r>
              <a:rPr lang="en-US" altLang="en-US" dirty="0"/>
              <a:t>After partitioning characteristics into blocks, testers design tests by combining blocks from different characteristics</a:t>
            </a:r>
          </a:p>
          <a:p>
            <a:pPr lvl="1"/>
            <a:r>
              <a:rPr lang="en-US" altLang="en-US" dirty="0"/>
              <a:t>3 Characteristics (abstract): A, B, C</a:t>
            </a:r>
          </a:p>
          <a:p>
            <a:pPr lvl="1"/>
            <a:r>
              <a:rPr lang="en-US" altLang="en-US" dirty="0"/>
              <a:t>Abstract blocks: </a:t>
            </a:r>
          </a:p>
          <a:p>
            <a:pPr lvl="2"/>
            <a:r>
              <a:rPr lang="en-US" altLang="en-US" dirty="0"/>
              <a:t>A = [a1, a2, a3, a4]; B = [b1, b2]; C = [c1, c2, c3]</a:t>
            </a:r>
          </a:p>
          <a:p>
            <a:r>
              <a:rPr lang="en-US" altLang="en-US" dirty="0"/>
              <a:t>A test starts by combining one block from each characteristic</a:t>
            </a:r>
          </a:p>
          <a:p>
            <a:pPr lvl="1"/>
            <a:r>
              <a:rPr lang="en-US" altLang="en-US" dirty="0"/>
              <a:t>Then values are chosen to satisfy the combinations</a:t>
            </a:r>
          </a:p>
          <a:p>
            <a:r>
              <a:rPr lang="en-US" altLang="en-US" dirty="0"/>
              <a:t>We use </a:t>
            </a:r>
            <a:r>
              <a:rPr lang="en-US" altLang="en-US" dirty="0">
                <a:solidFill>
                  <a:schemeClr val="tx2"/>
                </a:solidFill>
              </a:rPr>
              <a:t>criteria</a:t>
            </a:r>
            <a:r>
              <a:rPr lang="en-US" altLang="en-US" dirty="0"/>
              <a:t> to choose </a:t>
            </a:r>
            <a:r>
              <a:rPr lang="en-US" altLang="en-US" dirty="0">
                <a:solidFill>
                  <a:schemeClr val="tx2"/>
                </a:solidFill>
              </a:rPr>
              <a:t>effective</a:t>
            </a:r>
            <a:r>
              <a:rPr lang="en-US" altLang="en-US" dirty="0"/>
              <a:t> combinations</a:t>
            </a:r>
          </a:p>
        </p:txBody>
      </p:sp>
      <p:sp>
        <p:nvSpPr>
          <p:cNvPr id="24586"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extLst>
      <p:ext uri="{BB962C8B-B14F-4D97-AF65-F5344CB8AC3E}">
        <p14:creationId xmlns:p14="http://schemas.microsoft.com/office/powerpoint/2010/main" val="229620636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All combinations criterion (</a:t>
            </a:r>
            <a:r>
              <a:rPr lang="en-US" dirty="0" err="1">
                <a:effectLst/>
              </a:rPr>
              <a:t>ACoC</a:t>
            </a:r>
            <a:r>
              <a:rPr lang="en-US" dirty="0">
                <a:effectLst/>
              </a:rPr>
              <a:t>)</a:t>
            </a:r>
          </a:p>
        </p:txBody>
      </p:sp>
      <p:sp>
        <p:nvSpPr>
          <p:cNvPr id="3" name="Content Placeholder 2"/>
          <p:cNvSpPr>
            <a:spLocks noGrp="1"/>
          </p:cNvSpPr>
          <p:nvPr>
            <p:ph idx="1"/>
          </p:nvPr>
        </p:nvSpPr>
        <p:spPr/>
        <p:txBody>
          <a:bodyPr/>
          <a:lstStyle/>
          <a:p>
            <a:pPr marL="0" indent="0" algn="ctr">
              <a:buNone/>
            </a:pPr>
            <a:r>
              <a:rPr lang="en-US" altLang="en-US" dirty="0"/>
              <a:t>The most obvious criterion is to choose all combinations</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25</a:t>
            </a:fld>
            <a:endParaRPr lang="en-US"/>
          </a:p>
        </p:txBody>
      </p:sp>
      <p:sp>
        <p:nvSpPr>
          <p:cNvPr id="7" name="Text Box 4"/>
          <p:cNvSpPr txBox="1">
            <a:spLocks noChangeArrowheads="1"/>
          </p:cNvSpPr>
          <p:nvPr/>
        </p:nvSpPr>
        <p:spPr bwMode="auto">
          <a:xfrm>
            <a:off x="315913" y="1432739"/>
            <a:ext cx="8445500" cy="830263"/>
          </a:xfrm>
          <a:prstGeom prst="rect">
            <a:avLst/>
          </a:prstGeom>
          <a:solidFill>
            <a:schemeClr val="accent1">
              <a:lumMod val="40000"/>
              <a:lumOff val="60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chemeClr val="tx2"/>
                </a:solidFill>
                <a:latin typeface="Gill Sans MT" panose="020B0502020104020203" pitchFamily="34" charset="0"/>
              </a:rPr>
              <a:t>All Combinations</a:t>
            </a:r>
            <a:r>
              <a:rPr lang="en-US" sz="2400" dirty="0">
                <a:solidFill>
                  <a:schemeClr val="tx2"/>
                </a:solidFill>
                <a:latin typeface="Gill Sans MT" panose="020B0502020104020203" pitchFamily="34" charset="0"/>
              </a:rPr>
              <a:t> (</a:t>
            </a:r>
            <a:r>
              <a:rPr lang="en-US" sz="2400" u="sng" dirty="0" err="1">
                <a:solidFill>
                  <a:schemeClr val="tx2"/>
                </a:solidFill>
                <a:latin typeface="Gill Sans MT" panose="020B0502020104020203" pitchFamily="34" charset="0"/>
              </a:rPr>
              <a:t>ACoC</a:t>
            </a:r>
            <a:r>
              <a:rPr lang="en-US" sz="2400" dirty="0">
                <a:solidFill>
                  <a:schemeClr val="tx2"/>
                </a:solidFill>
                <a:latin typeface="Gill Sans MT" panose="020B0502020104020203" pitchFamily="34" charset="0"/>
              </a:rPr>
              <a:t>) :  Test with all combinations of blocks from all characteristics.</a:t>
            </a:r>
          </a:p>
        </p:txBody>
      </p:sp>
      <p:graphicFrame>
        <p:nvGraphicFramePr>
          <p:cNvPr id="12" name="Table 11"/>
          <p:cNvGraphicFramePr>
            <a:graphicFrameLocks noGrp="1"/>
          </p:cNvGraphicFramePr>
          <p:nvPr>
            <p:extLst>
              <p:ext uri="{D42A27DB-BD31-4B8C-83A1-F6EECF244321}">
                <p14:modId xmlns:p14="http://schemas.microsoft.com/office/powerpoint/2010/main" val="1362035714"/>
              </p:ext>
            </p:extLst>
          </p:nvPr>
        </p:nvGraphicFramePr>
        <p:xfrm>
          <a:off x="1063712" y="2910707"/>
          <a:ext cx="7016576" cy="2743200"/>
        </p:xfrm>
        <a:graphic>
          <a:graphicData uri="http://schemas.openxmlformats.org/drawingml/2006/table">
            <a:tbl>
              <a:tblPr firstRow="1" bandRow="1">
                <a:tableStyleId>{16D9F66E-5EB9-4882-86FB-DCBF35E3C3E4}</a:tableStyleId>
              </a:tblPr>
              <a:tblGrid>
                <a:gridCol w="1754144">
                  <a:extLst>
                    <a:ext uri="{9D8B030D-6E8A-4147-A177-3AD203B41FA5}">
                      <a16:colId xmlns:a16="http://schemas.microsoft.com/office/drawing/2014/main" val="3264710210"/>
                    </a:ext>
                  </a:extLst>
                </a:gridCol>
                <a:gridCol w="1754144">
                  <a:extLst>
                    <a:ext uri="{9D8B030D-6E8A-4147-A177-3AD203B41FA5}">
                      <a16:colId xmlns:a16="http://schemas.microsoft.com/office/drawing/2014/main" val="2365651468"/>
                    </a:ext>
                  </a:extLst>
                </a:gridCol>
                <a:gridCol w="1754144">
                  <a:extLst>
                    <a:ext uri="{9D8B030D-6E8A-4147-A177-3AD203B41FA5}">
                      <a16:colId xmlns:a16="http://schemas.microsoft.com/office/drawing/2014/main" val="3543466418"/>
                    </a:ext>
                  </a:extLst>
                </a:gridCol>
                <a:gridCol w="1754144">
                  <a:extLst>
                    <a:ext uri="{9D8B030D-6E8A-4147-A177-3AD203B41FA5}">
                      <a16:colId xmlns:a16="http://schemas.microsoft.com/office/drawing/2014/main" val="760359186"/>
                    </a:ext>
                  </a:extLst>
                </a:gridCol>
              </a:tblGrid>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1621857064"/>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2015433661"/>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040810366"/>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3104032000"/>
                  </a:ext>
                </a:extLst>
              </a:tr>
              <a:tr h="296181">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494080132"/>
                  </a:ext>
                </a:extLst>
              </a:tr>
            </a:tbl>
          </a:graphicData>
        </a:graphic>
      </p:graphicFrame>
      <p:sp>
        <p:nvSpPr>
          <p:cNvPr id="10" name="TextBox 9">
            <a:extLst>
              <a:ext uri="{FF2B5EF4-FFF2-40B4-BE49-F238E27FC236}">
                <a16:creationId xmlns:a16="http://schemas.microsoft.com/office/drawing/2014/main" id="{50F03955-BCD9-467D-A707-4BE3D4DE57CB}"/>
              </a:ext>
            </a:extLst>
          </p:cNvPr>
          <p:cNvSpPr txBox="1"/>
          <p:nvPr/>
        </p:nvSpPr>
        <p:spPr>
          <a:xfrm>
            <a:off x="1468073" y="5765688"/>
            <a:ext cx="6157520" cy="461665"/>
          </a:xfrm>
          <a:prstGeom prst="rect">
            <a:avLst/>
          </a:prstGeom>
          <a:noFill/>
        </p:spPr>
        <p:txBody>
          <a:bodyPr wrap="square">
            <a:spAutoFit/>
          </a:bodyPr>
          <a:lstStyle/>
          <a:p>
            <a:r>
              <a:rPr lang="en-US" altLang="en-US" sz="2400" dirty="0">
                <a:solidFill>
                  <a:srgbClr val="CC0066"/>
                </a:solidFill>
                <a:latin typeface="Gill Sans MT" panose="020B0502020104020203" pitchFamily="34" charset="0"/>
              </a:rPr>
              <a:t># of tests to satisfy </a:t>
            </a:r>
            <a:r>
              <a:rPr lang="en-US" altLang="en-US" sz="2400" dirty="0" err="1">
                <a:solidFill>
                  <a:srgbClr val="CC0066"/>
                </a:solidFill>
                <a:latin typeface="Gill Sans MT" panose="020B0502020104020203" pitchFamily="34" charset="0"/>
              </a:rPr>
              <a:t>ACoC</a:t>
            </a:r>
            <a:r>
              <a:rPr lang="en-US" altLang="en-US" sz="2400" dirty="0">
                <a:solidFill>
                  <a:srgbClr val="CC0066"/>
                </a:solidFill>
                <a:latin typeface="Gill Sans MT" panose="020B0502020104020203" pitchFamily="34" charset="0"/>
              </a:rPr>
              <a:t>: 4 * 2 * 3 = 24 </a:t>
            </a:r>
            <a:endParaRPr lang="en-US" sz="2400" dirty="0">
              <a:solidFill>
                <a:srgbClr val="CC0066"/>
              </a:solidFill>
              <a:latin typeface="Gill Sans MT" panose="020B0502020104020203" pitchFamily="34" charset="0"/>
            </a:endParaRPr>
          </a:p>
        </p:txBody>
      </p:sp>
    </p:spTree>
    <p:extLst>
      <p:ext uri="{BB962C8B-B14F-4D97-AF65-F5344CB8AC3E}">
        <p14:creationId xmlns:p14="http://schemas.microsoft.com/office/powerpoint/2010/main" val="33310550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All combinations criterion (</a:t>
            </a:r>
            <a:r>
              <a:rPr lang="en-US" dirty="0" err="1">
                <a:effectLst/>
              </a:rPr>
              <a:t>ACoC</a:t>
            </a:r>
            <a:r>
              <a:rPr lang="en-US" dirty="0">
                <a:effectLst/>
              </a:rPr>
              <a:t>)</a:t>
            </a:r>
          </a:p>
        </p:txBody>
      </p:sp>
      <p:sp>
        <p:nvSpPr>
          <p:cNvPr id="3" name="Content Placeholder 2"/>
          <p:cNvSpPr>
            <a:spLocks noGrp="1"/>
          </p:cNvSpPr>
          <p:nvPr>
            <p:ph idx="1"/>
          </p:nvPr>
        </p:nvSpPr>
        <p:spPr/>
        <p:txBody>
          <a:bodyPr/>
          <a:lstStyle/>
          <a:p>
            <a:r>
              <a:rPr lang="en-US" altLang="en-US" dirty="0"/>
              <a:t>Number of  tests is the product of the number of blocks in each characteristic Q :</a:t>
            </a:r>
          </a:p>
          <a:p>
            <a:endParaRPr lang="en-US" altLang="en-US" dirty="0">
              <a:sym typeface="Symbol" pitchFamily="18" charset="2"/>
            </a:endParaRPr>
          </a:p>
          <a:p>
            <a:r>
              <a:rPr lang="en-US" altLang="en-US" dirty="0"/>
              <a:t>The syntax characterization of </a:t>
            </a:r>
            <a:r>
              <a:rPr lang="en-US" altLang="en-US" i="1" dirty="0" err="1">
                <a:solidFill>
                  <a:srgbClr val="008000"/>
                </a:solidFill>
              </a:rPr>
              <a:t>triang</a:t>
            </a:r>
            <a:r>
              <a:rPr lang="en-US" altLang="en-US" i="1" dirty="0">
                <a:solidFill>
                  <a:srgbClr val="008000"/>
                </a:solidFill>
              </a:rPr>
              <a:t>()</a:t>
            </a:r>
          </a:p>
          <a:p>
            <a:pPr lvl="1"/>
            <a:r>
              <a:rPr lang="en-US" altLang="en-US" dirty="0"/>
              <a:t>Each side: &gt;1, 1, 0, &lt;1</a:t>
            </a:r>
          </a:p>
          <a:p>
            <a:pPr lvl="1"/>
            <a:r>
              <a:rPr lang="en-US" altLang="en-US" dirty="0"/>
              <a:t>Results in 4*4*4 = </a:t>
            </a:r>
            <a:r>
              <a:rPr lang="en-US" altLang="en-US" dirty="0">
                <a:solidFill>
                  <a:schemeClr val="tx2"/>
                </a:solidFill>
              </a:rPr>
              <a:t>64 tests</a:t>
            </a:r>
            <a:endParaRPr lang="en-US" altLang="en-US" dirty="0"/>
          </a:p>
          <a:p>
            <a:r>
              <a:rPr lang="en-US" altLang="en-US" sz="3200" dirty="0"/>
              <a:t>Most form invalid triangles</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26</a:t>
            </a:fld>
            <a:endParaRPr lang="en-US"/>
          </a:p>
        </p:txBody>
      </p:sp>
      <p:grpSp>
        <p:nvGrpSpPr>
          <p:cNvPr id="7" name="Group 11"/>
          <p:cNvGrpSpPr>
            <a:grpSpLocks/>
          </p:cNvGrpSpPr>
          <p:nvPr/>
        </p:nvGrpSpPr>
        <p:grpSpPr bwMode="auto">
          <a:xfrm>
            <a:off x="4067457" y="1169893"/>
            <a:ext cx="1603093" cy="1038226"/>
            <a:chOff x="1806" y="3412"/>
            <a:chExt cx="698" cy="654"/>
          </a:xfrm>
        </p:grpSpPr>
        <p:sp>
          <p:nvSpPr>
            <p:cNvPr id="8" name="Text Box 6"/>
            <p:cNvSpPr txBox="1">
              <a:spLocks noChangeArrowheads="1"/>
            </p:cNvSpPr>
            <p:nvPr/>
          </p:nvSpPr>
          <p:spPr bwMode="auto">
            <a:xfrm>
              <a:off x="1806" y="3550"/>
              <a:ext cx="23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b="0" dirty="0">
                  <a:solidFill>
                    <a:srgbClr val="C0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2400" b="0" baseline="-25000" dirty="0">
                <a:solidFill>
                  <a:srgbClr val="C00000"/>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9" name="Text Box 8"/>
            <p:cNvSpPr txBox="1">
              <a:spLocks noChangeArrowheads="1"/>
            </p:cNvSpPr>
            <p:nvPr/>
          </p:nvSpPr>
          <p:spPr bwMode="auto">
            <a:xfrm>
              <a:off x="1848" y="3412"/>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dirty="0">
                  <a:solidFill>
                    <a:srgbClr val="C00000"/>
                  </a:solidFill>
                  <a:latin typeface="Verdana" panose="020B0604030504040204" pitchFamily="34" charset="0"/>
                  <a:ea typeface="Verdana" panose="020B0604030504040204" pitchFamily="34" charset="0"/>
                  <a:cs typeface="Verdana" panose="020B0604030504040204" pitchFamily="34" charset="0"/>
                </a:rPr>
                <a:t>Q</a:t>
              </a:r>
            </a:p>
          </p:txBody>
        </p:sp>
        <p:sp>
          <p:nvSpPr>
            <p:cNvPr id="10" name="Text Box 9"/>
            <p:cNvSpPr txBox="1">
              <a:spLocks noChangeArrowheads="1"/>
            </p:cNvSpPr>
            <p:nvPr/>
          </p:nvSpPr>
          <p:spPr bwMode="auto">
            <a:xfrm>
              <a:off x="1812" y="3814"/>
              <a:ext cx="3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dirty="0" err="1">
                  <a:solidFill>
                    <a:srgbClr val="C00000"/>
                  </a:solidFill>
                  <a:latin typeface="Verdana" panose="020B0604030504040204" pitchFamily="34" charset="0"/>
                  <a:ea typeface="Verdana" panose="020B0604030504040204" pitchFamily="34" charset="0"/>
                  <a:cs typeface="Verdana" panose="020B0604030504040204" pitchFamily="34" charset="0"/>
                </a:rPr>
                <a:t>i</a:t>
              </a:r>
              <a:r>
                <a:rPr lang="en-US" altLang="en-US" b="0" dirty="0">
                  <a:solidFill>
                    <a:srgbClr val="C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1" name="Text Box 10"/>
            <p:cNvSpPr txBox="1">
              <a:spLocks noChangeArrowheads="1"/>
            </p:cNvSpPr>
            <p:nvPr/>
          </p:nvSpPr>
          <p:spPr bwMode="auto">
            <a:xfrm>
              <a:off x="2042" y="3592"/>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b="0"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en-US" sz="2400" b="0" baseline="-25000" dirty="0">
                  <a:solidFill>
                    <a:srgbClr val="C00000"/>
                  </a:solidFill>
                  <a:latin typeface="Verdana" panose="020B0604030504040204" pitchFamily="34" charset="0"/>
                  <a:ea typeface="Verdana" panose="020B0604030504040204" pitchFamily="34" charset="0"/>
                  <a:cs typeface="Verdana" panose="020B0604030504040204" pitchFamily="34" charset="0"/>
                </a:rPr>
                <a:t>i</a:t>
              </a:r>
              <a:r>
                <a:rPr lang="en-US" altLang="en-US" sz="2400" b="0"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grpSp>
      <p:sp>
        <p:nvSpPr>
          <p:cNvPr id="12" name="Rounded Rectangle 11"/>
          <p:cNvSpPr/>
          <p:nvPr/>
        </p:nvSpPr>
        <p:spPr bwMode="auto">
          <a:xfrm>
            <a:off x="1673158" y="4454555"/>
            <a:ext cx="5560541" cy="1014478"/>
          </a:xfrm>
          <a:prstGeom prst="roundRect">
            <a:avLst>
              <a:gd name="adj" fmla="val 15774"/>
            </a:avLst>
          </a:prstGeom>
          <a:solidFill>
            <a:schemeClr val="accent6">
              <a:lumMod val="20000"/>
              <a:lumOff val="80000"/>
            </a:schemeClr>
          </a:solidFill>
          <a:ln w="38100" cap="flat" cmpd="sng" algn="ctr">
            <a:solidFill>
              <a:srgbClr val="00B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ill Sans MT" panose="020B0502020104020203" pitchFamily="34" charset="0"/>
              </a:rPr>
              <a:t>How can we get fewer tests</a:t>
            </a:r>
            <a:r>
              <a:rPr lang="en-US" sz="3200" b="0" dirty="0">
                <a:solidFill>
                  <a:schemeClr val="tx1"/>
                </a:solidFill>
                <a:latin typeface="Gill Sans MT" panose="020B0502020104020203" pitchFamily="34" charset="0"/>
              </a:rPr>
              <a:t>?</a:t>
            </a:r>
            <a:endParaRPr kumimoji="0" lang="en-US" sz="3200" b="0" i="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351986181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Example</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27</a:t>
            </a:fld>
            <a:endParaRPr lang="en-US"/>
          </a:p>
        </p:txBody>
      </p:sp>
      <p:sp>
        <p:nvSpPr>
          <p:cNvPr id="8" name="Rounded Rectangle 7"/>
          <p:cNvSpPr/>
          <p:nvPr/>
        </p:nvSpPr>
        <p:spPr bwMode="auto">
          <a:xfrm>
            <a:off x="3169822" y="919327"/>
            <a:ext cx="2811557" cy="626808"/>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Input</a:t>
            </a: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students</a:t>
            </a:r>
          </a:p>
        </p:txBody>
      </p:sp>
      <p:sp>
        <p:nvSpPr>
          <p:cNvPr id="9" name="Rounded Rectangle 8"/>
          <p:cNvSpPr/>
          <p:nvPr/>
        </p:nvSpPr>
        <p:spPr bwMode="auto">
          <a:xfrm>
            <a:off x="374400" y="1642528"/>
            <a:ext cx="8402400" cy="626808"/>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Characteristics</a:t>
            </a: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Level,</a:t>
            </a:r>
            <a:r>
              <a:rPr kumimoji="0" lang="en-US" sz="3200" b="0" i="0" u="none" strike="noStrike" cap="none" normalizeH="0" dirty="0">
                <a:ln>
                  <a:noFill/>
                </a:ln>
                <a:solidFill>
                  <a:schemeClr val="tx1"/>
                </a:solidFill>
                <a:effectLst/>
                <a:latin typeface="Calibri" panose="020F0502020204030204" pitchFamily="34" charset="0"/>
                <a:cs typeface="Calibri" panose="020F0502020204030204" pitchFamily="34" charset="0"/>
              </a:rPr>
              <a:t> Mode, Major, Classification</a:t>
            </a:r>
            <a:endPar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ounded Rectangle 9"/>
          <p:cNvSpPr/>
          <p:nvPr/>
        </p:nvSpPr>
        <p:spPr bwMode="auto">
          <a:xfrm>
            <a:off x="1199334" y="2365729"/>
            <a:ext cx="6752532" cy="2479227"/>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Blocks</a:t>
            </a: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lang="en-US" sz="3200" b="0"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3200" b="0" dirty="0">
                <a:solidFill>
                  <a:schemeClr val="tx1"/>
                </a:solidFill>
                <a:latin typeface="Calibri" panose="020F0502020204030204" pitchFamily="34" charset="0"/>
                <a:cs typeface="Calibri" panose="020F0502020204030204" pitchFamily="34" charset="0"/>
              </a:rPr>
              <a:t>Level: (grad, undergrad)</a:t>
            </a:r>
          </a:p>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 (full-time, part-time)</a:t>
            </a:r>
          </a:p>
          <a:p>
            <a:pPr marL="0" marR="0" indent="0" algn="l" defTabSz="914400" rtl="0" eaLnBrk="0" fontAlgn="base" latinLnBrk="0" hangingPunct="0">
              <a:lnSpc>
                <a:spcPct val="100000"/>
              </a:lnSpc>
              <a:spcBef>
                <a:spcPct val="0"/>
              </a:spcBef>
              <a:spcAft>
                <a:spcPct val="0"/>
              </a:spcAft>
              <a:buClrTx/>
              <a:buSzTx/>
              <a:buFontTx/>
              <a:buNone/>
              <a:tabLst/>
            </a:pPr>
            <a:r>
              <a:rPr lang="en-US" sz="3200" b="0" dirty="0">
                <a:solidFill>
                  <a:schemeClr val="tx1"/>
                </a:solidFill>
                <a:latin typeface="Calibri" panose="020F0502020204030204" pitchFamily="34" charset="0"/>
                <a:cs typeface="Calibri" panose="020F0502020204030204" pitchFamily="34" charset="0"/>
              </a:rPr>
              <a:t>Major: (cs, </a:t>
            </a:r>
            <a:r>
              <a:rPr lang="en-US" sz="3200" b="0" dirty="0" err="1">
                <a:solidFill>
                  <a:schemeClr val="tx1"/>
                </a:solidFill>
                <a:latin typeface="Calibri" panose="020F0502020204030204" pitchFamily="34" charset="0"/>
                <a:cs typeface="Calibri" panose="020F0502020204030204" pitchFamily="34" charset="0"/>
              </a:rPr>
              <a:t>swe</a:t>
            </a:r>
            <a:r>
              <a:rPr lang="en-US" sz="3200" b="0" dirty="0">
                <a:solidFill>
                  <a:schemeClr val="tx1"/>
                </a:solidFill>
                <a:latin typeface="Calibri" panose="020F0502020204030204" pitchFamily="34" charset="0"/>
                <a:cs typeface="Calibri" panose="020F0502020204030204" pitchFamily="34" charset="0"/>
              </a:rPr>
              <a:t>, other)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Classification: (in-state,</a:t>
            </a:r>
            <a:r>
              <a:rPr kumimoji="0" lang="en-US" sz="3200" b="0" i="0" u="none" strike="noStrike" cap="none" normalizeH="0" dirty="0">
                <a:ln>
                  <a:noFill/>
                </a:ln>
                <a:solidFill>
                  <a:schemeClr val="tx1"/>
                </a:solidFill>
                <a:effectLst/>
                <a:latin typeface="Calibri" panose="020F0502020204030204" pitchFamily="34" charset="0"/>
                <a:cs typeface="Calibri" panose="020F0502020204030204" pitchFamily="34" charset="0"/>
              </a:rPr>
              <a:t> out-of-state)</a:t>
            </a:r>
            <a:endPar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1" name="Rounded Rectangle 10"/>
          <p:cNvSpPr/>
          <p:nvPr/>
        </p:nvSpPr>
        <p:spPr bwMode="auto">
          <a:xfrm>
            <a:off x="1667334" y="4941348"/>
            <a:ext cx="5816532" cy="1461161"/>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Abstract IDM</a:t>
            </a: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lang="en-US" sz="3200" b="0"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 [</a:t>
            </a:r>
            <a:r>
              <a:rPr kumimoji="0" lang="en-US" sz="3200" b="0" i="0" u="none" strike="noStrike" cap="none" normalizeH="0" dirty="0">
                <a:ln>
                  <a:noFill/>
                </a:ln>
                <a:solidFill>
                  <a:schemeClr val="tx1"/>
                </a:solidFill>
                <a:effectLst/>
                <a:latin typeface="Calibri" panose="020F0502020204030204" pitchFamily="34" charset="0"/>
                <a:cs typeface="Calibri" panose="020F0502020204030204" pitchFamily="34" charset="0"/>
              </a:rPr>
              <a:t> a1, a2 ]	C = [ c1, c2, c3 ]</a:t>
            </a:r>
          </a:p>
          <a:p>
            <a:pPr marL="0" marR="0" indent="0" algn="l" defTabSz="914400" rtl="0" eaLnBrk="0" fontAlgn="base" latinLnBrk="0" hangingPunct="0">
              <a:lnSpc>
                <a:spcPct val="100000"/>
              </a:lnSpc>
              <a:spcBef>
                <a:spcPct val="0"/>
              </a:spcBef>
              <a:spcAft>
                <a:spcPct val="0"/>
              </a:spcAft>
              <a:buClrTx/>
              <a:buSzTx/>
              <a:buFontTx/>
              <a:buNone/>
              <a:tabLst/>
            </a:pPr>
            <a:r>
              <a:rPr lang="en-US" sz="3200" b="0" dirty="0">
                <a:solidFill>
                  <a:schemeClr val="tx1"/>
                </a:solidFill>
                <a:latin typeface="Calibri" panose="020F0502020204030204" pitchFamily="34" charset="0"/>
                <a:cs typeface="Calibri" panose="020F0502020204030204" pitchFamily="34" charset="0"/>
              </a:rPr>
              <a:t>   B = [ b1, b2 ]	D = [ d1, d2 ]</a:t>
            </a:r>
            <a:endPar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79634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rPr>
              <a:t>In-class exercise</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Arial" pitchFamily="34" charset="0"/>
            </a:endParaRPr>
          </a:p>
        </p:txBody>
      </p:sp>
      <p:sp>
        <p:nvSpPr>
          <p:cNvPr id="7" name="TextBox 6"/>
          <p:cNvSpPr txBox="1"/>
          <p:nvPr/>
        </p:nvSpPr>
        <p:spPr>
          <a:xfrm>
            <a:off x="2285991" y="1965115"/>
            <a:ext cx="4586430" cy="523220"/>
          </a:xfrm>
          <a:prstGeom prst="rect">
            <a:avLst/>
          </a:prstGeom>
          <a:solidFill>
            <a:schemeClr val="bg1">
              <a:lumMod val="40000"/>
              <a:lumOff val="60000"/>
            </a:schemeClr>
          </a:solidFill>
        </p:spPr>
        <p:txBody>
          <a:bodyPr wrap="square" rtlCol="0">
            <a:spAutoFit/>
          </a:bodyPr>
          <a:lstStyle/>
          <a:p>
            <a:pPr lvl="0" algn="ctr"/>
            <a:r>
              <a:rPr lang="en-US" sz="2800" b="0" dirty="0">
                <a:solidFill>
                  <a:schemeClr val="tx1"/>
                </a:solidFill>
                <a:latin typeface="Calibri" panose="020F0502020204030204" pitchFamily="34" charset="0"/>
                <a:cs typeface="Calibri" panose="020F0502020204030204" pitchFamily="34" charset="0"/>
              </a:rPr>
              <a:t>Consider this abstract IDM</a:t>
            </a:r>
            <a:endParaRPr kumimoji="0" lang="en-US" sz="28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8" name="TextBox 7"/>
          <p:cNvSpPr txBox="1"/>
          <p:nvPr/>
        </p:nvSpPr>
        <p:spPr>
          <a:xfrm>
            <a:off x="960780" y="2906148"/>
            <a:ext cx="7231205" cy="1384995"/>
          </a:xfrm>
          <a:prstGeom prst="rect">
            <a:avLst/>
          </a:prstGeom>
          <a:solidFill>
            <a:schemeClr val="bg1">
              <a:lumMod val="40000"/>
              <a:lumOff val="60000"/>
            </a:schemeClr>
          </a:solidFill>
        </p:spPr>
        <p:txBody>
          <a:bodyPr wrap="square" rtlCol="0">
            <a:spAutoFit/>
          </a:bodyPr>
          <a:lstStyle/>
          <a:p>
            <a:pPr lvl="0"/>
            <a:r>
              <a:rPr lang="en-US" sz="2800" b="0" dirty="0">
                <a:solidFill>
                  <a:schemeClr val="tx1"/>
                </a:solidFill>
                <a:latin typeface="Calibri" panose="020F0502020204030204" pitchFamily="34" charset="0"/>
                <a:cs typeface="Calibri" panose="020F0502020204030204" pitchFamily="34" charset="0"/>
              </a:rPr>
              <a:t>4 Characteristics:  A, B, C, D</a:t>
            </a:r>
          </a:p>
          <a:p>
            <a:pPr lvl="0"/>
            <a:r>
              <a:rPr lang="en-US" sz="2800" b="0" dirty="0">
                <a:solidFill>
                  <a:schemeClr val="tx1"/>
                </a:solidFill>
                <a:latin typeface="Calibri" panose="020F0502020204030204" pitchFamily="34" charset="0"/>
                <a:cs typeface="Calibri" panose="020F0502020204030204" pitchFamily="34" charset="0"/>
              </a:rPr>
              <a:t>Abstract blocks: A = [a1, a2]; B = [b1, b2];</a:t>
            </a:r>
          </a:p>
          <a:p>
            <a:pPr lvl="0"/>
            <a:r>
              <a:rPr lang="en-US" sz="2800" b="0" dirty="0">
                <a:solidFill>
                  <a:schemeClr val="tx1"/>
                </a:solidFill>
                <a:latin typeface="Calibri" panose="020F0502020204030204" pitchFamily="34" charset="0"/>
                <a:cs typeface="Calibri" panose="020F0502020204030204" pitchFamily="34" charset="0"/>
              </a:rPr>
              <a:t>		       C = [c1, c2, c3]; D = [d1, d2]</a:t>
            </a:r>
          </a:p>
        </p:txBody>
      </p:sp>
      <p:sp>
        <p:nvSpPr>
          <p:cNvPr id="9" name="TextBox 8"/>
          <p:cNvSpPr txBox="1"/>
          <p:nvPr/>
        </p:nvSpPr>
        <p:spPr>
          <a:xfrm>
            <a:off x="938473" y="4708956"/>
            <a:ext cx="7275818" cy="523220"/>
          </a:xfrm>
          <a:prstGeom prst="rect">
            <a:avLst/>
          </a:prstGeom>
          <a:solidFill>
            <a:schemeClr val="bg1">
              <a:lumMod val="40000"/>
              <a:lumOff val="60000"/>
            </a:schemeClr>
          </a:solidFill>
        </p:spPr>
        <p:txBody>
          <a:bodyPr wrap="square" rtlCol="0">
            <a:spAutoFit/>
          </a:bodyPr>
          <a:lstStyle/>
          <a:p>
            <a:pPr lvl="0" algn="ctr"/>
            <a:r>
              <a:rPr lang="en-US" sz="2800" b="0" dirty="0">
                <a:solidFill>
                  <a:schemeClr val="tx1"/>
                </a:solidFill>
                <a:latin typeface="Calibri" panose="020F0502020204030204" pitchFamily="34" charset="0"/>
                <a:cs typeface="Calibri" panose="020F0502020204030204" pitchFamily="34" charset="0"/>
              </a:rPr>
              <a:t>How many tests are needed to satisfy </a:t>
            </a:r>
            <a:r>
              <a:rPr lang="en-US" sz="2800" b="0" dirty="0" err="1">
                <a:solidFill>
                  <a:schemeClr val="tx1"/>
                </a:solidFill>
                <a:latin typeface="Calibri" panose="020F0502020204030204" pitchFamily="34" charset="0"/>
                <a:cs typeface="Calibri" panose="020F0502020204030204" pitchFamily="34" charset="0"/>
              </a:rPr>
              <a:t>ACoC</a:t>
            </a:r>
            <a:r>
              <a:rPr lang="en-US" sz="2800" b="0" dirty="0">
                <a:solidFill>
                  <a:schemeClr val="tx1"/>
                </a:solidFill>
                <a:latin typeface="Calibri" panose="020F0502020204030204" pitchFamily="34" charset="0"/>
                <a:cs typeface="Calibri" panose="020F0502020204030204" pitchFamily="34" charset="0"/>
              </a:rPr>
              <a:t>?</a:t>
            </a:r>
          </a:p>
        </p:txBody>
      </p:sp>
      <p:sp>
        <p:nvSpPr>
          <p:cNvPr id="10" name="TextBox 9"/>
          <p:cNvSpPr txBox="1"/>
          <p:nvPr/>
        </p:nvSpPr>
        <p:spPr>
          <a:xfrm>
            <a:off x="1671175" y="962527"/>
            <a:ext cx="5810414" cy="584775"/>
          </a:xfrm>
          <a:prstGeom prst="rect">
            <a:avLst/>
          </a:prstGeom>
          <a:solidFill>
            <a:schemeClr val="bg1">
              <a:lumMod val="40000"/>
              <a:lumOff val="60000"/>
            </a:schemeClr>
          </a:solidFill>
        </p:spPr>
        <p:txBody>
          <a:bodyPr wrap="square" rtlCol="0">
            <a:spAutoFit/>
          </a:bodyPr>
          <a:lstStyle/>
          <a:p>
            <a:pPr lvl="0" algn="ctr"/>
            <a:r>
              <a:rPr lang="en-US" sz="3200" b="0" dirty="0">
                <a:solidFill>
                  <a:schemeClr val="tx1"/>
                </a:solidFill>
                <a:latin typeface="Calibri" panose="020F0502020204030204" pitchFamily="34" charset="0"/>
                <a:cs typeface="Calibri" panose="020F0502020204030204" pitchFamily="34" charset="0"/>
              </a:rPr>
              <a:t>All combinations criterion (</a:t>
            </a:r>
            <a:r>
              <a:rPr lang="en-US" sz="3200" b="0" dirty="0" err="1">
                <a:solidFill>
                  <a:schemeClr val="tx1"/>
                </a:solidFill>
                <a:latin typeface="Calibri" panose="020F0502020204030204" pitchFamily="34" charset="0"/>
                <a:cs typeface="Calibri" panose="020F0502020204030204" pitchFamily="34" charset="0"/>
              </a:rPr>
              <a:t>ACoC</a:t>
            </a:r>
            <a:r>
              <a:rPr lang="en-US" sz="3200" b="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82730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rPr>
              <a:t>In-class exercise (</a:t>
            </a:r>
            <a:r>
              <a:rPr lang="en-US" i="1" dirty="0">
                <a:solidFill>
                  <a:schemeClr val="tx1"/>
                </a:solidFill>
                <a:effectLst/>
              </a:rPr>
              <a:t>answer</a:t>
            </a:r>
            <a:r>
              <a:rPr lang="en-US" dirty="0">
                <a:solidFill>
                  <a:schemeClr val="tx1"/>
                </a:solidFill>
                <a:effectLst/>
              </a:rPr>
              <a:t>)</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endParaRPr>
          </a:p>
        </p:txBody>
      </p:sp>
      <p:sp>
        <p:nvSpPr>
          <p:cNvPr id="8" name="TextBox 7"/>
          <p:cNvSpPr txBox="1"/>
          <p:nvPr/>
        </p:nvSpPr>
        <p:spPr>
          <a:xfrm>
            <a:off x="960780" y="1619176"/>
            <a:ext cx="7231205" cy="1384995"/>
          </a:xfrm>
          <a:prstGeom prst="rect">
            <a:avLst/>
          </a:prstGeom>
          <a:solidFill>
            <a:schemeClr val="bg1">
              <a:lumMod val="40000"/>
              <a:lumOff val="60000"/>
            </a:schemeClr>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4 Characteristics:  A, B, C,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Abstract blocks: A = [a1, a2]; B = [b1,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C = [c1, c2, c3]; D = [d1, d2]</a:t>
            </a:r>
          </a:p>
        </p:txBody>
      </p:sp>
      <p:sp>
        <p:nvSpPr>
          <p:cNvPr id="10" name="TextBox 9"/>
          <p:cNvSpPr txBox="1"/>
          <p:nvPr/>
        </p:nvSpPr>
        <p:spPr>
          <a:xfrm>
            <a:off x="1671175" y="888385"/>
            <a:ext cx="5810414" cy="584775"/>
          </a:xfrm>
          <a:prstGeom prst="rect">
            <a:avLst/>
          </a:prstGeom>
          <a:solidFill>
            <a:schemeClr val="bg1">
              <a:lumMod val="40000"/>
              <a:lumOff val="60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All combinations criterion (</a:t>
            </a:r>
            <a:r>
              <a:rPr kumimoji="0" lang="en-US" sz="3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Calibri" panose="020F0502020204030204" pitchFamily="34" charset="0"/>
              </a:rPr>
              <a:t>ACoC</a:t>
            </a:r>
            <a:r>
              <a:rPr kumimoji="0" lang="en-US" sz="3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a:t>
            </a:r>
          </a:p>
        </p:txBody>
      </p:sp>
      <p:sp>
        <p:nvSpPr>
          <p:cNvPr id="11" name="Rounded Rectangle 10"/>
          <p:cNvSpPr/>
          <p:nvPr/>
        </p:nvSpPr>
        <p:spPr bwMode="auto">
          <a:xfrm>
            <a:off x="2290382" y="3150187"/>
            <a:ext cx="4572000" cy="576341"/>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u="none" strike="noStrike" kern="1200" cap="none" spc="0" normalizeH="0" baseline="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Number of tests:</a:t>
            </a:r>
            <a:r>
              <a:rPr kumimoji="0" lang="en-US" sz="2000" b="0" u="none" strike="noStrike" kern="1200" cap="none" spc="0" normalizeH="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 2*2*3*2 = 24</a:t>
            </a:r>
            <a:endParaRPr kumimoji="0" lang="en-US" sz="2000" b="0" u="none" strike="noStrike" kern="1200" cap="none" spc="0" normalizeH="0" baseline="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76300785"/>
              </p:ext>
            </p:extLst>
          </p:nvPr>
        </p:nvGraphicFramePr>
        <p:xfrm>
          <a:off x="210062" y="3872545"/>
          <a:ext cx="8662088" cy="2743200"/>
        </p:xfrm>
        <a:graphic>
          <a:graphicData uri="http://schemas.openxmlformats.org/drawingml/2006/table">
            <a:tbl>
              <a:tblPr firstRow="1" bandRow="1">
                <a:tableStyleId>{16D9F66E-5EB9-4882-86FB-DCBF35E3C3E4}</a:tableStyleId>
              </a:tblPr>
              <a:tblGrid>
                <a:gridCol w="2165522">
                  <a:extLst>
                    <a:ext uri="{9D8B030D-6E8A-4147-A177-3AD203B41FA5}">
                      <a16:colId xmlns:a16="http://schemas.microsoft.com/office/drawing/2014/main" val="3264710210"/>
                    </a:ext>
                  </a:extLst>
                </a:gridCol>
                <a:gridCol w="2165522">
                  <a:extLst>
                    <a:ext uri="{9D8B030D-6E8A-4147-A177-3AD203B41FA5}">
                      <a16:colId xmlns:a16="http://schemas.microsoft.com/office/drawing/2014/main" val="2365651468"/>
                    </a:ext>
                  </a:extLst>
                </a:gridCol>
                <a:gridCol w="2165522">
                  <a:extLst>
                    <a:ext uri="{9D8B030D-6E8A-4147-A177-3AD203B41FA5}">
                      <a16:colId xmlns:a16="http://schemas.microsoft.com/office/drawing/2014/main" val="3543466418"/>
                    </a:ext>
                  </a:extLst>
                </a:gridCol>
                <a:gridCol w="2165522">
                  <a:extLst>
                    <a:ext uri="{9D8B030D-6E8A-4147-A177-3AD203B41FA5}">
                      <a16:colId xmlns:a16="http://schemas.microsoft.com/office/drawing/2014/main" val="760359186"/>
                    </a:ext>
                  </a:extLst>
                </a:gridCol>
              </a:tblGrid>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c1 d1</a:t>
                      </a:r>
                    </a:p>
                  </a:txBody>
                  <a:tcPr>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c1 d1</a:t>
                      </a:r>
                    </a:p>
                  </a:txBody>
                  <a:tcPr>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439962">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c1</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 d2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 d2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c2 d2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c2 d2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040810366"/>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3104032000"/>
                  </a:ext>
                </a:extLst>
              </a:tr>
              <a:tr h="296181">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494080132"/>
                  </a:ext>
                </a:extLst>
              </a:tr>
            </a:tbl>
          </a:graphicData>
        </a:graphic>
      </p:graphicFrame>
    </p:spTree>
    <p:extLst>
      <p:ext uri="{BB962C8B-B14F-4D97-AF65-F5344CB8AC3E}">
        <p14:creationId xmlns:p14="http://schemas.microsoft.com/office/powerpoint/2010/main" val="9336642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51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BE1463B-C8BB-4FC0-847A-9DA342C071CD}" type="slidenum">
              <a:rPr lang="en-US" altLang="en-US" sz="900" b="0" smtClean="0">
                <a:solidFill>
                  <a:schemeClr val="tx1"/>
                </a:solidFill>
                <a:latin typeface="Arial" charset="0"/>
                <a:cs typeface="Arial" charset="0"/>
              </a:rPr>
              <a:pPr/>
              <a:t>3</a:t>
            </a:fld>
            <a:endParaRPr lang="en-US" altLang="en-US" sz="900" b="0">
              <a:solidFill>
                <a:schemeClr val="tx1"/>
              </a:solidFill>
              <a:latin typeface="Arial" charset="0"/>
              <a:cs typeface="Arial" charset="0"/>
            </a:endParaRPr>
          </a:p>
        </p:txBody>
      </p:sp>
      <p:sp>
        <p:nvSpPr>
          <p:cNvPr id="5124" name="Rectangle 2"/>
          <p:cNvSpPr>
            <a:spLocks noGrp="1" noChangeArrowheads="1"/>
          </p:cNvSpPr>
          <p:nvPr>
            <p:ph type="title"/>
          </p:nvPr>
        </p:nvSpPr>
        <p:spPr/>
        <p:txBody>
          <a:bodyPr/>
          <a:lstStyle/>
          <a:p>
            <a:r>
              <a:rPr lang="en-US" altLang="en-US" dirty="0">
                <a:effectLst/>
              </a:rPr>
              <a:t>Benefits of ISP</a:t>
            </a:r>
          </a:p>
        </p:txBody>
      </p:sp>
      <p:sp>
        <p:nvSpPr>
          <p:cNvPr id="5125" name="Rectangle 3"/>
          <p:cNvSpPr>
            <a:spLocks noGrp="1" noChangeArrowheads="1"/>
          </p:cNvSpPr>
          <p:nvPr>
            <p:ph type="body" idx="1"/>
          </p:nvPr>
        </p:nvSpPr>
        <p:spPr/>
        <p:txBody>
          <a:bodyPr/>
          <a:lstStyle/>
          <a:p>
            <a:pPr>
              <a:spcBef>
                <a:spcPts val="1800"/>
              </a:spcBef>
            </a:pPr>
            <a:r>
              <a:rPr lang="en-US" altLang="en-US" dirty="0"/>
              <a:t>Equally </a:t>
            </a:r>
            <a:r>
              <a:rPr lang="en-US" altLang="en-US" dirty="0">
                <a:solidFill>
                  <a:schemeClr val="tx2"/>
                </a:solidFill>
              </a:rPr>
              <a:t>applicable </a:t>
            </a:r>
            <a:r>
              <a:rPr lang="en-US" altLang="en-US" dirty="0"/>
              <a:t>at several levels of testing</a:t>
            </a:r>
          </a:p>
          <a:p>
            <a:pPr lvl="1"/>
            <a:r>
              <a:rPr lang="en-US" altLang="en-US" dirty="0"/>
              <a:t>Unit</a:t>
            </a:r>
          </a:p>
          <a:p>
            <a:pPr lvl="1"/>
            <a:r>
              <a:rPr lang="en-US" altLang="en-US" dirty="0"/>
              <a:t>Integration</a:t>
            </a:r>
          </a:p>
          <a:p>
            <a:pPr lvl="1"/>
            <a:r>
              <a:rPr lang="en-US" altLang="en-US" dirty="0"/>
              <a:t>System</a:t>
            </a:r>
          </a:p>
          <a:p>
            <a:pPr>
              <a:spcBef>
                <a:spcPts val="1800"/>
              </a:spcBef>
            </a:pPr>
            <a:r>
              <a:rPr lang="en-US" altLang="en-US" dirty="0"/>
              <a:t>Easy to apply with </a:t>
            </a:r>
            <a:r>
              <a:rPr lang="en-US" altLang="en-US" dirty="0">
                <a:solidFill>
                  <a:srgbClr val="CC0066"/>
                </a:solidFill>
              </a:rPr>
              <a:t>no automation</a:t>
            </a:r>
          </a:p>
          <a:p>
            <a:pPr>
              <a:spcBef>
                <a:spcPts val="1800"/>
              </a:spcBef>
            </a:pPr>
            <a:r>
              <a:rPr lang="en-US" altLang="en-US" dirty="0"/>
              <a:t>Can </a:t>
            </a:r>
            <a:r>
              <a:rPr lang="en-US" altLang="en-US" dirty="0">
                <a:solidFill>
                  <a:srgbClr val="FF0000"/>
                </a:solidFill>
              </a:rPr>
              <a:t>adjust</a:t>
            </a:r>
            <a:r>
              <a:rPr lang="en-US" altLang="en-US" dirty="0"/>
              <a:t> the procedure to get more or fewer tests</a:t>
            </a:r>
          </a:p>
          <a:p>
            <a:pPr>
              <a:spcBef>
                <a:spcPts val="1800"/>
              </a:spcBef>
            </a:pPr>
            <a:r>
              <a:rPr lang="en-US" altLang="en-US" dirty="0"/>
              <a:t>No </a:t>
            </a:r>
            <a:r>
              <a:rPr lang="en-US" altLang="en-US" dirty="0">
                <a:solidFill>
                  <a:srgbClr val="FF0000"/>
                </a:solidFill>
              </a:rPr>
              <a:t>implementation knowledge</a:t>
            </a:r>
            <a:r>
              <a:rPr lang="en-US" altLang="en-US" dirty="0"/>
              <a:t> is needed</a:t>
            </a:r>
          </a:p>
          <a:p>
            <a:pPr lvl="1"/>
            <a:r>
              <a:rPr lang="en-US" altLang="en-US" dirty="0"/>
              <a:t>Just the input space</a:t>
            </a:r>
          </a:p>
          <a:p>
            <a:pPr lvl="1"/>
            <a:r>
              <a:rPr lang="en-US" altLang="en-US" b="1" dirty="0"/>
              <a:t>Blackbox</a:t>
            </a:r>
            <a:r>
              <a:rPr lang="en-US" altLang="en-US" dirty="0"/>
              <a:t>?</a:t>
            </a:r>
          </a:p>
          <a:p>
            <a:pPr lvl="1"/>
            <a:endParaRPr lang="en-US" altLang="en-US" dirty="0"/>
          </a:p>
        </p:txBody>
      </p:sp>
      <p:sp>
        <p:nvSpPr>
          <p:cNvPr id="51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endParaRPr lang="en-US" altLang="en-US" sz="900" b="0" dirty="0">
              <a:solidFill>
                <a:schemeClr val="tx1"/>
              </a:solidFill>
              <a:latin typeface="Arial" charset="0"/>
              <a:cs typeface="Arial"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ISP criteria – each choice</a:t>
            </a:r>
            <a:endParaRPr lang="en-US" dirty="0">
              <a:effectLst/>
            </a:endParaRPr>
          </a:p>
        </p:txBody>
      </p:sp>
      <p:sp>
        <p:nvSpPr>
          <p:cNvPr id="3" name="Content Placeholder 2"/>
          <p:cNvSpPr>
            <a:spLocks noGrp="1"/>
          </p:cNvSpPr>
          <p:nvPr>
            <p:ph idx="1"/>
          </p:nvPr>
        </p:nvSpPr>
        <p:spPr/>
        <p:txBody>
          <a:bodyPr/>
          <a:lstStyle/>
          <a:p>
            <a:r>
              <a:rPr lang="en-US" altLang="en-US" dirty="0"/>
              <a:t>We should try at </a:t>
            </a:r>
            <a:r>
              <a:rPr lang="en-US" altLang="en-US" dirty="0">
                <a:solidFill>
                  <a:schemeClr val="tx2"/>
                </a:solidFill>
              </a:rPr>
              <a:t>least one</a:t>
            </a:r>
            <a:r>
              <a:rPr lang="en-US" altLang="en-US" dirty="0"/>
              <a:t> value from each block</a:t>
            </a:r>
          </a:p>
          <a:p>
            <a:endParaRPr lang="en-US" altLang="en-US" dirty="0"/>
          </a:p>
          <a:p>
            <a:endParaRPr lang="en-US" altLang="en-US" dirty="0"/>
          </a:p>
          <a:p>
            <a:endParaRPr lang="en-US" altLang="en-US" dirty="0"/>
          </a:p>
          <a:p>
            <a:endParaRPr lang="en-US" altLang="en-US" dirty="0"/>
          </a:p>
          <a:p>
            <a:r>
              <a:rPr lang="en-US" altLang="en-US" dirty="0"/>
              <a:t>Number of  tests is the number of blocks in the </a:t>
            </a:r>
            <a:r>
              <a:rPr lang="en-US" altLang="en-US" dirty="0">
                <a:solidFill>
                  <a:schemeClr val="tx2"/>
                </a:solidFill>
              </a:rPr>
              <a:t>largest</a:t>
            </a:r>
            <a:r>
              <a:rPr lang="en-US" altLang="en-US" dirty="0"/>
              <a:t> characteristic:</a:t>
            </a:r>
            <a:endParaRPr lang="en-US" altLang="en-US" dirty="0">
              <a:sym typeface="Symbol" pitchFamily="18" charset="2"/>
            </a:endParaRP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30</a:t>
            </a:fld>
            <a:endParaRPr lang="en-US"/>
          </a:p>
        </p:txBody>
      </p:sp>
      <p:sp>
        <p:nvSpPr>
          <p:cNvPr id="7" name="Text Box 4"/>
          <p:cNvSpPr txBox="1">
            <a:spLocks noChangeArrowheads="1"/>
          </p:cNvSpPr>
          <p:nvPr/>
        </p:nvSpPr>
        <p:spPr bwMode="auto">
          <a:xfrm>
            <a:off x="517683" y="1572267"/>
            <a:ext cx="8121314" cy="1200329"/>
          </a:xfrm>
          <a:prstGeom prst="rect">
            <a:avLst/>
          </a:prstGeom>
          <a:solidFill>
            <a:schemeClr val="accent1">
              <a:lumMod val="40000"/>
              <a:lumOff val="60000"/>
            </a:schemeClr>
          </a:solidFill>
          <a:ln w="19050">
            <a:solidFill>
              <a:schemeClr val="tx2"/>
            </a:solidFill>
            <a:miter lim="800000"/>
            <a:headEnd type="none" w="sm" len="sm"/>
            <a:tailEnd type="none" w="sm" len="sm"/>
          </a:ln>
          <a:effectLst/>
        </p:spPr>
        <p:txBody>
          <a:bodyPr wrap="square">
            <a:spAutoFit/>
          </a:bodyPr>
          <a:lstStyle/>
          <a:p>
            <a:pPr algn="just">
              <a:spcBef>
                <a:spcPct val="50000"/>
              </a:spcBef>
              <a:defRPr/>
            </a:pPr>
            <a:r>
              <a:rPr lang="en-US" sz="2400" u="sng" dirty="0">
                <a:solidFill>
                  <a:schemeClr val="tx1"/>
                </a:solidFill>
                <a:latin typeface="Gill Sans MT" panose="020B0502020104020203" pitchFamily="34" charset="0"/>
              </a:rPr>
              <a:t>Each Choice Coverage</a:t>
            </a:r>
            <a:r>
              <a:rPr lang="en-US" sz="2400" dirty="0">
                <a:solidFill>
                  <a:schemeClr val="tx1"/>
                </a:solidFill>
                <a:latin typeface="Gill Sans MT" panose="020B0502020104020203" pitchFamily="34" charset="0"/>
              </a:rPr>
              <a:t> (</a:t>
            </a:r>
            <a:r>
              <a:rPr lang="en-US" sz="2400" u="sng" dirty="0">
                <a:solidFill>
                  <a:schemeClr val="tx1"/>
                </a:solidFill>
                <a:latin typeface="Gill Sans MT" panose="020B0502020104020203" pitchFamily="34" charset="0"/>
              </a:rPr>
              <a:t>ECC</a:t>
            </a:r>
            <a:r>
              <a:rPr lang="en-US" sz="2400" dirty="0">
                <a:solidFill>
                  <a:schemeClr val="tx1"/>
                </a:solidFill>
                <a:latin typeface="Gill Sans MT" panose="020B0502020104020203" pitchFamily="34" charset="0"/>
              </a:rPr>
              <a:t>): Use at least one value from each block for each characteristic in at least one test case.</a:t>
            </a:r>
          </a:p>
        </p:txBody>
      </p:sp>
      <p:grpSp>
        <p:nvGrpSpPr>
          <p:cNvPr id="8" name="Group 11"/>
          <p:cNvGrpSpPr>
            <a:grpSpLocks/>
          </p:cNvGrpSpPr>
          <p:nvPr/>
        </p:nvGrpSpPr>
        <p:grpSpPr bwMode="auto">
          <a:xfrm>
            <a:off x="2984297" y="4104305"/>
            <a:ext cx="2113468" cy="1036639"/>
            <a:chOff x="986" y="2344"/>
            <a:chExt cx="1070" cy="653"/>
          </a:xfrm>
        </p:grpSpPr>
        <p:sp>
          <p:nvSpPr>
            <p:cNvPr id="9" name="Text Box 7"/>
            <p:cNvSpPr txBox="1">
              <a:spLocks noChangeArrowheads="1"/>
            </p:cNvSpPr>
            <p:nvPr/>
          </p:nvSpPr>
          <p:spPr bwMode="auto">
            <a:xfrm>
              <a:off x="986" y="2464"/>
              <a:ext cx="6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b="0" dirty="0">
                  <a:solidFill>
                    <a:srgbClr val="0000CC"/>
                  </a:solidFill>
                  <a:latin typeface="Verdana" panose="020B0604030504040204" pitchFamily="34" charset="0"/>
                  <a:ea typeface="Verdana" panose="020B0604030504040204" pitchFamily="34" charset="0"/>
                  <a:cs typeface="Verdana" panose="020B0604030504040204" pitchFamily="34" charset="0"/>
                  <a:sym typeface="Symbol" pitchFamily="18" charset="2"/>
                </a:rPr>
                <a:t>Max</a:t>
              </a:r>
              <a:endParaRPr lang="en-US" altLang="en-US" sz="2400" b="0" baseline="-25000" dirty="0">
                <a:solidFill>
                  <a:srgbClr val="0000CC"/>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10" name="Text Box 8"/>
            <p:cNvSpPr txBox="1">
              <a:spLocks noChangeArrowheads="1"/>
            </p:cNvSpPr>
            <p:nvPr/>
          </p:nvSpPr>
          <p:spPr bwMode="auto">
            <a:xfrm>
              <a:off x="1314" y="2344"/>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a:solidFill>
                    <a:srgbClr val="FF0000"/>
                  </a:solidFill>
                  <a:latin typeface="Verdana" panose="020B0604030504040204" pitchFamily="34" charset="0"/>
                  <a:ea typeface="Verdana" panose="020B0604030504040204" pitchFamily="34" charset="0"/>
                  <a:cs typeface="Verdana" panose="020B0604030504040204" pitchFamily="34" charset="0"/>
                </a:rPr>
                <a:t>Q</a:t>
              </a:r>
            </a:p>
          </p:txBody>
        </p:sp>
        <p:sp>
          <p:nvSpPr>
            <p:cNvPr id="11" name="Text Box 9"/>
            <p:cNvSpPr txBox="1">
              <a:spLocks noChangeArrowheads="1"/>
            </p:cNvSpPr>
            <p:nvPr/>
          </p:nvSpPr>
          <p:spPr bwMode="auto">
            <a:xfrm>
              <a:off x="1337" y="2745"/>
              <a:ext cx="3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dirty="0" err="1">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en-US" b="0" dirty="0">
                  <a:solidFill>
                    <a:srgbClr val="FF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2" name="Text Box 10"/>
            <p:cNvSpPr txBox="1">
              <a:spLocks noChangeArrowheads="1"/>
            </p:cNvSpPr>
            <p:nvPr/>
          </p:nvSpPr>
          <p:spPr bwMode="auto">
            <a:xfrm>
              <a:off x="1594" y="2524"/>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b="0" dirty="0">
                  <a:solidFill>
                    <a:srgbClr val="FF0000"/>
                  </a:solidFill>
                  <a:latin typeface="Verdana" panose="020B0604030504040204" pitchFamily="34" charset="0"/>
                  <a:ea typeface="Verdana" panose="020B0604030504040204" pitchFamily="34" charset="0"/>
                  <a:cs typeface="Verdana" panose="020B0604030504040204" pitchFamily="34" charset="0"/>
                </a:rPr>
                <a:t>(B</a:t>
              </a:r>
              <a:r>
                <a:rPr lang="en-US" altLang="en-US" sz="2400" b="0" baseline="-25000" dirty="0">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en-US" sz="2400" b="0" dirty="0">
                  <a:solidFill>
                    <a:srgbClr val="FF0000"/>
                  </a:solidFill>
                  <a:latin typeface="Verdana" panose="020B0604030504040204" pitchFamily="34" charset="0"/>
                  <a:ea typeface="Verdana" panose="020B0604030504040204" pitchFamily="34" charset="0"/>
                  <a:cs typeface="Verdana" panose="020B0604030504040204" pitchFamily="34" charset="0"/>
                </a:rPr>
                <a:t>)</a:t>
              </a:r>
            </a:p>
          </p:txBody>
        </p:sp>
      </p:grpSp>
    </p:spTree>
    <p:extLst>
      <p:ext uri="{BB962C8B-B14F-4D97-AF65-F5344CB8AC3E}">
        <p14:creationId xmlns:p14="http://schemas.microsoft.com/office/powerpoint/2010/main" val="91571457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rPr>
              <a:t>In-class exercise</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endParaRPr>
          </a:p>
        </p:txBody>
      </p:sp>
      <p:sp>
        <p:nvSpPr>
          <p:cNvPr id="7" name="TextBox 6"/>
          <p:cNvSpPr txBox="1"/>
          <p:nvPr/>
        </p:nvSpPr>
        <p:spPr>
          <a:xfrm>
            <a:off x="1591188" y="1857393"/>
            <a:ext cx="5970389" cy="523220"/>
          </a:xfrm>
          <a:prstGeom prst="rect">
            <a:avLst/>
          </a:prstGeom>
          <a:solidFill>
            <a:schemeClr val="bg1">
              <a:lumMod val="40000"/>
              <a:lumOff val="60000"/>
            </a:schemeClr>
          </a:solidFill>
        </p:spPr>
        <p:txBody>
          <a:bodyPr wrap="square" rtlCol="0">
            <a:spAutoFit/>
          </a:bodyPr>
          <a:lstStyle/>
          <a:p>
            <a:pPr lvl="0" algn="ctr"/>
            <a:r>
              <a:rPr lang="en-US" sz="2800" b="0" dirty="0">
                <a:solidFill>
                  <a:schemeClr val="tx1"/>
                </a:solidFill>
                <a:latin typeface="Calibri" panose="020F0502020204030204" pitchFamily="34" charset="0"/>
                <a:cs typeface="Calibri" panose="020F0502020204030204" pitchFamily="34" charset="0"/>
              </a:rPr>
              <a:t>Apply ECC to our previous example</a:t>
            </a:r>
          </a:p>
        </p:txBody>
      </p:sp>
      <p:sp>
        <p:nvSpPr>
          <p:cNvPr id="9" name="TextBox 8"/>
          <p:cNvSpPr txBox="1"/>
          <p:nvPr/>
        </p:nvSpPr>
        <p:spPr>
          <a:xfrm>
            <a:off x="1381840" y="4385790"/>
            <a:ext cx="6389084" cy="954107"/>
          </a:xfrm>
          <a:prstGeom prst="rect">
            <a:avLst/>
          </a:prstGeom>
          <a:solidFill>
            <a:schemeClr val="bg1">
              <a:lumMod val="40000"/>
              <a:lumOff val="60000"/>
            </a:schemeClr>
          </a:solidFill>
        </p:spPr>
        <p:txBody>
          <a:bodyPr wrap="square" rtlCol="0">
            <a:spAutoFit/>
          </a:bodyPr>
          <a:lstStyle/>
          <a:p>
            <a:pPr marL="514350" marR="0" lvl="0" indent="-514350" defTabSz="914400" rtl="0" eaLnBrk="0" fontAlgn="base" latinLnBrk="0" hangingPunct="0">
              <a:lnSpc>
                <a:spcPct val="100000"/>
              </a:lnSpc>
              <a:spcBef>
                <a:spcPct val="0"/>
              </a:spcBef>
              <a:spcAft>
                <a:spcPct val="0"/>
              </a:spcAft>
              <a:buClrTx/>
              <a:buSzTx/>
              <a:buFont typeface="+mj-lt"/>
              <a:buAutoNum type="arabicPeriod"/>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How many tests are needed for ECC?</a:t>
            </a:r>
          </a:p>
          <a:p>
            <a:pPr marL="514350" marR="0" lvl="0" indent="-514350" defTabSz="914400" rtl="0" eaLnBrk="0" fontAlgn="base" latinLnBrk="0" hangingPunct="0">
              <a:lnSpc>
                <a:spcPct val="100000"/>
              </a:lnSpc>
              <a:spcBef>
                <a:spcPct val="0"/>
              </a:spcBef>
              <a:spcAft>
                <a:spcPct val="0"/>
              </a:spcAft>
              <a:buClrTx/>
              <a:buSzTx/>
              <a:buFont typeface="+mj-lt"/>
              <a:buAutoNum type="arabicPeriod"/>
              <a:tabLst/>
              <a:defRPr/>
            </a:pPr>
            <a:r>
              <a:rPr lang="en-US" sz="2800" b="0" dirty="0">
                <a:solidFill>
                  <a:schemeClr val="tx1"/>
                </a:solidFill>
                <a:latin typeface="Calibri" panose="020F0502020204030204" pitchFamily="34" charset="0"/>
                <a:cs typeface="Calibri" panose="020F0502020204030204" pitchFamily="34" charset="0"/>
              </a:rPr>
              <a:t>Design the (abstract) tests</a:t>
            </a:r>
            <a:endParaRPr kumimoji="0" lang="en-US" sz="28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0" name="TextBox 9"/>
          <p:cNvSpPr txBox="1"/>
          <p:nvPr/>
        </p:nvSpPr>
        <p:spPr>
          <a:xfrm>
            <a:off x="1671175" y="962527"/>
            <a:ext cx="5810414" cy="584775"/>
          </a:xfrm>
          <a:prstGeom prst="rect">
            <a:avLst/>
          </a:prstGeom>
          <a:solidFill>
            <a:schemeClr val="bg1">
              <a:lumMod val="40000"/>
              <a:lumOff val="60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Each choice criterion (ECC)</a:t>
            </a:r>
          </a:p>
        </p:txBody>
      </p:sp>
      <p:sp>
        <p:nvSpPr>
          <p:cNvPr id="12" name="TextBox 11"/>
          <p:cNvSpPr txBox="1"/>
          <p:nvPr/>
        </p:nvSpPr>
        <p:spPr>
          <a:xfrm>
            <a:off x="960780" y="2683722"/>
            <a:ext cx="7231205" cy="1384995"/>
          </a:xfrm>
          <a:prstGeom prst="rect">
            <a:avLst/>
          </a:prstGeom>
          <a:solidFill>
            <a:schemeClr val="bg1">
              <a:lumMod val="40000"/>
              <a:lumOff val="60000"/>
            </a:schemeClr>
          </a:solidFill>
        </p:spPr>
        <p:txBody>
          <a:bodyPr wrap="square" rtlCol="0">
            <a:spAutoFit/>
          </a:bodyPr>
          <a:lstStyle/>
          <a:p>
            <a:pPr lvl="0"/>
            <a:r>
              <a:rPr lang="en-US" sz="2800" b="0" dirty="0">
                <a:solidFill>
                  <a:schemeClr val="tx1"/>
                </a:solidFill>
                <a:latin typeface="Calibri" panose="020F0502020204030204" pitchFamily="34" charset="0"/>
                <a:cs typeface="Calibri" panose="020F0502020204030204" pitchFamily="34" charset="0"/>
              </a:rPr>
              <a:t>4 Characteristics:  A, B, C, D</a:t>
            </a:r>
          </a:p>
          <a:p>
            <a:pPr lvl="0"/>
            <a:r>
              <a:rPr lang="en-US" sz="2800" b="0" dirty="0">
                <a:solidFill>
                  <a:schemeClr val="tx1"/>
                </a:solidFill>
                <a:latin typeface="Calibri" panose="020F0502020204030204" pitchFamily="34" charset="0"/>
                <a:cs typeface="Calibri" panose="020F0502020204030204" pitchFamily="34" charset="0"/>
              </a:rPr>
              <a:t>Abstract blocks: A = [a1, a2]; B = [b1, b2];</a:t>
            </a:r>
          </a:p>
          <a:p>
            <a:pPr lvl="0"/>
            <a:r>
              <a:rPr lang="en-US" sz="2800" b="0" dirty="0">
                <a:solidFill>
                  <a:schemeClr val="tx1"/>
                </a:solidFill>
                <a:latin typeface="Calibri" panose="020F0502020204030204" pitchFamily="34" charset="0"/>
                <a:cs typeface="Calibri" panose="020F0502020204030204" pitchFamily="34" charset="0"/>
              </a:rPr>
              <a:t>		       C = [c1, c2, c3]; D = [d1, d2]</a:t>
            </a:r>
          </a:p>
        </p:txBody>
      </p:sp>
    </p:spTree>
    <p:extLst>
      <p:ext uri="{BB962C8B-B14F-4D97-AF65-F5344CB8AC3E}">
        <p14:creationId xmlns:p14="http://schemas.microsoft.com/office/powerpoint/2010/main" val="1414224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In-class exercise (</a:t>
            </a:r>
            <a:r>
              <a:rPr lang="en-US" i="1" dirty="0">
                <a:effectLst/>
              </a:rPr>
              <a:t>answer</a:t>
            </a:r>
            <a:r>
              <a:rPr lang="en-US" dirty="0">
                <a:effectLst/>
              </a:rPr>
              <a:t>)</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endParaRPr>
          </a:p>
        </p:txBody>
      </p:sp>
      <p:sp>
        <p:nvSpPr>
          <p:cNvPr id="8" name="TextBox 7"/>
          <p:cNvSpPr txBox="1"/>
          <p:nvPr/>
        </p:nvSpPr>
        <p:spPr>
          <a:xfrm>
            <a:off x="960780" y="1619176"/>
            <a:ext cx="7231205" cy="1384995"/>
          </a:xfrm>
          <a:prstGeom prst="rect">
            <a:avLst/>
          </a:prstGeom>
          <a:solidFill>
            <a:schemeClr val="bg1">
              <a:lumMod val="40000"/>
              <a:lumOff val="60000"/>
            </a:schemeClr>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4 Characteristics:  A, B, C,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Abstract blocks: A = [a1, a2]; B = [b1,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C = [c1, c2, c3]; D = [d1, d2]</a:t>
            </a:r>
          </a:p>
        </p:txBody>
      </p:sp>
      <p:sp>
        <p:nvSpPr>
          <p:cNvPr id="10" name="TextBox 9"/>
          <p:cNvSpPr txBox="1"/>
          <p:nvPr/>
        </p:nvSpPr>
        <p:spPr>
          <a:xfrm>
            <a:off x="2211853" y="888385"/>
            <a:ext cx="4738389" cy="584775"/>
          </a:xfrm>
          <a:prstGeom prst="rect">
            <a:avLst/>
          </a:prstGeom>
          <a:solidFill>
            <a:schemeClr val="bg1">
              <a:lumMod val="40000"/>
              <a:lumOff val="60000"/>
            </a:schemeClr>
          </a:solidFill>
        </p:spPr>
        <p:txBody>
          <a:bodyPr wrap="square" rtlCol="0">
            <a:spAutoFit/>
          </a:bodyPr>
          <a:lstStyle/>
          <a:p>
            <a:pPr lvl="0" algn="ctr">
              <a:defRPr/>
            </a:pPr>
            <a:r>
              <a:rPr lang="en-US" sz="3200" b="0" dirty="0">
                <a:solidFill>
                  <a:schemeClr val="tx1"/>
                </a:solidFill>
                <a:latin typeface="Calibri" panose="020F0502020204030204" pitchFamily="34" charset="0"/>
                <a:cs typeface="Calibri" panose="020F0502020204030204" pitchFamily="34" charset="0"/>
              </a:rPr>
              <a:t>Each choice criterion (ECC)</a:t>
            </a:r>
          </a:p>
        </p:txBody>
      </p:sp>
      <p:sp>
        <p:nvSpPr>
          <p:cNvPr id="11" name="Rounded Rectangle 10"/>
          <p:cNvSpPr/>
          <p:nvPr/>
        </p:nvSpPr>
        <p:spPr bwMode="auto">
          <a:xfrm>
            <a:off x="2191125" y="3697149"/>
            <a:ext cx="4786447" cy="576341"/>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Number of tests: max(2,2,3,2) = 3</a:t>
            </a:r>
          </a:p>
        </p:txBody>
      </p:sp>
      <p:graphicFrame>
        <p:nvGraphicFramePr>
          <p:cNvPr id="12" name="Table 11"/>
          <p:cNvGraphicFramePr>
            <a:graphicFrameLocks noGrp="1"/>
          </p:cNvGraphicFramePr>
          <p:nvPr>
            <p:extLst>
              <p:ext uri="{D42A27DB-BD31-4B8C-83A1-F6EECF244321}">
                <p14:modId xmlns:p14="http://schemas.microsoft.com/office/powerpoint/2010/main" val="1838422228"/>
              </p:ext>
            </p:extLst>
          </p:nvPr>
        </p:nvGraphicFramePr>
        <p:xfrm>
          <a:off x="3489239" y="4598015"/>
          <a:ext cx="2165522" cy="1371600"/>
        </p:xfrm>
        <a:graphic>
          <a:graphicData uri="http://schemas.openxmlformats.org/drawingml/2006/table">
            <a:tbl>
              <a:tblPr firstRow="1" bandRow="1">
                <a:tableStyleId>{16D9F66E-5EB9-4882-86FB-DCBF35E3C3E4}</a:tableStyleId>
              </a:tblPr>
              <a:tblGrid>
                <a:gridCol w="2165522">
                  <a:extLst>
                    <a:ext uri="{9D8B030D-6E8A-4147-A177-3AD203B41FA5}">
                      <a16:colId xmlns:a16="http://schemas.microsoft.com/office/drawing/2014/main" val="3264710210"/>
                    </a:ext>
                  </a:extLst>
                </a:gridCol>
              </a:tblGrid>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2400" b="0" dirty="0">
                          <a:solidFill>
                            <a:srgbClr val="CC0066"/>
                          </a:solidFill>
                          <a:latin typeface="Verdana" panose="020B0604030504040204" pitchFamily="34" charset="0"/>
                          <a:ea typeface="Verdana" panose="020B0604030504040204" pitchFamily="34" charset="0"/>
                          <a:cs typeface="Verdana" panose="020B0604030504040204" pitchFamily="34" charset="0"/>
                        </a:rPr>
                        <a:t>c1</a:t>
                      </a: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439962">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a:t>
                      </a:r>
                      <a:r>
                        <a:rPr lang="en-US" sz="2400" b="0" dirty="0">
                          <a:solidFill>
                            <a:srgbClr val="CC0066"/>
                          </a:solidFill>
                          <a:latin typeface="Verdana" panose="020B0604030504040204" pitchFamily="34" charset="0"/>
                          <a:ea typeface="Verdana" panose="020B0604030504040204" pitchFamily="34" charset="0"/>
                          <a:cs typeface="Verdana" panose="020B0604030504040204" pitchFamily="34" charset="0"/>
                        </a:rPr>
                        <a:t>c2</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2400" b="0" dirty="0">
                          <a:solidFill>
                            <a:srgbClr val="CC0066"/>
                          </a:solidFill>
                          <a:latin typeface="Verdana" panose="020B0604030504040204" pitchFamily="34" charset="0"/>
                          <a:ea typeface="Verdana" panose="020B0604030504040204" pitchFamily="34" charset="0"/>
                          <a:cs typeface="Verdana" panose="020B0604030504040204" pitchFamily="34" charset="0"/>
                        </a:rPr>
                        <a:t>c3</a:t>
                      </a:r>
                      <a:r>
                        <a:rPr lang="en-US" sz="24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bl>
          </a:graphicData>
        </a:graphic>
      </p:graphicFrame>
    </p:spTree>
    <p:extLst>
      <p:ext uri="{BB962C8B-B14F-4D97-AF65-F5344CB8AC3E}">
        <p14:creationId xmlns:p14="http://schemas.microsoft.com/office/powerpoint/2010/main" val="31698310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ISP criteria – base choice (BCC)</a:t>
            </a:r>
            <a:endParaRPr lang="en-US" dirty="0">
              <a:effectLst/>
            </a:endParaRPr>
          </a:p>
        </p:txBody>
      </p:sp>
      <p:sp>
        <p:nvSpPr>
          <p:cNvPr id="3" name="Content Placeholder 2"/>
          <p:cNvSpPr>
            <a:spLocks noGrp="1"/>
          </p:cNvSpPr>
          <p:nvPr>
            <p:ph idx="1"/>
          </p:nvPr>
        </p:nvSpPr>
        <p:spPr/>
        <p:txBody>
          <a:bodyPr/>
          <a:lstStyle/>
          <a:p>
            <a:r>
              <a:rPr lang="en-US" dirty="0"/>
              <a:t>ECC is </a:t>
            </a:r>
            <a:r>
              <a:rPr lang="en-US" dirty="0">
                <a:solidFill>
                  <a:schemeClr val="tx2"/>
                </a:solidFill>
              </a:rPr>
              <a:t>simple</a:t>
            </a:r>
            <a:r>
              <a:rPr lang="en-US" dirty="0"/>
              <a:t>, but very few tests</a:t>
            </a:r>
          </a:p>
          <a:p>
            <a:r>
              <a:rPr lang="en-US" dirty="0"/>
              <a:t>The </a:t>
            </a:r>
            <a:r>
              <a:rPr lang="en-US" dirty="0">
                <a:solidFill>
                  <a:schemeClr val="tx2"/>
                </a:solidFill>
              </a:rPr>
              <a:t>base choice criterion</a:t>
            </a:r>
            <a:r>
              <a:rPr lang="en-US" dirty="0"/>
              <a:t> recognizes:</a:t>
            </a:r>
          </a:p>
          <a:p>
            <a:pPr lvl="1"/>
            <a:r>
              <a:rPr lang="en-US" dirty="0"/>
              <a:t>Some blocks are more </a:t>
            </a:r>
            <a:r>
              <a:rPr lang="en-US" dirty="0">
                <a:solidFill>
                  <a:schemeClr val="tx2"/>
                </a:solidFill>
              </a:rPr>
              <a:t>important</a:t>
            </a:r>
            <a:r>
              <a:rPr lang="en-US" dirty="0"/>
              <a:t> than others</a:t>
            </a:r>
          </a:p>
          <a:p>
            <a:pPr lvl="1"/>
            <a:r>
              <a:rPr lang="en-US" dirty="0"/>
              <a:t>Using </a:t>
            </a:r>
            <a:r>
              <a:rPr lang="en-US" dirty="0">
                <a:solidFill>
                  <a:schemeClr val="tx2"/>
                </a:solidFill>
              </a:rPr>
              <a:t>diverse combinations </a:t>
            </a:r>
            <a:r>
              <a:rPr lang="en-US" dirty="0"/>
              <a:t>can strengthen testing</a:t>
            </a:r>
          </a:p>
          <a:p>
            <a:r>
              <a:rPr lang="en-US" altLang="en-US" dirty="0"/>
              <a:t>Lets testers bring in </a:t>
            </a:r>
            <a:r>
              <a:rPr lang="en-US" altLang="en-US" b="1" dirty="0">
                <a:solidFill>
                  <a:schemeClr val="tx2"/>
                </a:solidFill>
              </a:rPr>
              <a:t>domain knowledge</a:t>
            </a:r>
            <a:r>
              <a:rPr lang="en-US" altLang="en-US" dirty="0"/>
              <a:t> of the program</a:t>
            </a:r>
          </a:p>
          <a:p>
            <a:endParaRPr lang="en-US" altLang="en-US" i="1" dirty="0">
              <a:solidFill>
                <a:schemeClr val="tx2"/>
              </a:solidFill>
            </a:endParaRPr>
          </a:p>
          <a:p>
            <a:endParaRPr lang="en-US" altLang="en-US" i="1" dirty="0">
              <a:solidFill>
                <a:schemeClr val="tx2"/>
              </a:solidFill>
            </a:endParaRPr>
          </a:p>
          <a:p>
            <a:endParaRPr lang="en-US" altLang="en-US" i="1" dirty="0">
              <a:solidFill>
                <a:schemeClr val="tx2"/>
              </a:solidFill>
            </a:endParaRPr>
          </a:p>
          <a:p>
            <a:endParaRPr lang="en-US" altLang="en-US" i="1" dirty="0">
              <a:solidFill>
                <a:schemeClr val="tx2"/>
              </a:solidFill>
            </a:endParaRPr>
          </a:p>
          <a:p>
            <a:r>
              <a:rPr lang="en-US" altLang="en-US" dirty="0"/>
              <a:t>Number of  tests is one base test + one test for each other block</a:t>
            </a:r>
            <a:endParaRPr lang="en-US" altLang="en-US" i="1" dirty="0">
              <a:solidFill>
                <a:schemeClr val="tx2"/>
              </a:solidFill>
            </a:endParaRPr>
          </a:p>
          <a:p>
            <a:endParaRPr lang="en-US" dirty="0"/>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33</a:t>
            </a:fld>
            <a:endParaRPr lang="en-US"/>
          </a:p>
        </p:txBody>
      </p:sp>
      <p:sp>
        <p:nvSpPr>
          <p:cNvPr id="7" name="Text Box 4"/>
          <p:cNvSpPr txBox="1">
            <a:spLocks noChangeArrowheads="1"/>
          </p:cNvSpPr>
          <p:nvPr/>
        </p:nvSpPr>
        <p:spPr bwMode="auto">
          <a:xfrm>
            <a:off x="155575" y="3284941"/>
            <a:ext cx="8828088" cy="1938337"/>
          </a:xfrm>
          <a:prstGeom prst="rect">
            <a:avLst/>
          </a:prstGeom>
          <a:solidFill>
            <a:schemeClr val="accent1">
              <a:lumMod val="20000"/>
              <a:lumOff val="80000"/>
            </a:schemeClr>
          </a:solidFill>
          <a:ln w="19050">
            <a:solidFill>
              <a:schemeClr val="tx2"/>
            </a:solidFill>
            <a:miter lim="800000"/>
            <a:headEnd type="none" w="sm" len="sm"/>
            <a:tailEnd type="none" w="sm" len="sm"/>
          </a:ln>
          <a:effectLst/>
        </p:spPr>
        <p:txBody>
          <a:bodyPr>
            <a:spAutoFit/>
          </a:bodyPr>
          <a:lstStyle/>
          <a:p>
            <a:pPr algn="just">
              <a:spcBef>
                <a:spcPct val="50000"/>
              </a:spcBef>
              <a:defRPr/>
            </a:pPr>
            <a:r>
              <a:rPr lang="en-US" sz="2400" u="sng" dirty="0">
                <a:solidFill>
                  <a:schemeClr val="tx2"/>
                </a:solidFill>
                <a:latin typeface="Gill Sans MT" panose="020B0502020104020203" pitchFamily="34" charset="0"/>
              </a:rPr>
              <a:t>Base Choice Coverage</a:t>
            </a:r>
            <a:r>
              <a:rPr lang="en-US" sz="2400" dirty="0">
                <a:solidFill>
                  <a:schemeClr val="tx2"/>
                </a:solidFill>
                <a:latin typeface="Gill Sans MT" panose="020B0502020104020203" pitchFamily="34" charset="0"/>
              </a:rPr>
              <a:t> (</a:t>
            </a:r>
            <a:r>
              <a:rPr lang="en-US" sz="2400" u="sng" dirty="0">
                <a:solidFill>
                  <a:schemeClr val="tx2"/>
                </a:solidFill>
                <a:latin typeface="Gill Sans MT" panose="020B0502020104020203" pitchFamily="34" charset="0"/>
              </a:rPr>
              <a:t>BCC</a:t>
            </a:r>
            <a:r>
              <a:rPr lang="en-US" sz="2400" dirty="0">
                <a:solidFill>
                  <a:schemeClr val="tx2"/>
                </a:solidFill>
                <a:latin typeface="Gill Sans MT" panose="020B0502020104020203" pitchFamily="34" charset="0"/>
              </a:rPr>
              <a:t>):  </a:t>
            </a:r>
            <a:r>
              <a:rPr lang="en-US" sz="2400" dirty="0">
                <a:solidFill>
                  <a:srgbClr val="003399"/>
                </a:solidFill>
                <a:latin typeface="Gill Sans MT" panose="020B0502020104020203" pitchFamily="34" charset="0"/>
              </a:rPr>
              <a:t>Choose a base choice block for each characteristic. Form a base test by using the base choice for each characteristic.  Choose subsequent tests by holding all but one base choice constant and using each non-base choice in each other characteristic.</a:t>
            </a:r>
          </a:p>
        </p:txBody>
      </p:sp>
      <p:grpSp>
        <p:nvGrpSpPr>
          <p:cNvPr id="8" name="Group 14"/>
          <p:cNvGrpSpPr>
            <a:grpSpLocks/>
          </p:cNvGrpSpPr>
          <p:nvPr/>
        </p:nvGrpSpPr>
        <p:grpSpPr bwMode="auto">
          <a:xfrm>
            <a:off x="1396789" y="5716572"/>
            <a:ext cx="3172830" cy="712788"/>
            <a:chOff x="2152" y="2525"/>
            <a:chExt cx="1688" cy="449"/>
          </a:xfrm>
        </p:grpSpPr>
        <p:sp>
          <p:nvSpPr>
            <p:cNvPr id="9" name="Text Box 6"/>
            <p:cNvSpPr txBox="1">
              <a:spLocks noChangeArrowheads="1"/>
            </p:cNvSpPr>
            <p:nvPr/>
          </p:nvSpPr>
          <p:spPr bwMode="auto">
            <a:xfrm>
              <a:off x="2152" y="2541"/>
              <a:ext cx="7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b="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rPr>
                <a:t>1 + </a:t>
              </a:r>
              <a:r>
                <a:rPr lang="en-US" altLang="en-US" sz="3600" b="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2400" b="0" baseline="-2500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10" name="Text Box 7"/>
            <p:cNvSpPr txBox="1">
              <a:spLocks noChangeArrowheads="1"/>
            </p:cNvSpPr>
            <p:nvPr/>
          </p:nvSpPr>
          <p:spPr bwMode="auto">
            <a:xfrm>
              <a:off x="2818" y="2525"/>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dirty="0">
                  <a:solidFill>
                    <a:srgbClr val="003399"/>
                  </a:solidFill>
                  <a:latin typeface="Verdana" panose="020B0604030504040204" pitchFamily="34" charset="0"/>
                  <a:ea typeface="Verdana" panose="020B0604030504040204" pitchFamily="34" charset="0"/>
                  <a:cs typeface="Verdana" panose="020B0604030504040204" pitchFamily="34" charset="0"/>
                </a:rPr>
                <a:t>Q</a:t>
              </a:r>
            </a:p>
          </p:txBody>
        </p:sp>
        <p:sp>
          <p:nvSpPr>
            <p:cNvPr id="11" name="Text Box 8"/>
            <p:cNvSpPr txBox="1">
              <a:spLocks noChangeArrowheads="1"/>
            </p:cNvSpPr>
            <p:nvPr/>
          </p:nvSpPr>
          <p:spPr bwMode="auto">
            <a:xfrm>
              <a:off x="2812" y="2722"/>
              <a:ext cx="3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a:solidFill>
                    <a:srgbClr val="003399"/>
                  </a:solidFill>
                  <a:latin typeface="Verdana" panose="020B0604030504040204" pitchFamily="34" charset="0"/>
                  <a:ea typeface="Verdana" panose="020B0604030504040204" pitchFamily="34" charset="0"/>
                  <a:cs typeface="Verdana" panose="020B0604030504040204" pitchFamily="34" charset="0"/>
                </a:rPr>
                <a:t>i=1</a:t>
              </a:r>
            </a:p>
          </p:txBody>
        </p:sp>
        <p:sp>
          <p:nvSpPr>
            <p:cNvPr id="12" name="Text Box 9"/>
            <p:cNvSpPr txBox="1">
              <a:spLocks noChangeArrowheads="1"/>
            </p:cNvSpPr>
            <p:nvPr/>
          </p:nvSpPr>
          <p:spPr bwMode="auto">
            <a:xfrm>
              <a:off x="3066" y="2599"/>
              <a:ext cx="7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b="0" dirty="0">
                  <a:solidFill>
                    <a:srgbClr val="003399"/>
                  </a:solidFill>
                  <a:latin typeface="Verdana" panose="020B0604030504040204" pitchFamily="34" charset="0"/>
                  <a:ea typeface="Verdana" panose="020B0604030504040204" pitchFamily="34" charset="0"/>
                  <a:cs typeface="Verdana" panose="020B0604030504040204" pitchFamily="34" charset="0"/>
                </a:rPr>
                <a:t>(B</a:t>
              </a:r>
              <a:r>
                <a:rPr lang="en-US" altLang="en-US" sz="2400" b="0" baseline="-25000" dirty="0">
                  <a:solidFill>
                    <a:srgbClr val="003399"/>
                  </a:solidFill>
                  <a:latin typeface="Verdana" panose="020B0604030504040204" pitchFamily="34" charset="0"/>
                  <a:ea typeface="Verdana" panose="020B0604030504040204" pitchFamily="34" charset="0"/>
                  <a:cs typeface="Verdana" panose="020B0604030504040204" pitchFamily="34" charset="0"/>
                </a:rPr>
                <a:t>i</a:t>
              </a:r>
              <a:r>
                <a:rPr lang="en-US" altLang="en-US" sz="2400" b="0" dirty="0">
                  <a:solidFill>
                    <a:srgbClr val="003399"/>
                  </a:solidFill>
                  <a:latin typeface="Verdana" panose="020B0604030504040204" pitchFamily="34" charset="0"/>
                  <a:ea typeface="Verdana" panose="020B0604030504040204" pitchFamily="34" charset="0"/>
                  <a:cs typeface="Verdana" panose="020B0604030504040204" pitchFamily="34" charset="0"/>
                </a:rPr>
                <a:t> -1 )</a:t>
              </a:r>
            </a:p>
          </p:txBody>
        </p:sp>
      </p:grpSp>
    </p:spTree>
    <p:extLst>
      <p:ext uri="{BB962C8B-B14F-4D97-AF65-F5344CB8AC3E}">
        <p14:creationId xmlns:p14="http://schemas.microsoft.com/office/powerpoint/2010/main" val="138038838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rPr>
              <a:t>In-class exercise</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endParaRPr>
          </a:p>
        </p:txBody>
      </p:sp>
      <p:sp>
        <p:nvSpPr>
          <p:cNvPr id="7" name="TextBox 6"/>
          <p:cNvSpPr txBox="1"/>
          <p:nvPr/>
        </p:nvSpPr>
        <p:spPr>
          <a:xfrm>
            <a:off x="1591188" y="1749671"/>
            <a:ext cx="5970389" cy="523220"/>
          </a:xfrm>
          <a:prstGeom prst="rect">
            <a:avLst/>
          </a:prstGeom>
          <a:solidFill>
            <a:schemeClr val="bg1">
              <a:lumMod val="40000"/>
              <a:lumOff val="60000"/>
            </a:schemeClr>
          </a:solidFill>
        </p:spPr>
        <p:txBody>
          <a:bodyPr wrap="square" rtlCol="0">
            <a:spAutoFit/>
          </a:bodyPr>
          <a:lstStyle/>
          <a:p>
            <a:pPr lvl="0" algn="ctr"/>
            <a:r>
              <a:rPr lang="en-US" sz="2800" b="0" dirty="0">
                <a:solidFill>
                  <a:schemeClr val="tx1"/>
                </a:solidFill>
                <a:latin typeface="Calibri" panose="020F0502020204030204" pitchFamily="34" charset="0"/>
                <a:cs typeface="Calibri" panose="020F0502020204030204" pitchFamily="34" charset="0"/>
              </a:rPr>
              <a:t>Apply BCC to our previous example</a:t>
            </a:r>
          </a:p>
        </p:txBody>
      </p:sp>
      <p:sp>
        <p:nvSpPr>
          <p:cNvPr id="9" name="TextBox 8"/>
          <p:cNvSpPr txBox="1"/>
          <p:nvPr/>
        </p:nvSpPr>
        <p:spPr>
          <a:xfrm>
            <a:off x="1171310" y="4062624"/>
            <a:ext cx="6810145" cy="1384995"/>
          </a:xfrm>
          <a:prstGeom prst="rect">
            <a:avLst/>
          </a:prstGeom>
          <a:solidFill>
            <a:schemeClr val="bg1">
              <a:lumMod val="40000"/>
              <a:lumOff val="60000"/>
            </a:schemeClr>
          </a:solidFill>
        </p:spPr>
        <p:txBody>
          <a:bodyPr wrap="square" rtlCol="0">
            <a:spAutoFit/>
          </a:bodyPr>
          <a:lstStyle/>
          <a:p>
            <a:pPr marL="514350" marR="0" lvl="0" indent="-514350" defTabSz="914400" rtl="0" eaLnBrk="0" fontAlgn="base" latinLnBrk="0" hangingPunct="0">
              <a:lnSpc>
                <a:spcPct val="100000"/>
              </a:lnSpc>
              <a:spcBef>
                <a:spcPct val="0"/>
              </a:spcBef>
              <a:spcAft>
                <a:spcPct val="0"/>
              </a:spcAft>
              <a:buClrTx/>
              <a:buSzTx/>
              <a:buFont typeface="+mj-lt"/>
              <a:buAutoNum type="arabicPeriod"/>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How many tests are needed for BCC?</a:t>
            </a:r>
          </a:p>
          <a:p>
            <a:pPr marL="514350" marR="0" lvl="0" indent="-514350" defTabSz="914400" rtl="0" eaLnBrk="0" fontAlgn="base" latinLnBrk="0" hangingPunct="0">
              <a:lnSpc>
                <a:spcPct val="100000"/>
              </a:lnSpc>
              <a:spcBef>
                <a:spcPct val="0"/>
              </a:spcBef>
              <a:spcAft>
                <a:spcPct val="0"/>
              </a:spcAft>
              <a:buClrTx/>
              <a:buSzTx/>
              <a:buFont typeface="+mj-lt"/>
              <a:buAutoNum type="arabicPeriod"/>
              <a:tabLst/>
              <a:defRPr/>
            </a:pPr>
            <a:r>
              <a:rPr lang="en-US" sz="2800" b="0" dirty="0">
                <a:solidFill>
                  <a:schemeClr val="tx1"/>
                </a:solidFill>
                <a:latin typeface="Calibri" panose="020F0502020204030204" pitchFamily="34" charset="0"/>
                <a:cs typeface="Calibri" panose="020F0502020204030204" pitchFamily="34" charset="0"/>
              </a:rPr>
              <a:t>Pick base values and write one base test</a:t>
            </a:r>
            <a:endParaRPr kumimoji="0" lang="en-US" sz="28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514350" marR="0" lvl="0" indent="-514350" defTabSz="914400" rtl="0" eaLnBrk="0" fontAlgn="base" latinLnBrk="0" hangingPunct="0">
              <a:lnSpc>
                <a:spcPct val="100000"/>
              </a:lnSpc>
              <a:spcBef>
                <a:spcPct val="0"/>
              </a:spcBef>
              <a:spcAft>
                <a:spcPct val="0"/>
              </a:spcAft>
              <a:buClrTx/>
              <a:buSzTx/>
              <a:buFont typeface="+mj-lt"/>
              <a:buAutoNum type="arabicPeriod"/>
              <a:tabLst/>
              <a:defRPr/>
            </a:pPr>
            <a:r>
              <a:rPr lang="en-US" sz="2800" b="0" dirty="0">
                <a:solidFill>
                  <a:schemeClr val="tx1"/>
                </a:solidFill>
                <a:latin typeface="Calibri" panose="020F0502020204030204" pitchFamily="34" charset="0"/>
                <a:cs typeface="Calibri" panose="020F0502020204030204" pitchFamily="34" charset="0"/>
              </a:rPr>
              <a:t>Design the remaining (abstract) tests</a:t>
            </a:r>
            <a:endParaRPr kumimoji="0" lang="en-US" sz="28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0" name="TextBox 9"/>
          <p:cNvSpPr txBox="1"/>
          <p:nvPr/>
        </p:nvSpPr>
        <p:spPr>
          <a:xfrm>
            <a:off x="1671175" y="962527"/>
            <a:ext cx="5810414" cy="584775"/>
          </a:xfrm>
          <a:prstGeom prst="rect">
            <a:avLst/>
          </a:prstGeom>
          <a:solidFill>
            <a:schemeClr val="bg1">
              <a:lumMod val="40000"/>
              <a:lumOff val="60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Base choice criterion (BCC)</a:t>
            </a:r>
          </a:p>
        </p:txBody>
      </p:sp>
      <p:sp>
        <p:nvSpPr>
          <p:cNvPr id="12" name="TextBox 11"/>
          <p:cNvSpPr txBox="1"/>
          <p:nvPr/>
        </p:nvSpPr>
        <p:spPr>
          <a:xfrm>
            <a:off x="960780" y="2486010"/>
            <a:ext cx="7231205" cy="1384995"/>
          </a:xfrm>
          <a:prstGeom prst="rect">
            <a:avLst/>
          </a:prstGeom>
          <a:solidFill>
            <a:schemeClr val="bg1">
              <a:lumMod val="40000"/>
              <a:lumOff val="60000"/>
            </a:schemeClr>
          </a:solidFill>
        </p:spPr>
        <p:txBody>
          <a:bodyPr wrap="square" rtlCol="0">
            <a:spAutoFit/>
          </a:bodyPr>
          <a:lstStyle/>
          <a:p>
            <a:pPr lvl="0"/>
            <a:r>
              <a:rPr lang="en-US" sz="2800" b="0" dirty="0">
                <a:solidFill>
                  <a:schemeClr val="tx1"/>
                </a:solidFill>
                <a:latin typeface="Calibri" panose="020F0502020204030204" pitchFamily="34" charset="0"/>
                <a:cs typeface="Calibri" panose="020F0502020204030204" pitchFamily="34" charset="0"/>
              </a:rPr>
              <a:t>4 Characteristics:  A, B, C, D</a:t>
            </a:r>
          </a:p>
          <a:p>
            <a:pPr lvl="0"/>
            <a:r>
              <a:rPr lang="en-US" sz="2800" b="0" dirty="0">
                <a:solidFill>
                  <a:schemeClr val="tx1"/>
                </a:solidFill>
                <a:latin typeface="Calibri" panose="020F0502020204030204" pitchFamily="34" charset="0"/>
                <a:cs typeface="Calibri" panose="020F0502020204030204" pitchFamily="34" charset="0"/>
              </a:rPr>
              <a:t>Abstract blocks: A = [</a:t>
            </a:r>
            <a:r>
              <a:rPr lang="en-US" sz="2800" b="0" dirty="0">
                <a:solidFill>
                  <a:srgbClr val="0070C0"/>
                </a:solidFill>
                <a:latin typeface="Calibri" panose="020F0502020204030204" pitchFamily="34" charset="0"/>
                <a:cs typeface="Calibri" panose="020F0502020204030204" pitchFamily="34" charset="0"/>
              </a:rPr>
              <a:t>a1</a:t>
            </a:r>
            <a:r>
              <a:rPr lang="en-US" sz="2800" b="0" dirty="0">
                <a:solidFill>
                  <a:schemeClr val="tx1"/>
                </a:solidFill>
                <a:latin typeface="Calibri" panose="020F0502020204030204" pitchFamily="34" charset="0"/>
                <a:cs typeface="Calibri" panose="020F0502020204030204" pitchFamily="34" charset="0"/>
              </a:rPr>
              <a:t>, a2]; B = [</a:t>
            </a:r>
            <a:r>
              <a:rPr lang="en-US" sz="2800" b="0" dirty="0">
                <a:solidFill>
                  <a:srgbClr val="0070C0"/>
                </a:solidFill>
                <a:latin typeface="Calibri" panose="020F0502020204030204" pitchFamily="34" charset="0"/>
                <a:cs typeface="Calibri" panose="020F0502020204030204" pitchFamily="34" charset="0"/>
              </a:rPr>
              <a:t>b1</a:t>
            </a:r>
            <a:r>
              <a:rPr lang="en-US" sz="2800" b="0" dirty="0">
                <a:solidFill>
                  <a:schemeClr val="tx1"/>
                </a:solidFill>
                <a:latin typeface="Calibri" panose="020F0502020204030204" pitchFamily="34" charset="0"/>
                <a:cs typeface="Calibri" panose="020F0502020204030204" pitchFamily="34" charset="0"/>
              </a:rPr>
              <a:t>, b2];</a:t>
            </a:r>
          </a:p>
          <a:p>
            <a:pPr lvl="0"/>
            <a:r>
              <a:rPr lang="en-US" sz="2800" b="0" dirty="0">
                <a:solidFill>
                  <a:schemeClr val="tx1"/>
                </a:solidFill>
                <a:latin typeface="Calibri" panose="020F0502020204030204" pitchFamily="34" charset="0"/>
                <a:cs typeface="Calibri" panose="020F0502020204030204" pitchFamily="34" charset="0"/>
              </a:rPr>
              <a:t>		       C = [</a:t>
            </a:r>
            <a:r>
              <a:rPr lang="en-US" sz="2800" b="0" dirty="0">
                <a:solidFill>
                  <a:srgbClr val="0070C0"/>
                </a:solidFill>
                <a:latin typeface="Calibri" panose="020F0502020204030204" pitchFamily="34" charset="0"/>
                <a:cs typeface="Calibri" panose="020F0502020204030204" pitchFamily="34" charset="0"/>
              </a:rPr>
              <a:t>c1</a:t>
            </a:r>
            <a:r>
              <a:rPr lang="en-US" sz="2800" b="0" dirty="0">
                <a:solidFill>
                  <a:schemeClr val="tx1"/>
                </a:solidFill>
                <a:latin typeface="Calibri" panose="020F0502020204030204" pitchFamily="34" charset="0"/>
                <a:cs typeface="Calibri" panose="020F0502020204030204" pitchFamily="34" charset="0"/>
              </a:rPr>
              <a:t>, c2, c3]; D = [</a:t>
            </a:r>
            <a:r>
              <a:rPr lang="en-US" sz="2800" b="0" dirty="0">
                <a:solidFill>
                  <a:srgbClr val="0070C0"/>
                </a:solidFill>
                <a:latin typeface="Calibri" panose="020F0502020204030204" pitchFamily="34" charset="0"/>
                <a:cs typeface="Calibri" panose="020F0502020204030204" pitchFamily="34" charset="0"/>
              </a:rPr>
              <a:t>d1</a:t>
            </a:r>
            <a:r>
              <a:rPr lang="en-US" sz="2800" b="0" dirty="0">
                <a:solidFill>
                  <a:schemeClr val="tx1"/>
                </a:solidFill>
                <a:latin typeface="Calibri" panose="020F0502020204030204" pitchFamily="34" charset="0"/>
                <a:cs typeface="Calibri" panose="020F0502020204030204" pitchFamily="34" charset="0"/>
              </a:rPr>
              <a:t>, d2]</a:t>
            </a:r>
          </a:p>
        </p:txBody>
      </p:sp>
    </p:spTree>
    <p:extLst>
      <p:ext uri="{BB962C8B-B14F-4D97-AF65-F5344CB8AC3E}">
        <p14:creationId xmlns:p14="http://schemas.microsoft.com/office/powerpoint/2010/main" val="1731162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In-class exercise (</a:t>
            </a:r>
            <a:r>
              <a:rPr lang="en-US" i="1" dirty="0">
                <a:solidFill>
                  <a:schemeClr val="tx1"/>
                </a:solidFill>
              </a:rPr>
              <a:t>answer</a:t>
            </a:r>
            <a:r>
              <a:rPr lang="en-US" dirty="0">
                <a:solidFill>
                  <a:schemeClr val="tx1"/>
                </a:solidFill>
              </a:rPr>
              <a:t>)</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Introduction to Software Testing, Edition 2  (Ch 6)</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rPr>
              <a:t>© Ammann &amp; Offutt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E742154-05E0-4FD4-B04E-B92FD3670A3A}" type="slidenum">
              <a:rPr kumimoji="0" lang="en-US" sz="900" b="0" i="0" u="none" strike="noStrike" kern="1200" cap="none" spc="0" normalizeH="0" baseline="0" noProof="0" smtClean="0">
                <a:ln>
                  <a:noFill/>
                </a:ln>
                <a:effectLst/>
                <a:uLnTx/>
                <a:uFillTx/>
                <a:latin typeface="Arial" panose="020B0604020202020204" pitchFamily="34" charset="0"/>
                <a:ea typeface="+mn-ea"/>
                <a:cs typeface="Arial"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sz="900" b="0" i="0" u="none" strike="noStrike" kern="1200" cap="none" spc="0" normalizeH="0" baseline="0" noProof="0">
              <a:ln>
                <a:noFill/>
              </a:ln>
              <a:effectLst/>
              <a:uLnTx/>
              <a:uFillTx/>
              <a:latin typeface="Arial" panose="020B0604020202020204" pitchFamily="34" charset="0"/>
              <a:ea typeface="+mn-ea"/>
              <a:cs typeface="Arial" pitchFamily="34" charset="0"/>
            </a:endParaRPr>
          </a:p>
        </p:txBody>
      </p:sp>
      <p:sp>
        <p:nvSpPr>
          <p:cNvPr id="8" name="TextBox 7"/>
          <p:cNvSpPr txBox="1"/>
          <p:nvPr/>
        </p:nvSpPr>
        <p:spPr>
          <a:xfrm>
            <a:off x="960780" y="1604720"/>
            <a:ext cx="7231205" cy="1384995"/>
          </a:xfrm>
          <a:prstGeom prst="rect">
            <a:avLst/>
          </a:prstGeom>
          <a:solidFill>
            <a:schemeClr val="bg1">
              <a:lumMod val="40000"/>
              <a:lumOff val="60000"/>
            </a:schemeClr>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4 Characteristics:  A, B, C,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Abstract blocks: A = [</a:t>
            </a:r>
            <a:r>
              <a:rPr kumimoji="0" lang="en-US" sz="2800" b="0" i="0" u="none" strike="noStrike" kern="1200" cap="none" spc="0" normalizeH="0" baseline="0" noProof="0" dirty="0">
                <a:ln>
                  <a:noFill/>
                </a:ln>
                <a:solidFill>
                  <a:srgbClr val="CC0066"/>
                </a:solidFill>
                <a:effectLst/>
                <a:uLnTx/>
                <a:uFillTx/>
                <a:latin typeface="Calibri" panose="020F0502020204030204" pitchFamily="34" charset="0"/>
                <a:ea typeface="+mn-ea"/>
                <a:cs typeface="Calibri" panose="020F0502020204030204" pitchFamily="34" charset="0"/>
              </a:rPr>
              <a:t>a1</a:t>
            </a: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a2]; B = [</a:t>
            </a:r>
            <a:r>
              <a:rPr kumimoji="0" lang="en-US" sz="2800" b="0" i="0" u="none" strike="noStrike" kern="1200" cap="none" spc="0" normalizeH="0" baseline="0" noProof="0" dirty="0">
                <a:ln>
                  <a:noFill/>
                </a:ln>
                <a:solidFill>
                  <a:srgbClr val="CC0066"/>
                </a:solidFill>
                <a:effectLst/>
                <a:uLnTx/>
                <a:uFillTx/>
                <a:latin typeface="Calibri" panose="020F0502020204030204" pitchFamily="34" charset="0"/>
                <a:ea typeface="+mn-ea"/>
                <a:cs typeface="Calibri" panose="020F0502020204030204" pitchFamily="34" charset="0"/>
              </a:rPr>
              <a:t>b1</a:t>
            </a: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C = [</a:t>
            </a:r>
            <a:r>
              <a:rPr kumimoji="0" lang="en-US" sz="2800" b="0" i="0" u="none" strike="noStrike" kern="1200" cap="none" spc="0" normalizeH="0" baseline="0" noProof="0" dirty="0">
                <a:ln>
                  <a:noFill/>
                </a:ln>
                <a:solidFill>
                  <a:srgbClr val="CC0066"/>
                </a:solidFill>
                <a:effectLst/>
                <a:uLnTx/>
                <a:uFillTx/>
                <a:latin typeface="Calibri" panose="020F0502020204030204" pitchFamily="34" charset="0"/>
                <a:ea typeface="+mn-ea"/>
                <a:cs typeface="Calibri" panose="020F0502020204030204" pitchFamily="34" charset="0"/>
              </a:rPr>
              <a:t>c1</a:t>
            </a: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c2, c3]; D = [</a:t>
            </a:r>
            <a:r>
              <a:rPr kumimoji="0" lang="en-US" sz="2800" b="0" i="0" u="none" strike="noStrike" kern="1200" cap="none" spc="0" normalizeH="0" baseline="0" noProof="0" dirty="0">
                <a:ln>
                  <a:noFill/>
                </a:ln>
                <a:solidFill>
                  <a:srgbClr val="CC0066"/>
                </a:solidFill>
                <a:effectLst/>
                <a:uLnTx/>
                <a:uFillTx/>
                <a:latin typeface="Calibri" panose="020F0502020204030204" pitchFamily="34" charset="0"/>
                <a:ea typeface="+mn-ea"/>
                <a:cs typeface="Calibri" panose="020F0502020204030204" pitchFamily="34" charset="0"/>
              </a:rPr>
              <a:t>d1</a:t>
            </a: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d2]</a:t>
            </a:r>
          </a:p>
        </p:txBody>
      </p:sp>
      <p:sp>
        <p:nvSpPr>
          <p:cNvPr id="10" name="TextBox 9"/>
          <p:cNvSpPr txBox="1"/>
          <p:nvPr/>
        </p:nvSpPr>
        <p:spPr>
          <a:xfrm>
            <a:off x="2211853" y="888385"/>
            <a:ext cx="4738389" cy="584775"/>
          </a:xfrm>
          <a:prstGeom prst="rect">
            <a:avLst/>
          </a:prstGeom>
          <a:solidFill>
            <a:schemeClr val="bg1">
              <a:lumMod val="40000"/>
              <a:lumOff val="60000"/>
            </a:schemeClr>
          </a:solidFill>
        </p:spPr>
        <p:txBody>
          <a:bodyPr wrap="square" rtlCol="0">
            <a:spAutoFit/>
          </a:bodyPr>
          <a:lstStyle/>
          <a:p>
            <a:pPr lvl="0" algn="ctr">
              <a:defRPr/>
            </a:pPr>
            <a:r>
              <a:rPr lang="en-US" sz="3200" b="0" dirty="0">
                <a:solidFill>
                  <a:schemeClr val="tx1"/>
                </a:solidFill>
                <a:latin typeface="Calibri" panose="020F0502020204030204" pitchFamily="34" charset="0"/>
                <a:cs typeface="Calibri" panose="020F0502020204030204" pitchFamily="34" charset="0"/>
              </a:rPr>
              <a:t>Base choice criterion (BCC)</a:t>
            </a:r>
          </a:p>
        </p:txBody>
      </p:sp>
      <p:sp>
        <p:nvSpPr>
          <p:cNvPr id="11" name="Rounded Rectangle 10"/>
          <p:cNvSpPr/>
          <p:nvPr/>
        </p:nvSpPr>
        <p:spPr bwMode="auto">
          <a:xfrm>
            <a:off x="1729947" y="3121275"/>
            <a:ext cx="5688483" cy="576341"/>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Number of tests: 1(base)+</a:t>
            </a:r>
            <a:r>
              <a:rPr kumimoji="0" lang="en-US" sz="2000" b="0" i="0" u="none" strike="noStrike" kern="1200" cap="none" spc="0" normalizeH="0" baseline="0" noProof="0" dirty="0">
                <a:ln>
                  <a:noFill/>
                </a:ln>
                <a:solidFill>
                  <a:schemeClr val="accent1">
                    <a:lumMod val="75000"/>
                  </a:schemeClr>
                </a:solidFill>
                <a:effectLst/>
                <a:uLnTx/>
                <a:uFillTx/>
                <a:latin typeface="Verdana" panose="020B0604030504040204" pitchFamily="34" charset="0"/>
                <a:ea typeface="Verdana" panose="020B0604030504040204" pitchFamily="34" charset="0"/>
                <a:cs typeface="Verdana" panose="020B0604030504040204" pitchFamily="34" charset="0"/>
              </a:rPr>
              <a:t>1+1+2+1</a:t>
            </a:r>
            <a:r>
              <a:rPr kumimoji="0" lang="en-US" sz="2000" b="0" i="0" u="none" strike="noStrike" kern="1200" cap="none" spc="0" normalizeH="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2000" b="0" i="0" u="none" strike="noStrike" kern="1200" cap="none" spc="0" normalizeH="0" baseline="0" noProof="0" dirty="0">
                <a:ln>
                  <a:noFill/>
                </a:ln>
                <a:solidFill>
                  <a:schemeClr val="bg2">
                    <a:lumMod val="20000"/>
                    <a:lumOff val="80000"/>
                  </a:schemeClr>
                </a:solidFill>
                <a:effectLst/>
                <a:uLnTx/>
                <a:uFillTx/>
                <a:latin typeface="Verdana" panose="020B0604030504040204" pitchFamily="34" charset="0"/>
                <a:ea typeface="Verdana" panose="020B0604030504040204" pitchFamily="34" charset="0"/>
                <a:cs typeface="Verdana" panose="020B0604030504040204" pitchFamily="34" charset="0"/>
              </a:rPr>
              <a:t>= 6</a:t>
            </a:r>
          </a:p>
        </p:txBody>
      </p:sp>
      <p:graphicFrame>
        <p:nvGraphicFramePr>
          <p:cNvPr id="12" name="Table 11"/>
          <p:cNvGraphicFramePr>
            <a:graphicFrameLocks noGrp="1"/>
          </p:cNvGraphicFramePr>
          <p:nvPr>
            <p:extLst>
              <p:ext uri="{D42A27DB-BD31-4B8C-83A1-F6EECF244321}">
                <p14:modId xmlns:p14="http://schemas.microsoft.com/office/powerpoint/2010/main" val="2730051035"/>
              </p:ext>
            </p:extLst>
          </p:nvPr>
        </p:nvGraphicFramePr>
        <p:xfrm>
          <a:off x="2409570" y="3829177"/>
          <a:ext cx="4312510" cy="2743200"/>
        </p:xfrm>
        <a:graphic>
          <a:graphicData uri="http://schemas.openxmlformats.org/drawingml/2006/table">
            <a:tbl>
              <a:tblPr firstRow="1" bandRow="1">
                <a:tableStyleId>{16D9F66E-5EB9-4882-86FB-DCBF35E3C3E4}</a:tableStyleId>
              </a:tblPr>
              <a:tblGrid>
                <a:gridCol w="1729680">
                  <a:extLst>
                    <a:ext uri="{9D8B030D-6E8A-4147-A177-3AD203B41FA5}">
                      <a16:colId xmlns:a16="http://schemas.microsoft.com/office/drawing/2014/main" val="2037480697"/>
                    </a:ext>
                  </a:extLst>
                </a:gridCol>
                <a:gridCol w="2582830">
                  <a:extLst>
                    <a:ext uri="{9D8B030D-6E8A-4147-A177-3AD203B41FA5}">
                      <a16:colId xmlns:a16="http://schemas.microsoft.com/office/drawing/2014/main" val="3264710210"/>
                    </a:ext>
                  </a:extLst>
                </a:gridCol>
              </a:tblGrid>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Base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439962">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 b1 c1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B</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a:t>
                      </a: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b2</a:t>
                      </a: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 c1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C</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c2</a:t>
                      </a: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923298761"/>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C</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c3</a:t>
                      </a: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3019417756"/>
                  </a:ext>
                </a:extLst>
              </a:tr>
              <a:tr h="370840">
                <a:tc>
                  <a:txBody>
                    <a:bodyPr/>
                    <a:lstStyle/>
                    <a:p>
                      <a:pPr algn="ct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a:t>
                      </a: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d2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819175136"/>
                  </a:ext>
                </a:extLst>
              </a:tr>
            </a:tbl>
          </a:graphicData>
        </a:graphic>
      </p:graphicFrame>
    </p:spTree>
    <p:extLst>
      <p:ext uri="{BB962C8B-B14F-4D97-AF65-F5344CB8AC3E}">
        <p14:creationId xmlns:p14="http://schemas.microsoft.com/office/powerpoint/2010/main" val="402005739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effectLst/>
              </a:rPr>
              <a:t>Base choice notes</a:t>
            </a:r>
          </a:p>
        </p:txBody>
      </p:sp>
      <p:sp>
        <p:nvSpPr>
          <p:cNvPr id="29699" name="Content Placeholder 2"/>
          <p:cNvSpPr>
            <a:spLocks noGrp="1"/>
          </p:cNvSpPr>
          <p:nvPr>
            <p:ph idx="1"/>
          </p:nvPr>
        </p:nvSpPr>
        <p:spPr/>
        <p:txBody>
          <a:bodyPr/>
          <a:lstStyle/>
          <a:p>
            <a:r>
              <a:rPr lang="en-US" altLang="en-US" sz="2800" dirty="0"/>
              <a:t>The base test must be </a:t>
            </a:r>
            <a:r>
              <a:rPr lang="en-US" altLang="en-US" sz="2800" dirty="0">
                <a:solidFill>
                  <a:schemeClr val="tx2"/>
                </a:solidFill>
              </a:rPr>
              <a:t>feasible</a:t>
            </a:r>
          </a:p>
          <a:p>
            <a:pPr lvl="1"/>
            <a:r>
              <a:rPr lang="en-US" altLang="en-US" sz="2400" dirty="0"/>
              <a:t>That is, all base choices must be </a:t>
            </a:r>
            <a:r>
              <a:rPr lang="en-US" altLang="en-US" sz="2400" dirty="0">
                <a:solidFill>
                  <a:schemeClr val="tx2"/>
                </a:solidFill>
              </a:rPr>
              <a:t>compatible</a:t>
            </a:r>
          </a:p>
          <a:p>
            <a:r>
              <a:rPr lang="en-US" altLang="en-US" sz="2800" dirty="0">
                <a:solidFill>
                  <a:schemeClr val="tx2"/>
                </a:solidFill>
              </a:rPr>
              <a:t>Base choices</a:t>
            </a:r>
            <a:r>
              <a:rPr lang="en-US" altLang="en-US" sz="2800" dirty="0"/>
              <a:t> can be</a:t>
            </a:r>
          </a:p>
          <a:p>
            <a:pPr lvl="1"/>
            <a:r>
              <a:rPr lang="en-US" altLang="en-US" sz="2400" dirty="0"/>
              <a:t>Most likely from an end-use point of view</a:t>
            </a:r>
          </a:p>
          <a:p>
            <a:pPr lvl="1"/>
            <a:r>
              <a:rPr lang="en-US" altLang="en-US" sz="2400" dirty="0"/>
              <a:t>Simplest</a:t>
            </a:r>
          </a:p>
          <a:p>
            <a:pPr lvl="1"/>
            <a:r>
              <a:rPr lang="en-US" altLang="en-US" sz="2400" dirty="0"/>
              <a:t>Smallest</a:t>
            </a:r>
          </a:p>
          <a:p>
            <a:pPr lvl="1"/>
            <a:r>
              <a:rPr lang="en-US" altLang="en-US" sz="2400" dirty="0"/>
              <a:t>First in some ordering</a:t>
            </a:r>
          </a:p>
          <a:p>
            <a:r>
              <a:rPr lang="en-US" altLang="en-US" sz="2800" b="1" dirty="0">
                <a:solidFill>
                  <a:schemeClr val="tx2"/>
                </a:solidFill>
              </a:rPr>
              <a:t>Happy path</a:t>
            </a:r>
            <a:r>
              <a:rPr lang="en-US" altLang="en-US" sz="2800" b="1" dirty="0"/>
              <a:t> tests </a:t>
            </a:r>
            <a:r>
              <a:rPr lang="en-US" altLang="en-US" sz="2800" dirty="0"/>
              <a:t>often make good base choices</a:t>
            </a:r>
          </a:p>
          <a:p>
            <a:r>
              <a:rPr lang="en-US" altLang="en-US" sz="2800" dirty="0"/>
              <a:t>The base choice is a </a:t>
            </a:r>
            <a:r>
              <a:rPr lang="en-US" altLang="en-US" sz="2800" dirty="0">
                <a:solidFill>
                  <a:schemeClr val="tx2"/>
                </a:solidFill>
              </a:rPr>
              <a:t>crucial design</a:t>
            </a:r>
            <a:r>
              <a:rPr lang="en-US" altLang="en-US" sz="2800" dirty="0"/>
              <a:t> decision</a:t>
            </a:r>
          </a:p>
          <a:p>
            <a:pPr lvl="1"/>
            <a:r>
              <a:rPr lang="en-US" altLang="en-US" sz="2400" dirty="0"/>
              <a:t>Test designers should </a:t>
            </a:r>
            <a:r>
              <a:rPr lang="en-US" altLang="en-US" sz="2400" dirty="0">
                <a:solidFill>
                  <a:schemeClr val="tx2"/>
                </a:solidFill>
              </a:rPr>
              <a:t>document</a:t>
            </a:r>
            <a:r>
              <a:rPr lang="en-US" altLang="en-US" sz="2400" dirty="0"/>
              <a:t> why the choices were made</a:t>
            </a:r>
          </a:p>
          <a:p>
            <a:pPr lvl="1"/>
            <a:endParaRPr lang="en-US" altLang="en-US" sz="2400" dirty="0"/>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520771-4F0B-48EC-89DD-21ABC0B198AB}" type="slidenum">
              <a:rPr lang="en-US" altLang="en-US" sz="900" b="0" smtClean="0">
                <a:solidFill>
                  <a:schemeClr val="tx1"/>
                </a:solidFill>
                <a:latin typeface="Arial" charset="0"/>
                <a:cs typeface="Arial" charset="0"/>
              </a:rPr>
              <a:pPr/>
              <a:t>36</a:t>
            </a:fld>
            <a:endParaRPr lang="en-US" altLang="en-US" sz="900" b="0">
              <a:solidFill>
                <a:schemeClr val="tx1"/>
              </a:solidFill>
              <a:latin typeface="Arial" charset="0"/>
              <a:cs typeface="Arial"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307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ED71342-C7A1-4B4D-90EF-A9CFC4109D50}" type="slidenum">
              <a:rPr lang="en-US" altLang="en-US" sz="900" b="0" smtClean="0">
                <a:solidFill>
                  <a:schemeClr val="tx1"/>
                </a:solidFill>
                <a:latin typeface="Arial" charset="0"/>
                <a:cs typeface="Arial" charset="0"/>
              </a:rPr>
              <a:pPr/>
              <a:t>37</a:t>
            </a:fld>
            <a:endParaRPr lang="en-US" altLang="en-US" sz="900" b="0">
              <a:solidFill>
                <a:schemeClr val="tx1"/>
              </a:solidFill>
              <a:latin typeface="Arial" charset="0"/>
              <a:cs typeface="Arial" charset="0"/>
            </a:endParaRPr>
          </a:p>
        </p:txBody>
      </p:sp>
      <p:sp>
        <p:nvSpPr>
          <p:cNvPr id="30724" name="Rectangle 2"/>
          <p:cNvSpPr>
            <a:spLocks noGrp="1" noChangeArrowheads="1"/>
          </p:cNvSpPr>
          <p:nvPr>
            <p:ph type="title"/>
          </p:nvPr>
        </p:nvSpPr>
        <p:spPr/>
        <p:txBody>
          <a:bodyPr/>
          <a:lstStyle/>
          <a:p>
            <a:r>
              <a:rPr lang="en-US" altLang="en-US" dirty="0">
                <a:effectLst/>
              </a:rPr>
              <a:t>ISP criteria – multiple base choice</a:t>
            </a:r>
          </a:p>
        </p:txBody>
      </p:sp>
      <p:sp>
        <p:nvSpPr>
          <p:cNvPr id="30725" name="Rectangle 3"/>
          <p:cNvSpPr>
            <a:spLocks noGrp="1" noChangeArrowheads="1"/>
          </p:cNvSpPr>
          <p:nvPr>
            <p:ph type="body" idx="1"/>
          </p:nvPr>
        </p:nvSpPr>
        <p:spPr>
          <a:xfrm>
            <a:off x="138113" y="749795"/>
            <a:ext cx="8867775" cy="481013"/>
          </a:xfrm>
        </p:spPr>
        <p:txBody>
          <a:bodyPr/>
          <a:lstStyle/>
          <a:p>
            <a:r>
              <a:rPr lang="en-US" altLang="en-US" dirty="0"/>
              <a:t>We sometimes have </a:t>
            </a:r>
            <a:r>
              <a:rPr lang="en-US" altLang="en-US" dirty="0">
                <a:solidFill>
                  <a:schemeClr val="tx2"/>
                </a:solidFill>
              </a:rPr>
              <a:t>more than one</a:t>
            </a:r>
            <a:r>
              <a:rPr lang="en-US" altLang="en-US" dirty="0"/>
              <a:t> logical base choice</a:t>
            </a:r>
            <a:endParaRPr lang="en-US" altLang="en-US" i="1" dirty="0">
              <a:solidFill>
                <a:schemeClr val="tx2"/>
              </a:solidFill>
            </a:endParaRPr>
          </a:p>
        </p:txBody>
      </p:sp>
      <p:sp>
        <p:nvSpPr>
          <p:cNvPr id="281604" name="Text Box 4"/>
          <p:cNvSpPr txBox="1">
            <a:spLocks noChangeArrowheads="1"/>
          </p:cNvSpPr>
          <p:nvPr/>
        </p:nvSpPr>
        <p:spPr bwMode="auto">
          <a:xfrm>
            <a:off x="88900" y="1206744"/>
            <a:ext cx="8967788" cy="2308324"/>
          </a:xfrm>
          <a:prstGeom prst="rect">
            <a:avLst/>
          </a:prstGeom>
          <a:solidFill>
            <a:schemeClr val="accent1">
              <a:lumMod val="20000"/>
              <a:lumOff val="80000"/>
            </a:schemeClr>
          </a:solidFill>
          <a:ln w="19050">
            <a:solidFill>
              <a:schemeClr val="tx2"/>
            </a:solidFill>
            <a:miter lim="800000"/>
            <a:headEnd type="none" w="sm" len="sm"/>
            <a:tailEnd type="none" w="sm" len="sm"/>
          </a:ln>
          <a:effectLst/>
        </p:spPr>
        <p:txBody>
          <a:bodyPr>
            <a:spAutoFit/>
          </a:bodyPr>
          <a:lstStyle/>
          <a:p>
            <a:pPr algn="just">
              <a:defRPr/>
            </a:pPr>
            <a:r>
              <a:rPr lang="en-US" sz="2400" u="sng" dirty="0">
                <a:solidFill>
                  <a:schemeClr val="tx1"/>
                </a:solidFill>
                <a:latin typeface="Gill Sans MT" panose="020B0502020104020203" pitchFamily="34" charset="0"/>
              </a:rPr>
              <a:t>Multiple Base Choice Coverage</a:t>
            </a:r>
            <a:r>
              <a:rPr lang="en-US" sz="2400" dirty="0">
                <a:solidFill>
                  <a:schemeClr val="tx1"/>
                </a:solidFill>
                <a:latin typeface="Gill Sans MT" panose="020B0502020104020203" pitchFamily="34" charset="0"/>
              </a:rPr>
              <a:t> (</a:t>
            </a:r>
            <a:r>
              <a:rPr lang="en-US" sz="2400" u="sng" dirty="0">
                <a:solidFill>
                  <a:schemeClr val="tx1"/>
                </a:solidFill>
                <a:latin typeface="Gill Sans MT" panose="020B0502020104020203" pitchFamily="34" charset="0"/>
              </a:rPr>
              <a:t>MBCC</a:t>
            </a:r>
            <a:r>
              <a:rPr lang="en-US" sz="2400" dirty="0">
                <a:solidFill>
                  <a:schemeClr val="tx1"/>
                </a:solidFill>
                <a:latin typeface="Gill Sans MT" panose="020B0502020104020203" pitchFamily="34" charset="0"/>
              </a:rPr>
              <a:t>):  </a:t>
            </a:r>
            <a:r>
              <a:rPr lang="en-US" sz="2400" b="0" dirty="0">
                <a:solidFill>
                  <a:schemeClr val="tx1"/>
                </a:solidFill>
                <a:latin typeface="Gill Sans MT" panose="020B0502020104020203" pitchFamily="34" charset="0"/>
              </a:rPr>
              <a:t>Choose at least one, and possibly more, base choice blocks for each characteristic. Form base tests by using each base choice for each characteristic at least once. Subsequent tests are chosen by holding all but one base choice constant for each base test and using each non-base choice in each other characteristic.</a:t>
            </a:r>
          </a:p>
        </p:txBody>
      </p:sp>
      <p:sp>
        <p:nvSpPr>
          <p:cNvPr id="281605" name="Rectangle 5"/>
          <p:cNvSpPr>
            <a:spLocks noChangeArrowheads="1"/>
          </p:cNvSpPr>
          <p:nvPr/>
        </p:nvSpPr>
        <p:spPr bwMode="auto">
          <a:xfrm>
            <a:off x="138113" y="3538962"/>
            <a:ext cx="8867775" cy="55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If </a:t>
            </a:r>
            <a:r>
              <a:rPr lang="en-US" altLang="en-US" sz="2400" b="0" i="1" dirty="0">
                <a:solidFill>
                  <a:schemeClr val="tx2"/>
                </a:solidFill>
                <a:latin typeface="Gill Sans MT" panose="020B0502020104020203" pitchFamily="34" charset="0"/>
              </a:rPr>
              <a:t>M</a:t>
            </a:r>
            <a:r>
              <a:rPr lang="en-US" altLang="en-US" sz="2400" b="0" dirty="0">
                <a:solidFill>
                  <a:schemeClr val="tx1"/>
                </a:solidFill>
                <a:latin typeface="Gill Sans MT" panose="020B0502020104020203" pitchFamily="34" charset="0"/>
              </a:rPr>
              <a:t> base tests and </a:t>
            </a:r>
            <a:r>
              <a:rPr lang="en-US" altLang="en-US" sz="2400" b="0" i="1" dirty="0">
                <a:solidFill>
                  <a:schemeClr val="tx2"/>
                </a:solidFill>
                <a:latin typeface="Gill Sans MT" panose="020B0502020104020203" pitchFamily="34" charset="0"/>
              </a:rPr>
              <a:t>m</a:t>
            </a:r>
            <a:r>
              <a:rPr lang="en-US" altLang="en-US" sz="2400" b="0" i="1" baseline="-25000" dirty="0">
                <a:solidFill>
                  <a:schemeClr val="tx2"/>
                </a:solidFill>
                <a:latin typeface="Gill Sans MT" panose="020B0502020104020203" pitchFamily="34" charset="0"/>
              </a:rPr>
              <a:t>i</a:t>
            </a:r>
            <a:r>
              <a:rPr lang="en-US" altLang="en-US" sz="2400" b="0" dirty="0">
                <a:solidFill>
                  <a:schemeClr val="tx1"/>
                </a:solidFill>
                <a:latin typeface="Gill Sans MT" panose="020B0502020104020203" pitchFamily="34" charset="0"/>
              </a:rPr>
              <a:t> base choices for each characteristic:</a:t>
            </a:r>
            <a:endParaRPr lang="en-US" altLang="en-US" sz="2400" b="0" dirty="0">
              <a:solidFill>
                <a:schemeClr val="tx1"/>
              </a:solidFill>
              <a:latin typeface="Gill Sans MT" panose="020B0502020104020203" pitchFamily="34" charset="0"/>
              <a:sym typeface="Symbol" pitchFamily="18" charset="2"/>
            </a:endParaRPr>
          </a:p>
        </p:txBody>
      </p:sp>
      <p:grpSp>
        <p:nvGrpSpPr>
          <p:cNvPr id="2" name="Group 12"/>
          <p:cNvGrpSpPr>
            <a:grpSpLocks/>
          </p:cNvGrpSpPr>
          <p:nvPr/>
        </p:nvGrpSpPr>
        <p:grpSpPr bwMode="auto">
          <a:xfrm>
            <a:off x="2227006" y="3940748"/>
            <a:ext cx="4678362" cy="712788"/>
            <a:chOff x="1936" y="2439"/>
            <a:chExt cx="2535" cy="449"/>
          </a:xfrm>
        </p:grpSpPr>
        <p:sp>
          <p:nvSpPr>
            <p:cNvPr id="30731" name="Text Box 7"/>
            <p:cNvSpPr txBox="1">
              <a:spLocks noChangeArrowheads="1"/>
            </p:cNvSpPr>
            <p:nvPr/>
          </p:nvSpPr>
          <p:spPr bwMode="auto">
            <a:xfrm>
              <a:off x="1936" y="2455"/>
              <a:ext cx="97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b="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rPr>
                <a:t>M + </a:t>
              </a:r>
              <a:r>
                <a:rPr lang="en-US" altLang="en-US" sz="3600" b="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2400" b="0" baseline="-25000" dirty="0">
                <a:solidFill>
                  <a:srgbClr val="003399"/>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30732" name="Text Box 8"/>
            <p:cNvSpPr txBox="1">
              <a:spLocks noChangeArrowheads="1"/>
            </p:cNvSpPr>
            <p:nvPr/>
          </p:nvSpPr>
          <p:spPr bwMode="auto">
            <a:xfrm>
              <a:off x="2818" y="2439"/>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a:solidFill>
                    <a:srgbClr val="003399"/>
                  </a:solidFill>
                  <a:latin typeface="Verdana" panose="020B0604030504040204" pitchFamily="34" charset="0"/>
                  <a:ea typeface="Verdana" panose="020B0604030504040204" pitchFamily="34" charset="0"/>
                  <a:cs typeface="Verdana" panose="020B0604030504040204" pitchFamily="34" charset="0"/>
                </a:rPr>
                <a:t>Q</a:t>
              </a:r>
            </a:p>
          </p:txBody>
        </p:sp>
        <p:sp>
          <p:nvSpPr>
            <p:cNvPr id="30733" name="Text Box 9"/>
            <p:cNvSpPr txBox="1">
              <a:spLocks noChangeArrowheads="1"/>
            </p:cNvSpPr>
            <p:nvPr/>
          </p:nvSpPr>
          <p:spPr bwMode="auto">
            <a:xfrm>
              <a:off x="2812" y="2636"/>
              <a:ext cx="3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b="0">
                  <a:solidFill>
                    <a:srgbClr val="003399"/>
                  </a:solidFill>
                  <a:latin typeface="Verdana" panose="020B0604030504040204" pitchFamily="34" charset="0"/>
                  <a:ea typeface="Verdana" panose="020B0604030504040204" pitchFamily="34" charset="0"/>
                  <a:cs typeface="Verdana" panose="020B0604030504040204" pitchFamily="34" charset="0"/>
                </a:rPr>
                <a:t>i=1</a:t>
              </a:r>
            </a:p>
          </p:txBody>
        </p:sp>
        <p:sp>
          <p:nvSpPr>
            <p:cNvPr id="30734" name="Text Box 10"/>
            <p:cNvSpPr txBox="1">
              <a:spLocks noChangeArrowheads="1"/>
            </p:cNvSpPr>
            <p:nvPr/>
          </p:nvSpPr>
          <p:spPr bwMode="auto">
            <a:xfrm>
              <a:off x="3066" y="2513"/>
              <a:ext cx="14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b="0" dirty="0">
                  <a:solidFill>
                    <a:srgbClr val="003399"/>
                  </a:solidFill>
                  <a:latin typeface="Verdana" panose="020B0604030504040204" pitchFamily="34" charset="0"/>
                  <a:ea typeface="Verdana" panose="020B0604030504040204" pitchFamily="34" charset="0"/>
                  <a:cs typeface="Verdana" panose="020B0604030504040204" pitchFamily="34" charset="0"/>
                </a:rPr>
                <a:t>(M * (B</a:t>
              </a:r>
              <a:r>
                <a:rPr lang="en-US" altLang="en-US" sz="2400" b="0" baseline="-25000" dirty="0">
                  <a:solidFill>
                    <a:srgbClr val="003399"/>
                  </a:solidFill>
                  <a:latin typeface="Verdana" panose="020B0604030504040204" pitchFamily="34" charset="0"/>
                  <a:ea typeface="Verdana" panose="020B0604030504040204" pitchFamily="34" charset="0"/>
                  <a:cs typeface="Verdana" panose="020B0604030504040204" pitchFamily="34" charset="0"/>
                </a:rPr>
                <a:t>i</a:t>
              </a:r>
              <a:r>
                <a:rPr lang="en-US" altLang="en-US" sz="2400" b="0" dirty="0">
                  <a:solidFill>
                    <a:srgbClr val="003399"/>
                  </a:solidFill>
                  <a:latin typeface="Verdana" panose="020B0604030504040204" pitchFamily="34" charset="0"/>
                  <a:ea typeface="Verdana" panose="020B0604030504040204" pitchFamily="34" charset="0"/>
                  <a:cs typeface="Verdana" panose="020B0604030504040204" pitchFamily="34" charset="0"/>
                </a:rPr>
                <a:t> - m</a:t>
              </a:r>
              <a:r>
                <a:rPr lang="en-US" altLang="en-US" sz="2400" b="0" baseline="-25000" dirty="0">
                  <a:solidFill>
                    <a:srgbClr val="003399"/>
                  </a:solidFill>
                  <a:latin typeface="Verdana" panose="020B0604030504040204" pitchFamily="34" charset="0"/>
                  <a:ea typeface="Verdana" panose="020B0604030504040204" pitchFamily="34" charset="0"/>
                  <a:cs typeface="Verdana" panose="020B0604030504040204" pitchFamily="34" charset="0"/>
                </a:rPr>
                <a:t>i</a:t>
              </a:r>
              <a:r>
                <a:rPr lang="en-US" altLang="en-US" sz="2400" b="0" dirty="0">
                  <a:solidFill>
                    <a:srgbClr val="003399"/>
                  </a:solidFill>
                  <a:latin typeface="Verdana" panose="020B0604030504040204" pitchFamily="34" charset="0"/>
                  <a:ea typeface="Verdana" panose="020B0604030504040204" pitchFamily="34" charset="0"/>
                  <a:cs typeface="Verdana" panose="020B0604030504040204" pitchFamily="34" charset="0"/>
                </a:rPr>
                <a:t> ))</a:t>
              </a:r>
            </a:p>
          </p:txBody>
        </p:sp>
      </p:grpSp>
      <p:sp>
        <p:nvSpPr>
          <p:cNvPr id="30729"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281611" name="Text Box 11"/>
          <p:cNvSpPr txBox="1">
            <a:spLocks noChangeArrowheads="1"/>
          </p:cNvSpPr>
          <p:nvPr/>
        </p:nvSpPr>
        <p:spPr bwMode="auto">
          <a:xfrm>
            <a:off x="243035" y="4956398"/>
            <a:ext cx="8657929" cy="1292662"/>
          </a:xfrm>
          <a:prstGeom prst="rect">
            <a:avLst/>
          </a:prstGeom>
          <a:solidFill>
            <a:schemeClr val="accent2">
              <a:lumMod val="60000"/>
              <a:lumOff val="4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chemeClr val="tx1"/>
                </a:solidFill>
                <a:latin typeface="Gill Sans MT" panose="020B0502020104020203" pitchFamily="34" charset="0"/>
              </a:rPr>
              <a:t>For our example: Two base tests: </a:t>
            </a:r>
            <a:r>
              <a:rPr lang="en-US" altLang="en-US" sz="2400" b="0" dirty="0">
                <a:solidFill>
                  <a:srgbClr val="FFFF00"/>
                </a:solidFill>
                <a:latin typeface="Gill Sans MT" panose="020B0502020104020203" pitchFamily="34" charset="0"/>
              </a:rPr>
              <a:t>a1, b1, c1, d1</a:t>
            </a:r>
            <a:r>
              <a:rPr lang="en-US" altLang="en-US" sz="2400" b="0" dirty="0">
                <a:solidFill>
                  <a:schemeClr val="tx1"/>
                </a:solidFill>
                <a:latin typeface="Gill Sans MT" panose="020B0502020104020203" pitchFamily="34" charset="0"/>
              </a:rPr>
              <a:t>    </a:t>
            </a:r>
            <a:r>
              <a:rPr lang="en-US" altLang="en-US" sz="2400" b="0" dirty="0">
                <a:solidFill>
                  <a:srgbClr val="FFFF00"/>
                </a:solidFill>
                <a:latin typeface="Gill Sans MT" panose="020B0502020104020203" pitchFamily="34" charset="0"/>
              </a:rPr>
              <a:t>a2, b2, c2, d2</a:t>
            </a:r>
          </a:p>
          <a:p>
            <a:pPr>
              <a:lnSpc>
                <a:spcPct val="75000"/>
              </a:lnSpc>
              <a:spcBef>
                <a:spcPct val="50000"/>
              </a:spcBef>
            </a:pPr>
            <a:r>
              <a:rPr lang="en-US" altLang="en-US" sz="2400" b="0" dirty="0">
                <a:solidFill>
                  <a:schemeClr val="tx1"/>
                </a:solidFill>
                <a:latin typeface="Gill Sans MT" panose="020B0502020104020203" pitchFamily="34" charset="0"/>
              </a:rPr>
              <a:t>Tests from a1, b1, c1, d1:  a1, b1, </a:t>
            </a:r>
            <a:r>
              <a:rPr lang="en-US" altLang="en-US" sz="2400" b="0" dirty="0">
                <a:solidFill>
                  <a:srgbClr val="FFFF00"/>
                </a:solidFill>
                <a:latin typeface="Gill Sans MT" panose="020B0502020104020203" pitchFamily="34" charset="0"/>
              </a:rPr>
              <a:t>c3</a:t>
            </a:r>
            <a:r>
              <a:rPr lang="en-US" altLang="en-US" sz="2400" b="0" dirty="0">
                <a:solidFill>
                  <a:schemeClr val="tx1"/>
                </a:solidFill>
                <a:latin typeface="Gill Sans MT" panose="020B0502020104020203" pitchFamily="34" charset="0"/>
              </a:rPr>
              <a:t>, d1</a:t>
            </a:r>
          </a:p>
          <a:p>
            <a:pPr>
              <a:lnSpc>
                <a:spcPct val="75000"/>
              </a:lnSpc>
              <a:spcBef>
                <a:spcPct val="50000"/>
              </a:spcBef>
            </a:pPr>
            <a:r>
              <a:rPr lang="en-US" altLang="en-US" sz="2400" b="0" dirty="0">
                <a:solidFill>
                  <a:schemeClr val="tx1"/>
                </a:solidFill>
                <a:latin typeface="Gill Sans MT" panose="020B0502020104020203" pitchFamily="34" charset="0"/>
              </a:rPr>
              <a:t>Tests from a2, b2, c2, d2:  a2, b2, </a:t>
            </a:r>
            <a:r>
              <a:rPr lang="en-US" altLang="en-US" sz="2400" b="0" dirty="0">
                <a:solidFill>
                  <a:srgbClr val="FFFF00"/>
                </a:solidFill>
                <a:latin typeface="Gill Sans MT" panose="020B0502020104020203" pitchFamily="34" charset="0"/>
              </a:rPr>
              <a:t>c3</a:t>
            </a:r>
            <a:r>
              <a:rPr lang="en-US" altLang="en-US" sz="2400" b="0" dirty="0">
                <a:solidFill>
                  <a:schemeClr val="tx1"/>
                </a:solidFill>
                <a:latin typeface="Gill Sans MT" panose="020B0502020104020203" pitchFamily="34" charset="0"/>
              </a:rPr>
              <a:t>, d2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042F-F038-408B-A34B-3BF44A97AAAF}"/>
              </a:ext>
            </a:extLst>
          </p:cNvPr>
          <p:cNvSpPr>
            <a:spLocks noGrp="1"/>
          </p:cNvSpPr>
          <p:nvPr>
            <p:ph type="title"/>
          </p:nvPr>
        </p:nvSpPr>
        <p:spPr/>
        <p:txBody>
          <a:bodyPr/>
          <a:lstStyle/>
          <a:p>
            <a:r>
              <a:rPr lang="en-US" altLang="en-US" dirty="0">
                <a:effectLst/>
              </a:rPr>
              <a:t>ISP criteria – PWC and TWC</a:t>
            </a:r>
            <a:endParaRPr lang="en-US" dirty="0"/>
          </a:p>
        </p:txBody>
      </p:sp>
      <p:sp>
        <p:nvSpPr>
          <p:cNvPr id="4" name="Date Placeholder 3">
            <a:extLst>
              <a:ext uri="{FF2B5EF4-FFF2-40B4-BE49-F238E27FC236}">
                <a16:creationId xmlns:a16="http://schemas.microsoft.com/office/drawing/2014/main" id="{8F3EFE20-6E6E-4A2F-90FD-5B28CB3F3428}"/>
              </a:ext>
            </a:extLst>
          </p:cNvPr>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a:extLst>
              <a:ext uri="{FF2B5EF4-FFF2-40B4-BE49-F238E27FC236}">
                <a16:creationId xmlns:a16="http://schemas.microsoft.com/office/drawing/2014/main" id="{60DA269C-92C3-4B33-9C2F-0B4C64EFA5B9}"/>
              </a:ext>
            </a:extLst>
          </p:cNvPr>
          <p:cNvSpPr>
            <a:spLocks noGrp="1"/>
          </p:cNvSpPr>
          <p:nvPr>
            <p:ph type="ftr" sz="quarter" idx="11"/>
          </p:nvPr>
        </p:nvSpPr>
        <p:spPr/>
        <p:txBody>
          <a:bodyPr/>
          <a:lstStyle/>
          <a:p>
            <a:pPr>
              <a:defRPr/>
            </a:pPr>
            <a:r>
              <a:rPr lang="en-US" dirty="0"/>
              <a:t>© Zakeri</a:t>
            </a:r>
          </a:p>
        </p:txBody>
      </p:sp>
      <p:sp>
        <p:nvSpPr>
          <p:cNvPr id="6" name="Slide Number Placeholder 5">
            <a:extLst>
              <a:ext uri="{FF2B5EF4-FFF2-40B4-BE49-F238E27FC236}">
                <a16:creationId xmlns:a16="http://schemas.microsoft.com/office/drawing/2014/main" id="{FA947276-B2C0-4183-BC73-DC726A5C9A62}"/>
              </a:ext>
            </a:extLst>
          </p:cNvPr>
          <p:cNvSpPr>
            <a:spLocks noGrp="1"/>
          </p:cNvSpPr>
          <p:nvPr>
            <p:ph type="sldNum" sz="quarter" idx="12"/>
          </p:nvPr>
        </p:nvSpPr>
        <p:spPr/>
        <p:txBody>
          <a:bodyPr/>
          <a:lstStyle/>
          <a:p>
            <a:pPr>
              <a:defRPr/>
            </a:pPr>
            <a:fld id="{FE742154-05E0-4FD4-B04E-B92FD3670A3A}" type="slidenum">
              <a:rPr lang="en-US" smtClean="0"/>
              <a:pPr>
                <a:defRPr/>
              </a:pPr>
              <a:t>38</a:t>
            </a:fld>
            <a:endParaRPr lang="en-US"/>
          </a:p>
        </p:txBody>
      </p:sp>
      <p:sp>
        <p:nvSpPr>
          <p:cNvPr id="7" name="Text Box 4">
            <a:extLst>
              <a:ext uri="{FF2B5EF4-FFF2-40B4-BE49-F238E27FC236}">
                <a16:creationId xmlns:a16="http://schemas.microsoft.com/office/drawing/2014/main" id="{96728F38-6D1B-4548-A6D8-A7722E579395}"/>
              </a:ext>
            </a:extLst>
          </p:cNvPr>
          <p:cNvSpPr txBox="1">
            <a:spLocks noGrp="1" noChangeArrowheads="1"/>
          </p:cNvSpPr>
          <p:nvPr>
            <p:ph idx="1"/>
          </p:nvPr>
        </p:nvSpPr>
        <p:spPr bwMode="auto">
          <a:xfrm>
            <a:off x="570451" y="1003705"/>
            <a:ext cx="7927597" cy="1090171"/>
          </a:xfrm>
          <a:prstGeom prst="rect">
            <a:avLst/>
          </a:prstGeom>
          <a:solidFill>
            <a:schemeClr val="accent1">
              <a:lumMod val="20000"/>
              <a:lumOff val="80000"/>
            </a:schemeClr>
          </a:solidFill>
          <a:ln w="19050">
            <a:solidFill>
              <a:schemeClr val="tx2"/>
            </a:solidFill>
            <a:miter lim="800000"/>
            <a:headEnd type="none" w="sm" len="sm"/>
            <a:tailEnd type="none" w="sm" len="sm"/>
          </a:ln>
          <a:effectLst/>
        </p:spPr>
        <p:txBody>
          <a:bodyPr wrap="square">
            <a:spAutoFit/>
          </a:bodyPr>
          <a:lstStyle/>
          <a:p>
            <a:pPr marL="0" indent="0" algn="just">
              <a:buNone/>
              <a:defRPr/>
            </a:pPr>
            <a:r>
              <a:rPr lang="en-US" sz="2400" b="1" u="sng" kern="1200" dirty="0"/>
              <a:t>Pair-Wise Coverage (PWC):  </a:t>
            </a:r>
            <a:r>
              <a:rPr lang="en-US" sz="2400" kern="1200" dirty="0"/>
              <a:t>A value from each block for each characteristic must be combined with a value from every block for each other characteristic. </a:t>
            </a:r>
          </a:p>
        </p:txBody>
      </p:sp>
      <p:sp>
        <p:nvSpPr>
          <p:cNvPr id="11" name="Text Box 4">
            <a:extLst>
              <a:ext uri="{FF2B5EF4-FFF2-40B4-BE49-F238E27FC236}">
                <a16:creationId xmlns:a16="http://schemas.microsoft.com/office/drawing/2014/main" id="{F9B55A25-14D7-4AD2-9903-78803B53A524}"/>
              </a:ext>
            </a:extLst>
          </p:cNvPr>
          <p:cNvSpPr txBox="1">
            <a:spLocks noChangeArrowheads="1"/>
          </p:cNvSpPr>
          <p:nvPr/>
        </p:nvSpPr>
        <p:spPr bwMode="auto">
          <a:xfrm>
            <a:off x="570451" y="3257736"/>
            <a:ext cx="7927597" cy="757773"/>
          </a:xfrm>
          <a:prstGeom prst="rect">
            <a:avLst/>
          </a:prstGeom>
          <a:solidFill>
            <a:schemeClr val="accent1">
              <a:lumMod val="20000"/>
              <a:lumOff val="80000"/>
            </a:schemeClr>
          </a:solidFill>
          <a:ln w="19050">
            <a:solidFill>
              <a:schemeClr val="tx2"/>
            </a:solidFill>
            <a:miter lim="800000"/>
            <a:headEnd type="none" w="sm" len="sm"/>
            <a:tailEnd type="none" w="sm" len="sm"/>
          </a:ln>
          <a:effectLst/>
        </p:spPr>
        <p:txBody>
          <a:bodyPr vert="horz" wrap="square" lIns="92075" tIns="46038" rIns="92075" bIns="46038" numCol="1" anchor="t" anchorCtr="0" compatLnSpc="1">
            <a:prstTxWarp prst="textNoShape">
              <a:avLst/>
            </a:prstTxWarp>
            <a:spAutoFit/>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0" indent="0" algn="just">
              <a:buFontTx/>
              <a:buNone/>
              <a:defRPr/>
            </a:pPr>
            <a:r>
              <a:rPr lang="en-US" sz="2400" b="1" u="sng" kern="1200" dirty="0"/>
              <a:t>T-Wise Coverage (TWC):  </a:t>
            </a:r>
            <a:r>
              <a:rPr lang="en-US" sz="2400" kern="1200" dirty="0"/>
              <a:t>A value from each block for each group of </a:t>
            </a:r>
            <a:r>
              <a:rPr lang="en-US" sz="2400" i="1" kern="1200" dirty="0">
                <a:solidFill>
                  <a:srgbClr val="FF0000"/>
                </a:solidFill>
              </a:rPr>
              <a:t>t</a:t>
            </a:r>
            <a:r>
              <a:rPr lang="en-US" sz="2400" kern="1200" dirty="0"/>
              <a:t> characteristics must be combined</a:t>
            </a:r>
          </a:p>
        </p:txBody>
      </p:sp>
      <p:sp>
        <p:nvSpPr>
          <p:cNvPr id="13" name="TextBox 12">
            <a:extLst>
              <a:ext uri="{FF2B5EF4-FFF2-40B4-BE49-F238E27FC236}">
                <a16:creationId xmlns:a16="http://schemas.microsoft.com/office/drawing/2014/main" id="{4267E3FC-1697-493F-9E45-947B9FB80FD4}"/>
              </a:ext>
            </a:extLst>
          </p:cNvPr>
          <p:cNvSpPr txBox="1"/>
          <p:nvPr/>
        </p:nvSpPr>
        <p:spPr>
          <a:xfrm>
            <a:off x="276837" y="4678359"/>
            <a:ext cx="8489658" cy="1323439"/>
          </a:xfrm>
          <a:prstGeom prst="rect">
            <a:avLst/>
          </a:prstGeom>
          <a:noFill/>
        </p:spPr>
        <p:txBody>
          <a:bodyPr wrap="square">
            <a:spAutoFit/>
          </a:bodyPr>
          <a:lstStyle/>
          <a:p>
            <a:pPr marL="342900" indent="-342900" algn="just">
              <a:buFont typeface="Arial" panose="020B0604020202020204" pitchFamily="34" charset="0"/>
              <a:buChar char="•"/>
            </a:pPr>
            <a:r>
              <a:rPr lang="en-US" b="0" dirty="0">
                <a:solidFill>
                  <a:schemeClr val="tx1"/>
                </a:solidFill>
                <a:latin typeface="Gill Sans MT" panose="020B0502020104020203" pitchFamily="34" charset="0"/>
              </a:rPr>
              <a:t>Both </a:t>
            </a:r>
            <a:r>
              <a:rPr lang="en-US" dirty="0">
                <a:solidFill>
                  <a:schemeClr val="tx1"/>
                </a:solidFill>
                <a:latin typeface="Gill Sans MT" panose="020B0502020104020203" pitchFamily="34" charset="0"/>
              </a:rPr>
              <a:t>Pair-Wise</a:t>
            </a:r>
            <a:r>
              <a:rPr lang="en-US" b="0" dirty="0">
                <a:solidFill>
                  <a:schemeClr val="tx1"/>
                </a:solidFill>
                <a:latin typeface="Gill Sans MT" panose="020B0502020104020203" pitchFamily="34" charset="0"/>
              </a:rPr>
              <a:t> Coverage and </a:t>
            </a:r>
            <a:r>
              <a:rPr lang="en-US" dirty="0">
                <a:solidFill>
                  <a:schemeClr val="tx1"/>
                </a:solidFill>
                <a:latin typeface="Gill Sans MT" panose="020B0502020104020203" pitchFamily="34" charset="0"/>
              </a:rPr>
              <a:t>T-Wise Coverage</a:t>
            </a:r>
            <a:r>
              <a:rPr lang="en-US" b="0" dirty="0">
                <a:solidFill>
                  <a:schemeClr val="tx1"/>
                </a:solidFill>
                <a:latin typeface="Gill Sans MT" panose="020B0502020104020203" pitchFamily="34" charset="0"/>
              </a:rPr>
              <a:t> combine values “blindly,” without regard for which values are being combined. </a:t>
            </a:r>
          </a:p>
          <a:p>
            <a:pPr marL="342900" indent="-342900" algn="just">
              <a:buFont typeface="Arial" panose="020B0604020202020204" pitchFamily="34" charset="0"/>
              <a:buChar char="•"/>
            </a:pPr>
            <a:r>
              <a:rPr lang="en-US" b="0" dirty="0">
                <a:solidFill>
                  <a:schemeClr val="tx1"/>
                </a:solidFill>
                <a:latin typeface="Gill Sans MT" panose="020B0502020104020203" pitchFamily="34" charset="0"/>
              </a:rPr>
              <a:t>The </a:t>
            </a:r>
            <a:r>
              <a:rPr lang="en-US" dirty="0">
                <a:solidFill>
                  <a:schemeClr val="tx1"/>
                </a:solidFill>
                <a:latin typeface="Gill Sans MT" panose="020B0502020104020203" pitchFamily="34" charset="0"/>
              </a:rPr>
              <a:t>BCC</a:t>
            </a:r>
            <a:r>
              <a:rPr lang="en-US" b="0" dirty="0">
                <a:solidFill>
                  <a:schemeClr val="tx1"/>
                </a:solidFill>
                <a:latin typeface="Gill Sans MT" panose="020B0502020104020203" pitchFamily="34" charset="0"/>
              </a:rPr>
              <a:t> and </a:t>
            </a:r>
            <a:r>
              <a:rPr lang="en-US" dirty="0">
                <a:solidFill>
                  <a:schemeClr val="tx1"/>
                </a:solidFill>
                <a:latin typeface="Gill Sans MT" panose="020B0502020104020203" pitchFamily="34" charset="0"/>
              </a:rPr>
              <a:t>MBCC</a:t>
            </a:r>
            <a:r>
              <a:rPr lang="en-US" b="0" dirty="0">
                <a:solidFill>
                  <a:schemeClr val="tx1"/>
                </a:solidFill>
                <a:latin typeface="Gill Sans MT" panose="020B0502020104020203" pitchFamily="34" charset="0"/>
              </a:rPr>
              <a:t> strengthens ECC in a different way by bringing in a small but crucial piece of domain knowledge of the program.</a:t>
            </a:r>
          </a:p>
        </p:txBody>
      </p:sp>
      <p:pic>
        <p:nvPicPr>
          <p:cNvPr id="17" name="Picture 16">
            <a:extLst>
              <a:ext uri="{FF2B5EF4-FFF2-40B4-BE49-F238E27FC236}">
                <a16:creationId xmlns:a16="http://schemas.microsoft.com/office/drawing/2014/main" id="{0C746062-2D24-4A48-99F5-A0D6E9C035B4}"/>
              </a:ext>
            </a:extLst>
          </p:cNvPr>
          <p:cNvPicPr>
            <a:picLocks noChangeAspect="1"/>
          </p:cNvPicPr>
          <p:nvPr/>
        </p:nvPicPr>
        <p:blipFill>
          <a:blip r:embed="rId2"/>
          <a:stretch>
            <a:fillRect/>
          </a:stretch>
        </p:blipFill>
        <p:spPr>
          <a:xfrm>
            <a:off x="2338860" y="2213451"/>
            <a:ext cx="4065638" cy="463066"/>
          </a:xfrm>
          <a:prstGeom prst="rect">
            <a:avLst/>
          </a:prstGeom>
        </p:spPr>
      </p:pic>
    </p:spTree>
    <p:extLst>
      <p:ext uri="{BB962C8B-B14F-4D97-AF65-F5344CB8AC3E}">
        <p14:creationId xmlns:p14="http://schemas.microsoft.com/office/powerpoint/2010/main" val="333771608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317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DC28FB-2746-4794-A174-36F5659E7FF5}" type="slidenum">
              <a:rPr lang="en-US" altLang="en-US" sz="900" b="0" smtClean="0">
                <a:solidFill>
                  <a:schemeClr val="tx1"/>
                </a:solidFill>
                <a:latin typeface="Arial" charset="0"/>
                <a:cs typeface="Arial" charset="0"/>
              </a:rPr>
              <a:pPr/>
              <a:t>39</a:t>
            </a:fld>
            <a:endParaRPr lang="en-US" altLang="en-US" sz="900" b="0">
              <a:solidFill>
                <a:schemeClr val="tx1"/>
              </a:solidFill>
              <a:latin typeface="Arial" charset="0"/>
              <a:cs typeface="Arial" charset="0"/>
            </a:endParaRPr>
          </a:p>
        </p:txBody>
      </p:sp>
      <p:sp>
        <p:nvSpPr>
          <p:cNvPr id="31748" name="Rectangle 2"/>
          <p:cNvSpPr>
            <a:spLocks noGrp="1" noChangeArrowheads="1"/>
          </p:cNvSpPr>
          <p:nvPr>
            <p:ph type="title"/>
          </p:nvPr>
        </p:nvSpPr>
        <p:spPr>
          <a:xfrm>
            <a:off x="-19844" y="-75211"/>
            <a:ext cx="9143999" cy="939800"/>
          </a:xfrm>
        </p:spPr>
        <p:txBody>
          <a:bodyPr/>
          <a:lstStyle/>
          <a:p>
            <a:r>
              <a:rPr lang="en-US" altLang="en-US" sz="3200" dirty="0"/>
              <a:t>ISP </a:t>
            </a:r>
            <a:r>
              <a:rPr lang="en-US" altLang="en-US" dirty="0"/>
              <a:t>Coverage Criteria </a:t>
            </a:r>
            <a:r>
              <a:rPr lang="en-US" altLang="en-US" dirty="0" err="1"/>
              <a:t>Subsumption</a:t>
            </a:r>
            <a:r>
              <a:rPr lang="en-US" altLang="en-US" dirty="0"/>
              <a:t> </a:t>
            </a:r>
          </a:p>
        </p:txBody>
      </p:sp>
      <p:grpSp>
        <p:nvGrpSpPr>
          <p:cNvPr id="2" name="Group 28"/>
          <p:cNvGrpSpPr>
            <a:grpSpLocks/>
          </p:cNvGrpSpPr>
          <p:nvPr/>
        </p:nvGrpSpPr>
        <p:grpSpPr bwMode="auto">
          <a:xfrm>
            <a:off x="1127506" y="1021302"/>
            <a:ext cx="6575882" cy="5179742"/>
            <a:chOff x="2216592" y="914400"/>
            <a:chExt cx="5158036" cy="5179743"/>
          </a:xfrm>
          <a:solidFill>
            <a:schemeClr val="accent6">
              <a:lumMod val="20000"/>
              <a:lumOff val="80000"/>
            </a:schemeClr>
          </a:solidFill>
        </p:grpSpPr>
        <p:sp>
          <p:nvSpPr>
            <p:cNvPr id="31752" name="Text Box 9"/>
            <p:cNvSpPr txBox="1">
              <a:spLocks noChangeArrowheads="1"/>
            </p:cNvSpPr>
            <p:nvPr/>
          </p:nvSpPr>
          <p:spPr bwMode="auto">
            <a:xfrm>
              <a:off x="3720182" y="5281613"/>
              <a:ext cx="1703486"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Each Choice Coverage</a:t>
              </a:r>
            </a:p>
            <a:p>
              <a:pPr algn="ctr">
                <a:lnSpc>
                  <a:spcPct val="70000"/>
                </a:lnSpc>
                <a:spcBef>
                  <a:spcPct val="50000"/>
                </a:spcBef>
              </a:pPr>
              <a:r>
                <a:rPr lang="en-US" altLang="en-US" sz="1800" dirty="0">
                  <a:solidFill>
                    <a:schemeClr val="tx1"/>
                  </a:solidFill>
                  <a:latin typeface="Gill Sans MT" panose="020B0502020104020203" pitchFamily="34" charset="0"/>
                </a:rPr>
                <a:t>ECC</a:t>
              </a:r>
            </a:p>
          </p:txBody>
        </p:sp>
        <p:sp>
          <p:nvSpPr>
            <p:cNvPr id="31753" name="Line 10"/>
            <p:cNvSpPr>
              <a:spLocks noChangeShapeType="1"/>
            </p:cNvSpPr>
            <p:nvPr/>
          </p:nvSpPr>
          <p:spPr bwMode="auto">
            <a:xfrm>
              <a:off x="3940175" y="5794375"/>
              <a:ext cx="1262063"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4" name="Text Box 12"/>
            <p:cNvSpPr txBox="1">
              <a:spLocks noChangeArrowheads="1"/>
            </p:cNvSpPr>
            <p:nvPr/>
          </p:nvSpPr>
          <p:spPr bwMode="auto">
            <a:xfrm>
              <a:off x="3494088" y="914400"/>
              <a:ext cx="2116137"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All Combinations Coverage</a:t>
              </a:r>
            </a:p>
            <a:p>
              <a:pPr algn="ctr">
                <a:lnSpc>
                  <a:spcPct val="70000"/>
                </a:lnSpc>
                <a:spcBef>
                  <a:spcPct val="50000"/>
                </a:spcBef>
              </a:pPr>
              <a:r>
                <a:rPr lang="en-US" altLang="en-US" sz="1800" dirty="0" err="1">
                  <a:solidFill>
                    <a:schemeClr val="tx1"/>
                  </a:solidFill>
                  <a:latin typeface="Gill Sans MT" panose="020B0502020104020203" pitchFamily="34" charset="0"/>
                </a:rPr>
                <a:t>ACoC</a:t>
              </a:r>
              <a:endParaRPr lang="en-US" altLang="en-US" sz="1800" dirty="0">
                <a:solidFill>
                  <a:schemeClr val="tx1"/>
                </a:solidFill>
                <a:latin typeface="Gill Sans MT" panose="020B0502020104020203" pitchFamily="34" charset="0"/>
              </a:endParaRPr>
            </a:p>
          </p:txBody>
        </p:sp>
        <p:sp>
          <p:nvSpPr>
            <p:cNvPr id="31755" name="Line 13"/>
            <p:cNvSpPr>
              <a:spLocks noChangeShapeType="1"/>
            </p:cNvSpPr>
            <p:nvPr/>
          </p:nvSpPr>
          <p:spPr bwMode="auto">
            <a:xfrm>
              <a:off x="3669863" y="1401996"/>
              <a:ext cx="1665287"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6" name="Line 17"/>
            <p:cNvSpPr>
              <a:spLocks noChangeShapeType="1"/>
            </p:cNvSpPr>
            <p:nvPr/>
          </p:nvSpPr>
          <p:spPr bwMode="auto">
            <a:xfrm>
              <a:off x="5195888" y="1751013"/>
              <a:ext cx="414337" cy="57308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57" name="Line 18"/>
            <p:cNvSpPr>
              <a:spLocks noChangeShapeType="1"/>
            </p:cNvSpPr>
            <p:nvPr/>
          </p:nvSpPr>
          <p:spPr bwMode="auto">
            <a:xfrm flipH="1">
              <a:off x="5114925" y="4649788"/>
              <a:ext cx="612775" cy="6159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nvGrpSpPr>
            <p:cNvPr id="31758" name="Group 19"/>
            <p:cNvGrpSpPr>
              <a:grpSpLocks/>
            </p:cNvGrpSpPr>
            <p:nvPr/>
          </p:nvGrpSpPr>
          <p:grpSpPr bwMode="auto">
            <a:xfrm>
              <a:off x="2216592" y="2384430"/>
              <a:ext cx="1703758" cy="828677"/>
              <a:chOff x="3066" y="1318"/>
              <a:chExt cx="1217" cy="522"/>
            </a:xfrm>
            <a:grpFill/>
          </p:grpSpPr>
          <p:sp>
            <p:nvSpPr>
              <p:cNvPr id="31772" name="Text Box 20"/>
              <p:cNvSpPr txBox="1">
                <a:spLocks noChangeArrowheads="1"/>
              </p:cNvSpPr>
              <p:nvPr/>
            </p:nvSpPr>
            <p:spPr bwMode="auto">
              <a:xfrm>
                <a:off x="3066" y="1318"/>
                <a:ext cx="1217" cy="522"/>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T-Wise Coverage</a:t>
                </a:r>
              </a:p>
              <a:p>
                <a:pPr algn="ctr">
                  <a:lnSpc>
                    <a:spcPct val="70000"/>
                  </a:lnSpc>
                  <a:spcBef>
                    <a:spcPct val="50000"/>
                  </a:spcBef>
                </a:pPr>
                <a:r>
                  <a:rPr lang="en-US" altLang="en-US" sz="1800" dirty="0">
                    <a:solidFill>
                      <a:schemeClr val="tx1"/>
                    </a:solidFill>
                    <a:latin typeface="Gill Sans MT" panose="020B0502020104020203" pitchFamily="34" charset="0"/>
                  </a:rPr>
                  <a:t>TWC</a:t>
                </a:r>
              </a:p>
            </p:txBody>
          </p:sp>
          <p:sp>
            <p:nvSpPr>
              <p:cNvPr id="31773" name="Line 21"/>
              <p:cNvSpPr>
                <a:spLocks noChangeShapeType="1"/>
              </p:cNvSpPr>
              <p:nvPr/>
            </p:nvSpPr>
            <p:spPr bwMode="auto">
              <a:xfrm>
                <a:off x="3222" y="157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59" name="Group 22"/>
            <p:cNvGrpSpPr>
              <a:grpSpLocks/>
            </p:cNvGrpSpPr>
            <p:nvPr/>
          </p:nvGrpSpPr>
          <p:grpSpPr bwMode="auto">
            <a:xfrm>
              <a:off x="5202594" y="2346325"/>
              <a:ext cx="2172034" cy="812800"/>
              <a:chOff x="3104" y="1294"/>
              <a:chExt cx="1202" cy="512"/>
            </a:xfrm>
            <a:grpFill/>
          </p:grpSpPr>
          <p:sp>
            <p:nvSpPr>
              <p:cNvPr id="31770" name="Text Box 23"/>
              <p:cNvSpPr txBox="1">
                <a:spLocks noChangeArrowheads="1"/>
              </p:cNvSpPr>
              <p:nvPr/>
            </p:nvSpPr>
            <p:spPr bwMode="auto">
              <a:xfrm>
                <a:off x="3104" y="1294"/>
                <a:ext cx="1202" cy="512"/>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Multiple Base Choice Coverage</a:t>
                </a:r>
              </a:p>
              <a:p>
                <a:pPr algn="ctr">
                  <a:lnSpc>
                    <a:spcPct val="70000"/>
                  </a:lnSpc>
                  <a:spcBef>
                    <a:spcPct val="50000"/>
                  </a:spcBef>
                </a:pPr>
                <a:r>
                  <a:rPr lang="en-US" altLang="en-US" sz="1800" dirty="0">
                    <a:solidFill>
                      <a:schemeClr val="tx1"/>
                    </a:solidFill>
                    <a:latin typeface="Gill Sans MT" panose="020B0502020104020203" pitchFamily="34" charset="0"/>
                  </a:rPr>
                  <a:t>MBCC</a:t>
                </a:r>
              </a:p>
            </p:txBody>
          </p:sp>
          <p:sp>
            <p:nvSpPr>
              <p:cNvPr id="31771" name="Line 24"/>
              <p:cNvSpPr>
                <a:spLocks noChangeShapeType="1"/>
              </p:cNvSpPr>
              <p:nvPr/>
            </p:nvSpPr>
            <p:spPr bwMode="auto">
              <a:xfrm>
                <a:off x="3226" y="159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0" name="Group 28"/>
            <p:cNvGrpSpPr>
              <a:grpSpLocks/>
            </p:cNvGrpSpPr>
            <p:nvPr/>
          </p:nvGrpSpPr>
          <p:grpSpPr bwMode="auto">
            <a:xfrm>
              <a:off x="2333627" y="3822700"/>
              <a:ext cx="1425654" cy="835025"/>
              <a:chOff x="3153" y="1294"/>
              <a:chExt cx="1011" cy="526"/>
            </a:xfrm>
            <a:grpFill/>
          </p:grpSpPr>
          <p:sp>
            <p:nvSpPr>
              <p:cNvPr id="31768" name="Text Box 29"/>
              <p:cNvSpPr txBox="1">
                <a:spLocks noChangeArrowheads="1"/>
              </p:cNvSpPr>
              <p:nvPr/>
            </p:nvSpPr>
            <p:spPr bwMode="auto">
              <a:xfrm>
                <a:off x="3153" y="1294"/>
                <a:ext cx="983" cy="526"/>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Pair-Wise Coverage</a:t>
                </a:r>
              </a:p>
              <a:p>
                <a:pPr algn="ctr">
                  <a:lnSpc>
                    <a:spcPct val="70000"/>
                  </a:lnSpc>
                  <a:spcBef>
                    <a:spcPct val="50000"/>
                  </a:spcBef>
                </a:pPr>
                <a:r>
                  <a:rPr lang="en-US" altLang="en-US" sz="1800" dirty="0">
                    <a:solidFill>
                      <a:schemeClr val="tx1"/>
                    </a:solidFill>
                    <a:latin typeface="Gill Sans MT" panose="020B0502020104020203" pitchFamily="34" charset="0"/>
                  </a:rPr>
                  <a:t>PWC</a:t>
                </a:r>
              </a:p>
            </p:txBody>
          </p:sp>
          <p:sp>
            <p:nvSpPr>
              <p:cNvPr id="31769" name="Line 30"/>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1" name="Group 31"/>
            <p:cNvGrpSpPr>
              <a:grpSpLocks/>
            </p:cNvGrpSpPr>
            <p:nvPr/>
          </p:nvGrpSpPr>
          <p:grpSpPr bwMode="auto">
            <a:xfrm>
              <a:off x="5422900" y="3811588"/>
              <a:ext cx="1709738" cy="855662"/>
              <a:chOff x="3153" y="1294"/>
              <a:chExt cx="1092" cy="539"/>
            </a:xfrm>
            <a:grpFill/>
          </p:grpSpPr>
          <p:sp>
            <p:nvSpPr>
              <p:cNvPr id="31766" name="Text Box 32"/>
              <p:cNvSpPr txBox="1">
                <a:spLocks noChangeArrowheads="1"/>
              </p:cNvSpPr>
              <p:nvPr/>
            </p:nvSpPr>
            <p:spPr bwMode="auto">
              <a:xfrm>
                <a:off x="3153" y="1294"/>
                <a:ext cx="1092" cy="539"/>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dirty="0">
                    <a:solidFill>
                      <a:schemeClr val="tx1"/>
                    </a:solidFill>
                    <a:latin typeface="Gill Sans MT" panose="020B0502020104020203" pitchFamily="34" charset="0"/>
                  </a:rPr>
                  <a:t>Base Choice</a:t>
                </a:r>
                <a:r>
                  <a:rPr lang="en-US" altLang="en-US" dirty="0">
                    <a:latin typeface="Gill Sans MT" panose="020B0502020104020203" pitchFamily="34" charset="0"/>
                  </a:rPr>
                  <a:t> </a:t>
                </a:r>
                <a:r>
                  <a:rPr lang="en-US" altLang="en-US" sz="1800" dirty="0">
                    <a:solidFill>
                      <a:schemeClr val="tx1"/>
                    </a:solidFill>
                    <a:latin typeface="Gill Sans MT" panose="020B0502020104020203" pitchFamily="34" charset="0"/>
                  </a:rPr>
                  <a:t>Coverage</a:t>
                </a:r>
              </a:p>
              <a:p>
                <a:pPr algn="ctr">
                  <a:lnSpc>
                    <a:spcPct val="70000"/>
                  </a:lnSpc>
                  <a:spcBef>
                    <a:spcPct val="50000"/>
                  </a:spcBef>
                </a:pPr>
                <a:r>
                  <a:rPr lang="en-US" altLang="en-US" sz="1800" dirty="0">
                    <a:solidFill>
                      <a:schemeClr val="tx1"/>
                    </a:solidFill>
                    <a:latin typeface="Gill Sans MT" panose="020B0502020104020203" pitchFamily="34" charset="0"/>
                  </a:rPr>
                  <a:t>BCC</a:t>
                </a:r>
              </a:p>
            </p:txBody>
          </p:sp>
          <p:sp>
            <p:nvSpPr>
              <p:cNvPr id="31767" name="Line 33"/>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sp>
          <p:nvSpPr>
            <p:cNvPr id="31762" name="Line 34"/>
            <p:cNvSpPr>
              <a:spLocks noChangeShapeType="1"/>
            </p:cNvSpPr>
            <p:nvPr/>
          </p:nvSpPr>
          <p:spPr bwMode="auto">
            <a:xfrm flipH="1">
              <a:off x="3494088" y="1755775"/>
              <a:ext cx="476250" cy="581025"/>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3" name="Line 35"/>
            <p:cNvSpPr>
              <a:spLocks noChangeShapeType="1"/>
            </p:cNvSpPr>
            <p:nvPr/>
          </p:nvSpPr>
          <p:spPr bwMode="auto">
            <a:xfrm>
              <a:off x="3543300" y="4652963"/>
              <a:ext cx="485775" cy="59213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4" name="Line 41"/>
            <p:cNvSpPr>
              <a:spLocks noChangeShapeType="1"/>
            </p:cNvSpPr>
            <p:nvPr/>
          </p:nvSpPr>
          <p:spPr bwMode="auto">
            <a:xfrm>
              <a:off x="6276975" y="3178175"/>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5" name="Line 42"/>
            <p:cNvSpPr>
              <a:spLocks noChangeShapeType="1"/>
            </p:cNvSpPr>
            <p:nvPr/>
          </p:nvSpPr>
          <p:spPr bwMode="auto">
            <a:xfrm>
              <a:off x="3103563" y="3205163"/>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sp>
        <p:nvSpPr>
          <p:cNvPr id="31750" name="Date Placeholder 2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Input </a:t>
            </a:r>
            <a:r>
              <a:rPr lang="en-US" altLang="en-US" dirty="0">
                <a:solidFill>
                  <a:srgbClr val="CC0066"/>
                </a:solidFill>
                <a:effectLst/>
              </a:rPr>
              <a:t>Domains</a:t>
            </a:r>
            <a:endParaRPr lang="en-US" dirty="0">
              <a:solidFill>
                <a:srgbClr val="CC0066"/>
              </a:solidFill>
              <a:effectLst/>
            </a:endParaRPr>
          </a:p>
        </p:txBody>
      </p:sp>
      <p:sp>
        <p:nvSpPr>
          <p:cNvPr id="3" name="Content Placeholder 2"/>
          <p:cNvSpPr>
            <a:spLocks noGrp="1"/>
          </p:cNvSpPr>
          <p:nvPr>
            <p:ph idx="1"/>
          </p:nvPr>
        </p:nvSpPr>
        <p:spPr>
          <a:xfrm>
            <a:off x="6351" y="768097"/>
            <a:ext cx="9112482" cy="5740988"/>
          </a:xfrm>
        </p:spPr>
        <p:txBody>
          <a:bodyPr/>
          <a:lstStyle/>
          <a:p>
            <a:r>
              <a:rPr lang="en-US" altLang="en-US" dirty="0">
                <a:solidFill>
                  <a:schemeClr val="tx2"/>
                </a:solidFill>
              </a:rPr>
              <a:t>Input domain</a:t>
            </a:r>
            <a:r>
              <a:rPr lang="en-US" altLang="en-US" dirty="0"/>
              <a:t>: all possible inputs to a program</a:t>
            </a:r>
          </a:p>
          <a:p>
            <a:pPr lvl="1"/>
            <a:r>
              <a:rPr lang="en-US" altLang="en-US" dirty="0"/>
              <a:t>Most input domains are so large that they are effectively </a:t>
            </a:r>
            <a:r>
              <a:rPr lang="en-US" altLang="en-US" dirty="0">
                <a:solidFill>
                  <a:schemeClr val="tx2"/>
                </a:solidFill>
              </a:rPr>
              <a:t>infinite</a:t>
            </a:r>
          </a:p>
          <a:p>
            <a:r>
              <a:rPr lang="en-US" altLang="en-US" i="1" dirty="0">
                <a:solidFill>
                  <a:schemeClr val="tx2"/>
                </a:solidFill>
              </a:rPr>
              <a:t>Input parameters</a:t>
            </a:r>
            <a:r>
              <a:rPr lang="en-US" altLang="en-US" dirty="0"/>
              <a:t> define the scope of the input domain</a:t>
            </a:r>
          </a:p>
          <a:p>
            <a:pPr lvl="1">
              <a:lnSpc>
                <a:spcPct val="80000"/>
              </a:lnSpc>
            </a:pPr>
            <a:r>
              <a:rPr lang="en-US" altLang="en-US" dirty="0"/>
              <a:t>Parameter values to a method</a:t>
            </a:r>
          </a:p>
          <a:p>
            <a:pPr lvl="1">
              <a:lnSpc>
                <a:spcPct val="80000"/>
              </a:lnSpc>
            </a:pPr>
            <a:r>
              <a:rPr lang="en-US" altLang="en-US" dirty="0"/>
              <a:t>Data from a file</a:t>
            </a:r>
          </a:p>
          <a:p>
            <a:pPr lvl="1">
              <a:lnSpc>
                <a:spcPct val="80000"/>
              </a:lnSpc>
            </a:pPr>
            <a:r>
              <a:rPr lang="en-US" altLang="en-US" dirty="0"/>
              <a:t>Global variables</a:t>
            </a:r>
          </a:p>
          <a:p>
            <a:pPr lvl="1">
              <a:lnSpc>
                <a:spcPct val="80000"/>
              </a:lnSpc>
            </a:pPr>
            <a:r>
              <a:rPr lang="en-US" altLang="en-US" dirty="0"/>
              <a:t>User inputs</a:t>
            </a:r>
          </a:p>
          <a:p>
            <a:r>
              <a:rPr lang="en-US" altLang="en-US" dirty="0"/>
              <a:t>We </a:t>
            </a:r>
            <a:r>
              <a:rPr lang="en-US" altLang="en-US" dirty="0">
                <a:solidFill>
                  <a:schemeClr val="tx2"/>
                </a:solidFill>
              </a:rPr>
              <a:t>partition </a:t>
            </a:r>
            <a:r>
              <a:rPr lang="en-US" altLang="en-US" dirty="0"/>
              <a:t>input domains into </a:t>
            </a:r>
            <a:r>
              <a:rPr lang="en-US" altLang="en-US" dirty="0">
                <a:solidFill>
                  <a:schemeClr val="tx2"/>
                </a:solidFill>
              </a:rPr>
              <a:t>regions</a:t>
            </a:r>
            <a:r>
              <a:rPr lang="en-US" altLang="en-US" dirty="0"/>
              <a:t> (called </a:t>
            </a:r>
            <a:r>
              <a:rPr lang="en-US" altLang="en-US" i="1" dirty="0"/>
              <a:t>blocks</a:t>
            </a:r>
            <a:r>
              <a:rPr lang="en-US" altLang="en-US" dirty="0"/>
              <a:t>)</a:t>
            </a:r>
          </a:p>
          <a:p>
            <a:r>
              <a:rPr lang="en-US" altLang="en-US" dirty="0"/>
              <a:t>Choose at least </a:t>
            </a:r>
            <a:r>
              <a:rPr lang="en-US" altLang="en-US" dirty="0">
                <a:solidFill>
                  <a:schemeClr val="tx2"/>
                </a:solidFill>
              </a:rPr>
              <a:t>one value</a:t>
            </a:r>
            <a:r>
              <a:rPr lang="en-US" altLang="en-US" dirty="0"/>
              <a:t> from each block</a:t>
            </a:r>
            <a:endParaRPr lang="en-US" dirty="0"/>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4</a:t>
            </a:fld>
            <a:endParaRPr lang="en-US"/>
          </a:p>
        </p:txBody>
      </p:sp>
      <p:sp>
        <p:nvSpPr>
          <p:cNvPr id="7" name="Text Box 4"/>
          <p:cNvSpPr txBox="1">
            <a:spLocks noChangeArrowheads="1"/>
          </p:cNvSpPr>
          <p:nvPr/>
        </p:nvSpPr>
        <p:spPr bwMode="auto">
          <a:xfrm>
            <a:off x="1104181" y="4824414"/>
            <a:ext cx="7108166" cy="1754326"/>
          </a:xfrm>
          <a:prstGeom prst="rect">
            <a:avLst/>
          </a:prstGeom>
          <a:solidFill>
            <a:srgbClr val="FFC000"/>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chemeClr val="tx1"/>
                </a:solidFill>
                <a:latin typeface="Gill Sans MT" panose="020B0502020104020203" pitchFamily="34" charset="0"/>
              </a:rPr>
              <a:t>Input domain:  Alphabetic letters</a:t>
            </a:r>
          </a:p>
          <a:p>
            <a:pPr>
              <a:lnSpc>
                <a:spcPct val="75000"/>
              </a:lnSpc>
              <a:spcBef>
                <a:spcPct val="50000"/>
              </a:spcBef>
            </a:pPr>
            <a:r>
              <a:rPr lang="en-US" altLang="en-US" sz="2400" b="0" dirty="0">
                <a:solidFill>
                  <a:schemeClr val="tx1"/>
                </a:solidFill>
                <a:latin typeface="Gill Sans MT" panose="020B0502020104020203" pitchFamily="34" charset="0"/>
              </a:rPr>
              <a:t>Partitioning characteristic: Case of letter</a:t>
            </a:r>
          </a:p>
          <a:p>
            <a:pPr marL="1085850" lvl="1" indent="-342900">
              <a:lnSpc>
                <a:spcPct val="75000"/>
              </a:lnSpc>
              <a:spcBef>
                <a:spcPct val="50000"/>
              </a:spcBef>
              <a:buFont typeface="Arial" panose="020B0604020202020204" pitchFamily="34" charset="0"/>
              <a:buChar char="•"/>
            </a:pPr>
            <a:r>
              <a:rPr lang="en-US" altLang="en-US" sz="2400" b="0" dirty="0">
                <a:solidFill>
                  <a:schemeClr val="tx1"/>
                </a:solidFill>
                <a:latin typeface="Gill Sans MT" panose="020B0502020104020203" pitchFamily="34" charset="0"/>
              </a:rPr>
              <a:t>Block 1: upper case</a:t>
            </a:r>
          </a:p>
          <a:p>
            <a:pPr marL="1085850" lvl="1" indent="-342900">
              <a:lnSpc>
                <a:spcPct val="75000"/>
              </a:lnSpc>
              <a:spcBef>
                <a:spcPct val="50000"/>
              </a:spcBef>
              <a:buFont typeface="Arial" panose="020B0604020202020204" pitchFamily="34" charset="0"/>
              <a:buChar char="•"/>
            </a:pPr>
            <a:r>
              <a:rPr lang="en-US" altLang="en-US" sz="2400" b="0" dirty="0">
                <a:solidFill>
                  <a:schemeClr val="tx1"/>
                </a:solidFill>
                <a:latin typeface="Gill Sans MT" panose="020B0502020104020203" pitchFamily="34" charset="0"/>
              </a:rPr>
              <a:t>Block 2: lower case</a:t>
            </a:r>
          </a:p>
        </p:txBody>
      </p:sp>
    </p:spTree>
    <p:extLst>
      <p:ext uri="{BB962C8B-B14F-4D97-AF65-F5344CB8AC3E}">
        <p14:creationId xmlns:p14="http://schemas.microsoft.com/office/powerpoint/2010/main" val="17976300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327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122A0F-B6E6-4A8C-BF4B-F7D238D93075}" type="slidenum">
              <a:rPr lang="en-US" altLang="en-US" sz="900" b="0" smtClean="0">
                <a:solidFill>
                  <a:schemeClr val="tx1"/>
                </a:solidFill>
                <a:latin typeface="Arial" charset="0"/>
                <a:cs typeface="Arial" charset="0"/>
              </a:rPr>
              <a:pPr/>
              <a:t>40</a:t>
            </a:fld>
            <a:endParaRPr lang="en-US" altLang="en-US" sz="900" b="0">
              <a:solidFill>
                <a:schemeClr val="tx1"/>
              </a:solidFill>
              <a:latin typeface="Arial" charset="0"/>
              <a:cs typeface="Arial" charset="0"/>
            </a:endParaRPr>
          </a:p>
        </p:txBody>
      </p:sp>
      <p:sp>
        <p:nvSpPr>
          <p:cNvPr id="32772" name="Rectangle 2"/>
          <p:cNvSpPr>
            <a:spLocks noGrp="1" noChangeArrowheads="1"/>
          </p:cNvSpPr>
          <p:nvPr>
            <p:ph type="title"/>
          </p:nvPr>
        </p:nvSpPr>
        <p:spPr/>
        <p:txBody>
          <a:bodyPr/>
          <a:lstStyle/>
          <a:p>
            <a:r>
              <a:rPr lang="en-US" altLang="en-US" dirty="0"/>
              <a:t>Constraints Among Characteristics</a:t>
            </a:r>
          </a:p>
        </p:txBody>
      </p:sp>
      <p:sp>
        <p:nvSpPr>
          <p:cNvPr id="32773" name="Rectangle 3"/>
          <p:cNvSpPr>
            <a:spLocks noGrp="1" noChangeArrowheads="1"/>
          </p:cNvSpPr>
          <p:nvPr>
            <p:ph type="body" idx="1"/>
          </p:nvPr>
        </p:nvSpPr>
        <p:spPr/>
        <p:txBody>
          <a:bodyPr/>
          <a:lstStyle/>
          <a:p>
            <a:r>
              <a:rPr lang="en-US" altLang="en-US" dirty="0"/>
              <a:t>Some combinations of blocks are </a:t>
            </a:r>
            <a:r>
              <a:rPr lang="en-US" altLang="en-US" dirty="0">
                <a:solidFill>
                  <a:schemeClr val="tx2"/>
                </a:solidFill>
              </a:rPr>
              <a:t>infeasible</a:t>
            </a:r>
          </a:p>
          <a:p>
            <a:pPr lvl="1"/>
            <a:r>
              <a:rPr lang="en-US" altLang="en-US" dirty="0"/>
              <a:t>“less than zero”  and “scalene” … not possible at the same time</a:t>
            </a:r>
          </a:p>
          <a:p>
            <a:r>
              <a:rPr lang="en-US" altLang="en-US" dirty="0"/>
              <a:t>These are represented as </a:t>
            </a:r>
            <a:r>
              <a:rPr lang="en-US" altLang="en-US" dirty="0">
                <a:solidFill>
                  <a:schemeClr val="tx2"/>
                </a:solidFill>
              </a:rPr>
              <a:t>constraints</a:t>
            </a:r>
            <a:r>
              <a:rPr lang="en-US" altLang="en-US" dirty="0"/>
              <a:t> among blocks</a:t>
            </a:r>
          </a:p>
          <a:p>
            <a:r>
              <a:rPr lang="en-US" altLang="en-US" dirty="0"/>
              <a:t>Two general types of constraints</a:t>
            </a:r>
          </a:p>
          <a:p>
            <a:pPr lvl="1"/>
            <a:r>
              <a:rPr lang="en-US" altLang="en-US" dirty="0"/>
              <a:t>A block from one characteristic </a:t>
            </a:r>
            <a:r>
              <a:rPr lang="en-US" altLang="en-US" dirty="0">
                <a:solidFill>
                  <a:schemeClr val="tx2"/>
                </a:solidFill>
              </a:rPr>
              <a:t>cannot be</a:t>
            </a:r>
            <a:r>
              <a:rPr lang="en-US" altLang="en-US" dirty="0"/>
              <a:t> combined with a specific block from another</a:t>
            </a:r>
          </a:p>
          <a:p>
            <a:pPr lvl="1"/>
            <a:r>
              <a:rPr lang="en-US" altLang="en-US" dirty="0"/>
              <a:t>A block from one characteristic can </a:t>
            </a:r>
            <a:r>
              <a:rPr lang="en-US" altLang="en-US" dirty="0">
                <a:solidFill>
                  <a:schemeClr val="tx2"/>
                </a:solidFill>
              </a:rPr>
              <a:t>ONLY BE</a:t>
            </a:r>
            <a:r>
              <a:rPr lang="en-US" altLang="en-US" dirty="0"/>
              <a:t> combined with a specific block form another characteristic</a:t>
            </a:r>
          </a:p>
          <a:p>
            <a:r>
              <a:rPr lang="en-US" altLang="en-US" dirty="0"/>
              <a:t>Handling constraints depends on the criterion used</a:t>
            </a:r>
          </a:p>
          <a:p>
            <a:pPr lvl="1"/>
            <a:r>
              <a:rPr lang="en-US" altLang="en-US" dirty="0">
                <a:solidFill>
                  <a:schemeClr val="tx2"/>
                </a:solidFill>
              </a:rPr>
              <a:t>ACC</a:t>
            </a:r>
            <a:r>
              <a:rPr lang="en-US" altLang="en-US" dirty="0"/>
              <a:t>, </a:t>
            </a:r>
            <a:r>
              <a:rPr lang="en-US" altLang="en-US" dirty="0">
                <a:solidFill>
                  <a:schemeClr val="tx2"/>
                </a:solidFill>
              </a:rPr>
              <a:t>PWC</a:t>
            </a:r>
            <a:r>
              <a:rPr lang="en-US" altLang="en-US" dirty="0"/>
              <a:t>, </a:t>
            </a:r>
            <a:r>
              <a:rPr lang="en-US" altLang="en-US" dirty="0">
                <a:solidFill>
                  <a:schemeClr val="tx2"/>
                </a:solidFill>
              </a:rPr>
              <a:t>TWC</a:t>
            </a:r>
            <a:r>
              <a:rPr lang="en-US" altLang="en-US" dirty="0"/>
              <a:t> : Drop the infeasible pairs</a:t>
            </a:r>
          </a:p>
          <a:p>
            <a:pPr lvl="1"/>
            <a:r>
              <a:rPr lang="en-US" altLang="en-US" dirty="0">
                <a:solidFill>
                  <a:schemeClr val="tx2"/>
                </a:solidFill>
              </a:rPr>
              <a:t>BCC</a:t>
            </a:r>
            <a:r>
              <a:rPr lang="en-US" altLang="en-US" dirty="0"/>
              <a:t>, </a:t>
            </a:r>
            <a:r>
              <a:rPr lang="en-US" altLang="en-US" dirty="0">
                <a:solidFill>
                  <a:schemeClr val="tx2"/>
                </a:solidFill>
              </a:rPr>
              <a:t>MBCC</a:t>
            </a:r>
            <a:r>
              <a:rPr lang="en-US" altLang="en-US" dirty="0"/>
              <a:t> : Change a value to another non-base choice to find a feasible combination</a:t>
            </a:r>
          </a:p>
        </p:txBody>
      </p:sp>
      <p:sp>
        <p:nvSpPr>
          <p:cNvPr id="327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7" name="TextBox 6"/>
          <p:cNvSpPr txBox="1"/>
          <p:nvPr/>
        </p:nvSpPr>
        <p:spPr>
          <a:xfrm>
            <a:off x="7736308" y="677753"/>
            <a:ext cx="1359568" cy="584775"/>
          </a:xfrm>
          <a:prstGeom prst="rect">
            <a:avLst/>
          </a:prstGeom>
          <a:noFill/>
        </p:spPr>
        <p:txBody>
          <a:bodyPr wrap="square" rtlCol="0">
            <a:spAutoFit/>
          </a:bodyPr>
          <a:lstStyle/>
          <a:p>
            <a:pPr algn="r"/>
            <a:r>
              <a:rPr lang="en-US" sz="3200" dirty="0">
                <a:solidFill>
                  <a:srgbClr val="C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(6.3)</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41</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49134"/>
            <a:ext cx="8973312" cy="915987"/>
          </a:xfrm>
        </p:spPr>
        <p:txBody>
          <a:bodyPr/>
          <a:lstStyle/>
          <a:p>
            <a:r>
              <a:rPr lang="en-US" altLang="en-US" dirty="0"/>
              <a:t>Example Handling Constraints</a:t>
            </a:r>
          </a:p>
        </p:txBody>
      </p:sp>
      <p:sp>
        <p:nvSpPr>
          <p:cNvPr id="251909" name="Text Box 5"/>
          <p:cNvSpPr txBox="1">
            <a:spLocks noChangeArrowheads="1"/>
          </p:cNvSpPr>
          <p:nvPr/>
        </p:nvSpPr>
        <p:spPr bwMode="auto">
          <a:xfrm>
            <a:off x="989013" y="897441"/>
            <a:ext cx="7165975" cy="1138773"/>
          </a:xfrm>
          <a:prstGeom prst="rect">
            <a:avLst/>
          </a:prstGeom>
          <a:solidFill>
            <a:srgbClr val="003399"/>
          </a:solidFill>
          <a:ln w="9525">
            <a:no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80000"/>
              </a:lnSpc>
              <a:spcBef>
                <a:spcPts val="1200"/>
              </a:spcBef>
            </a:pPr>
            <a:r>
              <a:rPr kumimoji="1" lang="en-US" altLang="zh-CN" b="0" dirty="0">
                <a:solidFill>
                  <a:schemeClr val="accent1">
                    <a:lumMod val="60000"/>
                    <a:lumOff val="40000"/>
                  </a:schemeClr>
                </a:solidFill>
                <a:latin typeface="Arial" charset="0"/>
                <a:ea typeface="楷体_GB2312" pitchFamily="49" charset="-122"/>
              </a:rPr>
              <a:t>public </a:t>
            </a:r>
            <a:r>
              <a:rPr kumimoji="1" lang="en-US" altLang="zh-CN" b="0" dirty="0" err="1">
                <a:solidFill>
                  <a:schemeClr val="accent1">
                    <a:lumMod val="60000"/>
                    <a:lumOff val="40000"/>
                  </a:schemeClr>
                </a:solidFill>
                <a:latin typeface="Arial" charset="0"/>
                <a:ea typeface="楷体_GB2312" pitchFamily="49" charset="-122"/>
              </a:rPr>
              <a:t>boolean</a:t>
            </a:r>
            <a:r>
              <a:rPr kumimoji="1" lang="en-US" altLang="zh-CN" b="0" dirty="0">
                <a:solidFill>
                  <a:schemeClr val="accent1">
                    <a:lumMod val="60000"/>
                    <a:lumOff val="40000"/>
                  </a:schemeClr>
                </a:solidFill>
                <a:latin typeface="Arial" charset="0"/>
                <a:ea typeface="楷体_GB2312" pitchFamily="49" charset="-122"/>
              </a:rPr>
              <a:t> </a:t>
            </a:r>
            <a:r>
              <a:rPr kumimoji="1" lang="en-US" altLang="zh-CN" b="0" dirty="0" err="1">
                <a:solidFill>
                  <a:schemeClr val="accent1">
                    <a:lumMod val="60000"/>
                    <a:lumOff val="40000"/>
                  </a:schemeClr>
                </a:solidFill>
                <a:latin typeface="Arial" charset="0"/>
                <a:ea typeface="楷体_GB2312" pitchFamily="49" charset="-122"/>
              </a:rPr>
              <a:t>findElement</a:t>
            </a:r>
            <a:r>
              <a:rPr kumimoji="1" lang="en-US" altLang="zh-CN" b="0" dirty="0">
                <a:solidFill>
                  <a:schemeClr val="accent1">
                    <a:lumMod val="60000"/>
                    <a:lumOff val="40000"/>
                  </a:schemeClr>
                </a:solidFill>
                <a:latin typeface="Arial" charset="0"/>
                <a:ea typeface="楷体_GB2312" pitchFamily="49" charset="-122"/>
              </a:rPr>
              <a:t> </a:t>
            </a:r>
            <a:r>
              <a:rPr kumimoji="1" lang="en-US" altLang="zh-CN" b="0" dirty="0">
                <a:solidFill>
                  <a:schemeClr val="accent1">
                    <a:lumMod val="60000"/>
                    <a:lumOff val="40000"/>
                  </a:schemeClr>
                </a:solidFill>
                <a:latin typeface="Arial" charset="0"/>
                <a:ea typeface="宋体" charset="-122"/>
              </a:rPr>
              <a:t>(List </a:t>
            </a:r>
            <a:r>
              <a:rPr kumimoji="1" lang="en-US" altLang="zh-CN" b="0" dirty="0" err="1">
                <a:solidFill>
                  <a:schemeClr val="accent1">
                    <a:lumMod val="60000"/>
                    <a:lumOff val="40000"/>
                  </a:schemeClr>
                </a:solidFill>
                <a:latin typeface="Arial" charset="0"/>
                <a:ea typeface="宋体" charset="-122"/>
              </a:rPr>
              <a:t>list</a:t>
            </a:r>
            <a:r>
              <a:rPr kumimoji="1" lang="en-US" altLang="zh-CN" b="0" dirty="0">
                <a:solidFill>
                  <a:schemeClr val="accent1">
                    <a:lumMod val="60000"/>
                    <a:lumOff val="40000"/>
                  </a:schemeClr>
                </a:solidFill>
                <a:latin typeface="Arial" charset="0"/>
                <a:ea typeface="宋体" charset="-122"/>
              </a:rPr>
              <a:t>, Object element)</a:t>
            </a:r>
          </a:p>
          <a:p>
            <a:pPr>
              <a:lnSpc>
                <a:spcPct val="80000"/>
              </a:lnSpc>
              <a:spcBef>
                <a:spcPts val="1200"/>
              </a:spcBef>
            </a:pPr>
            <a:r>
              <a:rPr kumimoji="1" lang="en-US" altLang="zh-CN" b="0" dirty="0">
                <a:solidFill>
                  <a:schemeClr val="accent1">
                    <a:lumMod val="60000"/>
                    <a:lumOff val="40000"/>
                  </a:schemeClr>
                </a:solidFill>
                <a:latin typeface="Arial" charset="0"/>
                <a:ea typeface="宋体" charset="-122"/>
              </a:rPr>
              <a:t>// Effects: </a:t>
            </a:r>
            <a:r>
              <a:rPr kumimoji="1" lang="en-US" altLang="zh-CN" b="0" dirty="0">
                <a:solidFill>
                  <a:schemeClr val="accent1">
                    <a:lumMod val="60000"/>
                    <a:lumOff val="40000"/>
                  </a:schemeClr>
                </a:solidFill>
                <a:latin typeface="Gill Sans MT" panose="020B0502020104020203" pitchFamily="34" charset="0"/>
                <a:ea typeface="宋体" charset="-122"/>
              </a:rPr>
              <a:t>if </a:t>
            </a:r>
            <a:r>
              <a:rPr kumimoji="1" lang="en-US" altLang="zh-CN" b="0" dirty="0">
                <a:solidFill>
                  <a:schemeClr val="accent1">
                    <a:lumMod val="60000"/>
                    <a:lumOff val="40000"/>
                  </a:schemeClr>
                </a:solidFill>
                <a:latin typeface="Arial" charset="0"/>
                <a:ea typeface="宋体" charset="-122"/>
              </a:rPr>
              <a:t>list </a:t>
            </a:r>
            <a:r>
              <a:rPr kumimoji="1" lang="en-US" altLang="zh-CN" b="0" dirty="0">
                <a:solidFill>
                  <a:schemeClr val="accent1">
                    <a:lumMod val="60000"/>
                    <a:lumOff val="40000"/>
                  </a:schemeClr>
                </a:solidFill>
                <a:latin typeface="Gill Sans MT" panose="020B0502020104020203" pitchFamily="34" charset="0"/>
                <a:ea typeface="宋体" charset="-122"/>
              </a:rPr>
              <a:t>or </a:t>
            </a:r>
            <a:r>
              <a:rPr kumimoji="1" lang="en-US" altLang="zh-CN" b="0" dirty="0">
                <a:solidFill>
                  <a:schemeClr val="accent1">
                    <a:lumMod val="60000"/>
                    <a:lumOff val="40000"/>
                  </a:schemeClr>
                </a:solidFill>
                <a:latin typeface="Arial" charset="0"/>
                <a:ea typeface="宋体" charset="-122"/>
              </a:rPr>
              <a:t>element </a:t>
            </a:r>
            <a:r>
              <a:rPr kumimoji="1" lang="en-US" altLang="zh-CN" b="0" dirty="0">
                <a:solidFill>
                  <a:schemeClr val="accent1">
                    <a:lumMod val="60000"/>
                    <a:lumOff val="40000"/>
                  </a:schemeClr>
                </a:solidFill>
                <a:latin typeface="Gill Sans MT" panose="020B0502020104020203" pitchFamily="34" charset="0"/>
                <a:ea typeface="宋体" charset="-122"/>
              </a:rPr>
              <a:t>is </a:t>
            </a:r>
            <a:r>
              <a:rPr kumimoji="1" lang="en-US" altLang="zh-CN" b="0" dirty="0">
                <a:solidFill>
                  <a:schemeClr val="accent1">
                    <a:lumMod val="60000"/>
                    <a:lumOff val="40000"/>
                  </a:schemeClr>
                </a:solidFill>
                <a:latin typeface="Arial" charset="0"/>
                <a:ea typeface="宋体" charset="-122"/>
              </a:rPr>
              <a:t>null throw </a:t>
            </a:r>
            <a:r>
              <a:rPr kumimoji="1" lang="en-US" altLang="zh-CN" b="0" dirty="0" err="1">
                <a:solidFill>
                  <a:schemeClr val="accent1">
                    <a:lumMod val="60000"/>
                    <a:lumOff val="40000"/>
                  </a:schemeClr>
                </a:solidFill>
                <a:latin typeface="Arial" charset="0"/>
                <a:ea typeface="宋体" charset="-122"/>
              </a:rPr>
              <a:t>NullPointerException</a:t>
            </a:r>
            <a:endParaRPr kumimoji="1" lang="en-US" altLang="zh-CN" b="0" dirty="0">
              <a:solidFill>
                <a:schemeClr val="accent1">
                  <a:lumMod val="60000"/>
                  <a:lumOff val="40000"/>
                </a:schemeClr>
              </a:solidFill>
              <a:latin typeface="Arial" charset="0"/>
              <a:ea typeface="宋体" charset="-122"/>
            </a:endParaRPr>
          </a:p>
          <a:p>
            <a:pPr>
              <a:lnSpc>
                <a:spcPct val="80000"/>
              </a:lnSpc>
              <a:spcBef>
                <a:spcPts val="1200"/>
              </a:spcBef>
            </a:pPr>
            <a:r>
              <a:rPr kumimoji="1" lang="en-US" altLang="zh-CN" b="0" dirty="0">
                <a:solidFill>
                  <a:schemeClr val="accent1">
                    <a:lumMod val="60000"/>
                    <a:lumOff val="40000"/>
                  </a:schemeClr>
                </a:solidFill>
                <a:latin typeface="Arial" charset="0"/>
                <a:ea typeface="宋体" charset="-122"/>
              </a:rPr>
              <a:t>//           else return true </a:t>
            </a:r>
            <a:r>
              <a:rPr kumimoji="1" lang="en-US" altLang="zh-CN" b="0" dirty="0">
                <a:solidFill>
                  <a:schemeClr val="accent1">
                    <a:lumMod val="60000"/>
                    <a:lumOff val="40000"/>
                  </a:schemeClr>
                </a:solidFill>
                <a:latin typeface="Gill Sans MT" panose="020B0502020104020203" pitchFamily="34" charset="0"/>
                <a:ea typeface="宋体" charset="-122"/>
              </a:rPr>
              <a:t>if </a:t>
            </a:r>
            <a:r>
              <a:rPr kumimoji="1" lang="en-US" altLang="zh-CN" b="0" dirty="0">
                <a:solidFill>
                  <a:schemeClr val="accent1">
                    <a:lumMod val="60000"/>
                    <a:lumOff val="40000"/>
                  </a:schemeClr>
                </a:solidFill>
                <a:latin typeface="Arial" charset="0"/>
                <a:ea typeface="宋体" charset="-122"/>
              </a:rPr>
              <a:t>element </a:t>
            </a:r>
            <a:r>
              <a:rPr kumimoji="1" lang="en-US" altLang="zh-CN" b="0" dirty="0">
                <a:solidFill>
                  <a:schemeClr val="accent1">
                    <a:lumMod val="60000"/>
                    <a:lumOff val="40000"/>
                  </a:schemeClr>
                </a:solidFill>
                <a:latin typeface="Gill Sans MT" panose="020B0502020104020203" pitchFamily="34" charset="0"/>
                <a:ea typeface="宋体" charset="-122"/>
              </a:rPr>
              <a:t>is in the </a:t>
            </a:r>
            <a:r>
              <a:rPr kumimoji="1" lang="en-US" altLang="zh-CN" b="0" dirty="0">
                <a:solidFill>
                  <a:schemeClr val="accent1">
                    <a:lumMod val="60000"/>
                    <a:lumOff val="40000"/>
                  </a:schemeClr>
                </a:solidFill>
                <a:latin typeface="Arial" charset="0"/>
                <a:ea typeface="宋体" charset="-122"/>
              </a:rPr>
              <a:t>list, false </a:t>
            </a:r>
            <a:r>
              <a:rPr kumimoji="1" lang="en-US" altLang="zh-CN" b="0" dirty="0">
                <a:solidFill>
                  <a:schemeClr val="accent1">
                    <a:lumMod val="60000"/>
                    <a:lumOff val="40000"/>
                  </a:schemeClr>
                </a:solidFill>
                <a:latin typeface="Gill Sans MT" panose="020B0502020104020203" pitchFamily="34" charset="0"/>
                <a:ea typeface="宋体" charset="-122"/>
              </a:rPr>
              <a:t>otherwise</a:t>
            </a:r>
            <a:endParaRPr kumimoji="1" lang="en-US" altLang="zh-CN" b="0" dirty="0">
              <a:solidFill>
                <a:schemeClr val="accent1">
                  <a:lumMod val="60000"/>
                  <a:lumOff val="40000"/>
                </a:schemeClr>
              </a:solidFill>
              <a:latin typeface="Gill Sans MT" panose="020B0502020104020203" pitchFamily="34" charset="0"/>
              <a:ea typeface="楷体_GB2312" pitchFamily="49" charset="-122"/>
            </a:endParaRP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endParaRPr lang="en-US" altLang="en-US" sz="900" b="0" dirty="0">
              <a:solidFill>
                <a:schemeClr val="tx1"/>
              </a:solidFill>
              <a:latin typeface="Arial" charset="0"/>
              <a:cs typeface="Arial" charset="0"/>
            </a:endParaRPr>
          </a:p>
        </p:txBody>
      </p:sp>
      <p:graphicFrame>
        <p:nvGraphicFramePr>
          <p:cNvPr id="10" name="Group 37"/>
          <p:cNvGraphicFramePr>
            <a:graphicFrameLocks noGrp="1"/>
          </p:cNvGraphicFramePr>
          <p:nvPr>
            <p:extLst>
              <p:ext uri="{D42A27DB-BD31-4B8C-83A1-F6EECF244321}">
                <p14:modId xmlns:p14="http://schemas.microsoft.com/office/powerpoint/2010/main" val="2637869399"/>
              </p:ext>
            </p:extLst>
          </p:nvPr>
        </p:nvGraphicFramePr>
        <p:xfrm>
          <a:off x="102775" y="2400614"/>
          <a:ext cx="8831178" cy="2795524"/>
        </p:xfrm>
        <a:graphic>
          <a:graphicData uri="http://schemas.openxmlformats.org/drawingml/2006/table">
            <a:tbl>
              <a:tblPr/>
              <a:tblGrid>
                <a:gridCol w="263491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80673">
                  <a:extLst>
                    <a:ext uri="{9D8B030D-6E8A-4147-A177-3AD203B41FA5}">
                      <a16:colId xmlns:a16="http://schemas.microsoft.com/office/drawing/2014/main" val="20002"/>
                    </a:ext>
                  </a:extLst>
                </a:gridCol>
                <a:gridCol w="1451225">
                  <a:extLst>
                    <a:ext uri="{9D8B030D-6E8A-4147-A177-3AD203B41FA5}">
                      <a16:colId xmlns:a16="http://schemas.microsoft.com/office/drawing/2014/main" val="20003"/>
                    </a:ext>
                  </a:extLst>
                </a:gridCol>
                <a:gridCol w="1364165">
                  <a:extLst>
                    <a:ext uri="{9D8B030D-6E8A-4147-A177-3AD203B41FA5}">
                      <a16:colId xmlns:a16="http://schemas.microsoft.com/office/drawing/2014/main" val="20004"/>
                    </a:ext>
                  </a:extLst>
                </a:gridCol>
              </a:tblGrid>
              <a:tr h="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20000"/>
                              <a:lumOff val="80000"/>
                            </a:schemeClr>
                          </a:solidFill>
                          <a:effectLst/>
                          <a:latin typeface="Gill Sans MT" panose="020B0502020104020203" pitchFamily="34" charset="0"/>
                          <a:ea typeface="宋体" charset="-122"/>
                        </a:rPr>
                        <a:t>Characteristic</a:t>
                      </a:r>
                    </a:p>
                  </a:txBody>
                  <a:tcPr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defRPr/>
                      </a:pPr>
                      <a:r>
                        <a:rPr kumimoji="0" lang="en-US" altLang="zh-CN" sz="2400" b="0" i="0" u="none" strike="noStrike" cap="none" normalizeH="0" baseline="0" dirty="0">
                          <a:ln>
                            <a:noFill/>
                          </a:ln>
                          <a:solidFill>
                            <a:schemeClr val="accent1">
                              <a:lumMod val="20000"/>
                              <a:lumOff val="80000"/>
                            </a:schemeClr>
                          </a:solidFill>
                          <a:effectLst/>
                          <a:latin typeface="Gill Sans MT" panose="020B0502020104020203" pitchFamily="34" charset="0"/>
                          <a:ea typeface="宋体" charset="-122"/>
                        </a:rPr>
                        <a:t>Block 1</a:t>
                      </a:r>
                      <a:endParaRPr kumimoji="0" lang="en-US" altLang="zh-CN" sz="2400" b="0" i="0" u="none" strike="noStrike" cap="none" normalizeH="0" baseline="-25000" dirty="0">
                        <a:ln>
                          <a:noFill/>
                        </a:ln>
                        <a:solidFill>
                          <a:schemeClr val="accent1">
                            <a:lumMod val="20000"/>
                            <a:lumOff val="80000"/>
                          </a:schemeClr>
                        </a:solidFill>
                        <a:effectLst/>
                        <a:latin typeface="Gill Sans MT" panose="020B0502020104020203" pitchFamily="34" charset="0"/>
                        <a:ea typeface="宋体" charset="-122"/>
                      </a:endParaRP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20000"/>
                              <a:lumOff val="80000"/>
                            </a:schemeClr>
                          </a:solidFill>
                          <a:effectLst/>
                          <a:latin typeface="Gill Sans MT" panose="020B0502020104020203" pitchFamily="34" charset="0"/>
                          <a:ea typeface="宋体" charset="-122"/>
                        </a:rPr>
                        <a:t>Block 2</a:t>
                      </a:r>
                      <a:endParaRPr kumimoji="0" lang="en-US" altLang="zh-CN" sz="2400" b="0" i="0" u="none" strike="noStrike" cap="none" normalizeH="0" baseline="-25000" dirty="0">
                        <a:ln>
                          <a:noFill/>
                        </a:ln>
                        <a:solidFill>
                          <a:schemeClr val="accent1">
                            <a:lumMod val="20000"/>
                            <a:lumOff val="80000"/>
                          </a:schemeClr>
                        </a:solidFill>
                        <a:effectLst/>
                        <a:latin typeface="Gill Sans MT" panose="020B0502020104020203" pitchFamily="34" charset="0"/>
                        <a:ea typeface="宋体" charset="-122"/>
                      </a:endParaRP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20000"/>
                              <a:lumOff val="80000"/>
                            </a:schemeClr>
                          </a:solidFill>
                          <a:effectLst/>
                          <a:latin typeface="Gill Sans MT" panose="020B0502020104020203" pitchFamily="34" charset="0"/>
                          <a:ea typeface="宋体" charset="-122"/>
                        </a:rPr>
                        <a:t>Block 3</a:t>
                      </a:r>
                      <a:endParaRPr kumimoji="0" lang="en-US" altLang="zh-CN" sz="2400" b="0" i="0" u="none" strike="noStrike" cap="none" normalizeH="0" baseline="-25000" dirty="0">
                        <a:ln>
                          <a:noFill/>
                        </a:ln>
                        <a:solidFill>
                          <a:schemeClr val="accent1">
                            <a:lumMod val="20000"/>
                            <a:lumOff val="80000"/>
                          </a:schemeClr>
                        </a:solidFill>
                        <a:effectLst/>
                        <a:latin typeface="Gill Sans MT" panose="020B0502020104020203" pitchFamily="34" charset="0"/>
                        <a:ea typeface="宋体" charset="-122"/>
                      </a:endParaRP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0" i="0" u="none" strike="noStrike" cap="none" normalizeH="0" baseline="0" dirty="0">
                          <a:ln>
                            <a:noFill/>
                          </a:ln>
                          <a:solidFill>
                            <a:schemeClr val="accent1">
                              <a:lumMod val="20000"/>
                              <a:lumOff val="80000"/>
                            </a:schemeClr>
                          </a:solidFill>
                          <a:effectLst/>
                          <a:latin typeface="Gill Sans MT" panose="020B0502020104020203" pitchFamily="34" charset="0"/>
                          <a:ea typeface="宋体" charset="-122"/>
                        </a:rPr>
                        <a:t>Block 4</a:t>
                      </a:r>
                      <a:endParaRPr kumimoji="0" lang="en-US" altLang="zh-CN" sz="2400" b="0" i="0" u="none" strike="noStrike" cap="none" normalizeH="0" baseline="-25000" dirty="0">
                        <a:ln>
                          <a:noFill/>
                        </a:ln>
                        <a:solidFill>
                          <a:schemeClr val="accent1">
                            <a:lumMod val="20000"/>
                            <a:lumOff val="80000"/>
                          </a:schemeClr>
                        </a:solidFill>
                        <a:effectLst/>
                        <a:latin typeface="Gill Sans MT" panose="020B0502020104020203" pitchFamily="34" charset="0"/>
                        <a:ea typeface="宋体" charset="-122"/>
                      </a:endParaRP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A: length and contents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One element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More than one, unsorted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More than one, sorted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More than one, all identical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B: match</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element not found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element found once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element found more than once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6100">
                <a:tc gridSpan="5">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Invalid combinations : (</a:t>
                      </a:r>
                      <a:r>
                        <a:rPr kumimoji="0" lang="en-US" altLang="zh-CN" sz="2000" b="1" i="0" u="none" strike="noStrike" cap="none" normalizeH="0" baseline="0" dirty="0">
                          <a:ln>
                            <a:noFill/>
                          </a:ln>
                          <a:solidFill>
                            <a:schemeClr val="tx2"/>
                          </a:solidFill>
                          <a:effectLst/>
                          <a:latin typeface="Gill Sans MT" panose="020B0502020104020203" pitchFamily="34" charset="0"/>
                          <a:ea typeface="宋体" charset="-122"/>
                        </a:rPr>
                        <a:t>A1</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a:t>
                      </a:r>
                      <a:r>
                        <a:rPr kumimoji="0" lang="en-US" altLang="zh-CN" sz="2000" b="1" i="0" u="none" strike="noStrike" cap="none" normalizeH="0" baseline="0" dirty="0">
                          <a:ln>
                            <a:noFill/>
                          </a:ln>
                          <a:solidFill>
                            <a:schemeClr val="tx2"/>
                          </a:solidFill>
                          <a:effectLst/>
                          <a:latin typeface="Gill Sans MT" panose="020B0502020104020203" pitchFamily="34" charset="0"/>
                          <a:ea typeface="宋体" charset="-122"/>
                        </a:rPr>
                        <a:t>B3</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a:t>
                      </a:r>
                      <a:r>
                        <a:rPr kumimoji="0" lang="en-US" altLang="zh-CN" sz="2000" b="1" i="0" u="none" strike="noStrike" cap="none" normalizeH="0" baseline="0" dirty="0">
                          <a:ln>
                            <a:noFill/>
                          </a:ln>
                          <a:solidFill>
                            <a:schemeClr val="tx2"/>
                          </a:solidFill>
                          <a:effectLst/>
                          <a:latin typeface="Gill Sans MT" panose="020B0502020104020203" pitchFamily="34" charset="0"/>
                          <a:ea typeface="宋体" charset="-122"/>
                        </a:rPr>
                        <a:t>A4</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 </a:t>
                      </a:r>
                      <a:r>
                        <a:rPr kumimoji="0" lang="en-US" altLang="zh-CN" sz="2000" b="1" i="0" u="none" strike="noStrike" cap="none" normalizeH="0" baseline="0" dirty="0">
                          <a:ln>
                            <a:noFill/>
                          </a:ln>
                          <a:solidFill>
                            <a:schemeClr val="tx2"/>
                          </a:solidFill>
                          <a:effectLst/>
                          <a:latin typeface="Gill Sans MT" panose="020B0502020104020203" pitchFamily="34" charset="0"/>
                          <a:ea typeface="宋体" charset="-122"/>
                        </a:rPr>
                        <a:t>B2</a:t>
                      </a:r>
                      <a:r>
                        <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rPr>
                        <a:t>)</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1" name="Group 9"/>
          <p:cNvGrpSpPr>
            <a:grpSpLocks/>
          </p:cNvGrpSpPr>
          <p:nvPr/>
        </p:nvGrpSpPr>
        <p:grpSpPr bwMode="auto">
          <a:xfrm>
            <a:off x="603323" y="4621463"/>
            <a:ext cx="2897326" cy="1665288"/>
            <a:chOff x="739" y="1841"/>
            <a:chExt cx="1785" cy="1049"/>
          </a:xfrm>
        </p:grpSpPr>
        <p:sp>
          <p:nvSpPr>
            <p:cNvPr id="12" name="Oval 6"/>
            <p:cNvSpPr>
              <a:spLocks noChangeArrowheads="1"/>
            </p:cNvSpPr>
            <p:nvPr/>
          </p:nvSpPr>
          <p:spPr bwMode="auto">
            <a:xfrm>
              <a:off x="1870" y="1841"/>
              <a:ext cx="590" cy="409"/>
            </a:xfrm>
            <a:prstGeom prst="ellipse">
              <a:avLst/>
            </a:prstGeom>
            <a:noFill/>
            <a:ln w="28575">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solidFill>
                  <a:schemeClr val="accent1">
                    <a:lumMod val="20000"/>
                    <a:lumOff val="80000"/>
                  </a:schemeClr>
                </a:solidFill>
              </a:endParaRPr>
            </a:p>
          </p:txBody>
        </p:sp>
        <p:sp>
          <p:nvSpPr>
            <p:cNvPr id="13" name="Line 7"/>
            <p:cNvSpPr>
              <a:spLocks noChangeShapeType="1"/>
            </p:cNvSpPr>
            <p:nvPr/>
          </p:nvSpPr>
          <p:spPr bwMode="auto">
            <a:xfrm flipH="1">
              <a:off x="1726" y="2147"/>
              <a:ext cx="186" cy="103"/>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accent1">
                    <a:lumMod val="20000"/>
                    <a:lumOff val="80000"/>
                  </a:schemeClr>
                </a:solidFill>
              </a:endParaRPr>
            </a:p>
          </p:txBody>
        </p:sp>
        <p:sp>
          <p:nvSpPr>
            <p:cNvPr id="14" name="Text Box 8"/>
            <p:cNvSpPr txBox="1">
              <a:spLocks noChangeArrowheads="1"/>
            </p:cNvSpPr>
            <p:nvPr/>
          </p:nvSpPr>
          <p:spPr bwMode="auto">
            <a:xfrm>
              <a:off x="739" y="2250"/>
              <a:ext cx="1785" cy="640"/>
            </a:xfrm>
            <a:prstGeom prst="rect">
              <a:avLst/>
            </a:prstGeom>
            <a:solidFill>
              <a:srgbClr val="003399"/>
            </a:solidFill>
            <a:ln w="28575">
              <a:solidFill>
                <a:schemeClr val="hlink"/>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chemeClr val="accent1">
                      <a:lumMod val="20000"/>
                      <a:lumOff val="80000"/>
                    </a:schemeClr>
                  </a:solidFill>
                  <a:latin typeface="Arial" panose="020B0604020202020204" pitchFamily="34" charset="0"/>
                  <a:cs typeface="Arial" panose="020B0604020202020204" pitchFamily="34" charset="0"/>
                </a:rPr>
                <a:t>element</a:t>
              </a:r>
              <a:r>
                <a:rPr lang="en-US" altLang="en-US" dirty="0">
                  <a:solidFill>
                    <a:schemeClr val="accent1">
                      <a:lumMod val="20000"/>
                      <a:lumOff val="80000"/>
                    </a:schemeClr>
                  </a:solidFill>
                  <a:latin typeface="Gill Sans MT" panose="020B0502020104020203" pitchFamily="34" charset="0"/>
                </a:rPr>
                <a:t> cannot be in a one-element list more than once</a:t>
              </a:r>
            </a:p>
          </p:txBody>
        </p:sp>
      </p:grpSp>
      <p:grpSp>
        <p:nvGrpSpPr>
          <p:cNvPr id="15" name="Group 9"/>
          <p:cNvGrpSpPr>
            <a:grpSpLocks/>
          </p:cNvGrpSpPr>
          <p:nvPr/>
        </p:nvGrpSpPr>
        <p:grpSpPr bwMode="auto">
          <a:xfrm>
            <a:off x="3429497" y="4621212"/>
            <a:ext cx="4522095" cy="2139951"/>
            <a:chOff x="1799" y="1648"/>
            <a:chExt cx="2786" cy="1348"/>
          </a:xfrm>
        </p:grpSpPr>
        <p:sp>
          <p:nvSpPr>
            <p:cNvPr id="16" name="Oval 6"/>
            <p:cNvSpPr>
              <a:spLocks noChangeArrowheads="1"/>
            </p:cNvSpPr>
            <p:nvPr/>
          </p:nvSpPr>
          <p:spPr bwMode="auto">
            <a:xfrm>
              <a:off x="1799" y="1648"/>
              <a:ext cx="627" cy="409"/>
            </a:xfrm>
            <a:prstGeom prst="ellipse">
              <a:avLst/>
            </a:prstGeom>
            <a:noFill/>
            <a:ln w="28575">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p>
          </p:txBody>
        </p:sp>
        <p:sp>
          <p:nvSpPr>
            <p:cNvPr id="17" name="Line 7"/>
            <p:cNvSpPr>
              <a:spLocks noChangeShapeType="1"/>
            </p:cNvSpPr>
            <p:nvPr/>
          </p:nvSpPr>
          <p:spPr bwMode="auto">
            <a:xfrm>
              <a:off x="2113" y="2023"/>
              <a:ext cx="469" cy="547"/>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Text Box 8"/>
            <p:cNvSpPr txBox="1">
              <a:spLocks noChangeArrowheads="1"/>
            </p:cNvSpPr>
            <p:nvPr/>
          </p:nvSpPr>
          <p:spPr bwMode="auto">
            <a:xfrm>
              <a:off x="2582" y="2162"/>
              <a:ext cx="2003" cy="834"/>
            </a:xfrm>
            <a:prstGeom prst="rect">
              <a:avLst/>
            </a:prstGeom>
            <a:solidFill>
              <a:srgbClr val="003399"/>
            </a:solidFill>
            <a:ln w="28575">
              <a:solidFill>
                <a:schemeClr val="hlink"/>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chemeClr val="accent1">
                      <a:lumMod val="20000"/>
                      <a:lumOff val="80000"/>
                    </a:schemeClr>
                  </a:solidFill>
                  <a:latin typeface="Arial" panose="020B0604020202020204" pitchFamily="34" charset="0"/>
                  <a:cs typeface="Arial" panose="020B0604020202020204" pitchFamily="34" charset="0"/>
                </a:rPr>
                <a:t>If the list only has one element, but it appears multiple times, we cannot find it just once</a:t>
              </a:r>
              <a:endParaRPr lang="en-US" altLang="en-US" dirty="0">
                <a:solidFill>
                  <a:schemeClr val="accent1">
                    <a:lumMod val="20000"/>
                    <a:lumOff val="80000"/>
                  </a:schemeClr>
                </a:solidFill>
                <a:latin typeface="Gill Sans MT" panose="020B0502020104020203" pitchFamily="34" charset="0"/>
              </a:endParaRPr>
            </a:p>
          </p:txBody>
        </p:sp>
      </p:grpSp>
    </p:spTree>
    <p:extLst>
      <p:ext uri="{BB962C8B-B14F-4D97-AF65-F5344CB8AC3E}">
        <p14:creationId xmlns:p14="http://schemas.microsoft.com/office/powerpoint/2010/main" val="39704826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348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E2BE520-03B5-4F3F-A1DA-220F76754B89}" type="slidenum">
              <a:rPr lang="en-US" altLang="en-US" sz="900" b="0" smtClean="0">
                <a:solidFill>
                  <a:schemeClr val="tx1"/>
                </a:solidFill>
                <a:latin typeface="Arial" charset="0"/>
                <a:cs typeface="Arial" charset="0"/>
              </a:rPr>
              <a:pPr/>
              <a:t>42</a:t>
            </a:fld>
            <a:endParaRPr lang="en-US" altLang="en-US" sz="900" b="0">
              <a:solidFill>
                <a:schemeClr val="tx1"/>
              </a:solidFill>
              <a:latin typeface="Arial" charset="0"/>
              <a:cs typeface="Arial" charset="0"/>
            </a:endParaRPr>
          </a:p>
        </p:txBody>
      </p:sp>
      <p:sp>
        <p:nvSpPr>
          <p:cNvPr id="34820" name="Rectangle 2"/>
          <p:cNvSpPr>
            <a:spLocks noGrp="1" noChangeArrowheads="1"/>
          </p:cNvSpPr>
          <p:nvPr>
            <p:ph type="title"/>
          </p:nvPr>
        </p:nvSpPr>
        <p:spPr/>
        <p:txBody>
          <a:bodyPr/>
          <a:lstStyle/>
          <a:p>
            <a:r>
              <a:rPr lang="en-US" altLang="en-US"/>
              <a:t>Input Space Partitioning Summary</a:t>
            </a:r>
          </a:p>
        </p:txBody>
      </p:sp>
      <p:sp>
        <p:nvSpPr>
          <p:cNvPr id="239619" name="Rectangle 3"/>
          <p:cNvSpPr>
            <a:spLocks noGrp="1" noChangeArrowheads="1"/>
          </p:cNvSpPr>
          <p:nvPr>
            <p:ph type="body" idx="1"/>
          </p:nvPr>
        </p:nvSpPr>
        <p:spPr>
          <a:xfrm>
            <a:off x="138113" y="1160369"/>
            <a:ext cx="8867775" cy="3590578"/>
          </a:xfrm>
        </p:spPr>
        <p:txBody>
          <a:bodyPr/>
          <a:lstStyle/>
          <a:p>
            <a:pPr>
              <a:lnSpc>
                <a:spcPct val="100000"/>
              </a:lnSpc>
              <a:spcBef>
                <a:spcPts val="1800"/>
              </a:spcBef>
            </a:pPr>
            <a:r>
              <a:rPr lang="en-US" altLang="en-US" dirty="0"/>
              <a:t>Fairly easy to apply, even with </a:t>
            </a:r>
            <a:r>
              <a:rPr lang="en-US" altLang="en-US" dirty="0">
                <a:solidFill>
                  <a:schemeClr val="tx2"/>
                </a:solidFill>
              </a:rPr>
              <a:t>no automation</a:t>
            </a:r>
            <a:endParaRPr lang="en-US" altLang="en-US" dirty="0"/>
          </a:p>
          <a:p>
            <a:pPr>
              <a:lnSpc>
                <a:spcPct val="100000"/>
              </a:lnSpc>
              <a:spcBef>
                <a:spcPts val="1800"/>
              </a:spcBef>
            </a:pPr>
            <a:r>
              <a:rPr lang="en-US" altLang="en-US" dirty="0"/>
              <a:t>Convenient ways to </a:t>
            </a:r>
            <a:r>
              <a:rPr lang="en-US" altLang="en-US" dirty="0">
                <a:solidFill>
                  <a:schemeClr val="tx2"/>
                </a:solidFill>
              </a:rPr>
              <a:t>add more or less</a:t>
            </a:r>
            <a:r>
              <a:rPr lang="en-US" altLang="en-US" dirty="0"/>
              <a:t> testing</a:t>
            </a:r>
          </a:p>
          <a:p>
            <a:pPr>
              <a:lnSpc>
                <a:spcPct val="100000"/>
              </a:lnSpc>
              <a:spcBef>
                <a:spcPts val="1800"/>
              </a:spcBef>
            </a:pPr>
            <a:r>
              <a:rPr lang="en-US" altLang="en-US" dirty="0"/>
              <a:t>Applicable to </a:t>
            </a:r>
            <a:r>
              <a:rPr lang="en-US" altLang="en-US" dirty="0">
                <a:solidFill>
                  <a:schemeClr val="tx2"/>
                </a:solidFill>
              </a:rPr>
              <a:t>all levels</a:t>
            </a:r>
            <a:r>
              <a:rPr lang="en-US" altLang="en-US" dirty="0"/>
              <a:t> of testing – unit, class, integration, system, etc.</a:t>
            </a:r>
          </a:p>
          <a:p>
            <a:pPr>
              <a:lnSpc>
                <a:spcPct val="100000"/>
              </a:lnSpc>
              <a:spcBef>
                <a:spcPts val="1800"/>
              </a:spcBef>
            </a:pPr>
            <a:r>
              <a:rPr lang="en-US" altLang="en-US" dirty="0"/>
              <a:t>Based only on the </a:t>
            </a:r>
            <a:r>
              <a:rPr lang="en-US" altLang="en-US" dirty="0">
                <a:solidFill>
                  <a:schemeClr val="tx2"/>
                </a:solidFill>
              </a:rPr>
              <a:t>input space</a:t>
            </a:r>
            <a:r>
              <a:rPr lang="en-US" altLang="en-US" dirty="0"/>
              <a:t> of the program, not the implementation</a:t>
            </a:r>
          </a:p>
        </p:txBody>
      </p:sp>
      <p:sp>
        <p:nvSpPr>
          <p:cNvPr id="348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
        <p:nvSpPr>
          <p:cNvPr id="7" name="Text Box 15"/>
          <p:cNvSpPr txBox="1">
            <a:spLocks noChangeArrowheads="1"/>
          </p:cNvSpPr>
          <p:nvPr/>
        </p:nvSpPr>
        <p:spPr bwMode="auto">
          <a:xfrm>
            <a:off x="1379538" y="4750946"/>
            <a:ext cx="6380162" cy="954107"/>
          </a:xfrm>
          <a:prstGeom prst="rect">
            <a:avLst/>
          </a:prstGeom>
          <a:solidFill>
            <a:srgbClr val="0000FF"/>
          </a:solidFill>
          <a:ln w="19050">
            <a:solidFill>
              <a:schemeClr val="tx2"/>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2800" dirty="0">
                <a:latin typeface="Gill Sans MT" panose="020B0502020104020203" pitchFamily="34" charset="0"/>
              </a:rPr>
              <a:t>Simple, straightforward, effective, and widely used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61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382211-D2BF-49C3-B0A7-F6367212C61F}" type="slidenum">
              <a:rPr lang="en-US" altLang="en-US" sz="900" b="0" smtClean="0">
                <a:solidFill>
                  <a:schemeClr val="tx1"/>
                </a:solidFill>
                <a:latin typeface="Arial" charset="0"/>
                <a:cs typeface="Arial" charset="0"/>
              </a:rPr>
              <a:pPr/>
              <a:t>5</a:t>
            </a:fld>
            <a:endParaRPr lang="en-US" altLang="en-US" sz="900" b="0">
              <a:solidFill>
                <a:schemeClr val="tx1"/>
              </a:solidFill>
              <a:latin typeface="Arial" charset="0"/>
              <a:cs typeface="Arial" charset="0"/>
            </a:endParaRPr>
          </a:p>
        </p:txBody>
      </p:sp>
      <p:sp>
        <p:nvSpPr>
          <p:cNvPr id="6148" name="Rectangle 2"/>
          <p:cNvSpPr>
            <a:spLocks noGrp="1" noChangeArrowheads="1"/>
          </p:cNvSpPr>
          <p:nvPr>
            <p:ph type="title"/>
          </p:nvPr>
        </p:nvSpPr>
        <p:spPr/>
        <p:txBody>
          <a:bodyPr/>
          <a:lstStyle/>
          <a:p>
            <a:r>
              <a:rPr lang="en-US" altLang="en-US" dirty="0">
                <a:effectLst/>
              </a:rPr>
              <a:t>Partitioning Domains</a:t>
            </a:r>
          </a:p>
        </p:txBody>
      </p:sp>
      <p:sp>
        <p:nvSpPr>
          <p:cNvPr id="6149" name="Rectangle 3"/>
          <p:cNvSpPr>
            <a:spLocks noGrp="1" noChangeArrowheads="1"/>
          </p:cNvSpPr>
          <p:nvPr>
            <p:ph type="body" idx="1"/>
          </p:nvPr>
        </p:nvSpPr>
        <p:spPr>
          <a:xfrm>
            <a:off x="138113" y="849664"/>
            <a:ext cx="8867775" cy="3430236"/>
          </a:xfrm>
        </p:spPr>
        <p:txBody>
          <a:bodyPr/>
          <a:lstStyle/>
          <a:p>
            <a:pPr marL="457200" indent="-457200">
              <a:spcBef>
                <a:spcPts val="1800"/>
              </a:spcBef>
            </a:pPr>
            <a:r>
              <a:rPr kumimoji="1" lang="en-US" altLang="zh-CN" i="1" dirty="0">
                <a:ea typeface="宋体" charset="-122"/>
              </a:rPr>
              <a:t>Domain</a:t>
            </a:r>
            <a:r>
              <a:rPr kumimoji="1" lang="en-US" altLang="zh-CN" dirty="0">
                <a:ea typeface="宋体" charset="-122"/>
              </a:rPr>
              <a:t> </a:t>
            </a:r>
            <a:r>
              <a:rPr kumimoji="1" lang="en-US" altLang="zh-CN" i="1" dirty="0">
                <a:solidFill>
                  <a:schemeClr val="tx2"/>
                </a:solidFill>
                <a:ea typeface="宋体" charset="-122"/>
              </a:rPr>
              <a:t>D</a:t>
            </a:r>
          </a:p>
          <a:p>
            <a:pPr marL="457200" indent="-457200">
              <a:spcBef>
                <a:spcPts val="1800"/>
              </a:spcBef>
            </a:pPr>
            <a:r>
              <a:rPr kumimoji="1" lang="en-US" altLang="zh-CN" i="1" dirty="0">
                <a:ea typeface="宋体" charset="-122"/>
              </a:rPr>
              <a:t>Partition scheme</a:t>
            </a:r>
            <a:r>
              <a:rPr kumimoji="1" lang="en-US" altLang="zh-CN" dirty="0">
                <a:ea typeface="宋体" charset="-122"/>
              </a:rPr>
              <a:t> </a:t>
            </a:r>
            <a:r>
              <a:rPr kumimoji="1" lang="en-US" altLang="zh-CN" i="1" dirty="0">
                <a:solidFill>
                  <a:schemeClr val="tx2"/>
                </a:solidFill>
                <a:ea typeface="宋体" charset="-122"/>
              </a:rPr>
              <a:t>q</a:t>
            </a:r>
            <a:r>
              <a:rPr kumimoji="1" lang="en-US" altLang="zh-CN" dirty="0">
                <a:ea typeface="宋体" charset="-122"/>
              </a:rPr>
              <a:t> of </a:t>
            </a:r>
            <a:r>
              <a:rPr kumimoji="1" lang="en-US" altLang="zh-CN" i="1" dirty="0">
                <a:solidFill>
                  <a:schemeClr val="tx2"/>
                </a:solidFill>
                <a:ea typeface="宋体" charset="-122"/>
              </a:rPr>
              <a:t>D</a:t>
            </a:r>
          </a:p>
          <a:p>
            <a:pPr marL="457200" indent="-457200">
              <a:spcBef>
                <a:spcPts val="1800"/>
              </a:spcBef>
            </a:pPr>
            <a:r>
              <a:rPr kumimoji="1" lang="en-US" altLang="zh-CN" dirty="0">
                <a:ea typeface="宋体" charset="-122"/>
              </a:rPr>
              <a:t>The partition </a:t>
            </a:r>
            <a:r>
              <a:rPr kumimoji="1" lang="en-US" altLang="zh-CN" i="1" dirty="0">
                <a:solidFill>
                  <a:schemeClr val="tx2"/>
                </a:solidFill>
                <a:ea typeface="宋体" charset="-122"/>
              </a:rPr>
              <a:t>q</a:t>
            </a:r>
            <a:r>
              <a:rPr kumimoji="1" lang="en-US" altLang="zh-CN" dirty="0">
                <a:ea typeface="宋体" charset="-122"/>
              </a:rPr>
              <a:t> defines a </a:t>
            </a:r>
            <a:r>
              <a:rPr kumimoji="1" lang="en-US" altLang="zh-CN" i="1" dirty="0">
                <a:ea typeface="宋体" charset="-122"/>
              </a:rPr>
              <a:t>set of blocks</a:t>
            </a:r>
            <a:r>
              <a:rPr kumimoji="1" lang="en-US" altLang="zh-CN" dirty="0">
                <a:ea typeface="宋体" charset="-122"/>
              </a:rPr>
              <a:t>, </a:t>
            </a:r>
            <a:r>
              <a:rPr kumimoji="1" lang="en-US" altLang="zh-CN" i="1" dirty="0" err="1">
                <a:solidFill>
                  <a:schemeClr val="tx2"/>
                </a:solidFill>
                <a:ea typeface="宋体" charset="-122"/>
              </a:rPr>
              <a:t>Bq</a:t>
            </a:r>
            <a:r>
              <a:rPr kumimoji="1" lang="en-US" altLang="zh-CN" i="1" dirty="0">
                <a:solidFill>
                  <a:schemeClr val="tx2"/>
                </a:solidFill>
                <a:ea typeface="宋体" charset="-122"/>
              </a:rPr>
              <a:t> = b</a:t>
            </a:r>
            <a:r>
              <a:rPr kumimoji="1" lang="en-US" altLang="zh-CN" sz="3200" i="1" baseline="-25000" dirty="0">
                <a:solidFill>
                  <a:schemeClr val="tx2"/>
                </a:solidFill>
                <a:ea typeface="宋体" charset="-122"/>
              </a:rPr>
              <a:t>1 </a:t>
            </a:r>
            <a:r>
              <a:rPr kumimoji="1" lang="en-US" altLang="zh-CN" i="1" dirty="0">
                <a:solidFill>
                  <a:schemeClr val="tx2"/>
                </a:solidFill>
                <a:ea typeface="宋体" charset="-122"/>
              </a:rPr>
              <a:t>, b</a:t>
            </a:r>
            <a:r>
              <a:rPr kumimoji="1" lang="en-US" altLang="zh-CN" sz="3200" i="1" baseline="-25000" dirty="0">
                <a:solidFill>
                  <a:schemeClr val="tx2"/>
                </a:solidFill>
                <a:ea typeface="宋体" charset="-122"/>
              </a:rPr>
              <a:t>2 </a:t>
            </a:r>
            <a:r>
              <a:rPr kumimoji="1" lang="en-US" altLang="zh-CN" i="1" dirty="0">
                <a:solidFill>
                  <a:schemeClr val="tx2"/>
                </a:solidFill>
                <a:ea typeface="宋体" charset="-122"/>
              </a:rPr>
              <a:t>, …, </a:t>
            </a:r>
            <a:r>
              <a:rPr kumimoji="1" lang="en-US" altLang="zh-CN" i="1" dirty="0" err="1">
                <a:solidFill>
                  <a:schemeClr val="tx2"/>
                </a:solidFill>
                <a:ea typeface="宋体" charset="-122"/>
              </a:rPr>
              <a:t>b</a:t>
            </a:r>
            <a:r>
              <a:rPr kumimoji="1" lang="en-US" altLang="zh-CN" sz="3200" i="1" baseline="-25000" dirty="0" err="1">
                <a:solidFill>
                  <a:schemeClr val="tx2"/>
                </a:solidFill>
                <a:ea typeface="宋体" charset="-122"/>
              </a:rPr>
              <a:t>Q</a:t>
            </a:r>
            <a:endParaRPr kumimoji="1" lang="en-US" altLang="zh-CN" sz="3200" i="1" baseline="-25000" dirty="0">
              <a:solidFill>
                <a:schemeClr val="tx2"/>
              </a:solidFill>
              <a:ea typeface="宋体" charset="-122"/>
            </a:endParaRPr>
          </a:p>
          <a:p>
            <a:pPr marL="457200" indent="-457200">
              <a:spcBef>
                <a:spcPts val="1800"/>
              </a:spcBef>
            </a:pPr>
            <a:r>
              <a:rPr kumimoji="1" lang="en-US" altLang="zh-CN" dirty="0">
                <a:ea typeface="宋体" charset="-122"/>
              </a:rPr>
              <a:t>The partition must satisfy two </a:t>
            </a:r>
            <a:r>
              <a:rPr kumimoji="1" lang="en-US" altLang="zh-CN" dirty="0">
                <a:solidFill>
                  <a:schemeClr val="tx2"/>
                </a:solidFill>
                <a:ea typeface="宋体" charset="-122"/>
              </a:rPr>
              <a:t>properties</a:t>
            </a:r>
            <a:r>
              <a:rPr kumimoji="1" lang="en-US" altLang="zh-CN" dirty="0">
                <a:ea typeface="宋体" charset="-122"/>
              </a:rPr>
              <a:t> :</a:t>
            </a:r>
          </a:p>
          <a:p>
            <a:pPr marL="838200" lvl="1" indent="-381000">
              <a:buFontTx/>
              <a:buAutoNum type="arabicPeriod"/>
            </a:pPr>
            <a:r>
              <a:rPr kumimoji="1" lang="en-US" altLang="zh-CN" dirty="0">
                <a:ea typeface="宋体" charset="-122"/>
              </a:rPr>
              <a:t>Blocks must be </a:t>
            </a:r>
            <a:r>
              <a:rPr kumimoji="1" lang="en-US" altLang="zh-CN" i="1" dirty="0">
                <a:solidFill>
                  <a:schemeClr val="tx2"/>
                </a:solidFill>
                <a:ea typeface="宋体" charset="-122"/>
              </a:rPr>
              <a:t>pairwise disjoint </a:t>
            </a:r>
            <a:r>
              <a:rPr kumimoji="1" lang="en-US" altLang="zh-CN" dirty="0">
                <a:ea typeface="宋体" charset="-122"/>
              </a:rPr>
              <a:t>(no overlap)</a:t>
            </a:r>
          </a:p>
          <a:p>
            <a:pPr marL="1295400" lvl="2" indent="-381000">
              <a:buFontTx/>
              <a:buAutoNum type="arabicPeriod"/>
            </a:pPr>
            <a:endParaRPr kumimoji="1" lang="en-US" altLang="zh-CN" dirty="0">
              <a:ea typeface="宋体" charset="-122"/>
            </a:endParaRPr>
          </a:p>
          <a:p>
            <a:pPr marL="1295400" lvl="2" indent="-381000">
              <a:buFontTx/>
              <a:buAutoNum type="arabicPeriod"/>
            </a:pPr>
            <a:endParaRPr kumimoji="1" lang="en-US" altLang="zh-CN" dirty="0">
              <a:ea typeface="宋体" charset="-122"/>
            </a:endParaRPr>
          </a:p>
          <a:p>
            <a:pPr marL="838200" lvl="1" indent="-381000">
              <a:buFontTx/>
              <a:buAutoNum type="arabicPeriod"/>
            </a:pPr>
            <a:r>
              <a:rPr kumimoji="1" lang="en-US" altLang="zh-CN" dirty="0">
                <a:ea typeface="宋体" charset="-122"/>
              </a:rPr>
              <a:t>Together the blocks </a:t>
            </a:r>
            <a:r>
              <a:rPr kumimoji="1" lang="en-US" altLang="zh-CN" i="1" dirty="0">
                <a:solidFill>
                  <a:schemeClr val="tx2"/>
                </a:solidFill>
                <a:ea typeface="宋体" charset="-122"/>
              </a:rPr>
              <a:t>cover</a:t>
            </a:r>
            <a:r>
              <a:rPr kumimoji="1" lang="en-US" altLang="zh-CN" dirty="0">
                <a:ea typeface="宋体" charset="-122"/>
              </a:rPr>
              <a:t> the domain </a:t>
            </a:r>
            <a:r>
              <a:rPr kumimoji="1" lang="en-US" altLang="zh-CN" i="1" dirty="0">
                <a:solidFill>
                  <a:schemeClr val="tx2"/>
                </a:solidFill>
                <a:ea typeface="宋体" charset="-122"/>
              </a:rPr>
              <a:t>D</a:t>
            </a:r>
            <a:r>
              <a:rPr kumimoji="1" lang="en-US" altLang="zh-CN" dirty="0">
                <a:ea typeface="宋体" charset="-122"/>
              </a:rPr>
              <a:t> (complete)</a:t>
            </a:r>
            <a:endParaRPr kumimoji="1" lang="en-US" altLang="en-US" dirty="0"/>
          </a:p>
        </p:txBody>
      </p:sp>
      <p:sp>
        <p:nvSpPr>
          <p:cNvPr id="248836" name="Text Box 4"/>
          <p:cNvSpPr txBox="1">
            <a:spLocks noChangeArrowheads="1"/>
          </p:cNvSpPr>
          <p:nvPr/>
        </p:nvSpPr>
        <p:spPr bwMode="auto">
          <a:xfrm>
            <a:off x="1066800" y="3657688"/>
            <a:ext cx="4191000" cy="537263"/>
          </a:xfrm>
          <a:prstGeom prst="rect">
            <a:avLst/>
          </a:prstGeom>
          <a:solidFill>
            <a:srgbClr val="FFC000"/>
          </a:solidFill>
          <a:ln w="19050">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lnSpc>
                <a:spcPct val="135000"/>
              </a:lnSpc>
              <a:spcBef>
                <a:spcPct val="50000"/>
              </a:spcBef>
            </a:pPr>
            <a:r>
              <a:rPr kumimoji="1" lang="en-US" altLang="zh-CN" sz="2400" dirty="0">
                <a:solidFill>
                  <a:schemeClr val="tx2"/>
                </a:solidFill>
                <a:ea typeface="楷体_GB2312" pitchFamily="49" charset="-122"/>
              </a:rPr>
              <a:t>b</a:t>
            </a:r>
            <a:r>
              <a:rPr kumimoji="1" lang="en-US" altLang="zh-CN" sz="2400" baseline="-25000" dirty="0">
                <a:solidFill>
                  <a:schemeClr val="tx2"/>
                </a:solidFill>
                <a:ea typeface="楷体_GB2312" pitchFamily="49" charset="-122"/>
              </a:rPr>
              <a:t>i</a:t>
            </a:r>
            <a:r>
              <a:rPr kumimoji="1" lang="en-US" altLang="zh-CN" sz="2400" dirty="0">
                <a:solidFill>
                  <a:schemeClr val="tx2"/>
                </a:solidFill>
                <a:ea typeface="楷体_GB2312" pitchFamily="49" charset="-122"/>
              </a:rPr>
              <a:t> </a:t>
            </a:r>
            <a:r>
              <a:rPr kumimoji="1" lang="en-US" altLang="zh-CN" sz="2400" dirty="0">
                <a:solidFill>
                  <a:schemeClr val="tx2"/>
                </a:solidFill>
                <a:ea typeface="楷体_GB2312" pitchFamily="49" charset="-122"/>
                <a:sym typeface="Symbol" pitchFamily="18" charset="2"/>
              </a:rPr>
              <a:t> </a:t>
            </a:r>
            <a:r>
              <a:rPr kumimoji="1" lang="en-US" altLang="zh-CN" sz="2400" dirty="0" err="1">
                <a:solidFill>
                  <a:schemeClr val="tx2"/>
                </a:solidFill>
                <a:ea typeface="楷体_GB2312" pitchFamily="49" charset="-122"/>
                <a:sym typeface="Symbol" pitchFamily="18" charset="2"/>
              </a:rPr>
              <a:t>b</a:t>
            </a:r>
            <a:r>
              <a:rPr kumimoji="1" lang="en-US" altLang="zh-CN" sz="2400" baseline="-25000" dirty="0" err="1">
                <a:solidFill>
                  <a:schemeClr val="tx2"/>
                </a:solidFill>
                <a:ea typeface="楷体_GB2312" pitchFamily="49" charset="-122"/>
                <a:sym typeface="Symbol" pitchFamily="18" charset="2"/>
              </a:rPr>
              <a:t>j</a:t>
            </a:r>
            <a:r>
              <a:rPr kumimoji="1" lang="en-US" altLang="zh-CN" sz="2400" dirty="0">
                <a:solidFill>
                  <a:schemeClr val="tx2"/>
                </a:solidFill>
                <a:ea typeface="楷体_GB2312" pitchFamily="49" charset="-122"/>
                <a:sym typeface="Symbol" pitchFamily="18" charset="2"/>
              </a:rPr>
              <a:t> = , </a:t>
            </a:r>
            <a:r>
              <a:rPr lang="en-US" altLang="en-US" sz="2400" dirty="0">
                <a:solidFill>
                  <a:srgbClr val="0000CC"/>
                </a:solidFill>
                <a:sym typeface="Symbol" pitchFamily="18" charset="2"/>
              </a:rPr>
              <a:t></a:t>
            </a:r>
            <a:r>
              <a:rPr lang="en-US" altLang="en-US" dirty="0">
                <a:sym typeface="Symbol" pitchFamily="18" charset="2"/>
              </a:rPr>
              <a:t> </a:t>
            </a:r>
            <a:r>
              <a:rPr kumimoji="1" lang="en-US" altLang="zh-CN" sz="2400" dirty="0" err="1">
                <a:solidFill>
                  <a:schemeClr val="tx2"/>
                </a:solidFill>
                <a:ea typeface="楷体_GB2312" pitchFamily="49" charset="-122"/>
                <a:sym typeface="Symbol" pitchFamily="18" charset="2"/>
              </a:rPr>
              <a:t>i</a:t>
            </a:r>
            <a:r>
              <a:rPr kumimoji="1" lang="en-US" altLang="zh-CN" sz="2400" dirty="0">
                <a:solidFill>
                  <a:schemeClr val="tx2"/>
                </a:solidFill>
                <a:ea typeface="楷体_GB2312" pitchFamily="49" charset="-122"/>
                <a:sym typeface="Symbol" pitchFamily="18" charset="2"/>
              </a:rPr>
              <a:t>  j, b</a:t>
            </a:r>
            <a:r>
              <a:rPr kumimoji="1" lang="en-US" altLang="zh-CN" sz="2400" baseline="-25000" dirty="0">
                <a:solidFill>
                  <a:schemeClr val="tx2"/>
                </a:solidFill>
                <a:ea typeface="楷体_GB2312" pitchFamily="49" charset="-122"/>
                <a:sym typeface="Symbol" pitchFamily="18" charset="2"/>
              </a:rPr>
              <a:t>i</a:t>
            </a:r>
            <a:r>
              <a:rPr kumimoji="1" lang="en-US" altLang="zh-CN" sz="2400" dirty="0">
                <a:solidFill>
                  <a:schemeClr val="tx2"/>
                </a:solidFill>
                <a:ea typeface="楷体_GB2312" pitchFamily="49" charset="-122"/>
                <a:sym typeface="Symbol" pitchFamily="18" charset="2"/>
              </a:rPr>
              <a:t>, </a:t>
            </a:r>
            <a:r>
              <a:rPr kumimoji="1" lang="en-US" altLang="zh-CN" sz="2400" dirty="0" err="1">
                <a:solidFill>
                  <a:schemeClr val="tx2"/>
                </a:solidFill>
                <a:ea typeface="楷体_GB2312" pitchFamily="49" charset="-122"/>
                <a:sym typeface="Symbol" pitchFamily="18" charset="2"/>
              </a:rPr>
              <a:t>b</a:t>
            </a:r>
            <a:r>
              <a:rPr kumimoji="1" lang="en-US" altLang="zh-CN" sz="2400" baseline="-25000" dirty="0" err="1">
                <a:solidFill>
                  <a:schemeClr val="tx2"/>
                </a:solidFill>
                <a:ea typeface="楷体_GB2312" pitchFamily="49" charset="-122"/>
                <a:sym typeface="Symbol" pitchFamily="18" charset="2"/>
              </a:rPr>
              <a:t>j</a:t>
            </a:r>
            <a:r>
              <a:rPr kumimoji="1" lang="en-US" altLang="zh-CN" sz="2400" baseline="-25000" dirty="0">
                <a:solidFill>
                  <a:schemeClr val="tx2"/>
                </a:solidFill>
                <a:ea typeface="楷体_GB2312" pitchFamily="49" charset="-122"/>
                <a:sym typeface="Symbol" pitchFamily="18" charset="2"/>
              </a:rPr>
              <a:t> </a:t>
            </a:r>
            <a:r>
              <a:rPr kumimoji="1" lang="en-US" altLang="zh-CN" sz="2400" dirty="0">
                <a:solidFill>
                  <a:schemeClr val="tx2"/>
                </a:solidFill>
                <a:ea typeface="楷体_GB2312" pitchFamily="49" charset="-122"/>
                <a:sym typeface="Symbol" pitchFamily="18" charset="2"/>
              </a:rPr>
              <a:t> </a:t>
            </a:r>
            <a:r>
              <a:rPr kumimoji="1" lang="en-US" altLang="zh-CN" sz="2400" dirty="0" err="1">
                <a:solidFill>
                  <a:schemeClr val="tx2"/>
                </a:solidFill>
                <a:ea typeface="楷体_GB2312" pitchFamily="49" charset="-122"/>
                <a:sym typeface="Symbol" pitchFamily="18" charset="2"/>
              </a:rPr>
              <a:t>B</a:t>
            </a:r>
            <a:r>
              <a:rPr kumimoji="1" lang="en-US" altLang="zh-CN" sz="2400" baseline="-25000" dirty="0" err="1">
                <a:solidFill>
                  <a:schemeClr val="tx2"/>
                </a:solidFill>
                <a:ea typeface="楷体_GB2312" pitchFamily="49" charset="-122"/>
                <a:sym typeface="Symbol" pitchFamily="18" charset="2"/>
              </a:rPr>
              <a:t>q</a:t>
            </a:r>
            <a:endParaRPr kumimoji="1" lang="en-US" altLang="zh-CN" sz="2400" baseline="-25000" dirty="0">
              <a:solidFill>
                <a:schemeClr val="tx2"/>
              </a:solidFill>
              <a:ea typeface="楷体_GB2312" pitchFamily="49" charset="-122"/>
              <a:sym typeface="Symbol" pitchFamily="18" charset="2"/>
            </a:endParaRPr>
          </a:p>
        </p:txBody>
      </p:sp>
      <p:grpSp>
        <p:nvGrpSpPr>
          <p:cNvPr id="2" name="Group 12"/>
          <p:cNvGrpSpPr>
            <a:grpSpLocks/>
          </p:cNvGrpSpPr>
          <p:nvPr/>
        </p:nvGrpSpPr>
        <p:grpSpPr bwMode="auto">
          <a:xfrm>
            <a:off x="5065502" y="4866857"/>
            <a:ext cx="2971800" cy="1676400"/>
            <a:chOff x="3560" y="2997"/>
            <a:chExt cx="1872" cy="1056"/>
          </a:xfrm>
          <a:solidFill>
            <a:srgbClr val="FFC000"/>
          </a:solidFill>
        </p:grpSpPr>
        <p:sp>
          <p:nvSpPr>
            <p:cNvPr id="6154" name="Rectangle 6"/>
            <p:cNvSpPr>
              <a:spLocks noChangeArrowheads="1"/>
            </p:cNvSpPr>
            <p:nvPr/>
          </p:nvSpPr>
          <p:spPr bwMode="auto">
            <a:xfrm>
              <a:off x="3560" y="2997"/>
              <a:ext cx="1872" cy="1056"/>
            </a:xfrm>
            <a:prstGeom prst="rect">
              <a:avLst/>
            </a:prstGeom>
            <a:grpFill/>
            <a:ln w="19050">
              <a:solidFill>
                <a:schemeClr val="tx1"/>
              </a:solidFill>
              <a:miter lim="800000"/>
              <a:headEnd/>
              <a:tailEnd/>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155" name="Freeform 7"/>
            <p:cNvSpPr>
              <a:spLocks/>
            </p:cNvSpPr>
            <p:nvPr/>
          </p:nvSpPr>
          <p:spPr bwMode="auto">
            <a:xfrm>
              <a:off x="3560" y="2998"/>
              <a:ext cx="624" cy="528"/>
            </a:xfrm>
            <a:custGeom>
              <a:avLst/>
              <a:gdLst>
                <a:gd name="T0" fmla="*/ 624 w 624"/>
                <a:gd name="T1" fmla="*/ 0 h 528"/>
                <a:gd name="T2" fmla="*/ 576 w 624"/>
                <a:gd name="T3" fmla="*/ 240 h 528"/>
                <a:gd name="T4" fmla="*/ 336 w 624"/>
                <a:gd name="T5" fmla="*/ 480 h 528"/>
                <a:gd name="T6" fmla="*/ 0 w 624"/>
                <a:gd name="T7" fmla="*/ 528 h 528"/>
                <a:gd name="T8" fmla="*/ 0 60000 65536"/>
                <a:gd name="T9" fmla="*/ 0 60000 65536"/>
                <a:gd name="T10" fmla="*/ 0 60000 65536"/>
                <a:gd name="T11" fmla="*/ 0 60000 65536"/>
                <a:gd name="T12" fmla="*/ 0 w 624"/>
                <a:gd name="T13" fmla="*/ 0 h 528"/>
                <a:gd name="T14" fmla="*/ 624 w 624"/>
                <a:gd name="T15" fmla="*/ 528 h 528"/>
              </a:gdLst>
              <a:ahLst/>
              <a:cxnLst>
                <a:cxn ang="T8">
                  <a:pos x="T0" y="T1"/>
                </a:cxn>
                <a:cxn ang="T9">
                  <a:pos x="T2" y="T3"/>
                </a:cxn>
                <a:cxn ang="T10">
                  <a:pos x="T4" y="T5"/>
                </a:cxn>
                <a:cxn ang="T11">
                  <a:pos x="T6" y="T7"/>
                </a:cxn>
              </a:cxnLst>
              <a:rect l="T12" t="T13" r="T14" b="T15"/>
              <a:pathLst>
                <a:path w="624" h="528">
                  <a:moveTo>
                    <a:pt x="624" y="0"/>
                  </a:moveTo>
                  <a:cubicBezTo>
                    <a:pt x="624" y="80"/>
                    <a:pt x="624" y="160"/>
                    <a:pt x="576" y="240"/>
                  </a:cubicBezTo>
                  <a:cubicBezTo>
                    <a:pt x="528" y="320"/>
                    <a:pt x="432" y="432"/>
                    <a:pt x="336" y="480"/>
                  </a:cubicBezTo>
                  <a:cubicBezTo>
                    <a:pt x="240" y="528"/>
                    <a:pt x="56" y="520"/>
                    <a:pt x="0" y="528"/>
                  </a:cubicBezTo>
                </a:path>
              </a:pathLst>
            </a:custGeom>
            <a:grpFill/>
            <a:ln w="25400">
              <a:solidFill>
                <a:schemeClr val="tx1"/>
              </a:solidFill>
              <a:round/>
              <a:headEnd/>
              <a:tailEnd/>
            </a:ln>
          </p:spPr>
          <p:txBody>
            <a:bodyPr/>
            <a:lstStyle/>
            <a:p>
              <a:endParaRPr lang="en-US"/>
            </a:p>
          </p:txBody>
        </p:sp>
        <p:sp>
          <p:nvSpPr>
            <p:cNvPr id="6156" name="Freeform 8"/>
            <p:cNvSpPr>
              <a:spLocks/>
            </p:cNvSpPr>
            <p:nvPr/>
          </p:nvSpPr>
          <p:spPr bwMode="auto">
            <a:xfrm>
              <a:off x="4040" y="3354"/>
              <a:ext cx="1392" cy="208"/>
            </a:xfrm>
            <a:custGeom>
              <a:avLst/>
              <a:gdLst>
                <a:gd name="T0" fmla="*/ 0 w 1392"/>
                <a:gd name="T1" fmla="*/ 0 h 208"/>
                <a:gd name="T2" fmla="*/ 288 w 1392"/>
                <a:gd name="T3" fmla="*/ 96 h 208"/>
                <a:gd name="T4" fmla="*/ 912 w 1392"/>
                <a:gd name="T5" fmla="*/ 192 h 208"/>
                <a:gd name="T6" fmla="*/ 1200 w 1392"/>
                <a:gd name="T7" fmla="*/ 192 h 208"/>
                <a:gd name="T8" fmla="*/ 1392 w 1392"/>
                <a:gd name="T9" fmla="*/ 192 h 208"/>
                <a:gd name="T10" fmla="*/ 0 60000 65536"/>
                <a:gd name="T11" fmla="*/ 0 60000 65536"/>
                <a:gd name="T12" fmla="*/ 0 60000 65536"/>
                <a:gd name="T13" fmla="*/ 0 60000 65536"/>
                <a:gd name="T14" fmla="*/ 0 60000 65536"/>
                <a:gd name="T15" fmla="*/ 0 w 1392"/>
                <a:gd name="T16" fmla="*/ 0 h 208"/>
                <a:gd name="T17" fmla="*/ 1392 w 1392"/>
                <a:gd name="T18" fmla="*/ 208 h 208"/>
              </a:gdLst>
              <a:ahLst/>
              <a:cxnLst>
                <a:cxn ang="T10">
                  <a:pos x="T0" y="T1"/>
                </a:cxn>
                <a:cxn ang="T11">
                  <a:pos x="T2" y="T3"/>
                </a:cxn>
                <a:cxn ang="T12">
                  <a:pos x="T4" y="T5"/>
                </a:cxn>
                <a:cxn ang="T13">
                  <a:pos x="T6" y="T7"/>
                </a:cxn>
                <a:cxn ang="T14">
                  <a:pos x="T8" y="T9"/>
                </a:cxn>
              </a:cxnLst>
              <a:rect l="T15" t="T16" r="T17" b="T18"/>
              <a:pathLst>
                <a:path w="1392" h="208">
                  <a:moveTo>
                    <a:pt x="0" y="0"/>
                  </a:moveTo>
                  <a:cubicBezTo>
                    <a:pt x="68" y="32"/>
                    <a:pt x="136" y="64"/>
                    <a:pt x="288" y="96"/>
                  </a:cubicBezTo>
                  <a:cubicBezTo>
                    <a:pt x="440" y="128"/>
                    <a:pt x="760" y="176"/>
                    <a:pt x="912" y="192"/>
                  </a:cubicBezTo>
                  <a:cubicBezTo>
                    <a:pt x="1064" y="208"/>
                    <a:pt x="1120" y="192"/>
                    <a:pt x="1200" y="192"/>
                  </a:cubicBezTo>
                  <a:cubicBezTo>
                    <a:pt x="1280" y="192"/>
                    <a:pt x="1360" y="192"/>
                    <a:pt x="1392" y="192"/>
                  </a:cubicBezTo>
                </a:path>
              </a:pathLst>
            </a:custGeom>
            <a:grpFill/>
            <a:ln w="25400">
              <a:solidFill>
                <a:schemeClr val="tx1"/>
              </a:solidFill>
              <a:round/>
              <a:headEnd/>
              <a:tailEnd/>
            </a:ln>
          </p:spPr>
          <p:txBody>
            <a:bodyPr/>
            <a:lstStyle/>
            <a:p>
              <a:endParaRPr lang="en-US"/>
            </a:p>
          </p:txBody>
        </p:sp>
        <p:sp>
          <p:nvSpPr>
            <p:cNvPr id="6157" name="Text Box 9"/>
            <p:cNvSpPr txBox="1">
              <a:spLocks noChangeArrowheads="1"/>
            </p:cNvSpPr>
            <p:nvPr/>
          </p:nvSpPr>
          <p:spPr bwMode="auto">
            <a:xfrm>
              <a:off x="3600"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1</a:t>
              </a:r>
            </a:p>
          </p:txBody>
        </p:sp>
        <p:sp>
          <p:nvSpPr>
            <p:cNvPr id="6158" name="Text Box 10"/>
            <p:cNvSpPr txBox="1">
              <a:spLocks noChangeArrowheads="1"/>
            </p:cNvSpPr>
            <p:nvPr/>
          </p:nvSpPr>
          <p:spPr bwMode="auto">
            <a:xfrm>
              <a:off x="4464"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2</a:t>
              </a:r>
            </a:p>
          </p:txBody>
        </p:sp>
        <p:sp>
          <p:nvSpPr>
            <p:cNvPr id="6159" name="Text Box 11"/>
            <p:cNvSpPr txBox="1">
              <a:spLocks noChangeArrowheads="1"/>
            </p:cNvSpPr>
            <p:nvPr/>
          </p:nvSpPr>
          <p:spPr bwMode="auto">
            <a:xfrm>
              <a:off x="3888" y="351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3</a:t>
              </a:r>
            </a:p>
          </p:txBody>
        </p:sp>
      </p:grpSp>
      <p:sp>
        <p:nvSpPr>
          <p:cNvPr id="248845" name="Text Box 13"/>
          <p:cNvSpPr txBox="1">
            <a:spLocks noChangeArrowheads="1"/>
          </p:cNvSpPr>
          <p:nvPr/>
        </p:nvSpPr>
        <p:spPr bwMode="auto">
          <a:xfrm>
            <a:off x="1066800" y="5045506"/>
            <a:ext cx="1943100" cy="763479"/>
          </a:xfrm>
          <a:prstGeom prst="rect">
            <a:avLst/>
          </a:prstGeom>
          <a:solidFill>
            <a:srgbClr val="FFC000"/>
          </a:solidFill>
          <a:ln w="19050">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50000"/>
              </a:lnSpc>
              <a:spcBef>
                <a:spcPct val="50000"/>
              </a:spcBef>
            </a:pPr>
            <a:r>
              <a:rPr lang="en-US" altLang="en-US" sz="3600" dirty="0">
                <a:solidFill>
                  <a:srgbClr val="0000CC"/>
                </a:solidFill>
                <a:sym typeface="Symbol" pitchFamily="18" charset="2"/>
              </a:rPr>
              <a:t>  </a:t>
            </a:r>
            <a:r>
              <a:rPr lang="en-US" altLang="en-US" sz="2800" dirty="0">
                <a:solidFill>
                  <a:srgbClr val="0000CC"/>
                </a:solidFill>
              </a:rPr>
              <a:t>   b = D</a:t>
            </a:r>
          </a:p>
          <a:p>
            <a:pPr>
              <a:lnSpc>
                <a:spcPct val="50000"/>
              </a:lnSpc>
              <a:spcBef>
                <a:spcPct val="50000"/>
              </a:spcBef>
            </a:pPr>
            <a:r>
              <a:rPr lang="en-US" altLang="en-US" sz="2400" dirty="0">
                <a:solidFill>
                  <a:srgbClr val="0000CC"/>
                </a:solidFill>
              </a:rPr>
              <a:t>b </a:t>
            </a:r>
            <a:r>
              <a:rPr lang="en-US" altLang="en-US" sz="2400" dirty="0">
                <a:solidFill>
                  <a:srgbClr val="0000CC"/>
                </a:solidFill>
                <a:sym typeface="Symbol" pitchFamily="18" charset="2"/>
              </a:rPr>
              <a:t> </a:t>
            </a:r>
            <a:r>
              <a:rPr lang="en-US" altLang="en-US" sz="2400" dirty="0" err="1">
                <a:solidFill>
                  <a:srgbClr val="0000CC"/>
                </a:solidFill>
                <a:sym typeface="Symbol" pitchFamily="18" charset="2"/>
              </a:rPr>
              <a:t>Bq</a:t>
            </a:r>
            <a:endParaRPr lang="en-US" altLang="en-US" sz="2400" dirty="0">
              <a:solidFill>
                <a:srgbClr val="0000CC"/>
              </a:solidFill>
              <a:sym typeface="Symbol" pitchFamily="18" charset="2"/>
            </a:endParaRPr>
          </a:p>
        </p:txBody>
      </p:sp>
      <p:sp>
        <p:nvSpPr>
          <p:cNvPr id="6153"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extLst>
      <p:ext uri="{BB962C8B-B14F-4D97-AF65-F5344CB8AC3E}">
        <p14:creationId xmlns:p14="http://schemas.microsoft.com/office/powerpoint/2010/main" val="18892187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dissolve">
                                      <p:cBhvr>
                                        <p:cTn id="7" dur="1000"/>
                                        <p:tgtEl>
                                          <p:spTgt spid="248836"/>
                                        </p:tgtEl>
                                      </p:cBhvr>
                                    </p:animEffect>
                                  </p:childTnLst>
                                </p:cTn>
                              </p:par>
                            </p:childTnLst>
                          </p:cTn>
                        </p:par>
                        <p:par>
                          <p:cTn id="8" fill="hold" nodeType="with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48845"/>
                                        </p:tgtEl>
                                        <p:attrNameLst>
                                          <p:attrName>style.visibility</p:attrName>
                                        </p:attrNameLst>
                                      </p:cBhvr>
                                      <p:to>
                                        <p:strVal val="visible"/>
                                      </p:to>
                                    </p:set>
                                    <p:animEffect transition="in" filter="dissolve">
                                      <p:cBhvr>
                                        <p:cTn id="11" dur="1000"/>
                                        <p:tgtEl>
                                          <p:spTgt spid="248845"/>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P spid="2488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a:defRPr/>
            </a:pPr>
            <a:r>
              <a:rPr lang="en-US"/>
              <a:t>Introduction to Software Testing, Edition 2  (Ch 6)</a:t>
            </a:r>
            <a:endParaRPr lang="en-US"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6</a:t>
            </a:fld>
            <a:endParaRPr lang="en-US"/>
          </a:p>
        </p:txBody>
      </p:sp>
      <p:sp>
        <p:nvSpPr>
          <p:cNvPr id="7" name="TextBox 6"/>
          <p:cNvSpPr txBox="1"/>
          <p:nvPr/>
        </p:nvSpPr>
        <p:spPr>
          <a:xfrm>
            <a:off x="1818752" y="2171345"/>
            <a:ext cx="5506495" cy="523220"/>
          </a:xfrm>
          <a:prstGeom prst="rect">
            <a:avLst/>
          </a:prstGeom>
          <a:solidFill>
            <a:schemeClr val="bg1">
              <a:lumMod val="40000"/>
              <a:lumOff val="60000"/>
            </a:schemeClr>
          </a:solidFill>
        </p:spPr>
        <p:txBody>
          <a:bodyPr wrap="square" rtlCol="0">
            <a:spAutoFit/>
          </a:bodyPr>
          <a:lstStyle/>
          <a:p>
            <a:pPr algn="ctr"/>
            <a:r>
              <a:rPr lang="en-US" sz="2800" b="0" dirty="0">
                <a:solidFill>
                  <a:schemeClr val="tx1"/>
                </a:solidFill>
                <a:latin typeface="Gill Sans MT" panose="020B0502020104020203" pitchFamily="34" charset="0"/>
              </a:rPr>
              <a:t>Design a partitioning for all integers</a:t>
            </a:r>
          </a:p>
        </p:txBody>
      </p:sp>
      <p:sp>
        <p:nvSpPr>
          <p:cNvPr id="8" name="TextBox 7"/>
          <p:cNvSpPr txBox="1"/>
          <p:nvPr/>
        </p:nvSpPr>
        <p:spPr>
          <a:xfrm>
            <a:off x="746760" y="3240277"/>
            <a:ext cx="7703820" cy="954107"/>
          </a:xfrm>
          <a:prstGeom prst="rect">
            <a:avLst/>
          </a:prstGeom>
          <a:solidFill>
            <a:schemeClr val="bg1">
              <a:lumMod val="40000"/>
              <a:lumOff val="60000"/>
            </a:schemeClr>
          </a:solidFill>
        </p:spPr>
        <p:txBody>
          <a:bodyPr wrap="square" rtlCol="0">
            <a:spAutoFit/>
          </a:bodyPr>
          <a:lstStyle/>
          <a:p>
            <a:pPr algn="ctr"/>
            <a:r>
              <a:rPr lang="en-US" sz="2800" b="0" dirty="0">
                <a:solidFill>
                  <a:schemeClr val="tx1"/>
                </a:solidFill>
                <a:latin typeface="Gill Sans MT" panose="020B0502020104020203" pitchFamily="34" charset="0"/>
              </a:rPr>
              <a:t>That is, partition integers into blocks such that each block seems to be equivalent in terms of testing </a:t>
            </a:r>
          </a:p>
        </p:txBody>
      </p:sp>
      <p:sp>
        <p:nvSpPr>
          <p:cNvPr id="9" name="TextBox 8"/>
          <p:cNvSpPr txBox="1"/>
          <p:nvPr/>
        </p:nvSpPr>
        <p:spPr>
          <a:xfrm>
            <a:off x="2080260" y="4541978"/>
            <a:ext cx="4989483" cy="1384995"/>
          </a:xfrm>
          <a:prstGeom prst="rect">
            <a:avLst/>
          </a:prstGeom>
          <a:solidFill>
            <a:schemeClr val="bg1">
              <a:lumMod val="40000"/>
              <a:lumOff val="60000"/>
            </a:schemeClr>
          </a:solidFill>
        </p:spPr>
        <p:txBody>
          <a:bodyPr wrap="square" rtlCol="0">
            <a:spAutoFit/>
          </a:bodyPr>
          <a:lstStyle/>
          <a:p>
            <a:pPr algn="ctr"/>
            <a:r>
              <a:rPr lang="en-US" sz="2800" b="0" dirty="0">
                <a:solidFill>
                  <a:schemeClr val="tx1"/>
                </a:solidFill>
                <a:latin typeface="Gill Sans MT" panose="020B0502020104020203" pitchFamily="34" charset="0"/>
              </a:rPr>
              <a:t>Make sure your partition is </a:t>
            </a:r>
            <a:r>
              <a:rPr lang="en-US" sz="2800" b="0" dirty="0">
                <a:solidFill>
                  <a:schemeClr val="tx2"/>
                </a:solidFill>
                <a:latin typeface="Gill Sans MT" panose="020B0502020104020203" pitchFamily="34" charset="0"/>
              </a:rPr>
              <a:t>valid</a:t>
            </a:r>
            <a:r>
              <a:rPr lang="en-US" sz="2800" b="0" dirty="0">
                <a:solidFill>
                  <a:schemeClr val="tx1"/>
                </a:solidFill>
                <a:latin typeface="Gill Sans MT" panose="020B0502020104020203" pitchFamily="34" charset="0"/>
              </a:rPr>
              <a:t>:</a:t>
            </a:r>
          </a:p>
          <a:p>
            <a:pPr marL="514350" indent="-514350" algn="ctr">
              <a:buAutoNum type="arabicParenR"/>
            </a:pPr>
            <a:r>
              <a:rPr lang="en-US" sz="2800" b="0" dirty="0">
                <a:solidFill>
                  <a:schemeClr val="tx1"/>
                </a:solidFill>
                <a:latin typeface="Gill Sans MT" panose="020B0502020104020203" pitchFamily="34" charset="0"/>
              </a:rPr>
              <a:t>Pairwise disjoint</a:t>
            </a:r>
          </a:p>
          <a:p>
            <a:pPr marL="514350" indent="-514350" algn="ctr">
              <a:buAutoNum type="arabicParenR"/>
            </a:pPr>
            <a:r>
              <a:rPr lang="en-US" sz="2800" b="0" dirty="0">
                <a:solidFill>
                  <a:schemeClr val="tx1"/>
                </a:solidFill>
                <a:latin typeface="Gill Sans MT" panose="020B0502020104020203" pitchFamily="34" charset="0"/>
              </a:rPr>
              <a:t>Complete</a:t>
            </a:r>
          </a:p>
        </p:txBody>
      </p:sp>
      <p:sp>
        <p:nvSpPr>
          <p:cNvPr id="10" name="TextBox 9">
            <a:extLst>
              <a:ext uri="{FF2B5EF4-FFF2-40B4-BE49-F238E27FC236}">
                <a16:creationId xmlns:a16="http://schemas.microsoft.com/office/drawing/2014/main" id="{44D8AAA2-0D9A-48C1-9BE0-A5C98A5521EC}"/>
              </a:ext>
            </a:extLst>
          </p:cNvPr>
          <p:cNvSpPr txBox="1"/>
          <p:nvPr/>
        </p:nvSpPr>
        <p:spPr>
          <a:xfrm>
            <a:off x="2434284" y="962527"/>
            <a:ext cx="4294913" cy="584775"/>
          </a:xfrm>
          <a:prstGeom prst="rect">
            <a:avLst/>
          </a:prstGeom>
          <a:solidFill>
            <a:schemeClr val="bg1">
              <a:lumMod val="40000"/>
              <a:lumOff val="60000"/>
            </a:schemeClr>
          </a:solidFill>
        </p:spPr>
        <p:txBody>
          <a:bodyPr wrap="square" rtlCol="0">
            <a:spAutoFit/>
          </a:bodyPr>
          <a:lstStyle/>
          <a:p>
            <a:pPr algn="ctr"/>
            <a:r>
              <a:rPr lang="en-US" sz="3200" b="0" dirty="0">
                <a:solidFill>
                  <a:schemeClr val="tx1"/>
                </a:solidFill>
                <a:latin typeface="Calibri" panose="020F0502020204030204" pitchFamily="34" charset="0"/>
                <a:cs typeface="Calibri" panose="020F0502020204030204" pitchFamily="34" charset="0"/>
              </a:rPr>
              <a:t>Partitioning for integers</a:t>
            </a:r>
          </a:p>
        </p:txBody>
      </p:sp>
    </p:spTree>
    <p:extLst>
      <p:ext uri="{BB962C8B-B14F-4D97-AF65-F5344CB8AC3E}">
        <p14:creationId xmlns:p14="http://schemas.microsoft.com/office/powerpoint/2010/main" val="25990675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a characteristic?</a:t>
            </a:r>
          </a:p>
        </p:txBody>
      </p:sp>
      <p:sp>
        <p:nvSpPr>
          <p:cNvPr id="3" name="Date Placeholder 2"/>
          <p:cNvSpPr>
            <a:spLocks noGrp="1"/>
          </p:cNvSpPr>
          <p:nvPr>
            <p:ph type="dt" sz="half" idx="10"/>
          </p:nvPr>
        </p:nvSpPr>
        <p:spPr/>
        <p:txBody>
          <a:bodyPr/>
          <a:lstStyle/>
          <a:p>
            <a:pPr>
              <a:defRPr/>
            </a:pPr>
            <a:r>
              <a:rPr lang="en-US"/>
              <a:t>Introduction to Software Testing, Edition 2  (Ch 6)</a:t>
            </a:r>
            <a:endParaRPr lang="en-US" dirty="0"/>
          </a:p>
        </p:txBody>
      </p:sp>
      <p:sp>
        <p:nvSpPr>
          <p:cNvPr id="4" name="Footer Placeholder 3"/>
          <p:cNvSpPr>
            <a:spLocks noGrp="1"/>
          </p:cNvSpPr>
          <p:nvPr>
            <p:ph type="ftr" sz="quarter" idx="11"/>
          </p:nvPr>
        </p:nvSpPr>
        <p:spPr/>
        <p:txBody>
          <a:bodyPr/>
          <a:lstStyle/>
          <a:p>
            <a:pPr>
              <a:defRPr/>
            </a:pPr>
            <a:r>
              <a:rPr lang="en-US"/>
              <a:t>© Ammann &amp; Offutt</a:t>
            </a:r>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7</a:t>
            </a:fld>
            <a:endParaRPr lang="en-US"/>
          </a:p>
        </p:txBody>
      </p:sp>
      <p:sp>
        <p:nvSpPr>
          <p:cNvPr id="6" name="Rounded Rectangle 5"/>
          <p:cNvSpPr/>
          <p:nvPr/>
        </p:nvSpPr>
        <p:spPr bwMode="auto">
          <a:xfrm>
            <a:off x="364825" y="847327"/>
            <a:ext cx="8427737" cy="1161473"/>
          </a:xfrm>
          <a:prstGeom prst="round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feature or quality belonging typically to a person, place, or thing and serving to identify it.”</a:t>
            </a:r>
          </a:p>
        </p:txBody>
      </p:sp>
      <p:sp>
        <p:nvSpPr>
          <p:cNvPr id="7" name="Rounded Rectangle 6"/>
          <p:cNvSpPr/>
          <p:nvPr/>
        </p:nvSpPr>
        <p:spPr bwMode="auto">
          <a:xfrm>
            <a:off x="732156" y="2115651"/>
            <a:ext cx="2497332" cy="626808"/>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Input: people</a:t>
            </a:r>
          </a:p>
        </p:txBody>
      </p:sp>
      <p:sp>
        <p:nvSpPr>
          <p:cNvPr id="8" name="Rounded Rectangle 7"/>
          <p:cNvSpPr/>
          <p:nvPr/>
        </p:nvSpPr>
        <p:spPr bwMode="auto">
          <a:xfrm>
            <a:off x="1516330" y="2849310"/>
            <a:ext cx="5619557" cy="626808"/>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Characteristics: hair color, major</a:t>
            </a:r>
          </a:p>
        </p:txBody>
      </p:sp>
      <p:sp>
        <p:nvSpPr>
          <p:cNvPr id="9" name="Rounded Rectangle 8"/>
          <p:cNvSpPr/>
          <p:nvPr/>
        </p:nvSpPr>
        <p:spPr bwMode="auto">
          <a:xfrm>
            <a:off x="1535355" y="3582969"/>
            <a:ext cx="6752532" cy="1461161"/>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Blocks:</a:t>
            </a:r>
            <a:endParaRPr lang="en-US" sz="3200" b="0"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A=(red, black, brown, blonde, other)</a:t>
            </a:r>
          </a:p>
          <a:p>
            <a:pPr marL="0" marR="0" indent="0" algn="l" defTabSz="914400" rtl="0" eaLnBrk="0" fontAlgn="base" latinLnBrk="0" hangingPunct="0">
              <a:lnSpc>
                <a:spcPct val="100000"/>
              </a:lnSpc>
              <a:spcBef>
                <a:spcPct val="0"/>
              </a:spcBef>
              <a:spcAft>
                <a:spcPct val="0"/>
              </a:spcAft>
              <a:buClrTx/>
              <a:buSzTx/>
              <a:buFontTx/>
              <a:buNone/>
              <a:tabLst/>
            </a:pPr>
            <a:r>
              <a:rPr lang="en-US" sz="3200" b="0" dirty="0">
                <a:solidFill>
                  <a:schemeClr val="tx1"/>
                </a:solidFill>
                <a:latin typeface="Calibri" panose="020F0502020204030204" pitchFamily="34" charset="0"/>
                <a:cs typeface="Calibri" panose="020F0502020204030204" pitchFamily="34" charset="0"/>
              </a:rPr>
              <a:t>   B=(</a:t>
            </a:r>
            <a:r>
              <a:rPr lang="en-US" sz="3200" b="0" dirty="0" err="1">
                <a:solidFill>
                  <a:schemeClr val="tx1"/>
                </a:solidFill>
                <a:latin typeface="Calibri" panose="020F0502020204030204" pitchFamily="34" charset="0"/>
                <a:cs typeface="Calibri" panose="020F0502020204030204" pitchFamily="34" charset="0"/>
              </a:rPr>
              <a:t>cs</a:t>
            </a:r>
            <a:r>
              <a:rPr lang="en-US" sz="3200" b="0" dirty="0">
                <a:solidFill>
                  <a:schemeClr val="tx1"/>
                </a:solidFill>
                <a:latin typeface="Calibri" panose="020F0502020204030204" pitchFamily="34" charset="0"/>
                <a:cs typeface="Calibri" panose="020F0502020204030204" pitchFamily="34" charset="0"/>
              </a:rPr>
              <a:t>, </a:t>
            </a:r>
            <a:r>
              <a:rPr lang="en-US" sz="3200" b="0" dirty="0" err="1">
                <a:solidFill>
                  <a:schemeClr val="tx1"/>
                </a:solidFill>
                <a:latin typeface="Calibri" panose="020F0502020204030204" pitchFamily="34" charset="0"/>
                <a:cs typeface="Calibri" panose="020F0502020204030204" pitchFamily="34" charset="0"/>
              </a:rPr>
              <a:t>swe</a:t>
            </a:r>
            <a:r>
              <a:rPr lang="en-US" sz="3200" b="0" dirty="0">
                <a:solidFill>
                  <a:schemeClr val="tx1"/>
                </a:solidFill>
                <a:latin typeface="Calibri" panose="020F0502020204030204" pitchFamily="34" charset="0"/>
                <a:cs typeface="Calibri" panose="020F0502020204030204" pitchFamily="34" charset="0"/>
              </a:rPr>
              <a:t>, </a:t>
            </a:r>
            <a:r>
              <a:rPr lang="en-US" sz="3200" b="0" dirty="0" err="1">
                <a:solidFill>
                  <a:schemeClr val="tx1"/>
                </a:solidFill>
                <a:latin typeface="Calibri" panose="020F0502020204030204" pitchFamily="34" charset="0"/>
                <a:cs typeface="Calibri" panose="020F0502020204030204" pitchFamily="34" charset="0"/>
              </a:rPr>
              <a:t>ce</a:t>
            </a:r>
            <a:r>
              <a:rPr lang="en-US" sz="3200" b="0" dirty="0">
                <a:solidFill>
                  <a:schemeClr val="tx1"/>
                </a:solidFill>
                <a:latin typeface="Calibri" panose="020F0502020204030204" pitchFamily="34" charset="0"/>
                <a:cs typeface="Calibri" panose="020F0502020204030204" pitchFamily="34" charset="0"/>
              </a:rPr>
              <a:t>, math, </a:t>
            </a:r>
            <a:r>
              <a:rPr lang="en-US" sz="3200" b="0" dirty="0" err="1">
                <a:solidFill>
                  <a:schemeClr val="tx1"/>
                </a:solidFill>
                <a:latin typeface="Calibri" panose="020F0502020204030204" pitchFamily="34" charset="0"/>
                <a:cs typeface="Calibri" panose="020F0502020204030204" pitchFamily="34" charset="0"/>
              </a:rPr>
              <a:t>ist</a:t>
            </a:r>
            <a:r>
              <a:rPr lang="en-US" sz="3200" b="0" dirty="0">
                <a:solidFill>
                  <a:schemeClr val="tx1"/>
                </a:solidFill>
                <a:latin typeface="Calibri" panose="020F0502020204030204" pitchFamily="34" charset="0"/>
                <a:cs typeface="Calibri" panose="020F0502020204030204" pitchFamily="34" charset="0"/>
              </a:rPr>
              <a:t>, other)</a:t>
            </a:r>
            <a:endPar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ounded Rectangle 9"/>
          <p:cNvSpPr/>
          <p:nvPr/>
        </p:nvSpPr>
        <p:spPr bwMode="auto">
          <a:xfrm>
            <a:off x="2968737" y="5150982"/>
            <a:ext cx="5254932" cy="1461161"/>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Abstraction:</a:t>
            </a:r>
            <a:endParaRPr lang="en-US" sz="3200" b="0" dirty="0">
              <a:solidFill>
                <a:schemeClr val="tx1"/>
              </a:solidFill>
              <a:latin typeface="Calibri" panose="020F0502020204030204" pitchFamily="34" charset="0"/>
              <a:cs typeface="Calibri" panose="020F050202020403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 = [</a:t>
            </a:r>
            <a:r>
              <a:rPr kumimoji="0" lang="en-US" sz="3200" b="0" i="0" u="none" strike="noStrike" cap="none" normalizeH="0" dirty="0">
                <a:ln>
                  <a:noFill/>
                </a:ln>
                <a:solidFill>
                  <a:schemeClr val="tx1"/>
                </a:solidFill>
                <a:effectLst/>
                <a:latin typeface="Calibri" panose="020F0502020204030204" pitchFamily="34" charset="0"/>
                <a:cs typeface="Calibri" panose="020F0502020204030204" pitchFamily="34" charset="0"/>
              </a:rPr>
              <a:t> a1, a2, a3, a4, a5 ]</a:t>
            </a:r>
          </a:p>
          <a:p>
            <a:pPr marL="0" marR="0" indent="0" algn="l" defTabSz="914400" rtl="0" eaLnBrk="0" fontAlgn="base" latinLnBrk="0" hangingPunct="0">
              <a:lnSpc>
                <a:spcPct val="100000"/>
              </a:lnSpc>
              <a:spcBef>
                <a:spcPct val="0"/>
              </a:spcBef>
              <a:spcAft>
                <a:spcPct val="0"/>
              </a:spcAft>
              <a:buClrTx/>
              <a:buSzTx/>
              <a:buFontTx/>
              <a:buNone/>
              <a:tabLst/>
            </a:pPr>
            <a:r>
              <a:rPr lang="en-US" sz="3200" b="0" dirty="0">
                <a:solidFill>
                  <a:schemeClr val="tx1"/>
                </a:solidFill>
                <a:latin typeface="Calibri" panose="020F0502020204030204" pitchFamily="34" charset="0"/>
                <a:cs typeface="Calibri" panose="020F0502020204030204" pitchFamily="34" charset="0"/>
              </a:rPr>
              <a:t>   B = [ b1, b2, b3, b4, b5, b6 ]</a:t>
            </a:r>
            <a:endParaRPr kumimoji="0" 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1" name="TextBox 10"/>
          <p:cNvSpPr txBox="1"/>
          <p:nvPr/>
        </p:nvSpPr>
        <p:spPr>
          <a:xfrm rot="18552824">
            <a:off x="140633" y="3360839"/>
            <a:ext cx="1726755" cy="954107"/>
          </a:xfrm>
          <a:prstGeom prst="rect">
            <a:avLst/>
          </a:prstGeom>
          <a:noFill/>
        </p:spPr>
        <p:txBody>
          <a:bodyPr wrap="none" rtlCol="0">
            <a:spAutoFit/>
          </a:bodyPr>
          <a:lstStyle/>
          <a:p>
            <a:r>
              <a:rPr lang="en-US" sz="2800" b="0" dirty="0">
                <a:solidFill>
                  <a:schemeClr val="tx1">
                    <a:lumMod val="95000"/>
                  </a:schemeClr>
                </a:solidFill>
                <a:latin typeface="Verdana" panose="020B0604030504040204" pitchFamily="34" charset="0"/>
                <a:ea typeface="Verdana" panose="020B0604030504040204" pitchFamily="34" charset="0"/>
              </a:rPr>
              <a:t>concrete</a:t>
            </a:r>
          </a:p>
          <a:p>
            <a:pPr algn="ctr"/>
            <a:r>
              <a:rPr lang="en-US" sz="2800" b="0" dirty="0">
                <a:solidFill>
                  <a:schemeClr val="tx1">
                    <a:lumMod val="95000"/>
                  </a:schemeClr>
                </a:solidFill>
                <a:latin typeface="Verdana" panose="020B0604030504040204" pitchFamily="34" charset="0"/>
                <a:ea typeface="Verdana" panose="020B0604030504040204" pitchFamily="34" charset="0"/>
              </a:rPr>
              <a:t>level</a:t>
            </a:r>
          </a:p>
        </p:txBody>
      </p:sp>
      <p:sp>
        <p:nvSpPr>
          <p:cNvPr id="12" name="TextBox 11"/>
          <p:cNvSpPr txBox="1"/>
          <p:nvPr/>
        </p:nvSpPr>
        <p:spPr>
          <a:xfrm rot="19709935">
            <a:off x="1346297" y="5416025"/>
            <a:ext cx="1646733" cy="954107"/>
          </a:xfrm>
          <a:prstGeom prst="rect">
            <a:avLst/>
          </a:prstGeom>
          <a:noFill/>
        </p:spPr>
        <p:txBody>
          <a:bodyPr wrap="none" rtlCol="0">
            <a:spAutoFit/>
          </a:bodyPr>
          <a:lstStyle/>
          <a:p>
            <a:pPr algn="ctr"/>
            <a:r>
              <a:rPr lang="en-US" sz="2800" b="0" dirty="0">
                <a:solidFill>
                  <a:schemeClr val="tx1">
                    <a:lumMod val="95000"/>
                  </a:schemeClr>
                </a:solidFill>
                <a:latin typeface="Verdana" panose="020B0604030504040204" pitchFamily="34" charset="0"/>
                <a:ea typeface="Verdana" panose="020B0604030504040204" pitchFamily="34" charset="0"/>
              </a:rPr>
              <a:t>abstract</a:t>
            </a:r>
          </a:p>
          <a:p>
            <a:pPr algn="ctr"/>
            <a:r>
              <a:rPr lang="en-US" sz="2800" b="0" dirty="0">
                <a:solidFill>
                  <a:schemeClr val="tx1">
                    <a:lumMod val="95000"/>
                  </a:schemeClr>
                </a:solidFill>
                <a:latin typeface="Verdana" panose="020B0604030504040204" pitchFamily="34" charset="0"/>
                <a:ea typeface="Verdana" panose="020B0604030504040204" pitchFamily="34" charset="0"/>
              </a:rPr>
              <a:t>level</a:t>
            </a:r>
          </a:p>
        </p:txBody>
      </p:sp>
    </p:spTree>
    <p:extLst>
      <p:ext uri="{BB962C8B-B14F-4D97-AF65-F5344CB8AC3E}">
        <p14:creationId xmlns:p14="http://schemas.microsoft.com/office/powerpoint/2010/main" val="1494139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71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3E592C-93E0-4EA2-8A8E-885DA3A09416}" type="slidenum">
              <a:rPr lang="en-US" altLang="en-US" sz="900" b="0" smtClean="0">
                <a:solidFill>
                  <a:schemeClr val="tx1"/>
                </a:solidFill>
                <a:latin typeface="Arial" charset="0"/>
                <a:cs typeface="Arial" charset="0"/>
              </a:rPr>
              <a:pPr/>
              <a:t>8</a:t>
            </a:fld>
            <a:endParaRPr lang="en-US" altLang="en-US" sz="900" b="0">
              <a:solidFill>
                <a:schemeClr val="tx1"/>
              </a:solidFill>
              <a:latin typeface="Arial" charset="0"/>
              <a:cs typeface="Arial" charset="0"/>
            </a:endParaRPr>
          </a:p>
        </p:txBody>
      </p:sp>
      <p:sp>
        <p:nvSpPr>
          <p:cNvPr id="7172" name="Rectangle 2"/>
          <p:cNvSpPr>
            <a:spLocks noGrp="1" noChangeArrowheads="1"/>
          </p:cNvSpPr>
          <p:nvPr>
            <p:ph type="title"/>
          </p:nvPr>
        </p:nvSpPr>
        <p:spPr/>
        <p:txBody>
          <a:bodyPr/>
          <a:lstStyle/>
          <a:p>
            <a:r>
              <a:rPr lang="en-US" altLang="en-US" dirty="0">
                <a:effectLst/>
              </a:rPr>
              <a:t>Examples</a:t>
            </a:r>
          </a:p>
        </p:txBody>
      </p:sp>
      <p:sp>
        <p:nvSpPr>
          <p:cNvPr id="7173" name="Rectangle 3"/>
          <p:cNvSpPr>
            <a:spLocks noGrp="1" noChangeArrowheads="1"/>
          </p:cNvSpPr>
          <p:nvPr>
            <p:ph type="body" idx="1"/>
          </p:nvPr>
        </p:nvSpPr>
        <p:spPr>
          <a:xfrm>
            <a:off x="167780" y="741601"/>
            <a:ext cx="8783274" cy="5767484"/>
          </a:xfrm>
        </p:spPr>
        <p:txBody>
          <a:bodyPr/>
          <a:lstStyle/>
          <a:p>
            <a:r>
              <a:rPr lang="en-US" altLang="en-US" dirty="0"/>
              <a:t>Example </a:t>
            </a:r>
            <a:r>
              <a:rPr lang="en-US" altLang="en-US" dirty="0">
                <a:solidFill>
                  <a:schemeClr val="tx2"/>
                </a:solidFill>
              </a:rPr>
              <a:t>characteristics</a:t>
            </a:r>
          </a:p>
          <a:p>
            <a:pPr lvl="1"/>
            <a:r>
              <a:rPr lang="en-US" altLang="en-US" dirty="0"/>
              <a:t>Whether X is null</a:t>
            </a:r>
          </a:p>
          <a:p>
            <a:pPr lvl="1"/>
            <a:r>
              <a:rPr lang="en-US" altLang="en-US" dirty="0"/>
              <a:t>Order of the list F (sorted, inverse sorted, arbitrary, …)</a:t>
            </a:r>
          </a:p>
          <a:p>
            <a:pPr lvl="1"/>
            <a:r>
              <a:rPr lang="en-US" altLang="en-US" dirty="0"/>
              <a:t>Min separation of two aircraft</a:t>
            </a:r>
          </a:p>
          <a:p>
            <a:pPr lvl="1"/>
            <a:r>
              <a:rPr lang="en-US" altLang="en-US" dirty="0"/>
              <a:t>Input device (DVD, CD, VCR, computer, …)</a:t>
            </a:r>
          </a:p>
          <a:p>
            <a:pPr lvl="1"/>
            <a:r>
              <a:rPr lang="en-US" altLang="en-US" dirty="0"/>
              <a:t>Hair color, height, major, age</a:t>
            </a:r>
          </a:p>
          <a:p>
            <a:r>
              <a:rPr lang="en-US" altLang="en-US" dirty="0">
                <a:solidFill>
                  <a:schemeClr val="tx2"/>
                </a:solidFill>
              </a:rPr>
              <a:t>Partition</a:t>
            </a:r>
            <a:r>
              <a:rPr lang="en-US" altLang="en-US" dirty="0"/>
              <a:t> characteristic into blocks</a:t>
            </a:r>
          </a:p>
          <a:p>
            <a:pPr lvl="1"/>
            <a:r>
              <a:rPr lang="en-US" altLang="en-US" dirty="0"/>
              <a:t>Blocks may be single-value or a set of values</a:t>
            </a:r>
          </a:p>
          <a:p>
            <a:pPr lvl="1"/>
            <a:r>
              <a:rPr lang="en-US" altLang="en-US" dirty="0"/>
              <a:t>Each value in a block should be </a:t>
            </a:r>
            <a:r>
              <a:rPr lang="en-US" altLang="en-US" dirty="0">
                <a:solidFill>
                  <a:schemeClr val="tx2"/>
                </a:solidFill>
              </a:rPr>
              <a:t>equally useful</a:t>
            </a:r>
            <a:r>
              <a:rPr lang="en-US" altLang="en-US" dirty="0"/>
              <a:t> for testing</a:t>
            </a:r>
          </a:p>
          <a:p>
            <a:r>
              <a:rPr lang="en-US" altLang="en-US" dirty="0"/>
              <a:t>Each abstract test has one block from each characteristic</a:t>
            </a:r>
          </a:p>
        </p:txBody>
      </p:sp>
      <p:sp>
        <p:nvSpPr>
          <p:cNvPr id="71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 Ammann &amp; Offutt</a:t>
            </a:r>
          </a:p>
        </p:txBody>
      </p:sp>
      <p:sp>
        <p:nvSpPr>
          <p:cNvPr id="819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8CEECA-11C5-4946-9CA8-EEEFAE1C6C8C}" type="slidenum">
              <a:rPr lang="en-US" altLang="en-US" sz="900" b="0" smtClean="0">
                <a:solidFill>
                  <a:schemeClr val="tx1"/>
                </a:solidFill>
                <a:latin typeface="Arial" charset="0"/>
                <a:cs typeface="Arial" charset="0"/>
              </a:rPr>
              <a:pPr/>
              <a:t>9</a:t>
            </a:fld>
            <a:endParaRPr lang="en-US" altLang="en-US" sz="900" b="0">
              <a:solidFill>
                <a:schemeClr val="tx1"/>
              </a:solidFill>
              <a:latin typeface="Arial" charset="0"/>
              <a:cs typeface="Arial" charset="0"/>
            </a:endParaRPr>
          </a:p>
        </p:txBody>
      </p:sp>
      <p:sp>
        <p:nvSpPr>
          <p:cNvPr id="8196" name="Rectangle 2"/>
          <p:cNvSpPr>
            <a:spLocks noGrp="1" noChangeArrowheads="1"/>
          </p:cNvSpPr>
          <p:nvPr>
            <p:ph type="title"/>
          </p:nvPr>
        </p:nvSpPr>
        <p:spPr/>
        <p:txBody>
          <a:bodyPr/>
          <a:lstStyle/>
          <a:p>
            <a:r>
              <a:rPr lang="en-US" altLang="en-US">
                <a:effectLst/>
              </a:rPr>
              <a:t>Choosing Partitions</a:t>
            </a:r>
          </a:p>
        </p:txBody>
      </p:sp>
      <p:sp>
        <p:nvSpPr>
          <p:cNvPr id="8197" name="Rectangle 3"/>
          <p:cNvSpPr>
            <a:spLocks noGrp="1" noChangeArrowheads="1"/>
          </p:cNvSpPr>
          <p:nvPr>
            <p:ph type="body" idx="1"/>
          </p:nvPr>
        </p:nvSpPr>
        <p:spPr>
          <a:xfrm>
            <a:off x="138113" y="1085850"/>
            <a:ext cx="8867775" cy="1484313"/>
          </a:xfrm>
        </p:spPr>
        <p:txBody>
          <a:bodyPr/>
          <a:lstStyle/>
          <a:p>
            <a:r>
              <a:rPr lang="en-US" altLang="en-US" dirty="0"/>
              <a:t>Defining </a:t>
            </a:r>
            <a:r>
              <a:rPr lang="en-US" altLang="en-US" dirty="0">
                <a:solidFill>
                  <a:schemeClr val="tx2"/>
                </a:solidFill>
              </a:rPr>
              <a:t>partitions</a:t>
            </a:r>
            <a:r>
              <a:rPr lang="en-US" altLang="en-US" dirty="0"/>
              <a:t> is not hard, but is easy to get wrong</a:t>
            </a:r>
          </a:p>
          <a:p>
            <a:r>
              <a:rPr lang="en-US" altLang="en-US" dirty="0"/>
              <a:t>Consider the “</a:t>
            </a:r>
            <a:r>
              <a:rPr lang="en-US" altLang="en-US" i="1" dirty="0">
                <a:solidFill>
                  <a:schemeClr val="tx2"/>
                </a:solidFill>
              </a:rPr>
              <a:t>order of elements in list F</a:t>
            </a:r>
            <a:r>
              <a:rPr lang="en-US" altLang="en-US" dirty="0"/>
              <a:t>”</a:t>
            </a:r>
          </a:p>
        </p:txBody>
      </p:sp>
      <p:sp>
        <p:nvSpPr>
          <p:cNvPr id="252932" name="Text Box 4"/>
          <p:cNvSpPr txBox="1">
            <a:spLocks noChangeArrowheads="1"/>
          </p:cNvSpPr>
          <p:nvPr/>
        </p:nvSpPr>
        <p:spPr bwMode="auto">
          <a:xfrm>
            <a:off x="179585" y="2538413"/>
            <a:ext cx="4668458" cy="13001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1</a:t>
            </a:r>
            <a:r>
              <a:rPr lang="en-US" altLang="en-US" sz="2400" b="0" dirty="0">
                <a:latin typeface="Gill Sans MT" panose="020B0502020104020203" pitchFamily="34" charset="0"/>
              </a:rPr>
              <a:t> = sorted in ascending order</a:t>
            </a:r>
          </a:p>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2</a:t>
            </a:r>
            <a:r>
              <a:rPr lang="en-US" altLang="en-US" sz="2400" b="0" dirty="0">
                <a:latin typeface="Gill Sans MT" panose="020B0502020104020203" pitchFamily="34" charset="0"/>
              </a:rPr>
              <a:t> = sorted in descending order</a:t>
            </a:r>
          </a:p>
          <a:p>
            <a:pPr>
              <a:lnSpc>
                <a:spcPct val="75000"/>
              </a:lnSpc>
              <a:spcBef>
                <a:spcPct val="50000"/>
              </a:spcBef>
            </a:pPr>
            <a:r>
              <a:rPr lang="en-US" altLang="en-US" sz="2400" b="0" dirty="0">
                <a:latin typeface="Gill Sans MT" panose="020B0502020104020203" pitchFamily="34" charset="0"/>
              </a:rPr>
              <a:t>b</a:t>
            </a:r>
            <a:r>
              <a:rPr lang="en-US" altLang="en-US" sz="2400" b="0" baseline="-25000" dirty="0">
                <a:latin typeface="Gill Sans MT" panose="020B0502020104020203" pitchFamily="34" charset="0"/>
              </a:rPr>
              <a:t>3</a:t>
            </a:r>
            <a:r>
              <a:rPr lang="en-US" altLang="en-US" sz="2400" b="0" dirty="0">
                <a:latin typeface="Gill Sans MT" panose="020B0502020104020203" pitchFamily="34" charset="0"/>
              </a:rPr>
              <a:t> = arbitrary order</a:t>
            </a:r>
          </a:p>
        </p:txBody>
      </p:sp>
      <p:sp>
        <p:nvSpPr>
          <p:cNvPr id="252933" name="Text Box 5"/>
          <p:cNvSpPr txBox="1">
            <a:spLocks noChangeArrowheads="1"/>
          </p:cNvSpPr>
          <p:nvPr/>
        </p:nvSpPr>
        <p:spPr bwMode="auto">
          <a:xfrm>
            <a:off x="179585" y="4138613"/>
            <a:ext cx="4668459" cy="3857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a:latin typeface="Gill Sans MT" panose="020B0502020104020203" pitchFamily="34" charset="0"/>
              </a:rPr>
              <a:t>but … something’s fishy …</a:t>
            </a:r>
          </a:p>
        </p:txBody>
      </p:sp>
      <p:sp>
        <p:nvSpPr>
          <p:cNvPr id="252934" name="Text Box 6"/>
          <p:cNvSpPr txBox="1">
            <a:spLocks noChangeArrowheads="1"/>
          </p:cNvSpPr>
          <p:nvPr/>
        </p:nvSpPr>
        <p:spPr bwMode="auto">
          <a:xfrm>
            <a:off x="179585" y="4824413"/>
            <a:ext cx="4668459" cy="373500"/>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Length </a:t>
            </a:r>
            <a:r>
              <a:rPr lang="en-US" altLang="en-US" sz="2400" b="0" dirty="0">
                <a:latin typeface="Verdana" panose="020B0604030504040204" pitchFamily="34" charset="0"/>
                <a:ea typeface="Verdana" panose="020B0604030504040204" pitchFamily="34" charset="0"/>
              </a:rPr>
              <a:t>1</a:t>
            </a:r>
            <a:r>
              <a:rPr lang="en-US" altLang="en-US" sz="2400" b="0" dirty="0">
                <a:latin typeface="Gill Sans MT" panose="020B0502020104020203" pitchFamily="34" charset="0"/>
              </a:rPr>
              <a:t> : [ 14 ]</a:t>
            </a:r>
          </a:p>
        </p:txBody>
      </p:sp>
      <p:sp>
        <p:nvSpPr>
          <p:cNvPr id="252935" name="Text Box 7"/>
          <p:cNvSpPr txBox="1">
            <a:spLocks noChangeArrowheads="1"/>
          </p:cNvSpPr>
          <p:nvPr/>
        </p:nvSpPr>
        <p:spPr bwMode="auto">
          <a:xfrm>
            <a:off x="179586" y="5510213"/>
            <a:ext cx="4668459" cy="842962"/>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latin typeface="Gill Sans MT" panose="020B0502020104020203" pitchFamily="34" charset="0"/>
              </a:rPr>
              <a:t>The list will be in all three blocks …</a:t>
            </a:r>
          </a:p>
          <a:p>
            <a:pPr>
              <a:lnSpc>
                <a:spcPct val="75000"/>
              </a:lnSpc>
              <a:spcBef>
                <a:spcPct val="50000"/>
              </a:spcBef>
            </a:pPr>
            <a:r>
              <a:rPr lang="en-US" altLang="en-US" sz="2400" b="0" dirty="0">
                <a:latin typeface="Gill Sans MT" panose="020B0502020104020203" pitchFamily="34" charset="0"/>
              </a:rPr>
              <a:t>That is, </a:t>
            </a:r>
            <a:r>
              <a:rPr lang="en-US" altLang="en-US" sz="2400" b="0" dirty="0" err="1">
                <a:latin typeface="Gill Sans MT" panose="020B0502020104020203" pitchFamily="34" charset="0"/>
              </a:rPr>
              <a:t>disjointness</a:t>
            </a:r>
            <a:r>
              <a:rPr lang="en-US" altLang="en-US" sz="2400" b="0" dirty="0">
                <a:latin typeface="Gill Sans MT" panose="020B0502020104020203" pitchFamily="34" charset="0"/>
              </a:rPr>
              <a:t> is not satisfied</a:t>
            </a:r>
          </a:p>
        </p:txBody>
      </p:sp>
      <p:sp>
        <p:nvSpPr>
          <p:cNvPr id="8204"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en-US" sz="900" b="0">
                <a:solidFill>
                  <a:schemeClr val="tx1"/>
                </a:solidFill>
                <a:latin typeface="Arial" charset="0"/>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dissolve">
                                      <p:cBhvr>
                                        <p:cTn id="7" dur="500"/>
                                        <p:tgtEl>
                                          <p:spTgt spid="25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dissolve">
                                      <p:cBhvr>
                                        <p:cTn id="12" dur="500"/>
                                        <p:tgtEl>
                                          <p:spTgt spid="252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2934"/>
                                        </p:tgtEl>
                                        <p:attrNameLst>
                                          <p:attrName>style.visibility</p:attrName>
                                        </p:attrNameLst>
                                      </p:cBhvr>
                                      <p:to>
                                        <p:strVal val="visible"/>
                                      </p:to>
                                    </p:set>
                                    <p:animEffect transition="in" filter="dissolve">
                                      <p:cBhvr>
                                        <p:cTn id="17" dur="500"/>
                                        <p:tgtEl>
                                          <p:spTgt spid="252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2935"/>
                                        </p:tgtEl>
                                        <p:attrNameLst>
                                          <p:attrName>style.visibility</p:attrName>
                                        </p:attrNameLst>
                                      </p:cBhvr>
                                      <p:to>
                                        <p:strVal val="visible"/>
                                      </p:to>
                                    </p:set>
                                    <p:animEffect transition="in" filter="dissolve">
                                      <p:cBhvr>
                                        <p:cTn id="22" dur="500"/>
                                        <p:tgtEl>
                                          <p:spTgt spid="252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P spid="252934" grpId="0" animBg="1"/>
      <p:bldP spid="252935" grpId="0" animBg="1"/>
    </p:bldLst>
  </p:timing>
</p:sld>
</file>

<file path=ppt/theme/theme1.xml><?xml version="1.0" encoding="utf-8"?>
<a:theme xmlns:a="http://schemas.openxmlformats.org/drawingml/2006/main" name="intro">
  <a:themeElements>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ustom 1">
      <a:majorFont>
        <a:latin typeface="Ubuntu"/>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2128</TotalTime>
  <Pages>49</Pages>
  <Words>3993</Words>
  <Application>Microsoft Office PowerPoint</Application>
  <PresentationFormat>On-screen Show (4:3)</PresentationFormat>
  <Paragraphs>708</Paragraphs>
  <Slides>42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Comic Sans MS</vt:lpstr>
      <vt:lpstr>Gill Sans MT</vt:lpstr>
      <vt:lpstr>LiberationSerif</vt:lpstr>
      <vt:lpstr>LiberationSerif-Italic</vt:lpstr>
      <vt:lpstr>Times New Roman</vt:lpstr>
      <vt:lpstr>Verdana</vt:lpstr>
      <vt:lpstr>Wingdings</vt:lpstr>
      <vt:lpstr>intro</vt:lpstr>
      <vt:lpstr>Introduction to Software Testing (2nd edition) Chapter 6   Input Space Partition Testing</vt:lpstr>
      <vt:lpstr>Ch. 6: Input Space Coverage</vt:lpstr>
      <vt:lpstr>Benefits of ISP</vt:lpstr>
      <vt:lpstr>Input Domains</vt:lpstr>
      <vt:lpstr>Partitioning Domains</vt:lpstr>
      <vt:lpstr>In-Class Exercise</vt:lpstr>
      <vt:lpstr>What is a characteristic?</vt:lpstr>
      <vt:lpstr>Examples</vt:lpstr>
      <vt:lpstr>Choosing Partitions</vt:lpstr>
      <vt:lpstr>Choosing Partitions</vt:lpstr>
      <vt:lpstr>Modeling the input domain</vt:lpstr>
      <vt:lpstr>Steps 1 &amp; 2</vt:lpstr>
      <vt:lpstr>Example IDM (syntax)</vt:lpstr>
      <vt:lpstr>Example IDM (behavior)</vt:lpstr>
      <vt:lpstr>Steps 1 &amp; 2—IDM</vt:lpstr>
      <vt:lpstr>Step 3</vt:lpstr>
      <vt:lpstr>triang(): Relation of side with zero</vt:lpstr>
      <vt:lpstr>Refining triang()’s IDM</vt:lpstr>
      <vt:lpstr>triang(): Type of triangle</vt:lpstr>
      <vt:lpstr>Values for triang()</vt:lpstr>
      <vt:lpstr>Yet another triang() IDM</vt:lpstr>
      <vt:lpstr>IDM hints</vt:lpstr>
      <vt:lpstr>Modeling the input domain</vt:lpstr>
      <vt:lpstr>Step 4 – Choosing combinations of values  (6.2)</vt:lpstr>
      <vt:lpstr>All combinations criterion (ACoC)</vt:lpstr>
      <vt:lpstr>All combinations criterion (ACoC)</vt:lpstr>
      <vt:lpstr>Example</vt:lpstr>
      <vt:lpstr>In-class exercise</vt:lpstr>
      <vt:lpstr>In-class exercise (answer)</vt:lpstr>
      <vt:lpstr>ISP criteria – each choice</vt:lpstr>
      <vt:lpstr>In-class exercise</vt:lpstr>
      <vt:lpstr>In-class exercise (answer)</vt:lpstr>
      <vt:lpstr>ISP criteria – base choice (BCC)</vt:lpstr>
      <vt:lpstr>In-class exercise</vt:lpstr>
      <vt:lpstr>In-class exercise (answer)</vt:lpstr>
      <vt:lpstr>Base choice notes</vt:lpstr>
      <vt:lpstr>ISP criteria – multiple base choice</vt:lpstr>
      <vt:lpstr>ISP criteria – PWC and TWC</vt:lpstr>
      <vt:lpstr>ISP Coverage Criteria Subsumption </vt:lpstr>
      <vt:lpstr>Constraints Among Characteristics</vt:lpstr>
      <vt:lpstr>Example Handling Constraints</vt:lpstr>
      <vt:lpstr>Input Space Partitioning 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4: Input Space Partitioning</dc:title>
  <dc:creator>Jeff Offutt</dc:creator>
  <cp:lastModifiedBy>Morteza Zakeri</cp:lastModifiedBy>
  <cp:revision>398</cp:revision>
  <cp:lastPrinted>2016-02-22T20:31:18Z</cp:lastPrinted>
  <dcterms:created xsi:type="dcterms:W3CDTF">1996-06-15T03:21:08Z</dcterms:created>
  <dcterms:modified xsi:type="dcterms:W3CDTF">2024-03-29T12:15:01Z</dcterms:modified>
</cp:coreProperties>
</file>