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443" r:id="rId2"/>
    <p:sldId id="264" r:id="rId3"/>
    <p:sldId id="272" r:id="rId4"/>
    <p:sldId id="267" r:id="rId5"/>
    <p:sldId id="271" r:id="rId6"/>
    <p:sldId id="270" r:id="rId7"/>
    <p:sldId id="320" r:id="rId8"/>
    <p:sldId id="289" r:id="rId9"/>
    <p:sldId id="268" r:id="rId10"/>
    <p:sldId id="269" r:id="rId11"/>
    <p:sldId id="310" r:id="rId12"/>
    <p:sldId id="292" r:id="rId13"/>
    <p:sldId id="300" r:id="rId14"/>
    <p:sldId id="303" r:id="rId15"/>
    <p:sldId id="301" r:id="rId16"/>
    <p:sldId id="305" r:id="rId17"/>
    <p:sldId id="306" r:id="rId18"/>
    <p:sldId id="307" r:id="rId19"/>
    <p:sldId id="308" r:id="rId20"/>
    <p:sldId id="290" r:id="rId21"/>
    <p:sldId id="298" r:id="rId22"/>
    <p:sldId id="299" r:id="rId23"/>
    <p:sldId id="311" r:id="rId24"/>
    <p:sldId id="257" r:id="rId25"/>
    <p:sldId id="258" r:id="rId26"/>
    <p:sldId id="260" r:id="rId27"/>
    <p:sldId id="261" r:id="rId28"/>
    <p:sldId id="274" r:id="rId29"/>
    <p:sldId id="275" r:id="rId30"/>
    <p:sldId id="262" r:id="rId31"/>
    <p:sldId id="276" r:id="rId32"/>
    <p:sldId id="277" r:id="rId33"/>
    <p:sldId id="313" r:id="rId34"/>
    <p:sldId id="312" r:id="rId35"/>
    <p:sldId id="314" r:id="rId36"/>
    <p:sldId id="280" r:id="rId37"/>
    <p:sldId id="315" r:id="rId38"/>
    <p:sldId id="281" r:id="rId39"/>
    <p:sldId id="284" r:id="rId40"/>
    <p:sldId id="285" r:id="rId41"/>
    <p:sldId id="286" r:id="rId42"/>
    <p:sldId id="287" r:id="rId43"/>
    <p:sldId id="288" r:id="rId44"/>
    <p:sldId id="316" r:id="rId45"/>
    <p:sldId id="296" r:id="rId46"/>
    <p:sldId id="293" r:id="rId47"/>
    <p:sldId id="456" r:id="rId48"/>
    <p:sldId id="278" r:id="rId49"/>
    <p:sldId id="317" r:id="rId50"/>
    <p:sldId id="279" r:id="rId51"/>
    <p:sldId id="318" r:id="rId52"/>
    <p:sldId id="319" r:id="rId5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FF5050"/>
    <a:srgbClr val="33CC33"/>
    <a:srgbClr val="990099"/>
    <a:srgbClr val="00145A"/>
    <a:srgbClr val="6699FF"/>
    <a:srgbClr val="FFDC6D"/>
    <a:srgbClr val="E6E6E6"/>
    <a:srgbClr val="001E5A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5" autoAdjust="0"/>
    <p:restoredTop sz="87779" autoAdjust="0"/>
  </p:normalViewPr>
  <p:slideViewPr>
    <p:cSldViewPr snapToGrid="0">
      <p:cViewPr varScale="1">
        <p:scale>
          <a:sx n="96" d="100"/>
          <a:sy n="96" d="100"/>
        </p:scale>
        <p:origin x="2136" y="90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02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algn="r"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algn="r" defTabSz="966698">
              <a:defRPr sz="1200" b="0" i="1"/>
            </a:lvl1pPr>
          </a:lstStyle>
          <a:p>
            <a:pPr>
              <a:defRPr/>
            </a:pPr>
            <a:fld id="{D9F5B512-CDD9-4BC1-B82A-5A4144EC0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37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algn="r"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algn="r"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A34E319-0424-425B-9C80-9677C9F2A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6" tIns="48659" rIns="97316" bIns="486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608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3262313" y="9144000"/>
            <a:ext cx="7889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85" tIns="46981" rIns="92285" bIns="46981">
            <a:spAutoFit/>
          </a:bodyPr>
          <a:lstStyle>
            <a:lvl1pPr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0">
                <a:solidFill>
                  <a:schemeClr val="tx1"/>
                </a:solidFill>
              </a:rPr>
              <a:t>Page </a:t>
            </a:r>
            <a:fld id="{0C6F441A-AA09-4A39-B609-07294F4F15BB}" type="slidenum">
              <a:rPr lang="en-US" altLang="en-US" sz="1400" b="0">
                <a:solidFill>
                  <a:schemeClr val="tx1"/>
                </a:solidFill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765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2D00990-A5B2-41C8-83DA-768256BDE711}" type="slidenum">
              <a:rPr lang="en-US" altLang="en-US" sz="1100" b="0">
                <a:solidFill>
                  <a:schemeClr val="tx1"/>
                </a:solidFill>
              </a:rPr>
              <a:pPr/>
              <a:t>1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309BD-AF2B-43B5-943C-297635D56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1644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DA3E3-0053-4E43-B5FC-8ECC53903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8776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46038"/>
            <a:ext cx="2238375" cy="6407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663" y="46038"/>
            <a:ext cx="6565900" cy="6407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A0468-236F-441B-B660-08AD417F9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3199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772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425"/>
            <a:ext cx="4402138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3825" y="6508750"/>
            <a:ext cx="3976688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37038" y="6499225"/>
            <a:ext cx="28956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05663" y="6489700"/>
            <a:ext cx="19050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079ED-A84C-489D-8652-BBA1953C1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4876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772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60425"/>
            <a:ext cx="4402138" cy="2719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2213"/>
            <a:ext cx="4402138" cy="2720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23825" y="6500813"/>
            <a:ext cx="387985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230688" y="6491288"/>
            <a:ext cx="28956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19950" y="6481763"/>
            <a:ext cx="19050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E5244-DC11-41C9-B8C1-BDFCA1FC4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269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46038"/>
            <a:ext cx="8951913" cy="7104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Zakeri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877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900A7-DC3A-4248-8F88-4E7EA883A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1793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425"/>
            <a:ext cx="4402138" cy="559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FA7F6-2645-45EE-B629-B6B09A102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6528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94B31-9459-46F3-B8F4-2909EBC07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639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6CF6B-98B7-407E-B371-58066DCC3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7245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93535-583A-4C7E-B683-33983836B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31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D9EDC-03CF-482D-B14B-AB919A89F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1877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3A9B8-912F-4593-B920-3E7C524AA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4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586040"/>
            <a:ext cx="3902075" cy="22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Automated Test Generation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08463" y="6578930"/>
            <a:ext cx="2895600" cy="23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© Zakeri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9950" y="6571820"/>
            <a:ext cx="1905000" cy="24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3C558B-0F1F-4E78-AAAB-3F1AFC5A16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46038"/>
            <a:ext cx="89519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3" y="860425"/>
            <a:ext cx="8956675" cy="568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 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 </a:t>
            </a:r>
          </a:p>
          <a:p>
            <a:pPr lvl="4"/>
            <a:r>
              <a:rPr lang="en-US" alt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</p:sldLayoutIdLst>
  <p:transition spd="med"/>
  <p:hf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/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4287" y="-1"/>
            <a:ext cx="8695425" cy="2598821"/>
          </a:xfrm>
        </p:spPr>
        <p:txBody>
          <a:bodyPr/>
          <a:lstStyle/>
          <a:p>
            <a:r>
              <a:rPr lang="en-US" altLang="en-US" b="0" dirty="0">
                <a:effectLst/>
              </a:rPr>
              <a:t>Introduction to Software Testing</a:t>
            </a:r>
            <a:br>
              <a:rPr lang="en-US" altLang="en-US" b="0" dirty="0">
                <a:effectLst/>
              </a:rPr>
            </a:br>
            <a:br>
              <a:rPr lang="en-US" altLang="en-US" b="0" dirty="0">
                <a:effectLst/>
              </a:rPr>
            </a:br>
            <a:r>
              <a:rPr lang="en-US" altLang="en-US" sz="2400" b="0" dirty="0"/>
              <a:t>Lecture 14</a:t>
            </a:r>
            <a:br>
              <a:rPr lang="en-US" altLang="en-US" sz="2400" b="0" dirty="0"/>
            </a:br>
            <a:br>
              <a:rPr lang="en-US" altLang="en-US" b="0" dirty="0">
                <a:effectLst/>
              </a:rPr>
            </a:br>
            <a:r>
              <a:rPr lang="en-US" altLang="en-US" b="0" dirty="0">
                <a:solidFill>
                  <a:srgbClr val="7030A0"/>
                </a:solidFill>
              </a:rPr>
              <a:t> </a:t>
            </a:r>
            <a:r>
              <a:rPr lang="en-US" altLang="en-US" dirty="0">
                <a:solidFill>
                  <a:srgbClr val="990099"/>
                </a:solidFill>
              </a:rPr>
              <a:t>Fuzz Testing </a:t>
            </a:r>
            <a:endParaRPr lang="en-US" altLang="en-US" dirty="0">
              <a:solidFill>
                <a:srgbClr val="990099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FA8EC-A1CB-45F9-9A71-70DE9DDD462A}"/>
              </a:ext>
            </a:extLst>
          </p:cNvPr>
          <p:cNvSpPr>
            <a:spLocks noGrp="1" noChangeArrowheads="1"/>
          </p:cNvSpPr>
          <p:nvPr/>
        </p:nvSpPr>
        <p:spPr>
          <a:xfrm>
            <a:off x="866274" y="4541470"/>
            <a:ext cx="7166749" cy="1434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b="0" dirty="0"/>
              <a:t> Some Slides by: </a:t>
            </a:r>
            <a:r>
              <a:rPr lang="en-US" altLang="en-US" sz="2800" dirty="0"/>
              <a:t>Tal Garfinkel, Charlie Miller, </a:t>
            </a:r>
            <a:r>
              <a:rPr lang="en-US" altLang="en-US" sz="2800" i="1" dirty="0"/>
              <a:t>et al</a:t>
            </a:r>
            <a:r>
              <a:rPr lang="en-US" altLang="en-US" sz="2800" dirty="0"/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sz="2800" dirty="0"/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sz="1600" b="0" dirty="0">
              <a:solidFill>
                <a:srgbClr val="0000CC"/>
              </a:solidFill>
            </a:endParaRPr>
          </a:p>
          <a:p>
            <a:endParaRPr lang="en-US" sz="1600" b="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9C493B3-9CA3-4588-A170-7C93107C1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456" y="6229226"/>
            <a:ext cx="34257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i="1" dirty="0">
                <a:solidFill>
                  <a:schemeClr val="tx1"/>
                </a:solidFill>
                <a:latin typeface="Comic Sans MS" pitchFamily="66" charset="0"/>
              </a:rPr>
              <a:t>March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EDA1A-2446-4671-BA31-241D04E1D49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90939"/>
            <a:ext cx="8229600" cy="830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+mn-lt"/>
                <a:ea typeface="+mn-ea"/>
                <a:cs typeface="+mn-cs"/>
              </a:rPr>
              <a:t>Instructor: Morteza Zakeri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9C80ADA-8F17-4E68-A596-A52AB37F6D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400"/>
              <a:t>Static Analysis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B9F02B9-DA17-49D5-B78D-714F6D5E575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en-US" altLang="en-US" sz="320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BF05190-7FEF-472C-8D97-39E0EFA0FB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Types of Static Analysis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54F7295-47DB-47B9-886C-C3B3B6351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type you write in 100 lines of python.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Look for known unsafe string functions</a:t>
            </a:r>
            <a:r>
              <a:rPr lang="en-US" altLang="en-US" dirty="0">
                <a:latin typeface="Courier" charset="0"/>
              </a:rPr>
              <a:t> </a:t>
            </a:r>
            <a:r>
              <a:rPr lang="en-US" altLang="en-US" dirty="0" err="1">
                <a:latin typeface="Courier" charset="0"/>
              </a:rPr>
              <a:t>strncpy</a:t>
            </a:r>
            <a:r>
              <a:rPr lang="en-US" altLang="en-US" dirty="0">
                <a:latin typeface="Courier" charset="0"/>
              </a:rPr>
              <a:t>(), </a:t>
            </a:r>
            <a:r>
              <a:rPr lang="en-US" altLang="en-US" dirty="0" err="1">
                <a:latin typeface="Courier" charset="0"/>
              </a:rPr>
              <a:t>sprintf</a:t>
            </a:r>
            <a:r>
              <a:rPr lang="en-US" altLang="en-US" dirty="0">
                <a:latin typeface="Courier" charset="0"/>
              </a:rPr>
              <a:t>(), gets()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Look for unsafe functions in your source 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Look for recurring problem code (problematic interfaces, copy/paste of bad code, etc.)</a:t>
            </a:r>
            <a:r>
              <a:rPr lang="en-US" altLang="en-US" dirty="0">
                <a:latin typeface="Courier" charset="0"/>
              </a:rPr>
              <a:t> 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type you get a PhD for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Buy this from </a:t>
            </a:r>
            <a:r>
              <a:rPr lang="en-US" altLang="en-US" sz="2800" dirty="0" err="1"/>
              <a:t>coverity</a:t>
            </a:r>
            <a:r>
              <a:rPr lang="en-US" altLang="en-US" sz="2800" dirty="0"/>
              <a:t>, fortify,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Built into visual studio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Roll your own on top of LLVM or </a:t>
            </a:r>
            <a:r>
              <a:rPr lang="en-US" altLang="en-US" sz="2800" dirty="0" err="1"/>
              <a:t>Pheonix</a:t>
            </a:r>
            <a:r>
              <a:rPr lang="en-US" altLang="en-US" sz="2800" dirty="0"/>
              <a:t> if your hardcore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F279BF-5A6C-42B2-B677-7F6D10A4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4FAE0-DA37-47B1-B4DC-7A551590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E4DB4EA-0B15-41C0-BD6A-18CF381A0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Analysis Basics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8708410-2368-4E1C-86DB-C165AA5A8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Model program properties abstractly, look for problems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Tools come from program analysis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Type inference, data flow analysis, theorem proving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Usually on source code, can be on byte code or disassembly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Strengths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Complete code coverage (in theory)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Potentially verify absence/report all instances of whole class of bugs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Catches different bugs than dynamic analysis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Weaknesses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High false positive rates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Many properties cannot be easily modeled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Difficult to build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Almost never have all source code in real systems (operating system, shared libraries, dynamic loading, etc.)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B4566A-67B1-4970-9C95-947C3DF3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218B90-9B32-4A7E-9DAB-A21FA241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F461100E-B195-46D6-8C38-612577DCA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Where is the bug? </a:t>
            </a:r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2F571B50-4845-4A91-A007-CB4CB3468F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8722" y="1103243"/>
            <a:ext cx="8150086" cy="448254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 dirty="0">
                <a:latin typeface="Courier" charset="0"/>
              </a:rPr>
              <a:t>int </a:t>
            </a:r>
            <a:r>
              <a:rPr lang="en-US" altLang="en-US" sz="1800" dirty="0" err="1">
                <a:latin typeface="Courier" charset="0"/>
              </a:rPr>
              <a:t>read_packet</a:t>
            </a:r>
            <a:r>
              <a:rPr lang="en-US" altLang="en-US" sz="1800" dirty="0">
                <a:latin typeface="Courier" charset="0"/>
              </a:rPr>
              <a:t>(int </a:t>
            </a:r>
            <a:r>
              <a:rPr lang="en-US" altLang="en-US" sz="1800" dirty="0" err="1">
                <a:latin typeface="Courier" charset="0"/>
              </a:rPr>
              <a:t>fd</a:t>
            </a:r>
            <a:r>
              <a:rPr lang="en-US" altLang="en-US" sz="1800" dirty="0">
                <a:latin typeface="Courier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" charset="0"/>
              </a:rPr>
              <a:t>    char header[50];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" charset="0"/>
              </a:rPr>
              <a:t>    char body[100];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" charset="0"/>
              </a:rPr>
              <a:t>    </a:t>
            </a:r>
            <a:r>
              <a:rPr lang="en-US" altLang="en-US" sz="1800" dirty="0" err="1">
                <a:latin typeface="Courier" charset="0"/>
              </a:rPr>
              <a:t>size_t</a:t>
            </a:r>
            <a:r>
              <a:rPr lang="en-US" altLang="en-US" sz="1800" dirty="0">
                <a:latin typeface="Courier" charset="0"/>
              </a:rPr>
              <a:t> </a:t>
            </a:r>
            <a:r>
              <a:rPr lang="en-US" altLang="en-US" sz="1800" dirty="0" err="1">
                <a:latin typeface="Courier" charset="0"/>
              </a:rPr>
              <a:t>bound_a</a:t>
            </a:r>
            <a:r>
              <a:rPr lang="en-US" altLang="en-US" sz="1800" dirty="0">
                <a:latin typeface="Courier" charset="0"/>
              </a:rPr>
              <a:t> = 50;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" charset="0"/>
              </a:rPr>
              <a:t>    </a:t>
            </a:r>
            <a:r>
              <a:rPr lang="en-US" altLang="en-US" sz="1800" dirty="0" err="1">
                <a:latin typeface="Courier" charset="0"/>
              </a:rPr>
              <a:t>size_t</a:t>
            </a:r>
            <a:r>
              <a:rPr lang="en-US" altLang="en-US" sz="1800" dirty="0">
                <a:latin typeface="Courier" charset="0"/>
              </a:rPr>
              <a:t> </a:t>
            </a:r>
            <a:r>
              <a:rPr lang="en-US" altLang="en-US" sz="1800" dirty="0" err="1">
                <a:latin typeface="Courier" charset="0"/>
              </a:rPr>
              <a:t>bound_b</a:t>
            </a:r>
            <a:r>
              <a:rPr lang="en-US" altLang="en-US" sz="1800" dirty="0">
                <a:latin typeface="Courier" charset="0"/>
              </a:rPr>
              <a:t> = 100;</a:t>
            </a:r>
          </a:p>
          <a:p>
            <a:pPr eaLnBrk="1" hangingPunct="1">
              <a:buFontTx/>
              <a:buNone/>
            </a:pPr>
            <a:endParaRPr lang="en-US" altLang="en-US" sz="1800" dirty="0">
              <a:latin typeface="Courier" charset="0"/>
            </a:endParaRP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" charset="0"/>
              </a:rPr>
              <a:t>    read(</a:t>
            </a:r>
            <a:r>
              <a:rPr lang="en-US" altLang="en-US" sz="1800" dirty="0" err="1">
                <a:latin typeface="Courier" charset="0"/>
              </a:rPr>
              <a:t>fd</a:t>
            </a:r>
            <a:r>
              <a:rPr lang="en-US" altLang="en-US" sz="1800" dirty="0">
                <a:latin typeface="Courier" charset="0"/>
              </a:rPr>
              <a:t>, header, </a:t>
            </a:r>
            <a:r>
              <a:rPr lang="en-US" altLang="en-US" sz="1800" dirty="0" err="1">
                <a:latin typeface="Courier" charset="0"/>
              </a:rPr>
              <a:t>bound_b</a:t>
            </a:r>
            <a:r>
              <a:rPr lang="en-US" altLang="en-US" sz="1800" dirty="0">
                <a:latin typeface="Courier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" charset="0"/>
              </a:rPr>
              <a:t>    read(</a:t>
            </a:r>
            <a:r>
              <a:rPr lang="en-US" altLang="en-US" sz="1800" dirty="0" err="1">
                <a:latin typeface="Courier" charset="0"/>
              </a:rPr>
              <a:t>fd</a:t>
            </a:r>
            <a:r>
              <a:rPr lang="en-US" altLang="en-US" sz="1800" dirty="0">
                <a:latin typeface="Courier" charset="0"/>
              </a:rPr>
              <a:t>, body, </a:t>
            </a:r>
            <a:r>
              <a:rPr lang="en-US" altLang="en-US" sz="1800" dirty="0" err="1">
                <a:latin typeface="Courier" charset="0"/>
              </a:rPr>
              <a:t>bound_b</a:t>
            </a:r>
            <a:r>
              <a:rPr lang="en-US" altLang="en-US" sz="1800" dirty="0">
                <a:latin typeface="Courier" charset="0"/>
              </a:rPr>
              <a:t>);</a:t>
            </a:r>
          </a:p>
          <a:p>
            <a:pPr eaLnBrk="1" hangingPunct="1">
              <a:buFontTx/>
              <a:buNone/>
            </a:pPr>
            <a:endParaRPr lang="en-US" altLang="en-US" sz="1800" dirty="0">
              <a:latin typeface="Courier" charset="0"/>
            </a:endParaRP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" charset="0"/>
              </a:rPr>
              <a:t>    return 0;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" charset="0"/>
              </a:rPr>
              <a:t> }</a:t>
            </a:r>
            <a:endParaRPr lang="en-US" altLang="en-US" sz="3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FF67B2-C19B-4556-8ECD-DD871DDA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948886-F64E-4F02-93B1-5A86DCBE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>
            <a:extLst>
              <a:ext uri="{FF2B5EF4-FFF2-40B4-BE49-F238E27FC236}">
                <a16:creationId xmlns:a16="http://schemas.microsoft.com/office/drawing/2014/main" id="{96F391A4-2C5F-45FD-8531-F939C4591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Where is the bug? </a:t>
            </a:r>
          </a:p>
        </p:txBody>
      </p:sp>
      <p:sp>
        <p:nvSpPr>
          <p:cNvPr id="15363" name="Rectangle 1027">
            <a:extLst>
              <a:ext uri="{FF2B5EF4-FFF2-40B4-BE49-F238E27FC236}">
                <a16:creationId xmlns:a16="http://schemas.microsoft.com/office/drawing/2014/main" id="{FEAAE511-99A1-4891-B4A8-0D34A92BB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9813" y="120263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 dirty="0">
                <a:latin typeface="Courier" charset="0"/>
              </a:rPr>
              <a:t>int </a:t>
            </a:r>
            <a:r>
              <a:rPr lang="en-US" altLang="en-US" sz="1800" dirty="0" err="1">
                <a:latin typeface="Courier" charset="0"/>
              </a:rPr>
              <a:t>read_packet</a:t>
            </a:r>
            <a:r>
              <a:rPr lang="en-US" altLang="en-US" sz="1800" dirty="0">
                <a:latin typeface="Courier" charset="0"/>
              </a:rPr>
              <a:t>(int </a:t>
            </a:r>
            <a:r>
              <a:rPr lang="en-US" altLang="en-US" sz="1800" dirty="0" err="1">
                <a:latin typeface="Courier" charset="0"/>
              </a:rPr>
              <a:t>fd</a:t>
            </a:r>
            <a:r>
              <a:rPr lang="en-US" altLang="en-US" sz="1800" dirty="0">
                <a:latin typeface="Courier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" charset="0"/>
              </a:rPr>
              <a:t>    char header[50]; //model (header, 50)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" charset="0"/>
              </a:rPr>
              <a:t>    char body[100];  //model (body, 100)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" charset="0"/>
              </a:rPr>
              <a:t>    </a:t>
            </a:r>
            <a:r>
              <a:rPr lang="en-US" altLang="en-US" sz="1800" dirty="0" err="1">
                <a:latin typeface="Courier" charset="0"/>
              </a:rPr>
              <a:t>size_t</a:t>
            </a:r>
            <a:r>
              <a:rPr lang="en-US" altLang="en-US" sz="1800" dirty="0">
                <a:latin typeface="Courier" charset="0"/>
              </a:rPr>
              <a:t> </a:t>
            </a:r>
            <a:r>
              <a:rPr lang="en-US" altLang="en-US" sz="1800" dirty="0" err="1">
                <a:latin typeface="Courier" charset="0"/>
              </a:rPr>
              <a:t>bound_a</a:t>
            </a:r>
            <a:r>
              <a:rPr lang="en-US" altLang="en-US" sz="1800" dirty="0">
                <a:latin typeface="Courier" charset="0"/>
              </a:rPr>
              <a:t> = 50;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" charset="0"/>
              </a:rPr>
              <a:t>    </a:t>
            </a:r>
            <a:r>
              <a:rPr lang="en-US" altLang="en-US" sz="1800" dirty="0" err="1">
                <a:latin typeface="Courier" charset="0"/>
              </a:rPr>
              <a:t>size_t</a:t>
            </a:r>
            <a:r>
              <a:rPr lang="en-US" altLang="en-US" sz="1800" dirty="0">
                <a:latin typeface="Courier" charset="0"/>
              </a:rPr>
              <a:t> </a:t>
            </a:r>
            <a:r>
              <a:rPr lang="en-US" altLang="en-US" sz="1800" dirty="0" err="1">
                <a:latin typeface="Courier" charset="0"/>
              </a:rPr>
              <a:t>bound_b</a:t>
            </a:r>
            <a:r>
              <a:rPr lang="en-US" altLang="en-US" sz="1800" dirty="0">
                <a:latin typeface="Courier" charset="0"/>
              </a:rPr>
              <a:t> = 100;</a:t>
            </a:r>
          </a:p>
          <a:p>
            <a:pPr eaLnBrk="1" hangingPunct="1">
              <a:buFontTx/>
              <a:buNone/>
            </a:pPr>
            <a:endParaRPr lang="en-US" altLang="en-US" sz="1800" dirty="0">
              <a:latin typeface="Courier" charset="0"/>
            </a:endParaRP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" charset="0"/>
              </a:rPr>
              <a:t>    read(</a:t>
            </a:r>
            <a:r>
              <a:rPr lang="en-US" altLang="en-US" sz="1800" dirty="0" err="1">
                <a:latin typeface="Courier" charset="0"/>
              </a:rPr>
              <a:t>fd</a:t>
            </a:r>
            <a:r>
              <a:rPr lang="en-US" altLang="en-US" sz="1800" dirty="0">
                <a:latin typeface="Courier" charset="0"/>
              </a:rPr>
              <a:t>, header, 100); 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" charset="0"/>
              </a:rPr>
              <a:t>    read(</a:t>
            </a:r>
            <a:r>
              <a:rPr lang="en-US" altLang="en-US" sz="1800" dirty="0" err="1">
                <a:latin typeface="Courier" charset="0"/>
              </a:rPr>
              <a:t>fd</a:t>
            </a:r>
            <a:r>
              <a:rPr lang="en-US" altLang="en-US" sz="1800" dirty="0">
                <a:latin typeface="Courier" charset="0"/>
              </a:rPr>
              <a:t>, body, 100);   </a:t>
            </a:r>
          </a:p>
          <a:p>
            <a:pPr eaLnBrk="1" hangingPunct="1">
              <a:buFontTx/>
              <a:buNone/>
            </a:pPr>
            <a:endParaRPr lang="en-US" altLang="en-US" sz="1800" dirty="0">
              <a:latin typeface="Courier" charset="0"/>
            </a:endParaRP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" charset="0"/>
              </a:rPr>
              <a:t>    return 0;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" charset="0"/>
              </a:rPr>
              <a:t> }</a:t>
            </a:r>
            <a:endParaRPr lang="en-US" altLang="en-US" sz="3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8AA5C6-9821-4743-A56D-BF2E2148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F75F4-7622-4302-ABEC-470D0399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>
            <a:extLst>
              <a:ext uri="{FF2B5EF4-FFF2-40B4-BE49-F238E27FC236}">
                <a16:creationId xmlns:a16="http://schemas.microsoft.com/office/drawing/2014/main" id="{853917B9-A622-4802-BAAD-5F72643A4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Where is the bug? </a:t>
            </a: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7DE796BA-E0D5-42AD-BBDC-C28A4444C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6957" y="1222513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 dirty="0">
                <a:latin typeface="Courier" charset="0"/>
              </a:rPr>
              <a:t>int </a:t>
            </a:r>
            <a:r>
              <a:rPr lang="en-US" altLang="en-US" sz="1800" dirty="0" err="1">
                <a:latin typeface="Courier" charset="0"/>
              </a:rPr>
              <a:t>read_packet</a:t>
            </a:r>
            <a:r>
              <a:rPr lang="en-US" altLang="en-US" sz="1800" dirty="0">
                <a:latin typeface="Courier" charset="0"/>
              </a:rPr>
              <a:t>(int </a:t>
            </a:r>
            <a:r>
              <a:rPr lang="en-US" altLang="en-US" sz="1800" dirty="0" err="1">
                <a:latin typeface="Courier" charset="0"/>
              </a:rPr>
              <a:t>fd</a:t>
            </a:r>
            <a:r>
              <a:rPr lang="en-US" altLang="en-US" sz="1800" dirty="0">
                <a:latin typeface="Courier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" charset="0"/>
              </a:rPr>
              <a:t>    char header[50]; //model (header, 50)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" charset="0"/>
              </a:rPr>
              <a:t>    char body[100];  //model (body, 100)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" charset="0"/>
              </a:rPr>
              <a:t>    </a:t>
            </a:r>
            <a:r>
              <a:rPr lang="en-US" altLang="en-US" sz="1800" dirty="0" err="1">
                <a:latin typeface="Courier" charset="0"/>
              </a:rPr>
              <a:t>size_t</a:t>
            </a:r>
            <a:r>
              <a:rPr lang="en-US" altLang="en-US" sz="1800" dirty="0">
                <a:latin typeface="Courier" charset="0"/>
              </a:rPr>
              <a:t> </a:t>
            </a:r>
            <a:r>
              <a:rPr lang="en-US" altLang="en-US" sz="1800" dirty="0" err="1">
                <a:latin typeface="Courier" charset="0"/>
              </a:rPr>
              <a:t>bound_a</a:t>
            </a:r>
            <a:r>
              <a:rPr lang="en-US" altLang="en-US" sz="1800" dirty="0">
                <a:latin typeface="Courier" charset="0"/>
              </a:rPr>
              <a:t> = 50;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" charset="0"/>
              </a:rPr>
              <a:t>    </a:t>
            </a:r>
            <a:r>
              <a:rPr lang="en-US" altLang="en-US" sz="1800" dirty="0" err="1">
                <a:latin typeface="Courier" charset="0"/>
              </a:rPr>
              <a:t>size_t</a:t>
            </a:r>
            <a:r>
              <a:rPr lang="en-US" altLang="en-US" sz="1800" dirty="0">
                <a:latin typeface="Courier" charset="0"/>
              </a:rPr>
              <a:t> </a:t>
            </a:r>
            <a:r>
              <a:rPr lang="en-US" altLang="en-US" sz="1800" dirty="0" err="1">
                <a:latin typeface="Courier" charset="0"/>
              </a:rPr>
              <a:t>bound_b</a:t>
            </a:r>
            <a:r>
              <a:rPr lang="en-US" altLang="en-US" sz="1800" dirty="0">
                <a:latin typeface="Courier" charset="0"/>
              </a:rPr>
              <a:t> = 100;</a:t>
            </a:r>
          </a:p>
          <a:p>
            <a:pPr eaLnBrk="1" hangingPunct="1">
              <a:buFontTx/>
              <a:buNone/>
            </a:pPr>
            <a:endParaRPr lang="en-US" altLang="en-US" sz="1800" dirty="0">
              <a:latin typeface="Courier" charset="0"/>
            </a:endParaRP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" charset="0"/>
              </a:rPr>
              <a:t>    read(</a:t>
            </a:r>
            <a:r>
              <a:rPr lang="en-US" altLang="en-US" sz="1800" dirty="0" err="1">
                <a:latin typeface="Courier" charset="0"/>
              </a:rPr>
              <a:t>fd</a:t>
            </a:r>
            <a:r>
              <a:rPr lang="en-US" altLang="en-US" sz="1800" dirty="0">
                <a:latin typeface="Courier" charset="0"/>
              </a:rPr>
              <a:t>, header, 100); //constant propagation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" charset="0"/>
              </a:rPr>
              <a:t>    read(</a:t>
            </a:r>
            <a:r>
              <a:rPr lang="en-US" altLang="en-US" sz="1800" dirty="0" err="1">
                <a:latin typeface="Courier" charset="0"/>
              </a:rPr>
              <a:t>fd</a:t>
            </a:r>
            <a:r>
              <a:rPr lang="en-US" altLang="en-US" sz="1800" dirty="0">
                <a:latin typeface="Courier" charset="0"/>
              </a:rPr>
              <a:t>, body, 100);   //constant propagation</a:t>
            </a:r>
          </a:p>
          <a:p>
            <a:pPr eaLnBrk="1" hangingPunct="1">
              <a:buFontTx/>
              <a:buNone/>
            </a:pPr>
            <a:endParaRPr lang="en-US" altLang="en-US" sz="1800" dirty="0">
              <a:latin typeface="Courier" charset="0"/>
            </a:endParaRP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" charset="0"/>
              </a:rPr>
              <a:t>    return 0;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" charset="0"/>
              </a:rPr>
              <a:t> }</a:t>
            </a:r>
            <a:endParaRPr lang="en-US" altLang="en-US" sz="3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31E327-18E4-4064-80B4-C6D1088A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02DC9-F129-4A09-9561-FB9BFD3D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>
            <a:extLst>
              <a:ext uri="{FF2B5EF4-FFF2-40B4-BE49-F238E27FC236}">
                <a16:creationId xmlns:a16="http://schemas.microsoft.com/office/drawing/2014/main" id="{EC2DE0AA-691A-49C5-A58A-8AEC8CD40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Where is the bug? </a:t>
            </a:r>
          </a:p>
        </p:txBody>
      </p:sp>
      <p:sp>
        <p:nvSpPr>
          <p:cNvPr id="17411" name="Rectangle 1027">
            <a:extLst>
              <a:ext uri="{FF2B5EF4-FFF2-40B4-BE49-F238E27FC236}">
                <a16:creationId xmlns:a16="http://schemas.microsoft.com/office/drawing/2014/main" id="{1C1BF63A-A7F6-4A65-B8FD-D58BABAEA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>
                <a:latin typeface="Courier" charset="0"/>
              </a:rPr>
              <a:t>int read_packet(int fd)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Courier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Courier" charset="0"/>
              </a:rPr>
              <a:t>    char header[50]; //model (header, 50)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Courier" charset="0"/>
              </a:rPr>
              <a:t>    char body[100];  //model (body, 100)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Courier" charset="0"/>
              </a:rPr>
              <a:t>    size_t bound_a = 50;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Courier" charset="0"/>
              </a:rPr>
              <a:t>    size_t bound_b = 100;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Courier" charset="0"/>
              </a:rPr>
              <a:t>    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Courier" charset="0"/>
              </a:rPr>
              <a:t>   //check read(fd, dest.size &gt;= len)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Courier" charset="0"/>
              </a:rPr>
              <a:t>    read(fd, header, 100); //constant propagation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Courier" charset="0"/>
              </a:rPr>
              <a:t>    read(fd, body, 100);   //constant propagation</a:t>
            </a:r>
          </a:p>
          <a:p>
            <a:pPr eaLnBrk="1" hangingPunct="1">
              <a:buFontTx/>
              <a:buNone/>
            </a:pPr>
            <a:endParaRPr lang="en-US" altLang="en-US" sz="1600">
              <a:latin typeface="Courier" charset="0"/>
            </a:endParaRPr>
          </a:p>
          <a:p>
            <a:pPr eaLnBrk="1" hangingPunct="1">
              <a:buFontTx/>
              <a:buNone/>
            </a:pPr>
            <a:r>
              <a:rPr lang="en-US" altLang="en-US" sz="1600">
                <a:latin typeface="Courier" charset="0"/>
              </a:rPr>
              <a:t>    return 0;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Courier" charset="0"/>
              </a:rPr>
              <a:t> }</a:t>
            </a:r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01E3BA-8002-46DC-B325-5A6810E2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A00FF7-76C4-4F69-A65A-FF9BD4C7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>
            <a:extLst>
              <a:ext uri="{FF2B5EF4-FFF2-40B4-BE49-F238E27FC236}">
                <a16:creationId xmlns:a16="http://schemas.microsoft.com/office/drawing/2014/main" id="{5FEC2AB5-507B-435C-B735-E5CA3A48CD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Where is the bug? </a:t>
            </a:r>
          </a:p>
        </p:txBody>
      </p:sp>
      <p:sp>
        <p:nvSpPr>
          <p:cNvPr id="18435" name="Rectangle 1027">
            <a:extLst>
              <a:ext uri="{FF2B5EF4-FFF2-40B4-BE49-F238E27FC236}">
                <a16:creationId xmlns:a16="http://schemas.microsoft.com/office/drawing/2014/main" id="{9E54810B-6EF1-46FF-9AFC-79E15CBB9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>
                <a:latin typeface="Courier" charset="0"/>
              </a:rPr>
              <a:t>int </a:t>
            </a:r>
            <a:r>
              <a:rPr lang="en-US" altLang="en-US" sz="1600" dirty="0" err="1">
                <a:latin typeface="Courier" charset="0"/>
              </a:rPr>
              <a:t>read_packet</a:t>
            </a:r>
            <a:r>
              <a:rPr lang="en-US" altLang="en-US" sz="1600" dirty="0">
                <a:latin typeface="Courier" charset="0"/>
              </a:rPr>
              <a:t>(int </a:t>
            </a:r>
            <a:r>
              <a:rPr lang="en-US" altLang="en-US" sz="1600" dirty="0" err="1">
                <a:latin typeface="Courier" charset="0"/>
              </a:rPr>
              <a:t>fd</a:t>
            </a:r>
            <a:r>
              <a:rPr lang="en-US" altLang="en-US" sz="1600" dirty="0">
                <a:latin typeface="Courier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" charset="0"/>
              </a:rPr>
              <a:t>    char header[50]; //model (header, 50)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" charset="0"/>
              </a:rPr>
              <a:t>    char body[100];  //model (body, 100)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" charset="0"/>
              </a:rPr>
              <a:t>    </a:t>
            </a:r>
            <a:r>
              <a:rPr lang="en-US" altLang="en-US" sz="1600" dirty="0" err="1">
                <a:latin typeface="Courier" charset="0"/>
              </a:rPr>
              <a:t>size_t</a:t>
            </a:r>
            <a:r>
              <a:rPr lang="en-US" altLang="en-US" sz="1600" dirty="0">
                <a:latin typeface="Courier" charset="0"/>
              </a:rPr>
              <a:t> </a:t>
            </a:r>
            <a:r>
              <a:rPr lang="en-US" altLang="en-US" sz="1600" dirty="0" err="1">
                <a:latin typeface="Courier" charset="0"/>
              </a:rPr>
              <a:t>bound_a</a:t>
            </a:r>
            <a:r>
              <a:rPr lang="en-US" altLang="en-US" sz="1600" dirty="0">
                <a:latin typeface="Courier" charset="0"/>
              </a:rPr>
              <a:t> = 50;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" charset="0"/>
              </a:rPr>
              <a:t>    </a:t>
            </a:r>
            <a:r>
              <a:rPr lang="en-US" altLang="en-US" sz="1600" dirty="0" err="1">
                <a:latin typeface="Courier" charset="0"/>
              </a:rPr>
              <a:t>size_t</a:t>
            </a:r>
            <a:r>
              <a:rPr lang="en-US" altLang="en-US" sz="1600" dirty="0">
                <a:latin typeface="Courier" charset="0"/>
              </a:rPr>
              <a:t> </a:t>
            </a:r>
            <a:r>
              <a:rPr lang="en-US" altLang="en-US" sz="1600" dirty="0" err="1">
                <a:latin typeface="Courier" charset="0"/>
              </a:rPr>
              <a:t>bound_b</a:t>
            </a:r>
            <a:r>
              <a:rPr lang="en-US" altLang="en-US" sz="1600" dirty="0">
                <a:latin typeface="Courier" charset="0"/>
              </a:rPr>
              <a:t> = 100;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" charset="0"/>
              </a:rPr>
              <a:t>   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" charset="0"/>
              </a:rPr>
              <a:t>   </a:t>
            </a:r>
            <a:r>
              <a:rPr lang="en-US" altLang="en-US" sz="1600" b="1" dirty="0">
                <a:solidFill>
                  <a:srgbClr val="FF5050"/>
                </a:solidFill>
                <a:latin typeface="Courier" charset="0"/>
              </a:rPr>
              <a:t>//check read(</a:t>
            </a:r>
            <a:r>
              <a:rPr lang="en-US" altLang="en-US" sz="1600" b="1" dirty="0" err="1">
                <a:solidFill>
                  <a:srgbClr val="FF5050"/>
                </a:solidFill>
                <a:latin typeface="Courier" charset="0"/>
              </a:rPr>
              <a:t>fd</a:t>
            </a:r>
            <a:r>
              <a:rPr lang="en-US" altLang="en-US" sz="1600" b="1" dirty="0">
                <a:solidFill>
                  <a:srgbClr val="FF5050"/>
                </a:solidFill>
                <a:latin typeface="Courier" charset="0"/>
              </a:rPr>
              <a:t>, 50 &gt;= 100) // SIZE MISMATCH!!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" charset="0"/>
              </a:rPr>
              <a:t>    read(</a:t>
            </a:r>
            <a:r>
              <a:rPr lang="en-US" altLang="en-US" sz="1600" dirty="0" err="1">
                <a:latin typeface="Courier" charset="0"/>
              </a:rPr>
              <a:t>fd</a:t>
            </a:r>
            <a:r>
              <a:rPr lang="en-US" altLang="en-US" sz="1600" dirty="0">
                <a:latin typeface="Courier" charset="0"/>
              </a:rPr>
              <a:t>, header, 100); //constant propagation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" charset="0"/>
              </a:rPr>
              <a:t>    read(</a:t>
            </a:r>
            <a:r>
              <a:rPr lang="en-US" altLang="en-US" sz="1600" dirty="0" err="1">
                <a:latin typeface="Courier" charset="0"/>
              </a:rPr>
              <a:t>fd</a:t>
            </a:r>
            <a:r>
              <a:rPr lang="en-US" altLang="en-US" sz="1600" dirty="0">
                <a:latin typeface="Courier" charset="0"/>
              </a:rPr>
              <a:t>, body, 100);   //constant propagation</a:t>
            </a:r>
          </a:p>
          <a:p>
            <a:pPr eaLnBrk="1" hangingPunct="1">
              <a:buFontTx/>
              <a:buNone/>
            </a:pPr>
            <a:endParaRPr lang="en-US" altLang="en-US" sz="1600" dirty="0">
              <a:latin typeface="Courier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" charset="0"/>
              </a:rPr>
              <a:t>    return 0;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" charset="0"/>
              </a:rPr>
              <a:t> }</a:t>
            </a: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39F306-D7C9-4139-BCF1-92811987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E6BD45-3A57-411E-9A3A-EE87AE85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1B10BE5-EDFD-41AD-B170-E7918CA86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Rarely are Things This Clean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EEED413-DF0D-44B3-B7D9-355BF50B7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Need information across functions </a:t>
            </a:r>
          </a:p>
          <a:p>
            <a:pPr eaLnBrk="1" hangingPunct="1"/>
            <a:r>
              <a:rPr lang="en-US" altLang="en-US"/>
              <a:t>Ambiguity due to pointers </a:t>
            </a:r>
          </a:p>
          <a:p>
            <a:pPr eaLnBrk="1" hangingPunct="1"/>
            <a:r>
              <a:rPr lang="en-US" altLang="en-US"/>
              <a:t>Lack of association between size and data type…</a:t>
            </a:r>
          </a:p>
          <a:p>
            <a:pPr eaLnBrk="1" hangingPunct="1"/>
            <a:r>
              <a:rPr lang="en-US" altLang="en-US"/>
              <a:t>Lack of information about program inputs/runtime state…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4298C6-8A71-4245-A8FB-38268BA2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EA98EB-75EC-4750-BB59-205B0116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>
            <a:extLst>
              <a:ext uri="{FF2B5EF4-FFF2-40B4-BE49-F238E27FC236}">
                <a16:creationId xmlns:a16="http://schemas.microsoft.com/office/drawing/2014/main" id="{FCD366B1-3E7F-49E9-8560-ED7999A2E4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Rarely are Things This Clean</a:t>
            </a:r>
          </a:p>
        </p:txBody>
      </p:sp>
      <p:sp>
        <p:nvSpPr>
          <p:cNvPr id="20483" name="Rectangle 1027">
            <a:extLst>
              <a:ext uri="{FF2B5EF4-FFF2-40B4-BE49-F238E27FC236}">
                <a16:creationId xmlns:a16="http://schemas.microsoft.com/office/drawing/2014/main" id="{819C2054-AD97-43F2-B9E5-4DBCCB58A2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Need information across functions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Ambiguity due to pointers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Lack of association between size and data type…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Lack of information about program inputs/runtime state…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Static Analysis is not a </a:t>
            </a:r>
            <a:r>
              <a:rPr lang="en-US" altLang="en-US" sz="2800" b="1" dirty="0">
                <a:solidFill>
                  <a:srgbClr val="FF5050"/>
                </a:solidFill>
              </a:rPr>
              <a:t>panacea (</a:t>
            </a:r>
            <a:r>
              <a:rPr lang="fa-IR" altLang="en-US" sz="2800" b="1" dirty="0">
                <a:solidFill>
                  <a:srgbClr val="FF5050"/>
                </a:solidFill>
              </a:rPr>
              <a:t>نوش دارو</a:t>
            </a:r>
            <a:r>
              <a:rPr lang="en-US" altLang="en-US" sz="2800" b="1" dirty="0">
                <a:solidFill>
                  <a:srgbClr val="FF5050"/>
                </a:solidFill>
              </a:rPr>
              <a:t>)</a:t>
            </a:r>
            <a:r>
              <a:rPr lang="en-US" altLang="en-US" sz="2800" dirty="0"/>
              <a:t>, still its very helpful especially when used properly.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D8BBFA-67E0-4B68-A73F-254ECDCB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218E20-FFF5-49A5-9B0B-7EA4E882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E840042-84F2-4BDB-91EF-2EC0A4B7C41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113183"/>
            <a:ext cx="7772400" cy="3140765"/>
          </a:xfrm>
        </p:spPr>
        <p:txBody>
          <a:bodyPr anchor="ctr"/>
          <a:lstStyle/>
          <a:p>
            <a:pPr eaLnBrk="1" hangingPunct="1"/>
            <a:r>
              <a:rPr lang="en-US" altLang="en-US" sz="4400" dirty="0"/>
              <a:t>Fuzzing:</a:t>
            </a:r>
            <a:br>
              <a:rPr lang="en-US" altLang="en-US" sz="4400" dirty="0"/>
            </a:br>
            <a:r>
              <a:rPr lang="en-US" altLang="en-US" sz="4400" dirty="0"/>
              <a:t>(Semi)Automated Methods for Security Bug Detection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CE9802A-5FC7-47B1-BAC2-61A30539820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5A28900-27C0-483B-A1AE-AE3A2D6A91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Care and Feeding of Static Analysis Tools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9253ADE-7EBC-46B5-A46D-06FF680E08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Run and Fix Errors Early and Often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 otherwise false positives can be overwhelming.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Use Annotations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Will catch more bugs with few false positives e.g. SAL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Write custom rules!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Static analysis tools provide institutional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Take advantage of what your </a:t>
            </a:r>
            <a:r>
              <a:rPr lang="en-US" altLang="en-US" sz="2800" b="1" dirty="0">
                <a:solidFill>
                  <a:srgbClr val="FF5050"/>
                </a:solidFill>
              </a:rPr>
              <a:t>compiler</a:t>
            </a:r>
            <a:r>
              <a:rPr lang="en-US" altLang="en-US" sz="2800" dirty="0"/>
              <a:t> provides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err="1">
                <a:latin typeface="Courier" charset="0"/>
              </a:rPr>
              <a:t>gcc</a:t>
            </a:r>
            <a:r>
              <a:rPr lang="en-US" altLang="en-US" sz="2400" dirty="0">
                <a:latin typeface="Courier" charset="0"/>
              </a:rPr>
              <a:t> -Wall, /analyze   </a:t>
            </a:r>
            <a:r>
              <a:rPr lang="en-US" altLang="en-US" sz="2400" b="1" dirty="0">
                <a:solidFill>
                  <a:srgbClr val="33CC33"/>
                </a:solidFill>
                <a:latin typeface="Courier" charset="0"/>
              </a:rPr>
              <a:t>//in visual studio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Bake it into your build or source control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F83FB4-8FEF-445F-B4B1-2FFD3D8E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DE5889-28B5-4A47-8677-26C2963F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33EF06DE-30F8-4609-98EB-00B3877454C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400"/>
              <a:t>Dynamic Analysis</a:t>
            </a:r>
          </a:p>
        </p:txBody>
      </p:sp>
      <p:sp>
        <p:nvSpPr>
          <p:cNvPr id="22531" name="Rectangle 1027">
            <a:extLst>
              <a:ext uri="{FF2B5EF4-FFF2-40B4-BE49-F238E27FC236}">
                <a16:creationId xmlns:a16="http://schemas.microsoft.com/office/drawing/2014/main" id="{40216E16-F09B-48C6-A7B0-A17DFDFBD93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en-US" altLang="en-US" sz="320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178B70B-7689-4B24-B455-FFBD9C0C9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Normal Dynamic Analysis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D3A6E10-565C-4307-91DE-1A7B8AE1A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Run program in </a:t>
            </a:r>
            <a:r>
              <a:rPr lang="en-US" altLang="en-US" sz="2800" b="1" dirty="0">
                <a:solidFill>
                  <a:srgbClr val="FF5050"/>
                </a:solidFill>
              </a:rPr>
              <a:t>instrumented </a:t>
            </a:r>
            <a:r>
              <a:rPr lang="en-US" altLang="en-US" sz="2800" dirty="0">
                <a:solidFill>
                  <a:srgbClr val="FF5050"/>
                </a:solidFill>
              </a:rPr>
              <a:t>execution environment</a:t>
            </a:r>
          </a:p>
          <a:p>
            <a:pPr lvl="1" eaLnBrk="1" hangingPunct="1"/>
            <a:r>
              <a:rPr lang="en-US" altLang="en-US" sz="2400" dirty="0"/>
              <a:t>Binary translator, Static instrumentation, emulator</a:t>
            </a:r>
          </a:p>
          <a:p>
            <a:pPr eaLnBrk="1" hangingPunct="1"/>
            <a:r>
              <a:rPr lang="en-US" altLang="en-US" sz="2800" dirty="0"/>
              <a:t> Look for bad stuff</a:t>
            </a:r>
          </a:p>
          <a:p>
            <a:pPr lvl="1" eaLnBrk="1" hangingPunct="1"/>
            <a:r>
              <a:rPr lang="en-US" altLang="en-US" sz="2400" dirty="0"/>
              <a:t>Use of invalid memory, race conditions, null pointer </a:t>
            </a:r>
            <a:r>
              <a:rPr lang="en-US" altLang="en-US" sz="2400" dirty="0" err="1"/>
              <a:t>deref</a:t>
            </a:r>
            <a:r>
              <a:rPr lang="en-US" altLang="en-US" sz="2400" dirty="0"/>
              <a:t>, etc.</a:t>
            </a:r>
          </a:p>
          <a:p>
            <a:pPr eaLnBrk="1" hangingPunct="1"/>
            <a:r>
              <a:rPr lang="en-US" altLang="en-US" sz="2800" dirty="0"/>
              <a:t>Examples: Purify, </a:t>
            </a:r>
            <a:r>
              <a:rPr lang="en-US" altLang="en-US" sz="2800" dirty="0" err="1"/>
              <a:t>Valgrind</a:t>
            </a:r>
            <a:r>
              <a:rPr lang="en-US" altLang="en-US" sz="2800" dirty="0"/>
              <a:t>, Normal OS exception handlers (crashes)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sz="2800" dirty="0"/>
              <a:t>Most well-known vulnerability testing: </a:t>
            </a:r>
            <a:r>
              <a:rPr lang="en-US" altLang="en-US" sz="2800" b="1" dirty="0">
                <a:solidFill>
                  <a:srgbClr val="7030A0"/>
                </a:solidFill>
              </a:rPr>
              <a:t>Fuzz testing </a:t>
            </a:r>
            <a:r>
              <a:rPr lang="en-US" altLang="en-US" sz="2800" dirty="0"/>
              <a:t>or </a:t>
            </a:r>
            <a:r>
              <a:rPr lang="en-US" altLang="en-US" sz="2800" b="1" dirty="0">
                <a:solidFill>
                  <a:srgbClr val="7030A0"/>
                </a:solidFill>
              </a:rPr>
              <a:t>Fuzzing </a:t>
            </a:r>
          </a:p>
          <a:p>
            <a:pPr eaLnBrk="1" hangingPunct="1"/>
            <a:endParaRPr lang="en-US" altLang="en-US" sz="2800" b="1" dirty="0">
              <a:solidFill>
                <a:srgbClr val="7030A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47B3DB-A163-47F9-854D-4C83B9FF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68B357-20CF-429C-B8D8-B71CC8B5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A0D089B-D766-472F-B087-50D0A812D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Regression </a:t>
            </a:r>
            <a:r>
              <a:rPr lang="en-US" altLang="en-US" i="1" dirty="0"/>
              <a:t>vs.</a:t>
            </a:r>
            <a:r>
              <a:rPr lang="en-US" altLang="en-US" dirty="0"/>
              <a:t> Fuzzing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5454348-6C84-4E58-9DCE-F6FBFB536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Regression: Run program on many normal inputs, look for badness.</a:t>
            </a:r>
          </a:p>
          <a:p>
            <a:pPr lvl="1" eaLnBrk="1" hangingPunct="1"/>
            <a:r>
              <a:rPr lang="en-US" altLang="en-US" sz="2400" dirty="0"/>
              <a:t>Goal: Prevent normal users from encountering errors (e.g. assertions bad).</a:t>
            </a:r>
          </a:p>
          <a:p>
            <a:pPr lvl="1"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Fuzzing: Run program on many </a:t>
            </a:r>
            <a:r>
              <a:rPr lang="en-US" altLang="en-US" sz="2800" b="1" dirty="0">
                <a:solidFill>
                  <a:srgbClr val="FF5050"/>
                </a:solidFill>
              </a:rPr>
              <a:t>abnormal (Negative) inputs</a:t>
            </a:r>
            <a:r>
              <a:rPr lang="en-US" altLang="en-US" sz="2800" dirty="0"/>
              <a:t>, look for badness.</a:t>
            </a:r>
          </a:p>
          <a:p>
            <a:pPr lvl="1" eaLnBrk="1" hangingPunct="1"/>
            <a:r>
              <a:rPr lang="en-US" altLang="en-US" sz="2400" dirty="0"/>
              <a:t>Goal: Prevent attackers from encountering exploitable errors (</a:t>
            </a:r>
            <a:r>
              <a:rPr lang="en-US" altLang="en-US" sz="2400" i="1" dirty="0"/>
              <a:t>e.g.,</a:t>
            </a:r>
            <a:r>
              <a:rPr lang="en-US" altLang="en-US" sz="2400" dirty="0"/>
              <a:t> assertions often ok)</a:t>
            </a:r>
          </a:p>
          <a:p>
            <a:pPr lvl="1" eaLnBrk="1" hangingPunct="1"/>
            <a:endParaRPr lang="en-US" alt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C40B51-EC4B-42C0-8D00-E29DA4CE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64098E-FB1F-4979-BF5E-1E44875F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411B64C-43AB-4E7C-8EB8-9E9E89D1E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Ins="134853"/>
          <a:lstStyle/>
          <a:p>
            <a:pPr marL="57150" eaLnBrk="1" hangingPunct="1"/>
            <a:r>
              <a:rPr lang="en-US" altLang="en-US"/>
              <a:t>Fuzzing Basics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E2E11BE-5077-4966-A614-BC6EE5337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903" y="864704"/>
            <a:ext cx="8766314" cy="5707116"/>
          </a:xfrm>
        </p:spPr>
        <p:txBody>
          <a:bodyPr rIns="134853"/>
          <a:lstStyle/>
          <a:p>
            <a:pPr marL="590550" indent="-533400" eaLnBrk="1" hangingPunct="1">
              <a:lnSpc>
                <a:spcPct val="90000"/>
              </a:lnSpc>
            </a:pPr>
            <a:r>
              <a:rPr lang="en-US" altLang="en-US" sz="2800" b="1" dirty="0"/>
              <a:t>Automatically</a:t>
            </a:r>
            <a:r>
              <a:rPr lang="en-US" altLang="en-US" sz="2800" dirty="0"/>
              <a:t> generate test </a:t>
            </a:r>
            <a:r>
              <a:rPr lang="en-US" altLang="en-US" dirty="0"/>
              <a:t>data</a:t>
            </a:r>
            <a:endParaRPr lang="en-US" altLang="en-US" sz="2800" dirty="0"/>
          </a:p>
          <a:p>
            <a:pPr marL="590550" indent="-533400" eaLnBrk="1" hangingPunct="1">
              <a:lnSpc>
                <a:spcPct val="90000"/>
              </a:lnSpc>
            </a:pPr>
            <a:r>
              <a:rPr lang="en-US" altLang="en-US" sz="2800" dirty="0"/>
              <a:t>Many slightly </a:t>
            </a:r>
            <a:r>
              <a:rPr lang="en-US" altLang="en-US" sz="2800" b="1" dirty="0">
                <a:solidFill>
                  <a:srgbClr val="FF5050"/>
                </a:solidFill>
              </a:rPr>
              <a:t>anomalous test data </a:t>
            </a:r>
            <a:r>
              <a:rPr lang="en-US" altLang="en-US" sz="2800" dirty="0"/>
              <a:t>are input into a target interface</a:t>
            </a:r>
          </a:p>
          <a:p>
            <a:pPr marL="590550" indent="-533400" eaLnBrk="1" hangingPunct="1">
              <a:lnSpc>
                <a:spcPct val="90000"/>
              </a:lnSpc>
            </a:pPr>
            <a:r>
              <a:rPr lang="en-US" altLang="en-US" sz="2800" dirty="0"/>
              <a:t>Application is </a:t>
            </a:r>
            <a:r>
              <a:rPr lang="en-US" altLang="en-US" sz="2800" b="1" dirty="0">
                <a:solidFill>
                  <a:srgbClr val="7030A0"/>
                </a:solidFill>
              </a:rPr>
              <a:t>monitored</a:t>
            </a:r>
            <a:r>
              <a:rPr lang="en-US" altLang="en-US" sz="2800" dirty="0"/>
              <a:t> for errors</a:t>
            </a:r>
          </a:p>
          <a:p>
            <a:pPr marL="590550" indent="-533400" eaLnBrk="1" hangingPunct="1">
              <a:lnSpc>
                <a:spcPct val="90000"/>
              </a:lnSpc>
            </a:pPr>
            <a:r>
              <a:rPr lang="en-US" altLang="en-US" sz="2800" dirty="0"/>
              <a:t>Inputs are generally either </a:t>
            </a:r>
            <a:r>
              <a:rPr lang="en-US" altLang="en-US" sz="2800" b="1" dirty="0">
                <a:solidFill>
                  <a:srgbClr val="0070C0"/>
                </a:solidFill>
              </a:rPr>
              <a:t>file based </a:t>
            </a:r>
            <a:r>
              <a:rPr lang="en-US" altLang="en-US" sz="2800" dirty="0"/>
              <a:t>(.pdf,  .</a:t>
            </a:r>
            <a:r>
              <a:rPr lang="en-US" altLang="en-US" sz="2800" dirty="0" err="1"/>
              <a:t>png</a:t>
            </a:r>
            <a:r>
              <a:rPr lang="en-US" altLang="en-US" sz="2800" dirty="0"/>
              <a:t>, .wav, .mpg)</a:t>
            </a:r>
          </a:p>
          <a:p>
            <a:pPr marL="590550" indent="-533400" eaLnBrk="1" hangingPunct="1">
              <a:lnSpc>
                <a:spcPct val="90000"/>
              </a:lnSpc>
            </a:pPr>
            <a:r>
              <a:rPr lang="en-US" altLang="en-US" sz="2800" dirty="0"/>
              <a:t>Or </a:t>
            </a:r>
            <a:r>
              <a:rPr lang="en-US" altLang="en-US" sz="2800" dirty="0">
                <a:solidFill>
                  <a:srgbClr val="0070C0"/>
                </a:solidFill>
              </a:rPr>
              <a:t>network based</a:t>
            </a:r>
            <a:r>
              <a:rPr lang="en-US" altLang="en-US" sz="2800" dirty="0"/>
              <a:t>…</a:t>
            </a:r>
          </a:p>
          <a:p>
            <a:pPr marL="1089025" lvl="1" indent="-457200" eaLnBrk="1" hangingPunct="1">
              <a:lnSpc>
                <a:spcPct val="90000"/>
              </a:lnSpc>
            </a:pPr>
            <a:r>
              <a:rPr lang="en-US" altLang="en-US" sz="2400" dirty="0"/>
              <a:t>http, SNMP, SOAP</a:t>
            </a:r>
          </a:p>
          <a:p>
            <a:pPr marL="590550" indent="-533400" eaLnBrk="1" hangingPunct="1">
              <a:lnSpc>
                <a:spcPct val="90000"/>
              </a:lnSpc>
            </a:pPr>
            <a:r>
              <a:rPr lang="en-US" altLang="en-US" sz="2800" dirty="0"/>
              <a:t>Or other…</a:t>
            </a:r>
          </a:p>
          <a:p>
            <a:pPr marL="1089025" lvl="1" indent="-457200" eaLnBrk="1" hangingPunct="1">
              <a:lnSpc>
                <a:spcPct val="90000"/>
              </a:lnSpc>
            </a:pPr>
            <a:r>
              <a:rPr lang="en-US" altLang="en-US" sz="2400" dirty="0"/>
              <a:t>Command line apps </a:t>
            </a:r>
          </a:p>
          <a:p>
            <a:pPr marL="1089025" lvl="1" indent="-457200" eaLnBrk="1" hangingPunct="1">
              <a:lnSpc>
                <a:spcPct val="90000"/>
              </a:lnSpc>
            </a:pPr>
            <a:r>
              <a:rPr lang="en-US" altLang="en-US" sz="2400" i="1" dirty="0"/>
              <a:t>e.g.</a:t>
            </a:r>
            <a:r>
              <a:rPr lang="en-US" altLang="en-US" sz="2400" dirty="0"/>
              <a:t>,</a:t>
            </a:r>
            <a:r>
              <a:rPr lang="en-US" altLang="en-US" sz="2400" dirty="0">
                <a:latin typeface="Courier" charset="0"/>
              </a:rPr>
              <a:t> </a:t>
            </a:r>
            <a:r>
              <a:rPr lang="en-US" altLang="en-US" sz="2400" dirty="0" err="1">
                <a:latin typeface="Courier" charset="0"/>
              </a:rPr>
              <a:t>crashme</a:t>
            </a:r>
            <a:r>
              <a:rPr lang="en-US" altLang="en-US" sz="2400" dirty="0">
                <a:latin typeface="Courier" charset="0"/>
              </a:rPr>
              <a:t>()</a:t>
            </a:r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FCFE95FA-5A30-4A72-A366-08644CC29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708" y="4250346"/>
            <a:ext cx="2986709" cy="223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3D27E5-900F-493F-9DB5-A1752D9F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06BC14-72A6-47E3-9181-BFEE2F60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A0FB5DF-A1F9-4C9D-B14D-3201E7F42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Ins="134853"/>
          <a:lstStyle/>
          <a:p>
            <a:pPr marL="57150" eaLnBrk="1" hangingPunct="1"/>
            <a:r>
              <a:rPr lang="en-US" altLang="en-US"/>
              <a:t>Trivial Example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3A5697F-1C32-42EE-B192-94F980233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Ins="134853"/>
          <a:lstStyle/>
          <a:p>
            <a:pPr marL="539750" indent="-482600" eaLnBrk="1" hangingPunct="1"/>
            <a:r>
              <a:rPr lang="en-US" altLang="en-US" sz="2800" dirty="0"/>
              <a:t>Standard HTTP GET request</a:t>
            </a:r>
          </a:p>
          <a:p>
            <a:pPr marL="1114425" lvl="1" indent="-406400" eaLnBrk="1" hangingPunct="1"/>
            <a:r>
              <a:rPr lang="en-US" altLang="en-US" sz="2400" dirty="0"/>
              <a:t>GET /index.html HTTP/1.1</a:t>
            </a:r>
          </a:p>
          <a:p>
            <a:pPr marL="539750" indent="-482600" eaLnBrk="1" hangingPunct="1"/>
            <a:r>
              <a:rPr lang="en-US" altLang="en-US" sz="2800" b="1" dirty="0">
                <a:solidFill>
                  <a:srgbClr val="FF5050"/>
                </a:solidFill>
              </a:rPr>
              <a:t>Anomalous</a:t>
            </a:r>
            <a:r>
              <a:rPr lang="en-US" altLang="en-US" sz="2800" dirty="0"/>
              <a:t> requests</a:t>
            </a:r>
          </a:p>
          <a:p>
            <a:pPr marL="1114425" lvl="1" indent="-406400" eaLnBrk="1" hangingPunct="1"/>
            <a:r>
              <a:rPr lang="en-US" altLang="en-US" sz="2400" dirty="0"/>
              <a:t>AAAAAA...AAAA /index.html HTTP/1.1</a:t>
            </a:r>
          </a:p>
          <a:p>
            <a:pPr marL="1114425" lvl="1" indent="-406400" eaLnBrk="1" hangingPunct="1"/>
            <a:r>
              <a:rPr lang="en-US" altLang="en-US" sz="2400" dirty="0"/>
              <a:t>GET ///////index.html HTTP/1.1</a:t>
            </a:r>
          </a:p>
          <a:p>
            <a:pPr marL="1114425" lvl="1" indent="-406400" eaLnBrk="1" hangingPunct="1"/>
            <a:r>
              <a:rPr lang="en-US" altLang="en-US" sz="2400" dirty="0"/>
              <a:t>GET %n%n%n%n%n%n.html HTTP/1.1</a:t>
            </a:r>
          </a:p>
          <a:p>
            <a:pPr marL="1114425" lvl="1" indent="-406400" eaLnBrk="1" hangingPunct="1"/>
            <a:r>
              <a:rPr lang="en-US" altLang="en-US" sz="2400" dirty="0"/>
              <a:t>GET /AAAAAAAAAAAAA.html HTTP/1.1</a:t>
            </a:r>
          </a:p>
          <a:p>
            <a:pPr marL="1114425" lvl="1" indent="-406400" eaLnBrk="1" hangingPunct="1"/>
            <a:r>
              <a:rPr lang="en-US" altLang="en-US" sz="2400" dirty="0"/>
              <a:t>GET /index.html HTTTTTTTTTTTTTP/1.1</a:t>
            </a:r>
          </a:p>
          <a:p>
            <a:pPr marL="1114425" lvl="1" indent="-406400" eaLnBrk="1" hangingPunct="1"/>
            <a:r>
              <a:rPr lang="en-US" altLang="en-US" sz="2400" dirty="0"/>
              <a:t>GET /index.html HTTP/1.1.1.1.1.1.1.1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C8490D-E495-4313-B2CE-A7DD2EDD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60F88-901C-4164-9622-F2635D30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405E360-D6D8-4A9E-BB7D-DF9B02FA17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Ins="134853"/>
          <a:lstStyle/>
          <a:p>
            <a:pPr marL="57150" eaLnBrk="1" hangingPunct="1"/>
            <a:r>
              <a:rPr lang="en-US" altLang="en-US" sz="3200" dirty="0"/>
              <a:t>Different Ways To Generate Inputs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0151CC6-0125-4CDC-B2F5-7A5EF36F21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Ins="134853"/>
          <a:lstStyle/>
          <a:p>
            <a:pPr marL="539750" indent="-482600" eaLnBrk="1" hangingPunct="1">
              <a:buFontTx/>
              <a:buNone/>
            </a:pPr>
            <a:endParaRPr lang="en-US" altLang="en-US" dirty="0"/>
          </a:p>
          <a:p>
            <a:pPr marL="539750" indent="-482600" eaLnBrk="1" hangingPunct="1"/>
            <a:r>
              <a:rPr lang="en-US" altLang="en-US" dirty="0"/>
              <a:t>Mutation Based - “Dumb Fuzzing”</a:t>
            </a:r>
          </a:p>
          <a:p>
            <a:pPr marL="539750" indent="-482600" eaLnBrk="1" hangingPunct="1"/>
            <a:r>
              <a:rPr lang="en-US" altLang="en-US" dirty="0"/>
              <a:t>Generation Based - “Smart Fuzzing”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7903D0-1BC7-4622-95DF-34DC5F18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52F76B-30D5-4D84-B3A9-42E1BFC4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FDF85B0-26B6-4DC7-B335-51DFD27BB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Ins="134853"/>
          <a:lstStyle/>
          <a:p>
            <a:pPr marL="57150" eaLnBrk="1" hangingPunct="1"/>
            <a:r>
              <a:rPr lang="en-US" altLang="en-US"/>
              <a:t>Mutation Based Fuzzing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4D21028-AD6B-49B6-AF57-C4C231134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8843" y="854766"/>
            <a:ext cx="8499545" cy="5777810"/>
          </a:xfrm>
        </p:spPr>
        <p:txBody>
          <a:bodyPr rIns="134853"/>
          <a:lstStyle/>
          <a:p>
            <a:pPr marL="400050" indent="-342900" eaLnBrk="1" hangingPunct="1"/>
            <a:r>
              <a:rPr lang="en-US" altLang="en-US" sz="2400" dirty="0"/>
              <a:t>Little or no knowledge of the structure of the inputs is assumed</a:t>
            </a:r>
          </a:p>
          <a:p>
            <a:pPr marL="539750" indent="-482600" eaLnBrk="1" hangingPunct="1"/>
            <a:r>
              <a:rPr lang="en-US" altLang="en-US" sz="2400" dirty="0"/>
              <a:t>Anomalies are added to existing valid inputs</a:t>
            </a:r>
          </a:p>
          <a:p>
            <a:pPr marL="539750" indent="-482600" eaLnBrk="1" hangingPunct="1"/>
            <a:r>
              <a:rPr lang="en-US" altLang="en-US" sz="2400" dirty="0"/>
              <a:t>Anomalies may be completely random or follow some heuristics (e.g. remove NUL, shift character forward)</a:t>
            </a:r>
          </a:p>
          <a:p>
            <a:pPr marL="539750" indent="-482600" eaLnBrk="1" hangingPunct="1"/>
            <a:endParaRPr lang="en-US" altLang="en-US" sz="2400" dirty="0"/>
          </a:p>
          <a:p>
            <a:pPr marL="539750" indent="-482600" eaLnBrk="1" hangingPunct="1"/>
            <a:r>
              <a:rPr lang="en-US" altLang="en-US" sz="2400" dirty="0"/>
              <a:t>Examples:</a:t>
            </a:r>
          </a:p>
          <a:p>
            <a:pPr marL="1114425" lvl="1" indent="-406400" eaLnBrk="1" hangingPunct="1"/>
            <a:r>
              <a:rPr lang="en-US" altLang="en-US" sz="2000" dirty="0" err="1"/>
              <a:t>Taof</a:t>
            </a:r>
            <a:r>
              <a:rPr lang="en-US" altLang="en-US" sz="2000" dirty="0"/>
              <a:t>, GPF, </a:t>
            </a:r>
            <a:r>
              <a:rPr lang="en-US" altLang="en-US" sz="2000" dirty="0" err="1"/>
              <a:t>ProxyFuzz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FileFuzz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Filep</a:t>
            </a:r>
            <a:r>
              <a:rPr lang="en-US" altLang="en-US" sz="2000" dirty="0"/>
              <a:t>, etc.</a:t>
            </a:r>
          </a:p>
          <a:p>
            <a:pPr marL="1114425" lvl="1" indent="-406400" eaLnBrk="1" hangingPunct="1"/>
            <a:endParaRPr lang="en-US" altLang="en-US" sz="2000" dirty="0"/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0B3D27D8-8BCC-4505-B44D-FC67F81A9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548" y="4283764"/>
            <a:ext cx="3938256" cy="211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60E7F2-DA1B-4BB5-908A-12200B35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3B422B-84B3-4E60-A18F-CD35430B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4667C90-EA94-4187-920F-CCB3C5FF0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fuzzing a pdf viewer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2CD041F-32AE-44BE-A062-24F2504127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dirty="0"/>
              <a:t>Google for .pdf (about 1 billion results)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dirty="0"/>
              <a:t>Crawl pages to build a corpus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dirty="0"/>
              <a:t>Use fuzzing tool (or script to)</a:t>
            </a:r>
          </a:p>
          <a:p>
            <a:pPr marL="990600" lvl="1" indent="-533400" eaLnBrk="1" hangingPunct="1"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US" altLang="en-US" dirty="0"/>
              <a:t>Grab a file</a:t>
            </a:r>
          </a:p>
          <a:p>
            <a:pPr marL="990600" lvl="1" indent="-533400" eaLnBrk="1" hangingPunct="1"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US" altLang="en-US" dirty="0"/>
              <a:t>Mutate that file</a:t>
            </a:r>
          </a:p>
          <a:p>
            <a:pPr marL="990600" lvl="1" indent="-533400" eaLnBrk="1" hangingPunct="1"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US" altLang="en-US" dirty="0"/>
              <a:t>Feed it to the program</a:t>
            </a:r>
          </a:p>
          <a:p>
            <a:pPr marL="990600" lvl="1" indent="-533400" eaLnBrk="1" hangingPunct="1"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US" altLang="en-US" dirty="0"/>
              <a:t>Record if it crashed (and input that crashed it)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52EF28-71E6-4AEF-BD1C-DBB6F1D7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FA441-E168-4018-BAB2-D6AAD112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CAAA014-5AB0-4DCB-9EC3-8CA1A6C7A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Dumb Fuzzing In Short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1F6FF95-3CD0-4137-9992-127528BC1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900"/>
              <a:t>Strengths</a:t>
            </a:r>
          </a:p>
          <a:p>
            <a:pPr lvl="1" eaLnBrk="1" hangingPunct="1"/>
            <a:r>
              <a:rPr lang="en-US" altLang="en-US" sz="2100"/>
              <a:t>Super easy to setup and automate</a:t>
            </a:r>
          </a:p>
          <a:p>
            <a:pPr lvl="1" eaLnBrk="1" hangingPunct="1"/>
            <a:r>
              <a:rPr lang="en-US" altLang="en-US" sz="2100"/>
              <a:t>Little to no protocol knowledge required</a:t>
            </a:r>
          </a:p>
          <a:p>
            <a:pPr eaLnBrk="1" hangingPunct="1"/>
            <a:r>
              <a:rPr lang="en-US" altLang="en-US" sz="2900"/>
              <a:t>Weaknesses</a:t>
            </a:r>
            <a:endParaRPr lang="en-US" altLang="en-US" sz="2500"/>
          </a:p>
          <a:p>
            <a:pPr lvl="1" eaLnBrk="1" hangingPunct="1"/>
            <a:r>
              <a:rPr lang="en-US" altLang="en-US" sz="2000"/>
              <a:t>Limited by initial corpus</a:t>
            </a:r>
          </a:p>
          <a:p>
            <a:pPr lvl="1" eaLnBrk="1" hangingPunct="1"/>
            <a:r>
              <a:rPr lang="en-US" altLang="en-US" sz="2000"/>
              <a:t>May fail for protocols with checksums, those which depend on challenge response, etc.</a:t>
            </a:r>
            <a:endParaRPr lang="en-US" altLang="en-US"/>
          </a:p>
          <a:p>
            <a:pPr lvl="1" eaLnBrk="1" hangingPunct="1"/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D7489D-2914-4FA5-A410-0766A3E8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385E17-CC51-4950-A461-AA87F7C0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2D67B86-7AF8-4158-9DB9-196DFC5CC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Vulnerability Finding Today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A75BA3E-AE91-45C0-9108-1D14D7C0A6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7870" y="954157"/>
            <a:ext cx="8517834" cy="4837043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FF5050"/>
                </a:solidFill>
              </a:rPr>
              <a:t>Security bugs (Vulnerabilities) </a:t>
            </a:r>
            <a:r>
              <a:rPr lang="en-US" altLang="en-US" dirty="0"/>
              <a:t>can bring $500-$100,000 on the open market</a:t>
            </a:r>
          </a:p>
          <a:p>
            <a:pPr eaLnBrk="1" hangingPunct="1"/>
            <a:r>
              <a:rPr lang="en-US" altLang="en-US" dirty="0"/>
              <a:t>Good bug finders make $180-$250/</a:t>
            </a:r>
            <a:r>
              <a:rPr lang="en-US" altLang="en-US" dirty="0" err="1"/>
              <a:t>hr</a:t>
            </a:r>
            <a:r>
              <a:rPr lang="en-US" altLang="en-US" dirty="0"/>
              <a:t> consulting</a:t>
            </a:r>
          </a:p>
          <a:p>
            <a:pPr eaLnBrk="1" hangingPunct="1"/>
            <a:r>
              <a:rPr lang="en-US" altLang="en-US" dirty="0"/>
              <a:t>Few companies can find </a:t>
            </a:r>
            <a:r>
              <a:rPr lang="en-US" altLang="en-US" b="1" dirty="0"/>
              <a:t>good people</a:t>
            </a:r>
            <a:r>
              <a:rPr lang="en-US" altLang="en-US" dirty="0"/>
              <a:t>, many do not even realize this is possible.</a:t>
            </a:r>
          </a:p>
          <a:p>
            <a:pPr eaLnBrk="1" hangingPunct="1"/>
            <a:r>
              <a:rPr lang="en-US" altLang="en-US" dirty="0"/>
              <a:t>Still largely a black art</a:t>
            </a:r>
            <a:endParaRPr lang="en-US" altLang="en-US" sz="3200" dirty="0"/>
          </a:p>
          <a:p>
            <a:pPr eaLnBrk="1" hangingPunct="1"/>
            <a:endParaRPr lang="en-US" altLang="en-US" sz="2000" dirty="0"/>
          </a:p>
        </p:txBody>
      </p:sp>
      <p:sp>
        <p:nvSpPr>
          <p:cNvPr id="3076" name="Picture 4">
            <a:extLst>
              <a:ext uri="{FF2B5EF4-FFF2-40B4-BE49-F238E27FC236}">
                <a16:creationId xmlns:a16="http://schemas.microsoft.com/office/drawing/2014/main" id="{5CA33688-A96A-42E0-98FB-295433A229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91200" y="4343400"/>
            <a:ext cx="3352800" cy="232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7" name="Picture 6">
            <a:extLst>
              <a:ext uri="{FF2B5EF4-FFF2-40B4-BE49-F238E27FC236}">
                <a16:creationId xmlns:a16="http://schemas.microsoft.com/office/drawing/2014/main" id="{6EC8E4B6-03E8-4A15-A52E-AFB71B221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089" y="4176712"/>
            <a:ext cx="216376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D07D17-C1F2-45BB-BB70-D7DB60A11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2" y="4213155"/>
            <a:ext cx="3971586" cy="24575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1A0D6-C1F5-486D-AFD1-AC473416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F14F8-B313-4B19-9BBC-ED59FCC4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E668605-5EB5-401B-AB0D-8A3098776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Ins="134853"/>
          <a:lstStyle/>
          <a:p>
            <a:pPr marL="57150" eaLnBrk="1" hangingPunct="1"/>
            <a:r>
              <a:rPr lang="en-US" altLang="en-US"/>
              <a:t>Generation Based Fuzzing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53F5665-8B55-4144-999A-560BCD4798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9027" y="756458"/>
            <a:ext cx="8529362" cy="5806267"/>
          </a:xfrm>
        </p:spPr>
        <p:txBody>
          <a:bodyPr rIns="134853"/>
          <a:lstStyle/>
          <a:p>
            <a:pPr marL="514350" indent="-457200" eaLnBrk="1" hangingPunct="1"/>
            <a:r>
              <a:rPr lang="en-US" altLang="en-US" dirty="0"/>
              <a:t>Test cases are generated from some description of the format: RFC, documentation, etc.</a:t>
            </a:r>
          </a:p>
          <a:p>
            <a:pPr marL="539750" indent="-482600" eaLnBrk="1" hangingPunct="1"/>
            <a:r>
              <a:rPr lang="en-US" altLang="en-US" dirty="0"/>
              <a:t>Anomalies are added to each possible spot in the inputs</a:t>
            </a:r>
          </a:p>
          <a:p>
            <a:pPr marL="539750" indent="-482600" eaLnBrk="1" hangingPunct="1"/>
            <a:r>
              <a:rPr lang="en-US" altLang="en-US" dirty="0"/>
              <a:t>Knowledge of protocol should give better results than random fuzzing</a:t>
            </a:r>
          </a:p>
          <a:p>
            <a:pPr marL="1114425" lvl="1" indent="-406400" eaLnBrk="1" hangingPunct="1"/>
            <a:endParaRPr lang="en-US" altLang="en-US" dirty="0"/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B77CBF20-5CFA-4EA9-BC70-1EC6E8B63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109" y="3930265"/>
            <a:ext cx="1925154" cy="2311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F99804-D0FE-483C-852A-D92AA20C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CA8237-275A-4280-A0EC-B461EB35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48B9E73-9AFE-4409-8854-3D26DC8E57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Protocol Description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E38C8A2-A968-4958-8797-58A3C548A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//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png.spk</a:t>
            </a: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//author: Charlie Miller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// Header - fixed.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s_binary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("89504E470D0A1A0A");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//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IHDRChunk</a:t>
            </a: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s_binary_block_size_word_bigendian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("IHDR"); //size of data field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s_block_start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("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IHDRcrc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s_string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("IHDR");  // type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s_block_start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("IHDR");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// The following becomes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s_int_variable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for variable stuff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// 1=BINARYBIGENDIAN, 3=ONEBYE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s_push_int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(0x1a, 1);    // Width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s_push_int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(0x14, 1);    // Height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s_push_int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(0x8, 3);     // Bit Depth - should be 1,2,4,8,16, based on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colortype</a:t>
            </a: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s_push_int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(0x3, 3);     //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ColorType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- should be 0,2,3,4,6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s_binary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("00 00");      // Compression || Filter - shall be 00 00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     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s_push_int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(0x0, 3);     // Interlace - should be 0,1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s_block_end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("IHDR");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s_binary_block_crc_word_littleendian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("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IHDRcrc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"); //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crc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of type and data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s_block_end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("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IHDRcrc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...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5232F4-FBE3-470A-84B4-5735DF25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973D34-10EF-4832-92F6-2023365A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010B8BB-E989-4B8A-9584-910838AB64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Generation Based Fuzzing In Short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A96F795-C78E-4408-8B67-95E3C41DF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Strengths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completeness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Can deal with complex dependencies e.g. checksums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Weaknesses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Have to have spec of protocol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Often can find good tools for existing protocols e.g. http, SNMP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Writing generator can be labor intensive for complex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The spec is not the code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5D30C3-7737-4AAF-AFAD-50C53B98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9EF5DF-2245-454D-BF45-01B6282F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429C9FC-9B5E-4C69-950C-1E66F2B2CB9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400"/>
              <a:t>Fuzzing Tools</a:t>
            </a:r>
          </a:p>
        </p:txBody>
      </p:sp>
      <p:sp>
        <p:nvSpPr>
          <p:cNvPr id="34819" name="Picture 5">
            <a:extLst>
              <a:ext uri="{FF2B5EF4-FFF2-40B4-BE49-F238E27FC236}">
                <a16:creationId xmlns:a16="http://schemas.microsoft.com/office/drawing/2014/main" id="{73E00282-6846-40F7-B1F7-90E775D71E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14600" y="3429000"/>
            <a:ext cx="36576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0E42B99-D8AA-4E04-94E9-80F562EFF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Generation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F718131-39BD-40E1-81E3-DE670CA28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Existing generational fuzzers for common protocols (ftp, http, SNMP, etc.)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Mu-4000, </a:t>
            </a:r>
            <a:r>
              <a:rPr lang="en-US" altLang="en-US" dirty="0" err="1"/>
              <a:t>Codenomicon</a:t>
            </a:r>
            <a:r>
              <a:rPr lang="en-US" altLang="en-US" dirty="0"/>
              <a:t>, PROTOS, </a:t>
            </a:r>
            <a:r>
              <a:rPr lang="en-US" altLang="en-US" dirty="0" err="1"/>
              <a:t>FTPFuzz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Fuzzing Frameworks: You provide a spec, they provide a fuzz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SPIKE, </a:t>
            </a:r>
            <a:r>
              <a:rPr lang="en-US" altLang="en-US" dirty="0">
                <a:solidFill>
                  <a:srgbClr val="FF5050"/>
                </a:solidFill>
              </a:rPr>
              <a:t>Peach</a:t>
            </a:r>
            <a:r>
              <a:rPr lang="en-US" altLang="en-US" dirty="0"/>
              <a:t>, </a:t>
            </a:r>
            <a:r>
              <a:rPr lang="en-US" altLang="en-US" dirty="0" err="1"/>
              <a:t>Sulley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Dumb Fuzzing automated: you provide the files or packet traces, they provide the fuzz 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Filep</a:t>
            </a:r>
            <a:r>
              <a:rPr lang="en-US" altLang="en-US" dirty="0"/>
              <a:t>, </a:t>
            </a:r>
            <a:r>
              <a:rPr lang="en-US" altLang="en-US" dirty="0" err="1"/>
              <a:t>Taof</a:t>
            </a:r>
            <a:r>
              <a:rPr lang="en-US" altLang="en-US" dirty="0"/>
              <a:t>, GPF, </a:t>
            </a:r>
            <a:r>
              <a:rPr lang="en-US" altLang="en-US" dirty="0" err="1"/>
              <a:t>ProxyFuzz</a:t>
            </a:r>
            <a:r>
              <a:rPr lang="en-US" altLang="en-US" dirty="0"/>
              <a:t>, </a:t>
            </a:r>
            <a:r>
              <a:rPr lang="en-US" altLang="en-US" dirty="0" err="1"/>
              <a:t>PeachShark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Many special purpose fuzzers already exist as well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ActiveX (</a:t>
            </a:r>
            <a:r>
              <a:rPr lang="en-US" altLang="en-US" dirty="0" err="1"/>
              <a:t>AxMan</a:t>
            </a:r>
            <a:r>
              <a:rPr lang="en-US" altLang="en-US" dirty="0"/>
              <a:t>), regular expressions, etc.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3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72D991-26F7-46F8-A104-D139DE60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5513B-D4CA-4EDE-A208-6299EB94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85CDD61-CE12-4929-B606-69C2BC91C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Inject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CF5746E-249A-425A-B3C4-E1F628C75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Simplest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Run program on fuzzed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Replay fuzzed packet trace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Modify existing program/ client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Invoke fuzzer at appropriate point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Use fuzzing framework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/>
              <a:t>e.g.</a:t>
            </a:r>
            <a:r>
              <a:rPr lang="en-US" altLang="en-US" b="1" dirty="0"/>
              <a:t>,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FF5050"/>
                </a:solidFill>
              </a:rPr>
              <a:t>Peach</a:t>
            </a:r>
            <a:r>
              <a:rPr lang="en-US" altLang="en-US" dirty="0"/>
              <a:t> automates generating COM interface fuzzers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969EB7-02D8-4A93-BE22-CFD28213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C5F831-AAD1-4C02-B3F5-7710DF17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83DCF33-6491-4E91-AE44-C7E1E7FF1E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 Detection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C2DFF2F-EC94-4399-9C20-35D86B0AF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See if program crashed</a:t>
            </a:r>
          </a:p>
          <a:p>
            <a:pPr lvl="1" eaLnBrk="1" hangingPunct="1"/>
            <a:r>
              <a:rPr lang="en-US" altLang="en-US" sz="2400" dirty="0"/>
              <a:t>Type of crash can tell a lot (SEGV vs. assert fail)</a:t>
            </a:r>
          </a:p>
          <a:p>
            <a:pPr eaLnBrk="1" hangingPunct="1"/>
            <a:r>
              <a:rPr lang="en-US" altLang="en-US" sz="2800" dirty="0"/>
              <a:t>Run program under dynamic memory error detector (</a:t>
            </a:r>
            <a:r>
              <a:rPr lang="en-US" altLang="en-US" sz="2800" b="1" dirty="0" err="1">
                <a:solidFill>
                  <a:srgbClr val="FF5050"/>
                </a:solidFill>
              </a:rPr>
              <a:t>valgrind</a:t>
            </a:r>
            <a:r>
              <a:rPr lang="en-US" altLang="en-US" b="1" dirty="0">
                <a:solidFill>
                  <a:srgbClr val="FF5050"/>
                </a:solidFill>
              </a:rPr>
              <a:t>, ASAN,</a:t>
            </a:r>
            <a:r>
              <a:rPr lang="en-US" altLang="en-US" sz="2800" dirty="0"/>
              <a:t> purify)</a:t>
            </a:r>
          </a:p>
          <a:p>
            <a:pPr lvl="1" eaLnBrk="1" hangingPunct="1"/>
            <a:r>
              <a:rPr lang="en-US" altLang="en-US" sz="2400" dirty="0"/>
              <a:t>Catch more bugs, but more expensive per run.</a:t>
            </a:r>
          </a:p>
          <a:p>
            <a:pPr eaLnBrk="1" hangingPunct="1"/>
            <a:r>
              <a:rPr lang="en-US" altLang="en-US" sz="2800" dirty="0"/>
              <a:t>See if program locks up</a:t>
            </a:r>
          </a:p>
          <a:p>
            <a:pPr eaLnBrk="1" hangingPunct="1"/>
            <a:r>
              <a:rPr lang="en-US" altLang="en-US" sz="2800" dirty="0"/>
              <a:t>Roll your own checker, </a:t>
            </a:r>
            <a:r>
              <a:rPr lang="en-US" altLang="en-US" sz="2800" i="1" dirty="0"/>
              <a:t>e.g.,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valgrind</a:t>
            </a:r>
            <a:r>
              <a:rPr lang="en-US" altLang="en-US" sz="2800" dirty="0"/>
              <a:t> skins</a:t>
            </a:r>
          </a:p>
          <a:p>
            <a:pPr lvl="1" eaLnBrk="1" hangingPunct="1"/>
            <a:endParaRPr lang="en-US" alt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C5516D-64A2-4762-9433-17824468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661971-3B4D-4AFF-A699-E1EA2964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B83A94B-6AC2-4618-8013-5BEE9A6FE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Workflow Automation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29BF43E-55EC-4245-90A0-5E0B45081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Sulley</a:t>
            </a:r>
            <a:r>
              <a:rPr lang="en-US" altLang="en-US" dirty="0"/>
              <a:t>, Peach, Mu-4000 all provide tools to aid setup, running, recording, etc.</a:t>
            </a:r>
          </a:p>
          <a:p>
            <a:pPr eaLnBrk="1" hangingPunct="1"/>
            <a:r>
              <a:rPr lang="en-US" altLang="en-US" dirty="0"/>
              <a:t>Virtual machines can help create reproducible workload</a:t>
            </a:r>
          </a:p>
          <a:p>
            <a:pPr eaLnBrk="1" hangingPunct="1"/>
            <a:r>
              <a:rPr lang="en-US" altLang="en-US" dirty="0"/>
              <a:t>Some assembly still required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54B26F-1AAE-4D3F-92FB-359FC7D2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F524C4-94C4-4F0C-889C-51590CDB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7AE4ABE-034D-46D9-B062-F1866EDDF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Much Fuzz Is Enough?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4CEC7FA-59AD-476B-BB35-9AF7D68E69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Mutation based fuzzers can generate an </a:t>
            </a:r>
            <a:r>
              <a:rPr lang="en-US" altLang="en-US" sz="2800" b="1" dirty="0"/>
              <a:t>infinite number </a:t>
            </a:r>
            <a:r>
              <a:rPr lang="en-US" altLang="en-US" sz="2800" dirty="0"/>
              <a:t>of test cases...  </a:t>
            </a:r>
          </a:p>
          <a:p>
            <a:pPr lvl="1" eaLnBrk="1" hangingPunct="1"/>
            <a:r>
              <a:rPr lang="en-US" altLang="en-US" dirty="0"/>
              <a:t>When has the fuzzer run long enough?</a:t>
            </a:r>
          </a:p>
          <a:p>
            <a:pPr eaLnBrk="1" hangingPunct="1"/>
            <a:r>
              <a:rPr lang="en-US" altLang="en-US" sz="2800" dirty="0"/>
              <a:t>Generation based fuzzers generate a </a:t>
            </a:r>
            <a:r>
              <a:rPr lang="en-US" altLang="en-US" sz="2800" b="1" dirty="0"/>
              <a:t>finite number </a:t>
            </a:r>
            <a:r>
              <a:rPr lang="en-US" altLang="en-US" sz="2800" dirty="0"/>
              <a:t>of test cases.  </a:t>
            </a:r>
          </a:p>
          <a:p>
            <a:pPr lvl="1" eaLnBrk="1" hangingPunct="1"/>
            <a:r>
              <a:rPr lang="en-US" altLang="en-US" dirty="0"/>
              <a:t>What happens when they’re all run and no bugs are found?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</p:txBody>
      </p:sp>
      <p:sp>
        <p:nvSpPr>
          <p:cNvPr id="39940" name="Picture 4">
            <a:extLst>
              <a:ext uri="{FF2B5EF4-FFF2-40B4-BE49-F238E27FC236}">
                <a16:creationId xmlns:a16="http://schemas.microsoft.com/office/drawing/2014/main" id="{E48E1922-B0D8-489E-9F07-724CF3E269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05400" y="4800600"/>
            <a:ext cx="40386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04F51-D6B2-4E75-829C-8D988A9F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D3E7CA-524C-4BDC-A9DD-F0766DA0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E7FBF20-F03C-4F70-98E4-533D09B415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Ins="134853"/>
          <a:lstStyle/>
          <a:p>
            <a:pPr marL="57150" eaLnBrk="1" hangingPunct="1"/>
            <a:r>
              <a:rPr lang="en-US" altLang="en-US"/>
              <a:t>Example: PDF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3BF57D0-2B76-4535-936C-5CBFC9CE7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Ins="134853"/>
          <a:lstStyle/>
          <a:p>
            <a:pPr marL="539750" indent="-482600" eaLnBrk="1" hangingPunct="1">
              <a:lnSpc>
                <a:spcPct val="90000"/>
              </a:lnSpc>
            </a:pPr>
            <a:r>
              <a:rPr lang="en-US" altLang="en-US" sz="2500" dirty="0"/>
              <a:t>I have a PDF file with 248,000 bytes</a:t>
            </a:r>
          </a:p>
          <a:p>
            <a:pPr marL="539750" indent="-482600" eaLnBrk="1" hangingPunct="1">
              <a:lnSpc>
                <a:spcPct val="90000"/>
              </a:lnSpc>
            </a:pPr>
            <a:r>
              <a:rPr lang="en-US" altLang="en-US" sz="2500" dirty="0"/>
              <a:t>There is one byte that, if changed to particular values, causes a crash</a:t>
            </a:r>
          </a:p>
          <a:p>
            <a:pPr marL="1114425" lvl="1" indent="-406400" eaLnBrk="1" hangingPunct="1">
              <a:lnSpc>
                <a:spcPct val="90000"/>
              </a:lnSpc>
            </a:pPr>
            <a:r>
              <a:rPr lang="en-US" altLang="en-US" dirty="0"/>
              <a:t>This byte is 94% of the way through the file</a:t>
            </a:r>
          </a:p>
          <a:p>
            <a:pPr marL="539750" indent="-482600" eaLnBrk="1" hangingPunct="1">
              <a:lnSpc>
                <a:spcPct val="90000"/>
              </a:lnSpc>
            </a:pPr>
            <a:r>
              <a:rPr lang="en-US" altLang="en-US" sz="2500" dirty="0"/>
              <a:t>Any single random mutation to the file has a probability of .00000392 of finding the crash</a:t>
            </a:r>
          </a:p>
          <a:p>
            <a:pPr marL="539750" indent="-482600" eaLnBrk="1" hangingPunct="1">
              <a:lnSpc>
                <a:spcPct val="90000"/>
              </a:lnSpc>
            </a:pPr>
            <a:r>
              <a:rPr lang="en-US" altLang="en-US" sz="2500" dirty="0"/>
              <a:t>On average, need 127,512 test cases to find it</a:t>
            </a:r>
          </a:p>
          <a:p>
            <a:pPr marL="539750" indent="-482600" eaLnBrk="1" hangingPunct="1">
              <a:lnSpc>
                <a:spcPct val="90000"/>
              </a:lnSpc>
            </a:pPr>
            <a:r>
              <a:rPr lang="en-US" altLang="en-US" sz="2500" dirty="0"/>
              <a:t>At 2 seconds a test case, </a:t>
            </a:r>
            <a:r>
              <a:rPr lang="en-US" altLang="en-US" sz="2500" dirty="0" err="1"/>
              <a:t>thats</a:t>
            </a:r>
            <a:r>
              <a:rPr lang="en-US" altLang="en-US" sz="2500" dirty="0"/>
              <a:t> just under 3 days...</a:t>
            </a:r>
          </a:p>
          <a:p>
            <a:pPr marL="539750" indent="-482600" eaLnBrk="1" hangingPunct="1">
              <a:lnSpc>
                <a:spcPct val="90000"/>
              </a:lnSpc>
            </a:pPr>
            <a:r>
              <a:rPr lang="en-US" altLang="en-US" sz="2500" dirty="0"/>
              <a:t>It could take a week or more...</a:t>
            </a:r>
            <a:endParaRPr lang="en-US" altLang="en-US" sz="21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501D73-A4D8-48FD-9033-FED6DBAD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66F258-BBF5-443D-87DD-226E3B68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C7BA4E8-F6BD-4851-8C40-EE23DAD22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Security Vulnerabilities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71FE12B-ECD2-4115-ACC7-611029702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What can </a:t>
            </a:r>
            <a:r>
              <a:rPr lang="en-US" altLang="en-US" sz="3200" b="1" dirty="0"/>
              <a:t>Security bugs</a:t>
            </a:r>
            <a:r>
              <a:rPr lang="en-US" altLang="en-US" sz="3200" dirty="0"/>
              <a:t> </a:t>
            </a:r>
            <a:r>
              <a:rPr lang="en-US" altLang="en-US" sz="3200" b="1" dirty="0">
                <a:solidFill>
                  <a:srgbClr val="FF5050"/>
                </a:solidFill>
              </a:rPr>
              <a:t>(Vulnerabilities) </a:t>
            </a:r>
            <a:r>
              <a:rPr lang="en-US" altLang="en-US" sz="3200" dirty="0"/>
              <a:t>an attacker do?</a:t>
            </a:r>
          </a:p>
          <a:p>
            <a:pPr lvl="1" eaLnBrk="1" hangingPunct="1"/>
            <a:r>
              <a:rPr lang="en-US" altLang="en-US" sz="2800" dirty="0"/>
              <a:t>avoid authentication</a:t>
            </a:r>
          </a:p>
          <a:p>
            <a:pPr lvl="1" eaLnBrk="1" hangingPunct="1"/>
            <a:r>
              <a:rPr lang="en-US" altLang="en-US" sz="2800" dirty="0"/>
              <a:t>privilege escalation</a:t>
            </a:r>
          </a:p>
          <a:p>
            <a:pPr lvl="1" eaLnBrk="1" hangingPunct="1"/>
            <a:r>
              <a:rPr lang="en-US" altLang="en-US" sz="2800" dirty="0"/>
              <a:t>bypass security check</a:t>
            </a:r>
          </a:p>
          <a:p>
            <a:pPr lvl="1" eaLnBrk="1" hangingPunct="1"/>
            <a:r>
              <a:rPr lang="en-US" altLang="en-US" sz="2800" dirty="0"/>
              <a:t>deny service (crash/hose configuration)</a:t>
            </a:r>
          </a:p>
          <a:p>
            <a:pPr lvl="1" eaLnBrk="1" hangingPunct="1"/>
            <a:r>
              <a:rPr lang="en-US" altLang="en-US" sz="2800" dirty="0"/>
              <a:t>run code remotely</a:t>
            </a:r>
          </a:p>
          <a:p>
            <a:pPr lvl="1" eaLnBrk="1" hangingPunct="1"/>
            <a:endParaRPr lang="en-US" alt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112882-8683-4D00-AE70-0342E8C5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93578E-0486-4337-AADD-D44498C5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2D702EB-E5C0-4F52-B0B2-CD4A082393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Ins="134853"/>
          <a:lstStyle/>
          <a:p>
            <a:pPr marL="57150" eaLnBrk="1" hangingPunct="1"/>
            <a:r>
              <a:rPr lang="en-US" altLang="en-US"/>
              <a:t>Code Coverage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FD88D03-F2B1-42F7-BC7A-5DB2992D31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Ins="134853"/>
          <a:lstStyle/>
          <a:p>
            <a:pPr marL="539750" indent="-482600" eaLnBrk="1" hangingPunct="1">
              <a:lnSpc>
                <a:spcPct val="90000"/>
              </a:lnSpc>
            </a:pPr>
            <a:r>
              <a:rPr lang="en-US" altLang="en-US" dirty="0"/>
              <a:t>Some of the answers to these questions lie in </a:t>
            </a:r>
            <a:r>
              <a:rPr lang="en-US" altLang="en-US" i="1" dirty="0"/>
              <a:t>code coverage</a:t>
            </a:r>
          </a:p>
          <a:p>
            <a:pPr marL="539750" indent="-482600" eaLnBrk="1" hangingPunct="1">
              <a:lnSpc>
                <a:spcPct val="90000"/>
              </a:lnSpc>
            </a:pPr>
            <a:r>
              <a:rPr lang="en-US" altLang="en-US" dirty="0"/>
              <a:t>Code coverage is a metric which can be used to determine how much code has been executed.</a:t>
            </a:r>
          </a:p>
          <a:p>
            <a:pPr marL="539750" indent="-482600" eaLnBrk="1" hangingPunct="1">
              <a:lnSpc>
                <a:spcPct val="90000"/>
              </a:lnSpc>
            </a:pPr>
            <a:r>
              <a:rPr lang="en-US" altLang="en-US" dirty="0"/>
              <a:t>Data can be obtained using a variety of </a:t>
            </a:r>
            <a:r>
              <a:rPr lang="en-US" altLang="en-US" b="1" dirty="0">
                <a:solidFill>
                  <a:srgbClr val="FF5050"/>
                </a:solidFill>
              </a:rPr>
              <a:t>profiling tools. </a:t>
            </a:r>
            <a:r>
              <a:rPr lang="en-US" altLang="en-US" i="1" dirty="0"/>
              <a:t>e.g.</a:t>
            </a:r>
            <a:r>
              <a:rPr lang="en-US" altLang="en-US" dirty="0"/>
              <a:t>, </a:t>
            </a:r>
            <a:r>
              <a:rPr lang="en-US" altLang="en-US" dirty="0" err="1">
                <a:latin typeface="Courier" charset="0"/>
              </a:rPr>
              <a:t>gcov</a:t>
            </a:r>
            <a:endParaRPr lang="en-US" altLang="en-US" dirty="0">
              <a:latin typeface="Courier" charset="0"/>
            </a:endParaRPr>
          </a:p>
          <a:p>
            <a:pPr marL="539750" indent="-482600" eaLnBrk="1" hangingPunct="1">
              <a:lnSpc>
                <a:spcPct val="90000"/>
              </a:lnSpc>
            </a:pPr>
            <a:endParaRPr lang="en-US" altLang="en-US" sz="2100" dirty="0">
              <a:solidFill>
                <a:srgbClr val="000000"/>
              </a:solidFill>
              <a:latin typeface="Courier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B62D94-7FB8-41D0-A7A2-5E3AA538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4111E3-17F8-406D-A736-7E3ED4F7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0B83984-948D-4E0B-BEDA-E45BE6004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Ins="134853"/>
          <a:lstStyle/>
          <a:p>
            <a:pPr marL="57150" eaLnBrk="1" hangingPunct="1"/>
            <a:r>
              <a:rPr lang="en-US" altLang="en-US"/>
              <a:t>Types of Code Coverage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58542CF-5E52-4743-8D8E-B6575BBD1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Ins="134853"/>
          <a:lstStyle/>
          <a:p>
            <a:pPr marL="539750" indent="-482600" eaLnBrk="1" hangingPunct="1"/>
            <a:r>
              <a:rPr lang="en-US" altLang="en-US" sz="2800" dirty="0"/>
              <a:t>Line coverage</a:t>
            </a:r>
          </a:p>
          <a:p>
            <a:pPr marL="1114425" lvl="1" indent="-406400" eaLnBrk="1" hangingPunct="1"/>
            <a:r>
              <a:rPr lang="en-US" altLang="en-US" sz="2400" dirty="0"/>
              <a:t>Measures how many lines of source code have been executed.</a:t>
            </a:r>
          </a:p>
          <a:p>
            <a:pPr marL="539750" indent="-482600" eaLnBrk="1" hangingPunct="1"/>
            <a:r>
              <a:rPr lang="en-US" altLang="en-US" sz="2800" dirty="0"/>
              <a:t>Branch coverage</a:t>
            </a:r>
          </a:p>
          <a:p>
            <a:pPr marL="1114425" lvl="1" indent="-406400" eaLnBrk="1" hangingPunct="1"/>
            <a:r>
              <a:rPr lang="en-US" altLang="en-US" sz="2400" dirty="0"/>
              <a:t>Measures how many branches in code have been taken (conditional </a:t>
            </a:r>
            <a:r>
              <a:rPr lang="en-US" altLang="en-US" sz="2400" dirty="0" err="1"/>
              <a:t>jmps</a:t>
            </a:r>
            <a:r>
              <a:rPr lang="en-US" altLang="en-US" sz="2400" dirty="0"/>
              <a:t>)</a:t>
            </a:r>
          </a:p>
          <a:p>
            <a:pPr marL="539750" indent="-482600" eaLnBrk="1" hangingPunct="1"/>
            <a:r>
              <a:rPr lang="en-US" altLang="en-US" sz="2800" dirty="0"/>
              <a:t>Path coverage</a:t>
            </a:r>
          </a:p>
          <a:p>
            <a:pPr marL="1114425" lvl="1" indent="-406400" eaLnBrk="1" hangingPunct="1"/>
            <a:r>
              <a:rPr lang="en-US" altLang="en-US" sz="2400" dirty="0"/>
              <a:t>Measures how many paths have been taken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D7FC6C-3994-436D-ACEE-5CEFF245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488F6-7640-4D6A-A963-70D9AC48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F84B39B-2C72-4FA1-A2F2-B7DC545FE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Ins="134853"/>
          <a:lstStyle/>
          <a:p>
            <a:pPr marL="57150" eaLnBrk="1" hangingPunct="1"/>
            <a:r>
              <a:rPr lang="en-US" altLang="en-US"/>
              <a:t>Example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DFBFB2FA-C60F-48A7-8C26-F4EA1D760C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1975" y="1196975"/>
            <a:ext cx="8234363" cy="5259388"/>
          </a:xfrm>
        </p:spPr>
        <p:txBody>
          <a:bodyPr rIns="134853"/>
          <a:lstStyle/>
          <a:p>
            <a:pPr marL="539750" indent="-482600" eaLnBrk="1" hangingPunct="1"/>
            <a:endParaRPr lang="en-US" altLang="en-US"/>
          </a:p>
          <a:p>
            <a:pPr marL="539750" indent="-482600" eaLnBrk="1" hangingPunct="1"/>
            <a:endParaRPr lang="en-US" altLang="en-US"/>
          </a:p>
          <a:p>
            <a:pPr marL="539750" indent="-482600" eaLnBrk="1" hangingPunct="1"/>
            <a:endParaRPr lang="en-US" altLang="en-US"/>
          </a:p>
          <a:p>
            <a:pPr marL="539750" indent="-482600" eaLnBrk="1" hangingPunct="1"/>
            <a:endParaRPr lang="en-US" altLang="en-US"/>
          </a:p>
          <a:p>
            <a:pPr marL="539750" indent="-482600" eaLnBrk="1" hangingPunct="1"/>
            <a:r>
              <a:rPr lang="en-US" altLang="en-US"/>
              <a:t>Requires </a:t>
            </a:r>
          </a:p>
          <a:p>
            <a:pPr marL="1114425" lvl="1" indent="-406400" eaLnBrk="1" hangingPunct="1"/>
            <a:r>
              <a:rPr lang="en-US" altLang="en-US"/>
              <a:t>1 test case for line coverage</a:t>
            </a:r>
          </a:p>
          <a:p>
            <a:pPr marL="1114425" lvl="1" indent="-406400" eaLnBrk="1" hangingPunct="1"/>
            <a:r>
              <a:rPr lang="en-US" altLang="en-US"/>
              <a:t>2 test cases for branch coverage</a:t>
            </a:r>
          </a:p>
          <a:p>
            <a:pPr marL="1114425" lvl="1" indent="-406400" eaLnBrk="1" hangingPunct="1"/>
            <a:r>
              <a:rPr lang="en-US" altLang="en-US"/>
              <a:t>4 test cases for path coverage</a:t>
            </a:r>
          </a:p>
          <a:p>
            <a:pPr marL="1687513" lvl="2" indent="-330200" eaLnBrk="1" hangingPunct="1"/>
            <a:r>
              <a:rPr lang="en-US" altLang="en-US"/>
              <a:t>i.e. </a:t>
            </a:r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(a,b) = {(0,0), (3,0), (0,3), (3,3)}</a:t>
            </a:r>
            <a:endParaRPr lang="en-US" altLang="en-US" sz="2300">
              <a:latin typeface="Courier New" panose="02070309020205020404" pitchFamily="49" charset="0"/>
              <a:sym typeface="Courier New" panose="02070309020205020404" pitchFamily="49" charset="0"/>
            </a:endParaRP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B8C4BBA7-09BA-429F-85B7-15306C68A5DA}"/>
              </a:ext>
            </a:extLst>
          </p:cNvPr>
          <p:cNvSpPr>
            <a:spLocks/>
          </p:cNvSpPr>
          <p:nvPr/>
        </p:nvSpPr>
        <p:spPr bwMode="auto">
          <a:xfrm>
            <a:off x="3384550" y="1704975"/>
            <a:ext cx="23669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8" bIns="0"/>
          <a:lstStyle>
            <a:lvl1pPr marL="39688" defTabSz="64293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4293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4293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4293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4293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if( a &gt; 2 )</a:t>
            </a:r>
          </a:p>
          <a:p>
            <a:pPr eaLnBrk="1" hangingPunct="1"/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a = 2;</a:t>
            </a:r>
          </a:p>
          <a:p>
            <a:pPr eaLnBrk="1" hangingPunct="1"/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if( b &gt; 2 )</a:t>
            </a:r>
          </a:p>
          <a:p>
            <a:pPr eaLnBrk="1" hangingPunct="1"/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b = 2;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D6744D-C636-4B16-BABC-C1D344AC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68A3C4-FDCF-41BA-8C56-B0BA53F7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BC64FC1-C104-4EEE-8868-244176D82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Ins="134853"/>
          <a:lstStyle/>
          <a:p>
            <a:pPr marL="57150" eaLnBrk="1" hangingPunct="1"/>
            <a:r>
              <a:rPr lang="en-US" altLang="en-US" sz="3600"/>
              <a:t>Problems with Code Coverage</a:t>
            </a:r>
            <a:endParaRPr lang="en-US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042F4A2-9299-4644-BFAB-4F46C29C78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Ins="134853"/>
          <a:lstStyle/>
          <a:p>
            <a:pPr marL="539750" indent="-482600" eaLnBrk="1" hangingPunct="1">
              <a:lnSpc>
                <a:spcPct val="90000"/>
              </a:lnSpc>
            </a:pPr>
            <a:r>
              <a:rPr lang="en-US" altLang="en-US" sz="2400" dirty="0"/>
              <a:t>Code can be covered without revealing bugs</a:t>
            </a:r>
          </a:p>
          <a:p>
            <a:pPr marL="539750" indent="-482600" eaLnBrk="1" hangingPunct="1">
              <a:lnSpc>
                <a:spcPct val="90000"/>
              </a:lnSpc>
            </a:pPr>
            <a:r>
              <a:rPr lang="en-US" altLang="en-US" sz="2400" dirty="0"/>
              <a:t>Error checking code mostly missed (and we don’t particularly care about it)</a:t>
            </a:r>
          </a:p>
          <a:p>
            <a:pPr marL="539750" indent="-482600" eaLnBrk="1" hangingPunct="1">
              <a:lnSpc>
                <a:spcPct val="90000"/>
              </a:lnSpc>
            </a:pPr>
            <a:endParaRPr lang="en-US" altLang="en-US" sz="2400" dirty="0"/>
          </a:p>
          <a:p>
            <a:pPr marL="539750" indent="-482600" eaLnBrk="1" hangingPunct="1">
              <a:lnSpc>
                <a:spcPct val="90000"/>
              </a:lnSpc>
            </a:pPr>
            <a:endParaRPr lang="en-US" altLang="en-US" sz="2400" dirty="0"/>
          </a:p>
          <a:p>
            <a:pPr marL="539750" indent="-482600" eaLnBrk="1" hangingPunct="1">
              <a:lnSpc>
                <a:spcPct val="90000"/>
              </a:lnSpc>
            </a:pPr>
            <a:endParaRPr lang="en-US" altLang="en-US" sz="2400" dirty="0"/>
          </a:p>
          <a:p>
            <a:pPr marL="539750" indent="-482600" eaLnBrk="1" hangingPunct="1">
              <a:lnSpc>
                <a:spcPct val="90000"/>
              </a:lnSpc>
            </a:pPr>
            <a:r>
              <a:rPr lang="en-US" altLang="en-US" sz="2400" dirty="0"/>
              <a:t>Only “attack surface” reachable</a:t>
            </a:r>
          </a:p>
          <a:p>
            <a:pPr marL="1114425" lvl="1" indent="-406400" eaLnBrk="1" hangingPunct="1">
              <a:lnSpc>
                <a:spcPct val="90000"/>
              </a:lnSpc>
            </a:pPr>
            <a:r>
              <a:rPr lang="en-US" altLang="en-US" sz="2800" b="1" dirty="0"/>
              <a:t>i.e.,</a:t>
            </a:r>
            <a:r>
              <a:rPr lang="en-US" altLang="en-US" sz="2800" dirty="0"/>
              <a:t> the code processing user controlled data</a:t>
            </a:r>
          </a:p>
          <a:p>
            <a:pPr marL="1114425" lvl="1" indent="-406400" eaLnBrk="1" hangingPunct="1">
              <a:lnSpc>
                <a:spcPct val="90000"/>
              </a:lnSpc>
            </a:pPr>
            <a:r>
              <a:rPr lang="en-US" altLang="en-US" sz="2800" dirty="0"/>
              <a:t>No easy way to measure the attack surface</a:t>
            </a:r>
          </a:p>
          <a:p>
            <a:pPr marL="1281113" lvl="2" indent="0" eaLnBrk="1" hangingPunct="1">
              <a:lnSpc>
                <a:spcPct val="90000"/>
              </a:lnSpc>
            </a:pPr>
            <a:r>
              <a:rPr lang="en-US" altLang="en-US" sz="2400" dirty="0"/>
              <a:t>Interesting use of static analysis?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15103F22-F61D-493D-9C9F-15684CBE5A93}"/>
              </a:ext>
            </a:extLst>
          </p:cNvPr>
          <p:cNvSpPr>
            <a:spLocks/>
          </p:cNvSpPr>
          <p:nvPr/>
        </p:nvSpPr>
        <p:spPr bwMode="auto">
          <a:xfrm>
            <a:off x="1963703" y="2345153"/>
            <a:ext cx="520230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indent="455613" defTabSz="64293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4293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4293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4293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4293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mySafeCpy</a:t>
            </a: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(char *</a:t>
            </a:r>
            <a:r>
              <a:rPr lang="en-US" altLang="en-US" sz="15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dst</a:t>
            </a: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, char* </a:t>
            </a:r>
            <a:r>
              <a:rPr lang="en-US" altLang="en-US" sz="15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src</a:t>
            </a: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){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if(</a:t>
            </a:r>
            <a:r>
              <a:rPr lang="en-US" altLang="en-US" sz="15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dst</a:t>
            </a: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&amp;&amp; </a:t>
            </a:r>
            <a:r>
              <a:rPr lang="en-US" altLang="en-US" sz="15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src</a:t>
            </a: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  </a:t>
            </a:r>
            <a:r>
              <a:rPr lang="en-US" altLang="en-US" sz="15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strcpy</a:t>
            </a: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(</a:t>
            </a:r>
            <a:r>
              <a:rPr lang="en-US" altLang="en-US" sz="15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dst</a:t>
            </a: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, </a:t>
            </a:r>
            <a:r>
              <a:rPr lang="en-US" altLang="en-US" sz="15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src</a:t>
            </a: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}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978F4997-A0BA-468D-93EF-26FF53CD2885}"/>
              </a:ext>
            </a:extLst>
          </p:cNvPr>
          <p:cNvSpPr>
            <a:spLocks/>
          </p:cNvSpPr>
          <p:nvPr/>
        </p:nvSpPr>
        <p:spPr bwMode="auto">
          <a:xfrm>
            <a:off x="1630017" y="5654675"/>
            <a:ext cx="567524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64293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4293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4293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4293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4293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altLang="en-US" sz="15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ptr</a:t>
            </a: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= malloc(</a:t>
            </a:r>
            <a:r>
              <a:rPr lang="en-US" altLang="en-US" sz="15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sizeof</a:t>
            </a: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(blah));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	if(!</a:t>
            </a:r>
            <a:r>
              <a:rPr lang="en-US" altLang="en-US" sz="15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ptr</a:t>
            </a: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	     </a:t>
            </a:r>
            <a:r>
              <a:rPr lang="en-US" altLang="en-US" sz="15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ran_out_of_memory</a:t>
            </a: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();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F160D7-6720-4134-9B14-EFE2BE9F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468C22-FB85-4939-B75F-1CD1BE29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B261BF8-8063-481E-BE4B-0C97EB8C04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Code Coverage Good For Lots of Things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FD88DF4-42F9-480B-9AD6-EA0DCF469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How good is this initial file?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Am I getting stuck somewhere?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" charset="0"/>
              </a:rPr>
              <a:t>if(packet[0x10] &lt; 7) { //hot path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" charset="0"/>
              </a:rPr>
              <a:t>} else { //cold path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" charset="0"/>
              </a:rPr>
              <a:t>}</a:t>
            </a:r>
            <a:r>
              <a:rPr lang="en-US" altLang="en-US" sz="2800" dirty="0">
                <a:latin typeface="Courier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How good is fuzzer X vs. fuzzer 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Am I getting benefits from running a different fuzzer?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See Charlie Miller’s work for more!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E7A398-8E77-4C6A-9AEE-29A8AA90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FD44D6-C095-45D6-B58E-6BC18512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AB0CA50-8F2D-4A9A-A99C-D19AB4C52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Fuzzing Rules of Thumb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AC17871-416C-4796-9A95-66E7A482AF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Protocol specific knowledge very helpful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Generational tends to beat random, better spec’s make better fuzzers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More fuzzers is better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Each implementation will vary, different fuzzers find different bugs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longer you run, the more bugs you find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Best results come from guiding the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Notice where your getting stuck, use profiling!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Code coverage can be very useful for guiding the process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39F002-D3A1-4414-8CD9-92AC762A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FB52A2-5A2F-4849-8D1A-A48050C8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A4B948F-504F-423C-ADA9-F530DC1910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400"/>
              <a:t>The Future of Fuzz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376875AD-9CF2-409B-AA4D-911E27EBD0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en-US" altLang="en-US" sz="3200"/>
          </a:p>
        </p:txBody>
      </p:sp>
      <p:sp>
        <p:nvSpPr>
          <p:cNvPr id="48132" name="Picture 4">
            <a:extLst>
              <a:ext uri="{FF2B5EF4-FFF2-40B4-BE49-F238E27FC236}">
                <a16:creationId xmlns:a16="http://schemas.microsoft.com/office/drawing/2014/main" id="{FA001D3D-2116-4B98-8B5A-755271EF67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14600" y="3429000"/>
            <a:ext cx="4457700" cy="310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4FC66E1-E8C7-407B-B1A7-735883933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Outstanding Problems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54C4EF1-A805-43ED-91BA-9CCE78F64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if we don’t have a spec for our protocol/How can we avoid writing a spec.</a:t>
            </a:r>
          </a:p>
          <a:p>
            <a:pPr eaLnBrk="1" hangingPunct="1"/>
            <a:r>
              <a:rPr lang="en-US" altLang="en-US" dirty="0"/>
              <a:t>How do we select which possible test cases to generate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E3658E-A377-463E-9CEA-7FDE49BB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752496-7B3C-4467-9585-3E4FD057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01F8E7BC-D0A9-4ACF-8C2E-B4942CE64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Whitebox Fuzzing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16314D60-C74B-469B-8864-5076BF0470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Infer protocol spec from observing program </a:t>
            </a:r>
            <a:r>
              <a:rPr lang="en-US" altLang="en-US" sz="3200" dirty="0" err="1"/>
              <a:t>execution,then</a:t>
            </a:r>
            <a:r>
              <a:rPr lang="en-US" altLang="en-US" sz="3200" dirty="0"/>
              <a:t> do generational fuzzing</a:t>
            </a:r>
          </a:p>
          <a:p>
            <a:pPr eaLnBrk="1" hangingPunct="1"/>
            <a:r>
              <a:rPr lang="en-US" altLang="en-US" sz="3200" dirty="0"/>
              <a:t>Potentially best of both worlds</a:t>
            </a:r>
          </a:p>
          <a:p>
            <a:pPr eaLnBrk="1" hangingPunct="1"/>
            <a:r>
              <a:rPr lang="en-US" altLang="en-US" sz="3200" dirty="0"/>
              <a:t>Bleeding edge</a:t>
            </a:r>
          </a:p>
        </p:txBody>
      </p:sp>
      <p:sp>
        <p:nvSpPr>
          <p:cNvPr id="50180" name="Picture 4">
            <a:extLst>
              <a:ext uri="{FF2B5EF4-FFF2-40B4-BE49-F238E27FC236}">
                <a16:creationId xmlns:a16="http://schemas.microsoft.com/office/drawing/2014/main" id="{2081946C-2A97-4CC6-A79E-44018F2D76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5600" y="4267200"/>
            <a:ext cx="152558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DE0AFA-33AE-4C46-9044-EC1EF260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B12BFD-E058-4612-8275-E12B3681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2C7C8720-935E-4990-B387-ADCFC3D00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do we generate constraints?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30474C6-38B0-4055-B8A9-3D200C4D3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Observe running program</a:t>
            </a:r>
          </a:p>
          <a:p>
            <a:pPr lvl="1" eaLnBrk="1" hangingPunct="1"/>
            <a:r>
              <a:rPr lang="en-US" altLang="en-US"/>
              <a:t>Instrument source code (EXE)</a:t>
            </a:r>
          </a:p>
          <a:p>
            <a:pPr lvl="1" eaLnBrk="1" hangingPunct="1"/>
            <a:r>
              <a:rPr lang="en-US" altLang="en-US"/>
              <a:t>Binary Translation (SAGE, Catchconv)</a:t>
            </a:r>
          </a:p>
          <a:p>
            <a:pPr eaLnBrk="1" hangingPunct="1"/>
            <a:r>
              <a:rPr lang="en-US" altLang="en-US"/>
              <a:t>Treat inputs as symbolic</a:t>
            </a:r>
          </a:p>
          <a:p>
            <a:pPr eaLnBrk="1" hangingPunct="1"/>
            <a:r>
              <a:rPr lang="en-US" altLang="en-US"/>
              <a:t>Infer contraints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244DD8-9CAA-45F6-A265-200BB685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98786-B93F-440F-B4A7-2B460BED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F186D31-9C77-46A8-B379-C7BC87288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Why not eliminate bugs all together?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EC0F87F-3ABA-4A49-8DBF-5A4B2164D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Impractical in general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Formal verification is hard in general, impossible for big things.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Why do not you just program in Java, Haskell, &lt;your favorite safe language&gt;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Does not eliminate all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Performance, existing code base, flexibility, programmer competence,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Not cost effective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Only really need to catch same bugs as bad guys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Incremental solutions beget incremental solutions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Better bug finding tools and mitigations make radical but complete solutions less economical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5B7729-1899-4EC3-959E-29831D88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CB037B-2ED5-4CC8-B6B4-21754A59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E35E2FD-BC8B-4C96-8F2B-4108AE1B1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B07B1698-F319-470A-A6B8-2A06A2212B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" charset="0"/>
              </a:rPr>
              <a:t>int test(x)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" charset="0"/>
              </a:rPr>
              <a:t>	if (x &lt; 10) {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" charset="0"/>
              </a:rPr>
              <a:t>                   //X &lt; 10 and X &lt;= 0 gets us this path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" charset="0"/>
              </a:rPr>
              <a:t>		if (x &gt; 0)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" charset="0"/>
              </a:rPr>
              <a:t>                   //0 &lt; X &lt; 10 gets us this path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" charset="0"/>
              </a:rPr>
              <a:t>	       return 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" charset="0"/>
              </a:rPr>
              <a:t>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" charset="0"/>
              </a:rPr>
              <a:t>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" charset="0"/>
              </a:rPr>
              <a:t>                //X &gt;= 10 gets us this path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" charset="0"/>
              </a:rPr>
              <a:t>  return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" charset="0"/>
              </a:rPr>
              <a:t>}</a:t>
            </a:r>
          </a:p>
          <a:p>
            <a:pPr eaLnBrk="1" hangingPunct="1"/>
            <a:r>
              <a:rPr lang="en-US" altLang="en-US" sz="2400" dirty="0"/>
              <a:t>Constraints: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/>
              <a:t>X &gt;= 10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/>
              <a:t>0 &lt; X &lt; 10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/>
              <a:t>X &lt;=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Solve Constraints -- we get test cases: {12,0,4}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Provides maximal code coverage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EA323F-F304-498A-8F68-D2D623B80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63E6D-268A-4113-8B20-646F5E2C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E0345E7B-20CC-4DDC-BF07-6BB1487E5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Greybox Techniques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D132D85-33A7-4C2A-9609-B58D30CC6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904" y="904461"/>
            <a:ext cx="8279296" cy="4962939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Evolutionary Fuzzing</a:t>
            </a:r>
          </a:p>
          <a:p>
            <a:pPr eaLnBrk="1" hangingPunct="1"/>
            <a:r>
              <a:rPr lang="en-US" altLang="en-US" sz="2800" dirty="0"/>
              <a:t>Guided mutations based on fitness metrics</a:t>
            </a:r>
          </a:p>
          <a:p>
            <a:pPr eaLnBrk="1" hangingPunct="1"/>
            <a:r>
              <a:rPr lang="en-US" altLang="en-US" sz="2800" dirty="0"/>
              <a:t>Prefer mutations that give</a:t>
            </a:r>
          </a:p>
          <a:p>
            <a:pPr lvl="1" eaLnBrk="1" hangingPunct="1"/>
            <a:r>
              <a:rPr lang="en-US" altLang="en-US" sz="2400" dirty="0"/>
              <a:t>Better code coverage</a:t>
            </a:r>
          </a:p>
          <a:p>
            <a:pPr lvl="1" eaLnBrk="1" hangingPunct="1"/>
            <a:r>
              <a:rPr lang="en-US" altLang="en-US" sz="2400" dirty="0"/>
              <a:t>Modify inputs to potentially dangerous </a:t>
            </a:r>
          </a:p>
          <a:p>
            <a:pPr lvl="1" eaLnBrk="1" hangingPunct="1">
              <a:buFontTx/>
              <a:buNone/>
            </a:pPr>
            <a:r>
              <a:rPr lang="en-US" altLang="en-US" sz="2400" dirty="0"/>
              <a:t>    functions (e.g. </a:t>
            </a:r>
            <a:r>
              <a:rPr lang="en-US" altLang="en-US" sz="2400" dirty="0" err="1"/>
              <a:t>memcpy</a:t>
            </a:r>
            <a:r>
              <a:rPr lang="en-US" altLang="en-US" sz="2400" dirty="0"/>
              <a:t>)</a:t>
            </a:r>
          </a:p>
          <a:p>
            <a:pPr eaLnBrk="1" hangingPunct="1"/>
            <a:r>
              <a:rPr lang="en-US" altLang="en-US" sz="2800" dirty="0"/>
              <a:t>EFS, </a:t>
            </a:r>
            <a:r>
              <a:rPr lang="en-US" altLang="en-US" sz="2800" dirty="0" err="1"/>
              <a:t>autodafe</a:t>
            </a:r>
            <a:endParaRPr lang="en-US" altLang="en-US" sz="2800" dirty="0"/>
          </a:p>
        </p:txBody>
      </p:sp>
      <p:sp>
        <p:nvSpPr>
          <p:cNvPr id="53252" name="Picture 4">
            <a:extLst>
              <a:ext uri="{FF2B5EF4-FFF2-40B4-BE49-F238E27FC236}">
                <a16:creationId xmlns:a16="http://schemas.microsoft.com/office/drawing/2014/main" id="{E95924AB-286C-41E7-9374-97D7A3B4F4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62700" y="4495800"/>
            <a:ext cx="2781300" cy="21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6030F4-BEA5-4669-A298-5E53319D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7BC741-82EF-47EB-9809-E2BB2C36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CC14F66-354D-4921-874C-5A17B9244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285148A0-CE74-43D7-A4F4-C8C1154A9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find bugs, use the tools and tactics of an attacker</a:t>
            </a:r>
          </a:p>
          <a:p>
            <a:pPr eaLnBrk="1" hangingPunct="1"/>
            <a:r>
              <a:rPr lang="en-US" altLang="en-US" dirty="0"/>
              <a:t>Fuzzing and static analysis belong in every developers toolbox</a:t>
            </a:r>
          </a:p>
          <a:p>
            <a:pPr eaLnBrk="1" hangingPunct="1"/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Field is rapidly evolving</a:t>
            </a:r>
          </a:p>
          <a:p>
            <a:pPr eaLnBrk="1" hangingPunct="1"/>
            <a:r>
              <a:rPr lang="en-US" altLang="en-US" sz="3200" dirty="0">
                <a:solidFill>
                  <a:srgbClr val="FF0066"/>
                </a:solidFill>
              </a:rPr>
              <a:t>If you do not apply these tools to your code, someone else will </a:t>
            </a:r>
            <a:r>
              <a:rPr lang="en-US" altLang="en-US" sz="3200" dirty="0">
                <a:solidFill>
                  <a:srgbClr val="FF0066"/>
                </a:solidFill>
                <a:sym typeface="Wingdings" panose="05000000000000000000" pitchFamily="2" charset="2"/>
              </a:rPr>
              <a:t> </a:t>
            </a:r>
            <a:endParaRPr lang="en-US" altLang="en-US" sz="3200" dirty="0">
              <a:solidFill>
                <a:srgbClr val="FF0066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DC4D60-682F-4D3A-B10C-2B353906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4AF5A-7405-426B-8CD7-BCE8C6B3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B001E4C-DA30-4AD8-B342-94AB4EECC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Bug Patterns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09EC666-A1FF-4A61-BB16-C05FC8234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Most bugs fit into just a few classes</a:t>
            </a:r>
          </a:p>
          <a:p>
            <a:pPr lvl="1" eaLnBrk="1" hangingPunct="1"/>
            <a:r>
              <a:rPr lang="en-US" altLang="en-US" dirty="0"/>
              <a:t>See Mike Howards “19 Deadly Sins”</a:t>
            </a:r>
          </a:p>
          <a:p>
            <a:pPr lvl="1" eaLnBrk="1" hangingPunct="1"/>
            <a:r>
              <a:rPr lang="en-US" altLang="en-US" dirty="0"/>
              <a:t>Some lend themselves to automatic detection, others don’t</a:t>
            </a:r>
            <a:endParaRPr lang="en-US" altLang="en-US" sz="2000" dirty="0"/>
          </a:p>
          <a:p>
            <a:pPr eaLnBrk="1" hangingPunct="1"/>
            <a:r>
              <a:rPr lang="en-US" altLang="en-US" dirty="0"/>
              <a:t>Which classes varies primarily by language and application domain.</a:t>
            </a:r>
            <a:endParaRPr lang="en-US" altLang="en-US" sz="3200" dirty="0"/>
          </a:p>
          <a:p>
            <a:pPr lvl="1" eaLnBrk="1" hangingPunct="1"/>
            <a:r>
              <a:rPr lang="en-US" altLang="en-US" sz="2800" dirty="0"/>
              <a:t>(</a:t>
            </a:r>
            <a:r>
              <a:rPr lang="en-US" altLang="en-US" sz="2800" dirty="0">
                <a:solidFill>
                  <a:srgbClr val="FF5050"/>
                </a:solidFill>
              </a:rPr>
              <a:t>C and C++</a:t>
            </a:r>
            <a:r>
              <a:rPr lang="en-US" altLang="en-US" sz="2800" dirty="0"/>
              <a:t>) - Memory safety: Buffer overflows/ integer overflow/ double free()/ format strings.</a:t>
            </a:r>
          </a:p>
          <a:p>
            <a:pPr lvl="1" eaLnBrk="1" hangingPunct="1"/>
            <a:r>
              <a:rPr lang="en-US" altLang="en-US" dirty="0"/>
              <a:t>Web Apps - </a:t>
            </a:r>
            <a:r>
              <a:rPr lang="en-US" altLang="en-US" sz="2800" dirty="0"/>
              <a:t>Cross-Site Scripting (XSS), SQL Injection, etc. </a:t>
            </a:r>
          </a:p>
          <a:p>
            <a:pPr lvl="1" eaLnBrk="1" hangingPunct="1"/>
            <a:endParaRPr lang="en-US" alt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8B3440-3366-4372-8FAB-5B2F2C2A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487D58-D7F2-45FF-B4CB-8F13F23A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86DB8A4-5411-497F-A6D2-33174A422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Bug Patterns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2C75AEE-1FA9-436F-8981-3213EDF30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Programmers repeat bugs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Copy/paste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Confusion over API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i="1" dirty="0"/>
              <a:t>e.g</a:t>
            </a:r>
            <a:r>
              <a:rPr lang="en-US" altLang="en-US" sz="2400" dirty="0"/>
              <a:t>., </a:t>
            </a:r>
            <a:r>
              <a:rPr lang="en-US" altLang="en-US" sz="2400" dirty="0" err="1">
                <a:solidFill>
                  <a:srgbClr val="FF5050"/>
                </a:solidFill>
              </a:rPr>
              <a:t>linux</a:t>
            </a:r>
            <a:r>
              <a:rPr lang="en-US" altLang="en-US" sz="2400" dirty="0">
                <a:solidFill>
                  <a:srgbClr val="FF5050"/>
                </a:solidFill>
              </a:rPr>
              <a:t> kernel drivers</a:t>
            </a:r>
            <a:r>
              <a:rPr lang="en-US" altLang="en-US" sz="2400" dirty="0"/>
              <a:t>, Vista exploit, unsafe string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Individuals repeat bugs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Bugs come from broken assumptions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Trusted inputs become untrusted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Others bugs are often yours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Open source, third party code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1D30B8-B514-49A0-81E0-83FD6A19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EBBFCC-88F9-410F-B014-A41EFD9B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72AECC2-94CF-4C08-B4C1-05C8A1C96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Bug Finding </a:t>
            </a:r>
            <a:r>
              <a:rPr lang="en-US" altLang="en-US" dirty="0">
                <a:solidFill>
                  <a:srgbClr val="990099"/>
                </a:solidFill>
              </a:rPr>
              <a:t>Arsenal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EFA1C01-5921-44E7-ABC5-2A3F43729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Threat Modeling: Look at design, write out/diagram what could go wrong.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Manual code auditing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Code reviews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5050"/>
                </a:solidFill>
              </a:rPr>
              <a:t>Automated Tools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Techniques are complementary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Few turn key solutions, no silver bullets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67758C-8C6B-411F-B57D-DD224D8C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5BBAF-D559-421E-9F37-7821CCFB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42A7A82-5D63-4FBA-8820-FC65CD413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this talk is about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00DA84D-6E66-4F7E-B12A-653ED1A0A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Using tools to find bugs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Major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Some tips on how to use them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Static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/>
              <a:t>Compile time</a:t>
            </a:r>
            <a:r>
              <a:rPr lang="en-US" altLang="en-US" sz="2400" dirty="0"/>
              <a:t>/ source code level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Compare code with abstract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Dynamic Analysis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Run Program/Feed it inputs/See what happens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399DBE-47A7-412D-807C-D493E110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CC0E9A-92F6-4BC2-A798-BF1D77CE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intro">
  <a:themeElements>
    <a:clrScheme name="intro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buntu_GillSans">
      <a:majorFont>
        <a:latin typeface="Ubuntu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1355</TotalTime>
  <Pages>49</Pages>
  <Words>3109</Words>
  <Application>Microsoft Office PowerPoint</Application>
  <PresentationFormat>On-screen Show (4:3)</PresentationFormat>
  <Paragraphs>523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Comic Sans MS</vt:lpstr>
      <vt:lpstr>Courier</vt:lpstr>
      <vt:lpstr>Courier New</vt:lpstr>
      <vt:lpstr>Gill Sans MT</vt:lpstr>
      <vt:lpstr>Times</vt:lpstr>
      <vt:lpstr>Times New Roman</vt:lpstr>
      <vt:lpstr>Verdana</vt:lpstr>
      <vt:lpstr>Wingdings</vt:lpstr>
      <vt:lpstr>intro</vt:lpstr>
      <vt:lpstr>Introduction to Software Testing  Lecture 14   Fuzz Testing </vt:lpstr>
      <vt:lpstr>Fuzzing: (Semi)Automated Methods for Security Bug Detection</vt:lpstr>
      <vt:lpstr>Vulnerability Finding Today</vt:lpstr>
      <vt:lpstr>Security Vulnerabilities</vt:lpstr>
      <vt:lpstr>Why not eliminate bugs all together?</vt:lpstr>
      <vt:lpstr>Bug Patterns</vt:lpstr>
      <vt:lpstr>More Bug Patterns</vt:lpstr>
      <vt:lpstr>Bug Finding Arsenal</vt:lpstr>
      <vt:lpstr>What this talk is about</vt:lpstr>
      <vt:lpstr>Static Analysis</vt:lpstr>
      <vt:lpstr>Two Types of Static Analysis</vt:lpstr>
      <vt:lpstr>Static Analysis Basics</vt:lpstr>
      <vt:lpstr>Example: Where is the bug? </vt:lpstr>
      <vt:lpstr>Example: Where is the bug? </vt:lpstr>
      <vt:lpstr>Example: Where is the bug? </vt:lpstr>
      <vt:lpstr>Example: Where is the bug? </vt:lpstr>
      <vt:lpstr>Example: Where is the bug? </vt:lpstr>
      <vt:lpstr>Rarely are Things This Clean</vt:lpstr>
      <vt:lpstr>Rarely are Things This Clean</vt:lpstr>
      <vt:lpstr>Care and Feeding of Static Analysis Tools</vt:lpstr>
      <vt:lpstr>Dynamic Analysis</vt:lpstr>
      <vt:lpstr>Normal Dynamic Analysis</vt:lpstr>
      <vt:lpstr>Regression vs. Fuzzing</vt:lpstr>
      <vt:lpstr>Fuzzing Basics</vt:lpstr>
      <vt:lpstr>Trivial Example</vt:lpstr>
      <vt:lpstr>Different Ways To Generate Inputs</vt:lpstr>
      <vt:lpstr>Mutation Based Fuzzing</vt:lpstr>
      <vt:lpstr>Example: fuzzing a pdf viewer</vt:lpstr>
      <vt:lpstr>Dumb Fuzzing In Short</vt:lpstr>
      <vt:lpstr>Generation Based Fuzzing</vt:lpstr>
      <vt:lpstr>Example: Protocol Description</vt:lpstr>
      <vt:lpstr>Generation Based Fuzzing In Short</vt:lpstr>
      <vt:lpstr>Fuzzing Tools</vt:lpstr>
      <vt:lpstr>Input Generation</vt:lpstr>
      <vt:lpstr>Input Inject</vt:lpstr>
      <vt:lpstr>Problem Detection</vt:lpstr>
      <vt:lpstr>Workflow Automation</vt:lpstr>
      <vt:lpstr>How Much Fuzz Is Enough?</vt:lpstr>
      <vt:lpstr>Example: PDF</vt:lpstr>
      <vt:lpstr>Code Coverage</vt:lpstr>
      <vt:lpstr>Types of Code Coverage</vt:lpstr>
      <vt:lpstr>Example</vt:lpstr>
      <vt:lpstr>Problems with Code Coverage</vt:lpstr>
      <vt:lpstr>Code Coverage Good For Lots of Things</vt:lpstr>
      <vt:lpstr>Fuzzing Rules of Thumb</vt:lpstr>
      <vt:lpstr>The Future of Fuzz</vt:lpstr>
      <vt:lpstr>Outstanding Problems</vt:lpstr>
      <vt:lpstr>Whitebox Fuzzing</vt:lpstr>
      <vt:lpstr>How do we generate constraints?</vt:lpstr>
      <vt:lpstr>Example:</vt:lpstr>
      <vt:lpstr>Greybox Techniques</vt:lpstr>
      <vt:lpstr>Summary</vt:lpstr>
    </vt:vector>
  </TitlesOfParts>
  <Company>ACM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Fuzzing</dc:title>
  <dc:creator/>
  <cp:lastModifiedBy>Morteza Zakeri</cp:lastModifiedBy>
  <cp:revision>336</cp:revision>
  <cp:lastPrinted>1996-04-04T10:27:56Z</cp:lastPrinted>
  <dcterms:created xsi:type="dcterms:W3CDTF">1996-06-15T03:21:08Z</dcterms:created>
  <dcterms:modified xsi:type="dcterms:W3CDTF">2024-03-31T19:58:33Z</dcterms:modified>
</cp:coreProperties>
</file>