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36" r:id="rId2"/>
    <p:sldId id="545" r:id="rId3"/>
    <p:sldId id="547" r:id="rId4"/>
    <p:sldId id="805" r:id="rId5"/>
    <p:sldId id="806" r:id="rId6"/>
    <p:sldId id="381" r:id="rId7"/>
    <p:sldId id="377" r:id="rId8"/>
    <p:sldId id="557" r:id="rId9"/>
    <p:sldId id="548" r:id="rId10"/>
    <p:sldId id="549" r:id="rId11"/>
    <p:sldId id="491" r:id="rId12"/>
    <p:sldId id="843" r:id="rId13"/>
    <p:sldId id="844" r:id="rId14"/>
    <p:sldId id="825" r:id="rId15"/>
    <p:sldId id="845" r:id="rId16"/>
    <p:sldId id="808" r:id="rId17"/>
    <p:sldId id="809" r:id="rId18"/>
    <p:sldId id="550" r:id="rId19"/>
    <p:sldId id="551" r:id="rId20"/>
    <p:sldId id="553" r:id="rId21"/>
    <p:sldId id="555" r:id="rId22"/>
    <p:sldId id="724" r:id="rId23"/>
    <p:sldId id="813" r:id="rId24"/>
    <p:sldId id="818" r:id="rId25"/>
    <p:sldId id="823" r:id="rId26"/>
    <p:sldId id="824" r:id="rId27"/>
    <p:sldId id="546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6" r:id="rId36"/>
    <p:sldId id="537" r:id="rId37"/>
    <p:sldId id="538" r:id="rId38"/>
    <p:sldId id="539" r:id="rId39"/>
    <p:sldId id="540" r:id="rId40"/>
    <p:sldId id="541" r:id="rId41"/>
    <p:sldId id="819" r:id="rId42"/>
    <p:sldId id="542" r:id="rId43"/>
    <p:sldId id="543" r:id="rId44"/>
    <p:sldId id="544" r:id="rId45"/>
    <p:sldId id="827" r:id="rId46"/>
    <p:sldId id="820" r:id="rId47"/>
    <p:sldId id="821" r:id="rId48"/>
    <p:sldId id="822" r:id="rId4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  <a:srgbClr val="FF6600"/>
    <a:srgbClr val="000050"/>
    <a:srgbClr val="0000CC"/>
    <a:srgbClr val="001E5A"/>
    <a:srgbClr val="000000"/>
    <a:srgbClr val="00FF00"/>
    <a:srgbClr val="00145A"/>
    <a:srgbClr val="5F5F5F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horzBarState="maximized">
    <p:restoredLeft sz="15622" autoAdjust="0"/>
    <p:restoredTop sz="94635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9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algn="r" defTabSz="966646">
              <a:defRPr sz="11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algn="r"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05" tIns="48654" rIns="97305" bIns="48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70355" y="9144000"/>
            <a:ext cx="772904" cy="2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74" tIns="46976" rIns="92274" bIns="46976">
            <a:spAutoFit/>
          </a:bodyPr>
          <a:lstStyle/>
          <a:p>
            <a:pPr algn="ctr" defTabSz="917441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917441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842" indent="-285708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833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966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099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232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365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497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630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100" b="0" smtClean="0">
                <a:solidFill>
                  <a:schemeClr val="tx1"/>
                </a:solidFill>
              </a:rPr>
              <a:pPr/>
              <a:t>1</a:t>
            </a:fld>
            <a:endParaRPr lang="en-US" sz="11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9BA35F7-A9CA-4F6C-8644-F9BF1D58B3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1B7DB0-A0B2-41D3-90B9-42DE992B2A46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CEFD8A8-0FB3-4C37-9DAA-E16109A46F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BF596D2-4091-430C-9D07-B0A1AC7ED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531071C-9E92-4ED3-AEAB-CAC0B6C19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0D9401-B989-4FC8-ABBF-9491216BBE42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F89AF63-D3E9-4E5F-8E88-4927F274EE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51DDD69-EDC9-482C-A739-55C0144F6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A05DE5-F97B-4AF5-9FDC-80A5B44290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17C36DE-C56C-4EE1-AE67-7DA1065F19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70973C-58D4-4957-811E-8D0A8FA0E82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7A5FEEA-F9EA-4C66-B0CC-2E300AB68D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F3DB58A-8B54-4CFD-936D-BA9A320D8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FD6A1AC-7774-4231-9FEE-D9A684CF5B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C7273A-DF87-435C-887F-0F7634794273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E2BDD11-3574-40C9-9E13-28D760F3F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E6EF314-B590-4B55-A6F8-AEBDBF3A6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BA6ED17-703A-4B25-B45A-F20FA53C8D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AC219F-362C-4B1A-9689-C9EBC7895FB4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4D20546-7E32-427C-8087-797BB097C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8280B5A2-FD5B-4E1E-9726-84E9C94A1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8BFEB0A-29CE-4FB4-AA57-498BE65495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18998C-8AF8-4D38-98BE-A4716082183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0984D59-4203-4B16-A579-9E416A08B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66F7B50-FAC9-43E5-9996-2A9622765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F52D945-0AE9-454D-A398-F4D848EB2E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3A8745-FDDE-4101-AA7C-F31D16091839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77B5B32-22FD-466C-8E7A-1D189123A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D53C7DA-162E-4B78-8A00-3CC27582D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842" indent="-285708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833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966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099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232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365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497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630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F7B323A-C264-4927-B995-9F9E50231A96}" type="slidenum">
              <a:rPr lang="en-US" sz="1100" b="0" smtClean="0">
                <a:solidFill>
                  <a:schemeClr val="tx1"/>
                </a:solidFill>
              </a:rPr>
              <a:pPr/>
              <a:t>6</a:t>
            </a:fld>
            <a:endParaRPr lang="en-US" sz="11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842" indent="-285708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833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966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099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232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365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497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630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2BD05C9-1463-4D92-8693-C0A510BFADAF}" type="slidenum">
              <a:rPr lang="en-US" sz="1100" b="0" smtClean="0">
                <a:solidFill>
                  <a:schemeClr val="tx1"/>
                </a:solidFill>
              </a:rPr>
              <a:pPr/>
              <a:t>7</a:t>
            </a:fld>
            <a:endParaRPr lang="en-US" sz="11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failures can be revealed when the observed final program state has overlap with the incorrect final program state.</a:t>
            </a:r>
          </a:p>
          <a:p>
            <a:r>
              <a:rPr lang="en-US" baseline="0" dirty="0"/>
              <a:t>The question is: should testers check the entire program state? How to observe the incorrect program state in a cost-effective manner.</a:t>
            </a:r>
          </a:p>
          <a:p>
            <a:r>
              <a:rPr lang="en-US" baseline="0" dirty="0"/>
              <a:t>Getting the overlap as big as possible and use the cost as small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AA23D-2477-604E-A752-CB22A82737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1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DF149F37-6707-49CB-92CF-93BD8F073A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A38F8E-0D1A-41AB-950A-4F07E62BE71B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BCD462FC-F312-45C7-B6EE-F43AD38265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E858569D-BCF3-4961-B354-2F28184B4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A6ED1B6-4907-4DC2-B7BB-EC868169AC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2C652F-6CB8-473D-ACFD-A4FEF3522F7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C684382-4D22-46AA-A04B-4BFA134CF2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6E549BD-063F-4849-910E-E1D085A3C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94D1A469-471D-4B31-A432-D76B4726D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0BA768-1361-4F08-BE8F-4B46E48B0BF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97EA514-BA2B-4A31-A4B7-74A9739C1A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DE37F70C-7C93-4691-A796-1195A5685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26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8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51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13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82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1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06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13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84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35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BDDBD9-5CD3-45F3-80AE-704B15C07F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997527"/>
            <a:ext cx="9048750" cy="558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7625" y="865876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5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dsger_W._Dijkstr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s.gmu.edu:8080/offutt/coverage/GraphCoverage" TargetMode="External"/><Relationship Id="rId2" Type="http://schemas.openxmlformats.org/officeDocument/2006/relationships/hyperlink" Target="http://www.cs.gmu.edu/~offutt/softwaretest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.1002/stvr.45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6858" y="0"/>
            <a:ext cx="8229600" cy="3553097"/>
          </a:xfrm>
        </p:spPr>
        <p:txBody>
          <a:bodyPr/>
          <a:lstStyle/>
          <a:p>
            <a:r>
              <a:rPr lang="en-US" b="0" dirty="0">
                <a:effectLst/>
              </a:rPr>
              <a:t>Introduction to Software Testing</a:t>
            </a:r>
            <a:br>
              <a:rPr lang="en-US" b="0" dirty="0">
                <a:effectLst/>
              </a:rPr>
            </a:br>
            <a:r>
              <a:rPr lang="en-US" sz="2800" b="0" dirty="0">
                <a:effectLst/>
              </a:rPr>
              <a:t>(</a:t>
            </a:r>
            <a:r>
              <a:rPr lang="en-US" sz="2800" b="0" i="1" dirty="0">
                <a:effectLst/>
              </a:rPr>
              <a:t>2nd edition</a:t>
            </a:r>
            <a:r>
              <a:rPr lang="en-US" sz="2800" b="0" dirty="0">
                <a:effectLst/>
              </a:rPr>
              <a:t>)</a:t>
            </a:r>
            <a:br>
              <a:rPr lang="en-US" sz="2800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Chapter 2</a:t>
            </a:r>
            <a:br>
              <a:rPr lang="en-US" b="0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Model-Driven Test Design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7586" y="6226835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Updated September 2016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020BDD-4934-4512-B5B0-13A6D7AE61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1316" y="4817392"/>
            <a:ext cx="6721366" cy="11715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800" dirty="0"/>
              <a:t>Slides by: Paul Ammann &amp; Jeff Offutt</a:t>
            </a:r>
            <a:endParaRPr lang="en-US" sz="2400" dirty="0"/>
          </a:p>
          <a:p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http://www.cs.gmu.edu/~offutt/softwaretest/</a:t>
            </a:r>
            <a:endParaRPr lang="en-US" sz="1600" b="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600" kern="0" dirty="0"/>
              <a:t>Modified by: Morteza Zakeri</a:t>
            </a:r>
          </a:p>
          <a:p>
            <a:endParaRPr lang="en-US" sz="1600" b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B4141E1-F19C-4B3F-AB54-A5F8E8B3442F}"/>
              </a:ext>
            </a:extLst>
          </p:cNvPr>
          <p:cNvSpPr txBox="1">
            <a:spLocks noChangeArrowheads="1"/>
          </p:cNvSpPr>
          <p:nvPr/>
        </p:nvSpPr>
        <p:spPr>
          <a:xfrm>
            <a:off x="356858" y="3637498"/>
            <a:ext cx="8229600" cy="830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  <a:ea typeface="+mn-ea"/>
                <a:cs typeface="+mn-cs"/>
              </a:rPr>
              <a:t>Instructor: Morteza Zakeri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D0829B2-BDD6-4923-92C0-E9F6FC6106D3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10</a:t>
            </a:fld>
            <a:endParaRPr lang="en-US" sz="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Testing Levels</a:t>
            </a:r>
            <a:r>
              <a:rPr lang="en-US" sz="2800" dirty="0"/>
              <a:t> (2.3)</a:t>
            </a:r>
            <a:endParaRPr lang="en-US" dirty="0"/>
          </a:p>
        </p:txBody>
      </p:sp>
      <p:grpSp>
        <p:nvGrpSpPr>
          <p:cNvPr id="57350" name="Group 3"/>
          <p:cNvGrpSpPr>
            <a:grpSpLocks/>
          </p:cNvGrpSpPr>
          <p:nvPr/>
        </p:nvGrpSpPr>
        <p:grpSpPr bwMode="auto">
          <a:xfrm>
            <a:off x="379413" y="2539662"/>
            <a:ext cx="2665412" cy="2935288"/>
            <a:chOff x="697" y="1163"/>
            <a:chExt cx="1679" cy="1849"/>
          </a:xfrm>
        </p:grpSpPr>
        <p:sp>
          <p:nvSpPr>
            <p:cNvPr id="57389" name="Rectangle 4"/>
            <p:cNvSpPr>
              <a:spLocks noChangeArrowheads="1"/>
            </p:cNvSpPr>
            <p:nvPr/>
          </p:nvSpPr>
          <p:spPr bwMode="auto">
            <a:xfrm>
              <a:off x="697" y="1163"/>
              <a:ext cx="1679" cy="1849"/>
            </a:xfrm>
            <a:prstGeom prst="rect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90" name="Text Box 5"/>
            <p:cNvSpPr txBox="1">
              <a:spLocks noChangeArrowheads="1"/>
            </p:cNvSpPr>
            <p:nvPr/>
          </p:nvSpPr>
          <p:spPr bwMode="auto">
            <a:xfrm>
              <a:off x="1219" y="1305"/>
              <a:ext cx="7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latin typeface="Arial" pitchFamily="34" charset="0"/>
                  <a:cs typeface="Arial" pitchFamily="34" charset="0"/>
                </a:rPr>
                <a:t>Class A</a:t>
              </a:r>
            </a:p>
          </p:txBody>
        </p:sp>
        <p:sp>
          <p:nvSpPr>
            <p:cNvPr id="57391" name="Text Box 6"/>
            <p:cNvSpPr txBox="1">
              <a:spLocks noChangeArrowheads="1"/>
            </p:cNvSpPr>
            <p:nvPr/>
          </p:nvSpPr>
          <p:spPr bwMode="auto">
            <a:xfrm>
              <a:off x="756" y="1744"/>
              <a:ext cx="1203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method mA1()</a:t>
              </a:r>
            </a:p>
          </p:txBody>
        </p:sp>
        <p:sp>
          <p:nvSpPr>
            <p:cNvPr id="57392" name="Text Box 7"/>
            <p:cNvSpPr txBox="1">
              <a:spLocks noChangeArrowheads="1"/>
            </p:cNvSpPr>
            <p:nvPr/>
          </p:nvSpPr>
          <p:spPr bwMode="auto">
            <a:xfrm>
              <a:off x="743" y="2160"/>
              <a:ext cx="1237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method mA2()</a:t>
              </a:r>
            </a:p>
          </p:txBody>
        </p:sp>
      </p:grpSp>
      <p:grpSp>
        <p:nvGrpSpPr>
          <p:cNvPr id="57351" name="Group 8"/>
          <p:cNvGrpSpPr>
            <a:grpSpLocks/>
          </p:cNvGrpSpPr>
          <p:nvPr/>
        </p:nvGrpSpPr>
        <p:grpSpPr bwMode="auto">
          <a:xfrm>
            <a:off x="3605213" y="2539662"/>
            <a:ext cx="2665412" cy="2959100"/>
            <a:chOff x="2585" y="1163"/>
            <a:chExt cx="1679" cy="1864"/>
          </a:xfrm>
        </p:grpSpPr>
        <p:sp>
          <p:nvSpPr>
            <p:cNvPr id="57385" name="Rectangle 9"/>
            <p:cNvSpPr>
              <a:spLocks noChangeArrowheads="1"/>
            </p:cNvSpPr>
            <p:nvPr/>
          </p:nvSpPr>
          <p:spPr bwMode="auto">
            <a:xfrm>
              <a:off x="2585" y="1163"/>
              <a:ext cx="1679" cy="1864"/>
            </a:xfrm>
            <a:prstGeom prst="rect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6" name="Text Box 10"/>
            <p:cNvSpPr txBox="1">
              <a:spLocks noChangeArrowheads="1"/>
            </p:cNvSpPr>
            <p:nvPr/>
          </p:nvSpPr>
          <p:spPr bwMode="auto">
            <a:xfrm>
              <a:off x="3111" y="1304"/>
              <a:ext cx="7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latin typeface="Arial" pitchFamily="34" charset="0"/>
                  <a:cs typeface="Arial" pitchFamily="34" charset="0"/>
                </a:rPr>
                <a:t>Class B</a:t>
              </a:r>
            </a:p>
          </p:txBody>
        </p:sp>
        <p:sp>
          <p:nvSpPr>
            <p:cNvPr id="57387" name="Text Box 11"/>
            <p:cNvSpPr txBox="1">
              <a:spLocks noChangeArrowheads="1"/>
            </p:cNvSpPr>
            <p:nvPr/>
          </p:nvSpPr>
          <p:spPr bwMode="auto">
            <a:xfrm>
              <a:off x="2667" y="1744"/>
              <a:ext cx="1209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method mB1()</a:t>
              </a:r>
            </a:p>
          </p:txBody>
        </p:sp>
        <p:sp>
          <p:nvSpPr>
            <p:cNvPr id="57388" name="Text Box 12"/>
            <p:cNvSpPr txBox="1">
              <a:spLocks noChangeArrowheads="1"/>
            </p:cNvSpPr>
            <p:nvPr/>
          </p:nvSpPr>
          <p:spPr bwMode="auto">
            <a:xfrm>
              <a:off x="2667" y="2160"/>
              <a:ext cx="1255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method mB2()</a:t>
              </a:r>
            </a:p>
          </p:txBody>
        </p:sp>
      </p:grpSp>
      <p:grpSp>
        <p:nvGrpSpPr>
          <p:cNvPr id="57352" name="Group 13"/>
          <p:cNvGrpSpPr>
            <a:grpSpLocks/>
          </p:cNvGrpSpPr>
          <p:nvPr/>
        </p:nvGrpSpPr>
        <p:grpSpPr bwMode="auto">
          <a:xfrm>
            <a:off x="1839913" y="1336337"/>
            <a:ext cx="2968625" cy="836613"/>
            <a:chOff x="1159" y="910"/>
            <a:chExt cx="1870" cy="527"/>
          </a:xfrm>
        </p:grpSpPr>
        <p:sp>
          <p:nvSpPr>
            <p:cNvPr id="57383" name="Rectangle 14"/>
            <p:cNvSpPr>
              <a:spLocks noChangeArrowheads="1"/>
            </p:cNvSpPr>
            <p:nvPr/>
          </p:nvSpPr>
          <p:spPr bwMode="auto">
            <a:xfrm>
              <a:off x="1159" y="910"/>
              <a:ext cx="1870" cy="527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4" name="Text Box 15"/>
            <p:cNvSpPr txBox="1">
              <a:spLocks noChangeArrowheads="1"/>
            </p:cNvSpPr>
            <p:nvPr/>
          </p:nvSpPr>
          <p:spPr bwMode="auto">
            <a:xfrm>
              <a:off x="1450" y="968"/>
              <a:ext cx="1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main Class P</a:t>
              </a:r>
            </a:p>
          </p:txBody>
        </p:sp>
      </p:grpSp>
      <p:sp>
        <p:nvSpPr>
          <p:cNvPr id="178192" name="Rectangle 16"/>
          <p:cNvSpPr>
            <a:spLocks noChangeArrowheads="1"/>
          </p:cNvSpPr>
          <p:nvPr/>
        </p:nvSpPr>
        <p:spPr bwMode="auto">
          <a:xfrm>
            <a:off x="6338888" y="1157116"/>
            <a:ext cx="2771775" cy="101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C00000"/>
                </a:solidFill>
                <a:latin typeface="Gill Sans MT" pitchFamily="34" charset="0"/>
                <a:cs typeface="Arial" pitchFamily="34" charset="0"/>
              </a:rPr>
              <a:t>Acceptance testing: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Is the software acceptable to the user?</a:t>
            </a:r>
          </a:p>
        </p:txBody>
      </p:sp>
      <p:sp>
        <p:nvSpPr>
          <p:cNvPr id="57354" name="Line 17"/>
          <p:cNvSpPr>
            <a:spLocks noChangeShapeType="1"/>
          </p:cNvSpPr>
          <p:nvPr/>
        </p:nvSpPr>
        <p:spPr bwMode="auto">
          <a:xfrm flipV="1">
            <a:off x="2460625" y="2171362"/>
            <a:ext cx="214313" cy="37306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18"/>
          <p:cNvSpPr>
            <a:spLocks noChangeShapeType="1"/>
          </p:cNvSpPr>
          <p:nvPr/>
        </p:nvSpPr>
        <p:spPr bwMode="auto">
          <a:xfrm flipH="1" flipV="1">
            <a:off x="3803650" y="2171362"/>
            <a:ext cx="114300" cy="37306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9"/>
          <p:cNvSpPr>
            <a:spLocks noChangeShapeType="1"/>
          </p:cNvSpPr>
          <p:nvPr/>
        </p:nvSpPr>
        <p:spPr bwMode="auto">
          <a:xfrm>
            <a:off x="1501775" y="3876337"/>
            <a:ext cx="0" cy="249238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20"/>
          <p:cNvSpPr>
            <a:spLocks noChangeShapeType="1"/>
          </p:cNvSpPr>
          <p:nvPr/>
        </p:nvSpPr>
        <p:spPr bwMode="auto">
          <a:xfrm>
            <a:off x="2370138" y="3673137"/>
            <a:ext cx="1366837" cy="655638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21"/>
          <p:cNvSpPr>
            <a:spLocks noChangeShapeType="1"/>
          </p:cNvSpPr>
          <p:nvPr/>
        </p:nvSpPr>
        <p:spPr bwMode="auto">
          <a:xfrm flipV="1">
            <a:off x="2416175" y="4339887"/>
            <a:ext cx="1320800" cy="4445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22"/>
          <p:cNvSpPr>
            <a:spLocks noChangeShapeType="1"/>
          </p:cNvSpPr>
          <p:nvPr/>
        </p:nvSpPr>
        <p:spPr bwMode="auto">
          <a:xfrm flipV="1">
            <a:off x="2381250" y="3662025"/>
            <a:ext cx="1355725" cy="11112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597150" y="2374562"/>
            <a:ext cx="6513513" cy="2025650"/>
            <a:chOff x="1636" y="1564"/>
            <a:chExt cx="4103" cy="1276"/>
          </a:xfrm>
        </p:grpSpPr>
        <p:sp>
          <p:nvSpPr>
            <p:cNvPr id="57378" name="Rectangle 24"/>
            <p:cNvSpPr>
              <a:spLocks noChangeArrowheads="1"/>
            </p:cNvSpPr>
            <p:nvPr/>
          </p:nvSpPr>
          <p:spPr bwMode="auto">
            <a:xfrm>
              <a:off x="3993" y="2145"/>
              <a:ext cx="1746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C00000"/>
                  </a:solidFill>
                  <a:latin typeface="Gill Sans MT" pitchFamily="34" charset="0"/>
                  <a:cs typeface="Arial" pitchFamily="34" charset="0"/>
                </a:rPr>
                <a:t>Integration testing: 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Test how modules interact with each other</a:t>
              </a:r>
            </a:p>
          </p:txBody>
        </p:sp>
        <p:grpSp>
          <p:nvGrpSpPr>
            <p:cNvPr id="57379" name="Group 25"/>
            <p:cNvGrpSpPr>
              <a:grpSpLocks/>
            </p:cNvGrpSpPr>
            <p:nvPr/>
          </p:nvGrpSpPr>
          <p:grpSpPr bwMode="auto">
            <a:xfrm>
              <a:off x="1636" y="1564"/>
              <a:ext cx="2406" cy="1053"/>
              <a:chOff x="1636" y="1564"/>
              <a:chExt cx="2406" cy="1053"/>
            </a:xfrm>
          </p:grpSpPr>
          <p:sp>
            <p:nvSpPr>
              <p:cNvPr id="49187" name="Line 26"/>
              <p:cNvSpPr>
                <a:spLocks noChangeShapeType="1"/>
              </p:cNvSpPr>
              <p:nvPr/>
            </p:nvSpPr>
            <p:spPr bwMode="auto">
              <a:xfrm flipH="1" flipV="1">
                <a:off x="2475" y="1564"/>
                <a:ext cx="1565" cy="704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8" name="Line 27"/>
              <p:cNvSpPr>
                <a:spLocks noChangeShapeType="1"/>
              </p:cNvSpPr>
              <p:nvPr/>
            </p:nvSpPr>
            <p:spPr bwMode="auto">
              <a:xfrm flipH="1" flipV="1">
                <a:off x="1636" y="1586"/>
                <a:ext cx="2406" cy="682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9" name="Line 28"/>
              <p:cNvSpPr>
                <a:spLocks noChangeShapeType="1"/>
              </p:cNvSpPr>
              <p:nvPr/>
            </p:nvSpPr>
            <p:spPr bwMode="auto">
              <a:xfrm flipH="1">
                <a:off x="2127" y="2263"/>
                <a:ext cx="1913" cy="354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108450" y="856912"/>
            <a:ext cx="5002213" cy="2376488"/>
            <a:chOff x="2588" y="608"/>
            <a:chExt cx="3151" cy="1497"/>
          </a:xfrm>
        </p:grpSpPr>
        <p:sp>
          <p:nvSpPr>
            <p:cNvPr id="57376" name="Rectangle 30"/>
            <p:cNvSpPr>
              <a:spLocks noChangeArrowheads="1"/>
            </p:cNvSpPr>
            <p:nvPr/>
          </p:nvSpPr>
          <p:spPr bwMode="auto">
            <a:xfrm>
              <a:off x="3993" y="1439"/>
              <a:ext cx="1746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C00000"/>
                  </a:solidFill>
                  <a:latin typeface="Gill Sans MT" pitchFamily="34" charset="0"/>
                  <a:cs typeface="Arial" pitchFamily="34" charset="0"/>
                </a:rPr>
                <a:t>System testing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: Test the overall functionality of the system</a:t>
              </a:r>
            </a:p>
          </p:txBody>
        </p:sp>
        <p:sp>
          <p:nvSpPr>
            <p:cNvPr id="49184" name="Freeform 31"/>
            <p:cNvSpPr>
              <a:spLocks/>
            </p:cNvSpPr>
            <p:nvPr/>
          </p:nvSpPr>
          <p:spPr bwMode="auto">
            <a:xfrm>
              <a:off x="2588" y="608"/>
              <a:ext cx="1458" cy="892"/>
            </a:xfrm>
            <a:custGeom>
              <a:avLst/>
              <a:gdLst>
                <a:gd name="T0" fmla="*/ 1458 w 1458"/>
                <a:gd name="T1" fmla="*/ 892 h 892"/>
                <a:gd name="T2" fmla="*/ 1174 w 1458"/>
                <a:gd name="T3" fmla="*/ 231 h 892"/>
                <a:gd name="T4" fmla="*/ 825 w 1458"/>
                <a:gd name="T5" fmla="*/ 24 h 892"/>
                <a:gd name="T6" fmla="*/ 356 w 1458"/>
                <a:gd name="T7" fmla="*/ 89 h 892"/>
                <a:gd name="T8" fmla="*/ 171 w 1458"/>
                <a:gd name="T9" fmla="*/ 160 h 892"/>
                <a:gd name="T10" fmla="*/ 0 w 1458"/>
                <a:gd name="T11" fmla="*/ 302 h 8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8"/>
                <a:gd name="T19" fmla="*/ 0 h 892"/>
                <a:gd name="T20" fmla="*/ 1458 w 1458"/>
                <a:gd name="T21" fmla="*/ 892 h 8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8" h="892">
                  <a:moveTo>
                    <a:pt x="1458" y="892"/>
                  </a:moveTo>
                  <a:cubicBezTo>
                    <a:pt x="1411" y="782"/>
                    <a:pt x="1279" y="376"/>
                    <a:pt x="1174" y="231"/>
                  </a:cubicBezTo>
                  <a:cubicBezTo>
                    <a:pt x="1069" y="86"/>
                    <a:pt x="961" y="48"/>
                    <a:pt x="825" y="24"/>
                  </a:cubicBezTo>
                  <a:cubicBezTo>
                    <a:pt x="689" y="0"/>
                    <a:pt x="465" y="66"/>
                    <a:pt x="356" y="89"/>
                  </a:cubicBezTo>
                  <a:cubicBezTo>
                    <a:pt x="247" y="112"/>
                    <a:pt x="230" y="125"/>
                    <a:pt x="171" y="160"/>
                  </a:cubicBezTo>
                  <a:cubicBezTo>
                    <a:pt x="112" y="195"/>
                    <a:pt x="36" y="273"/>
                    <a:pt x="0" y="302"/>
                  </a:cubicBezTo>
                </a:path>
              </a:pathLst>
            </a:cu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049588" y="2020550"/>
            <a:ext cx="6061075" cy="3275012"/>
            <a:chOff x="1921" y="1341"/>
            <a:chExt cx="3818" cy="2063"/>
          </a:xfrm>
        </p:grpSpPr>
        <p:grpSp>
          <p:nvGrpSpPr>
            <p:cNvPr id="57371" name="Group 33"/>
            <p:cNvGrpSpPr>
              <a:grpSpLocks/>
            </p:cNvGrpSpPr>
            <p:nvPr/>
          </p:nvGrpSpPr>
          <p:grpSpPr bwMode="auto">
            <a:xfrm>
              <a:off x="1921" y="1341"/>
              <a:ext cx="2123" cy="1831"/>
              <a:chOff x="1921" y="1341"/>
              <a:chExt cx="2123" cy="1831"/>
            </a:xfrm>
          </p:grpSpPr>
          <p:sp>
            <p:nvSpPr>
              <p:cNvPr id="49180" name="Freeform 34"/>
              <p:cNvSpPr>
                <a:spLocks/>
              </p:cNvSpPr>
              <p:nvPr/>
            </p:nvSpPr>
            <p:spPr bwMode="auto">
              <a:xfrm>
                <a:off x="1921" y="2041"/>
                <a:ext cx="2121" cy="959"/>
              </a:xfrm>
              <a:custGeom>
                <a:avLst/>
                <a:gdLst>
                  <a:gd name="T0" fmla="*/ 2121 w 2121"/>
                  <a:gd name="T1" fmla="*/ 959 h 959"/>
                  <a:gd name="T2" fmla="*/ 0 w 2121"/>
                  <a:gd name="T3" fmla="*/ 0 h 959"/>
                  <a:gd name="T4" fmla="*/ 0 60000 65536"/>
                  <a:gd name="T5" fmla="*/ 0 60000 65536"/>
                  <a:gd name="T6" fmla="*/ 0 w 2121"/>
                  <a:gd name="T7" fmla="*/ 0 h 959"/>
                  <a:gd name="T8" fmla="*/ 2121 w 2121"/>
                  <a:gd name="T9" fmla="*/ 959 h 95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1" h="959">
                    <a:moveTo>
                      <a:pt x="2121" y="959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1" name="Freeform 35"/>
              <p:cNvSpPr>
                <a:spLocks/>
              </p:cNvSpPr>
              <p:nvPr/>
            </p:nvSpPr>
            <p:spPr bwMode="auto">
              <a:xfrm>
                <a:off x="3948" y="2996"/>
                <a:ext cx="96" cy="176"/>
              </a:xfrm>
              <a:custGeom>
                <a:avLst/>
                <a:gdLst>
                  <a:gd name="T0" fmla="*/ 96 w 96"/>
                  <a:gd name="T1" fmla="*/ 0 h 176"/>
                  <a:gd name="T2" fmla="*/ 0 w 96"/>
                  <a:gd name="T3" fmla="*/ 176 h 176"/>
                  <a:gd name="T4" fmla="*/ 0 60000 65536"/>
                  <a:gd name="T5" fmla="*/ 0 60000 65536"/>
                  <a:gd name="T6" fmla="*/ 0 w 96"/>
                  <a:gd name="T7" fmla="*/ 0 h 176"/>
                  <a:gd name="T8" fmla="*/ 96 w 96"/>
                  <a:gd name="T9" fmla="*/ 176 h 1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76">
                    <a:moveTo>
                      <a:pt x="96" y="0"/>
                    </a:moveTo>
                    <a:lnTo>
                      <a:pt x="0" y="176"/>
                    </a:lnTo>
                  </a:path>
                </a:pathLst>
              </a:cu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2" name="Freeform 36"/>
              <p:cNvSpPr>
                <a:spLocks/>
              </p:cNvSpPr>
              <p:nvPr/>
            </p:nvSpPr>
            <p:spPr bwMode="auto">
              <a:xfrm>
                <a:off x="3031" y="1341"/>
                <a:ext cx="1009" cy="1659"/>
              </a:xfrm>
              <a:custGeom>
                <a:avLst/>
                <a:gdLst>
                  <a:gd name="T0" fmla="*/ 1115 w 1003"/>
                  <a:gd name="T1" fmla="*/ 1498 h 1669"/>
                  <a:gd name="T2" fmla="*/ 0 w 1003"/>
                  <a:gd name="T3" fmla="*/ 0 h 1669"/>
                  <a:gd name="T4" fmla="*/ 0 60000 65536"/>
                  <a:gd name="T5" fmla="*/ 0 60000 65536"/>
                  <a:gd name="T6" fmla="*/ 0 w 1003"/>
                  <a:gd name="T7" fmla="*/ 0 h 1669"/>
                  <a:gd name="T8" fmla="*/ 1003 w 1003"/>
                  <a:gd name="T9" fmla="*/ 1669 h 16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03" h="1669">
                    <a:moveTo>
                      <a:pt x="1003" y="1669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  <p:sp>
          <p:nvSpPr>
            <p:cNvPr id="57372" name="Rectangle 37"/>
            <p:cNvSpPr>
              <a:spLocks noChangeArrowheads="1"/>
            </p:cNvSpPr>
            <p:nvPr/>
          </p:nvSpPr>
          <p:spPr bwMode="auto">
            <a:xfrm>
              <a:off x="3993" y="2880"/>
              <a:ext cx="174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C00000"/>
                  </a:solidFill>
                  <a:latin typeface="Gill Sans MT" pitchFamily="34" charset="0"/>
                  <a:cs typeface="Arial" pitchFamily="34" charset="0"/>
                </a:rPr>
                <a:t>Module testing (developer testing): 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Test each class, file, module, component</a:t>
              </a: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235200" y="3820783"/>
            <a:ext cx="6875463" cy="2587629"/>
            <a:chOff x="1408" y="2475"/>
            <a:chExt cx="4331" cy="1630"/>
          </a:xfrm>
        </p:grpSpPr>
        <p:sp>
          <p:nvSpPr>
            <p:cNvPr id="57365" name="Rectangle 39"/>
            <p:cNvSpPr>
              <a:spLocks noChangeArrowheads="1"/>
            </p:cNvSpPr>
            <p:nvPr/>
          </p:nvSpPr>
          <p:spPr bwMode="auto">
            <a:xfrm>
              <a:off x="3993" y="3602"/>
              <a:ext cx="1746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C00000"/>
                  </a:solidFill>
                  <a:latin typeface="Gill Sans MT" pitchFamily="34" charset="0"/>
                  <a:cs typeface="Arial" pitchFamily="34" charset="0"/>
                </a:rPr>
                <a:t>Unit testing (developer testing): 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Test each unit (method) individually</a:t>
              </a:r>
            </a:p>
          </p:txBody>
        </p:sp>
        <p:grpSp>
          <p:nvGrpSpPr>
            <p:cNvPr id="57366" name="Group 40"/>
            <p:cNvGrpSpPr>
              <a:grpSpLocks/>
            </p:cNvGrpSpPr>
            <p:nvPr/>
          </p:nvGrpSpPr>
          <p:grpSpPr bwMode="auto">
            <a:xfrm>
              <a:off x="1408" y="2475"/>
              <a:ext cx="2643" cy="1247"/>
              <a:chOff x="1408" y="2475"/>
              <a:chExt cx="2643" cy="1247"/>
            </a:xfrm>
          </p:grpSpPr>
          <p:sp>
            <p:nvSpPr>
              <p:cNvPr id="49174" name="Line 41"/>
              <p:cNvSpPr>
                <a:spLocks noChangeShapeType="1"/>
              </p:cNvSpPr>
              <p:nvPr/>
            </p:nvSpPr>
            <p:spPr bwMode="auto">
              <a:xfrm flipH="1" flipV="1">
                <a:off x="1408" y="2881"/>
                <a:ext cx="2643" cy="841"/>
              </a:xfrm>
              <a:prstGeom prst="line">
                <a:avLst/>
              </a:prstGeom>
              <a:noFill/>
              <a:ln w="28575">
                <a:solidFill>
                  <a:srgbClr val="FFC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5" name="Line 42"/>
              <p:cNvSpPr>
                <a:spLocks noChangeShapeType="1"/>
              </p:cNvSpPr>
              <p:nvPr/>
            </p:nvSpPr>
            <p:spPr bwMode="auto">
              <a:xfrm flipH="1" flipV="1">
                <a:off x="1444" y="2489"/>
                <a:ext cx="341" cy="511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6" name="Line 43"/>
              <p:cNvSpPr>
                <a:spLocks noChangeShapeType="1"/>
              </p:cNvSpPr>
              <p:nvPr/>
            </p:nvSpPr>
            <p:spPr bwMode="auto">
              <a:xfrm flipV="1">
                <a:off x="2152" y="2475"/>
                <a:ext cx="273" cy="652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7" name="Line 44"/>
              <p:cNvSpPr>
                <a:spLocks noChangeShapeType="1"/>
              </p:cNvSpPr>
              <p:nvPr/>
            </p:nvSpPr>
            <p:spPr bwMode="auto">
              <a:xfrm flipV="1">
                <a:off x="2355" y="2866"/>
                <a:ext cx="148" cy="330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</p:grp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430213" y="5748000"/>
            <a:ext cx="5780806" cy="830997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CC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This view </a:t>
            </a:r>
            <a:r>
              <a:rPr lang="en-US" sz="2400" dirty="0">
                <a:solidFill>
                  <a:srgbClr val="C00000"/>
                </a:solidFill>
                <a:latin typeface="Gill Sans MT" pitchFamily="34" charset="0"/>
              </a:rPr>
              <a:t>obscures</a:t>
            </a:r>
            <a:r>
              <a:rPr lang="en-US" sz="2400" dirty="0">
                <a:solidFill>
                  <a:srgbClr val="0000CC"/>
                </a:solidFill>
                <a:latin typeface="Gill Sans MT" pitchFamily="34" charset="0"/>
              </a:rPr>
              <a:t> underlying similarities</a:t>
            </a:r>
          </a:p>
        </p:txBody>
      </p:sp>
    </p:spTree>
    <p:extLst>
      <p:ext uri="{BB962C8B-B14F-4D97-AF65-F5344CB8AC3E}">
        <p14:creationId xmlns:p14="http://schemas.microsoft.com/office/powerpoint/2010/main" val="3147599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2" grpId="0" autoUpdateAnimBg="0"/>
      <p:bldP spid="4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D0829B2-BDD6-4923-92C0-E9F6FC6106D3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11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Testing Levels</a:t>
            </a:r>
          </a:p>
        </p:txBody>
      </p:sp>
      <p:sp>
        <p:nvSpPr>
          <p:cNvPr id="57389" name="Rectangle 4"/>
          <p:cNvSpPr>
            <a:spLocks noChangeArrowheads="1"/>
          </p:cNvSpPr>
          <p:nvPr/>
        </p:nvSpPr>
        <p:spPr bwMode="auto">
          <a:xfrm>
            <a:off x="379413" y="2647950"/>
            <a:ext cx="2665412" cy="2935288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90" name="Text Box 5"/>
          <p:cNvSpPr txBox="1">
            <a:spLocks noChangeArrowheads="1"/>
          </p:cNvSpPr>
          <p:nvPr/>
        </p:nvSpPr>
        <p:spPr bwMode="auto">
          <a:xfrm>
            <a:off x="1208088" y="2873375"/>
            <a:ext cx="11161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Class A</a:t>
            </a:r>
          </a:p>
        </p:txBody>
      </p:sp>
      <p:sp>
        <p:nvSpPr>
          <p:cNvPr id="57391" name="Text Box 6"/>
          <p:cNvSpPr txBox="1">
            <a:spLocks noChangeArrowheads="1"/>
          </p:cNvSpPr>
          <p:nvPr/>
        </p:nvSpPr>
        <p:spPr bwMode="auto">
          <a:xfrm>
            <a:off x="451946" y="3570288"/>
            <a:ext cx="1930892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method mA1()</a:t>
            </a:r>
          </a:p>
        </p:txBody>
      </p:sp>
      <p:sp>
        <p:nvSpPr>
          <p:cNvPr id="57392" name="Text Box 7"/>
          <p:cNvSpPr txBox="1">
            <a:spLocks noChangeArrowheads="1"/>
          </p:cNvSpPr>
          <p:nvPr/>
        </p:nvSpPr>
        <p:spPr bwMode="auto">
          <a:xfrm>
            <a:off x="449176" y="4230688"/>
            <a:ext cx="1967000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method mA2()</a:t>
            </a:r>
          </a:p>
        </p:txBody>
      </p:sp>
      <p:sp>
        <p:nvSpPr>
          <p:cNvPr id="57385" name="Rectangle 9"/>
          <p:cNvSpPr>
            <a:spLocks noChangeArrowheads="1"/>
          </p:cNvSpPr>
          <p:nvPr/>
        </p:nvSpPr>
        <p:spPr bwMode="auto">
          <a:xfrm>
            <a:off x="3605213" y="2647950"/>
            <a:ext cx="2665412" cy="2959100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cs typeface="Arial" pitchFamily="34" charset="0"/>
            </a:endParaRPr>
          </a:p>
        </p:txBody>
      </p:sp>
      <p:sp>
        <p:nvSpPr>
          <p:cNvPr id="57386" name="Text Box 10"/>
          <p:cNvSpPr txBox="1">
            <a:spLocks noChangeArrowheads="1"/>
          </p:cNvSpPr>
          <p:nvPr/>
        </p:nvSpPr>
        <p:spPr bwMode="auto">
          <a:xfrm>
            <a:off x="4440238" y="2871788"/>
            <a:ext cx="11256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Arial" pitchFamily="34" charset="0"/>
                <a:cs typeface="Arial" pitchFamily="34" charset="0"/>
              </a:rPr>
              <a:t>Class B</a:t>
            </a:r>
          </a:p>
        </p:txBody>
      </p:sp>
      <p:sp>
        <p:nvSpPr>
          <p:cNvPr id="57387" name="Text Box 11"/>
          <p:cNvSpPr txBox="1">
            <a:spLocks noChangeArrowheads="1"/>
          </p:cNvSpPr>
          <p:nvPr/>
        </p:nvSpPr>
        <p:spPr bwMode="auto">
          <a:xfrm>
            <a:off x="3735388" y="3570288"/>
            <a:ext cx="2013771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method mB1()</a:t>
            </a:r>
          </a:p>
        </p:txBody>
      </p:sp>
      <p:sp>
        <p:nvSpPr>
          <p:cNvPr id="57388" name="Text Box 12"/>
          <p:cNvSpPr txBox="1">
            <a:spLocks noChangeArrowheads="1"/>
          </p:cNvSpPr>
          <p:nvPr/>
        </p:nvSpPr>
        <p:spPr bwMode="auto">
          <a:xfrm>
            <a:off x="3735388" y="4230688"/>
            <a:ext cx="2090036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method mB2()</a:t>
            </a:r>
          </a:p>
        </p:txBody>
      </p:sp>
      <p:sp>
        <p:nvSpPr>
          <p:cNvPr id="57356" name="Line 19"/>
          <p:cNvSpPr>
            <a:spLocks noChangeShapeType="1"/>
          </p:cNvSpPr>
          <p:nvPr/>
        </p:nvSpPr>
        <p:spPr bwMode="auto">
          <a:xfrm>
            <a:off x="1501775" y="3984625"/>
            <a:ext cx="0" cy="249238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7" name="Line 20"/>
          <p:cNvSpPr>
            <a:spLocks noChangeShapeType="1"/>
          </p:cNvSpPr>
          <p:nvPr/>
        </p:nvSpPr>
        <p:spPr bwMode="auto">
          <a:xfrm>
            <a:off x="2370138" y="3781425"/>
            <a:ext cx="1366837" cy="655638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8" name="Line 21"/>
          <p:cNvSpPr>
            <a:spLocks noChangeShapeType="1"/>
          </p:cNvSpPr>
          <p:nvPr/>
        </p:nvSpPr>
        <p:spPr bwMode="auto">
          <a:xfrm flipV="1">
            <a:off x="2416175" y="4448175"/>
            <a:ext cx="1320800" cy="44450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9" name="Line 22"/>
          <p:cNvSpPr>
            <a:spLocks noChangeShapeType="1"/>
          </p:cNvSpPr>
          <p:nvPr/>
        </p:nvSpPr>
        <p:spPr bwMode="auto">
          <a:xfrm flipV="1">
            <a:off x="2381250" y="3770313"/>
            <a:ext cx="1355725" cy="11112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78" name="Rectangle 24"/>
          <p:cNvSpPr>
            <a:spLocks noChangeArrowheads="1"/>
          </p:cNvSpPr>
          <p:nvPr/>
        </p:nvSpPr>
        <p:spPr bwMode="auto">
          <a:xfrm>
            <a:off x="6286339" y="3405189"/>
            <a:ext cx="2857661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C00000"/>
                </a:solidFill>
                <a:latin typeface="Gill Sans MT" pitchFamily="34" charset="0"/>
                <a:cs typeface="Arial" pitchFamily="34" charset="0"/>
              </a:rPr>
              <a:t>Intra-class testing: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Test an entire class as sequences of calls</a:t>
            </a:r>
          </a:p>
        </p:txBody>
      </p:sp>
      <p:sp>
        <p:nvSpPr>
          <p:cNvPr id="49187" name="Line 26"/>
          <p:cNvSpPr>
            <a:spLocks noChangeShapeType="1"/>
          </p:cNvSpPr>
          <p:nvPr/>
        </p:nvSpPr>
        <p:spPr bwMode="auto">
          <a:xfrm flipH="1" flipV="1">
            <a:off x="5373688" y="3071814"/>
            <a:ext cx="1039813" cy="528638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88" name="Line 27"/>
          <p:cNvSpPr>
            <a:spLocks noChangeShapeType="1"/>
          </p:cNvSpPr>
          <p:nvPr/>
        </p:nvSpPr>
        <p:spPr bwMode="auto">
          <a:xfrm flipH="1" flipV="1">
            <a:off x="2160588" y="3071814"/>
            <a:ext cx="4256088" cy="528638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76" name="Rectangle 30"/>
          <p:cNvSpPr>
            <a:spLocks noChangeArrowheads="1"/>
          </p:cNvSpPr>
          <p:nvPr/>
        </p:nvSpPr>
        <p:spPr bwMode="auto">
          <a:xfrm>
            <a:off x="1993899" y="1144588"/>
            <a:ext cx="2771776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C00000"/>
                </a:solidFill>
                <a:latin typeface="Gill Sans MT" pitchFamily="34" charset="0"/>
                <a:cs typeface="Arial" pitchFamily="34" charset="0"/>
              </a:rPr>
              <a:t>Inter-class testing: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Test multiple classes together</a:t>
            </a:r>
          </a:p>
        </p:txBody>
      </p:sp>
      <p:sp>
        <p:nvSpPr>
          <p:cNvPr id="49180" name="Freeform 34"/>
          <p:cNvSpPr>
            <a:spLocks/>
          </p:cNvSpPr>
          <p:nvPr/>
        </p:nvSpPr>
        <p:spPr bwMode="auto">
          <a:xfrm>
            <a:off x="1508126" y="4110037"/>
            <a:ext cx="4908550" cy="652462"/>
          </a:xfrm>
          <a:custGeom>
            <a:avLst/>
            <a:gdLst>
              <a:gd name="T0" fmla="*/ 2121 w 2121"/>
              <a:gd name="T1" fmla="*/ 959 h 959"/>
              <a:gd name="T2" fmla="*/ 0 w 2121"/>
              <a:gd name="T3" fmla="*/ 0 h 959"/>
              <a:gd name="T4" fmla="*/ 0 60000 65536"/>
              <a:gd name="T5" fmla="*/ 0 60000 65536"/>
              <a:gd name="T6" fmla="*/ 0 w 2121"/>
              <a:gd name="T7" fmla="*/ 0 h 959"/>
              <a:gd name="T8" fmla="*/ 2121 w 2121"/>
              <a:gd name="T9" fmla="*/ 959 h 95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1" h="959">
                <a:moveTo>
                  <a:pt x="2121" y="959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72" name="Rectangle 37"/>
          <p:cNvSpPr>
            <a:spLocks noChangeArrowheads="1"/>
          </p:cNvSpPr>
          <p:nvPr/>
        </p:nvSpPr>
        <p:spPr bwMode="auto">
          <a:xfrm>
            <a:off x="6286339" y="4571999"/>
            <a:ext cx="285766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C00000"/>
                </a:solidFill>
                <a:latin typeface="Gill Sans MT" pitchFamily="34" charset="0"/>
                <a:cs typeface="Arial" pitchFamily="34" charset="0"/>
              </a:rPr>
              <a:t>Inter-method testing: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Test pairs of methods in the same class</a:t>
            </a:r>
          </a:p>
        </p:txBody>
      </p:sp>
      <p:sp>
        <p:nvSpPr>
          <p:cNvPr id="57365" name="Rectangle 39"/>
          <p:cNvSpPr>
            <a:spLocks noChangeArrowheads="1"/>
          </p:cNvSpPr>
          <p:nvPr/>
        </p:nvSpPr>
        <p:spPr bwMode="auto">
          <a:xfrm>
            <a:off x="6286338" y="5467351"/>
            <a:ext cx="2857661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C00000"/>
                </a:solidFill>
                <a:latin typeface="Gill Sans MT" pitchFamily="34" charset="0"/>
                <a:cs typeface="Arial" pitchFamily="34" charset="0"/>
              </a:rPr>
              <a:t>Intra-method testing: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Test each method individually</a:t>
            </a:r>
          </a:p>
        </p:txBody>
      </p:sp>
      <p:sp>
        <p:nvSpPr>
          <p:cNvPr id="49174" name="Line 41"/>
          <p:cNvSpPr>
            <a:spLocks noChangeShapeType="1"/>
          </p:cNvSpPr>
          <p:nvPr/>
        </p:nvSpPr>
        <p:spPr bwMode="auto">
          <a:xfrm flipH="1" flipV="1">
            <a:off x="2235200" y="4573588"/>
            <a:ext cx="4168775" cy="1068388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75" name="Line 42"/>
          <p:cNvSpPr>
            <a:spLocks noChangeShapeType="1"/>
          </p:cNvSpPr>
          <p:nvPr/>
        </p:nvSpPr>
        <p:spPr bwMode="auto">
          <a:xfrm flipH="1" flipV="1">
            <a:off x="2292350" y="3951288"/>
            <a:ext cx="534988" cy="774700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176" name="Line 43"/>
          <p:cNvSpPr>
            <a:spLocks noChangeShapeType="1"/>
          </p:cNvSpPr>
          <p:nvPr/>
        </p:nvSpPr>
        <p:spPr bwMode="auto">
          <a:xfrm flipV="1">
            <a:off x="3443288" y="3929063"/>
            <a:ext cx="406400" cy="958850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177" name="Line 44"/>
          <p:cNvSpPr>
            <a:spLocks noChangeShapeType="1"/>
          </p:cNvSpPr>
          <p:nvPr/>
        </p:nvSpPr>
        <p:spPr bwMode="auto">
          <a:xfrm flipV="1">
            <a:off x="3781425" y="4549776"/>
            <a:ext cx="192088" cy="428625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H="1">
            <a:off x="3305556" y="1909474"/>
            <a:ext cx="1" cy="1828296"/>
          </a:xfrm>
          <a:prstGeom prst="line">
            <a:avLst/>
          </a:prstGeom>
          <a:ln>
            <a:solidFill>
              <a:srgbClr val="C00000"/>
            </a:solidFill>
            <a:headEnd type="none" w="sm" len="sm"/>
            <a:tailEnd type="triangl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8" grpId="0"/>
      <p:bldP spid="49187" grpId="0" animBg="1"/>
      <p:bldP spid="49188" grpId="0" animBg="1"/>
      <p:bldP spid="57376" grpId="0"/>
      <p:bldP spid="49180" grpId="0" animBg="1"/>
      <p:bldP spid="57372" grpId="0"/>
      <p:bldP spid="57365" grpId="0"/>
      <p:bldP spid="49174" grpId="0" animBg="1"/>
      <p:bldP spid="49175" grpId="0" animBg="1"/>
      <p:bldP spid="49176" grpId="0" animBg="1"/>
      <p:bldP spid="49177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CB51B382-FEEE-40CB-8FEF-99E9E94E9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System Testing, Acceptance Testing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4BB388D2-27E0-47DC-9824-F8C089C82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" y="1114696"/>
            <a:ext cx="8966200" cy="5446525"/>
          </a:xfrm>
        </p:spPr>
        <p:txBody>
          <a:bodyPr/>
          <a:lstStyle/>
          <a:p>
            <a:pPr eaLnBrk="1" hangingPunct="1"/>
            <a:r>
              <a:rPr lang="en-US" altLang="en-US" b="1" dirty="0"/>
              <a:t>Alpha testing </a:t>
            </a:r>
            <a:r>
              <a:rPr lang="en-US" altLang="en-US" dirty="0"/>
              <a:t>is performed within the development organization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Beta testing </a:t>
            </a:r>
            <a:r>
              <a:rPr lang="en-US" altLang="en-US" dirty="0"/>
              <a:t>is performed by a select group of friendly customers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Stress testing</a:t>
            </a:r>
          </a:p>
          <a:p>
            <a:pPr lvl="1" eaLnBrk="1" hangingPunct="1"/>
            <a:r>
              <a:rPr lang="en-US" altLang="en-US" dirty="0"/>
              <a:t>push system to extreme situations and see if it fails</a:t>
            </a:r>
          </a:p>
          <a:p>
            <a:pPr lvl="1" eaLnBrk="1" hangingPunct="1"/>
            <a:r>
              <a:rPr lang="en-US" altLang="en-US" dirty="0"/>
              <a:t>large number of data, high input rate, low input rate, etc.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52ED6EA-42F1-4B3F-9FD0-E313F9490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Regression testing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3BE71F6-F9A2-4B76-A960-EF7BDAFAF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You should preserve all the test cases for a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During the maintenance phase, when a change is made to the program, the test cases that have been saved are used to do </a:t>
            </a:r>
            <a:r>
              <a:rPr lang="en-US" altLang="en-US" b="1" dirty="0"/>
              <a:t>regression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figuring out if a change made to the program introduced any faults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Regression testing is crucial during maintenance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It is a good idea to automate regression testing so that all test cases are run after each modification to the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When you find a bug in your program you should write a test case that exhibits the bug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Then using regression testing you can make sure that the old bugs do not reappear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5E32-5183-42EB-9160-E08E01CC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09EC-B47A-4D25-B691-47BC56F0E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levels and software artifacts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89906-07E8-4923-917D-46C44B3D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F19D-A4CB-4854-B29E-69F7511A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A3A5A-CC36-4644-A0AE-ECA95743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58FA2-DB44-4C20-9FCF-B649738B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98" y="1419638"/>
            <a:ext cx="6949652" cy="539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02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BC7AB2DA-225C-4E98-BF76-8FA08F099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Plan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518CC1F2-667D-4E09-BD3B-F1728D24F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is a complicated task</a:t>
            </a:r>
          </a:p>
          <a:p>
            <a:pPr lvl="1" eaLnBrk="1" hangingPunct="1"/>
            <a:r>
              <a:rPr lang="en-US" altLang="en-US"/>
              <a:t>it is a good idea to have a test plan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 test plan should specify </a:t>
            </a:r>
          </a:p>
          <a:p>
            <a:pPr lvl="1" eaLnBrk="1" hangingPunct="1"/>
            <a:r>
              <a:rPr lang="en-US" altLang="en-US"/>
              <a:t>Unit tests</a:t>
            </a:r>
          </a:p>
          <a:p>
            <a:pPr lvl="1" eaLnBrk="1" hangingPunct="1"/>
            <a:r>
              <a:rPr lang="en-US" altLang="en-US"/>
              <a:t>Integration plan</a:t>
            </a:r>
          </a:p>
          <a:p>
            <a:pPr lvl="1" eaLnBrk="1" hangingPunct="1"/>
            <a:r>
              <a:rPr lang="en-US" altLang="en-US"/>
              <a:t>System tests</a:t>
            </a:r>
          </a:p>
          <a:p>
            <a:pPr lvl="1" eaLnBrk="1" hangingPunct="1"/>
            <a:r>
              <a:rPr lang="en-US" altLang="en-US"/>
              <a:t>Regression tests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246D294-56C0-4A8A-B3CE-F3175FEC1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Exhaustive Testing is Hard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FC84EC7-190B-48E6-A7C2-51E95A325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43532" y="1012826"/>
            <a:ext cx="5717876" cy="5226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Number of possible test cases (assuming 32 bit integers)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 2</a:t>
            </a:r>
            <a:r>
              <a:rPr lang="en-US" altLang="en-US" sz="2000" baseline="30000" dirty="0">
                <a:sym typeface="Symbol" panose="05050102010706020507" pitchFamily="18" charset="2"/>
              </a:rPr>
              <a:t>32 </a:t>
            </a:r>
            <a:r>
              <a:rPr lang="en-US" altLang="en-US" sz="2000" dirty="0">
                <a:sym typeface="Symbol" panose="05050102010706020507" pitchFamily="18" charset="2"/>
              </a:rPr>
              <a:t>= 2</a:t>
            </a:r>
            <a:r>
              <a:rPr lang="en-US" altLang="en-US" sz="2000" baseline="30000" dirty="0">
                <a:sym typeface="Symbol" panose="05050102010706020507" pitchFamily="18" charset="2"/>
              </a:rPr>
              <a:t>64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Do bigger test sets help?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Test set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{(x=3,y=2), (x=2,y=3)}   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will detect the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Test set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{(x=3,y=2),(x=4,y=3),(x=5,y=1)}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will not detect the error although it has more test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It is not the number of test cases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But, if </a:t>
            </a:r>
            <a:r>
              <a:rPr lang="en-US" altLang="en-US" sz="2400" i="1" dirty="0"/>
              <a:t>T</a:t>
            </a:r>
            <a:r>
              <a:rPr lang="en-US" altLang="en-US" sz="2400" i="1" baseline="-25000" dirty="0"/>
              <a:t>1</a:t>
            </a:r>
            <a:r>
              <a:rPr lang="en-US" altLang="en-US" sz="2400" baseline="-250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</a:t>
            </a:r>
            <a:r>
              <a:rPr lang="en-US" altLang="en-US" sz="2400" dirty="0"/>
              <a:t> </a:t>
            </a:r>
            <a:r>
              <a:rPr lang="en-US" altLang="en-US" sz="2400" i="1" dirty="0"/>
              <a:t>T</a:t>
            </a:r>
            <a:r>
              <a:rPr lang="en-US" altLang="en-US" sz="2400" i="1" baseline="-25000" dirty="0"/>
              <a:t>2</a:t>
            </a:r>
            <a:r>
              <a:rPr lang="en-US" altLang="en-US" sz="2400" dirty="0"/>
              <a:t>, then </a:t>
            </a:r>
            <a:r>
              <a:rPr lang="en-US" altLang="en-US" sz="2400" i="1" dirty="0"/>
              <a:t>T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 will detect every fault detected by </a:t>
            </a:r>
            <a:r>
              <a:rPr lang="en-US" altLang="en-US" sz="2400" i="1" dirty="0"/>
              <a:t>T</a:t>
            </a:r>
            <a:r>
              <a:rPr lang="en-US" altLang="en-US" sz="2400" i="1" baseline="-25000" dirty="0"/>
              <a:t>2</a:t>
            </a:r>
            <a:endParaRPr lang="en-US" altLang="en-US" sz="2400" i="1" dirty="0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2DA74258-0E15-41E2-B844-81C82F0E0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92" y="1012825"/>
            <a:ext cx="3201988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int max(int x, int y)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if (x &gt;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return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return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238CBB3-1064-4E6E-876E-2CFB6402E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Exhaustive Testing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924E0D5-1B35-4CE7-A4E8-0777AFD9D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Assume that the input for the </a:t>
            </a:r>
            <a:r>
              <a:rPr lang="en-US" altLang="en-US" dirty="0">
                <a:latin typeface="Courier New" panose="02070309020205020404" pitchFamily="49" charset="0"/>
              </a:rPr>
              <a:t>max </a:t>
            </a:r>
            <a:r>
              <a:rPr lang="en-US" altLang="en-US" dirty="0"/>
              <a:t>procedure was an integer array of size </a:t>
            </a:r>
            <a:r>
              <a:rPr lang="en-US" altLang="en-US" i="1" dirty="0"/>
              <a:t>n</a:t>
            </a:r>
          </a:p>
          <a:p>
            <a:pPr lvl="1" eaLnBrk="1" hangingPunct="1"/>
            <a:r>
              <a:rPr lang="en-US" altLang="en-US" dirty="0"/>
              <a:t>Number of test cases: 2</a:t>
            </a:r>
            <a:r>
              <a:rPr lang="en-US" altLang="en-US" baseline="30000" dirty="0">
                <a:solidFill>
                  <a:srgbClr val="0000CC"/>
                </a:solidFill>
              </a:rPr>
              <a:t>32</a:t>
            </a:r>
            <a:r>
              <a:rPr lang="en-US" altLang="en-US" baseline="30000" dirty="0">
                <a:sym typeface="Symbol" panose="05050102010706020507" pitchFamily="18" charset="2"/>
              </a:rPr>
              <a:t> </a:t>
            </a:r>
            <a:r>
              <a:rPr lang="en-US" altLang="en-US" i="1" baseline="30000" dirty="0">
                <a:sym typeface="Symbol" panose="05050102010706020507" pitchFamily="18" charset="2"/>
              </a:rPr>
              <a:t>n</a:t>
            </a:r>
          </a:p>
          <a:p>
            <a:pPr lvl="1" eaLnBrk="1" hangingPunct="1"/>
            <a:endParaRPr lang="en-US" altLang="en-US" i="1" baseline="300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Assume that the size of the input array is not bounded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Number of test cases: </a:t>
            </a:r>
            <a:r>
              <a:rPr lang="en-US" alt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</a:t>
            </a:r>
          </a:p>
          <a:p>
            <a:pPr eaLnBrk="1" hangingPunct="1"/>
            <a:endParaRPr lang="en-US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The point is, naive exhaustive testing is pretty hopeless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Criteria</a:t>
            </a:r>
            <a:r>
              <a:rPr lang="en-US" sz="2800" dirty="0"/>
              <a:t> (2.4)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small programs have </a:t>
            </a:r>
            <a:r>
              <a:rPr lang="en-US" dirty="0">
                <a:solidFill>
                  <a:schemeClr val="tx2"/>
                </a:solidFill>
              </a:rPr>
              <a:t>too many inputs</a:t>
            </a:r>
            <a:r>
              <a:rPr lang="en-US" dirty="0"/>
              <a:t> to fully test them all</a:t>
            </a:r>
          </a:p>
          <a:p>
            <a:pPr lvl="1"/>
            <a:r>
              <a:rPr lang="en-US" i="1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private static double </a:t>
            </a:r>
            <a:r>
              <a:rPr lang="en-US" i="1" dirty="0" err="1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computeAverage</a:t>
            </a:r>
            <a:r>
              <a:rPr lang="en-US" i="1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(int A, int B, int C)</a:t>
            </a:r>
          </a:p>
          <a:p>
            <a:pPr lvl="1"/>
            <a:r>
              <a:rPr lang="en-US" dirty="0"/>
              <a:t>On a </a:t>
            </a:r>
            <a:r>
              <a:rPr lang="en-US" b="1" dirty="0"/>
              <a:t>32-bit machine</a:t>
            </a:r>
            <a:r>
              <a:rPr lang="en-US" dirty="0"/>
              <a:t>, each variable has over </a:t>
            </a:r>
            <a:r>
              <a:rPr lang="en-US" dirty="0">
                <a:solidFill>
                  <a:schemeClr val="tx2"/>
                </a:solidFill>
              </a:rPr>
              <a:t>4 billion</a:t>
            </a:r>
            <a:r>
              <a:rPr lang="en-US" dirty="0"/>
              <a:t> possible values</a:t>
            </a:r>
          </a:p>
          <a:p>
            <a:pPr lvl="1"/>
            <a:r>
              <a:rPr lang="en-US" dirty="0"/>
              <a:t>Over </a:t>
            </a:r>
            <a:r>
              <a:rPr lang="en-US" dirty="0">
                <a:solidFill>
                  <a:schemeClr val="tx2"/>
                </a:solidFill>
              </a:rPr>
              <a:t>80 octillion possible tests</a:t>
            </a:r>
            <a:r>
              <a:rPr lang="en-US" dirty="0"/>
              <a:t>!!</a:t>
            </a:r>
          </a:p>
          <a:p>
            <a:pPr lvl="1"/>
            <a:r>
              <a:rPr lang="en-US" dirty="0"/>
              <a:t>Input space might as well be infinite</a:t>
            </a:r>
          </a:p>
          <a:p>
            <a:r>
              <a:rPr lang="en-US" dirty="0"/>
              <a:t>Testers </a:t>
            </a:r>
            <a:r>
              <a:rPr lang="en-US" dirty="0">
                <a:solidFill>
                  <a:schemeClr val="tx2"/>
                </a:solidFill>
              </a:rPr>
              <a:t>search</a:t>
            </a:r>
            <a:r>
              <a:rPr lang="en-US" dirty="0"/>
              <a:t> a huge input space</a:t>
            </a:r>
          </a:p>
          <a:p>
            <a:pPr lvl="1"/>
            <a:r>
              <a:rPr lang="en-US" dirty="0"/>
              <a:t>Trying to find the </a:t>
            </a:r>
            <a:r>
              <a:rPr lang="en-US" dirty="0">
                <a:solidFill>
                  <a:schemeClr val="tx2"/>
                </a:solidFill>
              </a:rPr>
              <a:t>fewest inputs</a:t>
            </a:r>
            <a:r>
              <a:rPr lang="en-US" dirty="0"/>
              <a:t> that will find the </a:t>
            </a:r>
            <a:r>
              <a:rPr lang="en-US" dirty="0">
                <a:solidFill>
                  <a:schemeClr val="tx2"/>
                </a:solidFill>
              </a:rPr>
              <a:t>most problems</a:t>
            </a:r>
          </a:p>
          <a:p>
            <a:r>
              <a:rPr lang="en-US" dirty="0">
                <a:solidFill>
                  <a:schemeClr val="tx2"/>
                </a:solidFill>
              </a:rPr>
              <a:t>Coverage criteria</a:t>
            </a:r>
            <a:r>
              <a:rPr lang="en-US" dirty="0"/>
              <a:t> give structured, practical ways to search the input space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Search</a:t>
            </a:r>
            <a:r>
              <a:rPr lang="en-US" dirty="0"/>
              <a:t> the input space thoroughly</a:t>
            </a:r>
          </a:p>
          <a:p>
            <a:pPr lvl="1"/>
            <a:r>
              <a:rPr lang="en-US" dirty="0"/>
              <a:t>Not much </a:t>
            </a:r>
            <a:r>
              <a:rPr lang="en-US" dirty="0">
                <a:solidFill>
                  <a:schemeClr val="tx2"/>
                </a:solidFill>
              </a:rPr>
              <a:t>overlap</a:t>
            </a:r>
            <a:r>
              <a:rPr lang="en-US" dirty="0"/>
              <a:t> in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Software Testing, Edition 2  (</a:t>
            </a:r>
            <a:r>
              <a:rPr lang="en-US" dirty="0" err="1"/>
              <a:t>Ch</a:t>
            </a:r>
            <a:r>
              <a:rPr lang="en-US" dirty="0"/>
              <a:t> 2)</a:t>
            </a:r>
            <a:endParaRPr lang="en-US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4351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Coverage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54110"/>
            <a:ext cx="8966200" cy="5707111"/>
          </a:xfrm>
        </p:spPr>
        <p:txBody>
          <a:bodyPr/>
          <a:lstStyle/>
          <a:p>
            <a:r>
              <a:rPr lang="en-US" sz="2800" dirty="0"/>
              <a:t>Maximize the “</a:t>
            </a:r>
            <a:r>
              <a:rPr lang="en-US" sz="2800" dirty="0">
                <a:solidFill>
                  <a:schemeClr val="tx2"/>
                </a:solidFill>
              </a:rPr>
              <a:t>bang for the buck</a:t>
            </a:r>
            <a:r>
              <a:rPr lang="en-US" sz="2800" dirty="0"/>
              <a:t>”</a:t>
            </a:r>
          </a:p>
          <a:p>
            <a:pPr lvl="2"/>
            <a:endParaRPr lang="en-US" sz="2000" dirty="0"/>
          </a:p>
          <a:p>
            <a:r>
              <a:rPr lang="en-US" sz="2800" dirty="0"/>
              <a:t>Provide </a:t>
            </a:r>
            <a:r>
              <a:rPr lang="en-US" sz="2800" dirty="0">
                <a:solidFill>
                  <a:schemeClr val="tx2"/>
                </a:solidFill>
              </a:rPr>
              <a:t>traceability</a:t>
            </a:r>
            <a:r>
              <a:rPr lang="en-US" sz="2800" dirty="0"/>
              <a:t> from software artifacts to tests</a:t>
            </a:r>
          </a:p>
          <a:p>
            <a:pPr lvl="1"/>
            <a:r>
              <a:rPr lang="en-US" sz="2400" dirty="0"/>
              <a:t>Source, requirements, design models, …</a:t>
            </a:r>
          </a:p>
          <a:p>
            <a:pPr lvl="2"/>
            <a:endParaRPr lang="en-US" sz="2000" dirty="0"/>
          </a:p>
          <a:p>
            <a:r>
              <a:rPr lang="en-US" sz="2800" dirty="0"/>
              <a:t>Make </a:t>
            </a:r>
            <a:r>
              <a:rPr lang="en-US" sz="2800" dirty="0">
                <a:solidFill>
                  <a:schemeClr val="tx2"/>
                </a:solidFill>
              </a:rPr>
              <a:t>regression testing</a:t>
            </a:r>
            <a:r>
              <a:rPr lang="en-US" sz="2800" dirty="0"/>
              <a:t> easier</a:t>
            </a:r>
          </a:p>
          <a:p>
            <a:pPr lvl="2"/>
            <a:endParaRPr lang="en-US" sz="2000" dirty="0"/>
          </a:p>
          <a:p>
            <a:r>
              <a:rPr lang="en-US" sz="2800" dirty="0"/>
              <a:t>Gives testers a “</a:t>
            </a:r>
            <a:r>
              <a:rPr lang="en-US" sz="2800" i="1" dirty="0">
                <a:solidFill>
                  <a:schemeClr val="tx2"/>
                </a:solidFill>
              </a:rPr>
              <a:t>stopping rule</a:t>
            </a:r>
            <a:r>
              <a:rPr lang="en-US" sz="2800" dirty="0"/>
              <a:t>” … </a:t>
            </a:r>
            <a:r>
              <a:rPr lang="en-US" sz="2800" dirty="0">
                <a:solidFill>
                  <a:srgbClr val="0000CC"/>
                </a:solidFill>
              </a:rPr>
              <a:t>when testing is finished</a:t>
            </a:r>
          </a:p>
          <a:p>
            <a:pPr lvl="2"/>
            <a:endParaRPr lang="en-US" sz="2000" dirty="0"/>
          </a:p>
          <a:p>
            <a:r>
              <a:rPr lang="en-US" sz="2800" dirty="0"/>
              <a:t>Can be well supported with powerful </a:t>
            </a:r>
            <a:r>
              <a:rPr lang="en-US" sz="2800" dirty="0">
                <a:solidFill>
                  <a:schemeClr val="tx2"/>
                </a:solidFill>
              </a:rPr>
              <a:t>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41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96839"/>
            <a:ext cx="9048750" cy="808936"/>
          </a:xfrm>
        </p:spPr>
        <p:txBody>
          <a:bodyPr/>
          <a:lstStyle/>
          <a:p>
            <a:r>
              <a:rPr lang="en-US" dirty="0"/>
              <a:t>Complexity of Testing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other engineering field builds products as </a:t>
            </a:r>
            <a:r>
              <a:rPr lang="en-US" dirty="0">
                <a:solidFill>
                  <a:srgbClr val="C00000"/>
                </a:solidFill>
              </a:rPr>
              <a:t>complicated as software</a:t>
            </a:r>
          </a:p>
          <a:p>
            <a:pPr lvl="2"/>
            <a:endParaRPr lang="en-US" dirty="0"/>
          </a:p>
          <a:p>
            <a:r>
              <a:rPr lang="en-US" dirty="0"/>
              <a:t>The term </a:t>
            </a:r>
            <a:r>
              <a:rPr lang="en-US" dirty="0">
                <a:solidFill>
                  <a:schemeClr val="tx2"/>
                </a:solidFill>
              </a:rPr>
              <a:t>correctness</a:t>
            </a:r>
            <a:r>
              <a:rPr lang="en-US" dirty="0"/>
              <a:t> has no meaning</a:t>
            </a:r>
          </a:p>
          <a:p>
            <a:pPr lvl="1"/>
            <a:r>
              <a:rPr lang="en-US" dirty="0"/>
              <a:t>Is a </a:t>
            </a:r>
            <a:r>
              <a:rPr lang="en-US" dirty="0">
                <a:solidFill>
                  <a:schemeClr val="tx2"/>
                </a:solidFill>
              </a:rPr>
              <a:t>building</a:t>
            </a:r>
            <a:r>
              <a:rPr lang="en-US" dirty="0"/>
              <a:t> correct?</a:t>
            </a:r>
          </a:p>
          <a:p>
            <a:pPr lvl="1"/>
            <a:r>
              <a:rPr lang="en-US" dirty="0"/>
              <a:t>Is a </a:t>
            </a:r>
            <a:r>
              <a:rPr lang="en-US" dirty="0">
                <a:solidFill>
                  <a:schemeClr val="tx2"/>
                </a:solidFill>
              </a:rPr>
              <a:t>car</a:t>
            </a:r>
            <a:r>
              <a:rPr lang="en-US" dirty="0"/>
              <a:t> correct?</a:t>
            </a:r>
          </a:p>
          <a:p>
            <a:pPr lvl="1"/>
            <a:r>
              <a:rPr lang="en-US" dirty="0"/>
              <a:t>Is a </a:t>
            </a:r>
            <a:r>
              <a:rPr lang="en-US" dirty="0">
                <a:solidFill>
                  <a:schemeClr val="tx2"/>
                </a:solidFill>
              </a:rPr>
              <a:t>subway</a:t>
            </a:r>
            <a:r>
              <a:rPr lang="en-US" dirty="0"/>
              <a:t> system correct?</a:t>
            </a:r>
          </a:p>
          <a:p>
            <a:pPr lvl="2"/>
            <a:endParaRPr lang="en-US" dirty="0"/>
          </a:p>
          <a:p>
            <a:r>
              <a:rPr lang="en-US" dirty="0"/>
              <a:t>Like other engineers, we must use </a:t>
            </a:r>
            <a:r>
              <a:rPr lang="en-US" dirty="0">
                <a:solidFill>
                  <a:srgbClr val="C00000"/>
                </a:solidFill>
              </a:rPr>
              <a:t>abstraction</a:t>
            </a:r>
            <a:r>
              <a:rPr lang="en-US" dirty="0">
                <a:solidFill>
                  <a:schemeClr val="tx2"/>
                </a:solidFill>
              </a:rPr>
              <a:t> to manage complexity</a:t>
            </a:r>
          </a:p>
          <a:p>
            <a:pPr lvl="1"/>
            <a:r>
              <a:rPr lang="en-US" dirty="0"/>
              <a:t>This is the purpose of the </a:t>
            </a:r>
            <a:r>
              <a:rPr lang="en-US" dirty="0">
                <a:solidFill>
                  <a:schemeClr val="tx2"/>
                </a:solidFill>
              </a:rPr>
              <a:t>model-driven test design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The “</a:t>
            </a:r>
            <a:r>
              <a:rPr lang="en-US" dirty="0">
                <a:solidFill>
                  <a:srgbClr val="0000CC"/>
                </a:solidFill>
              </a:rPr>
              <a:t>model</a:t>
            </a:r>
            <a:r>
              <a:rPr lang="en-US" dirty="0"/>
              <a:t>” is an abstract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Software Testing, Edition 2  (</a:t>
            </a:r>
            <a:r>
              <a:rPr lang="en-US" dirty="0" err="1"/>
              <a:t>Ch</a:t>
            </a:r>
            <a:r>
              <a:rPr lang="en-US" dirty="0"/>
              <a:t> 2)</a:t>
            </a:r>
            <a:endParaRPr lang="en-US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62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Requirements and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Test Criterion</a:t>
            </a:r>
            <a:r>
              <a:rPr lang="en-US" dirty="0"/>
              <a:t>: A collection of rules and a process that define test requirements</a:t>
            </a:r>
          </a:p>
          <a:p>
            <a:pPr lvl="1">
              <a:buClr>
                <a:schemeClr val="tx1"/>
              </a:buClr>
              <a:buFont typeface="Times New Roman" pitchFamily="18" charset="0"/>
              <a:buChar char="̶"/>
            </a:pPr>
            <a:r>
              <a:rPr lang="en-US" dirty="0"/>
              <a:t>Cover every statement</a:t>
            </a:r>
          </a:p>
          <a:p>
            <a:pPr lvl="1">
              <a:buClr>
                <a:schemeClr val="tx1"/>
              </a:buClr>
              <a:buFont typeface="Times New Roman" pitchFamily="18" charset="0"/>
              <a:buChar char="̶"/>
            </a:pPr>
            <a:r>
              <a:rPr lang="en-US" dirty="0"/>
              <a:t>Cover every functional requirement</a:t>
            </a:r>
          </a:p>
          <a:p>
            <a:r>
              <a:rPr lang="en-US" dirty="0">
                <a:solidFill>
                  <a:srgbClr val="0000CC"/>
                </a:solidFill>
              </a:rPr>
              <a:t>Test Requirements: </a:t>
            </a:r>
            <a:r>
              <a:rPr lang="en-US" dirty="0"/>
              <a:t>Specific things that must be satisfied or covered during testing</a:t>
            </a:r>
          </a:p>
          <a:p>
            <a:pPr lvl="1"/>
            <a:r>
              <a:rPr lang="en-US" dirty="0"/>
              <a:t>Each statement might be a test requirement</a:t>
            </a:r>
          </a:p>
          <a:p>
            <a:pPr lvl="1"/>
            <a:r>
              <a:rPr lang="en-US" dirty="0"/>
              <a:t>Each functional requirement might be a test requirement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1325" y="4493258"/>
            <a:ext cx="8262938" cy="83099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Testing researchers have defined dozens of criteria, but they are all really just a few criteria on four types of structures …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02194" y="5492236"/>
            <a:ext cx="3365957" cy="907941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Input domains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Graphs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09271" y="5504940"/>
            <a:ext cx="3232535" cy="907941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n-US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Logic expressions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n-US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Syntax descriptions</a:t>
            </a:r>
          </a:p>
        </p:txBody>
      </p:sp>
    </p:spTree>
    <p:extLst>
      <p:ext uri="{BB962C8B-B14F-4D97-AF65-F5344CB8AC3E}">
        <p14:creationId xmlns:p14="http://schemas.microsoft.com/office/powerpoint/2010/main" val="1239014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Introduction to Software Testing, Edition 2  (Ch 2)</a:t>
            </a: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02EF6D-C3E0-4CBC-B35B-67994316FF0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View: Colored Boxes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03288"/>
            <a:ext cx="8867775" cy="383381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Black-box testing: </a:t>
            </a:r>
            <a:r>
              <a:rPr lang="en-US" sz="2800" dirty="0"/>
              <a:t>Derive tests from external descriptions of the software, including specifications, requirements, and design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White-box testing: </a:t>
            </a:r>
            <a:r>
              <a:rPr lang="en-US" sz="2800" dirty="0"/>
              <a:t>Derive tests from the source code internals of the software, specifically including branches, individual conditions, and statements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Model-based testing: </a:t>
            </a:r>
            <a:r>
              <a:rPr lang="en-US" sz="2800" dirty="0"/>
              <a:t>Derive tests from a model of the software (such as a UML diagram)</a:t>
            </a:r>
            <a:endParaRPr lang="en-US" dirty="0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302699" y="4567956"/>
            <a:ext cx="8540510" cy="158812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MDTD makes these distinctions less important.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The more general question is: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from what abstraction level do we derive tests</a:t>
            </a: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?</a:t>
            </a:r>
            <a:endParaRPr 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34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34E4BAD-B872-4726-95D8-6B1327C17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" y="96839"/>
            <a:ext cx="9048750" cy="733156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Testing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70FAB34-7934-4C62-B940-456687DE4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Functional (</a:t>
            </a:r>
            <a:r>
              <a:rPr lang="en-US" altLang="en-US" b="1" dirty="0"/>
              <a:t>Black box</a:t>
            </a:r>
            <a:r>
              <a:rPr lang="en-US" altLang="en-US" dirty="0"/>
              <a:t>) vs. Structural (</a:t>
            </a:r>
            <a:r>
              <a:rPr lang="en-US" altLang="en-US" b="1" dirty="0">
                <a:solidFill>
                  <a:srgbClr val="0000CC"/>
                </a:solidFill>
              </a:rPr>
              <a:t>White box</a:t>
            </a:r>
            <a:r>
              <a:rPr lang="en-US" altLang="en-US" dirty="0"/>
              <a:t>) testing</a:t>
            </a:r>
          </a:p>
          <a:p>
            <a:pPr lvl="1" eaLnBrk="1" hangingPunct="1"/>
            <a:r>
              <a:rPr lang="en-US" altLang="en-US" b="1" dirty="0"/>
              <a:t>Functional testing: </a:t>
            </a:r>
            <a:r>
              <a:rPr lang="en-US" altLang="en-US" dirty="0"/>
              <a:t>Generating test cases based on the functionality of the software </a:t>
            </a:r>
          </a:p>
          <a:p>
            <a:pPr lvl="1" eaLnBrk="1" hangingPunct="1"/>
            <a:r>
              <a:rPr lang="en-US" altLang="en-US" b="1" dirty="0"/>
              <a:t>Structural testing: </a:t>
            </a:r>
            <a:r>
              <a:rPr lang="en-US" altLang="en-US" dirty="0"/>
              <a:t>Generating test cases based on the structure of the program </a:t>
            </a:r>
          </a:p>
          <a:p>
            <a:pPr lvl="1" eaLnBrk="1" hangingPunct="1"/>
            <a:r>
              <a:rPr lang="en-US" altLang="en-US" b="1" dirty="0">
                <a:solidFill>
                  <a:srgbClr val="000050"/>
                </a:solidFill>
              </a:rPr>
              <a:t>Black box</a:t>
            </a:r>
            <a:r>
              <a:rPr lang="en-US" altLang="en-US" dirty="0">
                <a:solidFill>
                  <a:srgbClr val="000050"/>
                </a:solidFill>
              </a:rPr>
              <a:t> </a:t>
            </a:r>
            <a:r>
              <a:rPr lang="en-US" altLang="en-US" dirty="0"/>
              <a:t>testing and </a:t>
            </a:r>
            <a:r>
              <a:rPr lang="en-US" altLang="en-US" dirty="0">
                <a:solidFill>
                  <a:srgbClr val="0000CC"/>
                </a:solidFill>
              </a:rPr>
              <a:t>white box </a:t>
            </a:r>
            <a:r>
              <a:rPr lang="en-US" altLang="en-US" dirty="0"/>
              <a:t>testing are synonyms for </a:t>
            </a:r>
            <a:r>
              <a:rPr lang="en-US" altLang="en-US" dirty="0">
                <a:solidFill>
                  <a:srgbClr val="000050"/>
                </a:solidFill>
              </a:rPr>
              <a:t>functional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accent6"/>
                </a:solidFill>
              </a:rPr>
              <a:t>structural testing</a:t>
            </a:r>
            <a:r>
              <a:rPr lang="en-US" altLang="en-US" dirty="0"/>
              <a:t>, respectively. </a:t>
            </a:r>
          </a:p>
          <a:p>
            <a:pPr lvl="2" algn="just" eaLnBrk="1" hangingPunct="1"/>
            <a:r>
              <a:rPr lang="en-US" altLang="en-US" dirty="0"/>
              <a:t>In black box testing the internal structure of the program is hidden from the testing process </a:t>
            </a:r>
          </a:p>
          <a:p>
            <a:pPr lvl="2" eaLnBrk="1" hangingPunct="1"/>
            <a:r>
              <a:rPr lang="en-US" altLang="en-US" dirty="0"/>
              <a:t>In white box testing internal structure of the program is taken into account</a:t>
            </a:r>
          </a:p>
          <a:p>
            <a:pPr eaLnBrk="1" hangingPunct="1"/>
            <a:r>
              <a:rPr lang="en-US" altLang="en-US" dirty="0"/>
              <a:t>Module vs. Integration testing</a:t>
            </a:r>
          </a:p>
          <a:p>
            <a:pPr lvl="1" eaLnBrk="1" hangingPunct="1"/>
            <a:r>
              <a:rPr lang="en-US" altLang="en-US" dirty="0"/>
              <a:t>Module testing: Testing the modules of a program in isolation</a:t>
            </a:r>
          </a:p>
          <a:p>
            <a:pPr lvl="1" eaLnBrk="1" hangingPunct="1"/>
            <a:r>
              <a:rPr lang="en-US" altLang="en-US" dirty="0"/>
              <a:t>Integration testing: Testing an integrated set of modules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F8C63-E1FD-4A95-895B-A2B9C7493E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5391" y="6568158"/>
            <a:ext cx="3844925" cy="246062"/>
          </a:xfrm>
          <a:noFill/>
        </p:spPr>
        <p:txBody>
          <a:bodyPr/>
          <a:lstStyle/>
          <a:p>
            <a:r>
              <a:rPr lang="en-US" dirty="0"/>
              <a:t>Introduction to Software Testing, Edition 2  (Ch 2)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B4F8D-A20D-4920-903E-AB435582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5275" y="6560220"/>
            <a:ext cx="2895600" cy="254000"/>
          </a:xfrm>
          <a:noFill/>
        </p:spPr>
        <p:txBody>
          <a:bodyPr/>
          <a:lstStyle/>
          <a:p>
            <a:r>
              <a:rPr lang="en-US" dirty="0"/>
              <a:t>© Zakeri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4EAE-7A81-4E3A-A1C2-E8232924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4550" y="6552283"/>
            <a:ext cx="1905000" cy="261937"/>
          </a:xfrm>
          <a:noFill/>
        </p:spPr>
        <p:txBody>
          <a:bodyPr/>
          <a:lstStyle/>
          <a:p>
            <a:fld id="{2A02EF6D-C3E0-4CBC-B35B-67994316FF0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46D751F-B414-479F-9D1C-5C6E8CCE3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" y="96839"/>
            <a:ext cx="9048750" cy="733156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ffectLst/>
              </a:rPr>
              <a:t>Functional Testing, Black-Box Testing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E887833-E403-4FBA-B631-0CD9D6D92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Functional testing:</a:t>
            </a:r>
          </a:p>
          <a:p>
            <a:pPr lvl="1" eaLnBrk="1" hangingPunct="1"/>
            <a:r>
              <a:rPr lang="en-US" altLang="en-US" dirty="0"/>
              <a:t>identify the functions which software is expected to perform</a:t>
            </a:r>
          </a:p>
          <a:p>
            <a:pPr lvl="1" eaLnBrk="1" hangingPunct="1"/>
            <a:r>
              <a:rPr lang="en-US" altLang="en-US" dirty="0"/>
              <a:t>create test data which will check whether these functions are performed by the software</a:t>
            </a:r>
          </a:p>
          <a:p>
            <a:pPr lvl="1" eaLnBrk="1" hangingPunct="1"/>
            <a:r>
              <a:rPr lang="en-US" altLang="en-US" dirty="0"/>
              <a:t>no consideration is given </a:t>
            </a:r>
            <a:r>
              <a:rPr lang="en-US" altLang="en-US" dirty="0">
                <a:solidFill>
                  <a:srgbClr val="FF6600"/>
                </a:solidFill>
              </a:rPr>
              <a:t>how the program performs these functions</a:t>
            </a:r>
            <a:r>
              <a:rPr lang="en-US" altLang="en-US" dirty="0"/>
              <a:t>, program is treated as a black-box: </a:t>
            </a:r>
            <a:r>
              <a:rPr lang="en-US" altLang="en-US" b="1" dirty="0"/>
              <a:t>black-box testing</a:t>
            </a:r>
          </a:p>
          <a:p>
            <a:pPr lvl="1" eaLnBrk="1" hangingPunct="1"/>
            <a:r>
              <a:rPr lang="en-US" altLang="en-US" dirty="0"/>
              <a:t>need an </a:t>
            </a:r>
            <a:r>
              <a:rPr lang="en-US" altLang="en-US" b="1" dirty="0"/>
              <a:t>oracle</a:t>
            </a:r>
            <a:r>
              <a:rPr lang="en-US" altLang="en-US" dirty="0"/>
              <a:t>: oracle states precisely what the outcome of a program execution will be for a particular test case. This may not always be possible, oracle may give a range of plausible values</a:t>
            </a:r>
          </a:p>
          <a:p>
            <a:pPr eaLnBrk="1" hangingPunct="1"/>
            <a:r>
              <a:rPr lang="en-US" altLang="en-US" dirty="0"/>
              <a:t>A systematic approach to functional testing: </a:t>
            </a:r>
            <a:r>
              <a:rPr lang="en-US" altLang="en-US" b="1" dirty="0"/>
              <a:t>requirements based testing </a:t>
            </a:r>
          </a:p>
          <a:p>
            <a:pPr lvl="1" eaLnBrk="1" hangingPunct="1"/>
            <a:r>
              <a:rPr lang="en-US" altLang="en-US" dirty="0"/>
              <a:t>driving test cases automatically from a formal specification of the functional requirements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5B15B-23E2-4078-861C-68B99805FE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5391" y="6568158"/>
            <a:ext cx="3844925" cy="246062"/>
          </a:xfrm>
          <a:noFill/>
        </p:spPr>
        <p:txBody>
          <a:bodyPr/>
          <a:lstStyle/>
          <a:p>
            <a:r>
              <a:rPr lang="en-US" dirty="0"/>
              <a:t>Introduction to Software Testing, Edition 2  (Ch 2)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FBC00-8C45-4435-81D8-20B3BC06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5275" y="6560220"/>
            <a:ext cx="2895600" cy="254000"/>
          </a:xfrm>
          <a:noFill/>
        </p:spPr>
        <p:txBody>
          <a:bodyPr/>
          <a:lstStyle/>
          <a:p>
            <a:r>
              <a:rPr lang="en-US" dirty="0"/>
              <a:t>© Zakeri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8FB4-A297-41B9-8F49-534FF67B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4550" y="6552283"/>
            <a:ext cx="1905000" cy="261937"/>
          </a:xfrm>
          <a:noFill/>
        </p:spPr>
        <p:txBody>
          <a:bodyPr/>
          <a:lstStyle/>
          <a:p>
            <a:fld id="{2A02EF6D-C3E0-4CBC-B35B-67994316FF0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DEF0A34-3F7F-4490-B4AE-445F9D7D4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5987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ffectLst/>
              </a:rPr>
              <a:t>Structural Testing, White-Box Testing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69D9876-C6DC-4611-BAE2-7E523DAFF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" y="1095554"/>
            <a:ext cx="8966200" cy="5465667"/>
          </a:xfrm>
        </p:spPr>
        <p:txBody>
          <a:bodyPr/>
          <a:lstStyle/>
          <a:p>
            <a:pPr eaLnBrk="1" hangingPunct="1"/>
            <a:r>
              <a:rPr lang="en-US" altLang="en-US" dirty="0"/>
              <a:t>Structural Testing</a:t>
            </a:r>
          </a:p>
          <a:p>
            <a:pPr lvl="1" eaLnBrk="1" hangingPunct="1"/>
            <a:r>
              <a:rPr lang="en-US" altLang="en-US" dirty="0"/>
              <a:t>The test data is derived from the structure of the software</a:t>
            </a:r>
          </a:p>
          <a:p>
            <a:pPr lvl="1" eaLnBrk="1" hangingPunct="1"/>
            <a:r>
              <a:rPr lang="en-US" altLang="en-US" b="1" dirty="0"/>
              <a:t>White-box testing</a:t>
            </a:r>
            <a:r>
              <a:rPr lang="en-US" altLang="en-US" dirty="0"/>
              <a:t>: the internal structure of the software is taken into account to derive the test cases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One of the basic questions in testing:</a:t>
            </a:r>
          </a:p>
          <a:p>
            <a:pPr lvl="1" eaLnBrk="1" hangingPunct="1"/>
            <a:r>
              <a:rPr lang="en-US" altLang="en-US" dirty="0"/>
              <a:t>When should we stop adding new test cases to our test set?</a:t>
            </a:r>
          </a:p>
          <a:p>
            <a:pPr lvl="1" eaLnBrk="1" hangingPunct="1"/>
            <a:r>
              <a:rPr lang="en-US" altLang="en-US" b="1" dirty="0"/>
              <a:t>Coverage metrics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FF6600"/>
                </a:solidFill>
              </a:rPr>
              <a:t>test adequacy criteria</a:t>
            </a:r>
            <a:r>
              <a:rPr lang="en-US" altLang="en-US" b="1" dirty="0"/>
              <a:t>)</a:t>
            </a:r>
            <a:r>
              <a:rPr lang="en-US" altLang="en-US" b="1" dirty="0">
                <a:solidFill>
                  <a:srgbClr val="FF6600"/>
                </a:solidFill>
              </a:rPr>
              <a:t> </a:t>
            </a:r>
            <a:r>
              <a:rPr lang="en-US" altLang="en-US" dirty="0"/>
              <a:t>are used to address this question.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9AB36-4F46-4397-97D9-97BFC3B5A2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5391" y="6568158"/>
            <a:ext cx="3844925" cy="246062"/>
          </a:xfrm>
          <a:noFill/>
        </p:spPr>
        <p:txBody>
          <a:bodyPr/>
          <a:lstStyle/>
          <a:p>
            <a:r>
              <a:rPr lang="en-US" dirty="0"/>
              <a:t>Introduction to Software Testing, Edition 2  (Ch 2)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F43E0-112D-4EAC-A6B4-9D3E8260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5275" y="6560220"/>
            <a:ext cx="2895600" cy="254000"/>
          </a:xfrm>
          <a:noFill/>
        </p:spPr>
        <p:txBody>
          <a:bodyPr/>
          <a:lstStyle/>
          <a:p>
            <a:r>
              <a:rPr lang="en-US" dirty="0"/>
              <a:t>© Zakeri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1EE0B-2C11-4355-AEFA-C4CAA707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4550" y="6552283"/>
            <a:ext cx="1905000" cy="261937"/>
          </a:xfrm>
          <a:noFill/>
        </p:spPr>
        <p:txBody>
          <a:bodyPr/>
          <a:lstStyle/>
          <a:p>
            <a:fld id="{2A02EF6D-C3E0-4CBC-B35B-67994316FF0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7FC8-4A69-44B3-8EE3-29CA3C62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" y="96839"/>
            <a:ext cx="9048750" cy="733156"/>
          </a:xfrm>
        </p:spPr>
        <p:txBody>
          <a:bodyPr/>
          <a:lstStyle/>
          <a:p>
            <a:r>
              <a:rPr lang="en-US" altLang="en-US" b="1" dirty="0">
                <a:solidFill>
                  <a:srgbClr val="0070C0"/>
                </a:solidFill>
                <a:effectLst/>
              </a:rPr>
              <a:t>White bo</a:t>
            </a:r>
            <a:r>
              <a:rPr lang="en-US" altLang="en-US" dirty="0">
                <a:solidFill>
                  <a:srgbClr val="0070C0"/>
                </a:solidFill>
                <a:effectLst/>
              </a:rPr>
              <a:t>x</a:t>
            </a:r>
            <a:r>
              <a:rPr lang="en-US" altLang="en-US" dirty="0"/>
              <a:t>, </a:t>
            </a:r>
            <a:r>
              <a:rPr lang="en-US" altLang="en-US" b="1" dirty="0"/>
              <a:t>Black box,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Gray box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724F-0020-4AF1-B842-2C4FECEE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Representations of </a:t>
            </a:r>
            <a:r>
              <a:rPr lang="en-US" sz="2400" b="1" dirty="0"/>
              <a:t>testing color-boxes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43C3B-3B30-45DE-8D42-DF20128D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42C85-18D0-4B0F-8559-AB51C480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1685E-B264-4020-A7D3-8CE28816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55F5B-8395-4AAF-BDAE-D02EC91C6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16" y="1285017"/>
            <a:ext cx="2711871" cy="2778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6EAE6D-D180-4E58-8614-63F835746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611" y="1470190"/>
            <a:ext cx="3381847" cy="18019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352989-99D7-4CC9-8794-50274F37E7B8}"/>
              </a:ext>
            </a:extLst>
          </p:cNvPr>
          <p:cNvSpPr txBox="1"/>
          <p:nvPr/>
        </p:nvSpPr>
        <p:spPr>
          <a:xfrm>
            <a:off x="6079852" y="5960838"/>
            <a:ext cx="12540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grey-box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7E277-0105-48AD-8A9D-1387DE6BA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725" y="3954909"/>
            <a:ext cx="3262271" cy="19225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7EFC5B-9280-42B1-98BB-3498BC961275}"/>
              </a:ext>
            </a:extLst>
          </p:cNvPr>
          <p:cNvSpPr txBox="1"/>
          <p:nvPr/>
        </p:nvSpPr>
        <p:spPr>
          <a:xfrm>
            <a:off x="1291346" y="4075169"/>
            <a:ext cx="13330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white-box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EB02E3-8B82-4DE8-A866-FCD5A6356AE6}"/>
              </a:ext>
            </a:extLst>
          </p:cNvPr>
          <p:cNvSpPr txBox="1"/>
          <p:nvPr/>
        </p:nvSpPr>
        <p:spPr>
          <a:xfrm>
            <a:off x="5892027" y="3328614"/>
            <a:ext cx="13330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black-box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C98BC59-E7F2-44DE-AAE3-A0550E8BFBC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6613" y="5208435"/>
            <a:ext cx="48538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Khan, M. E., &amp; Khan, F. (2012).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 comparative study of white box , black box and grey box testing techniques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International Journal of Advanced Computer Science and Applications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(6), 12–15. https://doi.org/10.1017/CBO9781107415324.004</a:t>
            </a:r>
          </a:p>
        </p:txBody>
      </p:sp>
    </p:spTree>
    <p:extLst>
      <p:ext uri="{BB962C8B-B14F-4D97-AF65-F5344CB8AC3E}">
        <p14:creationId xmlns:p14="http://schemas.microsoft.com/office/powerpoint/2010/main" val="21023326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4B91-9B14-4B2A-8DBB-D501E6FD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" y="96839"/>
            <a:ext cx="9048750" cy="726220"/>
          </a:xfrm>
        </p:spPr>
        <p:txBody>
          <a:bodyPr/>
          <a:lstStyle/>
          <a:p>
            <a:r>
              <a:rPr lang="en-US" sz="2800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9FA8-01F8-46B1-9965-83CEBC94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between three forms of testing techniques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0D686-B193-4AEA-A839-2726A5DF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549F6-4710-4A85-834F-8FA47FE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11C5-1E2B-42CC-B138-7D1AD0D2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DEBE5C-382D-4EEF-90D4-BEF80E9B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479938"/>
            <a:ext cx="9000000" cy="49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5943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96838"/>
            <a:ext cx="9048750" cy="765311"/>
          </a:xfrm>
        </p:spPr>
        <p:txBody>
          <a:bodyPr/>
          <a:lstStyle/>
          <a:p>
            <a:r>
              <a:rPr lang="en-US" dirty="0">
                <a:effectLst/>
              </a:rPr>
              <a:t>Model-Driven Test Design</a:t>
            </a:r>
            <a:r>
              <a:rPr lang="en-US" sz="2800" dirty="0">
                <a:effectLst/>
              </a:rPr>
              <a:t> (2.5)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189528"/>
            <a:ext cx="8966200" cy="5371693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i="1" dirty="0">
                <a:solidFill>
                  <a:srgbClr val="C00000"/>
                </a:solidFill>
              </a:rPr>
              <a:t>Test Design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is the process of designing input values that will effectively test software</a:t>
            </a:r>
          </a:p>
          <a:p>
            <a:endParaRPr lang="en-US" sz="2800" dirty="0"/>
          </a:p>
          <a:p>
            <a:r>
              <a:rPr lang="en-US" sz="2800" dirty="0"/>
              <a:t> Test design is one of </a:t>
            </a:r>
            <a:r>
              <a:rPr lang="en-US" sz="2800" dirty="0">
                <a:solidFill>
                  <a:schemeClr val="tx2"/>
                </a:solidFill>
              </a:rPr>
              <a:t>several activities</a:t>
            </a:r>
            <a:r>
              <a:rPr lang="en-US" sz="2800" dirty="0"/>
              <a:t> for testing software</a:t>
            </a:r>
          </a:p>
          <a:p>
            <a:pPr lvl="1"/>
            <a:r>
              <a:rPr lang="en-US" sz="2400" dirty="0"/>
              <a:t>Most </a:t>
            </a:r>
            <a:r>
              <a:rPr lang="en-US" sz="2400" dirty="0">
                <a:solidFill>
                  <a:schemeClr val="tx2"/>
                </a:solidFill>
              </a:rPr>
              <a:t>mathematical</a:t>
            </a:r>
          </a:p>
          <a:p>
            <a:pPr lvl="1"/>
            <a:r>
              <a:rPr lang="en-US" sz="2400" dirty="0"/>
              <a:t>Most </a:t>
            </a:r>
            <a:r>
              <a:rPr lang="en-US" sz="2400" dirty="0">
                <a:solidFill>
                  <a:schemeClr val="tx2"/>
                </a:solidFill>
              </a:rPr>
              <a:t>technically</a:t>
            </a:r>
            <a:r>
              <a:rPr lang="en-US" sz="2400" dirty="0"/>
              <a:t> challenging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3761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Test Activities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00013" y="900681"/>
            <a:ext cx="8966200" cy="53292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Testing can be broken up into </a:t>
            </a:r>
            <a:r>
              <a:rPr lang="en-US" dirty="0">
                <a:solidFill>
                  <a:srgbClr val="C00000"/>
                </a:solidFill>
              </a:rPr>
              <a:t>four</a:t>
            </a:r>
            <a:r>
              <a:rPr lang="en-US" dirty="0"/>
              <a:t> general types of activities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Design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Automation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Execution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Evaluation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Each type of activity requires different </a:t>
            </a:r>
            <a:r>
              <a:rPr lang="en-US" dirty="0">
                <a:solidFill>
                  <a:schemeClr val="tx2"/>
                </a:solidFill>
              </a:rPr>
              <a:t>skills</a:t>
            </a:r>
            <a:r>
              <a:rPr lang="en-US" dirty="0"/>
              <a:t>, background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education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training</a:t>
            </a:r>
          </a:p>
          <a:p>
            <a:pPr>
              <a:spcBef>
                <a:spcPts val="600"/>
              </a:spcBef>
            </a:pPr>
            <a:r>
              <a:rPr lang="en-US" dirty="0"/>
              <a:t>No reasonable software development organization uses the same people for requirements, design, implementation, integration and configuration control.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323E2DF-4872-448E-B4EC-6C2594732AA3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28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0838" y="5183334"/>
            <a:ext cx="8442325" cy="954087"/>
          </a:xfrm>
          <a:prstGeom prst="rect">
            <a:avLst/>
          </a:prstGeom>
          <a:solidFill>
            <a:srgbClr val="0000C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Why do test organizations still use the same people for all four test activities??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28800" y="6100909"/>
            <a:ext cx="5486400" cy="523875"/>
          </a:xfrm>
          <a:prstGeom prst="rect">
            <a:avLst/>
          </a:prstGeom>
          <a:solidFill>
            <a:srgbClr val="0000C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This clearly </a:t>
            </a:r>
            <a:r>
              <a:rPr lang="en-US" sz="28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wastes</a:t>
            </a:r>
            <a:r>
              <a:rPr lang="en-US" sz="2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 resources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11313" y="6026296"/>
            <a:ext cx="5943600" cy="103188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529013" y="1350243"/>
            <a:ext cx="410686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371600" lvl="2" indent="-45720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sz="2400" kern="0" dirty="0">
                <a:solidFill>
                  <a:schemeClr val="tx2"/>
                </a:solidFill>
                <a:latin typeface="Gill Sans MT" pitchFamily="34" charset="0"/>
              </a:rPr>
              <a:t>1.a) Criteria-based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sz="2400" kern="0" dirty="0">
                <a:solidFill>
                  <a:schemeClr val="tx2"/>
                </a:solidFill>
                <a:latin typeface="Gill Sans MT" pitchFamily="34" charset="0"/>
              </a:rPr>
              <a:t>1.b) Human-based</a:t>
            </a:r>
          </a:p>
        </p:txBody>
      </p:sp>
      <p:cxnSp>
        <p:nvCxnSpPr>
          <p:cNvPr id="25611" name="Straight Arrow Connector 12"/>
          <p:cNvCxnSpPr>
            <a:cxnSpLocks noChangeShapeType="1"/>
          </p:cNvCxnSpPr>
          <p:nvPr/>
        </p:nvCxnSpPr>
        <p:spPr bwMode="auto">
          <a:xfrm>
            <a:off x="2936875" y="1785733"/>
            <a:ext cx="1577975" cy="1588"/>
          </a:xfrm>
          <a:prstGeom prst="straightConnector1">
            <a:avLst/>
          </a:prstGeom>
          <a:ln>
            <a:solidFill>
              <a:srgbClr val="C00000"/>
            </a:solidFill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975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</a:t>
            </a:r>
            <a:r>
              <a:rPr lang="en-US" dirty="0"/>
              <a:t>Test Design—</a:t>
            </a:r>
            <a:r>
              <a:rPr lang="en-US" sz="3200" dirty="0"/>
              <a:t>(a) </a:t>
            </a:r>
            <a:r>
              <a:rPr lang="en-US" dirty="0"/>
              <a:t>Criteria-Based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8900" y="2001838"/>
            <a:ext cx="8966200" cy="43751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the </a:t>
            </a:r>
            <a:r>
              <a:rPr lang="en-US" dirty="0">
                <a:solidFill>
                  <a:schemeClr val="tx2"/>
                </a:solidFill>
              </a:rPr>
              <a:t>most technical</a:t>
            </a:r>
            <a:r>
              <a:rPr lang="en-US" dirty="0"/>
              <a:t> job in software testing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 of 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Discrete math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Programming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Testing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much of a </a:t>
            </a:r>
            <a:r>
              <a:rPr lang="en-US" dirty="0">
                <a:solidFill>
                  <a:schemeClr val="tx2"/>
                </a:solidFill>
              </a:rPr>
              <a:t>traditional CS</a:t>
            </a:r>
            <a:r>
              <a:rPr lang="en-US" dirty="0"/>
              <a:t> degree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intellectually</a:t>
            </a:r>
            <a:r>
              <a:rPr lang="en-US" dirty="0"/>
              <a:t> stimulating, rewarding, and challenging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Test design is analogous to </a:t>
            </a:r>
            <a:r>
              <a:rPr lang="en-US" dirty="0">
                <a:solidFill>
                  <a:schemeClr val="tx2"/>
                </a:solidFill>
              </a:rPr>
              <a:t>software architecture</a:t>
            </a:r>
            <a:r>
              <a:rPr lang="en-US" dirty="0"/>
              <a:t> on the development side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Using people who are not qualified to design tests is a sure way to get </a:t>
            </a:r>
            <a:r>
              <a:rPr lang="en-US" dirty="0">
                <a:solidFill>
                  <a:schemeClr val="tx2"/>
                </a:solidFill>
              </a:rPr>
              <a:t>ineffective tests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CE03307-9B2A-4100-8BD2-1E34C9629308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29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6150" y="946150"/>
            <a:ext cx="7251700" cy="954088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Design test values to satisfy coverage criteria or other engineering goal</a:t>
            </a:r>
          </a:p>
        </p:txBody>
      </p:sp>
    </p:spTree>
    <p:extLst>
      <p:ext uri="{BB962C8B-B14F-4D97-AF65-F5344CB8AC3E}">
        <p14:creationId xmlns:p14="http://schemas.microsoft.com/office/powerpoint/2010/main" val="3074340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Software Testing Foundations</a:t>
            </a:r>
            <a:r>
              <a:rPr lang="en-US" sz="2800" dirty="0">
                <a:effectLst/>
              </a:rPr>
              <a:t> (2.1)</a:t>
            </a:r>
            <a:endParaRPr lang="en-US" dirty="0">
              <a:effectLst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dirty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66EB8E7-A20D-45EE-BB93-29A7D168B8B9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64234" y="1421442"/>
            <a:ext cx="7444595" cy="181588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Testing can only show the presence of failures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Not their absence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788D2-9A64-4C51-9A59-81B8B3CDE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66" y="3429000"/>
            <a:ext cx="1937148" cy="2586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A1C28C-4D02-4D75-9FDF-5DC62AE1BD13}"/>
              </a:ext>
            </a:extLst>
          </p:cNvPr>
          <p:cNvSpPr txBox="1"/>
          <p:nvPr/>
        </p:nvSpPr>
        <p:spPr>
          <a:xfrm>
            <a:off x="3205448" y="6087651"/>
            <a:ext cx="23476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Gill Sans MT" panose="020B05020201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Edsger</a:t>
            </a:r>
            <a:r>
              <a:rPr lang="en-US" b="1" dirty="0">
                <a:solidFill>
                  <a:srgbClr val="C00000"/>
                </a:solidFill>
                <a:latin typeface="Gill Sans MT" panose="020B05020201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W. Dijkstra </a:t>
            </a:r>
          </a:p>
        </p:txBody>
      </p:sp>
    </p:spTree>
    <p:extLst>
      <p:ext uri="{BB962C8B-B14F-4D97-AF65-F5344CB8AC3E}">
        <p14:creationId xmlns:p14="http://schemas.microsoft.com/office/powerpoint/2010/main" val="2562129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</a:t>
            </a:r>
            <a:r>
              <a:rPr lang="en-US" dirty="0"/>
              <a:t>Test Design—</a:t>
            </a:r>
            <a:r>
              <a:rPr lang="en-US" sz="3200" dirty="0"/>
              <a:t>(b) </a:t>
            </a:r>
            <a:r>
              <a:rPr lang="en-US" dirty="0"/>
              <a:t>Human-Based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8900" y="1920875"/>
            <a:ext cx="8966200" cy="44561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much </a:t>
            </a:r>
            <a:r>
              <a:rPr lang="en-US" dirty="0">
                <a:solidFill>
                  <a:schemeClr val="tx2"/>
                </a:solidFill>
              </a:rPr>
              <a:t>harder</a:t>
            </a:r>
            <a:r>
              <a:rPr lang="en-US" dirty="0"/>
              <a:t> than it may seem to developers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Criteria-based approaches can be blind to special situations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 of 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Domain, testing, and user interfaces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almost </a:t>
            </a:r>
            <a:r>
              <a:rPr lang="en-US" dirty="0">
                <a:solidFill>
                  <a:schemeClr val="tx2"/>
                </a:solidFill>
              </a:rPr>
              <a:t>no traditional CS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 background in the </a:t>
            </a:r>
            <a:r>
              <a:rPr lang="en-US" dirty="0">
                <a:solidFill>
                  <a:schemeClr val="tx2"/>
                </a:solidFill>
              </a:rPr>
              <a:t>domain</a:t>
            </a:r>
            <a:r>
              <a:rPr lang="en-US" dirty="0"/>
              <a:t> of the software is essential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empirical background</a:t>
            </a:r>
            <a:r>
              <a:rPr lang="en-US" dirty="0"/>
              <a:t> is very helpful (biology, psychology, …)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logic background</a:t>
            </a:r>
            <a:r>
              <a:rPr lang="en-US" dirty="0"/>
              <a:t> is very helpful (law, philosophy, math, …)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intellectually</a:t>
            </a:r>
            <a:r>
              <a:rPr lang="en-US" dirty="0"/>
              <a:t> stimulating, rewarding, and challenging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But not to typical CS majors – they want to solve problems and build things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EF76DA5-BAE9-470F-8D4F-A09CA009610E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30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1313" y="946150"/>
            <a:ext cx="8553282" cy="954107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Design test values based on domain knowledge of the program and human knowledge of testing</a:t>
            </a:r>
          </a:p>
        </p:txBody>
      </p:sp>
    </p:spTree>
    <p:extLst>
      <p:ext uri="{BB962C8B-B14F-4D97-AF65-F5344CB8AC3E}">
        <p14:creationId xmlns:p14="http://schemas.microsoft.com/office/powerpoint/2010/main" val="2567410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2. </a:t>
            </a:r>
            <a:r>
              <a:rPr lang="en-US" dirty="0"/>
              <a:t>Test Automation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8900" y="1543050"/>
            <a:ext cx="8966200" cy="48339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This is slightly </a:t>
            </a:r>
            <a:r>
              <a:rPr lang="en-US" dirty="0">
                <a:solidFill>
                  <a:schemeClr val="tx2"/>
                </a:solidFill>
              </a:rPr>
              <a:t>less technical</a:t>
            </a:r>
          </a:p>
          <a:p>
            <a:pPr>
              <a:lnSpc>
                <a:spcPct val="80000"/>
              </a:lnSpc>
            </a:pPr>
            <a:r>
              <a:rPr lang="en-US" dirty="0"/>
              <a:t>Requires knowledge of  </a:t>
            </a:r>
            <a:r>
              <a:rPr lang="en-US" dirty="0">
                <a:solidFill>
                  <a:schemeClr val="tx2"/>
                </a:solidFill>
              </a:rPr>
              <a:t>programming</a:t>
            </a:r>
          </a:p>
          <a:p>
            <a:pPr>
              <a:lnSpc>
                <a:spcPct val="80000"/>
              </a:lnSpc>
            </a:pPr>
            <a:r>
              <a:rPr lang="en-US" dirty="0"/>
              <a:t>Requires very </a:t>
            </a:r>
            <a:r>
              <a:rPr lang="en-US" dirty="0">
                <a:solidFill>
                  <a:schemeClr val="tx2"/>
                </a:solidFill>
              </a:rPr>
              <a:t>little theory</a:t>
            </a:r>
          </a:p>
          <a:p>
            <a:pPr>
              <a:lnSpc>
                <a:spcPct val="80000"/>
              </a:lnSpc>
            </a:pPr>
            <a:r>
              <a:rPr lang="en-US" dirty="0"/>
              <a:t>Often requires solutions to difficult problems related to </a:t>
            </a:r>
            <a:r>
              <a:rPr lang="en-US" dirty="0">
                <a:solidFill>
                  <a:srgbClr val="C00000"/>
                </a:solidFill>
              </a:rPr>
              <a:t>observability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controllability</a:t>
            </a:r>
          </a:p>
          <a:p>
            <a:pPr>
              <a:lnSpc>
                <a:spcPct val="80000"/>
              </a:lnSpc>
            </a:pPr>
            <a:r>
              <a:rPr lang="en-US" dirty="0"/>
              <a:t>Can be </a:t>
            </a:r>
            <a:r>
              <a:rPr lang="en-US" dirty="0">
                <a:solidFill>
                  <a:schemeClr val="tx2"/>
                </a:solidFill>
              </a:rPr>
              <a:t>boring</a:t>
            </a:r>
            <a:r>
              <a:rPr lang="en-US" dirty="0"/>
              <a:t> for test designers</a:t>
            </a:r>
          </a:p>
          <a:p>
            <a:pPr>
              <a:lnSpc>
                <a:spcPct val="80000"/>
              </a:lnSpc>
            </a:pPr>
            <a:r>
              <a:rPr lang="en-US" dirty="0"/>
              <a:t>Programming is out of reach for many </a:t>
            </a:r>
            <a:r>
              <a:rPr lang="en-US" dirty="0">
                <a:solidFill>
                  <a:schemeClr val="tx2"/>
                </a:solidFill>
              </a:rPr>
              <a:t>domain experts</a:t>
            </a:r>
          </a:p>
          <a:p>
            <a:pPr>
              <a:lnSpc>
                <a:spcPct val="80000"/>
              </a:lnSpc>
            </a:pPr>
            <a:r>
              <a:rPr lang="en-US" dirty="0"/>
              <a:t>Who is responsible for determining and embedding the </a:t>
            </a:r>
            <a:r>
              <a:rPr lang="en-US" dirty="0">
                <a:solidFill>
                  <a:schemeClr val="tx2"/>
                </a:solidFill>
              </a:rPr>
              <a:t>expected outputs</a:t>
            </a:r>
            <a:r>
              <a:rPr lang="en-US" dirty="0"/>
              <a:t> 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Test designers</a:t>
            </a:r>
            <a:r>
              <a:rPr lang="en-US" dirty="0"/>
              <a:t> may not always know the </a:t>
            </a:r>
            <a:r>
              <a:rPr lang="en-US" dirty="0">
                <a:solidFill>
                  <a:srgbClr val="0000CC"/>
                </a:solidFill>
              </a:rPr>
              <a:t>expected outputs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Test evaluators</a:t>
            </a:r>
            <a:r>
              <a:rPr lang="en-US" dirty="0"/>
              <a:t> need to get involved early to help with this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A68F415-7DED-49E8-B097-16A4E2F3B880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31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6150" y="946150"/>
            <a:ext cx="7251700" cy="523875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Embed test values into executable scripts</a:t>
            </a:r>
          </a:p>
        </p:txBody>
      </p:sp>
    </p:spTree>
    <p:extLst>
      <p:ext uri="{BB962C8B-B14F-4D97-AF65-F5344CB8AC3E}">
        <p14:creationId xmlns:p14="http://schemas.microsoft.com/office/powerpoint/2010/main" val="1661781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3. </a:t>
            </a:r>
            <a:r>
              <a:rPr lang="en-US" dirty="0"/>
              <a:t>Test Execution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8900" y="1554163"/>
            <a:ext cx="8966200" cy="4822825"/>
          </a:xfrm>
        </p:spPr>
        <p:txBody>
          <a:bodyPr/>
          <a:lstStyle/>
          <a:p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easy</a:t>
            </a:r>
            <a:r>
              <a:rPr lang="en-US" dirty="0"/>
              <a:t> – and trivial if the tests are well automated</a:t>
            </a:r>
          </a:p>
          <a:p>
            <a:r>
              <a:rPr lang="en-US" dirty="0"/>
              <a:t>Requires basic </a:t>
            </a:r>
            <a:r>
              <a:rPr lang="en-US" dirty="0">
                <a:solidFill>
                  <a:schemeClr val="tx2"/>
                </a:solidFill>
              </a:rPr>
              <a:t>computer skills</a:t>
            </a:r>
          </a:p>
          <a:p>
            <a:pPr lvl="1"/>
            <a:r>
              <a:rPr lang="en-US" dirty="0"/>
              <a:t>Interns</a:t>
            </a:r>
          </a:p>
          <a:p>
            <a:pPr lvl="1"/>
            <a:r>
              <a:rPr lang="en-US" dirty="0"/>
              <a:t>Employees with no technical background</a:t>
            </a:r>
          </a:p>
          <a:p>
            <a:r>
              <a:rPr lang="en-US" dirty="0"/>
              <a:t>Asking qualified test </a:t>
            </a:r>
            <a:r>
              <a:rPr lang="en-US" dirty="0">
                <a:solidFill>
                  <a:schemeClr val="tx2"/>
                </a:solidFill>
              </a:rPr>
              <a:t>designers</a:t>
            </a:r>
            <a:r>
              <a:rPr lang="en-US" dirty="0"/>
              <a:t> to execute tests is a sure way to convince them to look for a </a:t>
            </a:r>
            <a:r>
              <a:rPr lang="en-US" dirty="0">
                <a:solidFill>
                  <a:schemeClr val="tx2"/>
                </a:solidFill>
              </a:rPr>
              <a:t>development job</a:t>
            </a:r>
          </a:p>
          <a:p>
            <a:r>
              <a:rPr lang="en-US" dirty="0"/>
              <a:t>If, for example, </a:t>
            </a:r>
            <a:r>
              <a:rPr lang="en-US" dirty="0">
                <a:solidFill>
                  <a:srgbClr val="0000CC"/>
                </a:solidFill>
              </a:rPr>
              <a:t>GUI tests </a:t>
            </a:r>
            <a:r>
              <a:rPr lang="en-US" dirty="0"/>
              <a:t>are not well automated, this requires a lot of </a:t>
            </a:r>
            <a:r>
              <a:rPr lang="en-US" dirty="0">
                <a:solidFill>
                  <a:schemeClr val="tx2"/>
                </a:solidFill>
              </a:rPr>
              <a:t>manual labor</a:t>
            </a:r>
          </a:p>
          <a:p>
            <a:r>
              <a:rPr lang="en-US" dirty="0"/>
              <a:t>Test executors have to be very </a:t>
            </a:r>
            <a:r>
              <a:rPr lang="en-US" dirty="0">
                <a:solidFill>
                  <a:schemeClr val="tx2"/>
                </a:solidFill>
              </a:rPr>
              <a:t>careful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meticulous</a:t>
            </a:r>
            <a:r>
              <a:rPr lang="en-US" dirty="0"/>
              <a:t> with bookkeeping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0D5CD59-EDEE-47B0-AEF0-3B0FFD9548DA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32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4600" y="929966"/>
            <a:ext cx="8328531" cy="52322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Run tests on the software and record the results</a:t>
            </a:r>
          </a:p>
        </p:txBody>
      </p:sp>
    </p:spTree>
    <p:extLst>
      <p:ext uri="{BB962C8B-B14F-4D97-AF65-F5344CB8AC3E}">
        <p14:creationId xmlns:p14="http://schemas.microsoft.com/office/powerpoint/2010/main" val="4165569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</a:t>
            </a:r>
            <a:r>
              <a:rPr lang="en-US" dirty="0"/>
              <a:t>Test Evaluation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8900" y="1554163"/>
            <a:ext cx="8966200" cy="48228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This is much </a:t>
            </a:r>
            <a:r>
              <a:rPr lang="en-US" dirty="0">
                <a:solidFill>
                  <a:schemeClr val="tx2"/>
                </a:solidFill>
              </a:rPr>
              <a:t>harder</a:t>
            </a:r>
            <a:r>
              <a:rPr lang="en-US" dirty="0"/>
              <a:t> than it may seem</a:t>
            </a:r>
          </a:p>
          <a:p>
            <a:pPr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 of 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Domain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Testing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User interfaces and psychology</a:t>
            </a:r>
          </a:p>
          <a:p>
            <a:pPr>
              <a:spcBef>
                <a:spcPts val="600"/>
              </a:spcBef>
            </a:pPr>
            <a:r>
              <a:rPr lang="en-US" dirty="0"/>
              <a:t>Usually requires almost </a:t>
            </a:r>
            <a:r>
              <a:rPr lang="en-US" dirty="0">
                <a:solidFill>
                  <a:schemeClr val="tx2"/>
                </a:solidFill>
              </a:rPr>
              <a:t>no traditional CS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background in the </a:t>
            </a:r>
            <a:r>
              <a:rPr lang="en-US" dirty="0">
                <a:solidFill>
                  <a:schemeClr val="tx2"/>
                </a:solidFill>
              </a:rPr>
              <a:t>domain</a:t>
            </a:r>
            <a:r>
              <a:rPr lang="en-US" dirty="0"/>
              <a:t> of the software is essential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empirical background</a:t>
            </a:r>
            <a:r>
              <a:rPr lang="en-US" dirty="0"/>
              <a:t> is very helpful (biology, psychology, …)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logic background</a:t>
            </a:r>
            <a:r>
              <a:rPr lang="en-US" dirty="0"/>
              <a:t> is very helpful (law, philosophy, math, …)</a:t>
            </a:r>
          </a:p>
          <a:p>
            <a:pPr>
              <a:spcBef>
                <a:spcPts val="600"/>
              </a:spcBef>
            </a:pPr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intellectually</a:t>
            </a:r>
            <a:r>
              <a:rPr lang="en-US" dirty="0"/>
              <a:t> stimulating, rewarding, and challenging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But not to typical CS majors – they want to solve problems and build things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056A0A1-73ED-4742-97BC-030AFA40FD2C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33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9864" y="946150"/>
            <a:ext cx="8465056" cy="52322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Evaluate results of testing, report to developers</a:t>
            </a:r>
          </a:p>
        </p:txBody>
      </p:sp>
    </p:spTree>
    <p:extLst>
      <p:ext uri="{BB962C8B-B14F-4D97-AF65-F5344CB8AC3E}">
        <p14:creationId xmlns:p14="http://schemas.microsoft.com/office/powerpoint/2010/main" val="2694112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Activities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00CC"/>
                </a:solidFill>
              </a:rPr>
              <a:t>Test management:</a:t>
            </a:r>
            <a:r>
              <a:rPr lang="en-US" b="1" dirty="0"/>
              <a:t> </a:t>
            </a:r>
            <a:r>
              <a:rPr lang="en-US" dirty="0"/>
              <a:t>Sets policy, organizes team, interfaces with development,  chooses criteria, decides how much automation is needed, …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00CC"/>
                </a:solidFill>
              </a:rPr>
              <a:t>Test maintenance: </a:t>
            </a:r>
            <a:r>
              <a:rPr lang="en-US" dirty="0">
                <a:solidFill>
                  <a:srgbClr val="C00000"/>
                </a:solidFill>
              </a:rPr>
              <a:t>Save tests for reuse </a:t>
            </a:r>
            <a:r>
              <a:rPr lang="en-US" dirty="0"/>
              <a:t>as software evolves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Requires cooperation of test </a:t>
            </a:r>
            <a:r>
              <a:rPr lang="en-US" dirty="0">
                <a:solidFill>
                  <a:srgbClr val="C00000"/>
                </a:solidFill>
              </a:rPr>
              <a:t>designers and </a:t>
            </a:r>
            <a:r>
              <a:rPr lang="en-US" dirty="0" err="1">
                <a:solidFill>
                  <a:srgbClr val="C00000"/>
                </a:solidFill>
              </a:rPr>
              <a:t>automators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/>
              <a:t>Deciding when to trim the test suite is partly policy and partly technical – and in general, </a:t>
            </a:r>
            <a:r>
              <a:rPr lang="en-US" dirty="0">
                <a:solidFill>
                  <a:srgbClr val="C00000"/>
                </a:solidFill>
              </a:rPr>
              <a:t>very hard</a:t>
            </a:r>
            <a:r>
              <a:rPr lang="en-US" dirty="0"/>
              <a:t>!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Tests should be put in </a:t>
            </a:r>
            <a:r>
              <a:rPr lang="en-US" dirty="0">
                <a:solidFill>
                  <a:srgbClr val="C00000"/>
                </a:solidFill>
              </a:rPr>
              <a:t>configuration control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00CC"/>
                </a:solidFill>
              </a:rPr>
              <a:t>Test documentation: </a:t>
            </a:r>
            <a:r>
              <a:rPr lang="en-US" dirty="0"/>
              <a:t>All parties participate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test must document “</a:t>
            </a:r>
            <a:r>
              <a:rPr lang="en-US" dirty="0">
                <a:solidFill>
                  <a:srgbClr val="0070C0"/>
                </a:solidFill>
              </a:rPr>
              <a:t>why</a:t>
            </a:r>
            <a:r>
              <a:rPr lang="en-US" dirty="0"/>
              <a:t>” – criterion and test requirement satisfied or a rationale for human-designed tests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Ensure </a:t>
            </a:r>
            <a:r>
              <a:rPr lang="en-US" dirty="0">
                <a:solidFill>
                  <a:srgbClr val="0070C0"/>
                </a:solidFill>
              </a:rPr>
              <a:t>traceability</a:t>
            </a:r>
            <a:r>
              <a:rPr lang="en-US" dirty="0"/>
              <a:t> throughout the process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Keep </a:t>
            </a:r>
            <a:r>
              <a:rPr lang="en-US" dirty="0">
                <a:solidFill>
                  <a:srgbClr val="0070C0"/>
                </a:solidFill>
              </a:rPr>
              <a:t>documentation</a:t>
            </a:r>
            <a:r>
              <a:rPr lang="en-US" dirty="0"/>
              <a:t> in the automated tests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5E309BB-25E6-4D77-9050-B9DC9F9EBA2F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34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4781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Organizing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/>
              <a:t>A mature test organization needs </a:t>
            </a:r>
            <a:r>
              <a:rPr lang="en-US" sz="2400" dirty="0">
                <a:solidFill>
                  <a:schemeClr val="tx2"/>
                </a:solidFill>
              </a:rPr>
              <a:t>only one test designer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to work with several test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automators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, executors and evaluators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>
                <a:solidFill>
                  <a:schemeClr val="tx2"/>
                </a:solidFill>
              </a:rPr>
              <a:t>Improved automation</a:t>
            </a:r>
            <a:r>
              <a:rPr lang="en-US" sz="2400" dirty="0"/>
              <a:t> will reduce the number of test executors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dirty="0"/>
              <a:t>Theoretically to zero … but not in practice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Putting the wrong people on the wrong tasks leads to inefficiency</a:t>
            </a:r>
            <a:r>
              <a:rPr lang="en-US" sz="2400" dirty="0"/>
              <a:t>, low </a:t>
            </a:r>
            <a:r>
              <a:rPr lang="en-US" sz="2400" dirty="0">
                <a:solidFill>
                  <a:schemeClr val="tx2"/>
                </a:solidFill>
              </a:rPr>
              <a:t>job satisfaction</a:t>
            </a:r>
            <a:r>
              <a:rPr lang="en-US" sz="2400" dirty="0"/>
              <a:t> and low </a:t>
            </a:r>
            <a:r>
              <a:rPr lang="en-US" sz="2400" dirty="0">
                <a:solidFill>
                  <a:schemeClr val="tx2"/>
                </a:solidFill>
              </a:rPr>
              <a:t>job performance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dirty="0"/>
              <a:t>A qualified test designer will be </a:t>
            </a:r>
            <a:r>
              <a:rPr lang="en-US" sz="2000" dirty="0">
                <a:solidFill>
                  <a:schemeClr val="tx2"/>
                </a:solidFill>
              </a:rPr>
              <a:t>bored </a:t>
            </a:r>
            <a:r>
              <a:rPr lang="en-US" sz="2000" dirty="0"/>
              <a:t>with other tasks and look for a job in development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dirty="0"/>
              <a:t>A qualified test evaluator will </a:t>
            </a:r>
            <a:r>
              <a:rPr lang="en-US" sz="2000" dirty="0">
                <a:solidFill>
                  <a:schemeClr val="tx2"/>
                </a:solidFill>
              </a:rPr>
              <a:t>not understand</a:t>
            </a:r>
            <a:r>
              <a:rPr lang="en-US" sz="2000" dirty="0"/>
              <a:t> the benefits of test criteria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/>
              <a:t>Test evaluators have the </a:t>
            </a:r>
            <a:r>
              <a:rPr lang="en-US" sz="2400" dirty="0">
                <a:solidFill>
                  <a:schemeClr val="tx2"/>
                </a:solidFill>
              </a:rPr>
              <a:t>domain knowledge</a:t>
            </a:r>
            <a:r>
              <a:rPr lang="en-US" sz="2400" dirty="0"/>
              <a:t>, so they </a:t>
            </a:r>
            <a:r>
              <a:rPr lang="en-US" sz="2400" dirty="0">
                <a:solidFill>
                  <a:schemeClr val="tx2"/>
                </a:solidFill>
              </a:rPr>
              <a:t>must</a:t>
            </a:r>
            <a:r>
              <a:rPr lang="en-US" sz="2400" dirty="0"/>
              <a:t> be free to add tests that “blind” engineering processes will not think of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The four test activities are quite different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E8198E2-952D-44F7-98F2-8F07A33F59CF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35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0354" y="5598196"/>
            <a:ext cx="7323292" cy="954087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Many test teams use the same people for ALL FOUR activities !!</a:t>
            </a:r>
          </a:p>
        </p:txBody>
      </p:sp>
    </p:spTree>
    <p:extLst>
      <p:ext uri="{BB962C8B-B14F-4D97-AF65-F5344CB8AC3E}">
        <p14:creationId xmlns:p14="http://schemas.microsoft.com/office/powerpoint/2010/main" val="2945981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Test Activities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77F2CD7-D308-4102-B5C4-9735E70943E8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36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885950"/>
            <a:ext cx="7772400" cy="181610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To use our people effectively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and to test efficiently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we need a process that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4348163"/>
            <a:ext cx="7772400" cy="116840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lets test designers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cs typeface="Arial" pitchFamily="34" charset="0"/>
              </a:rPr>
              <a:t>raise their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1083678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MDTD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03300"/>
            <a:ext cx="8966200" cy="5602288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This approach lets </a:t>
            </a:r>
            <a:r>
              <a:rPr lang="en-US" sz="2800" dirty="0">
                <a:solidFill>
                  <a:schemeClr val="tx2"/>
                </a:solidFill>
              </a:rPr>
              <a:t>one test designer </a:t>
            </a:r>
            <a:r>
              <a:rPr lang="en-US" sz="2800" dirty="0"/>
              <a:t>do the math</a:t>
            </a:r>
          </a:p>
          <a:p>
            <a:pPr>
              <a:defRPr/>
            </a:pPr>
            <a:r>
              <a:rPr lang="en-US" sz="2800" dirty="0"/>
              <a:t>Then traditional </a:t>
            </a:r>
            <a:r>
              <a:rPr lang="en-US" sz="2800" dirty="0">
                <a:solidFill>
                  <a:schemeClr val="tx2"/>
                </a:solidFill>
              </a:rPr>
              <a:t>testers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tx2"/>
                </a:solidFill>
              </a:rPr>
              <a:t>programmers</a:t>
            </a:r>
            <a:r>
              <a:rPr lang="en-US" sz="2800" dirty="0"/>
              <a:t> can do their parts</a:t>
            </a:r>
          </a:p>
          <a:p>
            <a:pPr lvl="1">
              <a:defRPr/>
            </a:pPr>
            <a:r>
              <a:rPr lang="en-US" sz="2400" dirty="0"/>
              <a:t>Find values</a:t>
            </a:r>
          </a:p>
          <a:p>
            <a:pPr lvl="1">
              <a:defRPr/>
            </a:pPr>
            <a:r>
              <a:rPr lang="en-US" sz="2400" dirty="0"/>
              <a:t>Automate the tests</a:t>
            </a:r>
          </a:p>
          <a:p>
            <a:pPr lvl="1">
              <a:defRPr/>
            </a:pPr>
            <a:r>
              <a:rPr lang="en-US" sz="2400" dirty="0"/>
              <a:t>Run the tests</a:t>
            </a:r>
          </a:p>
          <a:p>
            <a:pPr lvl="1">
              <a:defRPr/>
            </a:pPr>
            <a:r>
              <a:rPr lang="en-US" sz="2400" dirty="0"/>
              <a:t>Evaluate the tests</a:t>
            </a:r>
          </a:p>
          <a:p>
            <a:pPr marL="285750" lvl="1" indent="-285750">
              <a:buSzPct val="75000"/>
              <a:buFont typeface="Monotype Sorts" charset="2"/>
              <a:buChar char="n"/>
              <a:defRPr/>
            </a:pPr>
            <a:r>
              <a:rPr lang="en-US" sz="2400" dirty="0"/>
              <a:t>Just like in </a:t>
            </a:r>
            <a:r>
              <a:rPr lang="en-US" sz="2400" dirty="0">
                <a:solidFill>
                  <a:schemeClr val="tx2"/>
                </a:solidFill>
              </a:rPr>
              <a:t>traditional engineering</a:t>
            </a:r>
            <a:r>
              <a:rPr lang="en-US" sz="2400" dirty="0"/>
              <a:t> … an engineer constructs models with calculus, then gives direction to carpenters, electricians, technicians, …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2184FAE-D55F-45C2-B757-44C540A26B8A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37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2784" y="5533813"/>
            <a:ext cx="7968358" cy="58477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Test designers become technical experts</a:t>
            </a:r>
            <a:endParaRPr lang="en-US" sz="3200" dirty="0">
              <a:solidFill>
                <a:schemeClr val="tx2"/>
              </a:solidFill>
              <a:latin typeface="Gill Sans MT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900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Model-Driven Test Design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76ADDB5-991C-401B-AE3D-4C4DE541E3E5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38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42000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559675" y="3960813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00750" y="544353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0690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1305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7" idx="0"/>
            <a:endCxn id="8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11" idx="2"/>
            <a:endCxn id="12" idx="3"/>
          </p:cNvCxnSpPr>
          <p:nvPr/>
        </p:nvCxnSpPr>
        <p:spPr bwMode="auto">
          <a:xfrm rot="5400000">
            <a:off x="7062788" y="4608513"/>
            <a:ext cx="1128712" cy="124936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30313" y="544353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3"/>
            <a:endCxn id="10" idx="1"/>
          </p:cNvCxnSpPr>
          <p:nvPr/>
        </p:nvCxnSpPr>
        <p:spPr bwMode="auto">
          <a:xfrm flipV="1">
            <a:off x="5105400" y="1479550"/>
            <a:ext cx="736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79596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1604168" y="3556001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084888" y="2398713"/>
            <a:ext cx="199072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DESIGN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10" idx="3"/>
            <a:endCxn id="11" idx="0"/>
          </p:cNvCxnSpPr>
          <p:nvPr/>
        </p:nvCxnSpPr>
        <p:spPr bwMode="auto">
          <a:xfrm>
            <a:off x="7861300" y="1479550"/>
            <a:ext cx="390525" cy="248126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Connector 62"/>
          <p:cNvCxnSpPr>
            <a:cxnSpLocks noChangeShapeType="1"/>
          </p:cNvCxnSpPr>
          <p:nvPr/>
        </p:nvCxnSpPr>
        <p:spPr bwMode="auto">
          <a:xfrm>
            <a:off x="149225" y="3479800"/>
            <a:ext cx="8845550" cy="1588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Curved Connector 15"/>
          <p:cNvCxnSpPr>
            <a:cxnSpLocks noChangeShapeType="1"/>
            <a:endCxn id="28" idx="1"/>
          </p:cNvCxnSpPr>
          <p:nvPr/>
        </p:nvCxnSpPr>
        <p:spPr bwMode="auto">
          <a:xfrm flipV="1">
            <a:off x="1122363" y="2432050"/>
            <a:ext cx="2100262" cy="1143000"/>
          </a:xfrm>
          <a:prstGeom prst="curvedConnector3">
            <a:avLst>
              <a:gd name="adj1" fmla="val 17338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222625" y="2078038"/>
            <a:ext cx="1801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cxnSp>
        <p:nvCxnSpPr>
          <p:cNvPr id="30" name="Curved Connector 15"/>
          <p:cNvCxnSpPr>
            <a:cxnSpLocks noChangeShapeType="1"/>
            <a:stCxn id="28" idx="3"/>
            <a:endCxn id="10" idx="1"/>
          </p:cNvCxnSpPr>
          <p:nvPr/>
        </p:nvCxnSpPr>
        <p:spPr bwMode="auto">
          <a:xfrm flipV="1">
            <a:off x="5024438" y="1479550"/>
            <a:ext cx="817562" cy="9525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86322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6" grpId="0"/>
      <p:bldP spid="67" grpId="0" animBg="1"/>
      <p:bldP spid="68" grpId="0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Model-Driven Test Design – Steps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1CF7990-6E07-4E07-BF05-9379BEC9FF31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39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15890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>
            <a:off x="336073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7897" name="TextBox 9"/>
          <p:cNvSpPr txBox="1">
            <a:spLocks noChangeArrowheads="1"/>
          </p:cNvSpPr>
          <p:nvPr/>
        </p:nvSpPr>
        <p:spPr bwMode="auto">
          <a:xfrm>
            <a:off x="5564188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>
            <a:off x="7559675" y="3952875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37899" name="TextBox 11"/>
          <p:cNvSpPr txBox="1">
            <a:spLocks noChangeArrowheads="1"/>
          </p:cNvSpPr>
          <p:nvPr/>
        </p:nvSpPr>
        <p:spPr bwMode="auto">
          <a:xfrm>
            <a:off x="6000750" y="544988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37900" name="TextBox 12"/>
          <p:cNvSpPr txBox="1">
            <a:spLocks noChangeArrowheads="1"/>
          </p:cNvSpPr>
          <p:nvPr/>
        </p:nvSpPr>
        <p:spPr bwMode="auto">
          <a:xfrm>
            <a:off x="4406900" y="54498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37901" name="TextBox 13"/>
          <p:cNvSpPr txBox="1">
            <a:spLocks noChangeArrowheads="1"/>
          </p:cNvSpPr>
          <p:nvPr/>
        </p:nvSpPr>
        <p:spPr bwMode="auto">
          <a:xfrm>
            <a:off x="2813050" y="54498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37894" idx="0"/>
            <a:endCxn id="37895" idx="1"/>
          </p:cNvCxnSpPr>
          <p:nvPr/>
        </p:nvCxnSpPr>
        <p:spPr bwMode="auto">
          <a:xfrm rot="5400000" flipH="1" flipV="1">
            <a:off x="132556" y="2140744"/>
            <a:ext cx="2117725" cy="7953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37898" idx="2"/>
            <a:endCxn id="37899" idx="3"/>
          </p:cNvCxnSpPr>
          <p:nvPr/>
        </p:nvCxnSpPr>
        <p:spPr bwMode="auto">
          <a:xfrm rot="5400000">
            <a:off x="7055644" y="4607719"/>
            <a:ext cx="1143000" cy="124936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904" name="TextBox 25"/>
          <p:cNvSpPr txBox="1">
            <a:spLocks noChangeArrowheads="1"/>
          </p:cNvSpPr>
          <p:nvPr/>
        </p:nvSpPr>
        <p:spPr bwMode="auto">
          <a:xfrm>
            <a:off x="1230313" y="544988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2833688" y="1463675"/>
            <a:ext cx="663575" cy="15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endCxn id="37897" idx="1"/>
          </p:cNvCxnSpPr>
          <p:nvPr/>
        </p:nvCxnSpPr>
        <p:spPr bwMode="auto">
          <a:xfrm>
            <a:off x="4876800" y="1479550"/>
            <a:ext cx="68738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80231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8023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8023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910" name="TextBox 66"/>
          <p:cNvSpPr txBox="1">
            <a:spLocks noChangeArrowheads="1"/>
          </p:cNvSpPr>
          <p:nvPr/>
        </p:nvSpPr>
        <p:spPr bwMode="auto">
          <a:xfrm>
            <a:off x="1565275" y="3435350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sp>
        <p:nvSpPr>
          <p:cNvPr id="37911" name="TextBox 67"/>
          <p:cNvSpPr txBox="1">
            <a:spLocks noChangeArrowheads="1"/>
          </p:cNvSpPr>
          <p:nvPr/>
        </p:nvSpPr>
        <p:spPr bwMode="auto">
          <a:xfrm>
            <a:off x="6084888" y="2524125"/>
            <a:ext cx="199072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Bradley Hand ITC" pitchFamily="66" charset="0"/>
              </a:rPr>
              <a:t>DESIGN</a:t>
            </a:r>
          </a:p>
          <a:p>
            <a:pPr algn="ctr"/>
            <a:r>
              <a:rPr lang="en-US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37897" idx="3"/>
            <a:endCxn id="37898" idx="0"/>
          </p:cNvCxnSpPr>
          <p:nvPr/>
        </p:nvCxnSpPr>
        <p:spPr bwMode="auto">
          <a:xfrm>
            <a:off x="7583488" y="1479550"/>
            <a:ext cx="668337" cy="247332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913" name="Straight Connector 62"/>
          <p:cNvCxnSpPr>
            <a:cxnSpLocks noChangeShapeType="1"/>
          </p:cNvCxnSpPr>
          <p:nvPr/>
        </p:nvCxnSpPr>
        <p:spPr bwMode="auto">
          <a:xfrm>
            <a:off x="149225" y="3481388"/>
            <a:ext cx="8845550" cy="1587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639763" y="2057400"/>
            <a:ext cx="1052512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92413" y="960438"/>
            <a:ext cx="1136650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criterion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94238" y="960438"/>
            <a:ext cx="819150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refine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23175" y="1589088"/>
            <a:ext cx="1123950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3463" y="5038725"/>
            <a:ext cx="1138237" cy="101441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prefix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postfix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expected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70488" y="5167313"/>
            <a:ext cx="1208087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automate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33800" y="5126038"/>
            <a:ext cx="995363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7738" y="5153025"/>
            <a:ext cx="1095375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evaluate</a:t>
            </a:r>
          </a:p>
        </p:txBody>
      </p:sp>
      <p:cxnSp>
        <p:nvCxnSpPr>
          <p:cNvPr id="37922" name="Curved Connector 15"/>
          <p:cNvCxnSpPr>
            <a:cxnSpLocks noChangeShapeType="1"/>
            <a:endCxn id="37923" idx="1"/>
          </p:cNvCxnSpPr>
          <p:nvPr/>
        </p:nvCxnSpPr>
        <p:spPr bwMode="auto">
          <a:xfrm flipV="1">
            <a:off x="1122363" y="2432050"/>
            <a:ext cx="2100262" cy="1143000"/>
          </a:xfrm>
          <a:prstGeom prst="curvedConnector3">
            <a:avLst>
              <a:gd name="adj1" fmla="val 17338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3" name="TextBox 34"/>
          <p:cNvSpPr txBox="1">
            <a:spLocks noChangeArrowheads="1"/>
          </p:cNvSpPr>
          <p:nvPr/>
        </p:nvSpPr>
        <p:spPr bwMode="auto">
          <a:xfrm>
            <a:off x="3222625" y="2078038"/>
            <a:ext cx="1801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65288" y="2532063"/>
            <a:ext cx="1285875" cy="7080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domain analysis</a:t>
            </a:r>
          </a:p>
        </p:txBody>
      </p:sp>
      <p:cxnSp>
        <p:nvCxnSpPr>
          <p:cNvPr id="37925" name="Curved Connector 15"/>
          <p:cNvCxnSpPr>
            <a:cxnSpLocks noChangeShapeType="1"/>
            <a:stCxn id="37923" idx="3"/>
            <a:endCxn id="37897" idx="1"/>
          </p:cNvCxnSpPr>
          <p:nvPr/>
        </p:nvCxnSpPr>
        <p:spPr bwMode="auto">
          <a:xfrm flipV="1">
            <a:off x="5024438" y="1479550"/>
            <a:ext cx="539750" cy="9525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041650" y="2562225"/>
            <a:ext cx="4600575" cy="2070100"/>
            <a:chOff x="3041822" y="2562130"/>
            <a:chExt cx="4600955" cy="2069438"/>
          </a:xfrm>
        </p:grpSpPr>
        <p:sp>
          <p:nvSpPr>
            <p:cNvPr id="49" name="Left Brace 48"/>
            <p:cNvSpPr/>
            <p:nvPr/>
          </p:nvSpPr>
          <p:spPr>
            <a:xfrm rot="4719087">
              <a:off x="4974912" y="1963702"/>
              <a:ext cx="734777" cy="4600955"/>
            </a:xfrm>
            <a:prstGeom prst="leftBrace">
              <a:avLst>
                <a:gd name="adj1" fmla="val 8333"/>
                <a:gd name="adj2" fmla="val 49690"/>
              </a:avLst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929" name="Group 89"/>
            <p:cNvGrpSpPr>
              <a:grpSpLocks/>
            </p:cNvGrpSpPr>
            <p:nvPr/>
          </p:nvGrpSpPr>
          <p:grpSpPr bwMode="auto">
            <a:xfrm rot="-677690">
              <a:off x="4562954" y="2562130"/>
              <a:ext cx="999582" cy="1367073"/>
              <a:chOff x="4698749" y="2544024"/>
              <a:chExt cx="999582" cy="1367073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5284424" y="2641478"/>
                <a:ext cx="411197" cy="1245789"/>
              </a:xfrm>
              <a:custGeom>
                <a:avLst/>
                <a:gdLst>
                  <a:gd name="connsiteX0" fmla="*/ 0 w 411108"/>
                  <a:gd name="connsiteY0" fmla="*/ 1252009 h 1252009"/>
                  <a:gd name="connsiteX1" fmla="*/ 9054 w 411108"/>
                  <a:gd name="connsiteY1" fmla="*/ 790282 h 1252009"/>
                  <a:gd name="connsiteX2" fmla="*/ 18107 w 411108"/>
                  <a:gd name="connsiteY2" fmla="*/ 672587 h 1252009"/>
                  <a:gd name="connsiteX3" fmla="*/ 45268 w 411108"/>
                  <a:gd name="connsiteY3" fmla="*/ 582053 h 1252009"/>
                  <a:gd name="connsiteX4" fmla="*/ 63375 w 411108"/>
                  <a:gd name="connsiteY4" fmla="*/ 518678 h 1252009"/>
                  <a:gd name="connsiteX5" fmla="*/ 99588 w 411108"/>
                  <a:gd name="connsiteY5" fmla="*/ 455304 h 1252009"/>
                  <a:gd name="connsiteX6" fmla="*/ 108642 w 411108"/>
                  <a:gd name="connsiteY6" fmla="*/ 428144 h 1252009"/>
                  <a:gd name="connsiteX7" fmla="*/ 135802 w 411108"/>
                  <a:gd name="connsiteY7" fmla="*/ 391930 h 1252009"/>
                  <a:gd name="connsiteX8" fmla="*/ 181070 w 411108"/>
                  <a:gd name="connsiteY8" fmla="*/ 328556 h 1252009"/>
                  <a:gd name="connsiteX9" fmla="*/ 244444 w 411108"/>
                  <a:gd name="connsiteY9" fmla="*/ 228967 h 1252009"/>
                  <a:gd name="connsiteX10" fmla="*/ 325925 w 411108"/>
                  <a:gd name="connsiteY10" fmla="*/ 111272 h 1252009"/>
                  <a:gd name="connsiteX11" fmla="*/ 353085 w 411108"/>
                  <a:gd name="connsiteY11" fmla="*/ 75059 h 1252009"/>
                  <a:gd name="connsiteX12" fmla="*/ 371192 w 411108"/>
                  <a:gd name="connsiteY12" fmla="*/ 47898 h 1252009"/>
                  <a:gd name="connsiteX13" fmla="*/ 407406 w 411108"/>
                  <a:gd name="connsiteY13" fmla="*/ 2631 h 125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1108" h="1252009">
                    <a:moveTo>
                      <a:pt x="0" y="1252009"/>
                    </a:moveTo>
                    <a:cubicBezTo>
                      <a:pt x="3018" y="1098100"/>
                      <a:pt x="4246" y="944145"/>
                      <a:pt x="9054" y="790282"/>
                    </a:cubicBezTo>
                    <a:cubicBezTo>
                      <a:pt x="10283" y="750954"/>
                      <a:pt x="13510" y="711665"/>
                      <a:pt x="18107" y="672587"/>
                    </a:cubicBezTo>
                    <a:cubicBezTo>
                      <a:pt x="21300" y="645447"/>
                      <a:pt x="39317" y="605857"/>
                      <a:pt x="45268" y="582053"/>
                    </a:cubicBezTo>
                    <a:cubicBezTo>
                      <a:pt x="48170" y="570445"/>
                      <a:pt x="56879" y="531670"/>
                      <a:pt x="63375" y="518678"/>
                    </a:cubicBezTo>
                    <a:cubicBezTo>
                      <a:pt x="74256" y="496916"/>
                      <a:pt x="88707" y="477066"/>
                      <a:pt x="99588" y="455304"/>
                    </a:cubicBezTo>
                    <a:cubicBezTo>
                      <a:pt x="103856" y="446768"/>
                      <a:pt x="103907" y="436430"/>
                      <a:pt x="108642" y="428144"/>
                    </a:cubicBezTo>
                    <a:cubicBezTo>
                      <a:pt x="116128" y="415043"/>
                      <a:pt x="127805" y="404726"/>
                      <a:pt x="135802" y="391930"/>
                    </a:cubicBezTo>
                    <a:cubicBezTo>
                      <a:pt x="175521" y="328378"/>
                      <a:pt x="129294" y="380330"/>
                      <a:pt x="181070" y="328556"/>
                    </a:cubicBezTo>
                    <a:cubicBezTo>
                      <a:pt x="204412" y="258524"/>
                      <a:pt x="169387" y="354063"/>
                      <a:pt x="244444" y="228967"/>
                    </a:cubicBezTo>
                    <a:cubicBezTo>
                      <a:pt x="287130" y="157823"/>
                      <a:pt x="261047" y="197776"/>
                      <a:pt x="325925" y="111272"/>
                    </a:cubicBezTo>
                    <a:cubicBezTo>
                      <a:pt x="334978" y="99201"/>
                      <a:pt x="344715" y="87614"/>
                      <a:pt x="353085" y="75059"/>
                    </a:cubicBezTo>
                    <a:cubicBezTo>
                      <a:pt x="359121" y="66005"/>
                      <a:pt x="364226" y="56257"/>
                      <a:pt x="371192" y="47898"/>
                    </a:cubicBezTo>
                    <a:cubicBezTo>
                      <a:pt x="411108" y="0"/>
                      <a:pt x="388420" y="40605"/>
                      <a:pt x="407406" y="2631"/>
                    </a:cubicBezTo>
                  </a:path>
                </a:pathLst>
              </a:cu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flipH="1">
                <a:off x="4689534" y="2732137"/>
                <a:ext cx="592186" cy="1122004"/>
              </a:xfrm>
              <a:custGeom>
                <a:avLst/>
                <a:gdLst>
                  <a:gd name="connsiteX0" fmla="*/ 0 w 411108"/>
                  <a:gd name="connsiteY0" fmla="*/ 1252009 h 1252009"/>
                  <a:gd name="connsiteX1" fmla="*/ 9054 w 411108"/>
                  <a:gd name="connsiteY1" fmla="*/ 790282 h 1252009"/>
                  <a:gd name="connsiteX2" fmla="*/ 18107 w 411108"/>
                  <a:gd name="connsiteY2" fmla="*/ 672587 h 1252009"/>
                  <a:gd name="connsiteX3" fmla="*/ 45268 w 411108"/>
                  <a:gd name="connsiteY3" fmla="*/ 582053 h 1252009"/>
                  <a:gd name="connsiteX4" fmla="*/ 63375 w 411108"/>
                  <a:gd name="connsiteY4" fmla="*/ 518678 h 1252009"/>
                  <a:gd name="connsiteX5" fmla="*/ 99588 w 411108"/>
                  <a:gd name="connsiteY5" fmla="*/ 455304 h 1252009"/>
                  <a:gd name="connsiteX6" fmla="*/ 108642 w 411108"/>
                  <a:gd name="connsiteY6" fmla="*/ 428144 h 1252009"/>
                  <a:gd name="connsiteX7" fmla="*/ 135802 w 411108"/>
                  <a:gd name="connsiteY7" fmla="*/ 391930 h 1252009"/>
                  <a:gd name="connsiteX8" fmla="*/ 181070 w 411108"/>
                  <a:gd name="connsiteY8" fmla="*/ 328556 h 1252009"/>
                  <a:gd name="connsiteX9" fmla="*/ 244444 w 411108"/>
                  <a:gd name="connsiteY9" fmla="*/ 228967 h 1252009"/>
                  <a:gd name="connsiteX10" fmla="*/ 325925 w 411108"/>
                  <a:gd name="connsiteY10" fmla="*/ 111272 h 1252009"/>
                  <a:gd name="connsiteX11" fmla="*/ 353085 w 411108"/>
                  <a:gd name="connsiteY11" fmla="*/ 75059 h 1252009"/>
                  <a:gd name="connsiteX12" fmla="*/ 371192 w 411108"/>
                  <a:gd name="connsiteY12" fmla="*/ 47898 h 1252009"/>
                  <a:gd name="connsiteX13" fmla="*/ 407406 w 411108"/>
                  <a:gd name="connsiteY13" fmla="*/ 2631 h 125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1108" h="1252009">
                    <a:moveTo>
                      <a:pt x="0" y="1252009"/>
                    </a:moveTo>
                    <a:cubicBezTo>
                      <a:pt x="3018" y="1098100"/>
                      <a:pt x="4246" y="944145"/>
                      <a:pt x="9054" y="790282"/>
                    </a:cubicBezTo>
                    <a:cubicBezTo>
                      <a:pt x="10283" y="750954"/>
                      <a:pt x="13510" y="711665"/>
                      <a:pt x="18107" y="672587"/>
                    </a:cubicBezTo>
                    <a:cubicBezTo>
                      <a:pt x="21300" y="645447"/>
                      <a:pt x="39317" y="605857"/>
                      <a:pt x="45268" y="582053"/>
                    </a:cubicBezTo>
                    <a:cubicBezTo>
                      <a:pt x="48170" y="570445"/>
                      <a:pt x="56879" y="531670"/>
                      <a:pt x="63375" y="518678"/>
                    </a:cubicBezTo>
                    <a:cubicBezTo>
                      <a:pt x="74256" y="496916"/>
                      <a:pt x="88707" y="477066"/>
                      <a:pt x="99588" y="455304"/>
                    </a:cubicBezTo>
                    <a:cubicBezTo>
                      <a:pt x="103856" y="446768"/>
                      <a:pt x="103907" y="436430"/>
                      <a:pt x="108642" y="428144"/>
                    </a:cubicBezTo>
                    <a:cubicBezTo>
                      <a:pt x="116128" y="415043"/>
                      <a:pt x="127805" y="404726"/>
                      <a:pt x="135802" y="391930"/>
                    </a:cubicBezTo>
                    <a:cubicBezTo>
                      <a:pt x="175521" y="328378"/>
                      <a:pt x="129294" y="380330"/>
                      <a:pt x="181070" y="328556"/>
                    </a:cubicBezTo>
                    <a:cubicBezTo>
                      <a:pt x="204412" y="258524"/>
                      <a:pt x="169387" y="354063"/>
                      <a:pt x="244444" y="228967"/>
                    </a:cubicBezTo>
                    <a:cubicBezTo>
                      <a:pt x="287130" y="157823"/>
                      <a:pt x="261047" y="197776"/>
                      <a:pt x="325925" y="111272"/>
                    </a:cubicBezTo>
                    <a:cubicBezTo>
                      <a:pt x="334978" y="99201"/>
                      <a:pt x="344715" y="87614"/>
                      <a:pt x="353085" y="75059"/>
                    </a:cubicBezTo>
                    <a:cubicBezTo>
                      <a:pt x="359121" y="66005"/>
                      <a:pt x="364226" y="56257"/>
                      <a:pt x="371192" y="47898"/>
                    </a:cubicBezTo>
                    <a:cubicBezTo>
                      <a:pt x="411108" y="0"/>
                      <a:pt x="388420" y="40605"/>
                      <a:pt x="407406" y="2631"/>
                    </a:cubicBezTo>
                  </a:path>
                </a:pathLst>
              </a:cu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2" idx="0"/>
              </p:cNvCxnSpPr>
              <p:nvPr/>
            </p:nvCxnSpPr>
            <p:spPr>
              <a:xfrm flipH="1" flipV="1">
                <a:off x="5235025" y="2528355"/>
                <a:ext cx="46041" cy="1363226"/>
              </a:xfrm>
              <a:prstGeom prst="straightConnector1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/>
          <p:cNvSpPr txBox="1"/>
          <p:nvPr/>
        </p:nvSpPr>
        <p:spPr>
          <a:xfrm rot="21030169">
            <a:off x="4832350" y="4314825"/>
            <a:ext cx="1166813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714122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6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81E3208-64E5-40A3-B710-1EC51B2B5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Testing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0A35E9E-AEA7-4D86-AAEF-A89A26187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Goal of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finding faults in the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demonstrating that there are no faults in the software (for the test cases that has been used during testing)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It is not possible to </a:t>
            </a:r>
            <a:r>
              <a:rPr lang="en-US" altLang="en-US" i="1" dirty="0"/>
              <a:t>prove</a:t>
            </a:r>
            <a:r>
              <a:rPr lang="en-US" altLang="en-US" dirty="0"/>
              <a:t> that there are no faults in the software using testing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Testing should help locate errors, not just detect their presence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“yes/no” answer to the question “is the program correct?” is not very helpful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Testing should be repeatable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could be difficult for distributed or concurrent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effect of the environment, uninitialized variables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Model-Driven Test</a:t>
            </a:r>
            <a:r>
              <a:rPr lang="en-US" sz="2800" dirty="0"/>
              <a:t> </a:t>
            </a:r>
            <a:r>
              <a:rPr lang="en-US" sz="3200" dirty="0"/>
              <a:t>Design</a:t>
            </a:r>
            <a:r>
              <a:rPr lang="en-US" dirty="0"/>
              <a:t>–Activities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E7908CA-400A-474A-8048-4F6CD4E807E1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40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5322888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7559675" y="3597275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38923" name="TextBox 11"/>
          <p:cNvSpPr txBox="1">
            <a:spLocks noChangeArrowheads="1"/>
          </p:cNvSpPr>
          <p:nvPr/>
        </p:nvSpPr>
        <p:spPr bwMode="auto">
          <a:xfrm>
            <a:off x="6000750" y="513238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38924" name="TextBox 12"/>
          <p:cNvSpPr txBox="1">
            <a:spLocks noChangeArrowheads="1"/>
          </p:cNvSpPr>
          <p:nvPr/>
        </p:nvSpPr>
        <p:spPr bwMode="auto">
          <a:xfrm>
            <a:off x="4406900" y="51323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38925" name="TextBox 13"/>
          <p:cNvSpPr txBox="1">
            <a:spLocks noChangeArrowheads="1"/>
          </p:cNvSpPr>
          <p:nvPr/>
        </p:nvSpPr>
        <p:spPr bwMode="auto">
          <a:xfrm>
            <a:off x="2813050" y="51323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38918" idx="0"/>
            <a:endCxn id="38919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38922" idx="2"/>
            <a:endCxn id="38923" idx="3"/>
          </p:cNvCxnSpPr>
          <p:nvPr/>
        </p:nvCxnSpPr>
        <p:spPr bwMode="auto">
          <a:xfrm rot="5400000">
            <a:off x="7035801" y="4271962"/>
            <a:ext cx="1181100" cy="124777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8928" name="TextBox 25"/>
          <p:cNvSpPr txBox="1">
            <a:spLocks noChangeArrowheads="1"/>
          </p:cNvSpPr>
          <p:nvPr/>
        </p:nvSpPr>
        <p:spPr bwMode="auto">
          <a:xfrm>
            <a:off x="1230313" y="513238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4876800" y="1479550"/>
            <a:ext cx="51911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48481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4848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4848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8934" name="TextBox 66"/>
          <p:cNvSpPr txBox="1">
            <a:spLocks noChangeArrowheads="1"/>
          </p:cNvSpPr>
          <p:nvPr/>
        </p:nvSpPr>
        <p:spPr bwMode="auto">
          <a:xfrm>
            <a:off x="1565275" y="3028950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>
                <a:latin typeface="Bradley Hand ITC" pitchFamily="66" charset="0"/>
              </a:rPr>
              <a:t>LEVEL</a:t>
            </a:r>
          </a:p>
        </p:txBody>
      </p:sp>
      <p:sp>
        <p:nvSpPr>
          <p:cNvPr id="38935" name="TextBox 67"/>
          <p:cNvSpPr txBox="1">
            <a:spLocks noChangeArrowheads="1"/>
          </p:cNvSpPr>
          <p:nvPr/>
        </p:nvSpPr>
        <p:spPr bwMode="auto">
          <a:xfrm>
            <a:off x="5553075" y="2117725"/>
            <a:ext cx="26971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DESIGN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38921" idx="3"/>
            <a:endCxn id="38922" idx="0"/>
          </p:cNvCxnSpPr>
          <p:nvPr/>
        </p:nvCxnSpPr>
        <p:spPr bwMode="auto">
          <a:xfrm>
            <a:off x="7342188" y="1479550"/>
            <a:ext cx="908050" cy="211772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 bwMode="auto">
          <a:xfrm>
            <a:off x="3465513" y="1931988"/>
            <a:ext cx="16875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Design</a:t>
            </a:r>
          </a:p>
        </p:txBody>
      </p:sp>
      <p:cxnSp>
        <p:nvCxnSpPr>
          <p:cNvPr id="38937" name="Straight Connector 62"/>
          <p:cNvCxnSpPr>
            <a:cxnSpLocks noChangeShapeType="1"/>
          </p:cNvCxnSpPr>
          <p:nvPr/>
        </p:nvCxnSpPr>
        <p:spPr bwMode="auto">
          <a:xfrm>
            <a:off x="149225" y="3074988"/>
            <a:ext cx="8845550" cy="1587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30"/>
          <p:cNvSpPr txBox="1"/>
          <p:nvPr/>
        </p:nvSpPr>
        <p:spPr bwMode="auto">
          <a:xfrm>
            <a:off x="5145755" y="4079875"/>
            <a:ext cx="2752066" cy="52322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Automation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2873375" y="5695950"/>
            <a:ext cx="1527175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Execution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936625" y="5734050"/>
            <a:ext cx="1624013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Evaluation</a:t>
            </a:r>
          </a:p>
        </p:txBody>
      </p:sp>
      <p:sp>
        <p:nvSpPr>
          <p:cNvPr id="39" name="Rounded Rectangle 26">
            <a:extLst>
              <a:ext uri="{FF2B5EF4-FFF2-40B4-BE49-F238E27FC236}">
                <a16:creationId xmlns:a16="http://schemas.microsoft.com/office/drawing/2014/main" id="{6F3D856F-0937-4CEC-B0F5-7E5FC4FE8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563" y="1039813"/>
            <a:ext cx="5967412" cy="1338231"/>
          </a:xfrm>
          <a:prstGeom prst="roundRect">
            <a:avLst>
              <a:gd name="adj" fmla="val 16667"/>
            </a:avLst>
          </a:prstGeom>
          <a:solidFill>
            <a:srgbClr val="66CCFF">
              <a:alpha val="30196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1" name="Rounded Rectangle 29">
            <a:extLst>
              <a:ext uri="{FF2B5EF4-FFF2-40B4-BE49-F238E27FC236}">
                <a16:creationId xmlns:a16="http://schemas.microsoft.com/office/drawing/2014/main" id="{88548AA8-20DE-48F4-BDEB-7EDF0A72F10B}"/>
              </a:ext>
            </a:extLst>
          </p:cNvPr>
          <p:cNvSpPr/>
          <p:nvPr/>
        </p:nvSpPr>
        <p:spPr bwMode="auto">
          <a:xfrm>
            <a:off x="4397375" y="4137025"/>
            <a:ext cx="4711700" cy="1600200"/>
          </a:xfrm>
          <a:prstGeom prst="roundRect">
            <a:avLst/>
          </a:prstGeom>
          <a:solidFill>
            <a:srgbClr val="66CCFF">
              <a:alpha val="30196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>
              <a:rot lat="0" lon="0" rev="180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2" name="Rounded Rectangle 33">
            <a:extLst>
              <a:ext uri="{FF2B5EF4-FFF2-40B4-BE49-F238E27FC236}">
                <a16:creationId xmlns:a16="http://schemas.microsoft.com/office/drawing/2014/main" id="{351245C2-E757-48AE-8DE6-9BB22019D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49" y="5116513"/>
            <a:ext cx="1616389" cy="1424530"/>
          </a:xfrm>
          <a:prstGeom prst="roundRect">
            <a:avLst>
              <a:gd name="adj" fmla="val 16667"/>
            </a:avLst>
          </a:prstGeom>
          <a:solidFill>
            <a:srgbClr val="66CCFF">
              <a:alpha val="30196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" name="Rounded Rectangle 31">
            <a:extLst>
              <a:ext uri="{FF2B5EF4-FFF2-40B4-BE49-F238E27FC236}">
                <a16:creationId xmlns:a16="http://schemas.microsoft.com/office/drawing/2014/main" id="{A31D15A5-CE61-4C90-ABB8-DF0C4449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651" y="5102225"/>
            <a:ext cx="1458624" cy="1423571"/>
          </a:xfrm>
          <a:prstGeom prst="roundRect">
            <a:avLst>
              <a:gd name="adj" fmla="val 16667"/>
            </a:avLst>
          </a:prstGeom>
          <a:solidFill>
            <a:srgbClr val="66CCFF">
              <a:alpha val="30196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8347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Model-Driven Test</a:t>
            </a:r>
            <a:r>
              <a:rPr lang="en-US" sz="2800" dirty="0"/>
              <a:t> </a:t>
            </a:r>
            <a:r>
              <a:rPr lang="en-US" sz="3200" dirty="0"/>
              <a:t>Design</a:t>
            </a:r>
            <a:r>
              <a:rPr lang="en-US" dirty="0"/>
              <a:t>–Activities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E7908CA-400A-474A-8048-4F6CD4E807E1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41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5322888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7559675" y="3597275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38923" name="TextBox 11"/>
          <p:cNvSpPr txBox="1">
            <a:spLocks noChangeArrowheads="1"/>
          </p:cNvSpPr>
          <p:nvPr/>
        </p:nvSpPr>
        <p:spPr bwMode="auto">
          <a:xfrm>
            <a:off x="6000750" y="513238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38924" name="TextBox 12"/>
          <p:cNvSpPr txBox="1">
            <a:spLocks noChangeArrowheads="1"/>
          </p:cNvSpPr>
          <p:nvPr/>
        </p:nvSpPr>
        <p:spPr bwMode="auto">
          <a:xfrm>
            <a:off x="4406900" y="51323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38925" name="TextBox 13"/>
          <p:cNvSpPr txBox="1">
            <a:spLocks noChangeArrowheads="1"/>
          </p:cNvSpPr>
          <p:nvPr/>
        </p:nvSpPr>
        <p:spPr bwMode="auto">
          <a:xfrm>
            <a:off x="2813050" y="51323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38918" idx="0"/>
            <a:endCxn id="38919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38922" idx="2"/>
            <a:endCxn id="38923" idx="3"/>
          </p:cNvCxnSpPr>
          <p:nvPr/>
        </p:nvCxnSpPr>
        <p:spPr bwMode="auto">
          <a:xfrm rot="5400000">
            <a:off x="7035801" y="4271962"/>
            <a:ext cx="1181100" cy="124777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8928" name="TextBox 25"/>
          <p:cNvSpPr txBox="1">
            <a:spLocks noChangeArrowheads="1"/>
          </p:cNvSpPr>
          <p:nvPr/>
        </p:nvSpPr>
        <p:spPr bwMode="auto">
          <a:xfrm>
            <a:off x="1230313" y="513238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rgbClr val="0000CC"/>
                </a:solidFill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4876800" y="1479550"/>
            <a:ext cx="51911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48481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4848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4848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8934" name="TextBox 66"/>
          <p:cNvSpPr txBox="1">
            <a:spLocks noChangeArrowheads="1"/>
          </p:cNvSpPr>
          <p:nvPr/>
        </p:nvSpPr>
        <p:spPr bwMode="auto">
          <a:xfrm>
            <a:off x="1565275" y="3028950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>
                <a:latin typeface="Bradley Hand ITC" pitchFamily="66" charset="0"/>
              </a:rPr>
              <a:t>LEVEL</a:t>
            </a:r>
          </a:p>
        </p:txBody>
      </p:sp>
      <p:sp>
        <p:nvSpPr>
          <p:cNvPr id="38935" name="TextBox 67"/>
          <p:cNvSpPr txBox="1">
            <a:spLocks noChangeArrowheads="1"/>
          </p:cNvSpPr>
          <p:nvPr/>
        </p:nvSpPr>
        <p:spPr bwMode="auto">
          <a:xfrm>
            <a:off x="5822830" y="2117725"/>
            <a:ext cx="240994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DESIGN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38921" idx="3"/>
            <a:endCxn id="38922" idx="0"/>
          </p:cNvCxnSpPr>
          <p:nvPr/>
        </p:nvCxnSpPr>
        <p:spPr bwMode="auto">
          <a:xfrm>
            <a:off x="7342188" y="1479550"/>
            <a:ext cx="908050" cy="211772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 bwMode="auto">
          <a:xfrm>
            <a:off x="3465513" y="1931988"/>
            <a:ext cx="16875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Design</a:t>
            </a:r>
          </a:p>
        </p:txBody>
      </p:sp>
      <p:cxnSp>
        <p:nvCxnSpPr>
          <p:cNvPr id="38937" name="Straight Connector 62"/>
          <p:cNvCxnSpPr>
            <a:cxnSpLocks noChangeShapeType="1"/>
          </p:cNvCxnSpPr>
          <p:nvPr/>
        </p:nvCxnSpPr>
        <p:spPr bwMode="auto">
          <a:xfrm>
            <a:off x="149225" y="3074988"/>
            <a:ext cx="8845550" cy="1587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30"/>
          <p:cNvSpPr txBox="1"/>
          <p:nvPr/>
        </p:nvSpPr>
        <p:spPr bwMode="auto">
          <a:xfrm>
            <a:off x="5145755" y="4079875"/>
            <a:ext cx="2752066" cy="52322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Automation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2873375" y="5695950"/>
            <a:ext cx="1527175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Execution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936625" y="5734050"/>
            <a:ext cx="1624013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Evaluation</a:t>
            </a:r>
          </a:p>
        </p:txBody>
      </p:sp>
      <p:sp>
        <p:nvSpPr>
          <p:cNvPr id="40" name="AutoShape 15"/>
          <p:cNvSpPr>
            <a:spLocks noChangeArrowheads="1"/>
          </p:cNvSpPr>
          <p:nvPr/>
        </p:nvSpPr>
        <p:spPr bwMode="auto">
          <a:xfrm>
            <a:off x="1123950" y="2428875"/>
            <a:ext cx="6088063" cy="2154238"/>
          </a:xfrm>
          <a:prstGeom prst="star16">
            <a:avLst>
              <a:gd name="adj" fmla="val 40303"/>
            </a:avLst>
          </a:prstGeom>
          <a:solidFill>
            <a:srgbClr val="FF0000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Raising our abstraction level makes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test design MUCH easier</a:t>
            </a:r>
          </a:p>
        </p:txBody>
      </p:sp>
      <p:sp>
        <p:nvSpPr>
          <p:cNvPr id="39" name="Rounded Rectangle 26">
            <a:extLst>
              <a:ext uri="{FF2B5EF4-FFF2-40B4-BE49-F238E27FC236}">
                <a16:creationId xmlns:a16="http://schemas.microsoft.com/office/drawing/2014/main" id="{6F3D856F-0937-4CEC-B0F5-7E5FC4FE8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563" y="1039813"/>
            <a:ext cx="5967412" cy="1338231"/>
          </a:xfrm>
          <a:prstGeom prst="roundRect">
            <a:avLst>
              <a:gd name="adj" fmla="val 16667"/>
            </a:avLst>
          </a:prstGeom>
          <a:solidFill>
            <a:srgbClr val="66CCFF">
              <a:alpha val="30196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1" name="Rounded Rectangle 29">
            <a:extLst>
              <a:ext uri="{FF2B5EF4-FFF2-40B4-BE49-F238E27FC236}">
                <a16:creationId xmlns:a16="http://schemas.microsoft.com/office/drawing/2014/main" id="{88548AA8-20DE-48F4-BDEB-7EDF0A72F10B}"/>
              </a:ext>
            </a:extLst>
          </p:cNvPr>
          <p:cNvSpPr/>
          <p:nvPr/>
        </p:nvSpPr>
        <p:spPr bwMode="auto">
          <a:xfrm>
            <a:off x="4397375" y="4137025"/>
            <a:ext cx="4711700" cy="1600200"/>
          </a:xfrm>
          <a:prstGeom prst="roundRect">
            <a:avLst/>
          </a:prstGeom>
          <a:solidFill>
            <a:srgbClr val="66CCFF">
              <a:alpha val="30196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>
              <a:rot lat="0" lon="0" rev="180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2" name="Rounded Rectangle 33">
            <a:extLst>
              <a:ext uri="{FF2B5EF4-FFF2-40B4-BE49-F238E27FC236}">
                <a16:creationId xmlns:a16="http://schemas.microsoft.com/office/drawing/2014/main" id="{351245C2-E757-48AE-8DE6-9BB22019D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49" y="5116513"/>
            <a:ext cx="1616389" cy="1424530"/>
          </a:xfrm>
          <a:prstGeom prst="roundRect">
            <a:avLst>
              <a:gd name="adj" fmla="val 16667"/>
            </a:avLst>
          </a:prstGeom>
          <a:solidFill>
            <a:srgbClr val="66CCFF">
              <a:alpha val="30196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" name="Rounded Rectangle 31">
            <a:extLst>
              <a:ext uri="{FF2B5EF4-FFF2-40B4-BE49-F238E27FC236}">
                <a16:creationId xmlns:a16="http://schemas.microsoft.com/office/drawing/2014/main" id="{A31D15A5-CE61-4C90-ABB8-DF0C4449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651" y="5102225"/>
            <a:ext cx="1458624" cy="1423571"/>
          </a:xfrm>
          <a:prstGeom prst="roundRect">
            <a:avLst>
              <a:gd name="adj" fmla="val 16667"/>
            </a:avLst>
          </a:prstGeom>
          <a:solidFill>
            <a:srgbClr val="66CCFF">
              <a:alpha val="30196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56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Illustrative Example</a:t>
            </a: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t>Introduction to Software Testing, Edition 2  (Ch 2)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800" b="0" dirty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t>© Ammann &amp; Offutt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7945C97-E72E-4B32-BAA0-F266F83C4D0D}" type="slidenum">
              <a:rPr lang="zh-CN" altLang="en-US" sz="800" b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pPr/>
              <a:t>42</a:t>
            </a:fld>
            <a:endParaRPr lang="en-US" altLang="zh-CN" sz="800" b="0" dirty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319" y="1659345"/>
            <a:ext cx="5366565" cy="431958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Software Artifact : Java Method</a:t>
            </a: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/**</a:t>
            </a: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Return index of node n at the</a:t>
            </a: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first position it appears,</a:t>
            </a: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-1 if it is not present</a:t>
            </a: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*/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indexOf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(Node n)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for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=0;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&lt;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path.size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++)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if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path.get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).equals(n))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return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return -1;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663161" y="1637120"/>
            <a:ext cx="3275013" cy="4302384"/>
            <a:chOff x="5558790" y="1680210"/>
            <a:chExt cx="3516630" cy="4301464"/>
          </a:xfrm>
        </p:grpSpPr>
        <p:sp>
          <p:nvSpPr>
            <p:cNvPr id="26" name="Oval 25"/>
            <p:cNvSpPr/>
            <p:nvPr/>
          </p:nvSpPr>
          <p:spPr>
            <a:xfrm>
              <a:off x="5669591" y="5051339"/>
              <a:ext cx="593207" cy="617406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822524" y="5056101"/>
              <a:ext cx="593207" cy="617405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897528" y="5143394"/>
              <a:ext cx="434678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749707" y="5143394"/>
              <a:ext cx="434678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113403" y="4245062"/>
              <a:ext cx="434678" cy="43329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365075" y="3299114"/>
              <a:ext cx="434677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365075" y="2376974"/>
              <a:ext cx="434677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6337991" y="3055426"/>
              <a:ext cx="488845" cy="17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10" idx="0"/>
            </p:cNvCxnSpPr>
            <p:nvPr/>
          </p:nvCxnSpPr>
          <p:spPr>
            <a:xfrm rot="5400000">
              <a:off x="5460728" y="4175976"/>
              <a:ext cx="1472885" cy="4619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5"/>
              <a:endCxn id="9" idx="1"/>
            </p:cNvCxnSpPr>
            <p:nvPr/>
          </p:nvCxnSpPr>
          <p:spPr>
            <a:xfrm rot="16200000" flipH="1">
              <a:off x="7426799" y="4671377"/>
              <a:ext cx="592010" cy="4789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5"/>
              <a:endCxn id="11" idx="1"/>
            </p:cNvCxnSpPr>
            <p:nvPr/>
          </p:nvCxnSpPr>
          <p:spPr>
            <a:xfrm rot="16200000" flipH="1">
              <a:off x="6636706" y="3768780"/>
              <a:ext cx="638039" cy="4414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55" name="TextBox 27"/>
            <p:cNvSpPr txBox="1">
              <a:spLocks noChangeArrowheads="1"/>
            </p:cNvSpPr>
            <p:nvPr/>
          </p:nvSpPr>
          <p:spPr bwMode="auto">
            <a:xfrm>
              <a:off x="6777990" y="2377440"/>
              <a:ext cx="96012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dirty="0" err="1">
                  <a:solidFill>
                    <a:srgbClr val="0000CC"/>
                  </a:solidFill>
                  <a:latin typeface="Comic Sans MS" pitchFamily="66" charset="0"/>
                </a:rPr>
                <a:t>i</a:t>
              </a:r>
              <a:r>
                <a:rPr lang="en-US" dirty="0">
                  <a:solidFill>
                    <a:srgbClr val="0000CC"/>
                  </a:solidFill>
                  <a:latin typeface="Comic Sans MS" pitchFamily="66" charset="0"/>
                </a:rPr>
                <a:t> = 0</a:t>
              </a:r>
            </a:p>
          </p:txBody>
        </p:sp>
        <p:sp>
          <p:nvSpPr>
            <p:cNvPr id="39956" name="TextBox 29"/>
            <p:cNvSpPr txBox="1">
              <a:spLocks noChangeArrowheads="1"/>
            </p:cNvSpPr>
            <p:nvPr/>
          </p:nvSpPr>
          <p:spPr bwMode="auto">
            <a:xfrm>
              <a:off x="6762750" y="3425190"/>
              <a:ext cx="231267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dirty="0" err="1">
                  <a:solidFill>
                    <a:srgbClr val="0000CC"/>
                  </a:solidFill>
                  <a:latin typeface="Comic Sans MS" pitchFamily="66" charset="0"/>
                </a:rPr>
                <a:t>i</a:t>
              </a:r>
              <a:r>
                <a:rPr lang="en-US" dirty="0">
                  <a:solidFill>
                    <a:srgbClr val="0000CC"/>
                  </a:solidFill>
                  <a:latin typeface="Comic Sans MS" pitchFamily="66" charset="0"/>
                </a:rPr>
                <a:t> &lt; </a:t>
              </a:r>
              <a:r>
                <a:rPr lang="en-US" dirty="0" err="1">
                  <a:solidFill>
                    <a:srgbClr val="0000CC"/>
                  </a:solidFill>
                  <a:latin typeface="Comic Sans MS" pitchFamily="66" charset="0"/>
                </a:rPr>
                <a:t>path.size</a:t>
              </a:r>
              <a:r>
                <a:rPr lang="en-US" dirty="0">
                  <a:solidFill>
                    <a:srgbClr val="0000CC"/>
                  </a:solidFill>
                  <a:latin typeface="Comic Sans MS" pitchFamily="66" charset="0"/>
                </a:rPr>
                <a:t>()</a:t>
              </a:r>
            </a:p>
          </p:txBody>
        </p:sp>
        <p:sp>
          <p:nvSpPr>
            <p:cNvPr id="39957" name="TextBox 30"/>
            <p:cNvSpPr txBox="1">
              <a:spLocks noChangeArrowheads="1"/>
            </p:cNvSpPr>
            <p:nvPr/>
          </p:nvSpPr>
          <p:spPr bwMode="auto">
            <a:xfrm>
              <a:off x="7452360" y="4171950"/>
              <a:ext cx="61722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0000CC"/>
                  </a:solidFill>
                  <a:latin typeface="Comic Sans MS" pitchFamily="66" charset="0"/>
                </a:rPr>
                <a:t>if</a:t>
              </a:r>
            </a:p>
          </p:txBody>
        </p:sp>
        <p:sp>
          <p:nvSpPr>
            <p:cNvPr id="39958" name="TextBox 31"/>
            <p:cNvSpPr txBox="1">
              <a:spLocks noChangeArrowheads="1"/>
            </p:cNvSpPr>
            <p:nvPr/>
          </p:nvSpPr>
          <p:spPr bwMode="auto">
            <a:xfrm>
              <a:off x="7418071" y="5581650"/>
              <a:ext cx="144018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0000CC"/>
                  </a:solidFill>
                  <a:latin typeface="Comic Sans MS" pitchFamily="66" charset="0"/>
                </a:rPr>
                <a:t>return </a:t>
              </a:r>
              <a:r>
                <a:rPr lang="en-US" dirty="0" err="1">
                  <a:solidFill>
                    <a:srgbClr val="0000CC"/>
                  </a:solidFill>
                  <a:latin typeface="Comic Sans MS" pitchFamily="66" charset="0"/>
                </a:rPr>
                <a:t>i</a:t>
              </a:r>
              <a:endParaRPr lang="en-US" dirty="0">
                <a:solidFill>
                  <a:srgbClr val="0000CC"/>
                </a:solidFill>
                <a:latin typeface="Comic Sans MS" pitchFamily="66" charset="0"/>
              </a:endParaRPr>
            </a:p>
          </p:txBody>
        </p:sp>
        <p:sp>
          <p:nvSpPr>
            <p:cNvPr id="39959" name="TextBox 32"/>
            <p:cNvSpPr txBox="1">
              <a:spLocks noChangeArrowheads="1"/>
            </p:cNvSpPr>
            <p:nvPr/>
          </p:nvSpPr>
          <p:spPr bwMode="auto">
            <a:xfrm>
              <a:off x="5558790" y="5574030"/>
              <a:ext cx="1630680" cy="400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0000CC"/>
                  </a:solidFill>
                  <a:latin typeface="Comic Sans MS" pitchFamily="66" charset="0"/>
                </a:rPr>
                <a:t>return -1</a:t>
              </a:r>
            </a:p>
          </p:txBody>
        </p:sp>
        <p:cxnSp>
          <p:nvCxnSpPr>
            <p:cNvPr id="35" name="Curved Connector 34"/>
            <p:cNvCxnSpPr>
              <a:stCxn id="11" idx="4"/>
            </p:cNvCxnSpPr>
            <p:nvPr/>
          </p:nvCxnSpPr>
          <p:spPr>
            <a:xfrm rot="5400000" flipH="1">
              <a:off x="6509000" y="3857465"/>
              <a:ext cx="895159" cy="746623"/>
            </a:xfrm>
            <a:prstGeom prst="curvedConnector3">
              <a:avLst>
                <a:gd name="adj1" fmla="val -25532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1" name="TextBox 35"/>
            <p:cNvSpPr txBox="1">
              <a:spLocks noChangeArrowheads="1"/>
            </p:cNvSpPr>
            <p:nvPr/>
          </p:nvSpPr>
          <p:spPr bwMode="auto">
            <a:xfrm>
              <a:off x="5711190" y="1680210"/>
              <a:ext cx="3009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tx2"/>
                  </a:solidFill>
                  <a:latin typeface="Comic Sans MS" pitchFamily="66" charset="0"/>
                </a:rPr>
                <a:t>Control Flow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295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Illustrative Example (Cont.)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t>Introduction to Software Testing, Edition 2  (Ch 2)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t>© Ammann &amp; Offutt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F82D078-A5B8-49E3-A03F-1C792F8537DA}" type="slidenum">
              <a:rPr lang="zh-CN" altLang="en-US" sz="800" b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pPr/>
              <a:t>43</a:t>
            </a:fld>
            <a:endParaRPr lang="en-US" altLang="zh-CN" sz="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370935" y="914400"/>
            <a:ext cx="841075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</a:rPr>
              <a:t>Support tool for graph coverage</a:t>
            </a:r>
          </a:p>
          <a:p>
            <a:r>
              <a:rPr lang="en-US" sz="2400" u="sng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http://www.cs.gmu.edu/~offutt/softwaretest/</a:t>
            </a:r>
            <a:endParaRPr lang="en-US" sz="2400" u="sng" dirty="0">
              <a:solidFill>
                <a:srgbClr val="00206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68275" y="2274888"/>
            <a:ext cx="3413125" cy="4129087"/>
            <a:chOff x="167640" y="2274570"/>
            <a:chExt cx="3413760" cy="4130040"/>
          </a:xfrm>
        </p:grpSpPr>
        <p:sp>
          <p:nvSpPr>
            <p:cNvPr id="9" name="Oval 8"/>
            <p:cNvSpPr/>
            <p:nvPr/>
          </p:nvSpPr>
          <p:spPr>
            <a:xfrm>
              <a:off x="834514" y="5783755"/>
              <a:ext cx="593835" cy="617680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87565" y="5786930"/>
              <a:ext cx="593835" cy="617680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063779" y="5874263"/>
              <a:ext cx="433469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913904" y="5874263"/>
              <a:ext cx="435056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277821" y="4975530"/>
              <a:ext cx="435056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529968" y="4030750"/>
              <a:ext cx="433469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529968" y="3108199"/>
              <a:ext cx="433469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1502965" y="3787806"/>
              <a:ext cx="487474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3"/>
              <a:endCxn id="12" idx="0"/>
            </p:cNvCxnSpPr>
            <p:nvPr/>
          </p:nvCxnSpPr>
          <p:spPr>
            <a:xfrm rot="5400000">
              <a:off x="626480" y="4907263"/>
              <a:ext cx="1471952" cy="46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5"/>
              <a:endCxn id="11" idx="1"/>
            </p:cNvCxnSpPr>
            <p:nvPr/>
          </p:nvCxnSpPr>
          <p:spPr>
            <a:xfrm rot="16200000" flipH="1">
              <a:off x="2592191" y="5404265"/>
              <a:ext cx="592275" cy="4779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5"/>
              <a:endCxn id="13" idx="1"/>
            </p:cNvCxnSpPr>
            <p:nvPr/>
          </p:nvCxnSpPr>
          <p:spPr>
            <a:xfrm rot="16200000" flipH="1">
              <a:off x="1802262" y="4499974"/>
              <a:ext cx="636734" cy="4414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3" idx="4"/>
            </p:cNvCxnSpPr>
            <p:nvPr/>
          </p:nvCxnSpPr>
          <p:spPr>
            <a:xfrm rot="5400000" flipH="1">
              <a:off x="1674438" y="4589695"/>
              <a:ext cx="895557" cy="746264"/>
            </a:xfrm>
            <a:prstGeom prst="curvedConnector3">
              <a:avLst>
                <a:gd name="adj1" fmla="val -25532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4" name="TextBox 25"/>
            <p:cNvSpPr txBox="1">
              <a:spLocks noChangeArrowheads="1"/>
            </p:cNvSpPr>
            <p:nvPr/>
          </p:nvSpPr>
          <p:spPr bwMode="auto">
            <a:xfrm>
              <a:off x="167640" y="2274570"/>
              <a:ext cx="30099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2"/>
                  </a:solidFill>
                  <a:latin typeface="Comic Sans MS" pitchFamily="66" charset="0"/>
                </a:rPr>
                <a:t>Graph</a:t>
              </a:r>
            </a:p>
            <a:p>
              <a:pPr algn="ctr"/>
              <a:r>
                <a:rPr lang="en-US" sz="2400" dirty="0">
                  <a:solidFill>
                    <a:schemeClr val="tx2"/>
                  </a:solidFill>
                  <a:latin typeface="Comic Sans MS" pitchFamily="66" charset="0"/>
                </a:rPr>
                <a:t>Abstract version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94063" y="1866900"/>
            <a:ext cx="2420937" cy="304800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060"/>
                </a:solidFill>
              </a:rPr>
              <a:t>Edges</a:t>
            </a:r>
          </a:p>
          <a:p>
            <a:pPr>
              <a:defRPr/>
            </a:pPr>
            <a:r>
              <a:rPr lang="en-US" sz="2400" dirty="0">
                <a:solidFill>
                  <a:srgbClr val="002060"/>
                </a:solidFill>
              </a:rPr>
              <a:t>1 2</a:t>
            </a:r>
          </a:p>
          <a:p>
            <a:pPr>
              <a:defRPr/>
            </a:pPr>
            <a:r>
              <a:rPr lang="en-US" sz="2400" dirty="0">
                <a:solidFill>
                  <a:srgbClr val="002060"/>
                </a:solidFill>
              </a:rPr>
              <a:t>2 3</a:t>
            </a:r>
          </a:p>
          <a:p>
            <a:pPr>
              <a:defRPr/>
            </a:pPr>
            <a:r>
              <a:rPr lang="en-US" sz="2400" dirty="0">
                <a:solidFill>
                  <a:srgbClr val="002060"/>
                </a:solidFill>
              </a:rPr>
              <a:t>3 2</a:t>
            </a:r>
          </a:p>
          <a:p>
            <a:pPr>
              <a:defRPr/>
            </a:pPr>
            <a:r>
              <a:rPr lang="en-US" sz="2400" dirty="0">
                <a:solidFill>
                  <a:srgbClr val="002060"/>
                </a:solidFill>
              </a:rPr>
              <a:t>3 4</a:t>
            </a:r>
          </a:p>
          <a:p>
            <a:pPr>
              <a:defRPr/>
            </a:pPr>
            <a:r>
              <a:rPr lang="en-US" sz="2400" dirty="0">
                <a:solidFill>
                  <a:srgbClr val="002060"/>
                </a:solidFill>
              </a:rPr>
              <a:t>2 5</a:t>
            </a:r>
          </a:p>
          <a:p>
            <a:pPr>
              <a:defRPr/>
            </a:pPr>
            <a:r>
              <a:rPr lang="en-US" sz="2400" dirty="0">
                <a:solidFill>
                  <a:srgbClr val="002060"/>
                </a:solidFill>
              </a:rPr>
              <a:t>Initial Node: 1</a:t>
            </a:r>
          </a:p>
          <a:p>
            <a:pPr>
              <a:defRPr/>
            </a:pPr>
            <a:r>
              <a:rPr lang="en-US" sz="2400" dirty="0">
                <a:solidFill>
                  <a:srgbClr val="002060"/>
                </a:solidFill>
              </a:rPr>
              <a:t>Final Nodes: 4, 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22975" y="1855788"/>
            <a:ext cx="2874963" cy="304641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060"/>
                </a:solidFill>
              </a:rPr>
              <a:t>6 requirements for Edge-Pair Coverage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1. [1, 2, 3]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2. [1, 2, 5]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3. [2, 3, 4]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4. [2, 3, 2]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5. [3, 2, 3]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6. [3, 2, 5]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73575" y="5018088"/>
            <a:ext cx="2133600" cy="157003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2060"/>
                </a:solidFill>
              </a:rPr>
              <a:t>Test Paths</a:t>
            </a:r>
          </a:p>
          <a:p>
            <a:pPr>
              <a:defRPr/>
            </a:pPr>
            <a:r>
              <a:rPr lang="en-US" sz="2400" dirty="0">
                <a:solidFill>
                  <a:srgbClr val="002060"/>
                </a:solidFill>
              </a:rPr>
              <a:t>[1, 2, 5]</a:t>
            </a:r>
          </a:p>
          <a:p>
            <a:pPr>
              <a:defRPr/>
            </a:pPr>
            <a:r>
              <a:rPr lang="en-US" sz="2400" dirty="0">
                <a:solidFill>
                  <a:srgbClr val="002060"/>
                </a:solidFill>
              </a:rPr>
              <a:t>[1, 2, 3, 2, 5]</a:t>
            </a:r>
          </a:p>
          <a:p>
            <a:pPr>
              <a:defRPr/>
            </a:pPr>
            <a:r>
              <a:rPr lang="en-US" sz="2400" dirty="0">
                <a:solidFill>
                  <a:srgbClr val="002060"/>
                </a:solidFill>
              </a:rPr>
              <a:t>[1, 2, 3, 2, 3, 4]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6172201" y="5180348"/>
            <a:ext cx="2914649" cy="1201738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Papyrus" pitchFamily="66" charset="0"/>
              </a:rPr>
              <a:t>Find values …</a:t>
            </a:r>
          </a:p>
        </p:txBody>
      </p:sp>
    </p:spTree>
    <p:extLst>
      <p:ext uri="{BB962C8B-B14F-4D97-AF65-F5344CB8AC3E}">
        <p14:creationId xmlns:p14="http://schemas.microsoft.com/office/powerpoint/2010/main" val="1112201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Activities in the Course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66EB8E7-A20D-45EE-BB93-29A7D168B8B9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44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29728" y="2387600"/>
            <a:ext cx="7875917" cy="181588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rgbClr val="C00000"/>
                </a:solidFill>
                <a:latin typeface="Gill Sans MT" pitchFamily="34" charset="0"/>
                <a:cs typeface="Arial" pitchFamily="34" charset="0"/>
              </a:rPr>
              <a:t>Most of this course is about test design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rgbClr val="C00000"/>
                </a:solidFill>
                <a:latin typeface="Gill Sans MT" pitchFamily="34" charset="0"/>
                <a:cs typeface="Arial" pitchFamily="34" charset="0"/>
              </a:rPr>
              <a:t>Other activities are well covered elsewhere</a:t>
            </a:r>
          </a:p>
        </p:txBody>
      </p:sp>
    </p:spTree>
    <p:extLst>
      <p:ext uri="{BB962C8B-B14F-4D97-AF65-F5344CB8AC3E}">
        <p14:creationId xmlns:p14="http://schemas.microsoft.com/office/powerpoint/2010/main" val="4191863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870F-A00D-4FE0-B71F-E4713348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effectLst/>
              </a:rPr>
              <a:t>Software Testing  Taxonomy and Classification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0DE7A-8E2F-4B1A-AB28-C8DE1C20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© Zakeri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E533A-465D-4DFE-BF1E-8F92E54A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96585C-3C05-48F5-B633-7EB9E760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848"/>
            <a:ext cx="9144000" cy="53297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8B4C-380A-4084-AC75-21951497E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03" y="837398"/>
            <a:ext cx="8814852" cy="5571947"/>
          </a:xfrm>
        </p:spPr>
        <p:txBody>
          <a:bodyPr/>
          <a:lstStyle/>
          <a:p>
            <a:r>
              <a:rPr lang="en-US" sz="2400" dirty="0"/>
              <a:t>My proposed classification for software testing (</a:t>
            </a:r>
            <a:r>
              <a:rPr lang="en-US" sz="2400" dirty="0">
                <a:solidFill>
                  <a:srgbClr val="FF5050"/>
                </a:solidFill>
              </a:rPr>
              <a:t>version 1.0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2506363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3A964D-C3D7-4B84-9FCE-31A45750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28" y="1750423"/>
            <a:ext cx="6746453" cy="4707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F868D4-26E0-4DF2-A461-1E261381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" y="96839"/>
            <a:ext cx="9048750" cy="723310"/>
          </a:xfrm>
        </p:spPr>
        <p:txBody>
          <a:bodyPr/>
          <a:lstStyle/>
          <a:p>
            <a:r>
              <a:rPr lang="en-US" dirty="0">
                <a:effectLst/>
              </a:rPr>
              <a:t>Classification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405F-A918-4DF9-A02A-E057D761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923108"/>
            <a:ext cx="8966200" cy="5638113"/>
          </a:xfrm>
        </p:spPr>
        <p:txBody>
          <a:bodyPr/>
          <a:lstStyle/>
          <a:p>
            <a:pPr algn="just"/>
            <a:r>
              <a:rPr lang="en-US" sz="1800" dirty="0" err="1"/>
              <a:t>Noorian</a:t>
            </a:r>
            <a:r>
              <a:rPr lang="en-US" sz="1800" dirty="0"/>
              <a:t>, M. a, Bagheri, E. a B., &amp; Du, W. a. (2011). </a:t>
            </a:r>
            <a:r>
              <a:rPr lang="en-US" sz="1800" b="1" dirty="0"/>
              <a:t>Machine learning-based software testing: towards a classification framework</a:t>
            </a:r>
            <a:r>
              <a:rPr lang="en-US" sz="1800" dirty="0"/>
              <a:t>. SEKE 2011 - Proceedings of the 23rd International Conference on Software Engineering and Knowledge Engineering, 225–229.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07770-4325-4EDF-A4B9-01660BB4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BE79-39EE-43B3-86A1-32D5A190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71C72-1357-452C-84A6-23201EC0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6782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FF99-F33F-4028-8861-F143EA56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" y="96839"/>
            <a:ext cx="9048750" cy="726220"/>
          </a:xfrm>
        </p:spPr>
        <p:txBody>
          <a:bodyPr/>
          <a:lstStyle/>
          <a:p>
            <a:r>
              <a:rPr lang="en-US" sz="3200" dirty="0">
                <a:effectLst/>
              </a:rPr>
              <a:t>A taxonomy of model-based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0DE2C-B30C-4776-AA92-01A7B4EA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0" i="0" dirty="0" err="1">
                <a:solidFill>
                  <a:srgbClr val="1C1D1E"/>
                </a:solidFill>
                <a:effectLst/>
                <a:latin typeface="+mn-lt"/>
              </a:rPr>
              <a:t>Utting</a:t>
            </a:r>
            <a:r>
              <a:rPr lang="en-US" sz="1800" b="0" i="0" dirty="0">
                <a:solidFill>
                  <a:srgbClr val="1C1D1E"/>
                </a:solidFill>
                <a:effectLst/>
                <a:latin typeface="+mn-lt"/>
              </a:rPr>
              <a:t>, M., </a:t>
            </a:r>
            <a:r>
              <a:rPr lang="en-US" sz="1800" b="0" i="0" dirty="0" err="1">
                <a:solidFill>
                  <a:srgbClr val="1C1D1E"/>
                </a:solidFill>
                <a:effectLst/>
                <a:latin typeface="+mn-lt"/>
              </a:rPr>
              <a:t>Pretschner</a:t>
            </a:r>
            <a:r>
              <a:rPr lang="en-US" sz="1800" b="0" i="0" dirty="0">
                <a:solidFill>
                  <a:srgbClr val="1C1D1E"/>
                </a:solidFill>
                <a:effectLst/>
                <a:latin typeface="+mn-lt"/>
              </a:rPr>
              <a:t>, A. and </a:t>
            </a:r>
            <a:r>
              <a:rPr lang="en-US" sz="1800" b="0" i="0" dirty="0" err="1">
                <a:solidFill>
                  <a:srgbClr val="1C1D1E"/>
                </a:solidFill>
                <a:effectLst/>
                <a:latin typeface="+mn-lt"/>
              </a:rPr>
              <a:t>Legeard</a:t>
            </a:r>
            <a:r>
              <a:rPr lang="en-US" sz="1800" b="0" i="0" dirty="0">
                <a:solidFill>
                  <a:srgbClr val="1C1D1E"/>
                </a:solidFill>
                <a:effectLst/>
                <a:latin typeface="+mn-lt"/>
              </a:rPr>
              <a:t>, B. (2012), </a:t>
            </a:r>
            <a:r>
              <a:rPr lang="en-US" sz="1800" b="1" i="0" dirty="0">
                <a:solidFill>
                  <a:srgbClr val="1C1D1E"/>
                </a:solidFill>
                <a:effectLst/>
                <a:latin typeface="+mn-lt"/>
              </a:rPr>
              <a:t>A taxonomy of model-based testing approaches. </a:t>
            </a:r>
            <a:r>
              <a:rPr lang="en-US" sz="1800" b="0" i="0" dirty="0" err="1">
                <a:solidFill>
                  <a:srgbClr val="1C1D1E"/>
                </a:solidFill>
                <a:effectLst/>
                <a:latin typeface="+mn-lt"/>
              </a:rPr>
              <a:t>Softw</a:t>
            </a:r>
            <a:r>
              <a:rPr lang="en-US" sz="1800" b="0" i="0" dirty="0">
                <a:solidFill>
                  <a:srgbClr val="1C1D1E"/>
                </a:solidFill>
                <a:effectLst/>
                <a:latin typeface="+mn-lt"/>
              </a:rPr>
              <a:t>. Test. </a:t>
            </a:r>
            <a:r>
              <a:rPr lang="en-US" sz="1800" b="0" i="0" dirty="0" err="1">
                <a:solidFill>
                  <a:srgbClr val="1C1D1E"/>
                </a:solidFill>
                <a:effectLst/>
                <a:latin typeface="+mn-lt"/>
              </a:rPr>
              <a:t>Verif</a:t>
            </a:r>
            <a:r>
              <a:rPr lang="en-US" sz="1800" b="0" i="0" dirty="0">
                <a:solidFill>
                  <a:srgbClr val="1C1D1E"/>
                </a:solidFill>
                <a:effectLst/>
                <a:latin typeface="+mn-lt"/>
              </a:rPr>
              <a:t>. </a:t>
            </a:r>
            <a:r>
              <a:rPr lang="en-US" sz="1800" b="0" i="0" dirty="0" err="1">
                <a:solidFill>
                  <a:srgbClr val="1C1D1E"/>
                </a:solidFill>
                <a:effectLst/>
                <a:latin typeface="+mn-lt"/>
              </a:rPr>
              <a:t>Reliab</a:t>
            </a:r>
            <a:r>
              <a:rPr lang="en-US" sz="1800" b="0" i="0" dirty="0">
                <a:solidFill>
                  <a:srgbClr val="1C1D1E"/>
                </a:solidFill>
                <a:effectLst/>
                <a:latin typeface="+mn-lt"/>
              </a:rPr>
              <a:t>., 22: 297-312.</a:t>
            </a:r>
            <a:r>
              <a:rPr lang="en-US" sz="1800" b="0" i="0" dirty="0">
                <a:solidFill>
                  <a:srgbClr val="0000CC"/>
                </a:solidFill>
                <a:effectLst/>
                <a:latin typeface="+mn-lt"/>
              </a:rPr>
              <a:t> </a:t>
            </a:r>
            <a:r>
              <a:rPr lang="en-US" sz="1800" b="0" i="0" u="none" strike="noStrike" dirty="0">
                <a:solidFill>
                  <a:srgbClr val="0000CC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https://doi.org/10.1002/stvr.456</a:t>
            </a:r>
            <a:endParaRPr lang="en-US" sz="18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B0CC-7168-49AC-9EF6-6DF7341A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2F3DD-7D32-4326-932F-BD196F11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086A2-71D6-4644-BFCA-DA180D1B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8B1DD3-278F-41B5-B035-E24C27AD85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79"/>
          <a:stretch/>
        </p:blipFill>
        <p:spPr>
          <a:xfrm>
            <a:off x="1244975" y="1376308"/>
            <a:ext cx="6019684" cy="5191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18C5A9-9863-4D84-A9FA-5989573C1A5D}"/>
              </a:ext>
            </a:extLst>
          </p:cNvPr>
          <p:cNvSpPr txBox="1"/>
          <p:nvPr/>
        </p:nvSpPr>
        <p:spPr>
          <a:xfrm>
            <a:off x="7458334" y="6249431"/>
            <a:ext cx="1568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-Roman"/>
              </a:rPr>
              <a:t>Mark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-Roman"/>
              </a:rPr>
              <a:t>Utting</a:t>
            </a:r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A2F176-4E6F-4C6D-9526-A76263348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477" y="4649573"/>
            <a:ext cx="1467318" cy="16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54002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B301-6D6C-4A79-82FF-B76B630F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47AC-AF30-4173-96FE-7DD624F4F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EB8C3-B58D-4B12-AE21-A1465C9D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6068-2823-43D9-A4BD-7FF49DA6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6499E-6CE0-44E8-8376-E08D701D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45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8ACFB02-94CE-49E6-8E07-164EBB609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Software is Hard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8DD58CB-DC6D-441E-87E1-93C9AC258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you are testing a bridge’s ability to sustain weight, and you test it with 1000 tons you can infer that it will sustain weight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1000 tons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This kind of reasoning does not work for software systems</a:t>
            </a:r>
          </a:p>
          <a:p>
            <a:pPr lvl="1" eaLnBrk="1" hangingPunct="1"/>
            <a:r>
              <a:rPr lang="en-US" altLang="en-US" dirty="0"/>
              <a:t>software systems are not linear nor continuous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Exhaustively testing all possible input/output combinations is too expensive</a:t>
            </a:r>
          </a:p>
          <a:p>
            <a:pPr lvl="1" eaLnBrk="1" hangingPunct="1"/>
            <a:r>
              <a:rPr lang="en-US" altLang="en-US" dirty="0"/>
              <a:t>the number of test cases increase exponentially with the number of input/output variables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C8A08FA-E67D-4787-AD2F-9F387ADB277B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6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Debugging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45747"/>
            <a:ext cx="8867775" cy="53224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Testing:</a:t>
            </a:r>
            <a:r>
              <a:rPr lang="en-US" sz="2800" dirty="0"/>
              <a:t> Evaluating software by observing its execution</a:t>
            </a:r>
            <a:endParaRPr lang="en-US" sz="28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Test Failure</a:t>
            </a:r>
            <a:r>
              <a:rPr lang="en-US" sz="2800" dirty="0"/>
              <a:t>: Execution of a test that results in a software failure.</a:t>
            </a:r>
            <a:endParaRPr lang="en-US" sz="28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Debugging:</a:t>
            </a:r>
            <a:r>
              <a:rPr lang="en-US" sz="2800" dirty="0"/>
              <a:t> The process of finding a fault given a failure.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Fault localization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Repair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73644" y="5236588"/>
            <a:ext cx="5520906" cy="95410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0" dirty="0">
                <a:solidFill>
                  <a:srgbClr val="001E5A"/>
                </a:solidFill>
                <a:latin typeface="Gill Sans MT" pitchFamily="34" charset="0"/>
                <a:cs typeface="Arial" pitchFamily="34" charset="0"/>
              </a:rPr>
              <a:t>Not all inputs will “trigger” a fault into causing a failure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818A226-45BD-49D9-8BAA-C216DB0D2C89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7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&amp; Failure Model (RIPR)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1012825"/>
            <a:ext cx="8966200" cy="5364163"/>
          </a:xfrm>
        </p:spPr>
        <p:txBody>
          <a:bodyPr/>
          <a:lstStyle/>
          <a:p>
            <a:pPr marL="457200" indent="-457200" algn="ctr">
              <a:buFont typeface="Monotype Sorts" charset="2"/>
              <a:buNone/>
              <a:defRPr/>
            </a:pPr>
            <a:r>
              <a:rPr lang="en-US" sz="2800" u="sng" dirty="0">
                <a:solidFill>
                  <a:srgbClr val="C00000"/>
                </a:solidFill>
              </a:rPr>
              <a:t>Four conditions necessary for a failure to be observed</a:t>
            </a:r>
          </a:p>
          <a:p>
            <a:pPr marL="457200" indent="-457200">
              <a:buFont typeface="Monotype Sorts" charset="2"/>
              <a:buAutoNum type="arabicPeriod"/>
              <a:defRPr/>
            </a:pPr>
            <a:endParaRPr lang="en-US" sz="2800" u="sng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Reachability:</a:t>
            </a:r>
            <a:r>
              <a:rPr lang="en-US" sz="2800" dirty="0"/>
              <a:t> The location or locations in the program that contain the fault must be reached 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Infection:</a:t>
            </a:r>
            <a:r>
              <a:rPr lang="en-US" sz="2800" dirty="0"/>
              <a:t> The state of the program must be incorrect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Propagation:</a:t>
            </a:r>
            <a:r>
              <a:rPr lang="en-US" sz="2800" dirty="0"/>
              <a:t> The infected state must cause some output or final state of the program to be incorrect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Reveal:</a:t>
            </a:r>
            <a:r>
              <a:rPr lang="en-US" dirty="0"/>
              <a:t> The tester must observe part of the incorrect portion of the program state</a:t>
            </a:r>
            <a:endParaRPr lang="en-US" sz="28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99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RIPR Model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8006" y="974435"/>
            <a:ext cx="2912919" cy="5284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R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eachability</a:t>
            </a:r>
          </a:p>
          <a:p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I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nfection</a:t>
            </a:r>
          </a:p>
          <a:p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ropagation</a:t>
            </a:r>
          </a:p>
          <a:p>
            <a:r>
              <a:rPr lang="en-US" altLang="zh-CN" b="0" dirty="0" err="1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R</a:t>
            </a:r>
            <a:r>
              <a:rPr lang="en-US" altLang="zh-CN" b="0" dirty="0" err="1">
                <a:latin typeface="Gill Sans MT" panose="020B0502020104020203" pitchFamily="34" charset="0"/>
                <a:ea typeface="宋体" pitchFamily="2" charset="-122"/>
              </a:rPr>
              <a:t>evealability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" name="Oval 2"/>
          <p:cNvSpPr/>
          <p:nvPr/>
        </p:nvSpPr>
        <p:spPr>
          <a:xfrm>
            <a:off x="3605545" y="937696"/>
            <a:ext cx="1361404" cy="1083491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Test</a:t>
            </a:r>
          </a:p>
        </p:txBody>
      </p:sp>
      <p:sp>
        <p:nvSpPr>
          <p:cNvPr id="8" name="Oval 7"/>
          <p:cNvSpPr/>
          <p:nvPr/>
        </p:nvSpPr>
        <p:spPr>
          <a:xfrm>
            <a:off x="3508937" y="2540773"/>
            <a:ext cx="1554621" cy="1269154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Fault</a:t>
            </a:r>
          </a:p>
        </p:txBody>
      </p:sp>
      <p:sp>
        <p:nvSpPr>
          <p:cNvPr id="9" name="Oval 8"/>
          <p:cNvSpPr/>
          <p:nvPr/>
        </p:nvSpPr>
        <p:spPr>
          <a:xfrm>
            <a:off x="3213487" y="4329512"/>
            <a:ext cx="2145520" cy="186091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Incorrect Program State</a:t>
            </a:r>
          </a:p>
        </p:txBody>
      </p:sp>
      <p:sp>
        <p:nvSpPr>
          <p:cNvPr id="10" name="Oval 9"/>
          <p:cNvSpPr/>
          <p:nvPr/>
        </p:nvSpPr>
        <p:spPr>
          <a:xfrm>
            <a:off x="5359007" y="898267"/>
            <a:ext cx="3639789" cy="357758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244389" y="5225372"/>
            <a:ext cx="1949116" cy="1416051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Test Oracles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9007" y="1430830"/>
            <a:ext cx="3639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Final Program State</a:t>
            </a:r>
          </a:p>
        </p:txBody>
      </p:sp>
      <p:sp>
        <p:nvSpPr>
          <p:cNvPr id="15" name="Oval 14"/>
          <p:cNvSpPr/>
          <p:nvPr/>
        </p:nvSpPr>
        <p:spPr>
          <a:xfrm>
            <a:off x="6096001" y="1828120"/>
            <a:ext cx="2902796" cy="13164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/>
              <a:t>Observed Final Program State</a:t>
            </a:r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4286247" y="2024847"/>
            <a:ext cx="1" cy="51592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9" idx="0"/>
          </p:cNvCxnSpPr>
          <p:nvPr/>
        </p:nvCxnSpPr>
        <p:spPr>
          <a:xfrm flipH="1">
            <a:off x="4286247" y="3809927"/>
            <a:ext cx="1" cy="51958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9" idx="7"/>
            <a:endCxn id="41" idx="3"/>
          </p:cNvCxnSpPr>
          <p:nvPr/>
        </p:nvCxnSpPr>
        <p:spPr>
          <a:xfrm flipV="1">
            <a:off x="5044803" y="4092818"/>
            <a:ext cx="916327" cy="50921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1" idx="0"/>
          </p:cNvCxnSpPr>
          <p:nvPr/>
        </p:nvCxnSpPr>
        <p:spPr>
          <a:xfrm flipV="1">
            <a:off x="7218947" y="3113652"/>
            <a:ext cx="661153" cy="2111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12836" y="2011379"/>
            <a:ext cx="13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Reaches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32101" y="3736343"/>
            <a:ext cx="105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Infects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97735" y="4494175"/>
            <a:ext cx="169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Propagates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70392" y="4615077"/>
            <a:ext cx="127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Reveals</a:t>
            </a:r>
          </a:p>
        </p:txBody>
      </p:sp>
      <p:sp>
        <p:nvSpPr>
          <p:cNvPr id="41" name="Oval 40"/>
          <p:cNvSpPr/>
          <p:nvPr/>
        </p:nvSpPr>
        <p:spPr>
          <a:xfrm>
            <a:off x="5631887" y="3148149"/>
            <a:ext cx="2248213" cy="1106748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rgbClr val="FFFFFF"/>
                </a:solidFill>
              </a:rPr>
              <a:t>Incorrect Final State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76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04"/>
    </mc:Choice>
    <mc:Fallback xmlns="">
      <p:transition xmlns:p14="http://schemas.microsoft.com/office/powerpoint/2010/main" spd="slow" advTm="156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 animBg="1"/>
      <p:bldP spid="15" grpId="1" animBg="1"/>
      <p:bldP spid="29" grpId="0"/>
      <p:bldP spid="31" grpId="0"/>
      <p:bldP spid="32" grpId="0"/>
      <p:bldP spid="33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Activities</a:t>
            </a:r>
            <a:r>
              <a:rPr lang="en-US" sz="2800" dirty="0"/>
              <a:t> (2.2)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940278"/>
            <a:ext cx="8966200" cy="5620943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Test Engineer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r>
              <a:rPr lang="en-US" dirty="0"/>
              <a:t> An IT professional who is in charge of one or more technical test activities</a:t>
            </a:r>
          </a:p>
          <a:p>
            <a:pPr lvl="1"/>
            <a:r>
              <a:rPr lang="en-US" sz="1800" dirty="0"/>
              <a:t>Designing test inputs</a:t>
            </a:r>
          </a:p>
          <a:p>
            <a:pPr lvl="1"/>
            <a:r>
              <a:rPr lang="en-US" sz="1800" dirty="0"/>
              <a:t>Producing test values</a:t>
            </a:r>
          </a:p>
          <a:p>
            <a:pPr lvl="1"/>
            <a:r>
              <a:rPr lang="en-US" sz="1800" dirty="0"/>
              <a:t>Running test scripts</a:t>
            </a:r>
          </a:p>
          <a:p>
            <a:pPr lvl="1"/>
            <a:r>
              <a:rPr lang="en-US" sz="1800" dirty="0"/>
              <a:t>Analyzing results</a:t>
            </a:r>
          </a:p>
          <a:p>
            <a:pPr lvl="1"/>
            <a:r>
              <a:rPr lang="en-US" sz="1800" dirty="0"/>
              <a:t>Reporting results to developers and managers</a:t>
            </a:r>
          </a:p>
          <a:p>
            <a:pPr lvl="1"/>
            <a:endParaRPr lang="en-US" sz="1800" dirty="0"/>
          </a:p>
          <a:p>
            <a:r>
              <a:rPr lang="en-US" b="1" u="sng" dirty="0">
                <a:solidFill>
                  <a:srgbClr val="C00000"/>
                </a:solidFill>
              </a:rPr>
              <a:t>Test Manager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In charge of one or more test engineers</a:t>
            </a:r>
          </a:p>
          <a:p>
            <a:pPr lvl="1"/>
            <a:r>
              <a:rPr lang="en-US" sz="1800" dirty="0"/>
              <a:t>Sets test policies and processes</a:t>
            </a:r>
          </a:p>
          <a:p>
            <a:pPr lvl="1"/>
            <a:r>
              <a:rPr lang="en-US" sz="1800" dirty="0"/>
              <a:t>Interacts with other managers on the project</a:t>
            </a:r>
          </a:p>
          <a:p>
            <a:pPr lvl="1"/>
            <a:r>
              <a:rPr lang="en-US" sz="1800" dirty="0"/>
              <a:t>Otherwise supports the engineers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241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3.9|1.9|1.3|21.3|1.2|11.1|2.7|6.5|9.3|2.1|1.8|3.7|3.8|16.8"/>
</p:tagLst>
</file>

<file path=ppt/theme/theme1.xml><?xml version="1.0" encoding="utf-8"?>
<a:theme xmlns:a="http://schemas.openxmlformats.org/drawingml/2006/main" name="intro">
  <a:themeElements>
    <a:clrScheme name="intro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buntu_GillSans">
      <a:majorFont>
        <a:latin typeface="Ubuntu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2753</TotalTime>
  <Pages>49</Pages>
  <Words>3932</Words>
  <Application>Microsoft Office PowerPoint</Application>
  <PresentationFormat>On-screen Show (4:3)</PresentationFormat>
  <Paragraphs>628</Paragraphs>
  <Slides>48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Arial</vt:lpstr>
      <vt:lpstr>Arial Unicode MS</vt:lpstr>
      <vt:lpstr>Bradley Hand ITC</vt:lpstr>
      <vt:lpstr>Comic Sans MS</vt:lpstr>
      <vt:lpstr>Courier New</vt:lpstr>
      <vt:lpstr>Gill Sans MT</vt:lpstr>
      <vt:lpstr>Monotype Sorts</vt:lpstr>
      <vt:lpstr>Papyrus</vt:lpstr>
      <vt:lpstr>Times New Roman</vt:lpstr>
      <vt:lpstr>Times-Roman</vt:lpstr>
      <vt:lpstr>Verdana</vt:lpstr>
      <vt:lpstr>Wingdings</vt:lpstr>
      <vt:lpstr>intro</vt:lpstr>
      <vt:lpstr>Introduction to Software Testing (2nd edition)  Chapter 2  Model-Driven Test Design</vt:lpstr>
      <vt:lpstr>Complexity of Testing Software</vt:lpstr>
      <vt:lpstr>Software Testing Foundations (2.1)</vt:lpstr>
      <vt:lpstr>Software Testing</vt:lpstr>
      <vt:lpstr>Testing Software is Hard</vt:lpstr>
      <vt:lpstr>Testing &amp; Debugging</vt:lpstr>
      <vt:lpstr>Fault &amp; Failure Model (RIPR)</vt:lpstr>
      <vt:lpstr>RIPR Model</vt:lpstr>
      <vt:lpstr>Software Testing Activities (2.2)</vt:lpstr>
      <vt:lpstr>Traditional Testing Levels (2.3)</vt:lpstr>
      <vt:lpstr>Object-Oriented Testing Levels</vt:lpstr>
      <vt:lpstr>System Testing, Acceptance Testing</vt:lpstr>
      <vt:lpstr>Regression testing</vt:lpstr>
      <vt:lpstr>V Model</vt:lpstr>
      <vt:lpstr>Test Plan</vt:lpstr>
      <vt:lpstr>Exhaustive Testing is Hard</vt:lpstr>
      <vt:lpstr>Exhaustive Testing</vt:lpstr>
      <vt:lpstr>Coverage Criteria (2.4)</vt:lpstr>
      <vt:lpstr>Advantages of Coverage Criteria</vt:lpstr>
      <vt:lpstr>Test Requirements and Criteria</vt:lpstr>
      <vt:lpstr>Old View: Colored Boxes</vt:lpstr>
      <vt:lpstr>Types of Testing </vt:lpstr>
      <vt:lpstr>Functional Testing, Black-Box Testing</vt:lpstr>
      <vt:lpstr>Structural Testing, White-Box Testing</vt:lpstr>
      <vt:lpstr>White box, Black box, Gray box</vt:lpstr>
      <vt:lpstr>Comparison</vt:lpstr>
      <vt:lpstr>Model-Driven Test Design (2.5)</vt:lpstr>
      <vt:lpstr>Types of Test Activities</vt:lpstr>
      <vt:lpstr>1. Test Design—(a) Criteria-Based</vt:lpstr>
      <vt:lpstr>1. Test Design—(b) Human-Based</vt:lpstr>
      <vt:lpstr>2. Test Automation</vt:lpstr>
      <vt:lpstr>3. Test Execution</vt:lpstr>
      <vt:lpstr>4. Test Evaluation</vt:lpstr>
      <vt:lpstr>Other Activities</vt:lpstr>
      <vt:lpstr>Organizing the Team</vt:lpstr>
      <vt:lpstr>Applying Test Activities</vt:lpstr>
      <vt:lpstr>Using MDTD in Practice</vt:lpstr>
      <vt:lpstr>Model-Driven Test Design</vt:lpstr>
      <vt:lpstr>Model-Driven Test Design – Steps</vt:lpstr>
      <vt:lpstr>Model-Driven Test Design–Activities</vt:lpstr>
      <vt:lpstr>Model-Driven Test Design–Activities</vt:lpstr>
      <vt:lpstr>Small Illustrative Example</vt:lpstr>
      <vt:lpstr>Small Illustrative Example (Cont.)</vt:lpstr>
      <vt:lpstr>Types of Activities in the Course</vt:lpstr>
      <vt:lpstr>Software Testing  Taxonomy and Classification</vt:lpstr>
      <vt:lpstr>Classification summary</vt:lpstr>
      <vt:lpstr>A taxonomy of model-based testing</vt:lpstr>
      <vt:lpstr>PowerPoint Presentation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Morteza Zakeri</cp:lastModifiedBy>
  <cp:revision>301</cp:revision>
  <cp:lastPrinted>1996-04-04T10:27:56Z</cp:lastPrinted>
  <dcterms:created xsi:type="dcterms:W3CDTF">1996-06-15T03:21:08Z</dcterms:created>
  <dcterms:modified xsi:type="dcterms:W3CDTF">2024-03-31T18:17:20Z</dcterms:modified>
</cp:coreProperties>
</file>