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336" r:id="rId2"/>
    <p:sldId id="552" r:id="rId3"/>
    <p:sldId id="553" r:id="rId4"/>
    <p:sldId id="554" r:id="rId5"/>
    <p:sldId id="555" r:id="rId6"/>
    <p:sldId id="556" r:id="rId7"/>
    <p:sldId id="590" r:id="rId8"/>
    <p:sldId id="595" r:id="rId9"/>
    <p:sldId id="573" r:id="rId10"/>
    <p:sldId id="557" r:id="rId11"/>
    <p:sldId id="558" r:id="rId12"/>
    <p:sldId id="559" r:id="rId13"/>
    <p:sldId id="562" r:id="rId14"/>
    <p:sldId id="298" r:id="rId15"/>
    <p:sldId id="259" r:id="rId16"/>
    <p:sldId id="299" r:id="rId17"/>
    <p:sldId id="261" r:id="rId18"/>
    <p:sldId id="263" r:id="rId19"/>
    <p:sldId id="262" r:id="rId20"/>
    <p:sldId id="296" r:id="rId21"/>
    <p:sldId id="264" r:id="rId22"/>
    <p:sldId id="294" r:id="rId23"/>
    <p:sldId id="563" r:id="rId24"/>
    <p:sldId id="588" r:id="rId25"/>
    <p:sldId id="596" r:id="rId26"/>
    <p:sldId id="587" r:id="rId27"/>
    <p:sldId id="566" r:id="rId28"/>
    <p:sldId id="597" r:id="rId29"/>
    <p:sldId id="598" r:id="rId30"/>
    <p:sldId id="574" r:id="rId31"/>
    <p:sldId id="591" r:id="rId32"/>
    <p:sldId id="592" r:id="rId33"/>
    <p:sldId id="580" r:id="rId34"/>
    <p:sldId id="576" r:id="rId35"/>
    <p:sldId id="599" r:id="rId36"/>
    <p:sldId id="581" r:id="rId37"/>
    <p:sldId id="578" r:id="rId38"/>
    <p:sldId id="579" r:id="rId39"/>
    <p:sldId id="568" r:id="rId40"/>
    <p:sldId id="309" r:id="rId41"/>
    <p:sldId id="310" r:id="rId42"/>
    <p:sldId id="569" r:id="rId43"/>
    <p:sldId id="593" r:id="rId44"/>
    <p:sldId id="570" r:id="rId45"/>
    <p:sldId id="571" r:id="rId46"/>
    <p:sldId id="600" r:id="rId47"/>
    <p:sldId id="302" r:id="rId48"/>
    <p:sldId id="297" r:id="rId49"/>
    <p:sldId id="285" r:id="rId50"/>
    <p:sldId id="286" r:id="rId51"/>
    <p:sldId id="287" r:id="rId52"/>
    <p:sldId id="265" r:id="rId53"/>
    <p:sldId id="308" r:id="rId54"/>
    <p:sldId id="602" r:id="rId55"/>
    <p:sldId id="603" r:id="rId56"/>
    <p:sldId id="604" r:id="rId57"/>
    <p:sldId id="605" r:id="rId58"/>
    <p:sldId id="606" r:id="rId59"/>
    <p:sldId id="607" r:id="rId60"/>
    <p:sldId id="327" r:id="rId61"/>
    <p:sldId id="572" r:id="rId62"/>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50"/>
    <a:srgbClr val="009900"/>
    <a:srgbClr val="FF5050"/>
    <a:srgbClr val="0000CC"/>
    <a:srgbClr val="336600"/>
    <a:srgbClr val="00FF00"/>
    <a:srgbClr val="000000"/>
    <a:srgbClr val="00145A"/>
    <a:srgbClr val="001E5A"/>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2362" autoAdjust="0"/>
  </p:normalViewPr>
  <p:slideViewPr>
    <p:cSldViewPr snapToGrid="0">
      <p:cViewPr varScale="1">
        <p:scale>
          <a:sx n="102" d="100"/>
          <a:sy n="102" d="100"/>
        </p:scale>
        <p:origin x="1938" y="96"/>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6788">
              <a:defRPr sz="1100" b="0" i="1"/>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6788">
              <a:defRPr sz="1100" b="0" i="1"/>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6788">
              <a:defRPr sz="1100" b="0" i="1"/>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6788">
              <a:defRPr sz="11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6788">
              <a:defRPr sz="11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6788">
              <a:defRPr sz="11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5" y="4559300"/>
            <a:ext cx="5365750" cy="4319588"/>
          </a:xfrm>
          <a:prstGeom prst="rect">
            <a:avLst/>
          </a:prstGeom>
          <a:noFill/>
          <a:ln w="9525">
            <a:noFill/>
            <a:miter lim="800000"/>
            <a:headEnd/>
            <a:tailEnd/>
          </a:ln>
          <a:effectLst/>
        </p:spPr>
        <p:txBody>
          <a:bodyPr vert="horz" wrap="square" lIns="97319" tIns="48661" rIns="97319" bIns="486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90888" y="9144000"/>
            <a:ext cx="731837" cy="268288"/>
          </a:xfrm>
          <a:prstGeom prst="rect">
            <a:avLst/>
          </a:prstGeom>
          <a:noFill/>
          <a:ln w="9525">
            <a:noFill/>
            <a:miter lim="800000"/>
            <a:headEnd/>
            <a:tailEnd/>
          </a:ln>
          <a:effectLst/>
        </p:spPr>
        <p:txBody>
          <a:bodyPr wrap="none" lIns="92288" tIns="46983" rIns="92288" bIns="46983">
            <a:spAutoFit/>
          </a:bodyPr>
          <a:lstStyle/>
          <a:p>
            <a:pPr algn="ctr" defTabSz="917575">
              <a:lnSpc>
                <a:spcPct val="90000"/>
              </a:lnSpc>
              <a:defRPr/>
            </a:pPr>
            <a:r>
              <a:rPr lang="en-US" sz="1400" b="0">
                <a:solidFill>
                  <a:schemeClr val="tx1"/>
                </a:solidFill>
              </a:rPr>
              <a:t>Page </a:t>
            </a:r>
            <a:fld id="{55488FE2-1213-4D8B-9D82-EC18FBC6248F}" type="slidenum">
              <a:rPr lang="en-US" sz="1400" b="0">
                <a:solidFill>
                  <a:schemeClr val="tx1"/>
                </a:solidFill>
              </a:rPr>
              <a:pPr algn="ctr" defTabSz="917575">
                <a:lnSpc>
                  <a:spcPct val="90000"/>
                </a:lnSpc>
                <a:defRPr/>
              </a:pPr>
              <a:t>‹#›</a:t>
            </a:fld>
            <a:endParaRPr lang="en-US" sz="1400" b="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itchFamily="18" charset="0"/>
              </a:defRPr>
            </a:lvl1pPr>
            <a:lvl2pPr marL="742950" indent="-285750" defTabSz="966788">
              <a:defRPr sz="2000" b="1">
                <a:solidFill>
                  <a:srgbClr val="FAFD00"/>
                </a:solidFill>
                <a:latin typeface="Times New Roman" pitchFamily="18" charset="0"/>
              </a:defRPr>
            </a:lvl2pPr>
            <a:lvl3pPr marL="1143000" indent="-228600" defTabSz="966788">
              <a:defRPr sz="2000" b="1">
                <a:solidFill>
                  <a:srgbClr val="FAFD00"/>
                </a:solidFill>
                <a:latin typeface="Times New Roman" pitchFamily="18" charset="0"/>
              </a:defRPr>
            </a:lvl3pPr>
            <a:lvl4pPr marL="1600200" indent="-228600" defTabSz="966788">
              <a:defRPr sz="2000" b="1">
                <a:solidFill>
                  <a:srgbClr val="FAFD00"/>
                </a:solidFill>
                <a:latin typeface="Times New Roman" pitchFamily="18" charset="0"/>
              </a:defRPr>
            </a:lvl4pPr>
            <a:lvl5pPr marL="2057400" indent="-228600" defTabSz="966788">
              <a:defRPr sz="2000" b="1">
                <a:solidFill>
                  <a:srgbClr val="FAFD00"/>
                </a:solidFill>
                <a:latin typeface="Times New Roman" pitchFamily="18" charset="0"/>
              </a:defRPr>
            </a:lvl5pPr>
            <a:lvl6pPr marL="2514600" indent="-228600" defTabSz="966788" eaLnBrk="0" fontAlgn="base" hangingPunct="0">
              <a:spcBef>
                <a:spcPct val="0"/>
              </a:spcBef>
              <a:spcAft>
                <a:spcPct val="0"/>
              </a:spcAft>
              <a:defRPr sz="2000" b="1">
                <a:solidFill>
                  <a:srgbClr val="FAFD00"/>
                </a:solidFill>
                <a:latin typeface="Times New Roman" pitchFamily="18" charset="0"/>
              </a:defRPr>
            </a:lvl6pPr>
            <a:lvl7pPr marL="2971800" indent="-228600" defTabSz="966788" eaLnBrk="0" fontAlgn="base" hangingPunct="0">
              <a:spcBef>
                <a:spcPct val="0"/>
              </a:spcBef>
              <a:spcAft>
                <a:spcPct val="0"/>
              </a:spcAft>
              <a:defRPr sz="2000" b="1">
                <a:solidFill>
                  <a:srgbClr val="FAFD00"/>
                </a:solidFill>
                <a:latin typeface="Times New Roman" pitchFamily="18" charset="0"/>
              </a:defRPr>
            </a:lvl7pPr>
            <a:lvl8pPr marL="3429000" indent="-228600" defTabSz="966788" eaLnBrk="0" fontAlgn="base" hangingPunct="0">
              <a:spcBef>
                <a:spcPct val="0"/>
              </a:spcBef>
              <a:spcAft>
                <a:spcPct val="0"/>
              </a:spcAft>
              <a:defRPr sz="2000" b="1">
                <a:solidFill>
                  <a:srgbClr val="FAFD00"/>
                </a:solidFill>
                <a:latin typeface="Times New Roman" pitchFamily="18" charset="0"/>
              </a:defRPr>
            </a:lvl8pPr>
            <a:lvl9pPr marL="3886200" indent="-228600" defTabSz="966788"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100" b="0" smtClean="0">
                <a:solidFill>
                  <a:schemeClr val="tx1"/>
                </a:solidFill>
              </a:rPr>
              <a:pPr/>
              <a:t>1</a:t>
            </a:fld>
            <a:endParaRPr lang="en-US" sz="11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like to stop here and ask students to spend 5 or 10 minutes designing</a:t>
            </a:r>
            <a:r>
              <a:rPr lang="en-US" baseline="0" dirty="0"/>
              <a:t> tests. Based on either the description or the implementation, what tests would you want to run.</a:t>
            </a:r>
          </a:p>
          <a:p>
            <a:r>
              <a:rPr lang="en-US" baseline="0" dirty="0"/>
              <a:t>Test values are enough.</a:t>
            </a:r>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24</a:t>
            </a:fld>
            <a:endParaRPr lang="en-US"/>
          </a:p>
        </p:txBody>
      </p:sp>
    </p:spTree>
    <p:extLst>
      <p:ext uri="{BB962C8B-B14F-4D97-AF65-F5344CB8AC3E}">
        <p14:creationId xmlns:p14="http://schemas.microsoft.com/office/powerpoint/2010/main" val="169942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like to stop here and ask students to spend 5 or 10 minutes designing</a:t>
            </a:r>
            <a:r>
              <a:rPr lang="en-US" baseline="0" dirty="0"/>
              <a:t> tests. Based on either the description or the implementation, what tests would you want to run.</a:t>
            </a:r>
          </a:p>
          <a:p>
            <a:r>
              <a:rPr lang="en-US" baseline="0" dirty="0"/>
              <a:t>Test values are enough.</a:t>
            </a:r>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25</a:t>
            </a:fld>
            <a:endParaRPr lang="en-US"/>
          </a:p>
        </p:txBody>
      </p:sp>
    </p:spTree>
    <p:extLst>
      <p:ext uri="{BB962C8B-B14F-4D97-AF65-F5344CB8AC3E}">
        <p14:creationId xmlns:p14="http://schemas.microsoft.com/office/powerpoint/2010/main" val="364317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EE726F4C-F11C-4E9D-9A9A-49388DCD7B7E}"/>
              </a:ext>
            </a:extLst>
          </p:cNvPr>
          <p:cNvSpPr>
            <a:spLocks noGrp="1" noRot="1" noChangeAspect="1" noChangeArrowheads="1" noTextEdit="1"/>
          </p:cNvSpPr>
          <p:nvPr>
            <p:ph type="sldImg"/>
          </p:nvPr>
        </p:nvSpPr>
        <p:spPr>
          <a:ln/>
        </p:spPr>
      </p:sp>
      <p:sp>
        <p:nvSpPr>
          <p:cNvPr id="416771" name="Rectangle 3">
            <a:extLst>
              <a:ext uri="{FF2B5EF4-FFF2-40B4-BE49-F238E27FC236}">
                <a16:creationId xmlns:a16="http://schemas.microsoft.com/office/drawing/2014/main" id="{4E1C44B5-2C3E-49BC-BCF6-FC115B82651A}"/>
              </a:ext>
            </a:extLst>
          </p:cNvPr>
          <p:cNvSpPr>
            <a:spLocks noGrp="1" noChangeArrowheads="1"/>
          </p:cNvSpPr>
          <p:nvPr>
            <p:ph type="body" idx="1"/>
          </p:nvPr>
        </p:nvSpPr>
        <p:spPr>
          <a:xfrm>
            <a:off x="846138" y="3990975"/>
            <a:ext cx="4651375" cy="3781425"/>
          </a:xfrm>
        </p:spPr>
        <p:txBody>
          <a:bodyPr/>
          <a:lstStyle/>
          <a:p>
            <a:r>
              <a:rPr lang="en-US" altLang="en-US" sz="800">
                <a:latin typeface="Arial" panose="020B0604020202020204" pitchFamily="34" charset="0"/>
              </a:rPr>
              <a:t>a good equals method has some initial checks like checking for null, checking whether this == that, check instanceof, etc...  then it calls compareTo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a:defRPr sz="2100" b="1">
                <a:solidFill>
                  <a:srgbClr val="FAFD00"/>
                </a:solidFill>
                <a:latin typeface="Times New Roman" pitchFamily="18" charset="0"/>
              </a:defRPr>
            </a:lvl1pPr>
            <a:lvl2pPr marL="770662" indent="-296408" defTabSz="966621">
              <a:defRPr sz="2100" b="1">
                <a:solidFill>
                  <a:srgbClr val="FAFD00"/>
                </a:solidFill>
                <a:latin typeface="Times New Roman" pitchFamily="18" charset="0"/>
              </a:defRPr>
            </a:lvl2pPr>
            <a:lvl3pPr marL="1185634" indent="-237127" defTabSz="966621">
              <a:defRPr sz="2100" b="1">
                <a:solidFill>
                  <a:srgbClr val="FAFD00"/>
                </a:solidFill>
                <a:latin typeface="Times New Roman" pitchFamily="18" charset="0"/>
              </a:defRPr>
            </a:lvl3pPr>
            <a:lvl4pPr marL="1659887" indent="-237127" defTabSz="966621">
              <a:defRPr sz="2100" b="1">
                <a:solidFill>
                  <a:srgbClr val="FAFD00"/>
                </a:solidFill>
                <a:latin typeface="Times New Roman" pitchFamily="18" charset="0"/>
              </a:defRPr>
            </a:lvl4pPr>
            <a:lvl5pPr marL="2134141" indent="-237127" defTabSz="966621">
              <a:defRPr sz="2100" b="1">
                <a:solidFill>
                  <a:srgbClr val="FAFD00"/>
                </a:solidFill>
                <a:latin typeface="Times New Roman" pitchFamily="18" charset="0"/>
              </a:defRPr>
            </a:lvl5pPr>
            <a:lvl6pPr marL="2608395" indent="-237127" defTabSz="966621" eaLnBrk="0" fontAlgn="base" hangingPunct="0">
              <a:spcBef>
                <a:spcPct val="0"/>
              </a:spcBef>
              <a:spcAft>
                <a:spcPct val="0"/>
              </a:spcAft>
              <a:defRPr sz="2100" b="1">
                <a:solidFill>
                  <a:srgbClr val="FAFD00"/>
                </a:solidFill>
                <a:latin typeface="Times New Roman" pitchFamily="18" charset="0"/>
              </a:defRPr>
            </a:lvl6pPr>
            <a:lvl7pPr marL="3082648" indent="-237127" defTabSz="966621" eaLnBrk="0" fontAlgn="base" hangingPunct="0">
              <a:spcBef>
                <a:spcPct val="0"/>
              </a:spcBef>
              <a:spcAft>
                <a:spcPct val="0"/>
              </a:spcAft>
              <a:defRPr sz="2100" b="1">
                <a:solidFill>
                  <a:srgbClr val="FAFD00"/>
                </a:solidFill>
                <a:latin typeface="Times New Roman" pitchFamily="18" charset="0"/>
              </a:defRPr>
            </a:lvl7pPr>
            <a:lvl8pPr marL="3556902" indent="-237127" defTabSz="966621" eaLnBrk="0" fontAlgn="base" hangingPunct="0">
              <a:spcBef>
                <a:spcPct val="0"/>
              </a:spcBef>
              <a:spcAft>
                <a:spcPct val="0"/>
              </a:spcAft>
              <a:defRPr sz="2100" b="1">
                <a:solidFill>
                  <a:srgbClr val="FAFD00"/>
                </a:solidFill>
                <a:latin typeface="Times New Roman" pitchFamily="18" charset="0"/>
              </a:defRPr>
            </a:lvl8pPr>
            <a:lvl9pPr marL="4031155" indent="-237127" defTabSz="966621" eaLnBrk="0" fontAlgn="base" hangingPunct="0">
              <a:spcBef>
                <a:spcPct val="0"/>
              </a:spcBef>
              <a:spcAft>
                <a:spcPct val="0"/>
              </a:spcAft>
              <a:defRPr sz="2100" b="1">
                <a:solidFill>
                  <a:srgbClr val="FAFD00"/>
                </a:solidFill>
                <a:latin typeface="Times New Roman" pitchFamily="18" charset="0"/>
              </a:defRPr>
            </a:lvl9pPr>
          </a:lstStyle>
          <a:p>
            <a:fld id="{6942E7F2-D702-4D6C-B875-F20700F709FD}" type="slidenum">
              <a:rPr lang="en-US" sz="1100" b="0">
                <a:solidFill>
                  <a:schemeClr val="tx1"/>
                </a:solidFill>
              </a:rPr>
              <a:pPr/>
              <a:t>61</a:t>
            </a:fld>
            <a:endParaRPr lang="en-US" sz="11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a:t>Introduction to Software Testing, Edition 2  (Ch 3)</a:t>
            </a:r>
            <a:endParaRPr lang="en-US" u="sng"/>
          </a:p>
        </p:txBody>
      </p:sp>
      <p:sp>
        <p:nvSpPr>
          <p:cNvPr id="5" name="Footer Placeholder 4"/>
          <p:cNvSpPr>
            <a:spLocks noGrp="1"/>
          </p:cNvSpPr>
          <p:nvPr>
            <p:ph type="ftr" sz="quarter" idx="11"/>
          </p:nvPr>
        </p:nvSpPr>
        <p:spPr/>
        <p:txBody>
          <a:bodyPr/>
          <a:lstStyle>
            <a:lvl1pPr>
              <a:defRPr/>
            </a:lvl1pPr>
          </a:lstStyle>
          <a:p>
            <a:pPr>
              <a:defRPr/>
            </a:pPr>
            <a:r>
              <a:rPr lang="en-US"/>
              <a:t>© Ammann &amp; Offutt</a:t>
            </a: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3)</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latin typeface="Arial" panose="020B0604020202020204" pitchFamily="34" charset="0"/>
                <a:cs typeface="Arial" panose="020B0604020202020204" pitchFamily="34" charset="0"/>
              </a:defRPr>
            </a:lvl1pPr>
          </a:lstStyle>
          <a:p>
            <a:pPr>
              <a:defRPr/>
            </a:pPr>
            <a:r>
              <a:rPr lang="en-US"/>
              <a:t>Introduction to Software Testing, Edition 2  (Ch 3)</a:t>
            </a:r>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latin typeface="Arial" panose="020B0604020202020204" pitchFamily="34" charset="0"/>
                <a:cs typeface="Arial" panose="020B0604020202020204" pitchFamily="34" charset="0"/>
              </a:defRPr>
            </a:lvl1pPr>
          </a:lstStyle>
          <a:p>
            <a:pPr>
              <a:defRPr/>
            </a:pPr>
            <a:r>
              <a:rPr lang="en-US"/>
              <a:t>© Ammann &amp; Offutt</a:t>
            </a: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latin typeface="Arial" panose="020B0604020202020204" pitchFamily="34" charset="0"/>
                <a:cs typeface="Arial" panose="020B0604020202020204" pitchFamily="34" charset="0"/>
              </a:defRPr>
            </a:lvl1pPr>
          </a:lstStyle>
          <a:p>
            <a:pPr>
              <a:defRPr/>
            </a:pPr>
            <a:fld id="{80BDDBD9-5CD3-45F3-80AE-704B15C07F06}" type="slidenum">
              <a:rPr lang="en-US" smtClean="0"/>
              <a:pPr>
                <a:defRPr/>
              </a:pPr>
              <a:t>‹#›</a:t>
            </a:fld>
            <a:endParaRPr lang="en-US" dirty="0"/>
          </a:p>
        </p:txBody>
      </p:sp>
      <p:sp>
        <p:nvSpPr>
          <p:cNvPr id="2053" name="Rectangle 5"/>
          <p:cNvSpPr>
            <a:spLocks noGrp="1" noChangeArrowheads="1"/>
          </p:cNvSpPr>
          <p:nvPr>
            <p:ph type="title"/>
          </p:nvPr>
        </p:nvSpPr>
        <p:spPr bwMode="auto">
          <a:xfrm>
            <a:off x="47625" y="96839"/>
            <a:ext cx="9048750" cy="63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819632"/>
            <a:ext cx="9048750" cy="568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gmu.edu/~offutt/software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m-zakeri.github.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jetbrains.com/guide/java/tutorials/writing-junit5-tests/data-driven-test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laliluna.de/eclipse-junit-testing-tutorial.html" TargetMode="External"/><Relationship Id="rId7" Type="http://schemas.openxmlformats.org/officeDocument/2006/relationships/hyperlink" Target="http://www.junit.org/" TargetMode="External"/><Relationship Id="rId2" Type="http://schemas.openxmlformats.org/officeDocument/2006/relationships/hyperlink" Target="http://open.ncsu.edu/se/tutorials/junit/" TargetMode="External"/><Relationship Id="rId1" Type="http://schemas.openxmlformats.org/officeDocument/2006/relationships/slideLayout" Target="../slideLayouts/slideLayout2.xml"/><Relationship Id="rId6" Type="http://schemas.openxmlformats.org/officeDocument/2006/relationships/hyperlink" Target="https://www.jetbrains.com/guide/java/tutorials/writing-junit5-tests/data-driven-tests/" TargetMode="External"/><Relationship Id="rId5" Type="http://schemas.openxmlformats.org/officeDocument/2006/relationships/hyperlink" Target="http://www.clarkware.com/articles/JUnitPrimer.html" TargetMode="External"/><Relationship Id="rId4" Type="http://schemas.openxmlformats.org/officeDocument/2006/relationships/hyperlink" Target="http://www.diasparsoftware.com/template.php?content=jUnitStarterGuide"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hyperlink" Target="https://nunit.org/" TargetMode="External"/><Relationship Id="rId1" Type="http://schemas.openxmlformats.org/officeDocument/2006/relationships/slideLayout" Target="../slideLayouts/slideLayout2.xml"/><Relationship Id="rId4" Type="http://schemas.openxmlformats.org/officeDocument/2006/relationships/hyperlink" Target="https://docs.pytest.org/en/8.0.x/"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zakeri.github.io/iust_deep_fuzz/"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4575" y="-25020"/>
            <a:ext cx="8229600" cy="3783288"/>
          </a:xfrm>
        </p:spPr>
        <p:txBody>
          <a:bodyPr/>
          <a:lstStyle/>
          <a:p>
            <a:r>
              <a:rPr lang="en-US" b="0" dirty="0"/>
              <a:t>Introduction to Software Testing</a:t>
            </a:r>
            <a:br>
              <a:rPr lang="en-US" b="0" dirty="0"/>
            </a:br>
            <a:r>
              <a:rPr lang="en-US" sz="2800" b="0" dirty="0"/>
              <a:t>(</a:t>
            </a:r>
            <a:r>
              <a:rPr lang="en-US" sz="2800" b="0" i="1" dirty="0"/>
              <a:t>2nd edition</a:t>
            </a:r>
            <a:r>
              <a:rPr lang="en-US" sz="2800" b="0" dirty="0"/>
              <a:t>)</a:t>
            </a:r>
            <a:br>
              <a:rPr lang="en-US" sz="2800" b="0" dirty="0"/>
            </a:br>
            <a:br>
              <a:rPr lang="en-US" b="0" dirty="0"/>
            </a:br>
            <a:r>
              <a:rPr lang="en-US" b="0" dirty="0"/>
              <a:t>Chapter 3</a:t>
            </a:r>
            <a:br>
              <a:rPr lang="en-US" dirty="0"/>
            </a:br>
            <a:br>
              <a:rPr lang="en-US" dirty="0"/>
            </a:br>
            <a:r>
              <a:rPr lang="en-US" dirty="0"/>
              <a:t>Test Automation and </a:t>
            </a:r>
            <a:r>
              <a:rPr lang="en-US" dirty="0">
                <a:solidFill>
                  <a:srgbClr val="7030A0"/>
                </a:solidFill>
              </a:rPr>
              <a:t>Testability</a:t>
            </a:r>
          </a:p>
        </p:txBody>
      </p:sp>
      <p:sp>
        <p:nvSpPr>
          <p:cNvPr id="4100" name="TextBox 3"/>
          <p:cNvSpPr txBox="1">
            <a:spLocks noChangeArrowheads="1"/>
          </p:cNvSpPr>
          <p:nvPr/>
        </p:nvSpPr>
        <p:spPr bwMode="auto">
          <a:xfrm>
            <a:off x="2857586" y="6321425"/>
            <a:ext cx="3425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600" b="0" i="1" dirty="0">
                <a:solidFill>
                  <a:schemeClr val="tx1"/>
                </a:solidFill>
                <a:latin typeface="Comic Sans MS" pitchFamily="66" charset="0"/>
              </a:rPr>
              <a:t>March 2024</a:t>
            </a:r>
          </a:p>
        </p:txBody>
      </p:sp>
      <p:sp>
        <p:nvSpPr>
          <p:cNvPr id="6" name="Rectangle 3">
            <a:extLst>
              <a:ext uri="{FF2B5EF4-FFF2-40B4-BE49-F238E27FC236}">
                <a16:creationId xmlns:a16="http://schemas.microsoft.com/office/drawing/2014/main" id="{77ED98AC-BABB-4F74-A219-C062D7B0F267}"/>
              </a:ext>
            </a:extLst>
          </p:cNvPr>
          <p:cNvSpPr txBox="1">
            <a:spLocks noChangeArrowheads="1"/>
          </p:cNvSpPr>
          <p:nvPr/>
        </p:nvSpPr>
        <p:spPr bwMode="auto">
          <a:xfrm>
            <a:off x="1208692" y="4716808"/>
            <a:ext cx="6721366" cy="150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lvl1pPr marL="0" indent="0" algn="ctr" rtl="0" eaLnBrk="0" fontAlgn="base" hangingPunct="0">
              <a:lnSpc>
                <a:spcPct val="90000"/>
              </a:lnSpc>
              <a:spcBef>
                <a:spcPct val="30000"/>
              </a:spcBef>
              <a:spcAft>
                <a:spcPct val="0"/>
              </a:spcAft>
              <a:buSzPct val="75000"/>
              <a:buFont typeface="Monotype Sorts" charset="2"/>
              <a:buNone/>
              <a:defRPr sz="2800" b="0">
                <a:solidFill>
                  <a:schemeClr val="tx1"/>
                </a:solidFill>
                <a:latin typeface="Gill Sans MT" pitchFamily="34" charset="0"/>
                <a:ea typeface="+mn-ea"/>
                <a:cs typeface="+mn-cs"/>
              </a:defRPr>
            </a:lvl1pPr>
            <a:lvl2pPr marL="457200" indent="0" algn="ctr" rtl="0" eaLnBrk="0" fontAlgn="base" hangingPunct="0">
              <a:lnSpc>
                <a:spcPct val="90000"/>
              </a:lnSpc>
              <a:spcBef>
                <a:spcPct val="30000"/>
              </a:spcBef>
              <a:spcAft>
                <a:spcPct val="0"/>
              </a:spcAft>
              <a:buSzPct val="100000"/>
              <a:buNone/>
              <a:defRPr sz="2400" b="0">
                <a:solidFill>
                  <a:schemeClr val="tx1"/>
                </a:solidFill>
                <a:latin typeface="Gill Sans MT" pitchFamily="34" charset="0"/>
              </a:defRPr>
            </a:lvl2pPr>
            <a:lvl3pPr marL="914400" indent="0" algn="ctr" rtl="0" eaLnBrk="0" fontAlgn="base" hangingPunct="0">
              <a:lnSpc>
                <a:spcPct val="90000"/>
              </a:lnSpc>
              <a:spcBef>
                <a:spcPct val="30000"/>
              </a:spcBef>
              <a:spcAft>
                <a:spcPct val="0"/>
              </a:spcAft>
              <a:buSzPct val="100000"/>
              <a:buNone/>
              <a:defRPr sz="2000" b="0">
                <a:solidFill>
                  <a:schemeClr val="tx1"/>
                </a:solidFill>
                <a:latin typeface="Gill Sans MT" pitchFamily="34" charset="0"/>
              </a:defRPr>
            </a:lvl3pPr>
            <a:lvl4pPr marL="1371600" indent="0" algn="ctr" rtl="0" eaLnBrk="0" fontAlgn="base" hangingPunct="0">
              <a:lnSpc>
                <a:spcPct val="90000"/>
              </a:lnSpc>
              <a:spcBef>
                <a:spcPct val="30000"/>
              </a:spcBef>
              <a:spcAft>
                <a:spcPct val="0"/>
              </a:spcAft>
              <a:buSzPct val="100000"/>
              <a:buNone/>
              <a:defRPr sz="2000" b="0">
                <a:solidFill>
                  <a:schemeClr val="tx1"/>
                </a:solidFill>
                <a:latin typeface="Gill Sans MT" pitchFamily="34" charset="0"/>
              </a:defRPr>
            </a:lvl4pPr>
            <a:lvl5pPr marL="1828800" indent="0" algn="ctr" rtl="0" eaLnBrk="0" fontAlgn="base" hangingPunct="0">
              <a:lnSpc>
                <a:spcPct val="90000"/>
              </a:lnSpc>
              <a:spcBef>
                <a:spcPct val="30000"/>
              </a:spcBef>
              <a:spcAft>
                <a:spcPct val="0"/>
              </a:spcAft>
              <a:buSzPct val="100000"/>
              <a:buFont typeface="Wingdings" pitchFamily="2" charset="2"/>
              <a:buNone/>
              <a:defRPr sz="2000" b="0">
                <a:solidFill>
                  <a:schemeClr val="tx1"/>
                </a:solidFill>
                <a:latin typeface="Gill Sans MT" pitchFamily="34" charset="0"/>
              </a:defRPr>
            </a:lvl5pPr>
            <a:lvl6pPr marL="2286000" indent="0" algn="ctr" rtl="0" eaLnBrk="0" fontAlgn="base" hangingPunct="0">
              <a:lnSpc>
                <a:spcPct val="90000"/>
              </a:lnSpc>
              <a:spcBef>
                <a:spcPct val="30000"/>
              </a:spcBef>
              <a:spcAft>
                <a:spcPct val="0"/>
              </a:spcAft>
              <a:buSzPct val="100000"/>
              <a:buFont typeface="Wingdings" pitchFamily="2" charset="2"/>
              <a:buNone/>
              <a:defRPr b="1">
                <a:solidFill>
                  <a:schemeClr val="tx1"/>
                </a:solidFill>
                <a:latin typeface="+mn-lt"/>
              </a:defRPr>
            </a:lvl6pPr>
            <a:lvl7pPr marL="2743200" indent="0" algn="ctr" rtl="0" eaLnBrk="0" fontAlgn="base" hangingPunct="0">
              <a:lnSpc>
                <a:spcPct val="90000"/>
              </a:lnSpc>
              <a:spcBef>
                <a:spcPct val="30000"/>
              </a:spcBef>
              <a:spcAft>
                <a:spcPct val="0"/>
              </a:spcAft>
              <a:buSzPct val="100000"/>
              <a:buFont typeface="Wingdings" pitchFamily="2" charset="2"/>
              <a:buNone/>
              <a:defRPr b="1">
                <a:solidFill>
                  <a:schemeClr val="tx1"/>
                </a:solidFill>
                <a:latin typeface="+mn-lt"/>
              </a:defRPr>
            </a:lvl7pPr>
            <a:lvl8pPr marL="3200400" indent="0" algn="ctr" rtl="0" eaLnBrk="0" fontAlgn="base" hangingPunct="0">
              <a:lnSpc>
                <a:spcPct val="90000"/>
              </a:lnSpc>
              <a:spcBef>
                <a:spcPct val="30000"/>
              </a:spcBef>
              <a:spcAft>
                <a:spcPct val="0"/>
              </a:spcAft>
              <a:buSzPct val="100000"/>
              <a:buFont typeface="Wingdings" pitchFamily="2" charset="2"/>
              <a:buNone/>
              <a:defRPr b="1">
                <a:solidFill>
                  <a:schemeClr val="tx1"/>
                </a:solidFill>
                <a:latin typeface="+mn-lt"/>
              </a:defRPr>
            </a:lvl8pPr>
            <a:lvl9pPr marL="3657600" indent="0" algn="ctr" rtl="0" eaLnBrk="0" fontAlgn="base" hangingPunct="0">
              <a:lnSpc>
                <a:spcPct val="90000"/>
              </a:lnSpc>
              <a:spcBef>
                <a:spcPct val="30000"/>
              </a:spcBef>
              <a:spcAft>
                <a:spcPct val="0"/>
              </a:spcAft>
              <a:buSzPct val="100000"/>
              <a:buFont typeface="Wingdings" pitchFamily="2" charset="2"/>
              <a:buNone/>
              <a:defRPr b="1">
                <a:solidFill>
                  <a:schemeClr val="tx1"/>
                </a:solidFill>
                <a:latin typeface="+mn-lt"/>
              </a:defRPr>
            </a:lvl9pPr>
          </a:lstStyle>
          <a:p>
            <a:pPr>
              <a:lnSpc>
                <a:spcPct val="100000"/>
              </a:lnSpc>
              <a:spcBef>
                <a:spcPct val="0"/>
              </a:spcBef>
              <a:buSzTx/>
              <a:buFontTx/>
              <a:buNone/>
            </a:pPr>
            <a:r>
              <a:rPr lang="en-US" sz="1800" kern="0" dirty="0"/>
              <a:t>Slides by: Paul Ammann &amp; Jeff Offutt</a:t>
            </a:r>
          </a:p>
          <a:p>
            <a:r>
              <a:rPr lang="en-US" sz="1800" kern="0" dirty="0">
                <a:solidFill>
                  <a:schemeClr val="accent6"/>
                </a:solidFill>
                <a:hlinkClick r:id="rId3">
                  <a:extLst>
                    <a:ext uri="{A12FA001-AC4F-418D-AE19-62706E023703}">
                      <ahyp:hlinkClr xmlns:ahyp="http://schemas.microsoft.com/office/drawing/2018/hyperlinkcolor" val="tx"/>
                    </a:ext>
                  </a:extLst>
                </a:hlinkClick>
              </a:rPr>
              <a:t>http://www.cs.gmu.edu/~offutt/softwaretest/</a:t>
            </a:r>
            <a:endParaRPr lang="en-US" sz="1800" kern="0" dirty="0">
              <a:solidFill>
                <a:schemeClr val="accent6"/>
              </a:solidFill>
            </a:endParaRPr>
          </a:p>
          <a:p>
            <a:r>
              <a:rPr lang="en-US" sz="1800" kern="0" dirty="0"/>
              <a:t>Modified by: Morteza Zakeri</a:t>
            </a:r>
          </a:p>
          <a:p>
            <a:r>
              <a:rPr lang="en-US" sz="1800" kern="0" dirty="0">
                <a:solidFill>
                  <a:schemeClr val="accent6"/>
                </a:solidFill>
                <a:hlinkClick r:id="rId4">
                  <a:extLst>
                    <a:ext uri="{A12FA001-AC4F-418D-AE19-62706E023703}">
                      <ahyp:hlinkClr xmlns:ahyp="http://schemas.microsoft.com/office/drawing/2018/hyperlinkcolor" val="tx"/>
                    </a:ext>
                  </a:extLst>
                </a:hlinkClick>
              </a:rPr>
              <a:t>https://m-zakeri.github.io/</a:t>
            </a:r>
            <a:r>
              <a:rPr lang="en-US" sz="1800" kern="0" dirty="0">
                <a:solidFill>
                  <a:schemeClr val="accent6"/>
                </a:solidFill>
              </a:rPr>
              <a:t> </a:t>
            </a:r>
          </a:p>
          <a:p>
            <a:endParaRPr lang="en-US" sz="1600" kern="0" dirty="0"/>
          </a:p>
        </p:txBody>
      </p:sp>
      <p:sp>
        <p:nvSpPr>
          <p:cNvPr id="7" name="Rectangle 2">
            <a:extLst>
              <a:ext uri="{FF2B5EF4-FFF2-40B4-BE49-F238E27FC236}">
                <a16:creationId xmlns:a16="http://schemas.microsoft.com/office/drawing/2014/main" id="{AE1D6D6B-A281-4F55-BCC9-99436A9EAE48}"/>
              </a:ext>
            </a:extLst>
          </p:cNvPr>
          <p:cNvSpPr txBox="1">
            <a:spLocks noChangeArrowheads="1"/>
          </p:cNvSpPr>
          <p:nvPr/>
        </p:nvSpPr>
        <p:spPr>
          <a:xfrm>
            <a:off x="356858" y="3637498"/>
            <a:ext cx="8229600" cy="83078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3200" dirty="0">
                <a:latin typeface="+mn-lt"/>
                <a:ea typeface="+mn-ea"/>
                <a:cs typeface="+mn-cs"/>
              </a:rPr>
              <a:t>Instructor: Morteza Zakeri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C6234D50-F2C9-4B80-95EF-64B7C8DD65BF}" type="slidenum">
              <a:rPr lang="en-US" sz="900" b="0" smtClean="0">
                <a:solidFill>
                  <a:schemeClr val="tx1"/>
                </a:solidFill>
              </a:rPr>
              <a:pPr/>
              <a:t>10</a:t>
            </a:fld>
            <a:endParaRPr lang="en-US" sz="900" b="0">
              <a:solidFill>
                <a:schemeClr val="tx1"/>
              </a:solidFill>
            </a:endParaRPr>
          </a:p>
        </p:txBody>
      </p:sp>
      <p:sp>
        <p:nvSpPr>
          <p:cNvPr id="11269" name="Title 1"/>
          <p:cNvSpPr>
            <a:spLocks noGrp="1"/>
          </p:cNvSpPr>
          <p:nvPr>
            <p:ph type="title"/>
          </p:nvPr>
        </p:nvSpPr>
        <p:spPr/>
        <p:txBody>
          <a:bodyPr/>
          <a:lstStyle/>
          <a:p>
            <a:r>
              <a:rPr lang="en-US" dirty="0"/>
              <a:t>What is </a:t>
            </a:r>
            <a:r>
              <a:rPr lang="en-US" dirty="0">
                <a:solidFill>
                  <a:srgbClr val="336600"/>
                </a:solidFill>
              </a:rPr>
              <a:t>JUnit</a:t>
            </a:r>
            <a:r>
              <a:rPr lang="en-US" dirty="0"/>
              <a:t>?</a:t>
            </a:r>
          </a:p>
        </p:txBody>
      </p:sp>
      <p:sp>
        <p:nvSpPr>
          <p:cNvPr id="11270" name="Content Placeholder 2"/>
          <p:cNvSpPr>
            <a:spLocks noGrp="1"/>
          </p:cNvSpPr>
          <p:nvPr>
            <p:ph idx="1"/>
          </p:nvPr>
        </p:nvSpPr>
        <p:spPr>
          <a:xfrm>
            <a:off x="88900" y="898525"/>
            <a:ext cx="8966200" cy="5478463"/>
          </a:xfrm>
        </p:spPr>
        <p:txBody>
          <a:bodyPr/>
          <a:lstStyle/>
          <a:p>
            <a:r>
              <a:rPr lang="en-US" dirty="0"/>
              <a:t>Open source Java testing framework used to write and run repeatable </a:t>
            </a:r>
            <a:r>
              <a:rPr lang="en-US" dirty="0">
                <a:solidFill>
                  <a:schemeClr val="tx2"/>
                </a:solidFill>
              </a:rPr>
              <a:t>automated tests</a:t>
            </a:r>
            <a:endParaRPr lang="en-US" dirty="0"/>
          </a:p>
          <a:p>
            <a:r>
              <a:rPr lang="en-US" dirty="0" err="1">
                <a:solidFill>
                  <a:srgbClr val="336600"/>
                </a:solidFill>
              </a:rPr>
              <a:t>JUnit</a:t>
            </a:r>
            <a:r>
              <a:rPr lang="en-US" dirty="0"/>
              <a:t> is open source (</a:t>
            </a:r>
            <a:r>
              <a:rPr lang="en-US" dirty="0">
                <a:solidFill>
                  <a:schemeClr val="tx2"/>
                </a:solidFill>
                <a:latin typeface="Arial" charset="0"/>
                <a:cs typeface="Arial" charset="0"/>
              </a:rPr>
              <a:t>junit.org</a:t>
            </a:r>
            <a:r>
              <a:rPr lang="en-US" dirty="0"/>
              <a:t>)</a:t>
            </a:r>
          </a:p>
          <a:p>
            <a:r>
              <a:rPr lang="en-US" dirty="0"/>
              <a:t>A structure for writing </a:t>
            </a:r>
            <a:r>
              <a:rPr lang="en-US" dirty="0">
                <a:solidFill>
                  <a:schemeClr val="tx2"/>
                </a:solidFill>
              </a:rPr>
              <a:t>test drivers</a:t>
            </a:r>
            <a:endParaRPr lang="en-US" dirty="0"/>
          </a:p>
          <a:p>
            <a:r>
              <a:rPr lang="en-US" dirty="0" err="1"/>
              <a:t>JUnit</a:t>
            </a:r>
            <a:r>
              <a:rPr lang="en-US" dirty="0"/>
              <a:t> </a:t>
            </a:r>
            <a:r>
              <a:rPr lang="en-US" dirty="0">
                <a:solidFill>
                  <a:schemeClr val="tx2"/>
                </a:solidFill>
              </a:rPr>
              <a:t>features</a:t>
            </a:r>
            <a:r>
              <a:rPr lang="en-US" dirty="0"/>
              <a:t> include:</a:t>
            </a:r>
          </a:p>
          <a:p>
            <a:pPr marL="742950" lvl="1" indent="-285750"/>
            <a:r>
              <a:rPr lang="en-US" dirty="0">
                <a:solidFill>
                  <a:schemeClr val="tx2"/>
                </a:solidFill>
              </a:rPr>
              <a:t>Assertions</a:t>
            </a:r>
            <a:r>
              <a:rPr lang="en-US" dirty="0"/>
              <a:t> for testing expected results</a:t>
            </a:r>
          </a:p>
          <a:p>
            <a:pPr marL="742950" lvl="1" indent="-285750"/>
            <a:r>
              <a:rPr lang="en-US" dirty="0"/>
              <a:t>Test features for sharing </a:t>
            </a:r>
            <a:r>
              <a:rPr lang="en-US" dirty="0">
                <a:solidFill>
                  <a:schemeClr val="tx2"/>
                </a:solidFill>
              </a:rPr>
              <a:t>common test data</a:t>
            </a:r>
          </a:p>
          <a:p>
            <a:pPr marL="742950" lvl="1" indent="-285750"/>
            <a:r>
              <a:rPr lang="en-US" dirty="0"/>
              <a:t>Test </a:t>
            </a:r>
            <a:r>
              <a:rPr lang="en-US" dirty="0">
                <a:solidFill>
                  <a:schemeClr val="tx2"/>
                </a:solidFill>
              </a:rPr>
              <a:t>suites</a:t>
            </a:r>
            <a:r>
              <a:rPr lang="en-US" dirty="0"/>
              <a:t> for easily organizing and running tests</a:t>
            </a:r>
          </a:p>
          <a:p>
            <a:pPr marL="742950" lvl="1" indent="-285750"/>
            <a:r>
              <a:rPr lang="en-US" dirty="0"/>
              <a:t>Graphical and textual </a:t>
            </a:r>
            <a:r>
              <a:rPr lang="en-US" dirty="0">
                <a:solidFill>
                  <a:schemeClr val="tx2"/>
                </a:solidFill>
              </a:rPr>
              <a:t>test runners</a:t>
            </a:r>
            <a:endParaRPr lang="en-US" dirty="0"/>
          </a:p>
          <a:p>
            <a:r>
              <a:rPr lang="en-US" dirty="0" err="1"/>
              <a:t>JUnit</a:t>
            </a:r>
            <a:r>
              <a:rPr lang="en-US" dirty="0"/>
              <a:t> is </a:t>
            </a:r>
            <a:r>
              <a:rPr lang="en-US" dirty="0">
                <a:solidFill>
                  <a:schemeClr val="tx2"/>
                </a:solidFill>
              </a:rPr>
              <a:t>widely used</a:t>
            </a:r>
            <a:r>
              <a:rPr lang="en-US" dirty="0"/>
              <a:t> in industry</a:t>
            </a:r>
          </a:p>
          <a:p>
            <a:r>
              <a:rPr lang="en-US" dirty="0" err="1"/>
              <a:t>JUnit</a:t>
            </a:r>
            <a:r>
              <a:rPr lang="en-US" dirty="0"/>
              <a:t> can be used as </a:t>
            </a:r>
            <a:r>
              <a:rPr lang="en-US" dirty="0">
                <a:solidFill>
                  <a:schemeClr val="tx2"/>
                </a:solidFill>
              </a:rPr>
              <a:t>stand alone</a:t>
            </a:r>
            <a:r>
              <a:rPr lang="en-US" dirty="0"/>
              <a:t> Java programs (from the command line) or </a:t>
            </a:r>
            <a:r>
              <a:rPr lang="en-US" dirty="0">
                <a:solidFill>
                  <a:schemeClr val="tx2"/>
                </a:solidFill>
              </a:rPr>
              <a:t>within an IDE</a:t>
            </a:r>
            <a:r>
              <a:rPr lang="en-US" dirty="0"/>
              <a:t> such as Eclipse</a:t>
            </a:r>
          </a:p>
        </p:txBody>
      </p:sp>
    </p:spTree>
    <p:extLst>
      <p:ext uri="{BB962C8B-B14F-4D97-AF65-F5344CB8AC3E}">
        <p14:creationId xmlns:p14="http://schemas.microsoft.com/office/powerpoint/2010/main" val="38609171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9709338-030A-4186-A66C-DB7F032762EE}" type="slidenum">
              <a:rPr lang="en-US" sz="900" b="0" smtClean="0">
                <a:solidFill>
                  <a:schemeClr val="tx1"/>
                </a:solidFill>
              </a:rPr>
              <a:pPr/>
              <a:t>11</a:t>
            </a:fld>
            <a:endParaRPr lang="en-US" sz="900" b="0">
              <a:solidFill>
                <a:schemeClr val="tx1"/>
              </a:solidFill>
            </a:endParaRPr>
          </a:p>
        </p:txBody>
      </p:sp>
      <p:sp>
        <p:nvSpPr>
          <p:cNvPr id="12293" name="Title 1"/>
          <p:cNvSpPr>
            <a:spLocks noGrp="1"/>
          </p:cNvSpPr>
          <p:nvPr>
            <p:ph type="title"/>
          </p:nvPr>
        </p:nvSpPr>
        <p:spPr/>
        <p:txBody>
          <a:bodyPr/>
          <a:lstStyle/>
          <a:p>
            <a:r>
              <a:rPr lang="en-US"/>
              <a:t>JUnit Tests</a:t>
            </a:r>
          </a:p>
        </p:txBody>
      </p:sp>
      <p:sp>
        <p:nvSpPr>
          <p:cNvPr id="12294" name="Content Placeholder 2"/>
          <p:cNvSpPr>
            <a:spLocks noGrp="1"/>
          </p:cNvSpPr>
          <p:nvPr>
            <p:ph idx="1"/>
          </p:nvPr>
        </p:nvSpPr>
        <p:spPr>
          <a:xfrm>
            <a:off x="88900" y="898525"/>
            <a:ext cx="8966200" cy="5478463"/>
          </a:xfrm>
        </p:spPr>
        <p:txBody>
          <a:bodyPr/>
          <a:lstStyle/>
          <a:p>
            <a:r>
              <a:rPr lang="en-US" dirty="0" err="1"/>
              <a:t>JUnit</a:t>
            </a:r>
            <a:r>
              <a:rPr lang="en-US" dirty="0"/>
              <a:t> can be u</a:t>
            </a:r>
            <a:r>
              <a:rPr lang="tr-TR" dirty="0"/>
              <a:t>sed </a:t>
            </a:r>
            <a:r>
              <a:rPr lang="tr-TR" dirty="0">
                <a:solidFill>
                  <a:schemeClr val="tx2"/>
                </a:solidFill>
              </a:rPr>
              <a:t>to test</a:t>
            </a:r>
            <a:r>
              <a:rPr lang="en-US" dirty="0"/>
              <a:t> …</a:t>
            </a:r>
            <a:endParaRPr lang="tr-TR" dirty="0"/>
          </a:p>
          <a:p>
            <a:pPr marL="742950" lvl="1" indent="-285750">
              <a:lnSpc>
                <a:spcPct val="80000"/>
              </a:lnSpc>
            </a:pPr>
            <a:r>
              <a:rPr lang="en-US" dirty="0"/>
              <a:t>… an entire </a:t>
            </a:r>
            <a:r>
              <a:rPr lang="tr-TR" dirty="0"/>
              <a:t>object</a:t>
            </a:r>
          </a:p>
          <a:p>
            <a:pPr marL="742950" lvl="1" indent="-285750">
              <a:lnSpc>
                <a:spcPct val="80000"/>
              </a:lnSpc>
            </a:pPr>
            <a:r>
              <a:rPr lang="en-US" dirty="0"/>
              <a:t>… p</a:t>
            </a:r>
            <a:r>
              <a:rPr lang="tr-TR" dirty="0"/>
              <a:t>art of an object </a:t>
            </a:r>
            <a:r>
              <a:rPr lang="en-US" dirty="0"/>
              <a:t>– </a:t>
            </a:r>
            <a:r>
              <a:rPr lang="tr-TR" dirty="0"/>
              <a:t>a method or some interacting methods</a:t>
            </a:r>
          </a:p>
          <a:p>
            <a:pPr marL="742950" lvl="1" indent="-285750">
              <a:lnSpc>
                <a:spcPct val="80000"/>
              </a:lnSpc>
            </a:pPr>
            <a:r>
              <a:rPr lang="en-US" dirty="0"/>
              <a:t>… </a:t>
            </a:r>
            <a:r>
              <a:rPr lang="en-US" dirty="0" err="1"/>
              <a:t>i</a:t>
            </a:r>
            <a:r>
              <a:rPr lang="tr-TR" dirty="0"/>
              <a:t>nteraction between several objects</a:t>
            </a:r>
          </a:p>
          <a:p>
            <a:r>
              <a:rPr lang="en-US" dirty="0"/>
              <a:t>It is primarily intended for unit and integration testing, not system testing</a:t>
            </a:r>
          </a:p>
          <a:p>
            <a:r>
              <a:rPr lang="en-US" dirty="0"/>
              <a:t>Each test is embedded into one </a:t>
            </a:r>
            <a:r>
              <a:rPr lang="en-US" dirty="0">
                <a:solidFill>
                  <a:schemeClr val="tx2"/>
                </a:solidFill>
              </a:rPr>
              <a:t>test method</a:t>
            </a:r>
          </a:p>
          <a:p>
            <a:r>
              <a:rPr lang="tr-TR" dirty="0"/>
              <a:t>A </a:t>
            </a:r>
            <a:r>
              <a:rPr lang="tr-TR" dirty="0">
                <a:solidFill>
                  <a:schemeClr val="tx2"/>
                </a:solidFill>
              </a:rPr>
              <a:t>test class</a:t>
            </a:r>
            <a:r>
              <a:rPr lang="tr-TR" dirty="0"/>
              <a:t> contains </a:t>
            </a:r>
            <a:r>
              <a:rPr lang="en-US" dirty="0"/>
              <a:t>one or </a:t>
            </a:r>
            <a:r>
              <a:rPr lang="tr-TR" dirty="0"/>
              <a:t>more </a:t>
            </a:r>
            <a:r>
              <a:rPr lang="en-US" dirty="0"/>
              <a:t>test methods</a:t>
            </a:r>
            <a:endParaRPr lang="en-US" dirty="0">
              <a:solidFill>
                <a:schemeClr val="tx2"/>
              </a:solidFill>
            </a:endParaRPr>
          </a:p>
          <a:p>
            <a:pPr>
              <a:lnSpc>
                <a:spcPct val="70000"/>
              </a:lnSpc>
            </a:pPr>
            <a:r>
              <a:rPr lang="en-US" dirty="0"/>
              <a:t>Test classes </a:t>
            </a:r>
            <a:r>
              <a:rPr lang="en-US" dirty="0">
                <a:solidFill>
                  <a:schemeClr val="tx2"/>
                </a:solidFill>
              </a:rPr>
              <a:t>include</a:t>
            </a:r>
            <a:r>
              <a:rPr lang="en-US" dirty="0"/>
              <a:t> :</a:t>
            </a:r>
          </a:p>
          <a:p>
            <a:pPr marL="742950" lvl="1" indent="-285750">
              <a:lnSpc>
                <a:spcPct val="70000"/>
              </a:lnSpc>
            </a:pPr>
            <a:r>
              <a:rPr lang="en-US" dirty="0"/>
              <a:t>A collection of </a:t>
            </a:r>
            <a:r>
              <a:rPr lang="en-US" dirty="0">
                <a:solidFill>
                  <a:schemeClr val="tx2"/>
                </a:solidFill>
              </a:rPr>
              <a:t>test methods</a:t>
            </a:r>
          </a:p>
          <a:p>
            <a:pPr marL="742950" lvl="1" indent="-285750">
              <a:lnSpc>
                <a:spcPct val="70000"/>
              </a:lnSpc>
            </a:pPr>
            <a:r>
              <a:rPr lang="en-US" dirty="0"/>
              <a:t>Methods to </a:t>
            </a:r>
            <a:r>
              <a:rPr lang="en-US" dirty="0">
                <a:solidFill>
                  <a:schemeClr val="tx2"/>
                </a:solidFill>
              </a:rPr>
              <a:t>set up</a:t>
            </a:r>
            <a:r>
              <a:rPr lang="en-US" dirty="0"/>
              <a:t> the state before and </a:t>
            </a:r>
            <a:r>
              <a:rPr lang="en-US" dirty="0">
                <a:solidFill>
                  <a:schemeClr val="tx2"/>
                </a:solidFill>
              </a:rPr>
              <a:t>update</a:t>
            </a:r>
            <a:r>
              <a:rPr lang="en-US" dirty="0"/>
              <a:t> the state after each test and before and after all tests</a:t>
            </a:r>
          </a:p>
          <a:p>
            <a:r>
              <a:rPr lang="en-US" dirty="0"/>
              <a:t>Get started at </a:t>
            </a:r>
            <a:r>
              <a:rPr lang="en-US" dirty="0">
                <a:solidFill>
                  <a:schemeClr val="tx2"/>
                </a:solidFill>
              </a:rPr>
              <a:t>junit.org</a:t>
            </a:r>
          </a:p>
        </p:txBody>
      </p:sp>
    </p:spTree>
    <p:extLst>
      <p:ext uri="{BB962C8B-B14F-4D97-AF65-F5344CB8AC3E}">
        <p14:creationId xmlns:p14="http://schemas.microsoft.com/office/powerpoint/2010/main" val="229848131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9ACC902-BAEF-4245-AD03-4F1A3B81C5C1}" type="slidenum">
              <a:rPr lang="en-US" sz="900" b="0" smtClean="0">
                <a:solidFill>
                  <a:schemeClr val="tx1"/>
                </a:solidFill>
              </a:rPr>
              <a:pPr/>
              <a:t>12</a:t>
            </a:fld>
            <a:endParaRPr lang="en-US" sz="900" b="0">
              <a:solidFill>
                <a:schemeClr val="tx1"/>
              </a:solidFill>
            </a:endParaRPr>
          </a:p>
        </p:txBody>
      </p:sp>
      <p:sp>
        <p:nvSpPr>
          <p:cNvPr id="13317" name="Title 1"/>
          <p:cNvSpPr>
            <a:spLocks noGrp="1"/>
          </p:cNvSpPr>
          <p:nvPr>
            <p:ph type="title"/>
          </p:nvPr>
        </p:nvSpPr>
        <p:spPr/>
        <p:txBody>
          <a:bodyPr/>
          <a:lstStyle/>
          <a:p>
            <a:r>
              <a:rPr lang="en-US"/>
              <a:t>Writing Tests for JUnit</a:t>
            </a:r>
          </a:p>
        </p:txBody>
      </p:sp>
      <p:sp>
        <p:nvSpPr>
          <p:cNvPr id="13318" name="Content Placeholder 2"/>
          <p:cNvSpPr>
            <a:spLocks noGrp="1"/>
          </p:cNvSpPr>
          <p:nvPr>
            <p:ph idx="1"/>
          </p:nvPr>
        </p:nvSpPr>
        <p:spPr>
          <a:xfrm>
            <a:off x="88900" y="898525"/>
            <a:ext cx="8966200" cy="5478463"/>
          </a:xfrm>
        </p:spPr>
        <p:txBody>
          <a:bodyPr/>
          <a:lstStyle/>
          <a:p>
            <a:r>
              <a:rPr lang="en-US" dirty="0"/>
              <a:t>Need to use the methods of the </a:t>
            </a:r>
            <a:r>
              <a:rPr lang="en-US" dirty="0" err="1">
                <a:solidFill>
                  <a:schemeClr val="tx2"/>
                </a:solidFill>
              </a:rPr>
              <a:t>junit.framework.assert</a:t>
            </a:r>
            <a:r>
              <a:rPr lang="en-US" dirty="0"/>
              <a:t> class</a:t>
            </a:r>
          </a:p>
          <a:p>
            <a:pPr lvl="1"/>
            <a:r>
              <a:rPr lang="en-US" dirty="0" err="1"/>
              <a:t>javadoc</a:t>
            </a:r>
            <a:r>
              <a:rPr lang="en-US" dirty="0"/>
              <a:t> gives a complete description of its capabilities</a:t>
            </a:r>
          </a:p>
          <a:p>
            <a:r>
              <a:rPr lang="en-US" dirty="0"/>
              <a:t>Each test method checks a condition (</a:t>
            </a:r>
            <a:r>
              <a:rPr lang="en-US" dirty="0">
                <a:solidFill>
                  <a:schemeClr val="tx2"/>
                </a:solidFill>
              </a:rPr>
              <a:t>assertion</a:t>
            </a:r>
            <a:r>
              <a:rPr lang="en-US" dirty="0"/>
              <a:t>) and reports to the test runner whether the test failed or succeeded</a:t>
            </a:r>
          </a:p>
          <a:p>
            <a:r>
              <a:rPr lang="en-US" dirty="0"/>
              <a:t>The test runner uses the result to </a:t>
            </a:r>
            <a:r>
              <a:rPr lang="en-US" dirty="0">
                <a:solidFill>
                  <a:schemeClr val="tx2"/>
                </a:solidFill>
              </a:rPr>
              <a:t>report to the user</a:t>
            </a:r>
            <a:r>
              <a:rPr lang="en-US" dirty="0"/>
              <a:t> (in command line mode) or update the display (in an IDE)</a:t>
            </a:r>
          </a:p>
          <a:p>
            <a:r>
              <a:rPr lang="en-US" dirty="0"/>
              <a:t>All of the methods </a:t>
            </a:r>
            <a:r>
              <a:rPr lang="en-US" dirty="0">
                <a:solidFill>
                  <a:schemeClr val="tx2"/>
                </a:solidFill>
              </a:rPr>
              <a:t>return void</a:t>
            </a:r>
          </a:p>
          <a:p>
            <a:pPr>
              <a:spcBef>
                <a:spcPts val="600"/>
              </a:spcBef>
            </a:pPr>
            <a:r>
              <a:rPr lang="en-US" dirty="0"/>
              <a:t>A few representative methods of </a:t>
            </a:r>
            <a:r>
              <a:rPr lang="en-US" dirty="0" err="1">
                <a:solidFill>
                  <a:schemeClr val="tx2"/>
                </a:solidFill>
              </a:rPr>
              <a:t>junit.framework.assert</a:t>
            </a:r>
            <a:r>
              <a:rPr lang="en-US" dirty="0"/>
              <a:t> </a:t>
            </a:r>
          </a:p>
          <a:p>
            <a:pPr lvl="1">
              <a:spcBef>
                <a:spcPts val="600"/>
              </a:spcBef>
            </a:pPr>
            <a:r>
              <a:rPr lang="en-US" i="1" dirty="0" err="1"/>
              <a:t>assertTrue</a:t>
            </a:r>
            <a:r>
              <a:rPr lang="en-US" i="1" dirty="0"/>
              <a:t> (</a:t>
            </a:r>
            <a:r>
              <a:rPr lang="en-US" i="1" dirty="0" err="1"/>
              <a:t>boolean</a:t>
            </a:r>
            <a:r>
              <a:rPr lang="en-US" i="1" dirty="0"/>
              <a:t>)</a:t>
            </a:r>
          </a:p>
          <a:p>
            <a:pPr lvl="1">
              <a:spcBef>
                <a:spcPts val="600"/>
              </a:spcBef>
            </a:pPr>
            <a:r>
              <a:rPr lang="en-US" i="1" dirty="0" err="1"/>
              <a:t>assertTrue</a:t>
            </a:r>
            <a:r>
              <a:rPr lang="en-US" i="1" dirty="0"/>
              <a:t> (String, </a:t>
            </a:r>
            <a:r>
              <a:rPr lang="en-US" i="1" dirty="0" err="1"/>
              <a:t>boolean</a:t>
            </a:r>
            <a:r>
              <a:rPr lang="en-US" i="1" dirty="0"/>
              <a:t>)</a:t>
            </a:r>
          </a:p>
          <a:p>
            <a:pPr lvl="1">
              <a:spcBef>
                <a:spcPts val="600"/>
              </a:spcBef>
            </a:pPr>
            <a:r>
              <a:rPr lang="en-US" i="1" dirty="0"/>
              <a:t>fail (String</a:t>
            </a:r>
            <a:r>
              <a:rPr lang="en-US" dirty="0"/>
              <a:t>)</a:t>
            </a:r>
          </a:p>
        </p:txBody>
      </p:sp>
    </p:spTree>
    <p:extLst>
      <p:ext uri="{BB962C8B-B14F-4D97-AF65-F5344CB8AC3E}">
        <p14:creationId xmlns:p14="http://schemas.microsoft.com/office/powerpoint/2010/main" val="2240771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1009E22-5E3F-4558-B753-74EFB237A67A}" type="slidenum">
              <a:rPr lang="en-US" sz="900" b="0" smtClean="0">
                <a:solidFill>
                  <a:schemeClr val="tx1"/>
                </a:solidFill>
              </a:rPr>
              <a:pPr/>
              <a:t>13</a:t>
            </a:fld>
            <a:endParaRPr lang="en-US" sz="900" b="0">
              <a:solidFill>
                <a:schemeClr val="tx1"/>
              </a:solidFill>
            </a:endParaRPr>
          </a:p>
        </p:txBody>
      </p:sp>
      <p:sp>
        <p:nvSpPr>
          <p:cNvPr id="16389" name="Rectangle 2"/>
          <p:cNvSpPr>
            <a:spLocks noGrp="1" noChangeArrowheads="1"/>
          </p:cNvSpPr>
          <p:nvPr>
            <p:ph type="title"/>
          </p:nvPr>
        </p:nvSpPr>
        <p:spPr/>
        <p:txBody>
          <a:bodyPr/>
          <a:lstStyle/>
          <a:p>
            <a:r>
              <a:rPr lang="en-US"/>
              <a:t>JUnit Test Fixtures</a:t>
            </a:r>
          </a:p>
        </p:txBody>
      </p:sp>
      <p:sp>
        <p:nvSpPr>
          <p:cNvPr id="16390" name="Rectangle 3"/>
          <p:cNvSpPr>
            <a:spLocks noGrp="1" noChangeArrowheads="1"/>
          </p:cNvSpPr>
          <p:nvPr>
            <p:ph type="body" idx="1"/>
          </p:nvPr>
        </p:nvSpPr>
        <p:spPr>
          <a:xfrm>
            <a:off x="88900" y="968375"/>
            <a:ext cx="8966200" cy="5408613"/>
          </a:xfrm>
        </p:spPr>
        <p:txBody>
          <a:bodyPr/>
          <a:lstStyle/>
          <a:p>
            <a:r>
              <a:rPr lang="en-US" dirty="0"/>
              <a:t>A </a:t>
            </a:r>
            <a:r>
              <a:rPr lang="en-US" dirty="0">
                <a:solidFill>
                  <a:srgbClr val="336600"/>
                </a:solidFill>
              </a:rPr>
              <a:t>test fixture </a:t>
            </a:r>
            <a:r>
              <a:rPr lang="en-US" dirty="0"/>
              <a:t>is the </a:t>
            </a:r>
            <a:r>
              <a:rPr lang="en-US" u="sng" dirty="0">
                <a:solidFill>
                  <a:schemeClr val="tx2"/>
                </a:solidFill>
              </a:rPr>
              <a:t>state</a:t>
            </a:r>
            <a:r>
              <a:rPr lang="en-US" dirty="0"/>
              <a:t> of the test</a:t>
            </a:r>
          </a:p>
          <a:p>
            <a:pPr lvl="1"/>
            <a:r>
              <a:rPr lang="en-US" dirty="0"/>
              <a:t>Objects and variables that are used by more than one test</a:t>
            </a:r>
          </a:p>
          <a:p>
            <a:pPr lvl="1"/>
            <a:r>
              <a:rPr lang="en-US" dirty="0"/>
              <a:t>Initializations (</a:t>
            </a:r>
            <a:r>
              <a:rPr lang="en-US" i="1" dirty="0"/>
              <a:t>prefix</a:t>
            </a:r>
            <a:r>
              <a:rPr lang="en-US" dirty="0"/>
              <a:t> values)</a:t>
            </a:r>
          </a:p>
          <a:p>
            <a:pPr lvl="1"/>
            <a:r>
              <a:rPr lang="en-US" dirty="0"/>
              <a:t>Reset values (</a:t>
            </a:r>
            <a:r>
              <a:rPr lang="en-US" i="1" dirty="0"/>
              <a:t>postfix</a:t>
            </a:r>
            <a:r>
              <a:rPr lang="en-US" dirty="0"/>
              <a:t> values)</a:t>
            </a:r>
          </a:p>
          <a:p>
            <a:r>
              <a:rPr lang="en-US" dirty="0"/>
              <a:t>Different tests can </a:t>
            </a:r>
            <a:r>
              <a:rPr lang="en-US" dirty="0">
                <a:solidFill>
                  <a:schemeClr val="tx2"/>
                </a:solidFill>
              </a:rPr>
              <a:t>use</a:t>
            </a:r>
            <a:r>
              <a:rPr lang="en-US" dirty="0"/>
              <a:t> the objects without sharing the state</a:t>
            </a:r>
          </a:p>
          <a:p>
            <a:r>
              <a:rPr lang="en-US" dirty="0"/>
              <a:t>Objects used in test fixtures should be declared as </a:t>
            </a:r>
            <a:r>
              <a:rPr lang="en-US" dirty="0">
                <a:solidFill>
                  <a:schemeClr val="tx2"/>
                </a:solidFill>
              </a:rPr>
              <a:t>instance variables</a:t>
            </a:r>
          </a:p>
          <a:p>
            <a:r>
              <a:rPr lang="en-US" dirty="0"/>
              <a:t>They should be initialized in a </a:t>
            </a:r>
            <a:r>
              <a:rPr lang="en-US" dirty="0">
                <a:solidFill>
                  <a:schemeClr val="tx2"/>
                </a:solidFill>
              </a:rPr>
              <a:t>@Before</a:t>
            </a:r>
            <a:r>
              <a:rPr lang="en-US" dirty="0"/>
              <a:t> method</a:t>
            </a:r>
          </a:p>
          <a:p>
            <a:r>
              <a:rPr lang="en-US" dirty="0"/>
              <a:t>Can be </a:t>
            </a:r>
            <a:r>
              <a:rPr lang="en-US" dirty="0" err="1"/>
              <a:t>deallocated</a:t>
            </a:r>
            <a:r>
              <a:rPr lang="en-US" dirty="0"/>
              <a:t> or reset in an </a:t>
            </a:r>
            <a:r>
              <a:rPr lang="en-US" dirty="0">
                <a:solidFill>
                  <a:schemeClr val="tx2"/>
                </a:solidFill>
              </a:rPr>
              <a:t>@After</a:t>
            </a:r>
            <a:r>
              <a:rPr lang="en-US" dirty="0"/>
              <a:t> method</a:t>
            </a:r>
          </a:p>
        </p:txBody>
      </p:sp>
    </p:spTree>
    <p:extLst>
      <p:ext uri="{BB962C8B-B14F-4D97-AF65-F5344CB8AC3E}">
        <p14:creationId xmlns:p14="http://schemas.microsoft.com/office/powerpoint/2010/main" val="7037963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8E1C587-69DE-425A-B7DD-AEFD7F91F471}"/>
              </a:ext>
            </a:extLst>
          </p:cNvPr>
          <p:cNvSpPr>
            <a:spLocks noGrp="1" noChangeArrowheads="1"/>
          </p:cNvSpPr>
          <p:nvPr>
            <p:ph type="title"/>
          </p:nvPr>
        </p:nvSpPr>
        <p:spPr/>
        <p:txBody>
          <a:bodyPr/>
          <a:lstStyle/>
          <a:p>
            <a:r>
              <a:rPr lang="en-US" altLang="en-US"/>
              <a:t>JUnit and Eclipse</a:t>
            </a:r>
          </a:p>
        </p:txBody>
      </p:sp>
      <p:sp>
        <p:nvSpPr>
          <p:cNvPr id="9219" name="Rectangle 3">
            <a:extLst>
              <a:ext uri="{FF2B5EF4-FFF2-40B4-BE49-F238E27FC236}">
                <a16:creationId xmlns:a16="http://schemas.microsoft.com/office/drawing/2014/main" id="{14A62580-818F-45E4-B3EE-A246D0E0387F}"/>
              </a:ext>
            </a:extLst>
          </p:cNvPr>
          <p:cNvSpPr>
            <a:spLocks noGrp="1" noChangeArrowheads="1"/>
          </p:cNvSpPr>
          <p:nvPr>
            <p:ph type="body" idx="1"/>
          </p:nvPr>
        </p:nvSpPr>
        <p:spPr>
          <a:xfrm>
            <a:off x="0" y="1295400"/>
            <a:ext cx="9144000" cy="5562600"/>
          </a:xfrm>
        </p:spPr>
        <p:txBody>
          <a:bodyPr/>
          <a:lstStyle/>
          <a:p>
            <a:r>
              <a:rPr lang="en-US" altLang="en-US" dirty="0">
                <a:solidFill>
                  <a:srgbClr val="262626"/>
                </a:solidFill>
              </a:rPr>
              <a:t>To add JUnit to an Eclipse project, click:</a:t>
            </a:r>
          </a:p>
          <a:p>
            <a:pPr lvl="1"/>
            <a:r>
              <a:rPr lang="en-US" altLang="en-US" b="1" dirty="0">
                <a:solidFill>
                  <a:srgbClr val="404040"/>
                </a:solidFill>
              </a:rPr>
              <a:t>Project</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Properties</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Build Path</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Libraries</a:t>
            </a:r>
            <a:r>
              <a:rPr lang="en-US" altLang="en-US" dirty="0">
                <a:solidFill>
                  <a:srgbClr val="404040"/>
                </a:solidFill>
              </a:rPr>
              <a:t> </a:t>
            </a:r>
            <a:r>
              <a:rPr lang="en-US" altLang="en-US" dirty="0">
                <a:solidFill>
                  <a:srgbClr val="404040"/>
                </a:solidFill>
                <a:sym typeface="Symbol" panose="05050102010706020507" pitchFamily="18" charset="2"/>
              </a:rPr>
              <a:t></a:t>
            </a:r>
            <a:br>
              <a:rPr lang="en-US" altLang="en-US" dirty="0">
                <a:solidFill>
                  <a:srgbClr val="404040"/>
                </a:solidFill>
                <a:sym typeface="Symbol" panose="05050102010706020507" pitchFamily="18" charset="2"/>
              </a:rPr>
            </a:br>
            <a:r>
              <a:rPr lang="en-US" altLang="en-US" b="1" dirty="0">
                <a:solidFill>
                  <a:srgbClr val="404040"/>
                </a:solidFill>
              </a:rPr>
              <a:t>Add Library...</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JUnit</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JUnit 4</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Finish</a:t>
            </a:r>
            <a:endParaRPr lang="en-US" altLang="en-US" b="1" dirty="0">
              <a:solidFill>
                <a:srgbClr val="404040"/>
              </a:solidFill>
            </a:endParaRPr>
          </a:p>
          <a:p>
            <a:pPr lvl="1"/>
            <a:endParaRPr lang="en-US" altLang="en-US" sz="1800" i="1" dirty="0">
              <a:solidFill>
                <a:schemeClr val="bg2"/>
              </a:solidFill>
            </a:endParaRPr>
          </a:p>
          <a:p>
            <a:pPr lvl="1"/>
            <a:endParaRPr lang="en-US" altLang="en-US" sz="1800" i="1" dirty="0">
              <a:solidFill>
                <a:schemeClr val="bg2"/>
              </a:solidFill>
            </a:endParaRPr>
          </a:p>
          <a:p>
            <a:r>
              <a:rPr lang="en-US" altLang="en-US" dirty="0">
                <a:solidFill>
                  <a:srgbClr val="262626"/>
                </a:solidFill>
              </a:rPr>
              <a:t>To create a test case:</a:t>
            </a:r>
          </a:p>
          <a:p>
            <a:pPr lvl="1"/>
            <a:r>
              <a:rPr lang="en-US" altLang="en-US" dirty="0">
                <a:solidFill>
                  <a:srgbClr val="404040"/>
                </a:solidFill>
              </a:rPr>
              <a:t>right-click a file and</a:t>
            </a:r>
            <a:br>
              <a:rPr lang="en-US" altLang="en-US" dirty="0">
                <a:solidFill>
                  <a:srgbClr val="404040"/>
                </a:solidFill>
              </a:rPr>
            </a:br>
            <a:r>
              <a:rPr lang="en-US" altLang="en-US" dirty="0">
                <a:solidFill>
                  <a:srgbClr val="404040"/>
                </a:solidFill>
              </a:rPr>
              <a:t>choose </a:t>
            </a:r>
            <a:r>
              <a:rPr lang="en-US" altLang="en-US" b="1" dirty="0">
                <a:solidFill>
                  <a:srgbClr val="404040"/>
                </a:solidFill>
              </a:rPr>
              <a:t>New </a:t>
            </a:r>
            <a:r>
              <a:rPr lang="en-US" altLang="en-US" dirty="0">
                <a:solidFill>
                  <a:srgbClr val="404040"/>
                </a:solidFill>
                <a:sym typeface="Symbol" panose="05050102010706020507" pitchFamily="18" charset="2"/>
              </a:rPr>
              <a:t></a:t>
            </a:r>
            <a:r>
              <a:rPr lang="en-US" altLang="en-US" b="1" dirty="0">
                <a:solidFill>
                  <a:srgbClr val="404040"/>
                </a:solidFill>
              </a:rPr>
              <a:t> Test Case</a:t>
            </a:r>
          </a:p>
          <a:p>
            <a:pPr lvl="1"/>
            <a:r>
              <a:rPr lang="en-US" altLang="en-US" dirty="0">
                <a:solidFill>
                  <a:srgbClr val="404040"/>
                </a:solidFill>
              </a:rPr>
              <a:t>or click </a:t>
            </a:r>
            <a:r>
              <a:rPr lang="en-US" altLang="en-US" b="1" dirty="0">
                <a:solidFill>
                  <a:srgbClr val="404040"/>
                </a:solidFill>
              </a:rPr>
              <a:t>File</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New</a:t>
            </a:r>
            <a:r>
              <a:rPr lang="en-US" altLang="en-US" dirty="0">
                <a:solidFill>
                  <a:srgbClr val="404040"/>
                </a:solidFill>
              </a:rPr>
              <a:t> </a:t>
            </a:r>
            <a:r>
              <a:rPr lang="en-US" altLang="en-US" dirty="0">
                <a:solidFill>
                  <a:srgbClr val="404040"/>
                </a:solidFill>
                <a:sym typeface="Symbol" panose="05050102010706020507" pitchFamily="18" charset="2"/>
              </a:rPr>
              <a:t></a:t>
            </a:r>
            <a:br>
              <a:rPr lang="en-US" altLang="en-US" dirty="0">
                <a:solidFill>
                  <a:srgbClr val="404040"/>
                </a:solidFill>
              </a:rPr>
            </a:br>
            <a:r>
              <a:rPr lang="en-US" altLang="en-US" dirty="0">
                <a:solidFill>
                  <a:srgbClr val="404040"/>
                </a:solidFill>
              </a:rPr>
              <a:t>	</a:t>
            </a:r>
            <a:r>
              <a:rPr lang="en-US" altLang="en-US" b="1" dirty="0">
                <a:solidFill>
                  <a:srgbClr val="404040"/>
                </a:solidFill>
              </a:rPr>
              <a:t>JUnit Test Case</a:t>
            </a:r>
          </a:p>
          <a:p>
            <a:pPr lvl="1"/>
            <a:endParaRPr lang="en-US" altLang="en-US" sz="1200" b="1" dirty="0">
              <a:solidFill>
                <a:srgbClr val="404040"/>
              </a:solidFill>
            </a:endParaRPr>
          </a:p>
          <a:p>
            <a:pPr lvl="1"/>
            <a:r>
              <a:rPr lang="en-US" altLang="en-US" dirty="0">
                <a:solidFill>
                  <a:srgbClr val="404040"/>
                </a:solidFill>
              </a:rPr>
              <a:t>Eclipse can create stubs</a:t>
            </a:r>
            <a:br>
              <a:rPr lang="en-US" altLang="en-US" dirty="0">
                <a:solidFill>
                  <a:srgbClr val="404040"/>
                </a:solidFill>
              </a:rPr>
            </a:br>
            <a:r>
              <a:rPr lang="en-US" altLang="en-US" dirty="0">
                <a:solidFill>
                  <a:srgbClr val="404040"/>
                </a:solidFill>
              </a:rPr>
              <a:t>of method tests for you.</a:t>
            </a:r>
          </a:p>
          <a:p>
            <a:endParaRPr lang="en-US" altLang="en-US" dirty="0">
              <a:solidFill>
                <a:srgbClr val="262626"/>
              </a:solidFill>
            </a:endParaRPr>
          </a:p>
        </p:txBody>
      </p:sp>
      <p:pic>
        <p:nvPicPr>
          <p:cNvPr id="9220" name="Picture 4">
            <a:extLst>
              <a:ext uri="{FF2B5EF4-FFF2-40B4-BE49-F238E27FC236}">
                <a16:creationId xmlns:a16="http://schemas.microsoft.com/office/drawing/2014/main" id="{2EA08516-4D4A-4FFF-9BCA-6D59D13A8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4040" b="43355"/>
          <a:stretch>
            <a:fillRect/>
          </a:stretch>
        </p:blipFill>
        <p:spPr bwMode="auto">
          <a:xfrm>
            <a:off x="4414982" y="2859190"/>
            <a:ext cx="4572000" cy="347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216DC40-72C5-4360-A8CF-2DCA98BB39EE}"/>
              </a:ext>
            </a:extLst>
          </p:cNvPr>
          <p:cNvSpPr>
            <a:spLocks noGrp="1"/>
          </p:cNvSpPr>
          <p:nvPr>
            <p:ph type="sldNum" sz="quarter" idx="12"/>
          </p:nvPr>
        </p:nvSpPr>
        <p:spPr/>
        <p:txBody>
          <a:bodyPr/>
          <a:lstStyle/>
          <a:p>
            <a:pPr>
              <a:defRPr/>
            </a:pPr>
            <a:fld id="{7F4B1FAA-A740-404F-BBC5-7C153B666279}" type="slidenum">
              <a:rPr lang="en-US" smtClean="0"/>
              <a:pPr>
                <a:defRPr/>
              </a:pPr>
              <a:t>14</a:t>
            </a:fld>
            <a:endParaRPr 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39D6F98-BD47-4E81-AA10-8394775267E5}"/>
              </a:ext>
            </a:extLst>
          </p:cNvPr>
          <p:cNvSpPr>
            <a:spLocks noGrp="1" noChangeArrowheads="1"/>
          </p:cNvSpPr>
          <p:nvPr>
            <p:ph type="title"/>
          </p:nvPr>
        </p:nvSpPr>
        <p:spPr/>
        <p:txBody>
          <a:bodyPr/>
          <a:lstStyle/>
          <a:p>
            <a:r>
              <a:rPr lang="en-US" altLang="en-US"/>
              <a:t>A JUnit test class</a:t>
            </a:r>
          </a:p>
        </p:txBody>
      </p:sp>
      <p:sp>
        <p:nvSpPr>
          <p:cNvPr id="10243" name="Rectangle 3">
            <a:extLst>
              <a:ext uri="{FF2B5EF4-FFF2-40B4-BE49-F238E27FC236}">
                <a16:creationId xmlns:a16="http://schemas.microsoft.com/office/drawing/2014/main" id="{7908181D-E58D-4DCE-8550-BD24A7B30E8D}"/>
              </a:ext>
            </a:extLst>
          </p:cNvPr>
          <p:cNvSpPr>
            <a:spLocks noGrp="1" noChangeArrowheads="1"/>
          </p:cNvSpPr>
          <p:nvPr>
            <p:ph type="body" idx="1"/>
          </p:nvPr>
        </p:nvSpPr>
        <p:spPr>
          <a:xfrm>
            <a:off x="0" y="1027545"/>
            <a:ext cx="9144000" cy="5562600"/>
          </a:xfrm>
        </p:spPr>
        <p:txBody>
          <a:bodyPr/>
          <a:lstStyle/>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import </a:t>
            </a:r>
            <a:r>
              <a:rPr lang="en-US" altLang="en-US" dirty="0" err="1">
                <a:solidFill>
                  <a:srgbClr val="404040"/>
                </a:solidFill>
                <a:latin typeface="Courier New" panose="02070309020205020404" pitchFamily="49" charset="0"/>
              </a:rPr>
              <a:t>org.junit</a:t>
            </a: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import static </a:t>
            </a:r>
            <a:r>
              <a:rPr lang="en-US" altLang="en-US" dirty="0" err="1">
                <a:solidFill>
                  <a:srgbClr val="404040"/>
                </a:solidFill>
                <a:latin typeface="Courier New" panose="02070309020205020404" pitchFamily="49" charset="0"/>
              </a:rPr>
              <a:t>org.junit.Assert</a:t>
            </a:r>
            <a:r>
              <a:rPr lang="en-US" altLang="en-US" dirty="0">
                <a:solidFill>
                  <a:srgbClr val="404040"/>
                </a:solidFill>
                <a:latin typeface="Courier New" panose="02070309020205020404" pitchFamily="49" charset="0"/>
              </a:rPr>
              <a:t>.*;</a:t>
            </a:r>
          </a:p>
          <a:p>
            <a:pPr lvl="1">
              <a:lnSpc>
                <a:spcPct val="70000"/>
              </a:lnSpc>
              <a:buFont typeface="Wingdings" panose="05000000000000000000" pitchFamily="2" charset="2"/>
              <a:buNone/>
            </a:pPr>
            <a:endParaRPr lang="en-US" altLang="en-US" dirty="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public class </a:t>
            </a:r>
            <a:r>
              <a:rPr lang="en-US" altLang="en-US" b="1" dirty="0">
                <a:solidFill>
                  <a:srgbClr val="404040"/>
                </a:solidFill>
              </a:rPr>
              <a:t>name</a:t>
            </a: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b="1" dirty="0">
                <a:solidFill>
                  <a:schemeClr val="accent2"/>
                </a:solidFill>
                <a:latin typeface="Courier New" panose="02070309020205020404" pitchFamily="49" charset="0"/>
              </a:rPr>
              <a:t>    @Test</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public void </a:t>
            </a:r>
            <a:r>
              <a:rPr lang="en-US" altLang="en-US" b="1" dirty="0">
                <a:solidFill>
                  <a:srgbClr val="404040"/>
                </a:solidFill>
              </a:rPr>
              <a:t>name</a:t>
            </a:r>
            <a:r>
              <a:rPr lang="en-US" altLang="en-US" dirty="0">
                <a:solidFill>
                  <a:srgbClr val="404040"/>
                </a:solidFill>
                <a:latin typeface="Courier New" panose="02070309020205020404" pitchFamily="49" charset="0"/>
              </a:rPr>
              <a:t>() {  </a:t>
            </a:r>
            <a:r>
              <a:rPr lang="en-US" altLang="en-US" b="1" dirty="0">
                <a:solidFill>
                  <a:srgbClr val="008000"/>
                </a:solidFill>
                <a:latin typeface="Courier New" panose="02070309020205020404" pitchFamily="49" charset="0"/>
              </a:rPr>
              <a:t>// a test case method</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dirty="0">
                <a:solidFill>
                  <a:srgbClr val="404040"/>
                </a:solidFill>
                <a:latin typeface="Courier New" panose="02070309020205020404" pitchFamily="49" charset="0"/>
              </a:rPr>
              <a:t>}</a:t>
            </a:r>
          </a:p>
          <a:p>
            <a:pPr lvl="1">
              <a:lnSpc>
                <a:spcPct val="70000"/>
              </a:lnSpc>
              <a:buFont typeface="Wingdings" panose="05000000000000000000" pitchFamily="2" charset="2"/>
              <a:buNone/>
            </a:pPr>
            <a:endParaRPr lang="en-US" altLang="en-US" dirty="0">
              <a:solidFill>
                <a:srgbClr val="404040"/>
              </a:solidFill>
              <a:latin typeface="Courier New" panose="02070309020205020404" pitchFamily="49" charset="0"/>
            </a:endParaRPr>
          </a:p>
          <a:p>
            <a:pPr lvl="1"/>
            <a:r>
              <a:rPr lang="en-US" altLang="en-US" sz="2600" dirty="0">
                <a:solidFill>
                  <a:srgbClr val="404040"/>
                </a:solidFill>
              </a:rPr>
              <a:t>A method with </a:t>
            </a:r>
            <a:r>
              <a:rPr lang="en-US" altLang="en-US" sz="2600" dirty="0">
                <a:solidFill>
                  <a:srgbClr val="404040"/>
                </a:solidFill>
                <a:latin typeface="Courier New" panose="02070309020205020404" pitchFamily="49" charset="0"/>
              </a:rPr>
              <a:t>@Test</a:t>
            </a:r>
            <a:r>
              <a:rPr lang="en-US" altLang="en-US" sz="2600" dirty="0">
                <a:solidFill>
                  <a:srgbClr val="404040"/>
                </a:solidFill>
              </a:rPr>
              <a:t> is flagged as a JUnit test case.</a:t>
            </a:r>
          </a:p>
          <a:p>
            <a:pPr lvl="2"/>
            <a:r>
              <a:rPr lang="en-US" altLang="en-US" sz="2400" dirty="0"/>
              <a:t>All </a:t>
            </a:r>
            <a:r>
              <a:rPr lang="en-US" altLang="en-US" sz="2400" dirty="0">
                <a:latin typeface="Courier New" panose="02070309020205020404" pitchFamily="49" charset="0"/>
              </a:rPr>
              <a:t>@Test</a:t>
            </a:r>
            <a:r>
              <a:rPr lang="en-US" altLang="en-US" sz="2400" dirty="0"/>
              <a:t> methods run when JUnit runs your test class.</a:t>
            </a:r>
          </a:p>
        </p:txBody>
      </p:sp>
      <p:sp>
        <p:nvSpPr>
          <p:cNvPr id="2" name="Slide Number Placeholder 1">
            <a:extLst>
              <a:ext uri="{FF2B5EF4-FFF2-40B4-BE49-F238E27FC236}">
                <a16:creationId xmlns:a16="http://schemas.microsoft.com/office/drawing/2014/main" id="{632B28ED-E085-4F9C-9D3F-CC1C8796721B}"/>
              </a:ext>
            </a:extLst>
          </p:cNvPr>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6C79C56-7008-4133-A565-B17966C2DE3C}"/>
              </a:ext>
            </a:extLst>
          </p:cNvPr>
          <p:cNvSpPr>
            <a:spLocks noGrp="1" noChangeArrowheads="1"/>
          </p:cNvSpPr>
          <p:nvPr>
            <p:ph type="title"/>
          </p:nvPr>
        </p:nvSpPr>
        <p:spPr/>
        <p:txBody>
          <a:bodyPr/>
          <a:lstStyle/>
          <a:p>
            <a:r>
              <a:rPr lang="en-US" altLang="en-US"/>
              <a:t>JUnit assertion methods</a:t>
            </a:r>
          </a:p>
        </p:txBody>
      </p:sp>
      <p:sp>
        <p:nvSpPr>
          <p:cNvPr id="11267" name="Rectangle 3">
            <a:extLst>
              <a:ext uri="{FF2B5EF4-FFF2-40B4-BE49-F238E27FC236}">
                <a16:creationId xmlns:a16="http://schemas.microsoft.com/office/drawing/2014/main" id="{0BFF8339-46AA-4167-A4E1-1BFE678A22B2}"/>
              </a:ext>
            </a:extLst>
          </p:cNvPr>
          <p:cNvSpPr>
            <a:spLocks noGrp="1" noChangeArrowheads="1"/>
          </p:cNvSpPr>
          <p:nvPr>
            <p:ph type="body" idx="1"/>
          </p:nvPr>
        </p:nvSpPr>
        <p:spPr>
          <a:xfrm>
            <a:off x="0" y="1295400"/>
            <a:ext cx="9144000" cy="5562600"/>
          </a:xfrm>
        </p:spPr>
        <p:txBody>
          <a:bodyPr/>
          <a:lstStyle/>
          <a:p>
            <a:endParaRPr lang="en-US" altLang="en-US">
              <a:solidFill>
                <a:srgbClr val="262626"/>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r>
              <a:rPr lang="en-US" altLang="en-US">
                <a:solidFill>
                  <a:srgbClr val="262626"/>
                </a:solidFill>
              </a:rPr>
              <a:t>Each method can also be passed a string to display if it fails:</a:t>
            </a:r>
          </a:p>
          <a:p>
            <a:pPr lvl="1"/>
            <a:r>
              <a:rPr lang="en-US" altLang="en-US">
                <a:solidFill>
                  <a:srgbClr val="404040"/>
                </a:solidFill>
              </a:rPr>
              <a:t>e.g.  </a:t>
            </a:r>
            <a:r>
              <a:rPr lang="en-US" altLang="en-US">
                <a:solidFill>
                  <a:srgbClr val="404040"/>
                </a:solidFill>
                <a:latin typeface="Courier New" panose="02070309020205020404" pitchFamily="49" charset="0"/>
              </a:rPr>
              <a:t>assertEquals("</a:t>
            </a:r>
            <a:r>
              <a:rPr lang="en-US" altLang="en-US" b="1">
                <a:solidFill>
                  <a:srgbClr val="404040"/>
                </a:solidFill>
              </a:rPr>
              <a:t>message</a:t>
            </a:r>
            <a:r>
              <a:rPr lang="en-US" altLang="en-US">
                <a:solidFill>
                  <a:srgbClr val="404040"/>
                </a:solidFill>
                <a:latin typeface="Courier New" panose="02070309020205020404" pitchFamily="49" charset="0"/>
              </a:rPr>
              <a:t>", </a:t>
            </a:r>
            <a:r>
              <a:rPr lang="en-US" altLang="en-US" b="1">
                <a:solidFill>
                  <a:srgbClr val="404040"/>
                </a:solidFill>
              </a:rPr>
              <a:t>expected</a:t>
            </a:r>
            <a:r>
              <a:rPr lang="en-US" altLang="en-US">
                <a:solidFill>
                  <a:srgbClr val="404040"/>
                </a:solidFill>
                <a:latin typeface="Courier New" panose="02070309020205020404" pitchFamily="49" charset="0"/>
              </a:rPr>
              <a:t>, </a:t>
            </a:r>
            <a:r>
              <a:rPr lang="en-US" altLang="en-US" b="1">
                <a:solidFill>
                  <a:srgbClr val="404040"/>
                </a:solidFill>
              </a:rPr>
              <a:t>actual</a:t>
            </a:r>
            <a:r>
              <a:rPr lang="en-US" altLang="en-US">
                <a:solidFill>
                  <a:srgbClr val="404040"/>
                </a:solidFill>
                <a:latin typeface="Courier New" panose="02070309020205020404" pitchFamily="49" charset="0"/>
              </a:rPr>
              <a:t>)</a:t>
            </a:r>
          </a:p>
          <a:p>
            <a:pPr lvl="1"/>
            <a:endParaRPr lang="en-US" altLang="en-US">
              <a:solidFill>
                <a:srgbClr val="404040"/>
              </a:solidFill>
              <a:latin typeface="Courier New" panose="02070309020205020404" pitchFamily="49" charset="0"/>
            </a:endParaRPr>
          </a:p>
          <a:p>
            <a:pPr lvl="1"/>
            <a:r>
              <a:rPr lang="en-US" altLang="en-US">
                <a:solidFill>
                  <a:srgbClr val="404040"/>
                </a:solidFill>
              </a:rPr>
              <a:t>Why is there no </a:t>
            </a:r>
            <a:r>
              <a:rPr lang="en-US" altLang="en-US">
                <a:solidFill>
                  <a:srgbClr val="404040"/>
                </a:solidFill>
                <a:latin typeface="Courier New" panose="02070309020205020404" pitchFamily="49" charset="0"/>
              </a:rPr>
              <a:t>pass</a:t>
            </a:r>
            <a:r>
              <a:rPr lang="en-US" altLang="en-US">
                <a:solidFill>
                  <a:srgbClr val="404040"/>
                </a:solidFill>
              </a:rPr>
              <a:t> method?</a:t>
            </a:r>
          </a:p>
        </p:txBody>
      </p:sp>
      <p:graphicFrame>
        <p:nvGraphicFramePr>
          <p:cNvPr id="522244" name="Group 4">
            <a:extLst>
              <a:ext uri="{FF2B5EF4-FFF2-40B4-BE49-F238E27FC236}">
                <a16:creationId xmlns:a16="http://schemas.microsoft.com/office/drawing/2014/main" id="{33B1A5E4-C218-435C-8724-8477431AB2B8}"/>
              </a:ext>
            </a:extLst>
          </p:cNvPr>
          <p:cNvGraphicFramePr>
            <a:graphicFrameLocks noGrp="1"/>
          </p:cNvGraphicFramePr>
          <p:nvPr/>
        </p:nvGraphicFramePr>
        <p:xfrm>
          <a:off x="185738" y="1357313"/>
          <a:ext cx="8763000" cy="2926000"/>
        </p:xfrm>
        <a:graphic>
          <a:graphicData uri="http://schemas.openxmlformats.org/drawingml/2006/table">
            <a:tbl>
              <a:tblPr/>
              <a:tblGrid>
                <a:gridCol w="44958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572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assertTrue(</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test</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boolean test is </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false</a:t>
                      </a:r>
                      <a:endParaRPr kumimoji="0" lang="en-US" altLang="en-US" sz="2800" b="0" i="0" u="none" strike="noStrike" cap="none" normalizeH="0" baseline="0">
                        <a:ln>
                          <a:noFill/>
                        </a:ln>
                        <a:solidFill>
                          <a:srgbClr val="262626"/>
                        </a:solidFill>
                        <a:effectLst/>
                        <a:latin typeface="Courier New" panose="020703090202050204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2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assertFalse(</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test</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boolean test is </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true</a:t>
                      </a:r>
                      <a:endParaRPr kumimoji="0" lang="en-US" altLang="en-US" sz="2800" b="0" i="0" u="none" strike="noStrike" cap="none" normalizeH="0" baseline="0">
                        <a:ln>
                          <a:noFill/>
                        </a:ln>
                        <a:solidFill>
                          <a:srgbClr val="262626"/>
                        </a:solidFill>
                        <a:effectLst/>
                        <a:latin typeface="Courier New" panose="020703090202050204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2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assertEquals(</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expected</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actual</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values are not equal</a:t>
                      </a:r>
                      <a:endParaRPr kumimoji="0" lang="en-US" altLang="en-US" sz="2800" b="0" i="0" u="none" strike="noStrike" cap="none" normalizeH="0" baseline="0">
                        <a:ln>
                          <a:noFill/>
                        </a:ln>
                        <a:solidFill>
                          <a:srgbClr val="262626"/>
                        </a:solidFill>
                        <a:effectLst/>
                        <a:latin typeface="Calibri" panose="020F0502020204030204" pitchFamily="3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2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assertSame(</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expected</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actual</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values are not the same (by </a:t>
                      </a:r>
                      <a:r>
                        <a:rPr kumimoji="0" lang="en-US" altLang="en-US" sz="18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a:t>
                      </a:r>
                      <a:endParaRPr kumimoji="0" lang="en-US" altLang="en-US" sz="2800" b="0" i="0" u="none" strike="noStrike" cap="none" normalizeH="0" baseline="0">
                        <a:ln>
                          <a:noFill/>
                        </a:ln>
                        <a:solidFill>
                          <a:srgbClr val="262626"/>
                        </a:solidFill>
                        <a:effectLst/>
                        <a:latin typeface="Calibri" panose="020F0502020204030204" pitchFamily="3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assertNotSame(</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expected</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actual</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values </a:t>
                      </a:r>
                      <a:r>
                        <a:rPr kumimoji="0" lang="en-US" altLang="en-US" sz="1800" b="0" i="1" u="none" strike="noStrike" cap="none" normalizeH="0" baseline="0">
                          <a:ln>
                            <a:noFill/>
                          </a:ln>
                          <a:solidFill>
                            <a:srgbClr val="262626"/>
                          </a:solidFill>
                          <a:effectLst/>
                          <a:latin typeface="Calibri" panose="020F0502020204030204" pitchFamily="34" charset="0"/>
                          <a:cs typeface="Times New Roman" panose="02020603050405020304" pitchFamily="18" charset="0"/>
                        </a:rPr>
                        <a:t>are </a:t>
                      </a: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the same (by </a:t>
                      </a:r>
                      <a:r>
                        <a:rPr kumimoji="0" lang="en-US" altLang="en-US" sz="18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assertNull(</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value</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given value is </a:t>
                      </a:r>
                      <a:r>
                        <a:rPr kumimoji="0" lang="en-US" altLang="en-US" sz="1800" b="0" i="1" u="none" strike="noStrike" cap="none" normalizeH="0" baseline="0">
                          <a:ln>
                            <a:noFill/>
                          </a:ln>
                          <a:solidFill>
                            <a:srgbClr val="262626"/>
                          </a:solidFill>
                          <a:effectLst/>
                          <a:latin typeface="Calibri" panose="020F0502020204030204" pitchFamily="34" charset="0"/>
                          <a:cs typeface="Times New Roman" panose="02020603050405020304" pitchFamily="18" charset="0"/>
                        </a:rPr>
                        <a:t>not</a:t>
                      </a: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 </a:t>
                      </a:r>
                      <a:r>
                        <a:rPr kumimoji="0" lang="en-US" altLang="en-US" sz="18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null</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assertNotNull(</a:t>
                      </a:r>
                      <a:r>
                        <a:rPr kumimoji="0" lang="en-US" altLang="en-US" sz="1800" b="1" i="0" u="none" strike="noStrike" cap="none" normalizeH="0" baseline="0">
                          <a:ln>
                            <a:noFill/>
                          </a:ln>
                          <a:solidFill>
                            <a:srgbClr val="262626"/>
                          </a:solidFill>
                          <a:effectLst/>
                          <a:latin typeface="Verdana" panose="020B0604030504040204" pitchFamily="34" charset="0"/>
                          <a:cs typeface="Times New Roman" panose="02020603050405020304" pitchFamily="18" charset="0"/>
                        </a:rPr>
                        <a:t>value</a:t>
                      </a: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fails if the given value is </a:t>
                      </a:r>
                      <a:r>
                        <a:rPr kumimoji="0" lang="en-US" altLang="en-US" sz="18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null</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700" b="0" i="0" u="none" strike="noStrike" cap="none" normalizeH="0" baseline="0">
                          <a:ln>
                            <a:noFill/>
                          </a:ln>
                          <a:solidFill>
                            <a:srgbClr val="262626"/>
                          </a:solidFill>
                          <a:effectLst/>
                          <a:latin typeface="Courier New" panose="02070309020205020404" pitchFamily="49" charset="0"/>
                          <a:cs typeface="Times New Roman" panose="02020603050405020304" pitchFamily="18" charset="0"/>
                        </a:rPr>
                        <a:t>fail()</a:t>
                      </a:r>
                      <a:endParaRPr kumimoji="0" lang="en-US" altLang="en-US" sz="2800" b="0" i="0" u="none" strike="noStrike" cap="none" normalizeH="0" baseline="0">
                        <a:ln>
                          <a:noFill/>
                        </a:ln>
                        <a:solidFill>
                          <a:srgbClr val="262626"/>
                        </a:solidFill>
                        <a:effectLst/>
                        <a:latin typeface="Arial" panose="020B0604020202020204" pitchFamily="3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cs typeface="Times New Roman" panose="02020603050405020304" pitchFamily="18" charset="0"/>
                        </a:rPr>
                        <a:t>causes current test to immediately fail</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0C2AB37D-3A8E-42E6-A2F0-B3C10EE583AD}"/>
              </a:ext>
            </a:extLst>
          </p:cNvPr>
          <p:cNvSpPr>
            <a:spLocks noGrp="1"/>
          </p:cNvSpPr>
          <p:nvPr>
            <p:ph type="sldNum" sz="quarter" idx="12"/>
          </p:nvPr>
        </p:nvSpPr>
        <p:spPr/>
        <p:txBody>
          <a:bodyPr/>
          <a:lstStyle/>
          <a:p>
            <a:pPr>
              <a:defRPr/>
            </a:pPr>
            <a:fld id="{7F4B1FAA-A740-404F-BBC5-7C153B666279}" type="slidenum">
              <a:rPr lang="en-US" smtClean="0"/>
              <a:pPr>
                <a:defRPr/>
              </a:pPr>
              <a:t>16</a:t>
            </a:fld>
            <a:endParaRPr 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4729A5F-02D7-48FD-B8C7-036E93F390C7}"/>
              </a:ext>
            </a:extLst>
          </p:cNvPr>
          <p:cNvSpPr>
            <a:spLocks noGrp="1" noChangeArrowheads="1"/>
          </p:cNvSpPr>
          <p:nvPr>
            <p:ph type="title"/>
          </p:nvPr>
        </p:nvSpPr>
        <p:spPr/>
        <p:txBody>
          <a:bodyPr/>
          <a:lstStyle/>
          <a:p>
            <a:r>
              <a:rPr lang="en-US" altLang="en-US"/>
              <a:t>ArrayIntList JUnit test</a:t>
            </a:r>
          </a:p>
        </p:txBody>
      </p:sp>
      <p:sp>
        <p:nvSpPr>
          <p:cNvPr id="12291" name="Rectangle 3">
            <a:extLst>
              <a:ext uri="{FF2B5EF4-FFF2-40B4-BE49-F238E27FC236}">
                <a16:creationId xmlns:a16="http://schemas.microsoft.com/office/drawing/2014/main" id="{2D6CA619-465E-4E33-A8CB-D269125D0865}"/>
              </a:ext>
            </a:extLst>
          </p:cNvPr>
          <p:cNvSpPr>
            <a:spLocks noGrp="1" noChangeArrowheads="1"/>
          </p:cNvSpPr>
          <p:nvPr>
            <p:ph type="body" idx="1"/>
          </p:nvPr>
        </p:nvSpPr>
        <p:spPr>
          <a:xfrm>
            <a:off x="0" y="729143"/>
            <a:ext cx="9144000" cy="6085077"/>
          </a:xfrm>
        </p:spPr>
        <p:txBody>
          <a:bodyPr/>
          <a:lstStyle/>
          <a:p>
            <a:pPr lvl="1">
              <a:lnSpc>
                <a:spcPct val="67000"/>
              </a:lnSpc>
              <a:buFont typeface="Wingdings" panose="05000000000000000000" pitchFamily="2" charset="2"/>
              <a:buNone/>
            </a:pPr>
            <a:r>
              <a:rPr lang="en-US" altLang="en-US" sz="1600" dirty="0">
                <a:solidFill>
                  <a:srgbClr val="404040"/>
                </a:solidFill>
                <a:latin typeface="Courier New" panose="02070309020205020404" pitchFamily="49" charset="0"/>
              </a:rPr>
              <a:t>import </a:t>
            </a:r>
            <a:r>
              <a:rPr lang="en-US" altLang="en-US" sz="1600" dirty="0" err="1">
                <a:solidFill>
                  <a:srgbClr val="404040"/>
                </a:solidFill>
                <a:latin typeface="Courier New" panose="02070309020205020404" pitchFamily="49" charset="0"/>
              </a:rPr>
              <a:t>org.junit</a:t>
            </a:r>
            <a:r>
              <a:rPr lang="en-US" altLang="en-US" sz="16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600" dirty="0">
                <a:solidFill>
                  <a:srgbClr val="404040"/>
                </a:solidFill>
                <a:latin typeface="Courier New" panose="02070309020205020404" pitchFamily="49" charset="0"/>
              </a:rPr>
              <a:t>import static </a:t>
            </a:r>
            <a:r>
              <a:rPr lang="en-US" altLang="en-US" sz="1600" dirty="0" err="1">
                <a:solidFill>
                  <a:srgbClr val="404040"/>
                </a:solidFill>
                <a:latin typeface="Courier New" panose="02070309020205020404" pitchFamily="49" charset="0"/>
              </a:rPr>
              <a:t>org.junit.Assert</a:t>
            </a:r>
            <a:r>
              <a:rPr lang="en-US" altLang="en-US" sz="1600" dirty="0">
                <a:solidFill>
                  <a:srgbClr val="404040"/>
                </a:solidFill>
                <a:latin typeface="Courier New" panose="02070309020205020404" pitchFamily="49" charset="0"/>
              </a:rPr>
              <a:t>.*;</a:t>
            </a:r>
            <a:endParaRPr lang="en-US" altLang="en-US" sz="800" dirty="0">
              <a:solidFill>
                <a:srgbClr val="404040"/>
              </a:solidFill>
              <a:latin typeface="Courier New" panose="02070309020205020404" pitchFamily="49" charset="0"/>
            </a:endParaRP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public class </a:t>
            </a:r>
            <a:r>
              <a:rPr lang="en-US" altLang="en-US" sz="1800" b="1" dirty="0" err="1">
                <a:solidFill>
                  <a:srgbClr val="404040"/>
                </a:solidFill>
                <a:latin typeface="Courier New" panose="02070309020205020404" pitchFamily="49" charset="0"/>
              </a:rPr>
              <a:t>TestArrayIntList</a:t>
            </a: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b="1" dirty="0">
                <a:solidFill>
                  <a:schemeClr val="accent2"/>
                </a:solidFill>
                <a:latin typeface="Courier New" panose="02070309020205020404" pitchFamily="49" charset="0"/>
              </a:rPr>
              <a:t>    @Test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public void </a:t>
            </a:r>
            <a:r>
              <a:rPr lang="en-US" altLang="en-US" sz="1800" b="1" dirty="0">
                <a:solidFill>
                  <a:srgbClr val="404040"/>
                </a:solidFill>
                <a:latin typeface="Courier New" panose="02070309020205020404" pitchFamily="49" charset="0"/>
              </a:rPr>
              <a:t>testAddGet1</a:t>
            </a:r>
            <a:r>
              <a:rPr lang="en-US" altLang="en-US" sz="1800" dirty="0">
                <a:solidFill>
                  <a:srgbClr val="404040"/>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 list = new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(42);</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(-3);</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(15);</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(42,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(0));</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(-3,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(1));</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assertEquals</a:t>
            </a:r>
            <a:r>
              <a:rPr lang="en-US" altLang="en-US" sz="1800" dirty="0">
                <a:solidFill>
                  <a:srgbClr val="404040"/>
                </a:solidFill>
                <a:latin typeface="Courier New" panose="02070309020205020404" pitchFamily="49" charset="0"/>
              </a:rPr>
              <a:t>(15, </a:t>
            </a:r>
            <a:r>
              <a:rPr lang="en-US" altLang="en-US" sz="1800" dirty="0" err="1">
                <a:solidFill>
                  <a:srgbClr val="404040"/>
                </a:solidFill>
                <a:latin typeface="Courier New" panose="02070309020205020404" pitchFamily="49" charset="0"/>
              </a:rPr>
              <a:t>list.get</a:t>
            </a:r>
            <a:r>
              <a:rPr lang="en-US" altLang="en-US" sz="1800" dirty="0">
                <a:solidFill>
                  <a:srgbClr val="404040"/>
                </a:solidFill>
                <a:latin typeface="Courier New" panose="02070309020205020404" pitchFamily="49" charset="0"/>
              </a:rPr>
              <a:t>(2));</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endParaRPr lang="en-US" altLang="en-US" sz="800" dirty="0">
              <a:solidFill>
                <a:srgbClr val="404040"/>
              </a:solidFill>
              <a:latin typeface="Courier New" panose="02070309020205020404" pitchFamily="49" charset="0"/>
            </a:endParaRPr>
          </a:p>
          <a:p>
            <a:pPr lvl="1">
              <a:lnSpc>
                <a:spcPct val="67000"/>
              </a:lnSpc>
              <a:buFont typeface="Wingdings" panose="05000000000000000000" pitchFamily="2" charset="2"/>
              <a:buNone/>
            </a:pPr>
            <a:r>
              <a:rPr lang="en-US" altLang="en-US" sz="1800" b="1" dirty="0">
                <a:solidFill>
                  <a:schemeClr val="accent2"/>
                </a:solidFill>
                <a:latin typeface="Courier New" panose="02070309020205020404" pitchFamily="49" charset="0"/>
              </a:rPr>
              <a:t>    @Test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public void </a:t>
            </a:r>
            <a:r>
              <a:rPr lang="en-US" altLang="en-US" sz="1800" b="1" dirty="0" err="1">
                <a:solidFill>
                  <a:srgbClr val="404040"/>
                </a:solidFill>
                <a:latin typeface="Courier New" panose="02070309020205020404" pitchFamily="49" charset="0"/>
              </a:rPr>
              <a:t>testIsEmpty</a:t>
            </a: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 list = new </a:t>
            </a:r>
            <a:r>
              <a:rPr lang="en-US" altLang="en-US" sz="1800" dirty="0" err="1">
                <a:solidFill>
                  <a:srgbClr val="404040"/>
                </a:solidFill>
                <a:latin typeface="Courier New" panose="02070309020205020404" pitchFamily="49" charset="0"/>
              </a:rPr>
              <a:t>ArrayIntList</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assertTrue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list.add</a:t>
            </a:r>
            <a:r>
              <a:rPr lang="en-US" altLang="en-US" sz="1800" dirty="0">
                <a:solidFill>
                  <a:srgbClr val="404040"/>
                </a:solidFill>
                <a:latin typeface="Courier New" panose="02070309020205020404" pitchFamily="49" charset="0"/>
              </a:rPr>
              <a:t>(123);</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assertFalse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dirty="0" err="1">
                <a:solidFill>
                  <a:srgbClr val="404040"/>
                </a:solidFill>
                <a:latin typeface="Courier New" panose="02070309020205020404" pitchFamily="49" charset="0"/>
              </a:rPr>
              <a:t>list.remove</a:t>
            </a:r>
            <a:r>
              <a:rPr lang="en-US" altLang="en-US" sz="1800" dirty="0">
                <a:solidFill>
                  <a:srgbClr val="404040"/>
                </a:solidFill>
                <a:latin typeface="Courier New" panose="02070309020205020404" pitchFamily="49" charset="0"/>
              </a:rPr>
              <a:t>(0);</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r>
              <a:rPr lang="en-US" altLang="en-US" sz="1800" b="1" dirty="0" err="1">
                <a:solidFill>
                  <a:srgbClr val="404040"/>
                </a:solidFill>
                <a:latin typeface="Courier New" panose="02070309020205020404" pitchFamily="49" charset="0"/>
              </a:rPr>
              <a:t>assertTrue</a:t>
            </a:r>
            <a:r>
              <a:rPr lang="en-US" altLang="en-US" sz="1800" dirty="0">
                <a:solidFill>
                  <a:srgbClr val="404040"/>
                </a:solidFill>
                <a:latin typeface="Courier New" panose="02070309020205020404" pitchFamily="49" charset="0"/>
              </a:rPr>
              <a:t>(</a:t>
            </a:r>
            <a:r>
              <a:rPr lang="en-US" altLang="en-US" sz="1800" dirty="0" err="1">
                <a:solidFill>
                  <a:srgbClr val="404040"/>
                </a:solidFill>
                <a:latin typeface="Courier New" panose="02070309020205020404" pitchFamily="49" charset="0"/>
              </a:rPr>
              <a:t>list.isEmpty</a:t>
            </a:r>
            <a:r>
              <a:rPr lang="en-US" altLang="en-US" sz="1800" dirty="0">
                <a:solidFill>
                  <a:srgbClr val="404040"/>
                </a:solidFill>
                <a:latin typeface="Courier New" panose="02070309020205020404" pitchFamily="49" charset="0"/>
              </a:rPr>
              <a:t>());</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p>
          <a:p>
            <a:pPr lvl="1">
              <a:lnSpc>
                <a:spcPct val="67000"/>
              </a:lnSpc>
              <a:buFont typeface="Wingdings" panose="05000000000000000000" pitchFamily="2" charset="2"/>
              <a:buNone/>
            </a:pPr>
            <a:r>
              <a:rPr lang="en-US" altLang="en-US" sz="1800" dirty="0">
                <a:solidFill>
                  <a:srgbClr val="404040"/>
                </a:solidFill>
                <a:latin typeface="Courier New" panose="02070309020205020404" pitchFamily="49" charset="0"/>
              </a:rPr>
              <a:t>    ...</a:t>
            </a:r>
            <a:endParaRPr lang="en-US" altLang="en-US" sz="1800" b="1" dirty="0">
              <a:solidFill>
                <a:srgbClr val="008000"/>
              </a:solidFill>
              <a:latin typeface="Courier New" panose="02070309020205020404" pitchFamily="49" charset="0"/>
            </a:endParaRPr>
          </a:p>
        </p:txBody>
      </p:sp>
      <p:sp>
        <p:nvSpPr>
          <p:cNvPr id="2" name="Slide Number Placeholder 1">
            <a:extLst>
              <a:ext uri="{FF2B5EF4-FFF2-40B4-BE49-F238E27FC236}">
                <a16:creationId xmlns:a16="http://schemas.microsoft.com/office/drawing/2014/main" id="{A95A2243-F676-41FD-8020-F9A0349A6ED1}"/>
              </a:ext>
            </a:extLst>
          </p:cNvPr>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13CDBE5-952A-45C5-8F46-E2581A1C4A5C}"/>
              </a:ext>
            </a:extLst>
          </p:cNvPr>
          <p:cNvSpPr>
            <a:spLocks noGrp="1" noChangeArrowheads="1"/>
          </p:cNvSpPr>
          <p:nvPr>
            <p:ph type="title"/>
          </p:nvPr>
        </p:nvSpPr>
        <p:spPr/>
        <p:txBody>
          <a:bodyPr/>
          <a:lstStyle/>
          <a:p>
            <a:r>
              <a:rPr lang="en-US" altLang="en-US"/>
              <a:t>Testing for exceptions</a:t>
            </a:r>
          </a:p>
        </p:txBody>
      </p:sp>
      <p:sp>
        <p:nvSpPr>
          <p:cNvPr id="24579" name="Rectangle 3">
            <a:extLst>
              <a:ext uri="{FF2B5EF4-FFF2-40B4-BE49-F238E27FC236}">
                <a16:creationId xmlns:a16="http://schemas.microsoft.com/office/drawing/2014/main" id="{38A3DA6B-F867-4785-9DD3-9F527300685E}"/>
              </a:ext>
            </a:extLst>
          </p:cNvPr>
          <p:cNvSpPr>
            <a:spLocks noGrp="1" noChangeArrowheads="1"/>
          </p:cNvSpPr>
          <p:nvPr>
            <p:ph type="body" idx="1"/>
          </p:nvPr>
        </p:nvSpPr>
        <p:spPr>
          <a:xfrm>
            <a:off x="0" y="1295400"/>
            <a:ext cx="9144000" cy="5562600"/>
          </a:xfrm>
        </p:spPr>
        <p:txBody>
          <a:bodyPr/>
          <a:lstStyle/>
          <a:p>
            <a:pPr lvl="1">
              <a:lnSpc>
                <a:spcPct val="80000"/>
              </a:lnSpc>
              <a:buFont typeface="Wingdings" panose="05000000000000000000" pitchFamily="2" charset="2"/>
              <a:buNone/>
            </a:pPr>
            <a:r>
              <a:rPr lang="en-US" altLang="en-US" sz="2000" b="1">
                <a:solidFill>
                  <a:srgbClr val="404040"/>
                </a:solidFill>
                <a:latin typeface="Courier New" panose="02070309020205020404" pitchFamily="49" charset="0"/>
              </a:rPr>
              <a:t>  </a:t>
            </a:r>
            <a:r>
              <a:rPr lang="en-US" altLang="en-US" sz="2000">
                <a:solidFill>
                  <a:srgbClr val="404040"/>
                </a:solidFill>
                <a:latin typeface="Courier New" panose="02070309020205020404" pitchFamily="49" charset="0"/>
              </a:rPr>
              <a:t>@Test</a:t>
            </a:r>
            <a:r>
              <a:rPr lang="en-US" altLang="en-US" sz="2000" b="1">
                <a:solidFill>
                  <a:srgbClr val="003399"/>
                </a:solidFill>
                <a:latin typeface="Courier New" panose="02070309020205020404" pitchFamily="49" charset="0"/>
              </a:rPr>
              <a:t>(expected = </a:t>
            </a:r>
            <a:r>
              <a:rPr lang="en-US" altLang="en-US" sz="2000" b="1">
                <a:solidFill>
                  <a:srgbClr val="003399"/>
                </a:solidFill>
              </a:rPr>
              <a:t>ExceptionType</a:t>
            </a:r>
            <a:r>
              <a:rPr lang="en-US" altLang="en-US" sz="2000" b="1">
                <a:solidFill>
                  <a:srgbClr val="003399"/>
                </a:solidFill>
                <a:latin typeface="Courier New" panose="02070309020205020404" pitchFamily="49" charset="0"/>
              </a:rPr>
              <a:t>.class)</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public void </a:t>
            </a:r>
            <a:r>
              <a:rPr lang="en-US" altLang="en-US" sz="2000" b="1">
                <a:solidFill>
                  <a:srgbClr val="404040"/>
                </a:solidFill>
              </a:rPr>
              <a:t>name</a:t>
            </a:r>
            <a:r>
              <a:rPr lang="en-US" altLang="en-US" sz="2000">
                <a:solidFill>
                  <a:srgbClr val="404040"/>
                </a:solidFill>
                <a:latin typeface="Courier New" panose="02070309020205020404" pitchFamily="49" charset="0"/>
              </a:rPr>
              <a:t>()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1">
              <a:buFont typeface="Wingdings" panose="05000000000000000000" pitchFamily="2" charset="2"/>
              <a:buNone/>
            </a:pPr>
            <a:endParaRPr lang="en-US" altLang="en-US" sz="2000">
              <a:solidFill>
                <a:srgbClr val="404040"/>
              </a:solidFill>
              <a:latin typeface="Courier New" panose="02070309020205020404" pitchFamily="49" charset="0"/>
            </a:endParaRPr>
          </a:p>
          <a:p>
            <a:pPr lvl="1"/>
            <a:r>
              <a:rPr lang="en-US" altLang="en-US">
                <a:solidFill>
                  <a:srgbClr val="404040"/>
                </a:solidFill>
              </a:rPr>
              <a:t>Will pass if it </a:t>
            </a:r>
            <a:r>
              <a:rPr lang="en-US" altLang="en-US" i="1">
                <a:solidFill>
                  <a:srgbClr val="404040"/>
                </a:solidFill>
              </a:rPr>
              <a:t>does </a:t>
            </a:r>
            <a:r>
              <a:rPr lang="en-US" altLang="en-US">
                <a:solidFill>
                  <a:srgbClr val="404040"/>
                </a:solidFill>
              </a:rPr>
              <a:t>throw the given exception.</a:t>
            </a:r>
            <a:endParaRPr lang="en-US" altLang="en-US" sz="800">
              <a:solidFill>
                <a:srgbClr val="404040"/>
              </a:solidFill>
            </a:endParaRPr>
          </a:p>
          <a:p>
            <a:pPr lvl="2"/>
            <a:r>
              <a:rPr lang="en-US" altLang="en-US"/>
              <a:t>If the exception is </a:t>
            </a:r>
            <a:r>
              <a:rPr lang="en-US" altLang="en-US" i="1"/>
              <a:t>not </a:t>
            </a:r>
            <a:r>
              <a:rPr lang="en-US" altLang="en-US"/>
              <a:t>thrown, the test fails.</a:t>
            </a:r>
          </a:p>
          <a:p>
            <a:pPr lvl="2"/>
            <a:r>
              <a:rPr lang="en-US" altLang="en-US"/>
              <a:t>Use this to test for expected errors.</a:t>
            </a:r>
          </a:p>
          <a:p>
            <a:pPr lvl="2"/>
            <a:endParaRPr lang="en-US" altLang="en-US"/>
          </a:p>
          <a:p>
            <a:pPr lvl="1">
              <a:lnSpc>
                <a:spcPct val="80000"/>
              </a:lnSpc>
              <a:buFont typeface="Wingdings" panose="05000000000000000000" pitchFamily="2" charset="2"/>
              <a:buNone/>
            </a:pPr>
            <a:r>
              <a:rPr lang="en-US" altLang="en-US" sz="2000" b="1">
                <a:solidFill>
                  <a:srgbClr val="404040"/>
                </a:solidFill>
                <a:latin typeface="Courier New" panose="02070309020205020404" pitchFamily="49" charset="0"/>
              </a:rPr>
              <a:t>  </a:t>
            </a:r>
            <a:r>
              <a:rPr lang="en-US" altLang="en-US" sz="2000">
                <a:solidFill>
                  <a:srgbClr val="404040"/>
                </a:solidFill>
                <a:latin typeface="Courier New" panose="02070309020205020404" pitchFamily="49" charset="0"/>
              </a:rPr>
              <a:t>@Test</a:t>
            </a:r>
            <a:r>
              <a:rPr lang="en-US" altLang="en-US" sz="2000" b="1">
                <a:solidFill>
                  <a:srgbClr val="404040"/>
                </a:solidFill>
                <a:latin typeface="Courier New" panose="02070309020205020404" pitchFamily="49" charset="0"/>
              </a:rPr>
              <a:t>(expected = </a:t>
            </a:r>
            <a:r>
              <a:rPr lang="en-US" altLang="en-US" sz="1800" b="1">
                <a:solidFill>
                  <a:srgbClr val="404040"/>
                </a:solidFill>
                <a:latin typeface="Courier New" panose="02070309020205020404" pitchFamily="49" charset="0"/>
              </a:rPr>
              <a:t>ArrayIndexOutOfBoundsException.class</a:t>
            </a:r>
            <a:r>
              <a:rPr lang="en-US" altLang="en-US" sz="2000" b="1">
                <a:solidFill>
                  <a:srgbClr val="404040"/>
                </a:solidFill>
                <a:latin typeface="Courier New" panose="02070309020205020404" pitchFamily="49" charset="0"/>
              </a:rPr>
              <a:t>)</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public void testBadIndex()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ArrayIntList list = new ArrayIntList();</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list.get(4);   </a:t>
            </a:r>
            <a:r>
              <a:rPr lang="en-US" altLang="en-US" sz="2000" b="1">
                <a:solidFill>
                  <a:srgbClr val="008000"/>
                </a:solidFill>
                <a:latin typeface="Courier New" panose="02070309020205020404" pitchFamily="49" charset="0"/>
              </a:rPr>
              <a:t>// should fail</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2">
              <a:lnSpc>
                <a:spcPct val="90000"/>
              </a:lnSpc>
              <a:buFontTx/>
              <a:buNone/>
            </a:pPr>
            <a:endParaRPr lang="en-US" altLang="en-US"/>
          </a:p>
        </p:txBody>
      </p:sp>
      <p:sp>
        <p:nvSpPr>
          <p:cNvPr id="3" name="Slide Number Placeholder 2">
            <a:extLst>
              <a:ext uri="{FF2B5EF4-FFF2-40B4-BE49-F238E27FC236}">
                <a16:creationId xmlns:a16="http://schemas.microsoft.com/office/drawing/2014/main" id="{598D964B-3587-4700-AB97-4451DB585EC3}"/>
              </a:ext>
            </a:extLst>
          </p:cNvPr>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136ED93-6A66-4BEE-9DAA-A276E4668EF9}"/>
              </a:ext>
            </a:extLst>
          </p:cNvPr>
          <p:cNvSpPr>
            <a:spLocks noGrp="1" noChangeArrowheads="1"/>
          </p:cNvSpPr>
          <p:nvPr>
            <p:ph type="title"/>
          </p:nvPr>
        </p:nvSpPr>
        <p:spPr/>
        <p:txBody>
          <a:bodyPr/>
          <a:lstStyle/>
          <a:p>
            <a:r>
              <a:rPr lang="en-US" altLang="en-US"/>
              <a:t>Running a test</a:t>
            </a:r>
          </a:p>
        </p:txBody>
      </p:sp>
      <p:sp>
        <p:nvSpPr>
          <p:cNvPr id="13315" name="Rectangle 3">
            <a:extLst>
              <a:ext uri="{FF2B5EF4-FFF2-40B4-BE49-F238E27FC236}">
                <a16:creationId xmlns:a16="http://schemas.microsoft.com/office/drawing/2014/main" id="{3F13D658-4282-4612-BD44-A64C193E1D14}"/>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Right click it in the Eclipse Package Explorer at left;  choose:</a:t>
            </a:r>
          </a:p>
          <a:p>
            <a:pPr lvl="1">
              <a:buFont typeface="Wingdings" panose="05000000000000000000" pitchFamily="2" charset="2"/>
              <a:buNone/>
            </a:pPr>
            <a:r>
              <a:rPr lang="en-US" altLang="en-US">
                <a:solidFill>
                  <a:srgbClr val="404040"/>
                </a:solidFill>
              </a:rPr>
              <a:t>	</a:t>
            </a:r>
            <a:r>
              <a:rPr lang="en-US" altLang="en-US" b="1">
                <a:solidFill>
                  <a:srgbClr val="404040"/>
                </a:solidFill>
              </a:rPr>
              <a:t>Run As</a:t>
            </a:r>
            <a:r>
              <a:rPr lang="en-US" altLang="en-US">
                <a:solidFill>
                  <a:srgbClr val="404040"/>
                </a:solidFill>
              </a:rPr>
              <a:t> </a:t>
            </a:r>
            <a:r>
              <a:rPr lang="en-US" altLang="en-US">
                <a:solidFill>
                  <a:srgbClr val="404040"/>
                </a:solidFill>
                <a:sym typeface="Symbol" panose="05050102010706020507" pitchFamily="18" charset="2"/>
              </a:rPr>
              <a:t></a:t>
            </a:r>
            <a:r>
              <a:rPr lang="en-US" altLang="en-US">
                <a:solidFill>
                  <a:srgbClr val="404040"/>
                </a:solidFill>
              </a:rPr>
              <a:t> </a:t>
            </a:r>
            <a:r>
              <a:rPr lang="en-US" altLang="en-US" b="1">
                <a:solidFill>
                  <a:srgbClr val="404040"/>
                </a:solidFill>
              </a:rPr>
              <a:t>JUnit Test</a:t>
            </a:r>
          </a:p>
          <a:p>
            <a:pPr lvl="1"/>
            <a:endParaRPr lang="en-US" altLang="en-US">
              <a:solidFill>
                <a:srgbClr val="404040"/>
              </a:solidFill>
            </a:endParaRPr>
          </a:p>
          <a:p>
            <a:r>
              <a:rPr lang="en-US" altLang="en-US">
                <a:solidFill>
                  <a:srgbClr val="262626"/>
                </a:solidFill>
              </a:rPr>
              <a:t>The JUnit bar will show </a:t>
            </a:r>
            <a:r>
              <a:rPr lang="en-US" altLang="en-US" b="1">
                <a:solidFill>
                  <a:srgbClr val="008000"/>
                </a:solidFill>
              </a:rPr>
              <a:t>green</a:t>
            </a:r>
            <a:r>
              <a:rPr lang="en-US" altLang="en-US">
                <a:solidFill>
                  <a:srgbClr val="262626"/>
                </a:solidFill>
              </a:rPr>
              <a:t> if all tests pass, </a:t>
            </a:r>
            <a:r>
              <a:rPr lang="en-US" altLang="en-US" b="1">
                <a:solidFill>
                  <a:srgbClr val="800000"/>
                </a:solidFill>
              </a:rPr>
              <a:t>red</a:t>
            </a:r>
            <a:r>
              <a:rPr lang="en-US" altLang="en-US">
                <a:solidFill>
                  <a:srgbClr val="262626"/>
                </a:solidFill>
              </a:rPr>
              <a:t> if any fail.</a:t>
            </a:r>
          </a:p>
          <a:p>
            <a:endParaRPr lang="en-US" altLang="en-US">
              <a:solidFill>
                <a:srgbClr val="262626"/>
              </a:solidFill>
            </a:endParaRPr>
          </a:p>
          <a:p>
            <a:r>
              <a:rPr lang="en-US" altLang="en-US">
                <a:solidFill>
                  <a:srgbClr val="262626"/>
                </a:solidFill>
              </a:rPr>
              <a:t>The Failure Trace shows which tests</a:t>
            </a:r>
            <a:br>
              <a:rPr lang="en-US" altLang="en-US">
                <a:solidFill>
                  <a:srgbClr val="262626"/>
                </a:solidFill>
              </a:rPr>
            </a:br>
            <a:r>
              <a:rPr lang="en-US" altLang="en-US">
                <a:solidFill>
                  <a:srgbClr val="262626"/>
                </a:solidFill>
              </a:rPr>
              <a:t>failed, if any, and why.</a:t>
            </a:r>
          </a:p>
        </p:txBody>
      </p:sp>
      <p:pic>
        <p:nvPicPr>
          <p:cNvPr id="13316" name="Picture 4">
            <a:extLst>
              <a:ext uri="{FF2B5EF4-FFF2-40B4-BE49-F238E27FC236}">
                <a16:creationId xmlns:a16="http://schemas.microsoft.com/office/drawing/2014/main" id="{95754526-CE71-45C5-8216-E7FBE07DC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3954"/>
          <a:stretch>
            <a:fillRect/>
          </a:stretch>
        </p:blipFill>
        <p:spPr bwMode="auto">
          <a:xfrm>
            <a:off x="5835696" y="3519055"/>
            <a:ext cx="3154318" cy="290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a:extLst>
              <a:ext uri="{FF2B5EF4-FFF2-40B4-BE49-F238E27FC236}">
                <a16:creationId xmlns:a16="http://schemas.microsoft.com/office/drawing/2014/main" id="{A501C972-8B95-431A-BC4B-C33E4094D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68" t="87869"/>
          <a:stretch>
            <a:fillRect/>
          </a:stretch>
        </p:blipFill>
        <p:spPr bwMode="auto">
          <a:xfrm>
            <a:off x="432522" y="5135743"/>
            <a:ext cx="5344391" cy="85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077A6F21-0DC0-4E8C-97A0-8B62EBAD12B2}"/>
              </a:ext>
            </a:extLst>
          </p:cNvPr>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Test Automation?</a:t>
            </a:r>
          </a:p>
        </p:txBody>
      </p:sp>
      <p:sp>
        <p:nvSpPr>
          <p:cNvPr id="3" name="Content Placeholder 2"/>
          <p:cNvSpPr>
            <a:spLocks noGrp="1"/>
          </p:cNvSpPr>
          <p:nvPr>
            <p:ph idx="1"/>
          </p:nvPr>
        </p:nvSpPr>
        <p:spPr>
          <a:xfrm>
            <a:off x="88900" y="3582099"/>
            <a:ext cx="8966200" cy="2979121"/>
          </a:xfrm>
        </p:spPr>
        <p:txBody>
          <a:bodyPr/>
          <a:lstStyle/>
          <a:p>
            <a:r>
              <a:rPr lang="en-US" sz="2800" dirty="0"/>
              <a:t>Reduces </a:t>
            </a:r>
            <a:r>
              <a:rPr lang="en-US" sz="2800" dirty="0">
                <a:solidFill>
                  <a:schemeClr val="tx2"/>
                </a:solidFill>
              </a:rPr>
              <a:t>cost</a:t>
            </a:r>
          </a:p>
          <a:p>
            <a:r>
              <a:rPr lang="en-US" sz="2800" dirty="0"/>
              <a:t>Reduces </a:t>
            </a:r>
            <a:r>
              <a:rPr lang="en-US" sz="2800" dirty="0">
                <a:solidFill>
                  <a:schemeClr val="tx2"/>
                </a:solidFill>
              </a:rPr>
              <a:t>human error</a:t>
            </a:r>
          </a:p>
          <a:p>
            <a:r>
              <a:rPr lang="en-US" sz="2800" dirty="0"/>
              <a:t>Reduces </a:t>
            </a:r>
            <a:r>
              <a:rPr lang="en-US" sz="2800" dirty="0">
                <a:solidFill>
                  <a:schemeClr val="tx2"/>
                </a:solidFill>
              </a:rPr>
              <a:t>variance</a:t>
            </a:r>
            <a:r>
              <a:rPr lang="en-US" sz="2800" dirty="0"/>
              <a:t> in test quality from different individuals</a:t>
            </a:r>
          </a:p>
          <a:p>
            <a:r>
              <a:rPr lang="en-US" sz="2800" dirty="0"/>
              <a:t>Significantly reduces the cost of </a:t>
            </a:r>
            <a:r>
              <a:rPr lang="en-US" sz="2800" dirty="0">
                <a:solidFill>
                  <a:schemeClr val="tx2"/>
                </a:solidFill>
              </a:rPr>
              <a:t>regression</a:t>
            </a:r>
            <a:r>
              <a:rPr lang="en-US" sz="2800" dirty="0"/>
              <a:t> testing</a:t>
            </a:r>
          </a:p>
          <a:p>
            <a:r>
              <a:rPr lang="en-US" sz="2800" dirty="0">
                <a:solidFill>
                  <a:srgbClr val="336600"/>
                </a:solidFill>
              </a:rPr>
              <a:t>We will see a more comprehensive view later in this lecture</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a:t>
            </a:fld>
            <a:endParaRPr lang="en-US"/>
          </a:p>
        </p:txBody>
      </p:sp>
      <p:sp>
        <p:nvSpPr>
          <p:cNvPr id="8" name="Text Box 4"/>
          <p:cNvSpPr txBox="1">
            <a:spLocks noChangeArrowheads="1"/>
          </p:cNvSpPr>
          <p:nvPr/>
        </p:nvSpPr>
        <p:spPr bwMode="auto">
          <a:xfrm>
            <a:off x="219918" y="1108295"/>
            <a:ext cx="8727311" cy="2246769"/>
          </a:xfrm>
          <a:prstGeom prst="rect">
            <a:avLst/>
          </a:prstGeom>
          <a:solidFill>
            <a:srgbClr val="FFFF00"/>
          </a:solidFill>
          <a:ln w="19050">
            <a:solidFill>
              <a:schemeClr val="tx2"/>
            </a:solidFill>
            <a:miter lim="800000"/>
            <a:headEnd type="none" w="sm" len="sm"/>
            <a:tailEnd type="none" w="sm" len="sm"/>
          </a:ln>
          <a:effectLst/>
        </p:spPr>
        <p:txBody>
          <a:bodyPr wrap="square">
            <a:spAutoFit/>
          </a:bodyPr>
          <a:lstStyle/>
          <a:p>
            <a:pPr algn="just">
              <a:defRPr/>
            </a:pPr>
            <a:r>
              <a:rPr lang="en-US" altLang="zh-CN" sz="2800" dirty="0">
                <a:solidFill>
                  <a:srgbClr val="002060"/>
                </a:solidFill>
                <a:latin typeface="Gill Sans MT" pitchFamily="34" charset="0"/>
                <a:ea typeface="宋体" charset="-122"/>
              </a:rPr>
              <a:t>Test Automation or Automated Testing:  </a:t>
            </a:r>
            <a:r>
              <a:rPr lang="en-US" altLang="zh-CN" sz="2800" b="0" dirty="0">
                <a:solidFill>
                  <a:schemeClr val="tx2"/>
                </a:solidFill>
                <a:latin typeface="Gill Sans MT" pitchFamily="34" charset="0"/>
                <a:ea typeface="宋体" charset="-122"/>
              </a:rPr>
              <a:t>The use of software to control the execution of tests, the comparison of actual outcomes to predicted outcomes, the setting up of test preconditions, and other test control and test reporting functions</a:t>
            </a:r>
          </a:p>
        </p:txBody>
      </p:sp>
    </p:spTree>
    <p:extLst>
      <p:ext uri="{BB962C8B-B14F-4D97-AF65-F5344CB8AC3E}">
        <p14:creationId xmlns:p14="http://schemas.microsoft.com/office/powerpoint/2010/main" val="38897744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4660426-0854-41BC-8A1B-531F959B7E1F}"/>
              </a:ext>
            </a:extLst>
          </p:cNvPr>
          <p:cNvSpPr>
            <a:spLocks noGrp="1" noChangeArrowheads="1"/>
          </p:cNvSpPr>
          <p:nvPr>
            <p:ph type="title"/>
          </p:nvPr>
        </p:nvSpPr>
        <p:spPr/>
        <p:txBody>
          <a:bodyPr/>
          <a:lstStyle/>
          <a:p>
            <a:r>
              <a:rPr lang="en-US" altLang="en-US"/>
              <a:t>Good assertion messages</a:t>
            </a:r>
          </a:p>
        </p:txBody>
      </p:sp>
      <p:sp>
        <p:nvSpPr>
          <p:cNvPr id="21507" name="Rectangle 3">
            <a:extLst>
              <a:ext uri="{FF2B5EF4-FFF2-40B4-BE49-F238E27FC236}">
                <a16:creationId xmlns:a16="http://schemas.microsoft.com/office/drawing/2014/main" id="{9F00D20F-FF1E-463E-8ABF-0090ADE24311}"/>
              </a:ext>
            </a:extLst>
          </p:cNvPr>
          <p:cNvSpPr>
            <a:spLocks noGrp="1" noChangeArrowheads="1"/>
          </p:cNvSpPr>
          <p:nvPr>
            <p:ph type="body" idx="1"/>
          </p:nvPr>
        </p:nvSpPr>
        <p:spPr>
          <a:xfrm>
            <a:off x="0" y="1295400"/>
            <a:ext cx="9144000" cy="5562600"/>
          </a:xfrm>
        </p:spPr>
        <p:txBody>
          <a:bodyPr/>
          <a:lstStyle/>
          <a:p>
            <a:pPr>
              <a:lnSpc>
                <a:spcPct val="70000"/>
              </a:lnSpc>
              <a:buFontTx/>
              <a:buNone/>
            </a:pPr>
            <a:r>
              <a:rPr lang="en-US" altLang="en-US" sz="1800">
                <a:solidFill>
                  <a:srgbClr val="262626"/>
                </a:solidFill>
                <a:latin typeface="Courier New" panose="02070309020205020404" pitchFamily="49" charset="0"/>
              </a:rPr>
              <a:t>public class DateTest {</a:t>
            </a:r>
          </a:p>
          <a:p>
            <a:pPr>
              <a:lnSpc>
                <a:spcPct val="70000"/>
              </a:lnSpc>
              <a:buFontTx/>
              <a:buNone/>
            </a:pPr>
            <a:r>
              <a:rPr lang="en-US" altLang="en-US" sz="1800">
                <a:solidFill>
                  <a:srgbClr val="262626"/>
                </a:solidFill>
                <a:latin typeface="Courier New" panose="02070309020205020404" pitchFamily="49" charset="0"/>
              </a:rPr>
              <a:t>    @Test</a:t>
            </a:r>
          </a:p>
          <a:p>
            <a:pPr>
              <a:lnSpc>
                <a:spcPct val="70000"/>
              </a:lnSpc>
              <a:buFontTx/>
              <a:buNone/>
            </a:pPr>
            <a:r>
              <a:rPr lang="en-US" altLang="en-US" sz="1800">
                <a:solidFill>
                  <a:srgbClr val="262626"/>
                </a:solidFill>
                <a:latin typeface="Courier New" panose="02070309020205020404" pitchFamily="49" charset="0"/>
              </a:rPr>
              <a:t>    public void test_addDays_addJustOneDay_1() {</a:t>
            </a:r>
          </a:p>
          <a:p>
            <a:pPr>
              <a:lnSpc>
                <a:spcPct val="70000"/>
              </a:lnSpc>
              <a:buFontTx/>
              <a:buNone/>
            </a:pPr>
            <a:r>
              <a:rPr lang="en-US" altLang="en-US" sz="1800">
                <a:solidFill>
                  <a:srgbClr val="262626"/>
                </a:solidFill>
                <a:latin typeface="Courier New" panose="02070309020205020404" pitchFamily="49" charset="0"/>
              </a:rPr>
              <a:t>        Date actual = new Date(2050, 2, 15);</a:t>
            </a:r>
          </a:p>
          <a:p>
            <a:pPr>
              <a:lnSpc>
                <a:spcPct val="70000"/>
              </a:lnSpc>
              <a:buFontTx/>
              <a:buNone/>
            </a:pPr>
            <a:r>
              <a:rPr lang="en-US" altLang="en-US" sz="1800">
                <a:solidFill>
                  <a:srgbClr val="262626"/>
                </a:solidFill>
                <a:latin typeface="Courier New" panose="02070309020205020404" pitchFamily="49" charset="0"/>
              </a:rPr>
              <a:t>        actual.addDays(1);</a:t>
            </a:r>
          </a:p>
          <a:p>
            <a:pPr>
              <a:lnSpc>
                <a:spcPct val="70000"/>
              </a:lnSpc>
              <a:buFontTx/>
              <a:buNone/>
            </a:pPr>
            <a:r>
              <a:rPr lang="en-US" altLang="en-US" sz="1800">
                <a:solidFill>
                  <a:srgbClr val="262626"/>
                </a:solidFill>
                <a:latin typeface="Courier New" panose="02070309020205020404" pitchFamily="49" charset="0"/>
              </a:rPr>
              <a:t>        Date expected = new Date(2050, 2, 16);</a:t>
            </a:r>
          </a:p>
          <a:p>
            <a:pPr>
              <a:lnSpc>
                <a:spcPct val="70000"/>
              </a:lnSpc>
              <a:buFontTx/>
              <a:buNone/>
            </a:pPr>
            <a:r>
              <a:rPr lang="en-US" altLang="en-US" sz="1800">
                <a:solidFill>
                  <a:srgbClr val="262626"/>
                </a:solidFill>
                <a:latin typeface="Courier New" panose="02070309020205020404" pitchFamily="49" charset="0"/>
              </a:rPr>
              <a:t>        assertEquals(</a:t>
            </a:r>
            <a:r>
              <a:rPr lang="en-US" altLang="en-US" sz="1800" b="1">
                <a:solidFill>
                  <a:schemeClr val="accent2"/>
                </a:solidFill>
                <a:latin typeface="Courier New" panose="02070309020205020404" pitchFamily="49" charset="0"/>
              </a:rPr>
              <a:t>"adding one day to 2050/2/15"</a:t>
            </a:r>
            <a:r>
              <a:rPr lang="en-US" altLang="en-US" sz="1800">
                <a:solidFill>
                  <a:srgbClr val="262626"/>
                </a:solidFill>
                <a:latin typeface="Courier New" panose="02070309020205020404" pitchFamily="49" charset="0"/>
              </a:rPr>
              <a:t>, </a:t>
            </a:r>
          </a:p>
          <a:p>
            <a:pPr>
              <a:lnSpc>
                <a:spcPct val="70000"/>
              </a:lnSpc>
              <a:buFontTx/>
              <a:buNone/>
            </a:pPr>
            <a:r>
              <a:rPr lang="en-US" altLang="en-US" sz="1800">
                <a:solidFill>
                  <a:srgbClr val="262626"/>
                </a:solidFill>
                <a:latin typeface="Courier New" panose="02070309020205020404" pitchFamily="49" charset="0"/>
              </a:rPr>
              <a:t>            expected, actual);</a:t>
            </a:r>
            <a:endParaRPr lang="en-US" altLang="en-US" sz="1800" b="1">
              <a:solidFill>
                <a:srgbClr val="008000"/>
              </a:solidFill>
              <a:latin typeface="Courier New" panose="02070309020205020404" pitchFamily="49" charset="0"/>
            </a:endParaRP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r>
              <a:rPr lang="en-US" altLang="en-US" sz="1800">
                <a:solidFill>
                  <a:srgbClr val="262626"/>
                </a:solidFill>
                <a:latin typeface="Courier New" panose="02070309020205020404" pitchFamily="49" charset="0"/>
              </a:rPr>
              <a:t>    ...</a:t>
            </a:r>
          </a:p>
          <a:p>
            <a:pPr>
              <a:lnSpc>
                <a:spcPct val="70000"/>
              </a:lnSpc>
              <a:buFontTx/>
              <a:buNone/>
            </a:pPr>
            <a:r>
              <a:rPr lang="en-US" altLang="en-US" sz="1800">
                <a:solidFill>
                  <a:srgbClr val="262626"/>
                </a:solidFill>
                <a:latin typeface="Courier New" panose="02070309020205020404" pitchFamily="49" charset="0"/>
              </a:rPr>
              <a:t>}</a:t>
            </a:r>
          </a:p>
          <a:p>
            <a:pPr>
              <a:lnSpc>
                <a:spcPct val="70000"/>
              </a:lnSpc>
              <a:buFontTx/>
              <a:buNone/>
            </a:pPr>
            <a:endParaRPr lang="en-US" altLang="en-US" sz="1800">
              <a:solidFill>
                <a:srgbClr val="262626"/>
              </a:solidFill>
              <a:latin typeface="Courier New" panose="02070309020205020404" pitchFamily="49" charset="0"/>
            </a:endParaRPr>
          </a:p>
          <a:p>
            <a:pPr>
              <a:lnSpc>
                <a:spcPct val="70000"/>
              </a:lnSpc>
              <a:buFontTx/>
              <a:buNone/>
            </a:pPr>
            <a:r>
              <a:rPr lang="en-US" altLang="en-US" sz="1800" b="1">
                <a:solidFill>
                  <a:srgbClr val="008000"/>
                </a:solidFill>
                <a:latin typeface="Courier New" panose="02070309020205020404" pitchFamily="49" charset="0"/>
              </a:rPr>
              <a:t>// JUnit will already show</a:t>
            </a:r>
          </a:p>
          <a:p>
            <a:pPr>
              <a:lnSpc>
                <a:spcPct val="70000"/>
              </a:lnSpc>
              <a:buFontTx/>
              <a:buNone/>
            </a:pPr>
            <a:r>
              <a:rPr lang="en-US" altLang="en-US" sz="1800" b="1">
                <a:solidFill>
                  <a:srgbClr val="008000"/>
                </a:solidFill>
                <a:latin typeface="Courier New" panose="02070309020205020404" pitchFamily="49" charset="0"/>
              </a:rPr>
              <a:t>// the expected and actual</a:t>
            </a:r>
          </a:p>
          <a:p>
            <a:pPr>
              <a:lnSpc>
                <a:spcPct val="70000"/>
              </a:lnSpc>
              <a:buFontTx/>
              <a:buNone/>
            </a:pPr>
            <a:r>
              <a:rPr lang="en-US" altLang="en-US" sz="1800" b="1">
                <a:solidFill>
                  <a:srgbClr val="008000"/>
                </a:solidFill>
                <a:latin typeface="Courier New" panose="02070309020205020404" pitchFamily="49" charset="0"/>
              </a:rPr>
              <a:t>// values in its output;</a:t>
            </a:r>
          </a:p>
          <a:p>
            <a:pPr>
              <a:lnSpc>
                <a:spcPct val="70000"/>
              </a:lnSpc>
              <a:buFontTx/>
              <a:buNone/>
            </a:pPr>
            <a:r>
              <a:rPr lang="en-US" altLang="en-US" sz="1800" b="1">
                <a:solidFill>
                  <a:srgbClr val="008000"/>
                </a:solidFill>
                <a:latin typeface="Courier New" panose="02070309020205020404" pitchFamily="49" charset="0"/>
              </a:rPr>
              <a:t>//</a:t>
            </a:r>
          </a:p>
          <a:p>
            <a:pPr>
              <a:lnSpc>
                <a:spcPct val="70000"/>
              </a:lnSpc>
              <a:buFontTx/>
              <a:buNone/>
            </a:pPr>
            <a:r>
              <a:rPr lang="en-US" altLang="en-US" sz="1800" b="1">
                <a:solidFill>
                  <a:srgbClr val="008000"/>
                </a:solidFill>
                <a:latin typeface="Courier New" panose="02070309020205020404" pitchFamily="49" charset="0"/>
              </a:rPr>
              <a:t>// don't need to repeat them</a:t>
            </a:r>
          </a:p>
          <a:p>
            <a:pPr>
              <a:lnSpc>
                <a:spcPct val="70000"/>
              </a:lnSpc>
              <a:buFontTx/>
              <a:buNone/>
            </a:pPr>
            <a:r>
              <a:rPr lang="en-US" altLang="en-US" sz="1800" b="1">
                <a:solidFill>
                  <a:srgbClr val="008000"/>
                </a:solidFill>
                <a:latin typeface="Courier New" panose="02070309020205020404" pitchFamily="49" charset="0"/>
              </a:rPr>
              <a:t>// in the assertion message</a:t>
            </a:r>
          </a:p>
        </p:txBody>
      </p:sp>
      <p:pic>
        <p:nvPicPr>
          <p:cNvPr id="21508" name="Picture 4">
            <a:extLst>
              <a:ext uri="{FF2B5EF4-FFF2-40B4-BE49-F238E27FC236}">
                <a16:creationId xmlns:a16="http://schemas.microsoft.com/office/drawing/2014/main" id="{1ED35973-9203-4251-A4D7-C9D404189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810000"/>
            <a:ext cx="425767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Line 5">
            <a:extLst>
              <a:ext uri="{FF2B5EF4-FFF2-40B4-BE49-F238E27FC236}">
                <a16:creationId xmlns:a16="http://schemas.microsoft.com/office/drawing/2014/main" id="{DAD282FC-B7AA-40FE-9C94-99060895418D}"/>
              </a:ext>
            </a:extLst>
          </p:cNvPr>
          <p:cNvSpPr>
            <a:spLocks noChangeShapeType="1"/>
          </p:cNvSpPr>
          <p:nvPr/>
        </p:nvSpPr>
        <p:spPr bwMode="auto">
          <a:xfrm>
            <a:off x="3962400" y="4572000"/>
            <a:ext cx="2590800" cy="1524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54BC8C8-9176-4F4F-8A37-E4469006A0F5}"/>
              </a:ext>
            </a:extLst>
          </p:cNvPr>
          <p:cNvSpPr>
            <a:spLocks noGrp="1" noChangeArrowheads="1"/>
          </p:cNvSpPr>
          <p:nvPr>
            <p:ph type="title"/>
          </p:nvPr>
        </p:nvSpPr>
        <p:spPr/>
        <p:txBody>
          <a:bodyPr/>
          <a:lstStyle/>
          <a:p>
            <a:r>
              <a:rPr lang="en-US" altLang="en-US"/>
              <a:t>Tests with a timeout</a:t>
            </a:r>
          </a:p>
        </p:txBody>
      </p:sp>
      <p:sp>
        <p:nvSpPr>
          <p:cNvPr id="22531" name="Rectangle 3">
            <a:extLst>
              <a:ext uri="{FF2B5EF4-FFF2-40B4-BE49-F238E27FC236}">
                <a16:creationId xmlns:a16="http://schemas.microsoft.com/office/drawing/2014/main" id="{E3EEDC23-902C-4911-9A58-58DF11EE5262}"/>
              </a:ext>
            </a:extLst>
          </p:cNvPr>
          <p:cNvSpPr>
            <a:spLocks noGrp="1" noChangeArrowheads="1"/>
          </p:cNvSpPr>
          <p:nvPr>
            <p:ph type="body" idx="1"/>
          </p:nvPr>
        </p:nvSpPr>
        <p:spPr>
          <a:xfrm>
            <a:off x="0" y="1295400"/>
            <a:ext cx="9144000" cy="5562600"/>
          </a:xfrm>
        </p:spPr>
        <p:txBody>
          <a:bodyPr/>
          <a:lstStyle/>
          <a:p>
            <a:pPr lvl="1">
              <a:lnSpc>
                <a:spcPct val="80000"/>
              </a:lnSpc>
              <a:buFont typeface="Wingdings" panose="05000000000000000000" pitchFamily="2" charset="2"/>
              <a:buNone/>
            </a:pPr>
            <a:r>
              <a:rPr lang="en-US" altLang="en-US" sz="2400" b="1" dirty="0">
                <a:solidFill>
                  <a:srgbClr val="404040"/>
                </a:solidFill>
                <a:latin typeface="Courier New" panose="02070309020205020404" pitchFamily="49" charset="0"/>
              </a:rPr>
              <a:t>    </a:t>
            </a:r>
            <a:r>
              <a:rPr lang="en-US" altLang="en-US" sz="2400" dirty="0">
                <a:solidFill>
                  <a:srgbClr val="404040"/>
                </a:solidFill>
                <a:latin typeface="Courier New" panose="02070309020205020404" pitchFamily="49" charset="0"/>
              </a:rPr>
              <a:t>@Test</a:t>
            </a:r>
            <a:r>
              <a:rPr lang="en-US" altLang="en-US" sz="2400" b="1" dirty="0">
                <a:solidFill>
                  <a:srgbClr val="003399"/>
                </a:solidFill>
                <a:latin typeface="Courier New" panose="02070309020205020404" pitchFamily="49" charset="0"/>
              </a:rPr>
              <a:t>(timeout = 5000)</a:t>
            </a:r>
          </a:p>
          <a:p>
            <a:pPr lvl="1">
              <a:lnSpc>
                <a:spcPct val="80000"/>
              </a:lnSpc>
              <a:buFont typeface="Wingdings" panose="05000000000000000000" pitchFamily="2" charset="2"/>
              <a:buNone/>
            </a:pPr>
            <a:r>
              <a:rPr lang="en-US" altLang="en-US" sz="2400" dirty="0">
                <a:solidFill>
                  <a:srgbClr val="404040"/>
                </a:solidFill>
                <a:latin typeface="Courier New" panose="02070309020205020404" pitchFamily="49" charset="0"/>
              </a:rPr>
              <a:t>    public void </a:t>
            </a:r>
            <a:r>
              <a:rPr lang="en-US" altLang="en-US" sz="2400" b="1" dirty="0">
                <a:solidFill>
                  <a:srgbClr val="404040"/>
                </a:solidFill>
              </a:rPr>
              <a:t>name</a:t>
            </a:r>
            <a:r>
              <a:rPr lang="en-US" altLang="en-US" sz="2400" dirty="0">
                <a:solidFill>
                  <a:srgbClr val="404040"/>
                </a:solidFill>
                <a:latin typeface="Courier New" panose="02070309020205020404" pitchFamily="49" charset="0"/>
              </a:rPr>
              <a:t>() { ... }</a:t>
            </a:r>
          </a:p>
          <a:p>
            <a:pPr lvl="1">
              <a:lnSpc>
                <a:spcPct val="80000"/>
              </a:lnSpc>
              <a:buFont typeface="Wingdings" panose="05000000000000000000" pitchFamily="2" charset="2"/>
              <a:buNone/>
            </a:pPr>
            <a:endParaRPr lang="en-US" altLang="en-US" sz="2400" dirty="0">
              <a:solidFill>
                <a:srgbClr val="404040"/>
              </a:solidFill>
              <a:latin typeface="Courier New" panose="02070309020205020404" pitchFamily="49" charset="0"/>
            </a:endParaRPr>
          </a:p>
          <a:p>
            <a:pPr lvl="1"/>
            <a:r>
              <a:rPr lang="en-US" altLang="en-US" dirty="0">
                <a:solidFill>
                  <a:srgbClr val="404040"/>
                </a:solidFill>
              </a:rPr>
              <a:t>The above method will be </a:t>
            </a:r>
            <a:r>
              <a:rPr lang="en-US" altLang="en-US" dirty="0">
                <a:solidFill>
                  <a:srgbClr val="FF5050"/>
                </a:solidFill>
              </a:rPr>
              <a:t>considered a failure </a:t>
            </a:r>
            <a:r>
              <a:rPr lang="en-US" altLang="en-US" dirty="0">
                <a:solidFill>
                  <a:srgbClr val="404040"/>
                </a:solidFill>
              </a:rPr>
              <a:t>if it doesn't finish running within </a:t>
            </a:r>
            <a:r>
              <a:rPr lang="en-US" altLang="en-US" b="1" dirty="0">
                <a:solidFill>
                  <a:srgbClr val="FF5050"/>
                </a:solidFill>
              </a:rPr>
              <a:t>5000 </a:t>
            </a:r>
            <a:r>
              <a:rPr lang="en-US" altLang="en-US" b="1" dirty="0" err="1">
                <a:solidFill>
                  <a:srgbClr val="FF5050"/>
                </a:solidFill>
              </a:rPr>
              <a:t>ms</a:t>
            </a:r>
            <a:endParaRPr lang="en-US" altLang="en-US" b="1" dirty="0">
              <a:solidFill>
                <a:srgbClr val="FF5050"/>
              </a:solidFill>
            </a:endParaRPr>
          </a:p>
          <a:p>
            <a:pPr lvl="1"/>
            <a:endParaRPr lang="en-US" altLang="en-US" sz="2600" dirty="0">
              <a:solidFill>
                <a:srgbClr val="404040"/>
              </a:solidFill>
            </a:endParaRPr>
          </a:p>
          <a:p>
            <a:pPr lvl="1">
              <a:lnSpc>
                <a:spcPct val="80000"/>
              </a:lnSpc>
              <a:buFont typeface="Wingdings" panose="05000000000000000000" pitchFamily="2" charset="2"/>
              <a:buNone/>
            </a:pPr>
            <a:r>
              <a:rPr lang="en-US" altLang="en-US" sz="2400" dirty="0">
                <a:solidFill>
                  <a:srgbClr val="404040"/>
                </a:solidFill>
                <a:latin typeface="Courier New" panose="02070309020205020404" pitchFamily="49" charset="0"/>
              </a:rPr>
              <a:t>    private static final int </a:t>
            </a:r>
            <a:r>
              <a:rPr lang="en-US" altLang="en-US" sz="2400" b="1" dirty="0">
                <a:solidFill>
                  <a:srgbClr val="404040"/>
                </a:solidFill>
                <a:latin typeface="Courier New" panose="02070309020205020404" pitchFamily="49" charset="0"/>
              </a:rPr>
              <a:t>TIMEOUT</a:t>
            </a:r>
            <a:r>
              <a:rPr lang="en-US" altLang="en-US" sz="2400" dirty="0">
                <a:solidFill>
                  <a:srgbClr val="404040"/>
                </a:solidFill>
                <a:latin typeface="Courier New" panose="02070309020205020404" pitchFamily="49" charset="0"/>
              </a:rPr>
              <a:t> = 2000;</a:t>
            </a:r>
          </a:p>
          <a:p>
            <a:pPr lvl="1">
              <a:lnSpc>
                <a:spcPct val="80000"/>
              </a:lnSpc>
              <a:buFont typeface="Wingdings" panose="05000000000000000000" pitchFamily="2" charset="2"/>
              <a:buNone/>
            </a:pPr>
            <a:r>
              <a:rPr lang="en-US" altLang="en-US" sz="2400" dirty="0">
                <a:solidFill>
                  <a:srgbClr val="404040"/>
                </a:solidFill>
                <a:latin typeface="Courier New" panose="02070309020205020404" pitchFamily="49" charset="0"/>
              </a:rPr>
              <a:t>    ...</a:t>
            </a:r>
            <a:br>
              <a:rPr lang="en-US" altLang="en-US" sz="2400" dirty="0">
                <a:solidFill>
                  <a:srgbClr val="404040"/>
                </a:solidFill>
                <a:latin typeface="Courier New" panose="02070309020205020404" pitchFamily="49" charset="0"/>
              </a:rPr>
            </a:br>
            <a:endParaRPr lang="en-US" altLang="en-US" sz="2400" dirty="0">
              <a:solidFill>
                <a:srgbClr val="404040"/>
              </a:solidFill>
              <a:latin typeface="Courier New" panose="02070309020205020404" pitchFamily="49" charset="0"/>
            </a:endParaRPr>
          </a:p>
          <a:p>
            <a:pPr lvl="1">
              <a:lnSpc>
                <a:spcPct val="80000"/>
              </a:lnSpc>
              <a:buFont typeface="Wingdings" panose="05000000000000000000" pitchFamily="2" charset="2"/>
              <a:buNone/>
            </a:pPr>
            <a:r>
              <a:rPr lang="en-US" altLang="en-US" sz="2400" dirty="0">
                <a:solidFill>
                  <a:srgbClr val="404040"/>
                </a:solidFill>
                <a:latin typeface="Courier New" panose="02070309020205020404" pitchFamily="49" charset="0"/>
              </a:rPr>
              <a:t>    @Test(timeout = </a:t>
            </a:r>
            <a:r>
              <a:rPr lang="en-US" altLang="en-US" sz="2400" b="1" dirty="0">
                <a:solidFill>
                  <a:schemeClr val="accent2"/>
                </a:solidFill>
                <a:latin typeface="Courier New" panose="02070309020205020404" pitchFamily="49" charset="0"/>
              </a:rPr>
              <a:t>TIMEOUT</a:t>
            </a:r>
            <a:r>
              <a:rPr lang="en-US" altLang="en-US" sz="2400" dirty="0">
                <a:solidFill>
                  <a:srgbClr val="404040"/>
                </a:solidFill>
                <a:latin typeface="Courier New" panose="02070309020205020404" pitchFamily="49" charset="0"/>
              </a:rPr>
              <a:t>)</a:t>
            </a:r>
          </a:p>
          <a:p>
            <a:pPr lvl="1">
              <a:lnSpc>
                <a:spcPct val="80000"/>
              </a:lnSpc>
              <a:buFont typeface="Wingdings" panose="05000000000000000000" pitchFamily="2" charset="2"/>
              <a:buNone/>
            </a:pPr>
            <a:r>
              <a:rPr lang="en-US" altLang="en-US" sz="2400" dirty="0">
                <a:solidFill>
                  <a:srgbClr val="404040"/>
                </a:solidFill>
                <a:latin typeface="Courier New" panose="02070309020205020404" pitchFamily="49" charset="0"/>
              </a:rPr>
              <a:t>    public void </a:t>
            </a:r>
            <a:r>
              <a:rPr lang="en-US" altLang="en-US" sz="2400" b="1" dirty="0">
                <a:solidFill>
                  <a:srgbClr val="404040"/>
                </a:solidFill>
              </a:rPr>
              <a:t>name</a:t>
            </a:r>
            <a:r>
              <a:rPr lang="en-US" altLang="en-US" sz="2400" dirty="0">
                <a:solidFill>
                  <a:srgbClr val="404040"/>
                </a:solidFill>
                <a:latin typeface="Courier New" panose="02070309020205020404" pitchFamily="49" charset="0"/>
              </a:rPr>
              <a:t>() { ... }</a:t>
            </a:r>
          </a:p>
          <a:p>
            <a:pPr lvl="1">
              <a:buFont typeface="Wingdings" panose="05000000000000000000" pitchFamily="2" charset="2"/>
              <a:buNone/>
            </a:pPr>
            <a:endParaRPr lang="en-US" altLang="en-US" sz="2400" dirty="0">
              <a:solidFill>
                <a:srgbClr val="404040"/>
              </a:solidFill>
              <a:latin typeface="Courier New" panose="02070309020205020404" pitchFamily="49" charset="0"/>
            </a:endParaRPr>
          </a:p>
          <a:p>
            <a:pPr lvl="1"/>
            <a:r>
              <a:rPr lang="en-US" altLang="en-US" dirty="0">
                <a:solidFill>
                  <a:srgbClr val="404040"/>
                </a:solidFill>
              </a:rPr>
              <a:t>Times out / fails after 2000 </a:t>
            </a:r>
            <a:r>
              <a:rPr lang="en-US" altLang="en-US" dirty="0" err="1">
                <a:solidFill>
                  <a:srgbClr val="404040"/>
                </a:solidFill>
              </a:rPr>
              <a:t>ms</a:t>
            </a:r>
            <a:endParaRPr lang="en-US" altLang="en-US" dirty="0">
              <a:solidFill>
                <a:srgbClr val="404040"/>
              </a:solidFill>
            </a:endParaRPr>
          </a:p>
        </p:txBody>
      </p:sp>
      <p:sp>
        <p:nvSpPr>
          <p:cNvPr id="2" name="Slide Number Placeholder 1">
            <a:extLst>
              <a:ext uri="{FF2B5EF4-FFF2-40B4-BE49-F238E27FC236}">
                <a16:creationId xmlns:a16="http://schemas.microsoft.com/office/drawing/2014/main" id="{4A2A197F-CFCE-48CB-8307-D2F5DC2D9972}"/>
              </a:ext>
            </a:extLst>
          </p:cNvPr>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91936B2-EEED-4638-BE61-AAAB9A09870E}"/>
              </a:ext>
            </a:extLst>
          </p:cNvPr>
          <p:cNvSpPr>
            <a:spLocks noGrp="1" noChangeArrowheads="1"/>
          </p:cNvSpPr>
          <p:nvPr>
            <p:ph type="title"/>
          </p:nvPr>
        </p:nvSpPr>
        <p:spPr/>
        <p:txBody>
          <a:bodyPr/>
          <a:lstStyle/>
          <a:p>
            <a:r>
              <a:rPr lang="en-US" altLang="en-US" dirty="0"/>
              <a:t>Pervasive timeouts</a:t>
            </a:r>
          </a:p>
        </p:txBody>
      </p:sp>
      <p:sp>
        <p:nvSpPr>
          <p:cNvPr id="23555" name="Rectangle 3">
            <a:extLst>
              <a:ext uri="{FF2B5EF4-FFF2-40B4-BE49-F238E27FC236}">
                <a16:creationId xmlns:a16="http://schemas.microsoft.com/office/drawing/2014/main" id="{FC7F4206-540B-4A23-ABDC-F534E7814AF4}"/>
              </a:ext>
            </a:extLst>
          </p:cNvPr>
          <p:cNvSpPr>
            <a:spLocks noGrp="1" noChangeArrowheads="1"/>
          </p:cNvSpPr>
          <p:nvPr>
            <p:ph type="body" idx="1"/>
          </p:nvPr>
        </p:nvSpPr>
        <p:spPr>
          <a:xfrm>
            <a:off x="0" y="877455"/>
            <a:ext cx="9144000" cy="5980545"/>
          </a:xfrm>
        </p:spPr>
        <p:txBody>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r>
              <a:rPr lang="en-US" altLang="en-US" sz="1800" b="1" dirty="0">
                <a:solidFill>
                  <a:schemeClr val="accent2"/>
                </a:solidFill>
                <a:latin typeface="Courier New" panose="02070309020205020404" pitchFamily="49" charset="0"/>
              </a:rPr>
              <a:t>(timeout = DEFAULT_TIMEOUT)</a:t>
            </a:r>
          </a:p>
          <a:p>
            <a:pPr>
              <a:lnSpc>
                <a:spcPct val="70000"/>
              </a:lnSpc>
              <a:buFontTx/>
              <a:buNone/>
            </a:pPr>
            <a:r>
              <a:rPr lang="en-US" altLang="en-US" sz="1800" dirty="0">
                <a:solidFill>
                  <a:srgbClr val="262626"/>
                </a:solidFill>
                <a:latin typeface="Courier New" panose="02070309020205020404" pitchFamily="49" charset="0"/>
              </a:rPr>
              <a:t>    public void test_</a:t>
            </a:r>
            <a:r>
              <a:rPr lang="en-US" altLang="en-US" sz="1800" b="1" dirty="0">
                <a:solidFill>
                  <a:schemeClr val="accent2"/>
                </a:solidFill>
                <a:latin typeface="Courier New" panose="02070309020205020404" pitchFamily="49" charset="0"/>
              </a:rPr>
              <a:t>addDays_withinSameMonth_1</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(4);</a:t>
            </a:r>
          </a:p>
          <a:p>
            <a:pPr>
              <a:lnSpc>
                <a:spcPct val="70000"/>
              </a:lnSpc>
              <a:buFontTx/>
              <a:buNone/>
            </a:pPr>
            <a:r>
              <a:rPr lang="en-US" altLang="en-US" sz="1800" dirty="0">
                <a:solidFill>
                  <a:srgbClr val="262626"/>
                </a:solidFill>
                <a:latin typeface="Courier New" panose="02070309020205020404" pitchFamily="49" charset="0"/>
              </a:rPr>
              <a:t>        Date expected = new Date(2050, 2, 19);</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("date after +4 days", expected, d);</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endParaRPr lang="en-US" altLang="en-US" sz="1800" dirty="0">
              <a:solidFill>
                <a:srgbClr val="262626"/>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@Test</a:t>
            </a:r>
            <a:r>
              <a:rPr lang="en-US" altLang="en-US" sz="1800" b="1" dirty="0">
                <a:solidFill>
                  <a:schemeClr val="accent2"/>
                </a:solidFill>
                <a:latin typeface="Courier New" panose="02070309020205020404" pitchFamily="49" charset="0"/>
              </a:rPr>
              <a:t>(timeout = DEFAULT_TIMEOUT)</a:t>
            </a:r>
            <a:endParaRPr lang="en-US" altLang="en-US" sz="1800" dirty="0">
              <a:solidFill>
                <a:schemeClr val="accent2"/>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public void test_</a:t>
            </a:r>
            <a:r>
              <a:rPr lang="en-US" altLang="en-US" sz="1800" b="1" dirty="0">
                <a:solidFill>
                  <a:schemeClr val="accent2"/>
                </a:solidFill>
                <a:latin typeface="Courier New" panose="02070309020205020404" pitchFamily="49" charset="0"/>
              </a:rPr>
              <a:t>addDays_wrapToNextMonth_2</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(14);</a:t>
            </a:r>
          </a:p>
          <a:p>
            <a:pPr>
              <a:lnSpc>
                <a:spcPct val="70000"/>
              </a:lnSpc>
              <a:buFontTx/>
              <a:buNone/>
            </a:pPr>
            <a:r>
              <a:rPr lang="en-US" altLang="en-US" sz="1800" dirty="0">
                <a:solidFill>
                  <a:srgbClr val="262626"/>
                </a:solidFill>
                <a:latin typeface="Courier New" panose="02070309020205020404" pitchFamily="49" charset="0"/>
              </a:rPr>
              <a:t>        Date expected = new Date(2050, 3, 1);</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("date after +14 days", expected, d);</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endParaRPr lang="en-US" altLang="en-US" sz="1800" dirty="0">
              <a:solidFill>
                <a:srgbClr val="262626"/>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almost every test should have a timeout so it can't </a:t>
            </a:r>
          </a:p>
          <a:p>
            <a:pPr>
              <a:lnSpc>
                <a:spcPct val="70000"/>
              </a:lnSpc>
              <a:buFontTx/>
              <a:buNone/>
            </a:pPr>
            <a:r>
              <a:rPr lang="en-US" altLang="en-US" sz="1800" b="1" dirty="0">
                <a:solidFill>
                  <a:srgbClr val="008000"/>
                </a:solidFill>
                <a:latin typeface="Courier New" panose="02070309020205020404" pitchFamily="49" charset="0"/>
              </a:rPr>
              <a:t>    // lead to an infinite loop; good to set a default, too</a:t>
            </a:r>
            <a:endParaRPr lang="en-US" altLang="en-US" sz="1800" dirty="0">
              <a:solidFill>
                <a:srgbClr val="262626"/>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private static final int </a:t>
            </a:r>
            <a:r>
              <a:rPr lang="en-US" altLang="en-US" sz="1800" b="1" dirty="0">
                <a:solidFill>
                  <a:schemeClr val="accent2"/>
                </a:solidFill>
                <a:latin typeface="Courier New" panose="02070309020205020404" pitchFamily="49" charset="0"/>
              </a:rPr>
              <a:t>DEFAULT_TIMEOUT</a:t>
            </a:r>
            <a:r>
              <a:rPr lang="en-US" altLang="en-US" sz="1800" dirty="0">
                <a:solidFill>
                  <a:srgbClr val="262626"/>
                </a:solidFill>
                <a:latin typeface="Courier New" panose="02070309020205020404" pitchFamily="49" charset="0"/>
              </a:rPr>
              <a:t> = 2000;</a:t>
            </a:r>
          </a:p>
          <a:p>
            <a:pPr>
              <a:lnSpc>
                <a:spcPct val="70000"/>
              </a:lnSpc>
              <a:buFontTx/>
              <a:buNone/>
            </a:pPr>
            <a:r>
              <a:rPr lang="en-US" altLang="en-US" sz="1800" dirty="0">
                <a:solidFill>
                  <a:srgbClr val="262626"/>
                </a:solidFill>
                <a:latin typeface="Courier New" panose="02070309020205020404" pitchFamily="49" charset="0"/>
              </a:rPr>
              <a:t>}</a:t>
            </a:r>
          </a:p>
        </p:txBody>
      </p:sp>
      <p:sp>
        <p:nvSpPr>
          <p:cNvPr id="2" name="Slide Number Placeholder 1">
            <a:extLst>
              <a:ext uri="{FF2B5EF4-FFF2-40B4-BE49-F238E27FC236}">
                <a16:creationId xmlns:a16="http://schemas.microsoft.com/office/drawing/2014/main" id="{600F2819-6005-4164-B729-ABC7BDEE73CA}"/>
              </a:ext>
            </a:extLst>
          </p:cNvPr>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AF89207-6858-41FB-9EF0-7E0AAC8FCFC6}" type="slidenum">
              <a:rPr lang="en-US" sz="900" b="0" smtClean="0">
                <a:solidFill>
                  <a:schemeClr val="tx1"/>
                </a:solidFill>
              </a:rPr>
              <a:pPr/>
              <a:t>23</a:t>
            </a:fld>
            <a:endParaRPr lang="en-US" sz="900" b="0">
              <a:solidFill>
                <a:schemeClr val="tx1"/>
              </a:solidFill>
            </a:endParaRPr>
          </a:p>
        </p:txBody>
      </p:sp>
      <p:sp>
        <p:nvSpPr>
          <p:cNvPr id="17413" name="Title 1"/>
          <p:cNvSpPr>
            <a:spLocks noGrp="1"/>
          </p:cNvSpPr>
          <p:nvPr>
            <p:ph type="title"/>
          </p:nvPr>
        </p:nvSpPr>
        <p:spPr/>
        <p:txBody>
          <a:bodyPr/>
          <a:lstStyle/>
          <a:p>
            <a:r>
              <a:rPr lang="en-US" dirty="0"/>
              <a:t>Simple </a:t>
            </a:r>
            <a:r>
              <a:rPr lang="en-US" dirty="0" err="1"/>
              <a:t>JUnit</a:t>
            </a:r>
            <a:r>
              <a:rPr lang="en-US" dirty="0"/>
              <a:t> Example</a:t>
            </a:r>
          </a:p>
        </p:txBody>
      </p:sp>
      <p:sp>
        <p:nvSpPr>
          <p:cNvPr id="8" name="TextBox 7"/>
          <p:cNvSpPr txBox="1">
            <a:spLocks noChangeArrowheads="1"/>
          </p:cNvSpPr>
          <p:nvPr/>
        </p:nvSpPr>
        <p:spPr bwMode="auto">
          <a:xfrm>
            <a:off x="20637" y="817563"/>
            <a:ext cx="5086347" cy="2677656"/>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2400" dirty="0">
                <a:latin typeface="Arial Unicode MS" pitchFamily="34" charset="-128"/>
                <a:ea typeface="Arial Unicode MS" pitchFamily="34" charset="-128"/>
                <a:cs typeface="Arial Unicode MS" pitchFamily="34" charset="-128"/>
              </a:rPr>
              <a:t>public class Calc</a:t>
            </a:r>
          </a:p>
          <a:p>
            <a:r>
              <a:rPr lang="en-US" sz="2400" dirty="0">
                <a:latin typeface="Arial Unicode MS" pitchFamily="34" charset="-128"/>
                <a:ea typeface="Arial Unicode MS" pitchFamily="34" charset="-128"/>
                <a:cs typeface="Arial Unicode MS" pitchFamily="34" charset="-128"/>
              </a:rPr>
              <a:t>{</a:t>
            </a:r>
          </a:p>
          <a:p>
            <a:r>
              <a:rPr lang="en-US" sz="2400" dirty="0">
                <a:latin typeface="Arial Unicode MS" pitchFamily="34" charset="-128"/>
                <a:ea typeface="Arial Unicode MS" pitchFamily="34" charset="-128"/>
                <a:cs typeface="Arial Unicode MS" pitchFamily="34" charset="-128"/>
              </a:rPr>
              <a:t>   static public </a:t>
            </a:r>
            <a:r>
              <a:rPr lang="en-US" sz="2400" dirty="0" err="1">
                <a:latin typeface="Arial Unicode MS" pitchFamily="34" charset="-128"/>
                <a:ea typeface="Arial Unicode MS" pitchFamily="34" charset="-128"/>
                <a:cs typeface="Arial Unicode MS" pitchFamily="34" charset="-128"/>
              </a:rPr>
              <a:t>int</a:t>
            </a:r>
            <a:r>
              <a:rPr lang="en-US" sz="2400" dirty="0">
                <a:latin typeface="Arial Unicode MS" pitchFamily="34" charset="-128"/>
                <a:ea typeface="Arial Unicode MS" pitchFamily="34" charset="-128"/>
                <a:cs typeface="Arial Unicode MS" pitchFamily="34" charset="-128"/>
              </a:rPr>
              <a:t> add (</a:t>
            </a:r>
            <a:r>
              <a:rPr lang="en-US" sz="2400" dirty="0" err="1">
                <a:latin typeface="Arial Unicode MS" pitchFamily="34" charset="-128"/>
                <a:ea typeface="Arial Unicode MS" pitchFamily="34" charset="-128"/>
                <a:cs typeface="Arial Unicode MS" pitchFamily="34" charset="-128"/>
              </a:rPr>
              <a:t>int</a:t>
            </a:r>
            <a:r>
              <a:rPr lang="en-US" sz="2400" dirty="0">
                <a:latin typeface="Arial Unicode MS" pitchFamily="34" charset="-128"/>
                <a:ea typeface="Arial Unicode MS" pitchFamily="34" charset="-128"/>
                <a:cs typeface="Arial Unicode MS" pitchFamily="34" charset="-128"/>
              </a:rPr>
              <a:t> a, </a:t>
            </a:r>
            <a:r>
              <a:rPr lang="en-US" sz="2400" dirty="0" err="1">
                <a:latin typeface="Arial Unicode MS" pitchFamily="34" charset="-128"/>
                <a:ea typeface="Arial Unicode MS" pitchFamily="34" charset="-128"/>
                <a:cs typeface="Arial Unicode MS" pitchFamily="34" charset="-128"/>
              </a:rPr>
              <a:t>int</a:t>
            </a:r>
            <a:r>
              <a:rPr lang="en-US" sz="2400" dirty="0">
                <a:latin typeface="Arial Unicode MS" pitchFamily="34" charset="-128"/>
                <a:ea typeface="Arial Unicode MS" pitchFamily="34" charset="-128"/>
                <a:cs typeface="Arial Unicode MS" pitchFamily="34" charset="-128"/>
              </a:rPr>
              <a:t> b)</a:t>
            </a:r>
          </a:p>
          <a:p>
            <a:r>
              <a:rPr lang="en-US" sz="2400" dirty="0">
                <a:latin typeface="Arial Unicode MS" pitchFamily="34" charset="-128"/>
                <a:ea typeface="Arial Unicode MS" pitchFamily="34" charset="-128"/>
                <a:cs typeface="Arial Unicode MS" pitchFamily="34" charset="-128"/>
              </a:rPr>
              <a:t>   {</a:t>
            </a:r>
          </a:p>
          <a:p>
            <a:r>
              <a:rPr lang="en-US" sz="2400" dirty="0">
                <a:latin typeface="Arial Unicode MS" pitchFamily="34" charset="-128"/>
                <a:ea typeface="Arial Unicode MS" pitchFamily="34" charset="-128"/>
                <a:cs typeface="Arial Unicode MS" pitchFamily="34" charset="-128"/>
              </a:rPr>
              <a:t>      return a + b;</a:t>
            </a:r>
          </a:p>
          <a:p>
            <a:r>
              <a:rPr lang="en-US" sz="2400" dirty="0">
                <a:latin typeface="Arial Unicode MS" pitchFamily="34" charset="-128"/>
                <a:ea typeface="Arial Unicode MS" pitchFamily="34" charset="-128"/>
                <a:cs typeface="Arial Unicode MS" pitchFamily="34" charset="-128"/>
              </a:rPr>
              <a:t>   }</a:t>
            </a:r>
          </a:p>
          <a:p>
            <a:r>
              <a:rPr lang="en-US" sz="2400" dirty="0">
                <a:latin typeface="Arial Unicode MS" pitchFamily="34" charset="-128"/>
                <a:ea typeface="Arial Unicode MS" pitchFamily="34" charset="-128"/>
                <a:cs typeface="Arial Unicode MS" pitchFamily="34" charset="-128"/>
              </a:rPr>
              <a:t>}</a:t>
            </a:r>
          </a:p>
        </p:txBody>
      </p:sp>
      <p:sp>
        <p:nvSpPr>
          <p:cNvPr id="9" name="TextBox 8"/>
          <p:cNvSpPr txBox="1">
            <a:spLocks noChangeArrowheads="1"/>
          </p:cNvSpPr>
          <p:nvPr/>
        </p:nvSpPr>
        <p:spPr bwMode="auto">
          <a:xfrm>
            <a:off x="3260651" y="2458707"/>
            <a:ext cx="5640158" cy="4154984"/>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2400" dirty="0">
                <a:latin typeface="Arial Unicode MS" pitchFamily="34" charset="-128"/>
                <a:ea typeface="Arial Unicode MS" pitchFamily="34" charset="-128"/>
                <a:cs typeface="Arial Unicode MS" pitchFamily="34" charset="-128"/>
              </a:rPr>
              <a:t>import </a:t>
            </a:r>
            <a:r>
              <a:rPr lang="en-US" sz="2400" dirty="0" err="1">
                <a:latin typeface="Arial Unicode MS" pitchFamily="34" charset="-128"/>
                <a:ea typeface="Arial Unicode MS" pitchFamily="34" charset="-128"/>
                <a:cs typeface="Arial Unicode MS" pitchFamily="34" charset="-128"/>
              </a:rPr>
              <a:t>org.junit.Test</a:t>
            </a:r>
            <a:r>
              <a:rPr lang="en-US" sz="2400" dirty="0">
                <a:latin typeface="Arial Unicode MS" pitchFamily="34" charset="-128"/>
                <a:ea typeface="Arial Unicode MS" pitchFamily="34" charset="-128"/>
                <a:cs typeface="Arial Unicode MS" pitchFamily="34" charset="-128"/>
              </a:rPr>
              <a:t>;</a:t>
            </a:r>
          </a:p>
          <a:p>
            <a:r>
              <a:rPr lang="en-US" sz="2400" dirty="0">
                <a:latin typeface="Arial Unicode MS" pitchFamily="34" charset="-128"/>
                <a:ea typeface="Arial Unicode MS" pitchFamily="34" charset="-128"/>
                <a:cs typeface="Arial Unicode MS" pitchFamily="34" charset="-128"/>
              </a:rPr>
              <a:t>import static </a:t>
            </a:r>
            <a:r>
              <a:rPr lang="en-US" sz="2400" dirty="0" err="1">
                <a:latin typeface="Arial Unicode MS" pitchFamily="34" charset="-128"/>
                <a:ea typeface="Arial Unicode MS" pitchFamily="34" charset="-128"/>
                <a:cs typeface="Arial Unicode MS" pitchFamily="34" charset="-128"/>
              </a:rPr>
              <a:t>org.junit.Assert</a:t>
            </a:r>
            <a:r>
              <a:rPr lang="en-US" sz="2400" dirty="0">
                <a:latin typeface="Arial Unicode MS" pitchFamily="34" charset="-128"/>
                <a:ea typeface="Arial Unicode MS" pitchFamily="34" charset="-128"/>
                <a:cs typeface="Arial Unicode MS" pitchFamily="34" charset="-128"/>
              </a:rPr>
              <a:t>.*; </a:t>
            </a:r>
          </a:p>
          <a:p>
            <a:endParaRPr lang="en-US" sz="2400" dirty="0">
              <a:latin typeface="Arial Unicode MS" pitchFamily="34" charset="-128"/>
              <a:ea typeface="Arial Unicode MS" pitchFamily="34" charset="-128"/>
              <a:cs typeface="Arial Unicode MS" pitchFamily="34" charset="-128"/>
            </a:endParaRPr>
          </a:p>
          <a:p>
            <a:r>
              <a:rPr lang="en-US" sz="2400" dirty="0">
                <a:latin typeface="Arial Unicode MS" pitchFamily="34" charset="-128"/>
                <a:ea typeface="Arial Unicode MS" pitchFamily="34" charset="-128"/>
                <a:cs typeface="Arial Unicode MS" pitchFamily="34" charset="-128"/>
              </a:rPr>
              <a:t>public class </a:t>
            </a:r>
            <a:r>
              <a:rPr lang="en-US" sz="2400" dirty="0" err="1">
                <a:latin typeface="Arial Unicode MS" pitchFamily="34" charset="-128"/>
                <a:ea typeface="Arial Unicode MS" pitchFamily="34" charset="-128"/>
                <a:cs typeface="Arial Unicode MS" pitchFamily="34" charset="-128"/>
              </a:rPr>
              <a:t>CalcTest</a:t>
            </a:r>
            <a:endParaRPr lang="en-US" sz="2400" dirty="0">
              <a:latin typeface="Arial Unicode MS" pitchFamily="34" charset="-128"/>
              <a:ea typeface="Arial Unicode MS" pitchFamily="34" charset="-128"/>
              <a:cs typeface="Arial Unicode MS" pitchFamily="34" charset="-128"/>
            </a:endParaRPr>
          </a:p>
          <a:p>
            <a:r>
              <a:rPr lang="en-US" sz="2400" dirty="0">
                <a:latin typeface="Arial Unicode MS" pitchFamily="34" charset="-128"/>
                <a:ea typeface="Arial Unicode MS" pitchFamily="34" charset="-128"/>
                <a:cs typeface="Arial Unicode MS" pitchFamily="34" charset="-128"/>
              </a:rPr>
              <a:t>{</a:t>
            </a:r>
          </a:p>
          <a:p>
            <a:r>
              <a:rPr lang="en-US" sz="2400" dirty="0">
                <a:latin typeface="Arial Unicode MS" pitchFamily="34" charset="-128"/>
                <a:ea typeface="Arial Unicode MS" pitchFamily="34" charset="-128"/>
                <a:cs typeface="Arial Unicode MS" pitchFamily="34" charset="-128"/>
              </a:rPr>
              <a:t>   @Test public void </a:t>
            </a:r>
            <a:r>
              <a:rPr lang="en-US" sz="2400" dirty="0" err="1">
                <a:latin typeface="Arial Unicode MS" pitchFamily="34" charset="-128"/>
                <a:ea typeface="Arial Unicode MS" pitchFamily="34" charset="-128"/>
                <a:cs typeface="Arial Unicode MS" pitchFamily="34" charset="-128"/>
              </a:rPr>
              <a:t>testAdd</a:t>
            </a:r>
            <a:r>
              <a:rPr lang="en-US" sz="2400" dirty="0">
                <a:latin typeface="Arial Unicode MS" pitchFamily="34" charset="-128"/>
                <a:ea typeface="Arial Unicode MS" pitchFamily="34" charset="-128"/>
                <a:cs typeface="Arial Unicode MS" pitchFamily="34" charset="-128"/>
              </a:rPr>
              <a:t>()</a:t>
            </a:r>
          </a:p>
          <a:p>
            <a:r>
              <a:rPr lang="en-US" sz="2400" dirty="0">
                <a:latin typeface="Arial Unicode MS" pitchFamily="34" charset="-128"/>
                <a:ea typeface="Arial Unicode MS" pitchFamily="34" charset="-128"/>
                <a:cs typeface="Arial Unicode MS" pitchFamily="34" charset="-128"/>
              </a:rPr>
              <a:t>   {</a:t>
            </a:r>
          </a:p>
          <a:p>
            <a:r>
              <a:rPr lang="en-US" sz="2400" dirty="0">
                <a:latin typeface="Arial Unicode MS" pitchFamily="34" charset="-128"/>
                <a:ea typeface="Arial Unicode MS" pitchFamily="34" charset="-128"/>
                <a:cs typeface="Arial Unicode MS" pitchFamily="34" charset="-128"/>
              </a:rPr>
              <a:t>       </a:t>
            </a:r>
            <a:r>
              <a:rPr lang="en-US" sz="2400" dirty="0" err="1">
                <a:latin typeface="Arial Unicode MS" pitchFamily="34" charset="-128"/>
                <a:ea typeface="Arial Unicode MS" pitchFamily="34" charset="-128"/>
                <a:cs typeface="Arial Unicode MS" pitchFamily="34" charset="-128"/>
              </a:rPr>
              <a:t>assertTrue</a:t>
            </a:r>
            <a:r>
              <a:rPr lang="en-US" sz="2400" dirty="0">
                <a:latin typeface="Arial Unicode MS" pitchFamily="34" charset="-128"/>
                <a:ea typeface="Arial Unicode MS" pitchFamily="34" charset="-128"/>
                <a:cs typeface="Arial Unicode MS" pitchFamily="34" charset="-128"/>
              </a:rPr>
              <a:t> (“Calc sum incorrect”, </a:t>
            </a:r>
          </a:p>
          <a:p>
            <a:r>
              <a:rPr lang="en-US" sz="2400" dirty="0">
                <a:latin typeface="Arial Unicode MS" pitchFamily="34" charset="-128"/>
                <a:ea typeface="Arial Unicode MS" pitchFamily="34" charset="-128"/>
                <a:cs typeface="Arial Unicode MS" pitchFamily="34" charset="-128"/>
              </a:rPr>
              <a:t>             5 == </a:t>
            </a:r>
            <a:r>
              <a:rPr lang="en-US" sz="2400" dirty="0" err="1">
                <a:latin typeface="Arial Unicode MS" pitchFamily="34" charset="-128"/>
                <a:ea typeface="Arial Unicode MS" pitchFamily="34" charset="-128"/>
                <a:cs typeface="Arial Unicode MS" pitchFamily="34" charset="-128"/>
              </a:rPr>
              <a:t>Calc.add</a:t>
            </a:r>
            <a:r>
              <a:rPr lang="en-US" sz="2400" dirty="0">
                <a:latin typeface="Arial Unicode MS" pitchFamily="34" charset="-128"/>
                <a:ea typeface="Arial Unicode MS" pitchFamily="34" charset="-128"/>
                <a:cs typeface="Arial Unicode MS" pitchFamily="34" charset="-128"/>
              </a:rPr>
              <a:t> (2, 3));</a:t>
            </a:r>
          </a:p>
          <a:p>
            <a:r>
              <a:rPr lang="en-US" sz="2400" dirty="0">
                <a:latin typeface="Arial Unicode MS" pitchFamily="34" charset="-128"/>
                <a:ea typeface="Arial Unicode MS" pitchFamily="34" charset="-128"/>
                <a:cs typeface="Arial Unicode MS" pitchFamily="34" charset="-128"/>
              </a:rPr>
              <a:t>   }</a:t>
            </a:r>
          </a:p>
          <a:p>
            <a:r>
              <a:rPr lang="en-US" sz="2400" dirty="0">
                <a:latin typeface="Arial Unicode MS" pitchFamily="34" charset="-128"/>
                <a:ea typeface="Arial Unicode MS" pitchFamily="34" charset="-128"/>
                <a:cs typeface="Arial Unicode MS" pitchFamily="34" charset="-128"/>
              </a:rPr>
              <a:t>}</a:t>
            </a:r>
          </a:p>
        </p:txBody>
      </p:sp>
      <p:sp>
        <p:nvSpPr>
          <p:cNvPr id="2" name="Oval 1"/>
          <p:cNvSpPr/>
          <p:nvPr/>
        </p:nvSpPr>
        <p:spPr bwMode="auto">
          <a:xfrm>
            <a:off x="7000875" y="1040859"/>
            <a:ext cx="1623745" cy="896843"/>
          </a:xfrm>
          <a:prstGeom prst="ellipse">
            <a:avLst/>
          </a:prstGeom>
          <a:solidFill>
            <a:schemeClr val="accent1">
              <a:lumMod val="60000"/>
              <a:lumOff val="40000"/>
            </a:schemeClr>
          </a:solidFill>
          <a:ln w="381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Gill Sans MT" panose="020B0502020104020203" pitchFamily="34" charset="0"/>
              </a:rPr>
              <a:t>Test values</a:t>
            </a:r>
          </a:p>
        </p:txBody>
      </p:sp>
      <p:cxnSp>
        <p:nvCxnSpPr>
          <p:cNvPr id="4" name="Straight Arrow Connector 3"/>
          <p:cNvCxnSpPr>
            <a:cxnSpLocks/>
            <a:stCxn id="2" idx="4"/>
          </p:cNvCxnSpPr>
          <p:nvPr/>
        </p:nvCxnSpPr>
        <p:spPr bwMode="auto">
          <a:xfrm flipH="1">
            <a:off x="6828818" y="1937702"/>
            <a:ext cx="983930" cy="3519515"/>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sp>
        <p:nvSpPr>
          <p:cNvPr id="11" name="Oval 10"/>
          <p:cNvSpPr/>
          <p:nvPr/>
        </p:nvSpPr>
        <p:spPr bwMode="auto">
          <a:xfrm>
            <a:off x="243191" y="5262664"/>
            <a:ext cx="2016930" cy="995911"/>
          </a:xfrm>
          <a:prstGeom prst="ellipse">
            <a:avLst/>
          </a:prstGeom>
          <a:solidFill>
            <a:schemeClr val="accent1">
              <a:lumMod val="60000"/>
              <a:lumOff val="40000"/>
            </a:schemeClr>
          </a:solidFill>
          <a:ln w="381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Gill Sans MT" panose="020B0502020104020203" pitchFamily="34" charset="0"/>
              </a:rPr>
              <a:t>Expected output</a:t>
            </a:r>
          </a:p>
        </p:txBody>
      </p:sp>
      <p:cxnSp>
        <p:nvCxnSpPr>
          <p:cNvPr id="12" name="Straight Arrow Connector 11"/>
          <p:cNvCxnSpPr>
            <a:cxnSpLocks/>
            <a:stCxn id="11" idx="6"/>
          </p:cNvCxnSpPr>
          <p:nvPr/>
        </p:nvCxnSpPr>
        <p:spPr bwMode="auto">
          <a:xfrm flipV="1">
            <a:off x="2260121" y="5603134"/>
            <a:ext cx="2039505" cy="157486"/>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sp>
        <p:nvSpPr>
          <p:cNvPr id="17" name="Oval 16"/>
          <p:cNvSpPr/>
          <p:nvPr/>
        </p:nvSpPr>
        <p:spPr bwMode="auto">
          <a:xfrm>
            <a:off x="239271" y="3921146"/>
            <a:ext cx="2209508" cy="995911"/>
          </a:xfrm>
          <a:prstGeom prst="ellipse">
            <a:avLst/>
          </a:prstGeom>
          <a:solidFill>
            <a:schemeClr val="accent1">
              <a:lumMod val="60000"/>
              <a:lumOff val="40000"/>
            </a:schemeClr>
          </a:solidFill>
          <a:ln w="381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Gill Sans MT" panose="020B0502020104020203" pitchFamily="34" charset="0"/>
              </a:rPr>
              <a:t>Printed if assert fails</a:t>
            </a:r>
          </a:p>
        </p:txBody>
      </p:sp>
      <p:cxnSp>
        <p:nvCxnSpPr>
          <p:cNvPr id="18" name="Straight Arrow Connector 17"/>
          <p:cNvCxnSpPr>
            <a:cxnSpLocks/>
            <a:stCxn id="17" idx="6"/>
          </p:cNvCxnSpPr>
          <p:nvPr/>
        </p:nvCxnSpPr>
        <p:spPr bwMode="auto">
          <a:xfrm>
            <a:off x="2448779" y="4419102"/>
            <a:ext cx="3250952" cy="750427"/>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sp>
        <p:nvSpPr>
          <p:cNvPr id="3" name="TextBox 2"/>
          <p:cNvSpPr txBox="1"/>
          <p:nvPr/>
        </p:nvSpPr>
        <p:spPr>
          <a:xfrm>
            <a:off x="5581915" y="682620"/>
            <a:ext cx="1911217" cy="369332"/>
          </a:xfrm>
          <a:prstGeom prst="rect">
            <a:avLst/>
          </a:prstGeom>
          <a:noFill/>
        </p:spPr>
        <p:txBody>
          <a:bodyPr wrap="square" rtlCol="0">
            <a:spAutoFit/>
          </a:bodyPr>
          <a:lstStyle/>
          <a:p>
            <a:r>
              <a:rPr lang="en-US" sz="1800" b="0" i="1" dirty="0">
                <a:solidFill>
                  <a:srgbClr val="C00000"/>
                </a:solidFill>
                <a:latin typeface="Gill Sans MT" panose="020B0502020104020203" pitchFamily="34" charset="0"/>
                <a:ea typeface="Verdana" panose="020B0604030504040204" pitchFamily="34" charset="0"/>
                <a:cs typeface="Calibri" panose="020F0502020204030204" pitchFamily="34" charset="0"/>
              </a:rPr>
              <a:t>Note: JUnit 4 syntax</a:t>
            </a:r>
          </a:p>
        </p:txBody>
      </p:sp>
    </p:spTree>
    <p:extLst>
      <p:ext uri="{BB962C8B-B14F-4D97-AF65-F5344CB8AC3E}">
        <p14:creationId xmlns:p14="http://schemas.microsoft.com/office/powerpoint/2010/main" val="338252877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1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P spid="11"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2187599-6790-49A5-A98D-A5149EC78A1B}" type="slidenum">
              <a:rPr lang="en-US" sz="900" b="0" smtClean="0">
                <a:solidFill>
                  <a:schemeClr val="tx1"/>
                </a:solidFill>
              </a:rPr>
              <a:pPr/>
              <a:t>24</a:t>
            </a:fld>
            <a:endParaRPr lang="en-US" sz="900" b="0">
              <a:solidFill>
                <a:schemeClr val="tx1"/>
              </a:solidFill>
            </a:endParaRPr>
          </a:p>
        </p:txBody>
      </p:sp>
      <p:sp>
        <p:nvSpPr>
          <p:cNvPr id="18437" name="Title 1"/>
          <p:cNvSpPr>
            <a:spLocks noGrp="1"/>
          </p:cNvSpPr>
          <p:nvPr>
            <p:ph type="title"/>
          </p:nvPr>
        </p:nvSpPr>
        <p:spPr/>
        <p:txBody>
          <a:bodyPr/>
          <a:lstStyle/>
          <a:p>
            <a:r>
              <a:rPr lang="en-US" dirty="0"/>
              <a:t>Testing the</a:t>
            </a:r>
            <a:r>
              <a:rPr lang="tr-TR" dirty="0"/>
              <a:t> </a:t>
            </a:r>
            <a:r>
              <a:rPr lang="en-US" dirty="0">
                <a:solidFill>
                  <a:srgbClr val="009900"/>
                </a:solidFill>
              </a:rPr>
              <a:t>Min</a:t>
            </a:r>
            <a:r>
              <a:rPr lang="tr-TR" dirty="0"/>
              <a:t> </a:t>
            </a:r>
            <a:r>
              <a:rPr lang="en-US" dirty="0"/>
              <a:t>C</a:t>
            </a:r>
            <a:r>
              <a:rPr lang="tr-TR" dirty="0"/>
              <a:t>lass</a:t>
            </a:r>
            <a:endParaRPr lang="en-US" dirty="0"/>
          </a:p>
        </p:txBody>
      </p:sp>
      <p:sp>
        <p:nvSpPr>
          <p:cNvPr id="7" name="TextBox 6"/>
          <p:cNvSpPr txBox="1">
            <a:spLocks noChangeArrowheads="1"/>
          </p:cNvSpPr>
          <p:nvPr/>
        </p:nvSpPr>
        <p:spPr bwMode="auto">
          <a:xfrm>
            <a:off x="318899" y="929237"/>
            <a:ext cx="8506202" cy="4524315"/>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import </a:t>
            </a:r>
            <a:r>
              <a:rPr lang="en-US" sz="1800" dirty="0" err="1">
                <a:latin typeface="Arial Unicode MS" pitchFamily="34" charset="-128"/>
                <a:ea typeface="Arial Unicode MS" pitchFamily="34" charset="-128"/>
                <a:cs typeface="Arial Unicode MS" pitchFamily="34" charset="-128"/>
              </a:rPr>
              <a:t>java.util</a:t>
            </a:r>
            <a:r>
              <a:rPr lang="en-US" sz="1800" dirty="0">
                <a:latin typeface="Arial Unicode MS" pitchFamily="34" charset="-128"/>
                <a:ea typeface="Arial Unicode MS" pitchFamily="34" charset="-128"/>
                <a:cs typeface="Arial Unicode MS" pitchFamily="34" charset="-128"/>
              </a:rPr>
              <a:t>.*;</a:t>
            </a:r>
          </a:p>
          <a:p>
            <a:endParaRPr lang="en-US" sz="1800" dirty="0">
              <a:latin typeface="Arial Unicode MS" pitchFamily="34" charset="-128"/>
              <a:ea typeface="Arial Unicode MS" pitchFamily="34" charset="-128"/>
              <a:cs typeface="Arial Unicode MS" pitchFamily="34" charset="-128"/>
            </a:endParaRPr>
          </a:p>
          <a:p>
            <a:r>
              <a:rPr lang="en-US" sz="1800" dirty="0">
                <a:latin typeface="Arial Unicode MS" pitchFamily="34" charset="-128"/>
                <a:ea typeface="Arial Unicode MS" pitchFamily="34" charset="-128"/>
                <a:cs typeface="Arial Unicode MS" pitchFamily="34" charset="-128"/>
              </a:rPr>
              <a:t>public class Min</a:t>
            </a:r>
          </a:p>
          <a:p>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 Returns the minimum element in a list</a:t>
            </a:r>
          </a:p>
          <a:p>
            <a:r>
              <a:rPr lang="en-US" sz="1800" dirty="0">
                <a:latin typeface="Arial Unicode MS" pitchFamily="34" charset="-128"/>
                <a:ea typeface="Arial Unicode MS" pitchFamily="34" charset="-128"/>
                <a:cs typeface="Arial Unicode MS" pitchFamily="34" charset="-128"/>
              </a:rPr>
              <a:t>    * @</a:t>
            </a:r>
            <a:r>
              <a:rPr lang="en-US" sz="1800" dirty="0" err="1">
                <a:latin typeface="Arial Unicode MS" pitchFamily="34" charset="-128"/>
                <a:ea typeface="Arial Unicode MS" pitchFamily="34" charset="-128"/>
                <a:cs typeface="Arial Unicode MS" pitchFamily="34" charset="-128"/>
              </a:rPr>
              <a:t>param</a:t>
            </a:r>
            <a:r>
              <a:rPr lang="en-US" sz="1800" dirty="0">
                <a:latin typeface="Arial Unicode MS" pitchFamily="34" charset="-128"/>
                <a:ea typeface="Arial Unicode MS" pitchFamily="34" charset="-128"/>
                <a:cs typeface="Arial Unicode MS" pitchFamily="34" charset="-128"/>
              </a:rPr>
              <a:t> list Comparable list of elements to search</a:t>
            </a:r>
          </a:p>
          <a:p>
            <a:r>
              <a:rPr lang="en-US" sz="1800" dirty="0">
                <a:latin typeface="Arial Unicode MS" pitchFamily="34" charset="-128"/>
                <a:ea typeface="Arial Unicode MS" pitchFamily="34" charset="-128"/>
                <a:cs typeface="Arial Unicode MS" pitchFamily="34" charset="-128"/>
              </a:rPr>
              <a:t>    * @return the minimum element in the list</a:t>
            </a:r>
          </a:p>
          <a:p>
            <a:r>
              <a:rPr lang="en-US" sz="1800" dirty="0">
                <a:latin typeface="Arial Unicode MS" pitchFamily="34" charset="-128"/>
                <a:ea typeface="Arial Unicode MS" pitchFamily="34" charset="-128"/>
                <a:cs typeface="Arial Unicode MS" pitchFamily="34" charset="-128"/>
              </a:rPr>
              <a:t>    * @throws </a:t>
            </a:r>
            <a:r>
              <a:rPr lang="en-US" sz="1800" dirty="0" err="1">
                <a:latin typeface="Arial Unicode MS" pitchFamily="34" charset="-128"/>
                <a:ea typeface="Arial Unicode MS" pitchFamily="34" charset="-128"/>
                <a:cs typeface="Arial Unicode MS" pitchFamily="34" charset="-128"/>
              </a:rPr>
              <a:t>NullPointerException</a:t>
            </a:r>
            <a:r>
              <a:rPr lang="en-US" sz="1800" dirty="0">
                <a:latin typeface="Arial Unicode MS" pitchFamily="34" charset="-128"/>
                <a:ea typeface="Arial Unicode MS" pitchFamily="34" charset="-128"/>
                <a:cs typeface="Arial Unicode MS" pitchFamily="34" charset="-128"/>
              </a:rPr>
              <a:t> if list is null or</a:t>
            </a:r>
          </a:p>
          <a:p>
            <a:r>
              <a:rPr lang="en-US" sz="1800" dirty="0">
                <a:latin typeface="Arial Unicode MS" pitchFamily="34" charset="-128"/>
                <a:ea typeface="Arial Unicode MS" pitchFamily="34" charset="-128"/>
                <a:cs typeface="Arial Unicode MS" pitchFamily="34" charset="-128"/>
              </a:rPr>
              <a:t>    *         if any list elements are null</a:t>
            </a:r>
          </a:p>
          <a:p>
            <a:r>
              <a:rPr lang="en-US" sz="1800" dirty="0">
                <a:latin typeface="Arial Unicode MS" pitchFamily="34" charset="-128"/>
                <a:ea typeface="Arial Unicode MS" pitchFamily="34" charset="-128"/>
                <a:cs typeface="Arial Unicode MS" pitchFamily="34" charset="-128"/>
              </a:rPr>
              <a:t>    * @throws </a:t>
            </a:r>
            <a:r>
              <a:rPr lang="en-US" sz="1800" dirty="0" err="1">
                <a:latin typeface="Arial Unicode MS" pitchFamily="34" charset="-128"/>
                <a:ea typeface="Arial Unicode MS" pitchFamily="34" charset="-128"/>
                <a:cs typeface="Arial Unicode MS" pitchFamily="34" charset="-128"/>
              </a:rPr>
              <a:t>ClassCastException</a:t>
            </a:r>
            <a:r>
              <a:rPr lang="en-US" sz="1800" dirty="0">
                <a:latin typeface="Arial Unicode MS" pitchFamily="34" charset="-128"/>
                <a:ea typeface="Arial Unicode MS" pitchFamily="34" charset="-128"/>
                <a:cs typeface="Arial Unicode MS" pitchFamily="34" charset="-128"/>
              </a:rPr>
              <a:t> if list elements are not mutually comparable</a:t>
            </a:r>
          </a:p>
          <a:p>
            <a:r>
              <a:rPr lang="en-US" sz="1800" dirty="0">
                <a:latin typeface="Arial Unicode MS" pitchFamily="34" charset="-128"/>
                <a:ea typeface="Arial Unicode MS" pitchFamily="34" charset="-128"/>
                <a:cs typeface="Arial Unicode MS" pitchFamily="34" charset="-128"/>
              </a:rPr>
              <a:t>    * @throws </a:t>
            </a:r>
            <a:r>
              <a:rPr lang="en-US" sz="1800" dirty="0" err="1">
                <a:latin typeface="Arial Unicode MS" pitchFamily="34" charset="-128"/>
                <a:ea typeface="Arial Unicode MS" pitchFamily="34" charset="-128"/>
                <a:cs typeface="Arial Unicode MS" pitchFamily="34" charset="-128"/>
              </a:rPr>
              <a:t>IllegalArgumentException</a:t>
            </a:r>
            <a:r>
              <a:rPr lang="en-US" sz="1800" dirty="0">
                <a:latin typeface="Arial Unicode MS" pitchFamily="34" charset="-128"/>
                <a:ea typeface="Arial Unicode MS" pitchFamily="34" charset="-128"/>
                <a:cs typeface="Arial Unicode MS" pitchFamily="34" charset="-128"/>
              </a:rPr>
              <a:t> if list is empty</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a:t>
            </a:r>
          </a:p>
        </p:txBody>
      </p:sp>
    </p:spTree>
    <p:extLst>
      <p:ext uri="{BB962C8B-B14F-4D97-AF65-F5344CB8AC3E}">
        <p14:creationId xmlns:p14="http://schemas.microsoft.com/office/powerpoint/2010/main" val="28355632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2187599-6790-49A5-A98D-A5149EC78A1B}" type="slidenum">
              <a:rPr lang="en-US" sz="900" b="0" smtClean="0">
                <a:solidFill>
                  <a:schemeClr val="tx1"/>
                </a:solidFill>
              </a:rPr>
              <a:pPr/>
              <a:t>25</a:t>
            </a:fld>
            <a:endParaRPr lang="en-US" sz="900" b="0">
              <a:solidFill>
                <a:schemeClr val="tx1"/>
              </a:solidFill>
            </a:endParaRPr>
          </a:p>
        </p:txBody>
      </p:sp>
      <p:sp>
        <p:nvSpPr>
          <p:cNvPr id="18437" name="Title 1"/>
          <p:cNvSpPr>
            <a:spLocks noGrp="1"/>
          </p:cNvSpPr>
          <p:nvPr>
            <p:ph type="title"/>
          </p:nvPr>
        </p:nvSpPr>
        <p:spPr/>
        <p:txBody>
          <a:bodyPr/>
          <a:lstStyle/>
          <a:p>
            <a:r>
              <a:rPr lang="en-US" dirty="0"/>
              <a:t>Testing the</a:t>
            </a:r>
            <a:r>
              <a:rPr lang="tr-TR" dirty="0"/>
              <a:t> </a:t>
            </a:r>
            <a:r>
              <a:rPr lang="en-US" dirty="0"/>
              <a:t>Min</a:t>
            </a:r>
            <a:r>
              <a:rPr lang="tr-TR" dirty="0"/>
              <a:t> </a:t>
            </a:r>
            <a:r>
              <a:rPr lang="en-US" dirty="0"/>
              <a:t>C</a:t>
            </a:r>
            <a:r>
              <a:rPr lang="tr-TR" dirty="0"/>
              <a:t>lass</a:t>
            </a:r>
            <a:endParaRPr lang="en-US" dirty="0"/>
          </a:p>
        </p:txBody>
      </p:sp>
      <p:sp>
        <p:nvSpPr>
          <p:cNvPr id="7" name="TextBox 6"/>
          <p:cNvSpPr txBox="1">
            <a:spLocks noChangeArrowheads="1"/>
          </p:cNvSpPr>
          <p:nvPr/>
        </p:nvSpPr>
        <p:spPr bwMode="auto">
          <a:xfrm>
            <a:off x="206477" y="870514"/>
            <a:ext cx="8121445" cy="4247317"/>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import </a:t>
            </a:r>
            <a:r>
              <a:rPr lang="en-US" sz="1800" dirty="0" err="1">
                <a:latin typeface="Arial Unicode MS" pitchFamily="34" charset="-128"/>
                <a:ea typeface="Arial Unicode MS" pitchFamily="34" charset="-128"/>
                <a:cs typeface="Arial Unicode MS" pitchFamily="34" charset="-128"/>
              </a:rPr>
              <a:t>java.util</a:t>
            </a:r>
            <a:r>
              <a:rPr lang="en-US" sz="1800" dirty="0">
                <a:latin typeface="Arial Unicode MS" pitchFamily="34" charset="-128"/>
                <a:ea typeface="Arial Unicode MS" pitchFamily="34" charset="-128"/>
                <a:cs typeface="Arial Unicode MS" pitchFamily="34" charset="-128"/>
              </a:rPr>
              <a:t>.*;</a:t>
            </a:r>
          </a:p>
          <a:p>
            <a:endParaRPr lang="en-US" sz="1800" dirty="0">
              <a:latin typeface="Arial Unicode MS" pitchFamily="34" charset="-128"/>
              <a:ea typeface="Arial Unicode MS" pitchFamily="34" charset="-128"/>
              <a:cs typeface="Arial Unicode MS" pitchFamily="34" charset="-128"/>
            </a:endParaRPr>
          </a:p>
          <a:p>
            <a:r>
              <a:rPr lang="en-US" sz="1800" dirty="0">
                <a:latin typeface="Arial Unicode MS" pitchFamily="34" charset="-128"/>
                <a:ea typeface="Arial Unicode MS" pitchFamily="34" charset="-128"/>
                <a:cs typeface="Arial Unicode MS" pitchFamily="34" charset="-128"/>
              </a:rPr>
              <a:t>public class Min</a:t>
            </a:r>
          </a:p>
          <a:p>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 Returns the </a:t>
            </a:r>
            <a:r>
              <a:rPr lang="en-US" sz="1800" dirty="0" err="1">
                <a:latin typeface="Arial Unicode MS" pitchFamily="34" charset="-128"/>
                <a:ea typeface="Arial Unicode MS" pitchFamily="34" charset="-128"/>
                <a:cs typeface="Arial Unicode MS" pitchFamily="34" charset="-128"/>
              </a:rPr>
              <a:t>mininum</a:t>
            </a:r>
            <a:r>
              <a:rPr lang="en-US" sz="1800" dirty="0">
                <a:latin typeface="Arial Unicode MS" pitchFamily="34" charset="-128"/>
                <a:ea typeface="Arial Unicode MS" pitchFamily="34" charset="-128"/>
                <a:cs typeface="Arial Unicode MS" pitchFamily="34" charset="-128"/>
              </a:rPr>
              <a:t> element in a list</a:t>
            </a:r>
          </a:p>
          <a:p>
            <a:r>
              <a:rPr lang="en-US" sz="1800" dirty="0">
                <a:latin typeface="Arial Unicode MS" pitchFamily="34" charset="-128"/>
                <a:ea typeface="Arial Unicode MS" pitchFamily="34" charset="-128"/>
                <a:cs typeface="Arial Unicode MS" pitchFamily="34" charset="-128"/>
              </a:rPr>
              <a:t>    * @</a:t>
            </a:r>
            <a:r>
              <a:rPr lang="en-US" sz="1800" dirty="0" err="1">
                <a:latin typeface="Arial Unicode MS" pitchFamily="34" charset="-128"/>
                <a:ea typeface="Arial Unicode MS" pitchFamily="34" charset="-128"/>
                <a:cs typeface="Arial Unicode MS" pitchFamily="34" charset="-128"/>
              </a:rPr>
              <a:t>param</a:t>
            </a:r>
            <a:r>
              <a:rPr lang="en-US" sz="1800" dirty="0">
                <a:latin typeface="Arial Unicode MS" pitchFamily="34" charset="-128"/>
                <a:ea typeface="Arial Unicode MS" pitchFamily="34" charset="-128"/>
                <a:cs typeface="Arial Unicode MS" pitchFamily="34" charset="-128"/>
              </a:rPr>
              <a:t> list Comparable list of elements to search</a:t>
            </a:r>
          </a:p>
          <a:p>
            <a:r>
              <a:rPr lang="en-US" sz="1800" dirty="0">
                <a:latin typeface="Arial Unicode MS" pitchFamily="34" charset="-128"/>
                <a:ea typeface="Arial Unicode MS" pitchFamily="34" charset="-128"/>
                <a:cs typeface="Arial Unicode MS" pitchFamily="34" charset="-128"/>
              </a:rPr>
              <a:t>    * @return the minimum element in the list</a:t>
            </a:r>
          </a:p>
          <a:p>
            <a:r>
              <a:rPr lang="en-US" sz="1800" dirty="0">
                <a:latin typeface="Arial Unicode MS" pitchFamily="34" charset="-128"/>
                <a:ea typeface="Arial Unicode MS" pitchFamily="34" charset="-128"/>
                <a:cs typeface="Arial Unicode MS" pitchFamily="34" charset="-128"/>
              </a:rPr>
              <a:t>    * @throws </a:t>
            </a:r>
            <a:r>
              <a:rPr lang="en-US" sz="1800" dirty="0" err="1">
                <a:latin typeface="Arial Unicode MS" pitchFamily="34" charset="-128"/>
                <a:ea typeface="Arial Unicode MS" pitchFamily="34" charset="-128"/>
                <a:cs typeface="Arial Unicode MS" pitchFamily="34" charset="-128"/>
              </a:rPr>
              <a:t>NullPointerException</a:t>
            </a:r>
            <a:r>
              <a:rPr lang="en-US" sz="1800" dirty="0">
                <a:latin typeface="Arial Unicode MS" pitchFamily="34" charset="-128"/>
                <a:ea typeface="Arial Unicode MS" pitchFamily="34" charset="-128"/>
                <a:cs typeface="Arial Unicode MS" pitchFamily="34" charset="-128"/>
              </a:rPr>
              <a:t> if list is null or</a:t>
            </a:r>
          </a:p>
          <a:p>
            <a:r>
              <a:rPr lang="en-US" sz="1800" dirty="0">
                <a:latin typeface="Arial Unicode MS" pitchFamily="34" charset="-128"/>
                <a:ea typeface="Arial Unicode MS" pitchFamily="34" charset="-128"/>
                <a:cs typeface="Arial Unicode MS" pitchFamily="34" charset="-128"/>
              </a:rPr>
              <a:t>    *         if any list elements are null</a:t>
            </a:r>
          </a:p>
          <a:p>
            <a:r>
              <a:rPr lang="en-US" sz="1800" dirty="0">
                <a:latin typeface="Arial Unicode MS" pitchFamily="34" charset="-128"/>
                <a:ea typeface="Arial Unicode MS" pitchFamily="34" charset="-128"/>
                <a:cs typeface="Arial Unicode MS" pitchFamily="34" charset="-128"/>
              </a:rPr>
              <a:t>    * @throws </a:t>
            </a:r>
            <a:r>
              <a:rPr lang="en-US" sz="1800" dirty="0" err="1">
                <a:latin typeface="Arial Unicode MS" pitchFamily="34" charset="-128"/>
                <a:ea typeface="Arial Unicode MS" pitchFamily="34" charset="-128"/>
                <a:cs typeface="Arial Unicode MS" pitchFamily="34" charset="-128"/>
              </a:rPr>
              <a:t>ClassCastException</a:t>
            </a:r>
            <a:r>
              <a:rPr lang="en-US" sz="1800" dirty="0">
                <a:latin typeface="Arial Unicode MS" pitchFamily="34" charset="-128"/>
                <a:ea typeface="Arial Unicode MS" pitchFamily="34" charset="-128"/>
                <a:cs typeface="Arial Unicode MS" pitchFamily="34" charset="-128"/>
              </a:rPr>
              <a:t> if list elements are not mutually comparable</a:t>
            </a:r>
          </a:p>
          <a:p>
            <a:r>
              <a:rPr lang="en-US" sz="1800" dirty="0">
                <a:latin typeface="Arial Unicode MS" pitchFamily="34" charset="-128"/>
                <a:ea typeface="Arial Unicode MS" pitchFamily="34" charset="-128"/>
                <a:cs typeface="Arial Unicode MS" pitchFamily="34" charset="-128"/>
              </a:rPr>
              <a:t>    * @throws </a:t>
            </a:r>
            <a:r>
              <a:rPr lang="en-US" sz="1800" dirty="0" err="1">
                <a:latin typeface="Arial Unicode MS" pitchFamily="34" charset="-128"/>
                <a:ea typeface="Arial Unicode MS" pitchFamily="34" charset="-128"/>
                <a:cs typeface="Arial Unicode MS" pitchFamily="34" charset="-128"/>
              </a:rPr>
              <a:t>IllegalArgumentException</a:t>
            </a:r>
            <a:r>
              <a:rPr lang="en-US" sz="1800" dirty="0">
                <a:latin typeface="Arial Unicode MS" pitchFamily="34" charset="-128"/>
                <a:ea typeface="Arial Unicode MS" pitchFamily="34" charset="-128"/>
                <a:cs typeface="Arial Unicode MS" pitchFamily="34" charset="-128"/>
              </a:rPr>
              <a:t> if list is empty</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a:t>
            </a:r>
          </a:p>
        </p:txBody>
      </p:sp>
      <p:sp>
        <p:nvSpPr>
          <p:cNvPr id="8" name="TextBox 7"/>
          <p:cNvSpPr txBox="1">
            <a:spLocks noChangeArrowheads="1"/>
          </p:cNvSpPr>
          <p:nvPr/>
        </p:nvSpPr>
        <p:spPr bwMode="auto">
          <a:xfrm>
            <a:off x="550606" y="874680"/>
            <a:ext cx="8463997" cy="5909310"/>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public static &lt;T extends Comparable&lt;? super T&gt;&gt; T min (List&lt;? extends T&gt; list)</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if (</a:t>
            </a:r>
            <a:r>
              <a:rPr lang="en-US" sz="1800" dirty="0" err="1">
                <a:latin typeface="Arial Unicode MS" pitchFamily="34" charset="-128"/>
                <a:ea typeface="Arial Unicode MS" pitchFamily="34" charset="-128"/>
                <a:cs typeface="Arial Unicode MS" pitchFamily="34" charset="-128"/>
              </a:rPr>
              <a:t>list.size</a:t>
            </a:r>
            <a:r>
              <a:rPr lang="en-US" sz="1800" dirty="0">
                <a:latin typeface="Arial Unicode MS" pitchFamily="34" charset="-128"/>
                <a:ea typeface="Arial Unicode MS" pitchFamily="34" charset="-128"/>
                <a:cs typeface="Arial Unicode MS" pitchFamily="34" charset="-128"/>
              </a:rPr>
              <a:t>() == 0)</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throw new </a:t>
            </a:r>
            <a:r>
              <a:rPr lang="en-US" sz="1800" dirty="0" err="1">
                <a:latin typeface="Arial Unicode MS" pitchFamily="34" charset="-128"/>
                <a:ea typeface="Arial Unicode MS" pitchFamily="34" charset="-128"/>
                <a:cs typeface="Arial Unicode MS" pitchFamily="34" charset="-128"/>
              </a:rPr>
              <a:t>IllegalArgumentException</a:t>
            </a:r>
            <a:r>
              <a:rPr lang="en-US" sz="1800" dirty="0">
                <a:latin typeface="Arial Unicode MS" pitchFamily="34" charset="-128"/>
                <a:ea typeface="Arial Unicode MS" pitchFamily="34" charset="-128"/>
                <a:cs typeface="Arial Unicode MS" pitchFamily="34" charset="-128"/>
              </a:rPr>
              <a:t> ("Min.min");</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Iterator</a:t>
            </a:r>
            <a:r>
              <a:rPr lang="en-US" sz="1800" dirty="0">
                <a:latin typeface="Arial Unicode MS" pitchFamily="34" charset="-128"/>
                <a:ea typeface="Arial Unicode MS" pitchFamily="34" charset="-128"/>
                <a:cs typeface="Arial Unicode MS" pitchFamily="34" charset="-128"/>
              </a:rPr>
              <a:t>&lt;? extends T&gt; </a:t>
            </a:r>
            <a:r>
              <a:rPr lang="en-US" sz="1800" dirty="0" err="1">
                <a:latin typeface="Arial Unicode MS" pitchFamily="34" charset="-128"/>
                <a:ea typeface="Arial Unicode MS" pitchFamily="34" charset="-128"/>
                <a:cs typeface="Arial Unicode MS" pitchFamily="34" charset="-128"/>
              </a:rPr>
              <a:t>itr</a:t>
            </a:r>
            <a:r>
              <a:rPr lang="en-US" sz="1800" dirty="0">
                <a:latin typeface="Arial Unicode MS" pitchFamily="34" charset="-128"/>
                <a:ea typeface="Arial Unicode MS" pitchFamily="34" charset="-128"/>
                <a:cs typeface="Arial Unicode MS" pitchFamily="34" charset="-128"/>
              </a:rPr>
              <a:t> = </a:t>
            </a:r>
            <a:r>
              <a:rPr lang="en-US" sz="1800" dirty="0" err="1">
                <a:latin typeface="Arial Unicode MS" pitchFamily="34" charset="-128"/>
                <a:ea typeface="Arial Unicode MS" pitchFamily="34" charset="-128"/>
                <a:cs typeface="Arial Unicode MS" pitchFamily="34" charset="-128"/>
              </a:rPr>
              <a:t>list.iterator</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T result = </a:t>
            </a:r>
            <a:r>
              <a:rPr lang="en-US" sz="1800" dirty="0" err="1">
                <a:latin typeface="Arial Unicode MS" pitchFamily="34" charset="-128"/>
                <a:ea typeface="Arial Unicode MS" pitchFamily="34" charset="-128"/>
                <a:cs typeface="Arial Unicode MS" pitchFamily="34" charset="-128"/>
              </a:rPr>
              <a:t>itr.next</a:t>
            </a:r>
            <a:r>
              <a:rPr lang="en-US" sz="1800" dirty="0">
                <a:latin typeface="Arial Unicode MS" pitchFamily="34" charset="-128"/>
                <a:ea typeface="Arial Unicode MS" pitchFamily="34" charset="-128"/>
                <a:cs typeface="Arial Unicode MS" pitchFamily="34" charset="-128"/>
              </a:rPr>
              <a:t>();</a:t>
            </a:r>
          </a:p>
          <a:p>
            <a:endParaRPr lang="en-US" sz="1800" dirty="0">
              <a:latin typeface="Arial Unicode MS" pitchFamily="34" charset="-128"/>
              <a:ea typeface="Arial Unicode MS" pitchFamily="34" charset="-128"/>
              <a:cs typeface="Arial Unicode MS" pitchFamily="34" charset="-128"/>
            </a:endParaRPr>
          </a:p>
          <a:p>
            <a:r>
              <a:rPr lang="en-US" sz="1800" dirty="0">
                <a:latin typeface="Arial Unicode MS" pitchFamily="34" charset="-128"/>
                <a:ea typeface="Arial Unicode MS" pitchFamily="34" charset="-128"/>
                <a:cs typeface="Arial Unicode MS" pitchFamily="34" charset="-128"/>
              </a:rPr>
              <a:t>       if (result == null) throw new </a:t>
            </a:r>
            <a:r>
              <a:rPr lang="en-US" sz="1800" dirty="0" err="1">
                <a:latin typeface="Arial Unicode MS" pitchFamily="34" charset="-128"/>
                <a:ea typeface="Arial Unicode MS" pitchFamily="34" charset="-128"/>
                <a:cs typeface="Arial Unicode MS" pitchFamily="34" charset="-128"/>
              </a:rPr>
              <a:t>NullPointerException</a:t>
            </a:r>
            <a:r>
              <a:rPr lang="en-US" sz="1800" dirty="0">
                <a:latin typeface="Arial Unicode MS" pitchFamily="34" charset="-128"/>
                <a:ea typeface="Arial Unicode MS" pitchFamily="34" charset="-128"/>
                <a:cs typeface="Arial Unicode MS" pitchFamily="34" charset="-128"/>
              </a:rPr>
              <a:t> ("Min.min");</a:t>
            </a:r>
          </a:p>
          <a:p>
            <a:endParaRPr lang="en-US" sz="1800" dirty="0">
              <a:latin typeface="Arial Unicode MS" pitchFamily="34" charset="-128"/>
              <a:ea typeface="Arial Unicode MS" pitchFamily="34" charset="-128"/>
              <a:cs typeface="Arial Unicode MS" pitchFamily="34" charset="-128"/>
            </a:endParaRPr>
          </a:p>
          <a:p>
            <a:r>
              <a:rPr lang="en-US" sz="1800" dirty="0">
                <a:latin typeface="Arial Unicode MS" pitchFamily="34" charset="-128"/>
                <a:ea typeface="Arial Unicode MS" pitchFamily="34" charset="-128"/>
                <a:cs typeface="Arial Unicode MS" pitchFamily="34" charset="-128"/>
              </a:rPr>
              <a:t>       while (</a:t>
            </a:r>
            <a:r>
              <a:rPr lang="en-US" sz="1800" dirty="0" err="1">
                <a:latin typeface="Arial Unicode MS" pitchFamily="34" charset="-128"/>
                <a:ea typeface="Arial Unicode MS" pitchFamily="34" charset="-128"/>
                <a:cs typeface="Arial Unicode MS" pitchFamily="34" charset="-128"/>
              </a:rPr>
              <a:t>itr.hasNext</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   // throws NPE, CCE as needed</a:t>
            </a:r>
          </a:p>
          <a:p>
            <a:r>
              <a:rPr lang="en-US" sz="1800" dirty="0">
                <a:latin typeface="Arial Unicode MS" pitchFamily="34" charset="-128"/>
                <a:ea typeface="Arial Unicode MS" pitchFamily="34" charset="-128"/>
                <a:cs typeface="Arial Unicode MS" pitchFamily="34" charset="-128"/>
              </a:rPr>
              <a:t>           T comp = </a:t>
            </a:r>
            <a:r>
              <a:rPr lang="en-US" sz="1800" dirty="0" err="1">
                <a:latin typeface="Arial Unicode MS" pitchFamily="34" charset="-128"/>
                <a:ea typeface="Arial Unicode MS" pitchFamily="34" charset="-128"/>
                <a:cs typeface="Arial Unicode MS" pitchFamily="34" charset="-128"/>
              </a:rPr>
              <a:t>itr.next</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if (</a:t>
            </a:r>
            <a:r>
              <a:rPr lang="en-US" sz="1800" dirty="0" err="1">
                <a:latin typeface="Arial Unicode MS" pitchFamily="34" charset="-128"/>
                <a:ea typeface="Arial Unicode MS" pitchFamily="34" charset="-128"/>
                <a:cs typeface="Arial Unicode MS" pitchFamily="34" charset="-128"/>
              </a:rPr>
              <a:t>comp.compareTo</a:t>
            </a:r>
            <a:r>
              <a:rPr lang="en-US" sz="1800" dirty="0">
                <a:latin typeface="Arial Unicode MS" pitchFamily="34" charset="-128"/>
                <a:ea typeface="Arial Unicode MS" pitchFamily="34" charset="-128"/>
                <a:cs typeface="Arial Unicode MS" pitchFamily="34" charset="-128"/>
              </a:rPr>
              <a:t> (result) &lt; 0)</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result = comp;</a:t>
            </a:r>
          </a:p>
          <a:p>
            <a:r>
              <a:rPr lang="en-US" sz="1800" dirty="0">
                <a:latin typeface="Arial Unicode MS" pitchFamily="34" charset="-128"/>
                <a:ea typeface="Arial Unicode MS" pitchFamily="34" charset="-128"/>
                <a:cs typeface="Arial Unicode MS" pitchFamily="34" charset="-128"/>
              </a:rPr>
              <a:t>       }   }</a:t>
            </a:r>
          </a:p>
          <a:p>
            <a:r>
              <a:rPr lang="en-US" sz="1800" dirty="0">
                <a:latin typeface="Arial Unicode MS" pitchFamily="34" charset="-128"/>
                <a:ea typeface="Arial Unicode MS" pitchFamily="34" charset="-128"/>
                <a:cs typeface="Arial Unicode MS" pitchFamily="34" charset="-128"/>
              </a:rPr>
              <a:t>       return result;</a:t>
            </a:r>
          </a:p>
          <a:p>
            <a:r>
              <a:rPr lang="en-US" sz="1800" dirty="0">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2387797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a:t>
            </a:r>
            <a:r>
              <a:rPr lang="tr-TR" dirty="0"/>
              <a:t>Test</a:t>
            </a:r>
            <a:r>
              <a:rPr lang="en-US" dirty="0"/>
              <a:t> Class</a:t>
            </a:r>
          </a:p>
        </p:txBody>
      </p:sp>
      <p:sp>
        <p:nvSpPr>
          <p:cNvPr id="3" name="Content Placeholder 2"/>
          <p:cNvSpPr>
            <a:spLocks noGrp="1"/>
          </p:cNvSpPr>
          <p:nvPr>
            <p:ph idx="1"/>
          </p:nvPr>
        </p:nvSpPr>
        <p:spPr>
          <a:xfrm>
            <a:off x="70140" y="829994"/>
            <a:ext cx="3835985" cy="1083212"/>
          </a:xfrm>
        </p:spPr>
        <p:txBody>
          <a:bodyPr/>
          <a:lstStyle/>
          <a:p>
            <a:r>
              <a:rPr lang="en-US" dirty="0"/>
              <a:t>Standard imports for all </a:t>
            </a:r>
            <a:r>
              <a:rPr lang="en-US" dirty="0" err="1"/>
              <a:t>JUnit</a:t>
            </a:r>
            <a:r>
              <a:rPr lang="en-US" dirty="0"/>
              <a:t> classes :</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
        <p:nvSpPr>
          <p:cNvPr id="7" name="TextBox 6"/>
          <p:cNvSpPr txBox="1">
            <a:spLocks noChangeArrowheads="1"/>
          </p:cNvSpPr>
          <p:nvPr/>
        </p:nvSpPr>
        <p:spPr bwMode="auto">
          <a:xfrm>
            <a:off x="3666225" y="844550"/>
            <a:ext cx="5293423" cy="923330"/>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import static </a:t>
            </a:r>
            <a:r>
              <a:rPr lang="en-US" sz="1800" dirty="0" err="1">
                <a:latin typeface="Arial Unicode MS" pitchFamily="34" charset="-128"/>
                <a:ea typeface="Arial Unicode MS" pitchFamily="34" charset="-128"/>
                <a:cs typeface="Arial Unicode MS" pitchFamily="34" charset="-128"/>
              </a:rPr>
              <a:t>org.junit.Assert</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import </a:t>
            </a:r>
            <a:r>
              <a:rPr lang="en-US" sz="1800" dirty="0" err="1">
                <a:latin typeface="Arial Unicode MS" pitchFamily="34" charset="-128"/>
                <a:ea typeface="Arial Unicode MS" pitchFamily="34" charset="-128"/>
                <a:cs typeface="Arial Unicode MS" pitchFamily="34" charset="-128"/>
              </a:rPr>
              <a:t>org.junit</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import </a:t>
            </a:r>
            <a:r>
              <a:rPr lang="en-US" sz="1800" dirty="0" err="1">
                <a:latin typeface="Arial Unicode MS" pitchFamily="34" charset="-128"/>
                <a:ea typeface="Arial Unicode MS" pitchFamily="34" charset="-128"/>
                <a:cs typeface="Arial Unicode MS" pitchFamily="34" charset="-128"/>
              </a:rPr>
              <a:t>java.util</a:t>
            </a:r>
            <a:r>
              <a:rPr lang="en-US" sz="1800" dirty="0">
                <a:latin typeface="Arial Unicode MS" pitchFamily="34" charset="-128"/>
                <a:ea typeface="Arial Unicode MS" pitchFamily="34" charset="-128"/>
                <a:cs typeface="Arial Unicode MS" pitchFamily="34" charset="-128"/>
              </a:rPr>
              <a:t>.*;</a:t>
            </a:r>
          </a:p>
        </p:txBody>
      </p:sp>
      <p:sp>
        <p:nvSpPr>
          <p:cNvPr id="8" name="Content Placeholder 2"/>
          <p:cNvSpPr txBox="1">
            <a:spLocks/>
          </p:cNvSpPr>
          <p:nvPr/>
        </p:nvSpPr>
        <p:spPr bwMode="auto">
          <a:xfrm>
            <a:off x="70140" y="2107809"/>
            <a:ext cx="3835985" cy="108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285750" marR="0" lvl="0" indent="-285750" algn="l" defTabSz="914400" rtl="0" eaLnBrk="0" fontAlgn="base" latinLnBrk="0" hangingPunct="0">
              <a:lnSpc>
                <a:spcPct val="90000"/>
              </a:lnSpc>
              <a:spcBef>
                <a:spcPct val="30000"/>
              </a:spcBef>
              <a:spcAft>
                <a:spcPct val="0"/>
              </a:spcAft>
              <a:buClrTx/>
              <a:buSzPct val="75000"/>
              <a:buFont typeface="Monotype Sorts" charset="2"/>
              <a:buChar char="n"/>
              <a:tabLst/>
              <a:defRPr/>
            </a:pPr>
            <a:r>
              <a:rPr kumimoji="0" lang="en-US" sz="2800" b="0" i="0" u="none" strike="noStrike" kern="0" cap="none" spc="0" normalizeH="0" baseline="0" noProof="0" dirty="0">
                <a:ln>
                  <a:noFill/>
                </a:ln>
                <a:solidFill>
                  <a:srgbClr val="009900"/>
                </a:solidFill>
                <a:effectLst/>
                <a:uLnTx/>
                <a:uFillTx/>
                <a:latin typeface="Gill Sans MT" pitchFamily="34" charset="0"/>
                <a:ea typeface="+mn-ea"/>
                <a:cs typeface="+mn-cs"/>
              </a:rPr>
              <a:t>Test fixture </a:t>
            </a:r>
            <a:r>
              <a:rPr kumimoji="0" lang="en-US" sz="2800" b="0" i="0" u="none" strike="noStrike" kern="0" cap="none" spc="0" normalizeH="0" baseline="0" noProof="0" dirty="0">
                <a:ln>
                  <a:noFill/>
                </a:ln>
                <a:solidFill>
                  <a:schemeClr val="tx1"/>
                </a:solidFill>
                <a:effectLst/>
                <a:uLnTx/>
                <a:uFillTx/>
                <a:latin typeface="Gill Sans MT" pitchFamily="34" charset="0"/>
                <a:ea typeface="+mn-ea"/>
                <a:cs typeface="+mn-cs"/>
              </a:rPr>
              <a:t>and pre-test setup method (prefix) :</a:t>
            </a:r>
          </a:p>
        </p:txBody>
      </p:sp>
      <p:sp>
        <p:nvSpPr>
          <p:cNvPr id="9" name="Content Placeholder 2"/>
          <p:cNvSpPr txBox="1">
            <a:spLocks/>
          </p:cNvSpPr>
          <p:nvPr/>
        </p:nvSpPr>
        <p:spPr bwMode="auto">
          <a:xfrm>
            <a:off x="70140" y="4679851"/>
            <a:ext cx="3835985" cy="108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285750" marR="0" lvl="0" indent="-285750" algn="l" defTabSz="914400" rtl="0" eaLnBrk="0" fontAlgn="base" latinLnBrk="0" hangingPunct="0">
              <a:lnSpc>
                <a:spcPct val="90000"/>
              </a:lnSpc>
              <a:spcBef>
                <a:spcPct val="30000"/>
              </a:spcBef>
              <a:spcAft>
                <a:spcPct val="0"/>
              </a:spcAft>
              <a:buClrTx/>
              <a:buSzPct val="75000"/>
              <a:buFont typeface="Monotype Sorts" charset="2"/>
              <a:buChar char="n"/>
              <a:tabLst/>
              <a:defRPr/>
            </a:pPr>
            <a:r>
              <a:rPr kumimoji="0" lang="en-US" sz="2800" b="0" i="0" u="none" strike="noStrike" kern="0" cap="none" spc="0" normalizeH="0" baseline="0" noProof="0" dirty="0">
                <a:ln>
                  <a:noFill/>
                </a:ln>
                <a:solidFill>
                  <a:schemeClr val="tx1"/>
                </a:solidFill>
                <a:effectLst/>
                <a:uLnTx/>
                <a:uFillTx/>
                <a:latin typeface="Gill Sans MT" pitchFamily="34" charset="0"/>
                <a:ea typeface="+mn-ea"/>
                <a:cs typeface="+mn-cs"/>
              </a:rPr>
              <a:t>Post test teardown method (postfix) :</a:t>
            </a:r>
          </a:p>
        </p:txBody>
      </p:sp>
      <p:sp>
        <p:nvSpPr>
          <p:cNvPr id="10" name="TextBox 9"/>
          <p:cNvSpPr txBox="1">
            <a:spLocks noChangeArrowheads="1"/>
          </p:cNvSpPr>
          <p:nvPr/>
        </p:nvSpPr>
        <p:spPr bwMode="auto">
          <a:xfrm>
            <a:off x="3666226" y="2094564"/>
            <a:ext cx="5293423" cy="2308324"/>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private List&lt;String&gt; list;   </a:t>
            </a:r>
            <a:r>
              <a:rPr lang="en-US" sz="1800" dirty="0">
                <a:solidFill>
                  <a:srgbClr val="009900"/>
                </a:solidFill>
                <a:latin typeface="Arial Unicode MS" pitchFamily="34" charset="-128"/>
                <a:ea typeface="Arial Unicode MS" pitchFamily="34" charset="-128"/>
                <a:cs typeface="Arial Unicode MS" pitchFamily="34" charset="-128"/>
              </a:rPr>
              <a:t>// Test fixture</a:t>
            </a:r>
          </a:p>
          <a:p>
            <a:endParaRPr lang="en-US" sz="1800" dirty="0">
              <a:latin typeface="Arial Unicode MS" pitchFamily="34" charset="-128"/>
              <a:ea typeface="Arial Unicode MS" pitchFamily="34" charset="-128"/>
              <a:cs typeface="Arial Unicode MS" pitchFamily="34" charset="-128"/>
            </a:endParaRPr>
          </a:p>
          <a:p>
            <a:r>
              <a:rPr lang="en-US" sz="1800" dirty="0">
                <a:latin typeface="Arial Unicode MS" pitchFamily="34" charset="-128"/>
                <a:ea typeface="Arial Unicode MS" pitchFamily="34" charset="-128"/>
                <a:cs typeface="Arial Unicode MS" pitchFamily="34" charset="-128"/>
              </a:rPr>
              <a:t>// Set up - Called before every test method.</a:t>
            </a:r>
          </a:p>
          <a:p>
            <a:r>
              <a:rPr lang="en-US" sz="1800" dirty="0">
                <a:latin typeface="Arial Unicode MS" pitchFamily="34" charset="-128"/>
                <a:ea typeface="Arial Unicode MS" pitchFamily="34" charset="-128"/>
                <a:cs typeface="Arial Unicode MS" pitchFamily="34" charset="-128"/>
              </a:rPr>
              <a:t>@Before</a:t>
            </a:r>
          </a:p>
          <a:p>
            <a:r>
              <a:rPr lang="en-US" sz="1800" dirty="0">
                <a:latin typeface="Arial Unicode MS" pitchFamily="34" charset="-128"/>
                <a:ea typeface="Arial Unicode MS" pitchFamily="34" charset="-128"/>
                <a:cs typeface="Arial Unicode MS" pitchFamily="34" charset="-128"/>
              </a:rPr>
              <a:t> public void </a:t>
            </a:r>
            <a:r>
              <a:rPr lang="en-US" sz="1800" dirty="0" err="1">
                <a:latin typeface="Arial Unicode MS" pitchFamily="34" charset="-128"/>
                <a:ea typeface="Arial Unicode MS" pitchFamily="34" charset="-128"/>
                <a:cs typeface="Arial Unicode MS" pitchFamily="34" charset="-128"/>
              </a:rPr>
              <a:t>setUp</a:t>
            </a:r>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list = new </a:t>
            </a:r>
            <a:r>
              <a:rPr lang="en-US" sz="1800" dirty="0" err="1">
                <a:latin typeface="Arial Unicode MS" pitchFamily="34" charset="-128"/>
                <a:ea typeface="Arial Unicode MS" pitchFamily="34" charset="-128"/>
                <a:cs typeface="Arial Unicode MS" pitchFamily="34" charset="-128"/>
              </a:rPr>
              <a:t>ArrayList</a:t>
            </a:r>
            <a:r>
              <a:rPr lang="en-US" sz="1800" dirty="0">
                <a:latin typeface="Arial Unicode MS" pitchFamily="34" charset="-128"/>
                <a:ea typeface="Arial Unicode MS" pitchFamily="34" charset="-128"/>
                <a:cs typeface="Arial Unicode MS" pitchFamily="34" charset="-128"/>
              </a:rPr>
              <a:t>&lt;String&gt;();</a:t>
            </a:r>
          </a:p>
          <a:p>
            <a:r>
              <a:rPr lang="en-US" sz="1800" dirty="0">
                <a:latin typeface="Arial Unicode MS" pitchFamily="34" charset="-128"/>
                <a:ea typeface="Arial Unicode MS" pitchFamily="34" charset="-128"/>
                <a:cs typeface="Arial Unicode MS" pitchFamily="34" charset="-128"/>
              </a:rPr>
              <a:t> }</a:t>
            </a:r>
          </a:p>
        </p:txBody>
      </p:sp>
      <p:sp>
        <p:nvSpPr>
          <p:cNvPr id="11" name="TextBox 8"/>
          <p:cNvSpPr txBox="1">
            <a:spLocks noChangeArrowheads="1"/>
          </p:cNvSpPr>
          <p:nvPr/>
        </p:nvSpPr>
        <p:spPr bwMode="auto">
          <a:xfrm>
            <a:off x="3726611" y="4683125"/>
            <a:ext cx="5194536" cy="1754326"/>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 Tear down - Called after every test method.</a:t>
            </a:r>
          </a:p>
          <a:p>
            <a:r>
              <a:rPr lang="en-US" sz="1800" dirty="0">
                <a:latin typeface="Arial Unicode MS" pitchFamily="34" charset="-128"/>
                <a:ea typeface="Arial Unicode MS" pitchFamily="34" charset="-128"/>
                <a:cs typeface="Arial Unicode MS" pitchFamily="34" charset="-128"/>
              </a:rPr>
              <a:t>@After</a:t>
            </a:r>
          </a:p>
          <a:p>
            <a:r>
              <a:rPr lang="en-US" sz="1800" dirty="0">
                <a:latin typeface="Arial Unicode MS" pitchFamily="34" charset="-128"/>
                <a:ea typeface="Arial Unicode MS" pitchFamily="34" charset="-128"/>
                <a:cs typeface="Arial Unicode MS" pitchFamily="34" charset="-128"/>
              </a:rPr>
              <a:t>public void </a:t>
            </a:r>
            <a:r>
              <a:rPr lang="en-US" sz="1800" dirty="0" err="1">
                <a:latin typeface="Arial Unicode MS" pitchFamily="34" charset="-128"/>
                <a:ea typeface="Arial Unicode MS" pitchFamily="34" charset="-128"/>
                <a:cs typeface="Arial Unicode MS" pitchFamily="34" charset="-128"/>
              </a:rPr>
              <a:t>tearDown</a:t>
            </a:r>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list = null;   // redundant in this example</a:t>
            </a:r>
          </a:p>
          <a:p>
            <a:r>
              <a:rPr lang="en-US" sz="1800" dirty="0">
                <a:latin typeface="Arial Unicode MS" pitchFamily="34" charset="-128"/>
                <a:ea typeface="Arial Unicode MS" pitchFamily="34" charset="-128"/>
                <a:cs typeface="Arial Unicode MS" pitchFamily="34" charset="-128"/>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1000"/>
                                        <p:tgtEl>
                                          <p:spTgt spid="9"/>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AA58007-99AA-4F16-9F66-446E0F5B9383}" type="slidenum">
              <a:rPr lang="en-US" sz="900" b="0" smtClean="0">
                <a:solidFill>
                  <a:schemeClr val="tx1"/>
                </a:solidFill>
              </a:rPr>
              <a:pPr/>
              <a:t>27</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sz="3200" dirty="0"/>
              <a:t>Min </a:t>
            </a:r>
            <a:r>
              <a:rPr lang="tr-TR" sz="3200" dirty="0"/>
              <a:t>Test</a:t>
            </a:r>
            <a:r>
              <a:rPr lang="en-US" sz="3200" dirty="0"/>
              <a:t> </a:t>
            </a:r>
            <a:r>
              <a:rPr lang="tr-TR" sz="3200" dirty="0"/>
              <a:t>Case</a:t>
            </a:r>
            <a:r>
              <a:rPr lang="en-US" sz="3200" dirty="0"/>
              <a:t>s: </a:t>
            </a:r>
            <a:r>
              <a:rPr lang="en-US" sz="3200" dirty="0" err="1"/>
              <a:t>NullPointerException</a:t>
            </a:r>
            <a:endParaRPr lang="en-US" sz="3200" dirty="0"/>
          </a:p>
        </p:txBody>
      </p:sp>
      <p:sp>
        <p:nvSpPr>
          <p:cNvPr id="7" name="TextBox 6"/>
          <p:cNvSpPr txBox="1">
            <a:spLocks noChangeArrowheads="1"/>
          </p:cNvSpPr>
          <p:nvPr/>
        </p:nvSpPr>
        <p:spPr bwMode="auto">
          <a:xfrm>
            <a:off x="154005" y="916289"/>
            <a:ext cx="4759325" cy="2862322"/>
          </a:xfrm>
          <a:prstGeom prst="rect">
            <a:avLst/>
          </a:prstGeom>
          <a:solidFill>
            <a:srgbClr val="2929FF"/>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rPr>
              <a:t>@Test public void </a:t>
            </a:r>
            <a:r>
              <a:rPr lang="en-US" sz="1800" dirty="0" err="1">
                <a:latin typeface="Arial Unicode MS" pitchFamily="34" charset="-128"/>
              </a:rPr>
              <a:t>testForNullList</a:t>
            </a:r>
            <a:r>
              <a:rPr lang="en-US" sz="1800" dirty="0">
                <a:latin typeface="Arial Unicode MS" pitchFamily="34" charset="-128"/>
              </a:rPr>
              <a:t>()</a:t>
            </a:r>
          </a:p>
          <a:p>
            <a:r>
              <a:rPr lang="en-US" sz="1800" dirty="0">
                <a:latin typeface="Arial Unicode MS" pitchFamily="34" charset="-128"/>
              </a:rPr>
              <a:t>{</a:t>
            </a:r>
          </a:p>
          <a:p>
            <a:r>
              <a:rPr lang="en-US" sz="1800" dirty="0">
                <a:latin typeface="Arial Unicode MS" pitchFamily="34" charset="-128"/>
              </a:rPr>
              <a:t>   list = null;</a:t>
            </a:r>
          </a:p>
          <a:p>
            <a:r>
              <a:rPr lang="en-US" sz="1800" dirty="0">
                <a:latin typeface="Arial Unicode MS" pitchFamily="34" charset="-128"/>
              </a:rPr>
              <a:t>   try {</a:t>
            </a:r>
          </a:p>
          <a:p>
            <a:r>
              <a:rPr lang="en-US" sz="1800" dirty="0">
                <a:latin typeface="Arial Unicode MS" pitchFamily="34" charset="-128"/>
              </a:rPr>
              <a:t>       </a:t>
            </a:r>
            <a:r>
              <a:rPr lang="en-US" sz="1800" dirty="0" err="1">
                <a:latin typeface="Arial Unicode MS" pitchFamily="34" charset="-128"/>
              </a:rPr>
              <a:t>Min.min</a:t>
            </a:r>
            <a:r>
              <a:rPr lang="en-US" sz="1800" dirty="0">
                <a:latin typeface="Arial Unicode MS" pitchFamily="34" charset="-128"/>
              </a:rPr>
              <a:t> (list);</a:t>
            </a:r>
          </a:p>
          <a:p>
            <a:r>
              <a:rPr lang="en-US" sz="1800" dirty="0">
                <a:latin typeface="Arial Unicode MS" pitchFamily="34" charset="-128"/>
              </a:rPr>
              <a:t>   } catch (</a:t>
            </a:r>
            <a:r>
              <a:rPr lang="en-US" sz="1800" dirty="0" err="1">
                <a:latin typeface="Arial Unicode MS" pitchFamily="34" charset="-128"/>
              </a:rPr>
              <a:t>NullPointerException</a:t>
            </a:r>
            <a:r>
              <a:rPr lang="en-US" sz="1800" dirty="0">
                <a:latin typeface="Arial Unicode MS" pitchFamily="34" charset="-128"/>
              </a:rPr>
              <a:t> e) {</a:t>
            </a:r>
          </a:p>
          <a:p>
            <a:r>
              <a:rPr lang="en-US" sz="1800" dirty="0">
                <a:latin typeface="Arial Unicode MS" pitchFamily="34" charset="-128"/>
              </a:rPr>
              <a:t>        return;</a:t>
            </a:r>
          </a:p>
          <a:p>
            <a:r>
              <a:rPr lang="en-US" sz="1800" dirty="0">
                <a:latin typeface="Arial Unicode MS" pitchFamily="34" charset="-128"/>
              </a:rPr>
              <a:t>   }</a:t>
            </a:r>
          </a:p>
          <a:p>
            <a:r>
              <a:rPr lang="en-US" sz="1800" dirty="0">
                <a:latin typeface="Arial Unicode MS" pitchFamily="34" charset="-128"/>
              </a:rPr>
              <a:t>   fail (“</a:t>
            </a:r>
            <a:r>
              <a:rPr lang="en-US" sz="1800" dirty="0" err="1">
                <a:latin typeface="Arial Unicode MS" pitchFamily="34" charset="-128"/>
              </a:rPr>
              <a:t>NullPointerException</a:t>
            </a:r>
            <a:r>
              <a:rPr lang="en-US" sz="1800" dirty="0">
                <a:latin typeface="Arial Unicode MS" pitchFamily="34" charset="-128"/>
              </a:rPr>
              <a:t> expected”);</a:t>
            </a:r>
          </a:p>
          <a:p>
            <a:r>
              <a:rPr lang="en-US" sz="1800" dirty="0">
                <a:latin typeface="Arial Unicode MS" pitchFamily="34" charset="-128"/>
              </a:rPr>
              <a:t>}</a:t>
            </a:r>
          </a:p>
        </p:txBody>
      </p:sp>
      <p:sp>
        <p:nvSpPr>
          <p:cNvPr id="53254" name="Text Box 6"/>
          <p:cNvSpPr txBox="1">
            <a:spLocks noChangeArrowheads="1"/>
          </p:cNvSpPr>
          <p:nvPr/>
        </p:nvSpPr>
        <p:spPr bwMode="auto">
          <a:xfrm>
            <a:off x="257325" y="3940375"/>
            <a:ext cx="3506153" cy="707886"/>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This </a:t>
            </a:r>
            <a:r>
              <a:rPr lang="en-US" dirty="0" err="1">
                <a:solidFill>
                  <a:srgbClr val="C00000"/>
                </a:solidFill>
                <a:latin typeface="Gill Sans MT" pitchFamily="34" charset="0"/>
              </a:rPr>
              <a:t>NullPointerException</a:t>
            </a:r>
            <a:r>
              <a:rPr lang="en-US" dirty="0">
                <a:solidFill>
                  <a:schemeClr val="tx1"/>
                </a:solidFill>
                <a:latin typeface="Gill Sans MT" pitchFamily="34" charset="0"/>
              </a:rPr>
              <a:t> test uses the </a:t>
            </a:r>
            <a:r>
              <a:rPr lang="en-US" dirty="0">
                <a:solidFill>
                  <a:srgbClr val="009900"/>
                </a:solidFill>
                <a:latin typeface="Gill Sans MT" pitchFamily="34" charset="0"/>
              </a:rPr>
              <a:t>fail assertion </a:t>
            </a:r>
          </a:p>
        </p:txBody>
      </p:sp>
    </p:spTree>
    <p:extLst>
      <p:ext uri="{BB962C8B-B14F-4D97-AF65-F5344CB8AC3E}">
        <p14:creationId xmlns:p14="http://schemas.microsoft.com/office/powerpoint/2010/main" val="3476084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3254"/>
                                        </p:tgtEl>
                                        <p:attrNameLst>
                                          <p:attrName>style.visibility</p:attrName>
                                        </p:attrNameLst>
                                      </p:cBhvr>
                                      <p:to>
                                        <p:strVal val="visible"/>
                                      </p:to>
                                    </p:set>
                                    <p:animEffect transition="in" filter="wipe(up)">
                                      <p:cBhvr>
                                        <p:cTn id="11"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32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AA58007-99AA-4F16-9F66-446E0F5B9383}" type="slidenum">
              <a:rPr lang="en-US" sz="900" b="0" smtClean="0">
                <a:solidFill>
                  <a:schemeClr val="tx1"/>
                </a:solidFill>
              </a:rPr>
              <a:pPr/>
              <a:t>28</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sz="3200" dirty="0"/>
              <a:t>Min </a:t>
            </a:r>
            <a:r>
              <a:rPr lang="tr-TR" sz="3200" dirty="0"/>
              <a:t>Test</a:t>
            </a:r>
            <a:r>
              <a:rPr lang="en-US" sz="3200" dirty="0"/>
              <a:t> </a:t>
            </a:r>
            <a:r>
              <a:rPr lang="tr-TR" sz="3200" dirty="0"/>
              <a:t>Case</a:t>
            </a:r>
            <a:r>
              <a:rPr lang="en-US" sz="3200" dirty="0"/>
              <a:t>s: </a:t>
            </a:r>
            <a:r>
              <a:rPr lang="en-US" sz="3200" dirty="0" err="1"/>
              <a:t>NullPointerException</a:t>
            </a:r>
            <a:endParaRPr lang="en-US" sz="3200" dirty="0"/>
          </a:p>
        </p:txBody>
      </p:sp>
      <p:sp>
        <p:nvSpPr>
          <p:cNvPr id="7" name="TextBox 6"/>
          <p:cNvSpPr txBox="1">
            <a:spLocks noChangeArrowheads="1"/>
          </p:cNvSpPr>
          <p:nvPr/>
        </p:nvSpPr>
        <p:spPr bwMode="auto">
          <a:xfrm>
            <a:off x="154005" y="916289"/>
            <a:ext cx="4759325" cy="2862322"/>
          </a:xfrm>
          <a:prstGeom prst="rect">
            <a:avLst/>
          </a:prstGeom>
          <a:solidFill>
            <a:srgbClr val="2929FF"/>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rPr>
              <a:t>@Test public void </a:t>
            </a:r>
            <a:r>
              <a:rPr lang="en-US" sz="1800" dirty="0" err="1">
                <a:latin typeface="Arial Unicode MS" pitchFamily="34" charset="-128"/>
              </a:rPr>
              <a:t>testForNullList</a:t>
            </a:r>
            <a:r>
              <a:rPr lang="en-US" sz="1800" dirty="0">
                <a:latin typeface="Arial Unicode MS" pitchFamily="34" charset="-128"/>
              </a:rPr>
              <a:t>()</a:t>
            </a:r>
          </a:p>
          <a:p>
            <a:r>
              <a:rPr lang="en-US" sz="1800" dirty="0">
                <a:latin typeface="Arial Unicode MS" pitchFamily="34" charset="-128"/>
              </a:rPr>
              <a:t>{</a:t>
            </a:r>
          </a:p>
          <a:p>
            <a:r>
              <a:rPr lang="en-US" sz="1800" dirty="0">
                <a:latin typeface="Arial Unicode MS" pitchFamily="34" charset="-128"/>
              </a:rPr>
              <a:t>   list = null;</a:t>
            </a:r>
          </a:p>
          <a:p>
            <a:r>
              <a:rPr lang="en-US" sz="1800" dirty="0">
                <a:latin typeface="Arial Unicode MS" pitchFamily="34" charset="-128"/>
              </a:rPr>
              <a:t>   try {</a:t>
            </a:r>
          </a:p>
          <a:p>
            <a:r>
              <a:rPr lang="en-US" sz="1800" dirty="0">
                <a:latin typeface="Arial Unicode MS" pitchFamily="34" charset="-128"/>
              </a:rPr>
              <a:t>       </a:t>
            </a:r>
            <a:r>
              <a:rPr lang="en-US" sz="1800" dirty="0" err="1">
                <a:latin typeface="Arial Unicode MS" pitchFamily="34" charset="-128"/>
              </a:rPr>
              <a:t>Min.min</a:t>
            </a:r>
            <a:r>
              <a:rPr lang="en-US" sz="1800" dirty="0">
                <a:latin typeface="Arial Unicode MS" pitchFamily="34" charset="-128"/>
              </a:rPr>
              <a:t> (list);</a:t>
            </a:r>
          </a:p>
          <a:p>
            <a:r>
              <a:rPr lang="en-US" sz="1800" dirty="0">
                <a:latin typeface="Arial Unicode MS" pitchFamily="34" charset="-128"/>
              </a:rPr>
              <a:t>   } catch (</a:t>
            </a:r>
            <a:r>
              <a:rPr lang="en-US" sz="1800" dirty="0" err="1">
                <a:latin typeface="Arial Unicode MS" pitchFamily="34" charset="-128"/>
              </a:rPr>
              <a:t>NullPointerException</a:t>
            </a:r>
            <a:r>
              <a:rPr lang="en-US" sz="1800" dirty="0">
                <a:latin typeface="Arial Unicode MS" pitchFamily="34" charset="-128"/>
              </a:rPr>
              <a:t> e) {</a:t>
            </a:r>
          </a:p>
          <a:p>
            <a:r>
              <a:rPr lang="en-US" sz="1800" dirty="0">
                <a:latin typeface="Arial Unicode MS" pitchFamily="34" charset="-128"/>
              </a:rPr>
              <a:t>        return;</a:t>
            </a:r>
          </a:p>
          <a:p>
            <a:r>
              <a:rPr lang="en-US" sz="1800" dirty="0">
                <a:latin typeface="Arial Unicode MS" pitchFamily="34" charset="-128"/>
              </a:rPr>
              <a:t>   }</a:t>
            </a:r>
          </a:p>
          <a:p>
            <a:r>
              <a:rPr lang="en-US" sz="1800" dirty="0">
                <a:latin typeface="Arial Unicode MS" pitchFamily="34" charset="-128"/>
              </a:rPr>
              <a:t>   fail (“</a:t>
            </a:r>
            <a:r>
              <a:rPr lang="en-US" sz="1800" dirty="0" err="1">
                <a:latin typeface="Arial Unicode MS" pitchFamily="34" charset="-128"/>
              </a:rPr>
              <a:t>NullPointerException</a:t>
            </a:r>
            <a:r>
              <a:rPr lang="en-US" sz="1800" dirty="0">
                <a:latin typeface="Arial Unicode MS" pitchFamily="34" charset="-128"/>
              </a:rPr>
              <a:t> expected”);</a:t>
            </a:r>
          </a:p>
          <a:p>
            <a:r>
              <a:rPr lang="en-US" sz="1800" dirty="0">
                <a:latin typeface="Arial Unicode MS" pitchFamily="34" charset="-128"/>
              </a:rPr>
              <a:t>}</a:t>
            </a:r>
          </a:p>
        </p:txBody>
      </p:sp>
      <p:sp>
        <p:nvSpPr>
          <p:cNvPr id="2" name="TextBox 6"/>
          <p:cNvSpPr txBox="1">
            <a:spLocks noChangeArrowheads="1"/>
          </p:cNvSpPr>
          <p:nvPr/>
        </p:nvSpPr>
        <p:spPr bwMode="auto">
          <a:xfrm>
            <a:off x="3969369" y="2262078"/>
            <a:ext cx="5020626" cy="2308324"/>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@Test (expected = </a:t>
            </a:r>
            <a:r>
              <a:rPr lang="en-US" sz="1800" dirty="0" err="1">
                <a:latin typeface="Arial Unicode MS" pitchFamily="34" charset="-128"/>
                <a:ea typeface="Arial Unicode MS" pitchFamily="34" charset="-128"/>
                <a:cs typeface="Arial Unicode MS" pitchFamily="34" charset="-128"/>
              </a:rPr>
              <a:t>NullPointerException.class</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public void </a:t>
            </a:r>
            <a:r>
              <a:rPr lang="en-US" sz="1800" dirty="0" err="1">
                <a:latin typeface="Arial Unicode MS" pitchFamily="34" charset="-128"/>
                <a:ea typeface="Arial Unicode MS" pitchFamily="34" charset="-128"/>
                <a:cs typeface="Arial Unicode MS" pitchFamily="34" charset="-128"/>
              </a:rPr>
              <a:t>testForNullElement</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list.add</a:t>
            </a:r>
            <a:r>
              <a:rPr lang="en-US" sz="1800" dirty="0">
                <a:latin typeface="Arial Unicode MS" pitchFamily="34" charset="-128"/>
                <a:ea typeface="Arial Unicode MS" pitchFamily="34" charset="-128"/>
                <a:cs typeface="Arial Unicode MS" pitchFamily="34" charset="-128"/>
              </a:rPr>
              <a:t> (null);</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list.add</a:t>
            </a:r>
            <a:r>
              <a:rPr lang="en-US" sz="1800" dirty="0">
                <a:latin typeface="Arial Unicode MS" pitchFamily="34" charset="-128"/>
                <a:ea typeface="Arial Unicode MS" pitchFamily="34" charset="-128"/>
                <a:cs typeface="Arial Unicode MS" pitchFamily="34" charset="-128"/>
              </a:rPr>
              <a:t> ("cat");</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Min.min</a:t>
            </a:r>
            <a:r>
              <a:rPr lang="en-US" sz="1800" dirty="0">
                <a:latin typeface="Arial Unicode MS" pitchFamily="34" charset="-128"/>
                <a:ea typeface="Arial Unicode MS" pitchFamily="34" charset="-128"/>
                <a:cs typeface="Arial Unicode MS" pitchFamily="34" charset="-128"/>
              </a:rPr>
              <a:t> (list);</a:t>
            </a:r>
          </a:p>
          <a:p>
            <a:r>
              <a:rPr lang="en-US" sz="1800" dirty="0">
                <a:latin typeface="Arial Unicode MS" pitchFamily="34" charset="-128"/>
                <a:ea typeface="Arial Unicode MS" pitchFamily="34" charset="-128"/>
                <a:cs typeface="Arial Unicode MS" pitchFamily="34" charset="-128"/>
              </a:rPr>
              <a:t>}</a:t>
            </a:r>
          </a:p>
        </p:txBody>
      </p:sp>
      <p:sp>
        <p:nvSpPr>
          <p:cNvPr id="53254" name="Text Box 6"/>
          <p:cNvSpPr txBox="1">
            <a:spLocks noChangeArrowheads="1"/>
          </p:cNvSpPr>
          <p:nvPr/>
        </p:nvSpPr>
        <p:spPr bwMode="auto">
          <a:xfrm>
            <a:off x="257325" y="3940375"/>
            <a:ext cx="3506153" cy="707886"/>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This </a:t>
            </a:r>
            <a:r>
              <a:rPr lang="en-US" dirty="0" err="1">
                <a:solidFill>
                  <a:srgbClr val="C00000"/>
                </a:solidFill>
                <a:latin typeface="Gill Sans MT" pitchFamily="34" charset="0"/>
              </a:rPr>
              <a:t>NullPointerException</a:t>
            </a:r>
            <a:r>
              <a:rPr lang="en-US" dirty="0">
                <a:solidFill>
                  <a:schemeClr val="tx1"/>
                </a:solidFill>
                <a:latin typeface="Gill Sans MT" pitchFamily="34" charset="0"/>
              </a:rPr>
              <a:t> test uses the </a:t>
            </a:r>
            <a:r>
              <a:rPr lang="en-US" dirty="0">
                <a:solidFill>
                  <a:schemeClr val="tx2"/>
                </a:solidFill>
                <a:latin typeface="Gill Sans MT" pitchFamily="34" charset="0"/>
              </a:rPr>
              <a:t>fail </a:t>
            </a:r>
            <a:r>
              <a:rPr lang="en-US" dirty="0">
                <a:solidFill>
                  <a:schemeClr val="tx1"/>
                </a:solidFill>
                <a:latin typeface="Gill Sans MT" pitchFamily="34" charset="0"/>
              </a:rPr>
              <a:t>assertion </a:t>
            </a:r>
          </a:p>
        </p:txBody>
      </p:sp>
      <p:sp>
        <p:nvSpPr>
          <p:cNvPr id="53255" name="Text Box 7"/>
          <p:cNvSpPr txBox="1">
            <a:spLocks noChangeArrowheads="1"/>
          </p:cNvSpPr>
          <p:nvPr/>
        </p:nvSpPr>
        <p:spPr bwMode="auto">
          <a:xfrm>
            <a:off x="5050705" y="831256"/>
            <a:ext cx="3946150" cy="1323439"/>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This </a:t>
            </a:r>
            <a:r>
              <a:rPr lang="en-US" dirty="0" err="1">
                <a:solidFill>
                  <a:srgbClr val="C00000"/>
                </a:solidFill>
                <a:latin typeface="Gill Sans MT" pitchFamily="34" charset="0"/>
              </a:rPr>
              <a:t>NullPointerException</a:t>
            </a:r>
            <a:r>
              <a:rPr lang="en-US" dirty="0">
                <a:solidFill>
                  <a:schemeClr val="tx1"/>
                </a:solidFill>
                <a:latin typeface="Gill Sans MT" pitchFamily="34" charset="0"/>
              </a:rPr>
              <a:t> test decorates the </a:t>
            </a:r>
            <a:r>
              <a:rPr lang="en-US" dirty="0">
                <a:solidFill>
                  <a:srgbClr val="C00000"/>
                </a:solidFill>
                <a:latin typeface="Gill Sans MT" pitchFamily="34" charset="0"/>
              </a:rPr>
              <a:t>@Test </a:t>
            </a:r>
            <a:r>
              <a:rPr lang="en-US" dirty="0">
                <a:solidFill>
                  <a:schemeClr val="tx1"/>
                </a:solidFill>
                <a:latin typeface="Gill Sans MT" pitchFamily="34" charset="0"/>
              </a:rPr>
              <a:t>annotation with the class of the exception</a:t>
            </a:r>
          </a:p>
        </p:txBody>
      </p:sp>
    </p:spTree>
    <p:extLst>
      <p:ext uri="{BB962C8B-B14F-4D97-AF65-F5344CB8AC3E}">
        <p14:creationId xmlns:p14="http://schemas.microsoft.com/office/powerpoint/2010/main" val="369820417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3254"/>
                                        </p:tgtEl>
                                        <p:attrNameLst>
                                          <p:attrName>style.visibility</p:attrName>
                                        </p:attrNameLst>
                                      </p:cBhvr>
                                      <p:to>
                                        <p:strVal val="visible"/>
                                      </p:to>
                                    </p:set>
                                    <p:animEffect transition="in" filter="wipe(up)">
                                      <p:cBhvr>
                                        <p:cTn id="11" dur="500"/>
                                        <p:tgtEl>
                                          <p:spTgt spid="5325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1000"/>
                                        <p:tgtEl>
                                          <p:spTgt spid="2"/>
                                        </p:tgtEl>
                                      </p:cBhvr>
                                    </p:animEffect>
                                  </p:childTnLst>
                                </p:cTn>
                              </p:par>
                            </p:childTnLst>
                          </p:cTn>
                        </p:par>
                        <p:par>
                          <p:cTn id="17" fill="hold" nodeType="with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53255"/>
                                        </p:tgtEl>
                                        <p:attrNameLst>
                                          <p:attrName>style.visibility</p:attrName>
                                        </p:attrNameLst>
                                      </p:cBhvr>
                                      <p:to>
                                        <p:strVal val="visible"/>
                                      </p:to>
                                    </p:set>
                                    <p:animEffect transition="in" filter="wipe(up)">
                                      <p:cBhvr>
                                        <p:cTn id="20"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53254" grpId="0" animBg="1"/>
      <p:bldP spid="5325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AA58007-99AA-4F16-9F66-446E0F5B9383}" type="slidenum">
              <a:rPr lang="en-US" sz="900" b="0" smtClean="0">
                <a:solidFill>
                  <a:schemeClr val="tx1"/>
                </a:solidFill>
              </a:rPr>
              <a:pPr/>
              <a:t>29</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sz="3200" dirty="0"/>
              <a:t>Min </a:t>
            </a:r>
            <a:r>
              <a:rPr lang="tr-TR" sz="3200" dirty="0"/>
              <a:t>Test</a:t>
            </a:r>
            <a:r>
              <a:rPr lang="en-US" sz="3200" dirty="0"/>
              <a:t> </a:t>
            </a:r>
            <a:r>
              <a:rPr lang="tr-TR" sz="3200" dirty="0"/>
              <a:t>Case</a:t>
            </a:r>
            <a:r>
              <a:rPr lang="en-US" sz="3200" dirty="0"/>
              <a:t>s: </a:t>
            </a:r>
            <a:r>
              <a:rPr lang="en-US" sz="3200" dirty="0" err="1"/>
              <a:t>NullPointerException</a:t>
            </a:r>
            <a:endParaRPr lang="en-US" sz="3200" dirty="0"/>
          </a:p>
        </p:txBody>
      </p:sp>
      <p:sp>
        <p:nvSpPr>
          <p:cNvPr id="7" name="TextBox 6"/>
          <p:cNvSpPr txBox="1">
            <a:spLocks noChangeArrowheads="1"/>
          </p:cNvSpPr>
          <p:nvPr/>
        </p:nvSpPr>
        <p:spPr bwMode="auto">
          <a:xfrm>
            <a:off x="154005" y="916289"/>
            <a:ext cx="4759325" cy="2862322"/>
          </a:xfrm>
          <a:prstGeom prst="rect">
            <a:avLst/>
          </a:prstGeom>
          <a:solidFill>
            <a:srgbClr val="2929FF"/>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rPr>
              <a:t>@Test public void </a:t>
            </a:r>
            <a:r>
              <a:rPr lang="en-US" sz="1800" dirty="0" err="1">
                <a:latin typeface="Arial Unicode MS" pitchFamily="34" charset="-128"/>
              </a:rPr>
              <a:t>testForNullList</a:t>
            </a:r>
            <a:r>
              <a:rPr lang="en-US" sz="1800" dirty="0">
                <a:latin typeface="Arial Unicode MS" pitchFamily="34" charset="-128"/>
              </a:rPr>
              <a:t>()</a:t>
            </a:r>
          </a:p>
          <a:p>
            <a:r>
              <a:rPr lang="en-US" sz="1800" dirty="0">
                <a:latin typeface="Arial Unicode MS" pitchFamily="34" charset="-128"/>
              </a:rPr>
              <a:t>{</a:t>
            </a:r>
          </a:p>
          <a:p>
            <a:r>
              <a:rPr lang="en-US" sz="1800" dirty="0">
                <a:latin typeface="Arial Unicode MS" pitchFamily="34" charset="-128"/>
              </a:rPr>
              <a:t>   list = null;</a:t>
            </a:r>
          </a:p>
          <a:p>
            <a:r>
              <a:rPr lang="en-US" sz="1800" dirty="0">
                <a:latin typeface="Arial Unicode MS" pitchFamily="34" charset="-128"/>
              </a:rPr>
              <a:t>   try {</a:t>
            </a:r>
          </a:p>
          <a:p>
            <a:r>
              <a:rPr lang="en-US" sz="1800" dirty="0">
                <a:latin typeface="Arial Unicode MS" pitchFamily="34" charset="-128"/>
              </a:rPr>
              <a:t>       </a:t>
            </a:r>
            <a:r>
              <a:rPr lang="en-US" sz="1800" dirty="0" err="1">
                <a:latin typeface="Arial Unicode MS" pitchFamily="34" charset="-128"/>
              </a:rPr>
              <a:t>Min.min</a:t>
            </a:r>
            <a:r>
              <a:rPr lang="en-US" sz="1800" dirty="0">
                <a:latin typeface="Arial Unicode MS" pitchFamily="34" charset="-128"/>
              </a:rPr>
              <a:t> (list);</a:t>
            </a:r>
          </a:p>
          <a:p>
            <a:r>
              <a:rPr lang="en-US" sz="1800" dirty="0">
                <a:latin typeface="Arial Unicode MS" pitchFamily="34" charset="-128"/>
              </a:rPr>
              <a:t>   } catch (</a:t>
            </a:r>
            <a:r>
              <a:rPr lang="en-US" sz="1800" dirty="0" err="1">
                <a:latin typeface="Arial Unicode MS" pitchFamily="34" charset="-128"/>
              </a:rPr>
              <a:t>NullPointerException</a:t>
            </a:r>
            <a:r>
              <a:rPr lang="en-US" sz="1800" dirty="0">
                <a:latin typeface="Arial Unicode MS" pitchFamily="34" charset="-128"/>
              </a:rPr>
              <a:t> e) {</a:t>
            </a:r>
          </a:p>
          <a:p>
            <a:r>
              <a:rPr lang="en-US" sz="1800" dirty="0">
                <a:latin typeface="Arial Unicode MS" pitchFamily="34" charset="-128"/>
              </a:rPr>
              <a:t>        return;</a:t>
            </a:r>
          </a:p>
          <a:p>
            <a:r>
              <a:rPr lang="en-US" sz="1800" dirty="0">
                <a:latin typeface="Arial Unicode MS" pitchFamily="34" charset="-128"/>
              </a:rPr>
              <a:t>   }</a:t>
            </a:r>
          </a:p>
          <a:p>
            <a:r>
              <a:rPr lang="en-US" sz="1800" dirty="0">
                <a:latin typeface="Arial Unicode MS" pitchFamily="34" charset="-128"/>
              </a:rPr>
              <a:t>   fail (“</a:t>
            </a:r>
            <a:r>
              <a:rPr lang="en-US" sz="1800" dirty="0" err="1">
                <a:latin typeface="Arial Unicode MS" pitchFamily="34" charset="-128"/>
              </a:rPr>
              <a:t>NullPointerException</a:t>
            </a:r>
            <a:r>
              <a:rPr lang="en-US" sz="1800" dirty="0">
                <a:latin typeface="Arial Unicode MS" pitchFamily="34" charset="-128"/>
              </a:rPr>
              <a:t> expected”);</a:t>
            </a:r>
          </a:p>
          <a:p>
            <a:r>
              <a:rPr lang="en-US" sz="1800" dirty="0">
                <a:latin typeface="Arial Unicode MS" pitchFamily="34" charset="-128"/>
              </a:rPr>
              <a:t>}</a:t>
            </a:r>
          </a:p>
        </p:txBody>
      </p:sp>
      <p:sp>
        <p:nvSpPr>
          <p:cNvPr id="2" name="TextBox 6"/>
          <p:cNvSpPr txBox="1">
            <a:spLocks noChangeArrowheads="1"/>
          </p:cNvSpPr>
          <p:nvPr/>
        </p:nvSpPr>
        <p:spPr bwMode="auto">
          <a:xfrm>
            <a:off x="3969369" y="2262078"/>
            <a:ext cx="5020626" cy="2308324"/>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@Test (expected = </a:t>
            </a:r>
            <a:r>
              <a:rPr lang="en-US" sz="1800" dirty="0" err="1">
                <a:latin typeface="Arial Unicode MS" pitchFamily="34" charset="-128"/>
                <a:ea typeface="Arial Unicode MS" pitchFamily="34" charset="-128"/>
                <a:cs typeface="Arial Unicode MS" pitchFamily="34" charset="-128"/>
              </a:rPr>
              <a:t>NullPointerException.class</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public void </a:t>
            </a:r>
            <a:r>
              <a:rPr lang="en-US" sz="1800" dirty="0" err="1">
                <a:latin typeface="Arial Unicode MS" pitchFamily="34" charset="-128"/>
                <a:ea typeface="Arial Unicode MS" pitchFamily="34" charset="-128"/>
                <a:cs typeface="Arial Unicode MS" pitchFamily="34" charset="-128"/>
              </a:rPr>
              <a:t>testForNullElement</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list.add</a:t>
            </a:r>
            <a:r>
              <a:rPr lang="en-US" sz="1800" dirty="0">
                <a:latin typeface="Arial Unicode MS" pitchFamily="34" charset="-128"/>
                <a:ea typeface="Arial Unicode MS" pitchFamily="34" charset="-128"/>
                <a:cs typeface="Arial Unicode MS" pitchFamily="34" charset="-128"/>
              </a:rPr>
              <a:t> (null);</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list.add</a:t>
            </a:r>
            <a:r>
              <a:rPr lang="en-US" sz="1800" dirty="0">
                <a:latin typeface="Arial Unicode MS" pitchFamily="34" charset="-128"/>
                <a:ea typeface="Arial Unicode MS" pitchFamily="34" charset="-128"/>
                <a:cs typeface="Arial Unicode MS" pitchFamily="34" charset="-128"/>
              </a:rPr>
              <a:t> ("cat");</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Min.min</a:t>
            </a:r>
            <a:r>
              <a:rPr lang="en-US" sz="1800" dirty="0">
                <a:latin typeface="Arial Unicode MS" pitchFamily="34" charset="-128"/>
                <a:ea typeface="Arial Unicode MS" pitchFamily="34" charset="-128"/>
                <a:cs typeface="Arial Unicode MS" pitchFamily="34" charset="-128"/>
              </a:rPr>
              <a:t> (list);</a:t>
            </a:r>
          </a:p>
          <a:p>
            <a:r>
              <a:rPr lang="en-US" sz="1800" dirty="0">
                <a:latin typeface="Arial Unicode MS" pitchFamily="34" charset="-128"/>
                <a:ea typeface="Arial Unicode MS" pitchFamily="34" charset="-128"/>
                <a:cs typeface="Arial Unicode MS" pitchFamily="34" charset="-128"/>
              </a:rPr>
              <a:t>}</a:t>
            </a:r>
          </a:p>
        </p:txBody>
      </p:sp>
      <p:sp>
        <p:nvSpPr>
          <p:cNvPr id="53254" name="Text Box 6"/>
          <p:cNvSpPr txBox="1">
            <a:spLocks noChangeArrowheads="1"/>
          </p:cNvSpPr>
          <p:nvPr/>
        </p:nvSpPr>
        <p:spPr bwMode="auto">
          <a:xfrm>
            <a:off x="257325" y="3940375"/>
            <a:ext cx="3506153" cy="707886"/>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This </a:t>
            </a:r>
            <a:r>
              <a:rPr lang="en-US" dirty="0" err="1">
                <a:solidFill>
                  <a:srgbClr val="C00000"/>
                </a:solidFill>
                <a:latin typeface="Gill Sans MT" pitchFamily="34" charset="0"/>
              </a:rPr>
              <a:t>NullPointerException</a:t>
            </a:r>
            <a:r>
              <a:rPr lang="en-US" dirty="0">
                <a:solidFill>
                  <a:schemeClr val="tx1"/>
                </a:solidFill>
                <a:latin typeface="Gill Sans MT" pitchFamily="34" charset="0"/>
              </a:rPr>
              <a:t> test uses the </a:t>
            </a:r>
            <a:r>
              <a:rPr lang="en-US" dirty="0">
                <a:solidFill>
                  <a:schemeClr val="tx2"/>
                </a:solidFill>
                <a:latin typeface="Gill Sans MT" pitchFamily="34" charset="0"/>
              </a:rPr>
              <a:t>fail </a:t>
            </a:r>
            <a:r>
              <a:rPr lang="en-US" dirty="0">
                <a:solidFill>
                  <a:schemeClr val="tx1"/>
                </a:solidFill>
                <a:latin typeface="Gill Sans MT" pitchFamily="34" charset="0"/>
              </a:rPr>
              <a:t>assertion </a:t>
            </a:r>
          </a:p>
        </p:txBody>
      </p:sp>
      <p:sp>
        <p:nvSpPr>
          <p:cNvPr id="53255" name="Text Box 7"/>
          <p:cNvSpPr txBox="1">
            <a:spLocks noChangeArrowheads="1"/>
          </p:cNvSpPr>
          <p:nvPr/>
        </p:nvSpPr>
        <p:spPr bwMode="auto">
          <a:xfrm>
            <a:off x="5050705" y="831256"/>
            <a:ext cx="3946150" cy="1323439"/>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This </a:t>
            </a:r>
            <a:r>
              <a:rPr lang="en-US" dirty="0" err="1">
                <a:solidFill>
                  <a:srgbClr val="C00000"/>
                </a:solidFill>
                <a:latin typeface="Gill Sans MT" pitchFamily="34" charset="0"/>
              </a:rPr>
              <a:t>NullPointerException</a:t>
            </a:r>
            <a:r>
              <a:rPr lang="en-US" dirty="0">
                <a:solidFill>
                  <a:schemeClr val="tx1"/>
                </a:solidFill>
                <a:latin typeface="Gill Sans MT" pitchFamily="34" charset="0"/>
              </a:rPr>
              <a:t> test decorates the </a:t>
            </a:r>
            <a:r>
              <a:rPr lang="en-US" dirty="0">
                <a:solidFill>
                  <a:srgbClr val="C00000"/>
                </a:solidFill>
                <a:latin typeface="Gill Sans MT" pitchFamily="34" charset="0"/>
              </a:rPr>
              <a:t>@Test </a:t>
            </a:r>
            <a:r>
              <a:rPr lang="en-US" dirty="0">
                <a:solidFill>
                  <a:schemeClr val="tx1"/>
                </a:solidFill>
                <a:latin typeface="Gill Sans MT" pitchFamily="34" charset="0"/>
              </a:rPr>
              <a:t>annotation with the class of the exception</a:t>
            </a:r>
          </a:p>
        </p:txBody>
      </p:sp>
      <p:sp>
        <p:nvSpPr>
          <p:cNvPr id="53256" name="Text Box 8"/>
          <p:cNvSpPr txBox="1">
            <a:spLocks noChangeArrowheads="1"/>
          </p:cNvSpPr>
          <p:nvPr/>
        </p:nvSpPr>
        <p:spPr bwMode="auto">
          <a:xfrm>
            <a:off x="257326" y="5362860"/>
            <a:ext cx="3563904" cy="1015663"/>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This </a:t>
            </a:r>
            <a:r>
              <a:rPr lang="en-US" dirty="0" err="1">
                <a:solidFill>
                  <a:srgbClr val="C00000"/>
                </a:solidFill>
                <a:latin typeface="Gill Sans MT" pitchFamily="34" charset="0"/>
              </a:rPr>
              <a:t>NullPointerException</a:t>
            </a:r>
            <a:r>
              <a:rPr lang="en-US" dirty="0">
                <a:solidFill>
                  <a:schemeClr val="tx1"/>
                </a:solidFill>
                <a:latin typeface="Gill Sans MT" pitchFamily="34" charset="0"/>
              </a:rPr>
              <a:t> test catches an easily overlooked special case</a:t>
            </a:r>
          </a:p>
        </p:txBody>
      </p:sp>
      <p:sp>
        <p:nvSpPr>
          <p:cNvPr id="11" name="TextBox 6"/>
          <p:cNvSpPr txBox="1">
            <a:spLocks noChangeArrowheads="1"/>
          </p:cNvSpPr>
          <p:nvPr/>
        </p:nvSpPr>
        <p:spPr bwMode="auto">
          <a:xfrm>
            <a:off x="3978994" y="4657941"/>
            <a:ext cx="5011001" cy="2103219"/>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@Test (expected = </a:t>
            </a:r>
            <a:r>
              <a:rPr lang="en-US" sz="1800" dirty="0" err="1">
                <a:latin typeface="Arial Unicode MS" pitchFamily="34" charset="-128"/>
                <a:ea typeface="Arial Unicode MS" pitchFamily="34" charset="-128"/>
                <a:cs typeface="Arial Unicode MS" pitchFamily="34" charset="-128"/>
              </a:rPr>
              <a:t>NullPointerException.class</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public void </a:t>
            </a:r>
            <a:r>
              <a:rPr lang="en-US" sz="1800" dirty="0" err="1">
                <a:latin typeface="Arial Unicode MS" pitchFamily="34" charset="-128"/>
                <a:ea typeface="Arial Unicode MS" pitchFamily="34" charset="-128"/>
                <a:cs typeface="Arial Unicode MS" pitchFamily="34" charset="-128"/>
              </a:rPr>
              <a:t>testForSoloNullElement</a:t>
            </a:r>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list.add</a:t>
            </a:r>
            <a:r>
              <a:rPr lang="en-US" sz="1800" dirty="0">
                <a:latin typeface="Arial Unicode MS" pitchFamily="34" charset="-128"/>
                <a:ea typeface="Arial Unicode MS" pitchFamily="34" charset="-128"/>
                <a:cs typeface="Arial Unicode MS" pitchFamily="34" charset="-128"/>
              </a:rPr>
              <a:t> (null);</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Min.min</a:t>
            </a:r>
            <a:r>
              <a:rPr lang="en-US" sz="1800" dirty="0">
                <a:latin typeface="Arial Unicode MS" pitchFamily="34" charset="-128"/>
                <a:ea typeface="Arial Unicode MS" pitchFamily="34" charset="-128"/>
                <a:cs typeface="Arial Unicode MS" pitchFamily="34" charset="-128"/>
              </a:rPr>
              <a:t> (list);</a:t>
            </a:r>
          </a:p>
          <a:p>
            <a:r>
              <a:rPr lang="en-US" sz="1800" dirty="0">
                <a:latin typeface="Arial Unicode MS" pitchFamily="34" charset="-128"/>
                <a:ea typeface="Arial Unicode MS" pitchFamily="34" charset="-128"/>
                <a:cs typeface="Arial Unicode MS" pitchFamily="34" charset="-128"/>
              </a:rPr>
              <a:t>}</a:t>
            </a:r>
          </a:p>
        </p:txBody>
      </p:sp>
    </p:spTree>
    <p:extLst>
      <p:ext uri="{BB962C8B-B14F-4D97-AF65-F5344CB8AC3E}">
        <p14:creationId xmlns:p14="http://schemas.microsoft.com/office/powerpoint/2010/main" val="39702826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3254"/>
                                        </p:tgtEl>
                                        <p:attrNameLst>
                                          <p:attrName>style.visibility</p:attrName>
                                        </p:attrNameLst>
                                      </p:cBhvr>
                                      <p:to>
                                        <p:strVal val="visible"/>
                                      </p:to>
                                    </p:set>
                                    <p:animEffect transition="in" filter="wipe(up)">
                                      <p:cBhvr>
                                        <p:cTn id="11" dur="500"/>
                                        <p:tgtEl>
                                          <p:spTgt spid="5325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1000"/>
                                        <p:tgtEl>
                                          <p:spTgt spid="2"/>
                                        </p:tgtEl>
                                      </p:cBhvr>
                                    </p:animEffect>
                                  </p:childTnLst>
                                </p:cTn>
                              </p:par>
                            </p:childTnLst>
                          </p:cTn>
                        </p:par>
                        <p:par>
                          <p:cTn id="17" fill="hold" nodeType="with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53255"/>
                                        </p:tgtEl>
                                        <p:attrNameLst>
                                          <p:attrName>style.visibility</p:attrName>
                                        </p:attrNameLst>
                                      </p:cBhvr>
                                      <p:to>
                                        <p:strVal val="visible"/>
                                      </p:to>
                                    </p:set>
                                    <p:animEffect transition="in" filter="wipe(up)">
                                      <p:cBhvr>
                                        <p:cTn id="20" dur="500"/>
                                        <p:tgtEl>
                                          <p:spTgt spid="5325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1000"/>
                                        <p:tgtEl>
                                          <p:spTgt spid="11"/>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53256"/>
                                        </p:tgtEl>
                                        <p:attrNameLst>
                                          <p:attrName>style.visibility</p:attrName>
                                        </p:attrNameLst>
                                      </p:cBhvr>
                                      <p:to>
                                        <p:strVal val="visible"/>
                                      </p:to>
                                    </p:set>
                                    <p:animEffect transition="in" filter="wipe(up)">
                                      <p:cBhvr>
                                        <p:cTn id="29"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53254" grpId="0" animBg="1"/>
      <p:bldP spid="53255" grpId="0" animBg="1"/>
      <p:bldP spid="53256"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Testability </a:t>
            </a:r>
            <a:r>
              <a:rPr lang="en-US" sz="2800" dirty="0"/>
              <a:t>(3.1)</a:t>
            </a:r>
            <a:endParaRPr lang="en-US" dirty="0"/>
          </a:p>
        </p:txBody>
      </p:sp>
      <p:sp>
        <p:nvSpPr>
          <p:cNvPr id="3" name="Content Placeholder 2"/>
          <p:cNvSpPr>
            <a:spLocks noGrp="1"/>
          </p:cNvSpPr>
          <p:nvPr>
            <p:ph idx="1"/>
          </p:nvPr>
        </p:nvSpPr>
        <p:spPr>
          <a:xfrm>
            <a:off x="88900" y="3016577"/>
            <a:ext cx="8966200" cy="3544645"/>
          </a:xfrm>
        </p:spPr>
        <p:txBody>
          <a:bodyPr/>
          <a:lstStyle/>
          <a:p>
            <a:r>
              <a:rPr lang="en-US" sz="2800" dirty="0"/>
              <a:t>Plainly speaking – </a:t>
            </a:r>
            <a:r>
              <a:rPr lang="en-US" sz="2800" dirty="0">
                <a:solidFill>
                  <a:schemeClr val="tx2"/>
                </a:solidFill>
              </a:rPr>
              <a:t>how hard it is to find faults</a:t>
            </a:r>
            <a:r>
              <a:rPr lang="en-US" sz="2800" dirty="0"/>
              <a:t> in the software</a:t>
            </a:r>
          </a:p>
          <a:p>
            <a:r>
              <a:rPr lang="en-US" sz="2800" dirty="0"/>
              <a:t>Testability is dominated by </a:t>
            </a:r>
            <a:r>
              <a:rPr lang="en-US" sz="2800" dirty="0">
                <a:solidFill>
                  <a:schemeClr val="tx2"/>
                </a:solidFill>
              </a:rPr>
              <a:t>two</a:t>
            </a:r>
            <a:r>
              <a:rPr lang="en-US" sz="2800" dirty="0"/>
              <a:t> practical problems</a:t>
            </a:r>
          </a:p>
          <a:p>
            <a:pPr lvl="1"/>
            <a:r>
              <a:rPr lang="en-US" sz="2400" dirty="0"/>
              <a:t>How to </a:t>
            </a:r>
            <a:r>
              <a:rPr lang="en-US" sz="2400" dirty="0">
                <a:solidFill>
                  <a:schemeClr val="tx2"/>
                </a:solidFill>
              </a:rPr>
              <a:t>provide the test values</a:t>
            </a:r>
            <a:r>
              <a:rPr lang="en-US" sz="2400" dirty="0"/>
              <a:t> to the software</a:t>
            </a:r>
          </a:p>
          <a:p>
            <a:pPr lvl="1"/>
            <a:r>
              <a:rPr lang="en-US" sz="2400" dirty="0"/>
              <a:t>How to </a:t>
            </a:r>
            <a:r>
              <a:rPr lang="en-US" sz="2400" dirty="0">
                <a:solidFill>
                  <a:schemeClr val="tx2"/>
                </a:solidFill>
              </a:rPr>
              <a:t>observe the results</a:t>
            </a:r>
            <a:r>
              <a:rPr lang="en-US" sz="2400" dirty="0"/>
              <a:t> of test execution</a:t>
            </a:r>
          </a:p>
          <a:p>
            <a:endParaRPr lang="en-US" sz="2000" dirty="0"/>
          </a:p>
          <a:p>
            <a:r>
              <a:rPr lang="en-US" sz="2000" dirty="0" err="1"/>
              <a:t>Alenezi</a:t>
            </a:r>
            <a:r>
              <a:rPr lang="en-US" sz="2000" dirty="0"/>
              <a:t>, M. (2015). </a:t>
            </a:r>
            <a:r>
              <a:rPr lang="en-US" sz="2000" b="1" dirty="0"/>
              <a:t>Software testability: recovering from 2 decades of research</a:t>
            </a:r>
            <a:r>
              <a:rPr lang="en-US" sz="2000" dirty="0"/>
              <a:t>. International Journal of Computer Applications, 113(7), 1–5. https://doi.org/10.5120/19835-1694</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a:t>
            </a:fld>
            <a:endParaRPr lang="en-US"/>
          </a:p>
        </p:txBody>
      </p:sp>
      <p:sp>
        <p:nvSpPr>
          <p:cNvPr id="7" name="Text Box 4"/>
          <p:cNvSpPr txBox="1">
            <a:spLocks noChangeArrowheads="1"/>
          </p:cNvSpPr>
          <p:nvPr/>
        </p:nvSpPr>
        <p:spPr bwMode="auto">
          <a:xfrm>
            <a:off x="219918" y="1034819"/>
            <a:ext cx="8727311" cy="1815882"/>
          </a:xfrm>
          <a:prstGeom prst="rect">
            <a:avLst/>
          </a:prstGeom>
          <a:solidFill>
            <a:srgbClr val="FFFF00"/>
          </a:solidFill>
          <a:ln w="19050">
            <a:solidFill>
              <a:schemeClr val="tx2"/>
            </a:solidFill>
            <a:miter lim="800000"/>
            <a:headEnd type="none" w="sm" len="sm"/>
            <a:tailEnd type="none" w="sm" len="sm"/>
          </a:ln>
          <a:effectLst/>
        </p:spPr>
        <p:txBody>
          <a:bodyPr wrap="square">
            <a:spAutoFit/>
          </a:bodyPr>
          <a:lstStyle/>
          <a:p>
            <a:pPr algn="just">
              <a:defRPr/>
            </a:pPr>
            <a:r>
              <a:rPr lang="en-US" altLang="zh-CN" sz="2800" dirty="0">
                <a:solidFill>
                  <a:srgbClr val="002060"/>
                </a:solidFill>
                <a:latin typeface="Gill Sans MT" pitchFamily="34" charset="0"/>
                <a:ea typeface="宋体" charset="-122"/>
              </a:rPr>
              <a:t>Software Testability</a:t>
            </a:r>
            <a:r>
              <a:rPr lang="en-US" altLang="zh-CN" sz="2800" b="0" dirty="0">
                <a:solidFill>
                  <a:schemeClr val="tx2"/>
                </a:solidFill>
                <a:latin typeface="Gill Sans MT" pitchFamily="34" charset="0"/>
                <a:ea typeface="宋体" charset="-122"/>
              </a:rPr>
              <a:t>:  The degree to which a system or component facilitates the establishment of test criteria and the performance of tests to determine whether those criteria have been met.</a:t>
            </a:r>
          </a:p>
        </p:txBody>
      </p:sp>
    </p:spTree>
    <p:extLst>
      <p:ext uri="{BB962C8B-B14F-4D97-AF65-F5344CB8AC3E}">
        <p14:creationId xmlns:p14="http://schemas.microsoft.com/office/powerpoint/2010/main" val="1176764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AA58007-99AA-4F16-9F66-446E0F5B9383}" type="slidenum">
              <a:rPr lang="en-US" sz="900" b="0" smtClean="0">
                <a:solidFill>
                  <a:schemeClr val="tx1"/>
                </a:solidFill>
              </a:rPr>
              <a:pPr/>
              <a:t>30</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dirty="0"/>
              <a:t>More Exception </a:t>
            </a:r>
            <a:r>
              <a:rPr lang="tr-TR" dirty="0"/>
              <a:t>Test</a:t>
            </a:r>
            <a:r>
              <a:rPr lang="en-US" dirty="0"/>
              <a:t> </a:t>
            </a:r>
            <a:r>
              <a:rPr lang="tr-TR" dirty="0"/>
              <a:t>Case</a:t>
            </a:r>
            <a:r>
              <a:rPr lang="en-US" dirty="0"/>
              <a:t>s for Min</a:t>
            </a:r>
          </a:p>
        </p:txBody>
      </p:sp>
      <p:sp>
        <p:nvSpPr>
          <p:cNvPr id="7" name="TextBox 6"/>
          <p:cNvSpPr txBox="1">
            <a:spLocks noChangeArrowheads="1"/>
          </p:cNvSpPr>
          <p:nvPr/>
        </p:nvSpPr>
        <p:spPr bwMode="auto">
          <a:xfrm>
            <a:off x="154004" y="926798"/>
            <a:ext cx="5220253" cy="2862322"/>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rPr>
              <a:t>@Test (expected = </a:t>
            </a:r>
            <a:r>
              <a:rPr lang="en-US" sz="1800" dirty="0" err="1">
                <a:latin typeface="Arial Unicode MS" pitchFamily="34" charset="-128"/>
              </a:rPr>
              <a:t>ClassCastException.class</a:t>
            </a:r>
            <a:r>
              <a:rPr lang="en-US" sz="1800" dirty="0">
                <a:latin typeface="Arial Unicode MS" pitchFamily="34" charset="-128"/>
              </a:rPr>
              <a:t>)</a:t>
            </a:r>
          </a:p>
          <a:p>
            <a:r>
              <a:rPr lang="en-US" sz="1800" dirty="0">
                <a:latin typeface="Arial Unicode MS" pitchFamily="34" charset="-128"/>
              </a:rPr>
              <a:t>@</a:t>
            </a:r>
            <a:r>
              <a:rPr lang="en-US" sz="1800" dirty="0" err="1">
                <a:latin typeface="Arial Unicode MS" pitchFamily="34" charset="-128"/>
              </a:rPr>
              <a:t>SuppressWarnings</a:t>
            </a:r>
            <a:r>
              <a:rPr lang="en-US" sz="1800" dirty="0">
                <a:latin typeface="Arial Unicode MS" pitchFamily="34" charset="-128"/>
              </a:rPr>
              <a:t> ("unchecked")</a:t>
            </a:r>
          </a:p>
          <a:p>
            <a:r>
              <a:rPr lang="en-US" sz="1800" dirty="0">
                <a:latin typeface="Arial Unicode MS" pitchFamily="34" charset="-128"/>
              </a:rPr>
              <a:t>public void </a:t>
            </a:r>
            <a:r>
              <a:rPr lang="en-US" sz="1800" dirty="0" err="1">
                <a:latin typeface="Arial Unicode MS" pitchFamily="34" charset="-128"/>
              </a:rPr>
              <a:t>testMutuallyIncomparable</a:t>
            </a:r>
            <a:r>
              <a:rPr lang="en-US" sz="1800" dirty="0">
                <a:latin typeface="Arial Unicode MS" pitchFamily="34" charset="-128"/>
              </a:rPr>
              <a:t>() </a:t>
            </a:r>
          </a:p>
          <a:p>
            <a:r>
              <a:rPr lang="en-US" sz="1800" dirty="0">
                <a:latin typeface="Arial Unicode MS" pitchFamily="34" charset="-128"/>
              </a:rPr>
              <a:t>{</a:t>
            </a:r>
          </a:p>
          <a:p>
            <a:r>
              <a:rPr lang="en-US" sz="1800" dirty="0">
                <a:latin typeface="Arial Unicode MS" pitchFamily="34" charset="-128"/>
              </a:rPr>
              <a:t>   List </a:t>
            </a:r>
            <a:r>
              <a:rPr lang="en-US" sz="1800" dirty="0" err="1">
                <a:latin typeface="Arial Unicode MS" pitchFamily="34" charset="-128"/>
              </a:rPr>
              <a:t>list</a:t>
            </a:r>
            <a:r>
              <a:rPr lang="en-US" sz="1800" dirty="0">
                <a:latin typeface="Arial Unicode MS" pitchFamily="34" charset="-128"/>
              </a:rPr>
              <a:t> = new </a:t>
            </a:r>
            <a:r>
              <a:rPr lang="en-US" sz="1800" dirty="0" err="1">
                <a:latin typeface="Arial Unicode MS" pitchFamily="34" charset="-128"/>
              </a:rPr>
              <a:t>ArrayList</a:t>
            </a:r>
            <a:r>
              <a:rPr lang="en-US" sz="1800" dirty="0">
                <a:latin typeface="Arial Unicode MS" pitchFamily="34" charset="-128"/>
              </a:rPr>
              <a:t>();</a:t>
            </a:r>
          </a:p>
          <a:p>
            <a:r>
              <a:rPr lang="en-US" sz="1800" dirty="0">
                <a:latin typeface="Arial Unicode MS" pitchFamily="34" charset="-128"/>
              </a:rPr>
              <a:t>   </a:t>
            </a:r>
            <a:r>
              <a:rPr lang="en-US" sz="1800" dirty="0" err="1">
                <a:latin typeface="Arial Unicode MS" pitchFamily="34" charset="-128"/>
              </a:rPr>
              <a:t>list.add</a:t>
            </a:r>
            <a:r>
              <a:rPr lang="en-US" sz="1800" dirty="0">
                <a:latin typeface="Arial Unicode MS" pitchFamily="34" charset="-128"/>
              </a:rPr>
              <a:t> ("cat");</a:t>
            </a:r>
          </a:p>
          <a:p>
            <a:r>
              <a:rPr lang="en-US" sz="1800" dirty="0">
                <a:latin typeface="Arial Unicode MS" pitchFamily="34" charset="-128"/>
              </a:rPr>
              <a:t>   </a:t>
            </a:r>
            <a:r>
              <a:rPr lang="en-US" sz="1800" dirty="0" err="1">
                <a:latin typeface="Arial Unicode MS" pitchFamily="34" charset="-128"/>
              </a:rPr>
              <a:t>list.add</a:t>
            </a:r>
            <a:r>
              <a:rPr lang="en-US" sz="1800" dirty="0">
                <a:latin typeface="Arial Unicode MS" pitchFamily="34" charset="-128"/>
              </a:rPr>
              <a:t> ("dog");</a:t>
            </a:r>
          </a:p>
          <a:p>
            <a:r>
              <a:rPr lang="en-US" sz="1800" dirty="0">
                <a:latin typeface="Arial Unicode MS" pitchFamily="34" charset="-128"/>
              </a:rPr>
              <a:t>   </a:t>
            </a:r>
            <a:r>
              <a:rPr lang="en-US" sz="1800" dirty="0" err="1">
                <a:latin typeface="Arial Unicode MS" pitchFamily="34" charset="-128"/>
              </a:rPr>
              <a:t>list.add</a:t>
            </a:r>
            <a:r>
              <a:rPr lang="en-US" sz="1800" dirty="0">
                <a:latin typeface="Arial Unicode MS" pitchFamily="34" charset="-128"/>
              </a:rPr>
              <a:t> (1);</a:t>
            </a:r>
          </a:p>
          <a:p>
            <a:r>
              <a:rPr lang="en-US" sz="1800" dirty="0">
                <a:latin typeface="Arial Unicode MS" pitchFamily="34" charset="-128"/>
              </a:rPr>
              <a:t>   </a:t>
            </a:r>
            <a:r>
              <a:rPr lang="en-US" sz="1800" dirty="0" err="1">
                <a:latin typeface="Arial Unicode MS" pitchFamily="34" charset="-128"/>
              </a:rPr>
              <a:t>Min.min</a:t>
            </a:r>
            <a:r>
              <a:rPr lang="en-US" sz="1800" dirty="0">
                <a:latin typeface="Arial Unicode MS" pitchFamily="34" charset="-128"/>
              </a:rPr>
              <a:t> (list);</a:t>
            </a:r>
          </a:p>
          <a:p>
            <a:r>
              <a:rPr lang="en-US" sz="1800" dirty="0">
                <a:latin typeface="Arial Unicode MS" pitchFamily="34" charset="-128"/>
              </a:rPr>
              <a:t>}</a:t>
            </a:r>
          </a:p>
        </p:txBody>
      </p:sp>
      <p:sp>
        <p:nvSpPr>
          <p:cNvPr id="2" name="TextBox 6"/>
          <p:cNvSpPr txBox="1">
            <a:spLocks noChangeArrowheads="1"/>
          </p:cNvSpPr>
          <p:nvPr/>
        </p:nvSpPr>
        <p:spPr bwMode="auto">
          <a:xfrm>
            <a:off x="3060834" y="4154221"/>
            <a:ext cx="5909913" cy="1477328"/>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@Test (expected = </a:t>
            </a:r>
            <a:r>
              <a:rPr lang="en-US" sz="1800" dirty="0" err="1">
                <a:latin typeface="Arial Unicode MS" pitchFamily="34" charset="-128"/>
                <a:ea typeface="Arial Unicode MS" pitchFamily="34" charset="-128"/>
                <a:cs typeface="Arial Unicode MS" pitchFamily="34" charset="-128"/>
              </a:rPr>
              <a:t>IllegalArgumentException.class</a:t>
            </a:r>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public void </a:t>
            </a:r>
            <a:r>
              <a:rPr lang="en-US" sz="1800" dirty="0" err="1">
                <a:latin typeface="Arial Unicode MS" pitchFamily="34" charset="-128"/>
                <a:ea typeface="Arial Unicode MS" pitchFamily="34" charset="-128"/>
                <a:cs typeface="Arial Unicode MS" pitchFamily="34" charset="-128"/>
              </a:rPr>
              <a:t>testEmptyList</a:t>
            </a:r>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Min.min</a:t>
            </a:r>
            <a:r>
              <a:rPr lang="en-US" sz="1800" dirty="0">
                <a:latin typeface="Arial Unicode MS" pitchFamily="34" charset="-128"/>
                <a:ea typeface="Arial Unicode MS" pitchFamily="34" charset="-128"/>
                <a:cs typeface="Arial Unicode MS" pitchFamily="34" charset="-128"/>
              </a:rPr>
              <a:t> (list);</a:t>
            </a:r>
          </a:p>
          <a:p>
            <a:r>
              <a:rPr lang="en-US" sz="1800" dirty="0">
                <a:latin typeface="Arial Unicode MS" pitchFamily="34" charset="-128"/>
                <a:ea typeface="Arial Unicode MS" pitchFamily="34" charset="-128"/>
                <a:cs typeface="Arial Unicode MS" pitchFamily="34" charset="-128"/>
              </a:rPr>
              <a:t>}</a:t>
            </a:r>
          </a:p>
        </p:txBody>
      </p:sp>
      <p:sp>
        <p:nvSpPr>
          <p:cNvPr id="53254" name="Text Box 6"/>
          <p:cNvSpPr txBox="1">
            <a:spLocks noChangeArrowheads="1"/>
          </p:cNvSpPr>
          <p:nvPr/>
        </p:nvSpPr>
        <p:spPr bwMode="auto">
          <a:xfrm>
            <a:off x="5578679" y="926798"/>
            <a:ext cx="3392068" cy="1015663"/>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Note that Java generics do not prevent clients from using raw types!</a:t>
            </a:r>
          </a:p>
        </p:txBody>
      </p:sp>
      <p:sp>
        <p:nvSpPr>
          <p:cNvPr id="53255" name="Text Box 7"/>
          <p:cNvSpPr txBox="1">
            <a:spLocks noChangeArrowheads="1"/>
          </p:cNvSpPr>
          <p:nvPr/>
        </p:nvSpPr>
        <p:spPr bwMode="auto">
          <a:xfrm>
            <a:off x="5503653" y="5739190"/>
            <a:ext cx="3418965" cy="707886"/>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Special case: Testing for the empty list</a:t>
            </a:r>
          </a:p>
        </p:txBody>
      </p:sp>
    </p:spTree>
    <p:extLst>
      <p:ext uri="{BB962C8B-B14F-4D97-AF65-F5344CB8AC3E}">
        <p14:creationId xmlns:p14="http://schemas.microsoft.com/office/powerpoint/2010/main" val="3476084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3254"/>
                                        </p:tgtEl>
                                        <p:attrNameLst>
                                          <p:attrName>style.visibility</p:attrName>
                                        </p:attrNameLst>
                                      </p:cBhvr>
                                      <p:to>
                                        <p:strVal val="visible"/>
                                      </p:to>
                                    </p:set>
                                    <p:animEffect transition="in" filter="wipe(up)">
                                      <p:cBhvr>
                                        <p:cTn id="11" dur="500"/>
                                        <p:tgtEl>
                                          <p:spTgt spid="5325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1000"/>
                                        <p:tgtEl>
                                          <p:spTgt spid="2"/>
                                        </p:tgtEl>
                                      </p:cBhvr>
                                    </p:animEffect>
                                  </p:childTnLst>
                                </p:cTn>
                              </p:par>
                            </p:childTnLst>
                          </p:cTn>
                        </p:par>
                        <p:par>
                          <p:cTn id="17" fill="hold" nodeType="with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53255"/>
                                        </p:tgtEl>
                                        <p:attrNameLst>
                                          <p:attrName>style.visibility</p:attrName>
                                        </p:attrNameLst>
                                      </p:cBhvr>
                                      <p:to>
                                        <p:strVal val="visible"/>
                                      </p:to>
                                    </p:set>
                                    <p:animEffect transition="in" filter="wipe(up)">
                                      <p:cBhvr>
                                        <p:cTn id="20"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53254" grpId="0" animBg="1"/>
      <p:bldP spid="532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AA58007-99AA-4F16-9F66-446E0F5B9383}" type="slidenum">
              <a:rPr lang="en-US" sz="900" b="0" smtClean="0">
                <a:solidFill>
                  <a:schemeClr val="tx1"/>
                </a:solidFill>
              </a:rPr>
              <a:pPr/>
              <a:t>31</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dirty="0"/>
              <a:t>Remaining </a:t>
            </a:r>
            <a:r>
              <a:rPr lang="tr-TR" dirty="0"/>
              <a:t>Test</a:t>
            </a:r>
            <a:r>
              <a:rPr lang="en-US" dirty="0"/>
              <a:t> </a:t>
            </a:r>
            <a:r>
              <a:rPr lang="tr-TR" dirty="0"/>
              <a:t>Case</a:t>
            </a:r>
            <a:r>
              <a:rPr lang="en-US" dirty="0"/>
              <a:t>s for Min</a:t>
            </a:r>
          </a:p>
        </p:txBody>
      </p:sp>
      <p:sp>
        <p:nvSpPr>
          <p:cNvPr id="53256" name="Text Box 8"/>
          <p:cNvSpPr txBox="1">
            <a:spLocks noChangeArrowheads="1"/>
          </p:cNvSpPr>
          <p:nvPr/>
        </p:nvSpPr>
        <p:spPr bwMode="auto">
          <a:xfrm>
            <a:off x="4751611" y="5577362"/>
            <a:ext cx="3331340" cy="707886"/>
          </a:xfrm>
          <a:prstGeom prst="rect">
            <a:avLst/>
          </a:prstGeom>
          <a:solidFill>
            <a:schemeClr val="accent6">
              <a:lumMod val="20000"/>
              <a:lumOff val="80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Gill Sans MT" pitchFamily="34" charset="0"/>
              </a:rPr>
              <a:t>Finally! A couple of “Happy Path” tests</a:t>
            </a:r>
          </a:p>
        </p:txBody>
      </p:sp>
      <p:sp>
        <p:nvSpPr>
          <p:cNvPr id="11" name="TextBox 6"/>
          <p:cNvSpPr txBox="1">
            <a:spLocks noChangeArrowheads="1"/>
          </p:cNvSpPr>
          <p:nvPr/>
        </p:nvSpPr>
        <p:spPr bwMode="auto">
          <a:xfrm>
            <a:off x="259883" y="891095"/>
            <a:ext cx="7823068" cy="4524315"/>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ea typeface="Arial Unicode MS" pitchFamily="34" charset="-128"/>
                <a:cs typeface="Arial Unicode MS" pitchFamily="34" charset="-128"/>
              </a:rPr>
              <a:t>@Test</a:t>
            </a:r>
          </a:p>
          <a:p>
            <a:r>
              <a:rPr lang="en-US" sz="1800" dirty="0">
                <a:latin typeface="Arial Unicode MS" pitchFamily="34" charset="-128"/>
                <a:ea typeface="Arial Unicode MS" pitchFamily="34" charset="-128"/>
                <a:cs typeface="Arial Unicode MS" pitchFamily="34" charset="-128"/>
              </a:rPr>
              <a:t>public void </a:t>
            </a:r>
            <a:r>
              <a:rPr lang="en-US" sz="1800" dirty="0" err="1">
                <a:latin typeface="Arial Unicode MS" pitchFamily="34" charset="-128"/>
                <a:ea typeface="Arial Unicode MS" pitchFamily="34" charset="-128"/>
                <a:cs typeface="Arial Unicode MS" pitchFamily="34" charset="-128"/>
              </a:rPr>
              <a:t>testSingleElement</a:t>
            </a:r>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a:t>
            </a:r>
          </a:p>
          <a:p>
            <a:r>
              <a:rPr lang="en-US" sz="1800" dirty="0">
                <a:latin typeface="Arial Unicode MS" pitchFamily="34" charset="-128"/>
                <a:ea typeface="Arial Unicode MS" pitchFamily="34" charset="-128"/>
                <a:cs typeface="Arial Unicode MS" pitchFamily="34" charset="-128"/>
              </a:rPr>
              <a:t>     </a:t>
            </a:r>
            <a:r>
              <a:rPr lang="en-US" sz="1800" dirty="0" err="1">
                <a:solidFill>
                  <a:srgbClr val="00FF00"/>
                </a:solidFill>
                <a:latin typeface="Arial Unicode MS" pitchFamily="34" charset="-128"/>
                <a:ea typeface="Arial Unicode MS" pitchFamily="34" charset="-128"/>
                <a:cs typeface="Arial Unicode MS" pitchFamily="34" charset="-128"/>
              </a:rPr>
              <a:t>list.add</a:t>
            </a:r>
            <a:r>
              <a:rPr lang="en-US" sz="1800" dirty="0">
                <a:solidFill>
                  <a:srgbClr val="00FF00"/>
                </a:solidFill>
                <a:latin typeface="Arial Unicode MS" pitchFamily="34" charset="-128"/>
                <a:ea typeface="Arial Unicode MS" pitchFamily="34" charset="-128"/>
                <a:cs typeface="Arial Unicode MS" pitchFamily="34" charset="-128"/>
              </a:rPr>
              <a:t> ("cat");</a:t>
            </a:r>
          </a:p>
          <a:p>
            <a:r>
              <a:rPr lang="en-US" sz="1800" dirty="0">
                <a:latin typeface="Arial Unicode MS" pitchFamily="34" charset="-128"/>
                <a:ea typeface="Arial Unicode MS" pitchFamily="34" charset="-128"/>
                <a:cs typeface="Arial Unicode MS" pitchFamily="34" charset="-128"/>
              </a:rPr>
              <a:t>     Object </a:t>
            </a:r>
            <a:r>
              <a:rPr lang="en-US" sz="1800" dirty="0" err="1">
                <a:latin typeface="Arial Unicode MS" pitchFamily="34" charset="-128"/>
                <a:ea typeface="Arial Unicode MS" pitchFamily="34" charset="-128"/>
                <a:cs typeface="Arial Unicode MS" pitchFamily="34" charset="-128"/>
              </a:rPr>
              <a:t>obj</a:t>
            </a:r>
            <a:r>
              <a:rPr lang="en-US" sz="1800" dirty="0">
                <a:latin typeface="Arial Unicode MS" pitchFamily="34" charset="-128"/>
                <a:ea typeface="Arial Unicode MS" pitchFamily="34" charset="-128"/>
                <a:cs typeface="Arial Unicode MS" pitchFamily="34" charset="-128"/>
              </a:rPr>
              <a:t> = </a:t>
            </a:r>
            <a:r>
              <a:rPr lang="en-US" sz="1800" dirty="0" err="1">
                <a:latin typeface="Arial Unicode MS" pitchFamily="34" charset="-128"/>
                <a:ea typeface="Arial Unicode MS" pitchFamily="34" charset="-128"/>
                <a:cs typeface="Arial Unicode MS" pitchFamily="34" charset="-128"/>
              </a:rPr>
              <a:t>Min.min</a:t>
            </a:r>
            <a:r>
              <a:rPr lang="en-US" sz="1800" dirty="0">
                <a:latin typeface="Arial Unicode MS" pitchFamily="34" charset="-128"/>
                <a:ea typeface="Arial Unicode MS" pitchFamily="34" charset="-128"/>
                <a:cs typeface="Arial Unicode MS" pitchFamily="34" charset="-128"/>
              </a:rPr>
              <a:t> (list);</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assertTrue</a:t>
            </a:r>
            <a:r>
              <a:rPr lang="en-US" sz="1800" dirty="0">
                <a:latin typeface="Arial Unicode MS" pitchFamily="34" charset="-128"/>
                <a:ea typeface="Arial Unicode MS" pitchFamily="34" charset="-128"/>
                <a:cs typeface="Arial Unicode MS" pitchFamily="34" charset="-128"/>
              </a:rPr>
              <a:t> ("Single Element List", </a:t>
            </a:r>
            <a:r>
              <a:rPr lang="en-US" sz="1800" dirty="0" err="1">
                <a:latin typeface="Arial Unicode MS" pitchFamily="34" charset="-128"/>
                <a:ea typeface="Arial Unicode MS" pitchFamily="34" charset="-128"/>
                <a:cs typeface="Arial Unicode MS" pitchFamily="34" charset="-128"/>
              </a:rPr>
              <a:t>obj.equals</a:t>
            </a:r>
            <a:r>
              <a:rPr lang="en-US" sz="1800" dirty="0">
                <a:latin typeface="Arial Unicode MS" pitchFamily="34" charset="-128"/>
                <a:ea typeface="Arial Unicode MS" pitchFamily="34" charset="-128"/>
                <a:cs typeface="Arial Unicode MS" pitchFamily="34" charset="-128"/>
              </a:rPr>
              <a:t> ("cat"));</a:t>
            </a:r>
          </a:p>
          <a:p>
            <a:r>
              <a:rPr lang="en-US" sz="1800" dirty="0">
                <a:latin typeface="Arial Unicode MS" pitchFamily="34" charset="-128"/>
                <a:ea typeface="Arial Unicode MS" pitchFamily="34" charset="-128"/>
                <a:cs typeface="Arial Unicode MS" pitchFamily="34" charset="-128"/>
              </a:rPr>
              <a:t>}</a:t>
            </a:r>
          </a:p>
          <a:p>
            <a:endParaRPr lang="en-US" sz="1800" dirty="0">
              <a:latin typeface="Arial Unicode MS" pitchFamily="34" charset="-128"/>
              <a:ea typeface="Arial Unicode MS" pitchFamily="34" charset="-128"/>
              <a:cs typeface="Arial Unicode MS" pitchFamily="34" charset="-128"/>
            </a:endParaRPr>
          </a:p>
          <a:p>
            <a:r>
              <a:rPr lang="en-US" sz="1800" dirty="0">
                <a:latin typeface="Arial Unicode MS" pitchFamily="34" charset="-128"/>
                <a:ea typeface="Arial Unicode MS" pitchFamily="34" charset="-128"/>
                <a:cs typeface="Arial Unicode MS" pitchFamily="34" charset="-128"/>
              </a:rPr>
              <a:t>@Test</a:t>
            </a:r>
          </a:p>
          <a:p>
            <a:r>
              <a:rPr lang="en-US" sz="1800" dirty="0">
                <a:latin typeface="Arial Unicode MS" pitchFamily="34" charset="-128"/>
                <a:ea typeface="Arial Unicode MS" pitchFamily="34" charset="-128"/>
                <a:cs typeface="Arial Unicode MS" pitchFamily="34" charset="-128"/>
              </a:rPr>
              <a:t> public void </a:t>
            </a:r>
            <a:r>
              <a:rPr lang="en-US" sz="1800" dirty="0" err="1">
                <a:latin typeface="Arial Unicode MS" pitchFamily="34" charset="-128"/>
                <a:ea typeface="Arial Unicode MS" pitchFamily="34" charset="-128"/>
                <a:cs typeface="Arial Unicode MS" pitchFamily="34" charset="-128"/>
              </a:rPr>
              <a:t>testDoubleElement</a:t>
            </a:r>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a:t>
            </a:r>
          </a:p>
          <a:p>
            <a:r>
              <a:rPr lang="en-US" sz="1800" dirty="0">
                <a:latin typeface="Arial Unicode MS" pitchFamily="34" charset="-128"/>
                <a:ea typeface="Arial Unicode MS" pitchFamily="34" charset="-128"/>
                <a:cs typeface="Arial Unicode MS" pitchFamily="34" charset="-128"/>
              </a:rPr>
              <a:t>     </a:t>
            </a:r>
            <a:r>
              <a:rPr lang="en-US" sz="1800" dirty="0" err="1">
                <a:solidFill>
                  <a:srgbClr val="00FF00"/>
                </a:solidFill>
                <a:latin typeface="Arial Unicode MS" pitchFamily="34" charset="-128"/>
                <a:ea typeface="Arial Unicode MS" pitchFamily="34" charset="-128"/>
                <a:cs typeface="Arial Unicode MS" pitchFamily="34" charset="-128"/>
              </a:rPr>
              <a:t>list.add</a:t>
            </a:r>
            <a:r>
              <a:rPr lang="en-US" sz="1800" dirty="0">
                <a:solidFill>
                  <a:srgbClr val="00FF00"/>
                </a:solidFill>
                <a:latin typeface="Arial Unicode MS" pitchFamily="34" charset="-128"/>
                <a:ea typeface="Arial Unicode MS" pitchFamily="34" charset="-128"/>
                <a:cs typeface="Arial Unicode MS" pitchFamily="34" charset="-128"/>
              </a:rPr>
              <a:t> ("dog");</a:t>
            </a:r>
          </a:p>
          <a:p>
            <a:r>
              <a:rPr lang="en-US" sz="1800" dirty="0">
                <a:solidFill>
                  <a:srgbClr val="00FF00"/>
                </a:solidFill>
                <a:latin typeface="Arial Unicode MS" pitchFamily="34" charset="-128"/>
                <a:ea typeface="Arial Unicode MS" pitchFamily="34" charset="-128"/>
                <a:cs typeface="Arial Unicode MS" pitchFamily="34" charset="-128"/>
              </a:rPr>
              <a:t>     </a:t>
            </a:r>
            <a:r>
              <a:rPr lang="en-US" sz="1800" dirty="0" err="1">
                <a:solidFill>
                  <a:srgbClr val="00FF00"/>
                </a:solidFill>
                <a:latin typeface="Arial Unicode MS" pitchFamily="34" charset="-128"/>
                <a:ea typeface="Arial Unicode MS" pitchFamily="34" charset="-128"/>
                <a:cs typeface="Arial Unicode MS" pitchFamily="34" charset="-128"/>
              </a:rPr>
              <a:t>list.add</a:t>
            </a:r>
            <a:r>
              <a:rPr lang="en-US" sz="1800" dirty="0">
                <a:solidFill>
                  <a:srgbClr val="00FF00"/>
                </a:solidFill>
                <a:latin typeface="Arial Unicode MS" pitchFamily="34" charset="-128"/>
                <a:ea typeface="Arial Unicode MS" pitchFamily="34" charset="-128"/>
                <a:cs typeface="Arial Unicode MS" pitchFamily="34" charset="-128"/>
              </a:rPr>
              <a:t> ("cat");</a:t>
            </a:r>
          </a:p>
          <a:p>
            <a:r>
              <a:rPr lang="en-US" sz="1800" dirty="0">
                <a:latin typeface="Arial Unicode MS" pitchFamily="34" charset="-128"/>
                <a:ea typeface="Arial Unicode MS" pitchFamily="34" charset="-128"/>
                <a:cs typeface="Arial Unicode MS" pitchFamily="34" charset="-128"/>
              </a:rPr>
              <a:t>     Object </a:t>
            </a:r>
            <a:r>
              <a:rPr lang="en-US" sz="1800" dirty="0" err="1">
                <a:latin typeface="Arial Unicode MS" pitchFamily="34" charset="-128"/>
                <a:ea typeface="Arial Unicode MS" pitchFamily="34" charset="-128"/>
                <a:cs typeface="Arial Unicode MS" pitchFamily="34" charset="-128"/>
              </a:rPr>
              <a:t>obj</a:t>
            </a:r>
            <a:r>
              <a:rPr lang="en-US" sz="1800" dirty="0">
                <a:latin typeface="Arial Unicode MS" pitchFamily="34" charset="-128"/>
                <a:ea typeface="Arial Unicode MS" pitchFamily="34" charset="-128"/>
                <a:cs typeface="Arial Unicode MS" pitchFamily="34" charset="-128"/>
              </a:rPr>
              <a:t> = </a:t>
            </a:r>
            <a:r>
              <a:rPr lang="en-US" sz="1800" dirty="0" err="1">
                <a:latin typeface="Arial Unicode MS" pitchFamily="34" charset="-128"/>
                <a:ea typeface="Arial Unicode MS" pitchFamily="34" charset="-128"/>
                <a:cs typeface="Arial Unicode MS" pitchFamily="34" charset="-128"/>
              </a:rPr>
              <a:t>Min.min</a:t>
            </a:r>
            <a:r>
              <a:rPr lang="en-US" sz="1800" dirty="0">
                <a:latin typeface="Arial Unicode MS" pitchFamily="34" charset="-128"/>
                <a:ea typeface="Arial Unicode MS" pitchFamily="34" charset="-128"/>
                <a:cs typeface="Arial Unicode MS" pitchFamily="34" charset="-128"/>
              </a:rPr>
              <a:t> (list);</a:t>
            </a:r>
          </a:p>
          <a:p>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assertTrue</a:t>
            </a:r>
            <a:r>
              <a:rPr lang="en-US" sz="1800" dirty="0">
                <a:latin typeface="Arial Unicode MS" pitchFamily="34" charset="-128"/>
                <a:ea typeface="Arial Unicode MS" pitchFamily="34" charset="-128"/>
                <a:cs typeface="Arial Unicode MS" pitchFamily="34" charset="-128"/>
              </a:rPr>
              <a:t> ("Double Element List", </a:t>
            </a:r>
            <a:r>
              <a:rPr lang="en-US" sz="1800" dirty="0" err="1">
                <a:latin typeface="Arial Unicode MS" pitchFamily="34" charset="-128"/>
                <a:ea typeface="Arial Unicode MS" pitchFamily="34" charset="-128"/>
                <a:cs typeface="Arial Unicode MS" pitchFamily="34" charset="-128"/>
              </a:rPr>
              <a:t>obj.equals</a:t>
            </a:r>
            <a:r>
              <a:rPr lang="en-US" sz="1800" dirty="0">
                <a:latin typeface="Arial Unicode MS" pitchFamily="34" charset="-128"/>
                <a:ea typeface="Arial Unicode MS" pitchFamily="34" charset="-128"/>
                <a:cs typeface="Arial Unicode MS" pitchFamily="34" charset="-128"/>
              </a:rPr>
              <a:t> ("cat"));</a:t>
            </a:r>
          </a:p>
          <a:p>
            <a:r>
              <a:rPr lang="en-US" sz="1800" dirty="0">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1780978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3256"/>
                                        </p:tgtEl>
                                        <p:attrNameLst>
                                          <p:attrName>style.visibility</p:attrName>
                                        </p:attrNameLst>
                                      </p:cBhvr>
                                      <p:to>
                                        <p:strVal val="visible"/>
                                      </p:to>
                                    </p:set>
                                    <p:animEffect transition="in" filter="wipe(up)">
                                      <p:cBhvr>
                                        <p:cTn id="11"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Seven Tests for Min</a:t>
            </a:r>
          </a:p>
        </p:txBody>
      </p:sp>
      <p:sp>
        <p:nvSpPr>
          <p:cNvPr id="3" name="Content Placeholder 2"/>
          <p:cNvSpPr>
            <a:spLocks noGrp="1"/>
          </p:cNvSpPr>
          <p:nvPr>
            <p:ph idx="1"/>
          </p:nvPr>
        </p:nvSpPr>
        <p:spPr>
          <a:xfrm>
            <a:off x="1161015" y="1257892"/>
            <a:ext cx="6821969" cy="5133764"/>
          </a:xfrm>
        </p:spPr>
        <p:txBody>
          <a:bodyPr/>
          <a:lstStyle/>
          <a:p>
            <a:r>
              <a:rPr lang="en-US" dirty="0"/>
              <a:t>Five tests with exceptions</a:t>
            </a:r>
          </a:p>
          <a:p>
            <a:pPr marL="914400" lvl="1" indent="-457200">
              <a:buFont typeface="+mj-lt"/>
              <a:buAutoNum type="arabicPeriod"/>
            </a:pPr>
            <a:r>
              <a:rPr lang="en-US" dirty="0"/>
              <a:t>null list</a:t>
            </a:r>
          </a:p>
          <a:p>
            <a:pPr marL="914400" lvl="1" indent="-457200">
              <a:buFont typeface="+mj-lt"/>
              <a:buAutoNum type="arabicPeriod"/>
            </a:pPr>
            <a:r>
              <a:rPr lang="en-US" dirty="0"/>
              <a:t>null element with multiple elements</a:t>
            </a:r>
          </a:p>
          <a:p>
            <a:pPr marL="914400" lvl="1" indent="-457200">
              <a:buFont typeface="+mj-lt"/>
              <a:buAutoNum type="arabicPeriod"/>
            </a:pPr>
            <a:r>
              <a:rPr lang="en-US" dirty="0"/>
              <a:t>null single element</a:t>
            </a:r>
          </a:p>
          <a:p>
            <a:pPr marL="914400" lvl="1" indent="-457200">
              <a:buFont typeface="+mj-lt"/>
              <a:buAutoNum type="arabicPeriod"/>
            </a:pPr>
            <a:r>
              <a:rPr lang="en-US" dirty="0"/>
              <a:t>incomparable types</a:t>
            </a:r>
          </a:p>
          <a:p>
            <a:pPr marL="914400" lvl="1" indent="-457200">
              <a:buFont typeface="+mj-lt"/>
              <a:buAutoNum type="arabicPeriod"/>
            </a:pPr>
            <a:r>
              <a:rPr lang="en-US" dirty="0"/>
              <a:t>empty elements</a:t>
            </a:r>
          </a:p>
          <a:p>
            <a:r>
              <a:rPr lang="en-US" dirty="0"/>
              <a:t>Two without exceptions</a:t>
            </a:r>
          </a:p>
          <a:p>
            <a:pPr marL="914400" lvl="1" indent="-457200">
              <a:buFont typeface="+mj-lt"/>
              <a:buAutoNum type="arabicPeriod" startAt="6"/>
            </a:pPr>
            <a:r>
              <a:rPr lang="en-US" dirty="0"/>
              <a:t>single element</a:t>
            </a:r>
          </a:p>
          <a:p>
            <a:pPr marL="914400" lvl="1" indent="-457200">
              <a:buFont typeface="+mj-lt"/>
              <a:buAutoNum type="arabicPeriod" startAt="6"/>
            </a:pPr>
            <a:r>
              <a:rPr lang="en-US" dirty="0"/>
              <a:t>two elements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32</a:t>
            </a:fld>
            <a:endParaRPr lang="en-US"/>
          </a:p>
        </p:txBody>
      </p:sp>
    </p:spTree>
    <p:extLst>
      <p:ext uri="{BB962C8B-B14F-4D97-AF65-F5344CB8AC3E}">
        <p14:creationId xmlns:p14="http://schemas.microsoft.com/office/powerpoint/2010/main" val="352095881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Tests</a:t>
            </a:r>
          </a:p>
        </p:txBody>
      </p:sp>
      <p:sp>
        <p:nvSpPr>
          <p:cNvPr id="3" name="Content Placeholder 2"/>
          <p:cNvSpPr>
            <a:spLocks noGrp="1"/>
          </p:cNvSpPr>
          <p:nvPr>
            <p:ph idx="1"/>
          </p:nvPr>
        </p:nvSpPr>
        <p:spPr/>
        <p:txBody>
          <a:bodyPr/>
          <a:lstStyle/>
          <a:p>
            <a:r>
              <a:rPr lang="en-US" sz="2800" dirty="0">
                <a:solidFill>
                  <a:schemeClr val="tx2"/>
                </a:solidFill>
              </a:rPr>
              <a:t>Problem</a:t>
            </a:r>
            <a:r>
              <a:rPr lang="en-US" sz="2800" dirty="0"/>
              <a:t>: Testing a function multiple times with similar values</a:t>
            </a:r>
          </a:p>
          <a:p>
            <a:pPr lvl="1"/>
            <a:r>
              <a:rPr lang="en-US" sz="2400" dirty="0"/>
              <a:t>How to avoid test code bloat?</a:t>
            </a:r>
          </a:p>
          <a:p>
            <a:r>
              <a:rPr lang="en-US" sz="2800" dirty="0">
                <a:solidFill>
                  <a:schemeClr val="tx2"/>
                </a:solidFill>
              </a:rPr>
              <a:t>Simple example</a:t>
            </a:r>
            <a:r>
              <a:rPr lang="en-US" sz="2800" dirty="0"/>
              <a:t>: Adding two numbers</a:t>
            </a:r>
          </a:p>
          <a:p>
            <a:pPr lvl="1"/>
            <a:r>
              <a:rPr lang="en-US" sz="2400" dirty="0"/>
              <a:t>Adding a given pair of numbers is just like adding any other pair</a:t>
            </a:r>
          </a:p>
          <a:p>
            <a:pPr lvl="1"/>
            <a:r>
              <a:rPr lang="en-US" sz="2400" dirty="0">
                <a:solidFill>
                  <a:srgbClr val="FF5050"/>
                </a:solidFill>
              </a:rPr>
              <a:t>You really only want to write one test</a:t>
            </a:r>
          </a:p>
          <a:p>
            <a:r>
              <a:rPr lang="en-US" sz="2800" dirty="0">
                <a:solidFill>
                  <a:schemeClr val="tx2"/>
                </a:solidFill>
              </a:rPr>
              <a:t>Data-driven (</a:t>
            </a:r>
            <a:r>
              <a:rPr lang="en-US" dirty="0">
                <a:solidFill>
                  <a:srgbClr val="0070C0"/>
                </a:solidFill>
              </a:rPr>
              <a:t>table-driven</a:t>
            </a:r>
            <a:r>
              <a:rPr lang="en-US" dirty="0"/>
              <a:t>)</a:t>
            </a:r>
            <a:r>
              <a:rPr lang="en-US" sz="2800" dirty="0"/>
              <a:t> unit tests call a constructor for each collection of test values</a:t>
            </a:r>
          </a:p>
          <a:p>
            <a:pPr lvl="1"/>
            <a:r>
              <a:rPr lang="en-US" sz="2400" dirty="0"/>
              <a:t>Same tests are then run on each set of data values</a:t>
            </a:r>
          </a:p>
          <a:p>
            <a:pPr lvl="1"/>
            <a:r>
              <a:rPr lang="en-US" sz="2400" dirty="0"/>
              <a:t>Collection of data values defined by method tagged with </a:t>
            </a:r>
            <a:r>
              <a:rPr lang="en-US" sz="2400" dirty="0">
                <a:solidFill>
                  <a:srgbClr val="0000CC"/>
                </a:solidFill>
              </a:rPr>
              <a:t>@Parameters</a:t>
            </a:r>
            <a:r>
              <a:rPr lang="en-US" sz="2400" dirty="0"/>
              <a:t> annotation</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33</a:t>
            </a:fld>
            <a:endParaRPr lang="en-US"/>
          </a:p>
        </p:txBody>
      </p:sp>
    </p:spTree>
    <p:extLst>
      <p:ext uri="{BB962C8B-B14F-4D97-AF65-F5344CB8AC3E}">
        <p14:creationId xmlns:p14="http://schemas.microsoft.com/office/powerpoint/2010/main" val="306521026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sldNum" sz="quarter" idx="12"/>
          </p:nvPr>
        </p:nvSpPr>
        <p:spPr>
          <a:noFill/>
        </p:spPr>
        <p:txBody>
          <a:bodyPr/>
          <a:lstStyle/>
          <a:p>
            <a:fld id="{85170128-8402-45B6-8E88-66AC68E17A5A}" type="slidenum">
              <a:rPr lang="en-US" smtClean="0"/>
              <a:pPr/>
              <a:t>34</a:t>
            </a:fld>
            <a:endParaRPr lang="en-US"/>
          </a:p>
        </p:txBody>
      </p:sp>
      <p:sp>
        <p:nvSpPr>
          <p:cNvPr id="14341" name="Rectangle 2"/>
          <p:cNvSpPr>
            <a:spLocks noGrp="1" noChangeArrowheads="1"/>
          </p:cNvSpPr>
          <p:nvPr>
            <p:ph type="title"/>
          </p:nvPr>
        </p:nvSpPr>
        <p:spPr/>
        <p:txBody>
          <a:bodyPr/>
          <a:lstStyle/>
          <a:p>
            <a:r>
              <a:rPr lang="en-US" sz="3200" dirty="0"/>
              <a:t>Example </a:t>
            </a:r>
            <a:r>
              <a:rPr lang="en-US" sz="3200" dirty="0" err="1"/>
              <a:t>JUnit</a:t>
            </a:r>
            <a:r>
              <a:rPr lang="en-US" sz="3200" dirty="0"/>
              <a:t> </a:t>
            </a:r>
            <a:r>
              <a:rPr lang="en-US" dirty="0"/>
              <a:t>D</a:t>
            </a:r>
            <a:r>
              <a:rPr lang="en-US" sz="3200" dirty="0"/>
              <a:t>ata</a:t>
            </a:r>
            <a:r>
              <a:rPr lang="en-US" dirty="0"/>
              <a:t>-D</a:t>
            </a:r>
            <a:r>
              <a:rPr lang="en-US" sz="3200" dirty="0"/>
              <a:t>riven </a:t>
            </a:r>
            <a:r>
              <a:rPr lang="en-US" dirty="0"/>
              <a:t>Unit Test</a:t>
            </a:r>
          </a:p>
        </p:txBody>
      </p:sp>
      <p:sp>
        <p:nvSpPr>
          <p:cNvPr id="7" name="TextBox 6"/>
          <p:cNvSpPr txBox="1">
            <a:spLocks noChangeArrowheads="1"/>
          </p:cNvSpPr>
          <p:nvPr/>
        </p:nvSpPr>
        <p:spPr bwMode="auto">
          <a:xfrm>
            <a:off x="302712" y="856648"/>
            <a:ext cx="8462962" cy="5632311"/>
          </a:xfrm>
          <a:prstGeom prst="rect">
            <a:avLst/>
          </a:prstGeom>
          <a:solidFill>
            <a:srgbClr val="2929FF"/>
          </a:solidFill>
          <a:ln w="38100">
            <a:solidFill>
              <a:srgbClr val="9999FF"/>
            </a:solidFill>
            <a:miter lim="800000"/>
            <a:headEnd/>
            <a:tailEnd/>
          </a:ln>
        </p:spPr>
        <p:txBody>
          <a:bodyPr wrap="square">
            <a:spAutoFit/>
          </a:bodyPr>
          <a:lstStyle/>
          <a:p>
            <a:r>
              <a:rPr lang="en-US" sz="1800" dirty="0">
                <a:latin typeface="Arial" panose="020B0604020202020204" pitchFamily="34" charset="0"/>
                <a:cs typeface="Arial" panose="020B0604020202020204" pitchFamily="34" charset="0"/>
              </a:rPr>
              <a:t>import </a:t>
            </a:r>
            <a:r>
              <a:rPr lang="en-US" sz="1800" dirty="0" err="1">
                <a:latin typeface="Arial" panose="020B0604020202020204" pitchFamily="34" charset="0"/>
                <a:cs typeface="Arial" panose="020B0604020202020204" pitchFamily="34" charset="0"/>
              </a:rPr>
              <a:t>org.junit</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import </a:t>
            </a:r>
            <a:r>
              <a:rPr lang="en-US" sz="1800" dirty="0" err="1">
                <a:latin typeface="Arial" panose="020B0604020202020204" pitchFamily="34" charset="0"/>
                <a:cs typeface="Arial" panose="020B0604020202020204" pitchFamily="34" charset="0"/>
              </a:rPr>
              <a:t>org.junit.runner.RunWith</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import </a:t>
            </a:r>
            <a:r>
              <a:rPr lang="en-US" sz="1800" dirty="0" err="1">
                <a:latin typeface="Arial" panose="020B0604020202020204" pitchFamily="34" charset="0"/>
                <a:cs typeface="Arial" panose="020B0604020202020204" pitchFamily="34" charset="0"/>
              </a:rPr>
              <a:t>org.junit.runners.Parameterized</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import </a:t>
            </a:r>
            <a:r>
              <a:rPr lang="en-US" sz="1800" dirty="0" err="1">
                <a:latin typeface="Arial" panose="020B0604020202020204" pitchFamily="34" charset="0"/>
                <a:cs typeface="Arial" panose="020B0604020202020204" pitchFamily="34" charset="0"/>
              </a:rPr>
              <a:t>org.junit.runners.Parameterized.Parameters</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import static </a:t>
            </a:r>
            <a:r>
              <a:rPr lang="en-US" sz="1800" dirty="0" err="1">
                <a:latin typeface="Arial" panose="020B0604020202020204" pitchFamily="34" charset="0"/>
                <a:cs typeface="Arial" panose="020B0604020202020204" pitchFamily="34" charset="0"/>
              </a:rPr>
              <a:t>org.junit.Assert</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import </a:t>
            </a:r>
            <a:r>
              <a:rPr lang="en-US" sz="1800" dirty="0" err="1">
                <a:latin typeface="Arial" panose="020B0604020202020204" pitchFamily="34" charset="0"/>
                <a:cs typeface="Arial" panose="020B0604020202020204" pitchFamily="34" charset="0"/>
              </a:rPr>
              <a:t>java.util</a:t>
            </a:r>
            <a:r>
              <a:rPr lang="en-US" sz="1800" dirty="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RunWith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Parameterized.class</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public class </a:t>
            </a:r>
            <a:r>
              <a:rPr lang="en-US" sz="1800" dirty="0" err="1">
                <a:latin typeface="Arial" panose="020B0604020202020204" pitchFamily="34" charset="0"/>
                <a:cs typeface="Arial" panose="020B0604020202020204" pitchFamily="34" charset="0"/>
              </a:rPr>
              <a:t>DataDrivenCalcTest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public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a, b, sum;</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public </a:t>
            </a:r>
            <a:r>
              <a:rPr lang="en-US" sz="1800" dirty="0" err="1">
                <a:latin typeface="Arial" panose="020B0604020202020204" pitchFamily="34" charset="0"/>
                <a:cs typeface="Arial" panose="020B0604020202020204" pitchFamily="34" charset="0"/>
              </a:rPr>
              <a:t>DataDrivenCalcTest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v1,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v2,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expected)</a:t>
            </a:r>
          </a:p>
          <a:p>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this.a</a:t>
            </a:r>
            <a:r>
              <a:rPr lang="en-US" sz="1800" dirty="0">
                <a:latin typeface="Arial" panose="020B0604020202020204" pitchFamily="34" charset="0"/>
                <a:cs typeface="Arial" panose="020B0604020202020204" pitchFamily="34" charset="0"/>
              </a:rPr>
              <a:t> = v1; </a:t>
            </a:r>
            <a:r>
              <a:rPr lang="en-US" sz="1800" dirty="0" err="1">
                <a:latin typeface="Arial" panose="020B0604020202020204" pitchFamily="34" charset="0"/>
                <a:cs typeface="Arial" panose="020B0604020202020204" pitchFamily="34" charset="0"/>
              </a:rPr>
              <a:t>this.b</a:t>
            </a:r>
            <a:r>
              <a:rPr lang="en-US" sz="1800" dirty="0">
                <a:latin typeface="Arial" panose="020B0604020202020204" pitchFamily="34" charset="0"/>
                <a:cs typeface="Arial" panose="020B0604020202020204" pitchFamily="34" charset="0"/>
              </a:rPr>
              <a:t> = v2; this.sum = expected;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@Parameters public static Collection&lt;Object[]&gt; parameters()</a:t>
            </a:r>
          </a:p>
          <a:p>
            <a:r>
              <a:rPr lang="en-US" sz="1800" dirty="0">
                <a:latin typeface="Arial" panose="020B0604020202020204" pitchFamily="34" charset="0"/>
                <a:cs typeface="Arial" panose="020B0604020202020204" pitchFamily="34" charset="0"/>
              </a:rPr>
              <a:t>  { return </a:t>
            </a:r>
            <a:r>
              <a:rPr lang="en-US" sz="1800" dirty="0" err="1">
                <a:latin typeface="Arial" panose="020B0604020202020204" pitchFamily="34" charset="0"/>
                <a:cs typeface="Arial" panose="020B0604020202020204" pitchFamily="34" charset="0"/>
              </a:rPr>
              <a:t>Arrays.asList</a:t>
            </a:r>
            <a:r>
              <a:rPr lang="en-US" sz="1800" dirty="0">
                <a:latin typeface="Arial" panose="020B0604020202020204" pitchFamily="34" charset="0"/>
                <a:cs typeface="Arial" panose="020B0604020202020204" pitchFamily="34" charset="0"/>
              </a:rPr>
              <a:t> (new Object [][] {{1, 1, 2}, {2, 3, 5}});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@Test public void </a:t>
            </a:r>
            <a:r>
              <a:rPr lang="en-US" sz="1800" dirty="0" err="1">
                <a:latin typeface="Arial" panose="020B0604020202020204" pitchFamily="34" charset="0"/>
                <a:cs typeface="Arial" panose="020B0604020202020204" pitchFamily="34" charset="0"/>
              </a:rPr>
              <a:t>additionTest</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assertTrue</a:t>
            </a:r>
            <a:r>
              <a:rPr lang="en-US" sz="1800" dirty="0">
                <a:latin typeface="Arial" panose="020B0604020202020204" pitchFamily="34" charset="0"/>
                <a:cs typeface="Arial" panose="020B0604020202020204" pitchFamily="34" charset="0"/>
              </a:rPr>
              <a:t> ("Addition Test", sum == </a:t>
            </a:r>
            <a:r>
              <a:rPr lang="en-US" sz="1800" dirty="0" err="1">
                <a:latin typeface="Arial" panose="020B0604020202020204" pitchFamily="34" charset="0"/>
                <a:cs typeface="Arial" panose="020B0604020202020204" pitchFamily="34" charset="0"/>
              </a:rPr>
              <a:t>Calc.add</a:t>
            </a:r>
            <a:r>
              <a:rPr lang="en-US" sz="1800" dirty="0">
                <a:latin typeface="Arial" panose="020B0604020202020204" pitchFamily="34" charset="0"/>
                <a:cs typeface="Arial" panose="020B0604020202020204" pitchFamily="34" charset="0"/>
              </a:rPr>
              <a:t> (a, b)); }</a:t>
            </a:r>
          </a:p>
          <a:p>
            <a:r>
              <a:rPr lang="en-US" sz="1800" dirty="0">
                <a:latin typeface="Arial" panose="020B0604020202020204" pitchFamily="34" charset="0"/>
                <a:cs typeface="Arial" panose="020B0604020202020204" pitchFamily="34" charset="0"/>
              </a:rPr>
              <a:t>}</a:t>
            </a:r>
            <a:endParaRPr lang="en-US" sz="1800" dirty="0">
              <a:latin typeface="Arial" panose="020B0604020202020204" pitchFamily="34" charset="0"/>
              <a:ea typeface="Arial Unicode MS" pitchFamily="34" charset="-128"/>
              <a:cs typeface="Arial" panose="020B0604020202020204" pitchFamily="34" charset="0"/>
            </a:endParaRPr>
          </a:p>
        </p:txBody>
      </p:sp>
      <p:sp>
        <p:nvSpPr>
          <p:cNvPr id="2" name="Rounded Rectangle 1"/>
          <p:cNvSpPr/>
          <p:nvPr/>
        </p:nvSpPr>
        <p:spPr bwMode="auto">
          <a:xfrm>
            <a:off x="6229069" y="2265923"/>
            <a:ext cx="2233548" cy="1089498"/>
          </a:xfrm>
          <a:prstGeom prst="roundRect">
            <a:avLst/>
          </a:prstGeom>
          <a:solidFill>
            <a:schemeClr val="accent6">
              <a:lumMod val="20000"/>
              <a:lumOff val="80000"/>
            </a:schemeClr>
          </a:solidFill>
          <a:ln w="381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MT" panose="020B0502020104020203" pitchFamily="34" charset="0"/>
              </a:rPr>
              <a:t>Test 1</a:t>
            </a:r>
          </a:p>
          <a:p>
            <a:pPr marL="0" marR="0" indent="0" algn="l" defTabSz="914400" rtl="0" eaLnBrk="0" fontAlgn="base" latinLnBrk="0" hangingPunct="0">
              <a:lnSpc>
                <a:spcPct val="100000"/>
              </a:lnSpc>
              <a:spcBef>
                <a:spcPct val="0"/>
              </a:spcBef>
              <a:spcAft>
                <a:spcPct val="0"/>
              </a:spcAft>
              <a:buClrTx/>
              <a:buSzTx/>
              <a:buFontTx/>
              <a:buNone/>
              <a:tabLst/>
            </a:pPr>
            <a:r>
              <a:rPr lang="en-US" b="0" dirty="0">
                <a:solidFill>
                  <a:schemeClr val="tx1"/>
                </a:solidFill>
                <a:latin typeface="Gill Sans MT" panose="020B0502020104020203" pitchFamily="34" charset="0"/>
              </a:rPr>
              <a:t>Test values: 1, 1</a:t>
            </a:r>
          </a:p>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MT" panose="020B0502020104020203" pitchFamily="34" charset="0"/>
              </a:rPr>
              <a:t>Expected: 2</a:t>
            </a:r>
          </a:p>
        </p:txBody>
      </p:sp>
      <p:cxnSp>
        <p:nvCxnSpPr>
          <p:cNvPr id="9" name="Straight Arrow Connector 8"/>
          <p:cNvCxnSpPr>
            <a:cxnSpLocks/>
          </p:cNvCxnSpPr>
          <p:nvPr/>
        </p:nvCxnSpPr>
        <p:spPr bwMode="auto">
          <a:xfrm flipH="1">
            <a:off x="5153115" y="3355421"/>
            <a:ext cx="1847760" cy="1683507"/>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sp>
        <p:nvSpPr>
          <p:cNvPr id="12" name="Rounded Rectangle 11"/>
          <p:cNvSpPr/>
          <p:nvPr/>
        </p:nvSpPr>
        <p:spPr bwMode="auto">
          <a:xfrm>
            <a:off x="6635692" y="3687964"/>
            <a:ext cx="2097394" cy="1037546"/>
          </a:xfrm>
          <a:prstGeom prst="roundRect">
            <a:avLst/>
          </a:prstGeom>
          <a:solidFill>
            <a:schemeClr val="accent6">
              <a:lumMod val="20000"/>
              <a:lumOff val="80000"/>
            </a:schemeClr>
          </a:solidFill>
          <a:ln w="381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MT" panose="020B0502020104020203" pitchFamily="34" charset="0"/>
              </a:rPr>
              <a:t>Test 2</a:t>
            </a:r>
          </a:p>
          <a:p>
            <a:pPr marL="0" marR="0" indent="0" algn="l" defTabSz="914400" rtl="0" eaLnBrk="0" fontAlgn="base" latinLnBrk="0" hangingPunct="0">
              <a:lnSpc>
                <a:spcPct val="100000"/>
              </a:lnSpc>
              <a:spcBef>
                <a:spcPct val="0"/>
              </a:spcBef>
              <a:spcAft>
                <a:spcPct val="0"/>
              </a:spcAft>
              <a:buClrTx/>
              <a:buSzTx/>
              <a:buFontTx/>
              <a:buNone/>
              <a:tabLst/>
            </a:pPr>
            <a:r>
              <a:rPr lang="en-US" b="0" dirty="0">
                <a:solidFill>
                  <a:schemeClr val="tx1"/>
                </a:solidFill>
                <a:latin typeface="Gill Sans MT" panose="020B0502020104020203" pitchFamily="34" charset="0"/>
              </a:rPr>
              <a:t>Test values: 2, 3</a:t>
            </a:r>
          </a:p>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MT" panose="020B0502020104020203" pitchFamily="34" charset="0"/>
              </a:rPr>
              <a:t>Expected: 5</a:t>
            </a:r>
          </a:p>
        </p:txBody>
      </p:sp>
      <p:cxnSp>
        <p:nvCxnSpPr>
          <p:cNvPr id="13" name="Straight Arrow Connector 12"/>
          <p:cNvCxnSpPr>
            <a:cxnSpLocks/>
          </p:cNvCxnSpPr>
          <p:nvPr/>
        </p:nvCxnSpPr>
        <p:spPr bwMode="auto">
          <a:xfrm flipH="1">
            <a:off x="6046350" y="4572000"/>
            <a:ext cx="589342" cy="466928"/>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sp>
        <p:nvSpPr>
          <p:cNvPr id="15" name="Rounded Rectangle 14"/>
          <p:cNvSpPr/>
          <p:nvPr/>
        </p:nvSpPr>
        <p:spPr bwMode="auto">
          <a:xfrm>
            <a:off x="4221623" y="2707086"/>
            <a:ext cx="1862984" cy="980878"/>
          </a:xfrm>
          <a:prstGeom prst="roundRect">
            <a:avLst/>
          </a:prstGeom>
          <a:solidFill>
            <a:schemeClr val="accent6">
              <a:lumMod val="20000"/>
              <a:lumOff val="80000"/>
            </a:schemeClr>
          </a:solidFill>
          <a:ln w="381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MT" panose="020B0502020104020203" pitchFamily="34" charset="0"/>
              </a:rPr>
              <a:t>Constructor</a:t>
            </a:r>
            <a:r>
              <a:rPr kumimoji="0" lang="en-US" b="0" i="0" u="none" strike="noStrike" cap="none" normalizeH="0" dirty="0">
                <a:ln>
                  <a:noFill/>
                </a:ln>
                <a:solidFill>
                  <a:schemeClr val="tx1"/>
                </a:solidFill>
                <a:effectLst/>
                <a:latin typeface="Gill Sans MT" panose="020B0502020104020203" pitchFamily="34" charset="0"/>
              </a:rPr>
              <a:t> is called for each triple of values</a:t>
            </a:r>
            <a:endParaRPr kumimoji="0" lang="en-US" b="0" i="0" u="none" strike="noStrike" cap="none" normalizeH="0" baseline="0" dirty="0">
              <a:ln>
                <a:noFill/>
              </a:ln>
              <a:solidFill>
                <a:schemeClr val="tx1"/>
              </a:solidFill>
              <a:effectLst/>
              <a:latin typeface="Gill Sans MT" panose="020B0502020104020203" pitchFamily="34" charset="0"/>
            </a:endParaRPr>
          </a:p>
        </p:txBody>
      </p:sp>
      <p:cxnSp>
        <p:nvCxnSpPr>
          <p:cNvPr id="16" name="Straight Arrow Connector 15"/>
          <p:cNvCxnSpPr>
            <a:stCxn id="15" idx="1"/>
          </p:cNvCxnSpPr>
          <p:nvPr/>
        </p:nvCxnSpPr>
        <p:spPr bwMode="auto">
          <a:xfrm flipH="1">
            <a:off x="3236881" y="3197525"/>
            <a:ext cx="984742" cy="727032"/>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sp>
        <p:nvSpPr>
          <p:cNvPr id="18" name="Rounded Rectangle 17"/>
          <p:cNvSpPr/>
          <p:nvPr/>
        </p:nvSpPr>
        <p:spPr bwMode="auto">
          <a:xfrm>
            <a:off x="6867907" y="5400941"/>
            <a:ext cx="1579547" cy="398339"/>
          </a:xfrm>
          <a:prstGeom prst="roundRect">
            <a:avLst/>
          </a:prstGeom>
          <a:solidFill>
            <a:schemeClr val="accent6">
              <a:lumMod val="20000"/>
              <a:lumOff val="80000"/>
            </a:schemeClr>
          </a:solidFill>
          <a:ln w="381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MT" panose="020B0502020104020203" pitchFamily="34" charset="0"/>
              </a:rPr>
              <a:t>Test method</a:t>
            </a:r>
          </a:p>
        </p:txBody>
      </p:sp>
      <p:cxnSp>
        <p:nvCxnSpPr>
          <p:cNvPr id="19" name="Straight Arrow Connector 18"/>
          <p:cNvCxnSpPr>
            <a:stCxn id="18" idx="1"/>
          </p:cNvCxnSpPr>
          <p:nvPr/>
        </p:nvCxnSpPr>
        <p:spPr bwMode="auto">
          <a:xfrm flipH="1">
            <a:off x="4289989" y="5600111"/>
            <a:ext cx="2577918" cy="199169"/>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1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1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58B3-0F77-4E21-B376-15C0F22C5A67}"/>
              </a:ext>
            </a:extLst>
          </p:cNvPr>
          <p:cNvSpPr>
            <a:spLocks noGrp="1"/>
          </p:cNvSpPr>
          <p:nvPr>
            <p:ph type="title"/>
          </p:nvPr>
        </p:nvSpPr>
        <p:spPr>
          <a:xfrm>
            <a:off x="0" y="96839"/>
            <a:ext cx="9096375" cy="632304"/>
          </a:xfrm>
        </p:spPr>
        <p:txBody>
          <a:bodyPr/>
          <a:lstStyle/>
          <a:p>
            <a:r>
              <a:rPr lang="en-US" sz="3200" dirty="0"/>
              <a:t>Example JUnit Data-Driven Unit Test</a:t>
            </a:r>
          </a:p>
        </p:txBody>
      </p:sp>
      <p:sp>
        <p:nvSpPr>
          <p:cNvPr id="6" name="Slide Number Placeholder 5">
            <a:extLst>
              <a:ext uri="{FF2B5EF4-FFF2-40B4-BE49-F238E27FC236}">
                <a16:creationId xmlns:a16="http://schemas.microsoft.com/office/drawing/2014/main" id="{CFF6E56D-290D-4F8F-B9B7-22B87F574BFC}"/>
              </a:ext>
            </a:extLst>
          </p:cNvPr>
          <p:cNvSpPr>
            <a:spLocks noGrp="1"/>
          </p:cNvSpPr>
          <p:nvPr>
            <p:ph type="sldNum" sz="quarter" idx="12"/>
          </p:nvPr>
        </p:nvSpPr>
        <p:spPr/>
        <p:txBody>
          <a:bodyPr/>
          <a:lstStyle/>
          <a:p>
            <a:pPr>
              <a:defRPr/>
            </a:pPr>
            <a:fld id="{7F4B1FAA-A740-404F-BBC5-7C153B666279}" type="slidenum">
              <a:rPr lang="en-US" smtClean="0"/>
              <a:pPr>
                <a:defRPr/>
              </a:pPr>
              <a:t>35</a:t>
            </a:fld>
            <a:endParaRPr lang="en-US"/>
          </a:p>
        </p:txBody>
      </p:sp>
      <p:sp>
        <p:nvSpPr>
          <p:cNvPr id="7" name="Content Placeholder 6">
            <a:extLst>
              <a:ext uri="{FF2B5EF4-FFF2-40B4-BE49-F238E27FC236}">
                <a16:creationId xmlns:a16="http://schemas.microsoft.com/office/drawing/2014/main" id="{C840145C-FEEC-422A-AD6B-27234DFF5AE4}"/>
              </a:ext>
            </a:extLst>
          </p:cNvPr>
          <p:cNvSpPr txBox="1">
            <a:spLocks noGrp="1"/>
          </p:cNvSpPr>
          <p:nvPr>
            <p:ph idx="1"/>
          </p:nvPr>
        </p:nvSpPr>
        <p:spPr>
          <a:xfrm>
            <a:off x="88900" y="830263"/>
            <a:ext cx="8966200" cy="1385637"/>
          </a:xfrm>
          <a:prstGeom prst="rect">
            <a:avLst/>
          </a:prstGeom>
          <a:noFill/>
        </p:spPr>
        <p:txBody>
          <a:bodyPr wrap="square">
            <a:spAutoFit/>
          </a:bodyPr>
          <a:lstStyle/>
          <a:p>
            <a:r>
              <a:rPr lang="en-US" dirty="0">
                <a:solidFill>
                  <a:srgbClr val="0000CC"/>
                </a:solidFill>
                <a:hlinkClick r:id="rId2">
                  <a:extLst>
                    <a:ext uri="{A12FA001-AC4F-418D-AE19-62706E023703}">
                      <ahyp:hlinkClr xmlns:ahyp="http://schemas.microsoft.com/office/drawing/2018/hyperlinkcolor" val="tx"/>
                    </a:ext>
                  </a:extLst>
                </a:hlinkClick>
              </a:rPr>
              <a:t>https://www.jetbrains.com/guide/java/tutorials/writing-junit5-tests/data-driven-tests/</a:t>
            </a:r>
            <a:endParaRPr lang="en-US" dirty="0">
              <a:solidFill>
                <a:srgbClr val="0000CC"/>
              </a:solidFill>
            </a:endParaRPr>
          </a:p>
          <a:p>
            <a:endParaRPr lang="en-US" dirty="0"/>
          </a:p>
        </p:txBody>
      </p:sp>
    </p:spTree>
    <p:extLst>
      <p:ext uri="{BB962C8B-B14F-4D97-AF65-F5344CB8AC3E}">
        <p14:creationId xmlns:p14="http://schemas.microsoft.com/office/powerpoint/2010/main" val="415548586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Tests with Parameters</a:t>
            </a:r>
            <a:r>
              <a:rPr lang="en-US" sz="2800" dirty="0"/>
              <a:t>: </a:t>
            </a:r>
            <a:r>
              <a:rPr lang="en-US" sz="3200" dirty="0" err="1"/>
              <a:t>JUnit</a:t>
            </a:r>
            <a:r>
              <a:rPr lang="en-US" sz="3200" dirty="0"/>
              <a:t> Theories</a:t>
            </a:r>
            <a:endParaRPr lang="en-US" dirty="0"/>
          </a:p>
        </p:txBody>
      </p:sp>
      <p:sp>
        <p:nvSpPr>
          <p:cNvPr id="3" name="Content Placeholder 2"/>
          <p:cNvSpPr>
            <a:spLocks noGrp="1"/>
          </p:cNvSpPr>
          <p:nvPr>
            <p:ph idx="1"/>
          </p:nvPr>
        </p:nvSpPr>
        <p:spPr>
          <a:xfrm>
            <a:off x="88900" y="829994"/>
            <a:ext cx="8966200" cy="2761345"/>
          </a:xfrm>
        </p:spPr>
        <p:txBody>
          <a:bodyPr/>
          <a:lstStyle/>
          <a:p>
            <a:r>
              <a:rPr lang="en-US" sz="2800" dirty="0"/>
              <a:t>Unit tests can have actual parameters</a:t>
            </a:r>
          </a:p>
          <a:p>
            <a:pPr lvl="1"/>
            <a:r>
              <a:rPr lang="en-US" dirty="0"/>
              <a:t>So far, we have only seen </a:t>
            </a:r>
            <a:r>
              <a:rPr lang="en-US" dirty="0" err="1">
                <a:solidFill>
                  <a:srgbClr val="FF5050"/>
                </a:solidFill>
              </a:rPr>
              <a:t>parameterless</a:t>
            </a:r>
            <a:r>
              <a:rPr lang="en-US" dirty="0">
                <a:solidFill>
                  <a:srgbClr val="FF5050"/>
                </a:solidFill>
              </a:rPr>
              <a:t> test methods</a:t>
            </a:r>
          </a:p>
          <a:p>
            <a:r>
              <a:rPr lang="en-US" sz="2800" dirty="0"/>
              <a:t>Contract model: Assume, Act, Assert</a:t>
            </a:r>
          </a:p>
          <a:p>
            <a:pPr lvl="1"/>
            <a:r>
              <a:rPr lang="en-US" i="1" dirty="0">
                <a:solidFill>
                  <a:schemeClr val="tx2"/>
                </a:solidFill>
              </a:rPr>
              <a:t>Assumptions</a:t>
            </a:r>
            <a:r>
              <a:rPr lang="en-US" dirty="0"/>
              <a:t> (preconditions) limit values appropriately</a:t>
            </a:r>
          </a:p>
          <a:p>
            <a:pPr lvl="1"/>
            <a:r>
              <a:rPr lang="en-US" i="1" dirty="0">
                <a:solidFill>
                  <a:schemeClr val="tx2"/>
                </a:solidFill>
              </a:rPr>
              <a:t>Action</a:t>
            </a:r>
            <a:r>
              <a:rPr lang="en-US" dirty="0"/>
              <a:t> performs activity under scrutiny</a:t>
            </a:r>
          </a:p>
          <a:p>
            <a:pPr lvl="1"/>
            <a:r>
              <a:rPr lang="en-US" i="1" dirty="0">
                <a:solidFill>
                  <a:schemeClr val="tx2"/>
                </a:solidFill>
              </a:rPr>
              <a:t>Assertions</a:t>
            </a:r>
            <a:r>
              <a:rPr lang="en-US" dirty="0"/>
              <a:t> (</a:t>
            </a:r>
            <a:r>
              <a:rPr lang="en-US" dirty="0" err="1"/>
              <a:t>postconditions</a:t>
            </a:r>
            <a:r>
              <a:rPr lang="en-US" dirty="0"/>
              <a:t>) check result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36</a:t>
            </a:fld>
            <a:endParaRPr lang="en-US"/>
          </a:p>
        </p:txBody>
      </p:sp>
      <p:sp>
        <p:nvSpPr>
          <p:cNvPr id="7" name="TextBox 6"/>
          <p:cNvSpPr txBox="1">
            <a:spLocks noChangeArrowheads="1"/>
          </p:cNvSpPr>
          <p:nvPr/>
        </p:nvSpPr>
        <p:spPr bwMode="auto">
          <a:xfrm>
            <a:off x="371475" y="3686175"/>
            <a:ext cx="8475663" cy="2862322"/>
          </a:xfrm>
          <a:prstGeom prst="rect">
            <a:avLst/>
          </a:prstGeom>
          <a:solidFill>
            <a:srgbClr val="2929FF"/>
          </a:solidFill>
          <a:ln w="38100">
            <a:solidFill>
              <a:srgbClr val="9999FF"/>
            </a:solidFill>
            <a:miter lim="800000"/>
            <a:headEnd/>
            <a:tailEnd/>
          </a:ln>
        </p:spPr>
        <p:txBody>
          <a:bodyPr>
            <a:spAutoFit/>
          </a:bodyPr>
          <a:lstStyle/>
          <a:p>
            <a:r>
              <a:rPr lang="en-US" dirty="0">
                <a:latin typeface="Arial Unicode MS" pitchFamily="34" charset="-128"/>
                <a:ea typeface="Arial Unicode MS" pitchFamily="34" charset="-128"/>
                <a:cs typeface="Arial Unicode MS" pitchFamily="34" charset="-128"/>
              </a:rPr>
              <a:t>@Theory public void </a:t>
            </a:r>
            <a:r>
              <a:rPr lang="en-US" dirty="0" err="1">
                <a:latin typeface="Arial Unicode MS" pitchFamily="34" charset="-128"/>
                <a:ea typeface="Arial Unicode MS" pitchFamily="34" charset="-128"/>
                <a:cs typeface="Arial Unicode MS" pitchFamily="34" charset="-128"/>
              </a:rPr>
              <a:t>removeThenAddDoesNotChangeSet</a:t>
            </a:r>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Set&lt;String&gt; </a:t>
            </a:r>
            <a:r>
              <a:rPr lang="en-US" dirty="0" err="1">
                <a:latin typeface="Arial Unicode MS" pitchFamily="34" charset="-128"/>
                <a:ea typeface="Arial Unicode MS" pitchFamily="34" charset="-128"/>
                <a:cs typeface="Arial Unicode MS" pitchFamily="34" charset="-128"/>
              </a:rPr>
              <a:t>someSet</a:t>
            </a:r>
            <a:r>
              <a:rPr lang="en-US" dirty="0">
                <a:latin typeface="Arial Unicode MS" pitchFamily="34" charset="-128"/>
                <a:ea typeface="Arial Unicode MS" pitchFamily="34" charset="-128"/>
                <a:cs typeface="Arial Unicode MS" pitchFamily="34" charset="-128"/>
              </a:rPr>
              <a:t>, String str)  {              // Parameters!</a:t>
            </a: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assumeTrue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someSet</a:t>
            </a:r>
            <a:r>
              <a:rPr lang="en-US" dirty="0">
                <a:latin typeface="Arial Unicode MS" pitchFamily="34" charset="-128"/>
                <a:ea typeface="Arial Unicode MS" pitchFamily="34" charset="-128"/>
                <a:cs typeface="Arial Unicode MS" pitchFamily="34" charset="-128"/>
              </a:rPr>
              <a:t> != null)                                // Assume</a:t>
            </a: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assumeTrue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someSet.contains</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str</a:t>
            </a:r>
            <a:r>
              <a:rPr lang="en-US" dirty="0">
                <a:latin typeface="Arial Unicode MS" pitchFamily="34" charset="-128"/>
                <a:ea typeface="Arial Unicode MS" pitchFamily="34" charset="-128"/>
                <a:cs typeface="Arial Unicode MS" pitchFamily="34" charset="-128"/>
              </a:rPr>
              <a:t>)) ;                         // Assume</a:t>
            </a:r>
          </a:p>
          <a:p>
            <a:r>
              <a:rPr lang="en-US" dirty="0">
                <a:latin typeface="Arial Unicode MS" pitchFamily="34" charset="-128"/>
                <a:ea typeface="Arial Unicode MS" pitchFamily="34" charset="-128"/>
                <a:cs typeface="Arial Unicode MS" pitchFamily="34" charset="-128"/>
              </a:rPr>
              <a:t>         Set&lt;String&gt; copy = new HashSet&lt;String&gt;(</a:t>
            </a:r>
            <a:r>
              <a:rPr lang="en-US" dirty="0" err="1">
                <a:latin typeface="Arial Unicode MS" pitchFamily="34" charset="-128"/>
                <a:ea typeface="Arial Unicode MS" pitchFamily="34" charset="-128"/>
                <a:cs typeface="Arial Unicode MS" pitchFamily="34" charset="-128"/>
              </a:rPr>
              <a:t>someSet</a:t>
            </a:r>
            <a:r>
              <a:rPr lang="en-US" dirty="0">
                <a:latin typeface="Arial Unicode MS" pitchFamily="34" charset="-128"/>
                <a:ea typeface="Arial Unicode MS" pitchFamily="34" charset="-128"/>
                <a:cs typeface="Arial Unicode MS" pitchFamily="34" charset="-128"/>
              </a:rPr>
              <a:t>);     // Act</a:t>
            </a: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copy.remove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str</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copy.add</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str</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assertTrue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someSet.equals</a:t>
            </a:r>
            <a:r>
              <a:rPr lang="en-US" dirty="0">
                <a:latin typeface="Arial Unicode MS" pitchFamily="34" charset="-128"/>
                <a:ea typeface="Arial Unicode MS" pitchFamily="34" charset="-128"/>
                <a:cs typeface="Arial Unicode MS" pitchFamily="34" charset="-128"/>
              </a:rPr>
              <a:t> (copy));                            // Assert </a:t>
            </a:r>
          </a:p>
          <a:p>
            <a:r>
              <a:rPr lang="en-US" dirty="0">
                <a:latin typeface="Arial Unicode MS" pitchFamily="34" charset="-128"/>
                <a:ea typeface="Arial Unicode MS" pitchFamily="34" charset="-128"/>
                <a:cs typeface="Arial Unicode MS" pitchFamily="34" charset="-128"/>
              </a:rPr>
              <a:t>}</a:t>
            </a:r>
          </a:p>
        </p:txBody>
      </p:sp>
    </p:spTree>
    <p:extLst>
      <p:ext uri="{BB962C8B-B14F-4D97-AF65-F5344CB8AC3E}">
        <p14:creationId xmlns:p14="http://schemas.microsoft.com/office/powerpoint/2010/main" val="30679950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sldNum" sz="quarter" idx="12"/>
          </p:nvPr>
        </p:nvSpPr>
        <p:spPr>
          <a:noFill/>
        </p:spPr>
        <p:txBody>
          <a:bodyPr/>
          <a:lstStyle/>
          <a:p>
            <a:fld id="{51506968-A15A-4C4C-9D41-C363DD435C8C}" type="slidenum">
              <a:rPr lang="en-US" smtClean="0"/>
              <a:pPr/>
              <a:t>37</a:t>
            </a:fld>
            <a:endParaRPr lang="en-US"/>
          </a:p>
        </p:txBody>
      </p:sp>
      <p:sp>
        <p:nvSpPr>
          <p:cNvPr id="16389" name="Rectangle 2"/>
          <p:cNvSpPr>
            <a:spLocks noGrp="1" noChangeArrowheads="1"/>
          </p:cNvSpPr>
          <p:nvPr>
            <p:ph type="title"/>
          </p:nvPr>
        </p:nvSpPr>
        <p:spPr>
          <a:xfrm>
            <a:off x="42891" y="18878"/>
            <a:ext cx="9048750" cy="1386905"/>
          </a:xfrm>
        </p:spPr>
        <p:txBody>
          <a:bodyPr/>
          <a:lstStyle/>
          <a:p>
            <a:r>
              <a:rPr lang="en-US" dirty="0"/>
              <a:t>Question: Where Do The Data Values Come From?</a:t>
            </a:r>
          </a:p>
        </p:txBody>
      </p:sp>
      <p:sp>
        <p:nvSpPr>
          <p:cNvPr id="16390" name="Rectangle 3"/>
          <p:cNvSpPr>
            <a:spLocks noGrp="1" noChangeArrowheads="1"/>
          </p:cNvSpPr>
          <p:nvPr>
            <p:ph type="body" idx="1"/>
          </p:nvPr>
        </p:nvSpPr>
        <p:spPr>
          <a:xfrm>
            <a:off x="144379" y="854075"/>
            <a:ext cx="8821821" cy="5503863"/>
          </a:xfrm>
        </p:spPr>
        <p:txBody>
          <a:bodyPr/>
          <a:lstStyle/>
          <a:p>
            <a:r>
              <a:rPr lang="en-US" sz="2800" dirty="0"/>
              <a:t>Answer:</a:t>
            </a:r>
          </a:p>
          <a:p>
            <a:pPr lvl="1"/>
            <a:r>
              <a:rPr lang="en-US" dirty="0"/>
              <a:t>All combinations of values from </a:t>
            </a:r>
            <a:r>
              <a:rPr lang="en-US" dirty="0">
                <a:solidFill>
                  <a:srgbClr val="C00000"/>
                </a:solidFill>
              </a:rPr>
              <a:t>@</a:t>
            </a:r>
            <a:r>
              <a:rPr lang="en-US" dirty="0" err="1">
                <a:solidFill>
                  <a:srgbClr val="C00000"/>
                </a:solidFill>
              </a:rPr>
              <a:t>DataPoints</a:t>
            </a:r>
            <a:r>
              <a:rPr lang="en-US" dirty="0">
                <a:solidFill>
                  <a:srgbClr val="C00000"/>
                </a:solidFill>
              </a:rPr>
              <a:t> </a:t>
            </a:r>
            <a:r>
              <a:rPr lang="en-US" dirty="0"/>
              <a:t>annotations where assume clause is true</a:t>
            </a:r>
          </a:p>
          <a:p>
            <a:pPr lvl="1"/>
            <a:r>
              <a:rPr lang="en-US" dirty="0"/>
              <a:t>Four (of nine) combinations in this particular case</a:t>
            </a:r>
          </a:p>
          <a:p>
            <a:pPr lvl="1"/>
            <a:r>
              <a:rPr lang="en-US" dirty="0"/>
              <a:t>Note: </a:t>
            </a:r>
            <a:r>
              <a:rPr lang="en-US" dirty="0">
                <a:solidFill>
                  <a:srgbClr val="C00000"/>
                </a:solidFill>
              </a:rPr>
              <a:t>@DataPoints </a:t>
            </a:r>
            <a:r>
              <a:rPr lang="en-US" dirty="0"/>
              <a:t>format is an array</a:t>
            </a:r>
          </a:p>
          <a:p>
            <a:pPr lvl="1">
              <a:buFontTx/>
              <a:buNone/>
            </a:pPr>
            <a:endParaRPr lang="en-US" sz="2400" dirty="0"/>
          </a:p>
        </p:txBody>
      </p:sp>
      <p:sp>
        <p:nvSpPr>
          <p:cNvPr id="7" name="TextBox 6"/>
          <p:cNvSpPr txBox="1">
            <a:spLocks noChangeArrowheads="1"/>
          </p:cNvSpPr>
          <p:nvPr/>
        </p:nvSpPr>
        <p:spPr bwMode="auto">
          <a:xfrm>
            <a:off x="329435" y="3087955"/>
            <a:ext cx="8475663" cy="3416320"/>
          </a:xfrm>
          <a:prstGeom prst="rect">
            <a:avLst/>
          </a:prstGeom>
          <a:solidFill>
            <a:srgbClr val="2929FF"/>
          </a:solidFill>
          <a:ln w="38100">
            <a:solidFill>
              <a:srgbClr val="9999FF"/>
            </a:solidFill>
            <a:miter lim="800000"/>
            <a:headEnd/>
            <a:tailEnd/>
          </a:ln>
        </p:spPr>
        <p:txBody>
          <a:bodyPr>
            <a:spAutoFit/>
          </a:bodyPr>
          <a:lstStyle/>
          <a:p>
            <a:endParaRPr lang="en-US" sz="1600" dirty="0">
              <a:latin typeface="Arial Unicode MS" pitchFamily="34" charset="-128"/>
              <a:ea typeface="Arial Unicode MS" pitchFamily="34" charset="-128"/>
              <a:cs typeface="Arial Unicode MS" pitchFamily="34" charset="-128"/>
            </a:endParaRPr>
          </a:p>
          <a:p>
            <a:r>
              <a:rPr lang="en-US" sz="1600" dirty="0">
                <a:latin typeface="Arial Unicode MS" pitchFamily="34" charset="-128"/>
                <a:ea typeface="Arial Unicode MS" pitchFamily="34" charset="-128"/>
                <a:cs typeface="Arial Unicode MS" pitchFamily="34" charset="-128"/>
              </a:rPr>
              <a:t>   </a:t>
            </a:r>
            <a:r>
              <a:rPr lang="en-US" dirty="0">
                <a:latin typeface="Arial Unicode MS" pitchFamily="34" charset="-128"/>
                <a:ea typeface="Arial Unicode MS" pitchFamily="34" charset="-128"/>
                <a:cs typeface="Arial Unicode MS" pitchFamily="34" charset="-128"/>
              </a:rPr>
              <a:t>@</a:t>
            </a:r>
            <a:r>
              <a:rPr lang="en-US" dirty="0" err="1">
                <a:latin typeface="Arial Unicode MS" pitchFamily="34" charset="-128"/>
                <a:ea typeface="Arial Unicode MS" pitchFamily="34" charset="-128"/>
                <a:cs typeface="Arial Unicode MS" pitchFamily="34" charset="-128"/>
              </a:rPr>
              <a:t>DataPoints</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public static String[] animals = {"ant", "bat", "cat"};</a:t>
            </a:r>
          </a:p>
          <a:p>
            <a:endParaRPr lang="en-US" dirty="0">
              <a:latin typeface="Arial Unicode MS" pitchFamily="34" charset="-128"/>
              <a:ea typeface="Arial Unicode MS" pitchFamily="34" charset="-128"/>
              <a:cs typeface="Arial Unicode MS" pitchFamily="34" charset="-128"/>
            </a:endParaRPr>
          </a:p>
          <a:p>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DataPoints</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public static Set[] </a:t>
            </a:r>
            <a:r>
              <a:rPr lang="en-US" dirty="0" err="1">
                <a:latin typeface="Arial Unicode MS" pitchFamily="34" charset="-128"/>
                <a:ea typeface="Arial Unicode MS" pitchFamily="34" charset="-128"/>
                <a:cs typeface="Arial Unicode MS" pitchFamily="34" charset="-128"/>
              </a:rPr>
              <a:t>animalSets</a:t>
            </a:r>
            <a:r>
              <a:rPr lang="en-US" dirty="0">
                <a:latin typeface="Arial Unicode MS" pitchFamily="34" charset="-128"/>
                <a:ea typeface="Arial Unicode MS" pitchFamily="34" charset="-128"/>
                <a:cs typeface="Arial Unicode MS" pitchFamily="34" charset="-128"/>
              </a:rPr>
              <a:t> = {</a:t>
            </a:r>
          </a:p>
          <a:p>
            <a:r>
              <a:rPr lang="en-US" dirty="0">
                <a:latin typeface="Arial Unicode MS" pitchFamily="34" charset="-128"/>
                <a:ea typeface="Arial Unicode MS" pitchFamily="34" charset="-128"/>
                <a:cs typeface="Arial Unicode MS" pitchFamily="34" charset="-128"/>
              </a:rPr>
              <a:t>      new </a:t>
            </a:r>
            <a:r>
              <a:rPr lang="en-US" dirty="0" err="1">
                <a:latin typeface="Arial Unicode MS" pitchFamily="34" charset="-128"/>
                <a:ea typeface="Arial Unicode MS" pitchFamily="34" charset="-128"/>
                <a:cs typeface="Arial Unicode MS" pitchFamily="34" charset="-128"/>
              </a:rPr>
              <a:t>HashSet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Arrays.asList</a:t>
            </a:r>
            <a:r>
              <a:rPr lang="en-US" dirty="0">
                <a:latin typeface="Arial Unicode MS" pitchFamily="34" charset="-128"/>
                <a:ea typeface="Arial Unicode MS" pitchFamily="34" charset="-128"/>
                <a:cs typeface="Arial Unicode MS" pitchFamily="34" charset="-128"/>
              </a:rPr>
              <a:t> ("ant", "bat")),</a:t>
            </a:r>
          </a:p>
          <a:p>
            <a:r>
              <a:rPr lang="en-US" dirty="0">
                <a:latin typeface="Arial Unicode MS" pitchFamily="34" charset="-128"/>
                <a:ea typeface="Arial Unicode MS" pitchFamily="34" charset="-128"/>
                <a:cs typeface="Arial Unicode MS" pitchFamily="34" charset="-128"/>
              </a:rPr>
              <a:t>      new </a:t>
            </a:r>
            <a:r>
              <a:rPr lang="en-US" dirty="0" err="1">
                <a:latin typeface="Arial Unicode MS" pitchFamily="34" charset="-128"/>
                <a:ea typeface="Arial Unicode MS" pitchFamily="34" charset="-128"/>
                <a:cs typeface="Arial Unicode MS" pitchFamily="34" charset="-128"/>
              </a:rPr>
              <a:t>HashSet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Arrays.asList</a:t>
            </a:r>
            <a:r>
              <a:rPr lang="en-US" dirty="0">
                <a:latin typeface="Arial Unicode MS" pitchFamily="34" charset="-128"/>
                <a:ea typeface="Arial Unicode MS" pitchFamily="34" charset="-128"/>
                <a:cs typeface="Arial Unicode MS" pitchFamily="34" charset="-128"/>
              </a:rPr>
              <a:t> (“bat", “cat", “dog“, “elk”)),</a:t>
            </a:r>
          </a:p>
          <a:p>
            <a:r>
              <a:rPr lang="en-US" dirty="0">
                <a:latin typeface="Arial Unicode MS" pitchFamily="34" charset="-128"/>
                <a:ea typeface="Arial Unicode MS" pitchFamily="34" charset="-128"/>
                <a:cs typeface="Arial Unicode MS" pitchFamily="34" charset="-128"/>
              </a:rPr>
              <a:t>      new </a:t>
            </a:r>
            <a:r>
              <a:rPr lang="en-US" dirty="0" err="1">
                <a:latin typeface="Arial Unicode MS" pitchFamily="34" charset="-128"/>
                <a:ea typeface="Arial Unicode MS" pitchFamily="34" charset="-128"/>
                <a:cs typeface="Arial Unicode MS" pitchFamily="34" charset="-128"/>
              </a:rPr>
              <a:t>HashSet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Arrays.asList</a:t>
            </a:r>
            <a:r>
              <a:rPr lang="en-US" dirty="0">
                <a:latin typeface="Arial Unicode MS" pitchFamily="34" charset="-128"/>
                <a:ea typeface="Arial Unicode MS" pitchFamily="34" charset="-128"/>
                <a:cs typeface="Arial Unicode MS" pitchFamily="34" charset="-128"/>
              </a:rPr>
              <a:t> (“Snap”, “Crackle”, “Pop"))</a:t>
            </a:r>
          </a:p>
          <a:p>
            <a:r>
              <a:rPr lang="en-US" dirty="0">
                <a:latin typeface="Arial Unicode MS" pitchFamily="34" charset="-128"/>
                <a:ea typeface="Arial Unicode MS" pitchFamily="34" charset="-128"/>
                <a:cs typeface="Arial Unicode MS" pitchFamily="34" charset="-128"/>
              </a:rPr>
              <a:t>   };</a:t>
            </a:r>
          </a:p>
        </p:txBody>
      </p:sp>
      <p:sp>
        <p:nvSpPr>
          <p:cNvPr id="8" name="Rounded Rectangle 7"/>
          <p:cNvSpPr/>
          <p:nvPr/>
        </p:nvSpPr>
        <p:spPr bwMode="auto">
          <a:xfrm>
            <a:off x="5330208" y="4014820"/>
            <a:ext cx="3745150" cy="1089498"/>
          </a:xfrm>
          <a:prstGeom prst="roundRect">
            <a:avLst/>
          </a:prstGeom>
          <a:solidFill>
            <a:schemeClr val="accent6">
              <a:lumMod val="20000"/>
              <a:lumOff val="80000"/>
            </a:schemeClr>
          </a:solidFill>
          <a:ln w="38100" cap="flat" cmpd="sng" algn="ctr">
            <a:solidFill>
              <a:schemeClr val="accent2">
                <a:lumMod val="60000"/>
                <a:lumOff val="40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MT" panose="020B0502020104020203" pitchFamily="34" charset="0"/>
              </a:rPr>
              <a:t>Nine combinations of</a:t>
            </a:r>
          </a:p>
          <a:p>
            <a:pPr marL="0" marR="0" indent="0" algn="ctr" defTabSz="914400" rtl="0" eaLnBrk="0" fontAlgn="base" latinLnBrk="0" hangingPunct="0">
              <a:lnSpc>
                <a:spcPct val="100000"/>
              </a:lnSpc>
              <a:spcBef>
                <a:spcPct val="0"/>
              </a:spcBef>
              <a:spcAft>
                <a:spcPct val="0"/>
              </a:spcAft>
              <a:buClrTx/>
              <a:buSzTx/>
              <a:buFontTx/>
              <a:buNone/>
              <a:tabLst/>
            </a:pPr>
            <a:r>
              <a:rPr lang="en-US" sz="1800" b="0" dirty="0" err="1">
                <a:solidFill>
                  <a:schemeClr val="tx1"/>
                </a:solidFill>
                <a:latin typeface="Arial" panose="020B0604020202020204" pitchFamily="34" charset="0"/>
                <a:cs typeface="Arial" panose="020B0604020202020204" pitchFamily="34" charset="0"/>
              </a:rPr>
              <a:t>animalSets</a:t>
            </a:r>
            <a:r>
              <a:rPr lang="en-US" sz="1800" b="0" dirty="0">
                <a:solidFill>
                  <a:schemeClr val="tx1"/>
                </a:solidFill>
                <a:latin typeface="Arial" panose="020B0604020202020204" pitchFamily="34" charset="0"/>
                <a:cs typeface="Arial" panose="020B0604020202020204" pitchFamily="34" charset="0"/>
              </a:rPr>
              <a:t>[</a:t>
            </a:r>
            <a:r>
              <a:rPr lang="en-US" sz="1800" b="0" dirty="0" err="1">
                <a:solidFill>
                  <a:schemeClr val="tx1"/>
                </a:solidFill>
                <a:latin typeface="Arial" panose="020B0604020202020204" pitchFamily="34" charset="0"/>
                <a:cs typeface="Arial" panose="020B0604020202020204" pitchFamily="34" charset="0"/>
              </a:rPr>
              <a:t>i</a:t>
            </a:r>
            <a:r>
              <a:rPr lang="en-US" sz="1800" b="0" dirty="0">
                <a:solidFill>
                  <a:schemeClr val="tx1"/>
                </a:solidFill>
                <a:latin typeface="Arial" panose="020B0604020202020204" pitchFamily="34" charset="0"/>
                <a:cs typeface="Arial" panose="020B0604020202020204" pitchFamily="34" charset="0"/>
              </a:rPr>
              <a:t>].contains (animals[j])</a:t>
            </a:r>
            <a:r>
              <a:rPr lang="en-US" b="0" dirty="0">
                <a:solidFill>
                  <a:schemeClr val="tx1"/>
                </a:solidFill>
                <a:latin typeface="Gill Sans MT" panose="020B0502020104020203" pitchFamily="34" charset="0"/>
              </a:rPr>
              <a:t> is false for five combinations</a:t>
            </a:r>
            <a:endParaRPr kumimoji="0" lang="en-US" b="0" i="0" u="none" strike="noStrike" cap="none" normalizeH="0" baseline="0" dirty="0">
              <a:ln>
                <a:noFill/>
              </a:ln>
              <a:solidFill>
                <a:schemeClr val="tx1"/>
              </a:solidFill>
              <a:effectLst/>
              <a:latin typeface="Gill Sans MT" panose="020B0502020104020203" pitchFamily="34" charset="0"/>
            </a:endParaRPr>
          </a:p>
        </p:txBody>
      </p:sp>
      <p:cxnSp>
        <p:nvCxnSpPr>
          <p:cNvPr id="9" name="Straight Arrow Connector 8"/>
          <p:cNvCxnSpPr>
            <a:stCxn id="8" idx="2"/>
          </p:cNvCxnSpPr>
          <p:nvPr/>
        </p:nvCxnSpPr>
        <p:spPr bwMode="auto">
          <a:xfrm flipH="1">
            <a:off x="5939327" y="5104318"/>
            <a:ext cx="1263456" cy="347899"/>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cxnSp>
        <p:nvCxnSpPr>
          <p:cNvPr id="17" name="Straight Arrow Connector 16"/>
          <p:cNvCxnSpPr>
            <a:stCxn id="8" idx="1"/>
          </p:cNvCxnSpPr>
          <p:nvPr/>
        </p:nvCxnSpPr>
        <p:spPr bwMode="auto">
          <a:xfrm flipH="1" flipV="1">
            <a:off x="4871103" y="4084890"/>
            <a:ext cx="459105" cy="474679"/>
          </a:xfrm>
          <a:prstGeom prst="straightConnector1">
            <a:avLst/>
          </a:prstGeom>
          <a:solidFill>
            <a:schemeClr val="accent1"/>
          </a:solidFill>
          <a:ln w="38100" cap="flat" cmpd="sng" algn="ctr">
            <a:solidFill>
              <a:schemeClr val="accent2">
                <a:lumMod val="60000"/>
                <a:lumOff val="40000"/>
              </a:schemeClr>
            </a:solidFill>
            <a:prstDash val="solid"/>
            <a:round/>
            <a:headEnd type="none" w="sm" len="sm"/>
            <a:tailEnd type="arrow"/>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sldNum" sz="quarter" idx="12"/>
          </p:nvPr>
        </p:nvSpPr>
        <p:spPr>
          <a:noFill/>
        </p:spPr>
        <p:txBody>
          <a:bodyPr/>
          <a:lstStyle/>
          <a:p>
            <a:fld id="{5A40EBAE-B4A4-4ACD-8598-99F8E4882731}" type="slidenum">
              <a:rPr lang="en-US" smtClean="0"/>
              <a:pPr/>
              <a:t>38</a:t>
            </a:fld>
            <a:endParaRPr lang="en-US"/>
          </a:p>
        </p:txBody>
      </p:sp>
      <p:sp>
        <p:nvSpPr>
          <p:cNvPr id="17413" name="Rectangle 2"/>
          <p:cNvSpPr>
            <a:spLocks noGrp="1" noChangeArrowheads="1"/>
          </p:cNvSpPr>
          <p:nvPr>
            <p:ph type="title"/>
          </p:nvPr>
        </p:nvSpPr>
        <p:spPr/>
        <p:txBody>
          <a:bodyPr/>
          <a:lstStyle/>
          <a:p>
            <a:r>
              <a:rPr lang="en-US" dirty="0" err="1"/>
              <a:t>JUnit</a:t>
            </a:r>
            <a:r>
              <a:rPr lang="en-US" dirty="0"/>
              <a:t> Theories Need </a:t>
            </a:r>
            <a:r>
              <a:rPr lang="en-US" dirty="0" err="1"/>
              <a:t>BoilerPlate</a:t>
            </a:r>
            <a:endParaRPr lang="en-US" dirty="0"/>
          </a:p>
        </p:txBody>
      </p:sp>
      <p:sp>
        <p:nvSpPr>
          <p:cNvPr id="17414" name="Rectangle 3"/>
          <p:cNvSpPr>
            <a:spLocks noGrp="1" noChangeArrowheads="1"/>
          </p:cNvSpPr>
          <p:nvPr>
            <p:ph type="body" idx="1"/>
          </p:nvPr>
        </p:nvSpPr>
        <p:spPr>
          <a:xfrm>
            <a:off x="404813" y="854075"/>
            <a:ext cx="8356600" cy="4897438"/>
          </a:xfrm>
        </p:spPr>
        <p:txBody>
          <a:bodyPr/>
          <a:lstStyle/>
          <a:p>
            <a:pPr lvl="1">
              <a:buFontTx/>
              <a:buNone/>
            </a:pPr>
            <a:endParaRPr lang="en-US" sz="2400"/>
          </a:p>
        </p:txBody>
      </p:sp>
      <p:sp>
        <p:nvSpPr>
          <p:cNvPr id="7" name="TextBox 6"/>
          <p:cNvSpPr txBox="1">
            <a:spLocks noChangeArrowheads="1"/>
          </p:cNvSpPr>
          <p:nvPr/>
        </p:nvSpPr>
        <p:spPr bwMode="auto">
          <a:xfrm>
            <a:off x="350838" y="879475"/>
            <a:ext cx="8475662" cy="5324535"/>
          </a:xfrm>
          <a:prstGeom prst="rect">
            <a:avLst/>
          </a:prstGeom>
          <a:solidFill>
            <a:srgbClr val="2929FF"/>
          </a:solidFill>
          <a:ln w="38100">
            <a:solidFill>
              <a:srgbClr val="9999FF"/>
            </a:solidFill>
            <a:miter lim="800000"/>
            <a:headEnd/>
            <a:tailEnd/>
          </a:ln>
        </p:spPr>
        <p:txBody>
          <a:bodyPr>
            <a:spAutoFit/>
          </a:bodyPr>
          <a:lstStyle/>
          <a:p>
            <a:r>
              <a:rPr lang="en-US" dirty="0">
                <a:latin typeface="Arial Unicode MS" pitchFamily="34" charset="-128"/>
                <a:ea typeface="Arial Unicode MS" pitchFamily="34" charset="-128"/>
                <a:cs typeface="Arial Unicode MS" pitchFamily="34" charset="-128"/>
              </a:rPr>
              <a:t>import </a:t>
            </a:r>
            <a:r>
              <a:rPr lang="en-US" dirty="0" err="1">
                <a:latin typeface="Arial Unicode MS" pitchFamily="34" charset="-128"/>
                <a:ea typeface="Arial Unicode MS" pitchFamily="34" charset="-128"/>
                <a:cs typeface="Arial Unicode MS" pitchFamily="34" charset="-128"/>
              </a:rPr>
              <a:t>org.junit</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import </a:t>
            </a:r>
            <a:r>
              <a:rPr lang="en-US" dirty="0" err="1">
                <a:latin typeface="Arial Unicode MS" pitchFamily="34" charset="-128"/>
                <a:ea typeface="Arial Unicode MS" pitchFamily="34" charset="-128"/>
                <a:cs typeface="Arial Unicode MS" pitchFamily="34" charset="-128"/>
              </a:rPr>
              <a:t>org.junit.runner.RunWith</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import static </a:t>
            </a:r>
            <a:r>
              <a:rPr lang="en-US" dirty="0" err="1">
                <a:latin typeface="Arial Unicode MS" pitchFamily="34" charset="-128"/>
                <a:ea typeface="Arial Unicode MS" pitchFamily="34" charset="-128"/>
                <a:cs typeface="Arial Unicode MS" pitchFamily="34" charset="-128"/>
              </a:rPr>
              <a:t>org.junit.Assert</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import static </a:t>
            </a:r>
            <a:r>
              <a:rPr lang="en-US" dirty="0" err="1">
                <a:latin typeface="Arial Unicode MS" pitchFamily="34" charset="-128"/>
                <a:ea typeface="Arial Unicode MS" pitchFamily="34" charset="-128"/>
                <a:cs typeface="Arial Unicode MS" pitchFamily="34" charset="-128"/>
              </a:rPr>
              <a:t>org.junit.Assume</a:t>
            </a:r>
            <a:r>
              <a:rPr lang="en-US" dirty="0">
                <a:latin typeface="Arial Unicode MS" pitchFamily="34" charset="-128"/>
                <a:ea typeface="Arial Unicode MS" pitchFamily="34" charset="-128"/>
                <a:cs typeface="Arial Unicode MS" pitchFamily="34" charset="-128"/>
              </a:rPr>
              <a:t>.*;</a:t>
            </a:r>
          </a:p>
          <a:p>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import </a:t>
            </a:r>
            <a:r>
              <a:rPr lang="en-US" dirty="0" err="1">
                <a:latin typeface="Arial Unicode MS" pitchFamily="34" charset="-128"/>
                <a:ea typeface="Arial Unicode MS" pitchFamily="34" charset="-128"/>
                <a:cs typeface="Arial Unicode MS" pitchFamily="34" charset="-128"/>
              </a:rPr>
              <a:t>org.junit.experimental.theories.DataPoint</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import </a:t>
            </a:r>
            <a:r>
              <a:rPr lang="en-US" dirty="0" err="1">
                <a:latin typeface="Arial Unicode MS" pitchFamily="34" charset="-128"/>
                <a:ea typeface="Arial Unicode MS" pitchFamily="34" charset="-128"/>
                <a:cs typeface="Arial Unicode MS" pitchFamily="34" charset="-128"/>
              </a:rPr>
              <a:t>org.junit.experimental.theories.DataPoints</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import </a:t>
            </a:r>
            <a:r>
              <a:rPr lang="en-US" dirty="0" err="1">
                <a:latin typeface="Arial Unicode MS" pitchFamily="34" charset="-128"/>
                <a:ea typeface="Arial Unicode MS" pitchFamily="34" charset="-128"/>
                <a:cs typeface="Arial Unicode MS" pitchFamily="34" charset="-128"/>
              </a:rPr>
              <a:t>org.junit.experimental.theories.Theories</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import </a:t>
            </a:r>
            <a:r>
              <a:rPr lang="en-US" dirty="0" err="1">
                <a:latin typeface="Arial Unicode MS" pitchFamily="34" charset="-128"/>
                <a:ea typeface="Arial Unicode MS" pitchFamily="34" charset="-128"/>
                <a:cs typeface="Arial Unicode MS" pitchFamily="34" charset="-128"/>
              </a:rPr>
              <a:t>org.junit.experimental.theories.Theory</a:t>
            </a:r>
            <a:r>
              <a:rPr lang="en-US" dirty="0">
                <a:latin typeface="Arial Unicode MS" pitchFamily="34" charset="-128"/>
                <a:ea typeface="Arial Unicode MS" pitchFamily="34" charset="-128"/>
                <a:cs typeface="Arial Unicode MS" pitchFamily="34" charset="-128"/>
              </a:rPr>
              <a:t>;</a:t>
            </a:r>
          </a:p>
          <a:p>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import </a:t>
            </a:r>
            <a:r>
              <a:rPr lang="en-US" dirty="0" err="1">
                <a:latin typeface="Arial Unicode MS" pitchFamily="34" charset="-128"/>
                <a:ea typeface="Arial Unicode MS" pitchFamily="34" charset="-128"/>
                <a:cs typeface="Arial Unicode MS" pitchFamily="34" charset="-128"/>
              </a:rPr>
              <a:t>java.util</a:t>
            </a:r>
            <a:r>
              <a:rPr lang="en-US" dirty="0">
                <a:latin typeface="Arial Unicode MS" pitchFamily="34" charset="-128"/>
                <a:ea typeface="Arial Unicode MS" pitchFamily="34" charset="-128"/>
                <a:cs typeface="Arial Unicode MS" pitchFamily="34" charset="-128"/>
              </a:rPr>
              <a:t>.*;</a:t>
            </a:r>
          </a:p>
          <a:p>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a:t>
            </a:r>
            <a:r>
              <a:rPr lang="en-US" dirty="0" err="1">
                <a:latin typeface="Arial Unicode MS" pitchFamily="34" charset="-128"/>
                <a:ea typeface="Arial Unicode MS" pitchFamily="34" charset="-128"/>
                <a:cs typeface="Arial Unicode MS" pitchFamily="34" charset="-128"/>
              </a:rPr>
              <a:t>RunWith</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Theories.class</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public class </a:t>
            </a:r>
            <a:r>
              <a:rPr lang="en-US" dirty="0" err="1">
                <a:latin typeface="Arial Unicode MS" pitchFamily="34" charset="-128"/>
                <a:ea typeface="Arial Unicode MS" pitchFamily="34" charset="-128"/>
                <a:cs typeface="Arial Unicode MS" pitchFamily="34" charset="-128"/>
              </a:rPr>
              <a:t>SetTheoryTest</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  // See Earlier Slides</a:t>
            </a:r>
          </a:p>
          <a:p>
            <a:r>
              <a:rPr lang="en-US" dirty="0">
                <a:latin typeface="Arial Unicode MS" pitchFamily="34" charset="-128"/>
                <a:ea typeface="Arial Unicode MS" pitchFamily="34" charset="-128"/>
                <a:cs typeface="Arial Unicode MS" pitchFamily="34" charset="-128"/>
              </a:rPr>
              <a:t>}</a:t>
            </a:r>
            <a:r>
              <a:rPr lang="en-US" sz="1600" dirty="0">
                <a:latin typeface="Arial Unicode MS" pitchFamily="34" charset="-128"/>
                <a:ea typeface="Arial Unicode MS" pitchFamily="34" charset="-128"/>
                <a:cs typeface="Arial Unicode MS" pitchFamily="34" charset="-128"/>
              </a:rPr>
              <a:t>   </a:t>
            </a:r>
            <a:endParaRPr lang="en-US" dirty="0">
              <a:latin typeface="Arial Unicode MS" pitchFamily="34" charset="-128"/>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067F0555-5087-4D60-BDC1-94636290460A}" type="slidenum">
              <a:rPr lang="en-US" sz="900" b="0" smtClean="0">
                <a:solidFill>
                  <a:schemeClr val="tx1"/>
                </a:solidFill>
              </a:rPr>
              <a:pPr/>
              <a:t>39</a:t>
            </a:fld>
            <a:endParaRPr lang="en-US" sz="900" b="0">
              <a:solidFill>
                <a:schemeClr val="tx1"/>
              </a:solidFill>
            </a:endParaRPr>
          </a:p>
        </p:txBody>
      </p:sp>
      <p:sp>
        <p:nvSpPr>
          <p:cNvPr id="22533" name="Rectangle 2"/>
          <p:cNvSpPr>
            <a:spLocks noGrp="1" noChangeArrowheads="1"/>
          </p:cNvSpPr>
          <p:nvPr>
            <p:ph type="title"/>
          </p:nvPr>
        </p:nvSpPr>
        <p:spPr/>
        <p:txBody>
          <a:bodyPr/>
          <a:lstStyle/>
          <a:p>
            <a:r>
              <a:rPr lang="en-US"/>
              <a:t>Running from a Command Line</a:t>
            </a:r>
          </a:p>
        </p:txBody>
      </p:sp>
      <p:sp>
        <p:nvSpPr>
          <p:cNvPr id="22534" name="Rectangle 3"/>
          <p:cNvSpPr>
            <a:spLocks noGrp="1" noChangeArrowheads="1"/>
          </p:cNvSpPr>
          <p:nvPr>
            <p:ph type="body" idx="1"/>
          </p:nvPr>
        </p:nvSpPr>
        <p:spPr>
          <a:xfrm>
            <a:off x="88900" y="2214563"/>
            <a:ext cx="8966200" cy="2408237"/>
          </a:xfrm>
        </p:spPr>
        <p:txBody>
          <a:bodyPr/>
          <a:lstStyle/>
          <a:p>
            <a:r>
              <a:rPr lang="en-US" dirty="0"/>
              <a:t>This is all we need to run </a:t>
            </a:r>
            <a:r>
              <a:rPr lang="en-US" dirty="0" err="1">
                <a:solidFill>
                  <a:srgbClr val="C00000"/>
                </a:solidFill>
              </a:rPr>
              <a:t>JUnit</a:t>
            </a:r>
            <a:r>
              <a:rPr lang="en-US" dirty="0"/>
              <a:t> in an </a:t>
            </a:r>
            <a:r>
              <a:rPr lang="en-US" dirty="0">
                <a:solidFill>
                  <a:schemeClr val="tx2"/>
                </a:solidFill>
              </a:rPr>
              <a:t>IDE</a:t>
            </a:r>
            <a:r>
              <a:rPr lang="en-US" dirty="0"/>
              <a:t> (like </a:t>
            </a:r>
            <a:r>
              <a:rPr lang="en-US" dirty="0">
                <a:solidFill>
                  <a:srgbClr val="C00000"/>
                </a:solidFill>
              </a:rPr>
              <a:t>Eclipse</a:t>
            </a:r>
            <a:r>
              <a:rPr lang="en-US" dirty="0"/>
              <a:t>)</a:t>
            </a:r>
          </a:p>
          <a:p>
            <a:endParaRPr lang="en-US" dirty="0"/>
          </a:p>
          <a:p>
            <a:r>
              <a:rPr lang="en-US" dirty="0"/>
              <a:t>We need a </a:t>
            </a:r>
            <a:r>
              <a:rPr lang="en-US" i="1" dirty="0">
                <a:solidFill>
                  <a:srgbClr val="0000CC"/>
                </a:solidFill>
              </a:rPr>
              <a:t>main()</a:t>
            </a:r>
            <a:r>
              <a:rPr lang="en-US" dirty="0"/>
              <a:t> for command line execution …</a:t>
            </a:r>
          </a:p>
        </p:txBody>
      </p:sp>
    </p:spTree>
    <p:extLst>
      <p:ext uri="{BB962C8B-B14F-4D97-AF65-F5344CB8AC3E}">
        <p14:creationId xmlns:p14="http://schemas.microsoft.com/office/powerpoint/2010/main" val="10406649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C00000"/>
                </a:solidFill>
              </a:rPr>
              <a:t>Observability</a:t>
            </a:r>
            <a:r>
              <a:rPr lang="en-US" dirty="0"/>
              <a:t> and </a:t>
            </a:r>
            <a:r>
              <a:rPr lang="en-US" dirty="0">
                <a:solidFill>
                  <a:srgbClr val="C00000"/>
                </a:solidFill>
              </a:rPr>
              <a:t>Controllability</a:t>
            </a:r>
          </a:p>
        </p:txBody>
      </p:sp>
      <p:sp>
        <p:nvSpPr>
          <p:cNvPr id="3" name="Content Placeholder 2"/>
          <p:cNvSpPr>
            <a:spLocks noGrp="1"/>
          </p:cNvSpPr>
          <p:nvPr>
            <p:ph idx="1"/>
          </p:nvPr>
        </p:nvSpPr>
        <p:spPr>
          <a:xfrm>
            <a:off x="88900" y="833377"/>
            <a:ext cx="8966200" cy="5727845"/>
          </a:xfrm>
        </p:spPr>
        <p:txBody>
          <a:bodyPr/>
          <a:lstStyle/>
          <a:p>
            <a:r>
              <a:rPr lang="en-US" sz="2800" b="1" dirty="0" err="1">
                <a:effectLst>
                  <a:outerShdw blurRad="38100" dist="38100" dir="2700000" algn="tl">
                    <a:srgbClr val="000000">
                      <a:alpha val="43137"/>
                    </a:srgbClr>
                  </a:outerShdw>
                </a:effectLst>
                <a:cs typeface="Calibri" pitchFamily="34" charset="0"/>
              </a:rPr>
              <a:t>Observability</a:t>
            </a:r>
            <a:endParaRPr lang="en-US" sz="2800" b="1" dirty="0">
              <a:effectLst>
                <a:outerShdw blurRad="38100" dist="38100" dir="2700000" algn="tl">
                  <a:srgbClr val="000000">
                    <a:alpha val="43137"/>
                  </a:srgbClr>
                </a:outerShdw>
              </a:effectLst>
              <a:cs typeface="Calibri" pitchFamily="34" charset="0"/>
            </a:endParaRPr>
          </a:p>
          <a:p>
            <a:endParaRPr lang="en-US" sz="2800" dirty="0"/>
          </a:p>
          <a:p>
            <a:endParaRPr lang="en-US" sz="2800" dirty="0"/>
          </a:p>
          <a:p>
            <a:endParaRPr lang="en-US" sz="2800" dirty="0"/>
          </a:p>
          <a:p>
            <a:pPr lvl="1"/>
            <a:r>
              <a:rPr lang="en-US" sz="2400" dirty="0"/>
              <a:t>Software that affects hardware devices, databases, or remote files have low </a:t>
            </a:r>
            <a:r>
              <a:rPr lang="en-US" sz="2400" dirty="0" err="1"/>
              <a:t>observability</a:t>
            </a:r>
            <a:endParaRPr lang="en-US" sz="2800" dirty="0"/>
          </a:p>
          <a:p>
            <a:r>
              <a:rPr lang="en-US" sz="2800" b="1" dirty="0">
                <a:effectLst>
                  <a:outerShdw blurRad="38100" dist="38100" dir="2700000" algn="tl">
                    <a:srgbClr val="000000">
                      <a:alpha val="43137"/>
                    </a:srgbClr>
                  </a:outerShdw>
                </a:effectLst>
                <a:cs typeface="Calibri" pitchFamily="34" charset="0"/>
              </a:rPr>
              <a:t>Controllability</a:t>
            </a:r>
          </a:p>
          <a:p>
            <a:endParaRPr lang="en-US" sz="2800" dirty="0"/>
          </a:p>
          <a:p>
            <a:endParaRPr lang="en-US" sz="2800" dirty="0"/>
          </a:p>
          <a:p>
            <a:pPr lvl="1"/>
            <a:r>
              <a:rPr lang="en-US" sz="2400" dirty="0"/>
              <a:t>Easy to control software with inputs from keyboards</a:t>
            </a:r>
          </a:p>
          <a:p>
            <a:pPr lvl="1"/>
            <a:r>
              <a:rPr lang="en-US" sz="2400" dirty="0"/>
              <a:t>Inputs from hardware sensors or distributed software is harder</a:t>
            </a:r>
            <a:endParaRPr lang="en-US" dirty="0"/>
          </a:p>
          <a:p>
            <a:r>
              <a:rPr lang="en-US" sz="2800" dirty="0"/>
              <a:t> </a:t>
            </a:r>
            <a:r>
              <a:rPr lang="en-US" sz="2800" dirty="0">
                <a:solidFill>
                  <a:schemeClr val="tx2"/>
                </a:solidFill>
              </a:rPr>
              <a:t>Data abstraction</a:t>
            </a:r>
            <a:r>
              <a:rPr lang="en-US" sz="2800" dirty="0"/>
              <a:t> reduces controllability and </a:t>
            </a:r>
            <a:r>
              <a:rPr lang="en-US" sz="2800" dirty="0" err="1"/>
              <a:t>observability</a:t>
            </a:r>
            <a:endParaRPr lang="en-US" sz="2800"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a:t>
            </a:fld>
            <a:endParaRPr lang="en-US"/>
          </a:p>
        </p:txBody>
      </p:sp>
      <p:sp>
        <p:nvSpPr>
          <p:cNvPr id="7" name="Text Box 4"/>
          <p:cNvSpPr txBox="1">
            <a:spLocks noChangeArrowheads="1"/>
          </p:cNvSpPr>
          <p:nvPr/>
        </p:nvSpPr>
        <p:spPr bwMode="auto">
          <a:xfrm>
            <a:off x="219918" y="1363154"/>
            <a:ext cx="8727311" cy="1384995"/>
          </a:xfrm>
          <a:prstGeom prst="rect">
            <a:avLst/>
          </a:prstGeom>
          <a:solidFill>
            <a:srgbClr val="FFFF00"/>
          </a:solidFill>
          <a:ln w="19050">
            <a:solidFill>
              <a:schemeClr val="tx2"/>
            </a:solidFill>
            <a:miter lim="800000"/>
            <a:headEnd type="none" w="sm" len="sm"/>
            <a:tailEnd type="none" w="sm" len="sm"/>
          </a:ln>
          <a:effectLst/>
        </p:spPr>
        <p:txBody>
          <a:bodyPr wrap="square">
            <a:spAutoFit/>
          </a:bodyPr>
          <a:lstStyle/>
          <a:p>
            <a:pPr algn="ctr">
              <a:defRPr/>
            </a:pPr>
            <a:r>
              <a:rPr lang="en-US" altLang="zh-CN" sz="2800" b="0" dirty="0">
                <a:solidFill>
                  <a:schemeClr val="tx2"/>
                </a:solidFill>
                <a:latin typeface="Gill Sans MT" pitchFamily="34" charset="0"/>
                <a:ea typeface="宋体" charset="-122"/>
              </a:rPr>
              <a:t>How easy it is to observe the behavior of a program in terms of its outputs, effects on the environment and other hardware and software components</a:t>
            </a:r>
          </a:p>
        </p:txBody>
      </p:sp>
      <p:sp>
        <p:nvSpPr>
          <p:cNvPr id="8" name="Text Box 4"/>
          <p:cNvSpPr txBox="1">
            <a:spLocks noChangeArrowheads="1"/>
          </p:cNvSpPr>
          <p:nvPr/>
        </p:nvSpPr>
        <p:spPr bwMode="auto">
          <a:xfrm>
            <a:off x="198692" y="4147328"/>
            <a:ext cx="8727311" cy="954107"/>
          </a:xfrm>
          <a:prstGeom prst="rect">
            <a:avLst/>
          </a:prstGeom>
          <a:solidFill>
            <a:srgbClr val="FFFF00"/>
          </a:solidFill>
          <a:ln w="19050">
            <a:solidFill>
              <a:schemeClr val="tx2"/>
            </a:solidFill>
            <a:miter lim="800000"/>
            <a:headEnd type="none" w="sm" len="sm"/>
            <a:tailEnd type="none" w="sm" len="sm"/>
          </a:ln>
          <a:effectLst/>
        </p:spPr>
        <p:txBody>
          <a:bodyPr wrap="square">
            <a:spAutoFit/>
          </a:bodyPr>
          <a:lstStyle/>
          <a:p>
            <a:pPr algn="ctr">
              <a:defRPr/>
            </a:pPr>
            <a:r>
              <a:rPr lang="en-US" altLang="zh-CN" sz="2800" b="0" dirty="0">
                <a:solidFill>
                  <a:schemeClr val="tx2"/>
                </a:solidFill>
                <a:latin typeface="Gill Sans MT" pitchFamily="34" charset="0"/>
                <a:ea typeface="宋体" charset="-122"/>
              </a:rPr>
              <a:t>How easy it is to provide a program with the needed inputs, in terms of values, operations, and behaviors</a:t>
            </a:r>
          </a:p>
        </p:txBody>
      </p:sp>
    </p:spTree>
    <p:extLst>
      <p:ext uri="{BB962C8B-B14F-4D97-AF65-F5344CB8AC3E}">
        <p14:creationId xmlns:p14="http://schemas.microsoft.com/office/powerpoint/2010/main" val="30557503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5D7807D-4143-4ABA-B95A-DA741AC1C0F7}"/>
              </a:ext>
            </a:extLst>
          </p:cNvPr>
          <p:cNvSpPr>
            <a:spLocks noGrp="1" noChangeArrowheads="1"/>
          </p:cNvSpPr>
          <p:nvPr>
            <p:ph type="title"/>
          </p:nvPr>
        </p:nvSpPr>
        <p:spPr/>
        <p:txBody>
          <a:bodyPr/>
          <a:lstStyle/>
          <a:p>
            <a:r>
              <a:rPr lang="en-US" altLang="en-US"/>
              <a:t>Test suites</a:t>
            </a:r>
          </a:p>
        </p:txBody>
      </p:sp>
      <p:sp>
        <p:nvSpPr>
          <p:cNvPr id="38915" name="Rectangle 3">
            <a:extLst>
              <a:ext uri="{FF2B5EF4-FFF2-40B4-BE49-F238E27FC236}">
                <a16:creationId xmlns:a16="http://schemas.microsoft.com/office/drawing/2014/main" id="{3C49A710-36B4-43B2-881D-62DE89155B8E}"/>
              </a:ext>
            </a:extLst>
          </p:cNvPr>
          <p:cNvSpPr>
            <a:spLocks noGrp="1" noChangeArrowheads="1"/>
          </p:cNvSpPr>
          <p:nvPr>
            <p:ph type="body" idx="1"/>
          </p:nvPr>
        </p:nvSpPr>
        <p:spPr>
          <a:xfrm>
            <a:off x="0" y="1295400"/>
            <a:ext cx="9144000" cy="5562600"/>
          </a:xfrm>
        </p:spPr>
        <p:txBody>
          <a:bodyPr/>
          <a:lstStyle/>
          <a:p>
            <a:r>
              <a:rPr lang="en-US" altLang="en-US" b="1">
                <a:solidFill>
                  <a:srgbClr val="262626"/>
                </a:solidFill>
              </a:rPr>
              <a:t>test suite</a:t>
            </a:r>
            <a:r>
              <a:rPr lang="en-US" altLang="en-US">
                <a:solidFill>
                  <a:srgbClr val="262626"/>
                </a:solidFill>
              </a:rPr>
              <a:t>: One class that runs many JUnit tests.</a:t>
            </a:r>
          </a:p>
          <a:p>
            <a:pPr lvl="1"/>
            <a:r>
              <a:rPr lang="en-US" altLang="en-US">
                <a:solidFill>
                  <a:srgbClr val="404040"/>
                </a:solidFill>
              </a:rPr>
              <a:t>An easy way to run all of your app's tests at once.</a:t>
            </a:r>
          </a:p>
          <a:p>
            <a:pPr lvl="1">
              <a:lnSpc>
                <a:spcPct val="70000"/>
              </a:lnSpc>
              <a:buFont typeface="Wingdings" panose="05000000000000000000" pitchFamily="2" charset="2"/>
              <a:buNone/>
            </a:pPr>
            <a:endParaRPr lang="en-US" altLang="en-US" sz="20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import org.junit.runner.*;</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import org.junit.runners.*;</a:t>
            </a:r>
          </a:p>
          <a:p>
            <a:pPr lvl="1">
              <a:lnSpc>
                <a:spcPct val="70000"/>
              </a:lnSpc>
              <a:buFont typeface="Wingdings" panose="05000000000000000000" pitchFamily="2" charset="2"/>
              <a:buNone/>
            </a:pPr>
            <a:endParaRPr lang="en-US" altLang="en-US" sz="20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@RunWith(Suite.class)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@Suite.SuiteClasses({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r>
              <a:rPr lang="en-US" altLang="en-US" sz="2000" b="1">
                <a:solidFill>
                  <a:srgbClr val="404040"/>
                </a:solidFill>
              </a:rPr>
              <a:t>TestCaseName</a:t>
            </a:r>
            <a:r>
              <a:rPr lang="en-US" altLang="en-US" sz="2000">
                <a:solidFill>
                  <a:srgbClr val="404040"/>
                </a:solidFill>
                <a:latin typeface="Courier New" panose="02070309020205020404" pitchFamily="49" charset="0"/>
              </a:rPr>
              <a: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r>
              <a:rPr lang="en-US" altLang="en-US" sz="2000" b="1">
                <a:solidFill>
                  <a:srgbClr val="404040"/>
                </a:solidFill>
              </a:rPr>
              <a:t>TestCaseName</a:t>
            </a:r>
            <a:r>
              <a:rPr lang="en-US" altLang="en-US" sz="2000">
                <a:solidFill>
                  <a:srgbClr val="404040"/>
                </a:solidFill>
                <a:latin typeface="Courier New" panose="02070309020205020404" pitchFamily="49" charset="0"/>
              </a:rPr>
              <a: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r>
              <a:rPr lang="en-US" altLang="en-US" sz="2000" b="1">
                <a:solidFill>
                  <a:srgbClr val="404040"/>
                </a:solidFill>
              </a:rPr>
              <a:t>TestCaseName</a:t>
            </a:r>
            <a:r>
              <a:rPr lang="en-US" altLang="en-US" sz="2000">
                <a:solidFill>
                  <a:srgbClr val="404040"/>
                </a:solidFill>
                <a:latin typeface="Courier New" panose="02070309020205020404" pitchFamily="49" charset="0"/>
              </a:rPr>
              <a: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public class </a:t>
            </a:r>
            <a:r>
              <a:rPr lang="en-US" altLang="en-US" sz="2000" b="1">
                <a:solidFill>
                  <a:srgbClr val="404040"/>
                </a:solidFill>
              </a:rPr>
              <a:t>name</a:t>
            </a:r>
            <a:r>
              <a:rPr lang="en-US" altLang="en-US" sz="2000">
                <a:solidFill>
                  <a:srgbClr val="404040"/>
                </a:solidFill>
                <a:latin typeface="Courier New" panose="02070309020205020404" pitchFamily="49" charset="0"/>
              </a:rPr>
              <a:t>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8265028-7119-42D1-82E2-AF9D877C36E4}"/>
              </a:ext>
            </a:extLst>
          </p:cNvPr>
          <p:cNvSpPr>
            <a:spLocks noGrp="1" noChangeArrowheads="1"/>
          </p:cNvSpPr>
          <p:nvPr>
            <p:ph type="title"/>
          </p:nvPr>
        </p:nvSpPr>
        <p:spPr/>
        <p:txBody>
          <a:bodyPr/>
          <a:lstStyle/>
          <a:p>
            <a:r>
              <a:rPr lang="en-US" altLang="en-US"/>
              <a:t>Test suite example</a:t>
            </a:r>
          </a:p>
        </p:txBody>
      </p:sp>
      <p:sp>
        <p:nvSpPr>
          <p:cNvPr id="39939" name="Rectangle 3">
            <a:extLst>
              <a:ext uri="{FF2B5EF4-FFF2-40B4-BE49-F238E27FC236}">
                <a16:creationId xmlns:a16="http://schemas.microsoft.com/office/drawing/2014/main" id="{61D5B62B-3F8D-4A16-A7F9-4ECF6D9679CE}"/>
              </a:ext>
            </a:extLst>
          </p:cNvPr>
          <p:cNvSpPr>
            <a:spLocks noGrp="1" noChangeArrowheads="1"/>
          </p:cNvSpPr>
          <p:nvPr>
            <p:ph type="body" idx="1"/>
          </p:nvPr>
        </p:nvSpPr>
        <p:spPr>
          <a:xfrm>
            <a:off x="0" y="1295400"/>
            <a:ext cx="9144000" cy="5562600"/>
          </a:xfrm>
        </p:spPr>
        <p:txBody>
          <a:bodyPr/>
          <a:lstStyle/>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import org.junit.runner.*;</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import org.junit.runners.*;</a:t>
            </a:r>
          </a:p>
          <a:p>
            <a:pPr lvl="1">
              <a:lnSpc>
                <a:spcPct val="70000"/>
              </a:lnSpc>
              <a:buFont typeface="Wingdings" panose="05000000000000000000" pitchFamily="2" charset="2"/>
              <a:buNone/>
            </a:pPr>
            <a:endParaRPr lang="en-US" altLang="en-US" sz="20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@RunWith(Suite.class)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@Suite.SuiteClasses({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WeekdayTest.class,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TimeTest.class,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CourseTest.class,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ScheduleTest.class,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CourseComparatorsTest.class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public class HW2Tests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4287906-FB0D-4B17-9808-1AAEA166E1A0}" type="slidenum">
              <a:rPr lang="en-US" sz="900" b="0" smtClean="0">
                <a:solidFill>
                  <a:schemeClr val="tx1"/>
                </a:solidFill>
              </a:rPr>
              <a:pPr/>
              <a:t>42</a:t>
            </a:fld>
            <a:endParaRPr lang="en-US" sz="900" b="0">
              <a:solidFill>
                <a:schemeClr val="tx1"/>
              </a:solidFill>
            </a:endParaRPr>
          </a:p>
        </p:txBody>
      </p:sp>
      <p:sp>
        <p:nvSpPr>
          <p:cNvPr id="23557" name="Rectangle 2"/>
          <p:cNvSpPr>
            <a:spLocks noGrp="1" noChangeArrowheads="1"/>
          </p:cNvSpPr>
          <p:nvPr>
            <p:ph type="title"/>
          </p:nvPr>
        </p:nvSpPr>
        <p:spPr/>
        <p:txBody>
          <a:bodyPr/>
          <a:lstStyle/>
          <a:p>
            <a:r>
              <a:rPr lang="en-US" dirty="0" err="1"/>
              <a:t>AllTests</a:t>
            </a:r>
            <a:endParaRPr lang="en-US" dirty="0"/>
          </a:p>
        </p:txBody>
      </p:sp>
      <p:sp>
        <p:nvSpPr>
          <p:cNvPr id="7" name="TextBox 6"/>
          <p:cNvSpPr txBox="1">
            <a:spLocks noChangeArrowheads="1"/>
          </p:cNvSpPr>
          <p:nvPr/>
        </p:nvSpPr>
        <p:spPr bwMode="auto">
          <a:xfrm>
            <a:off x="839788" y="813963"/>
            <a:ext cx="7462837" cy="5753100"/>
          </a:xfrm>
          <a:prstGeom prst="rect">
            <a:avLst/>
          </a:prstGeom>
          <a:solidFill>
            <a:srgbClr val="2929FF"/>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600" dirty="0">
                <a:latin typeface="Arial Unicode MS" pitchFamily="34" charset="-128"/>
              </a:rPr>
              <a:t>import </a:t>
            </a:r>
            <a:r>
              <a:rPr lang="en-US" sz="1600" dirty="0" err="1">
                <a:latin typeface="Arial Unicode MS" pitchFamily="34" charset="-128"/>
              </a:rPr>
              <a:t>org.junit.runner.RunWith</a:t>
            </a:r>
            <a:r>
              <a:rPr lang="en-US" sz="1600" dirty="0">
                <a:latin typeface="Arial Unicode MS" pitchFamily="34" charset="-128"/>
              </a:rPr>
              <a:t>;</a:t>
            </a:r>
          </a:p>
          <a:p>
            <a:r>
              <a:rPr lang="en-US" sz="1600" dirty="0">
                <a:latin typeface="Arial Unicode MS" pitchFamily="34" charset="-128"/>
              </a:rPr>
              <a:t>import </a:t>
            </a:r>
            <a:r>
              <a:rPr lang="en-US" sz="1600" dirty="0" err="1">
                <a:latin typeface="Arial Unicode MS" pitchFamily="34" charset="-128"/>
              </a:rPr>
              <a:t>org.junit.runners.Suite</a:t>
            </a:r>
            <a:r>
              <a:rPr lang="en-US" sz="1600" dirty="0">
                <a:latin typeface="Arial Unicode MS" pitchFamily="34" charset="-128"/>
              </a:rPr>
              <a:t>;</a:t>
            </a:r>
          </a:p>
          <a:p>
            <a:r>
              <a:rPr lang="en-US" sz="1600" dirty="0">
                <a:latin typeface="Arial Unicode MS" pitchFamily="34" charset="-128"/>
              </a:rPr>
              <a:t>import junit.framework.JUnit4TestAdapter;</a:t>
            </a:r>
          </a:p>
          <a:p>
            <a:endParaRPr lang="en-US" sz="1600" dirty="0">
              <a:latin typeface="Arial Unicode MS" pitchFamily="34" charset="-128"/>
            </a:endParaRPr>
          </a:p>
          <a:p>
            <a:r>
              <a:rPr lang="en-US" sz="1600" dirty="0">
                <a:latin typeface="Arial Unicode MS" pitchFamily="34" charset="-128"/>
              </a:rPr>
              <a:t>// This section declares all of the test classes in the program.</a:t>
            </a:r>
          </a:p>
          <a:p>
            <a:r>
              <a:rPr lang="en-US" sz="1600" dirty="0">
                <a:latin typeface="Arial Unicode MS" pitchFamily="34" charset="-128"/>
              </a:rPr>
              <a:t>@</a:t>
            </a:r>
            <a:r>
              <a:rPr lang="en-US" sz="1600" dirty="0" err="1">
                <a:latin typeface="Arial Unicode MS" pitchFamily="34" charset="-128"/>
              </a:rPr>
              <a:t>RunWith</a:t>
            </a:r>
            <a:r>
              <a:rPr lang="en-US" sz="1600" dirty="0">
                <a:latin typeface="Arial Unicode MS" pitchFamily="34" charset="-128"/>
              </a:rPr>
              <a:t> (</a:t>
            </a:r>
            <a:r>
              <a:rPr lang="en-US" sz="1600" dirty="0" err="1">
                <a:latin typeface="Arial Unicode MS" pitchFamily="34" charset="-128"/>
              </a:rPr>
              <a:t>Suite.class</a:t>
            </a:r>
            <a:r>
              <a:rPr lang="en-US" sz="1600" dirty="0">
                <a:latin typeface="Arial Unicode MS" pitchFamily="34" charset="-128"/>
              </a:rPr>
              <a:t>)</a:t>
            </a:r>
          </a:p>
          <a:p>
            <a:r>
              <a:rPr lang="en-US" sz="1600" dirty="0">
                <a:latin typeface="Arial Unicode MS" pitchFamily="34" charset="-128"/>
              </a:rPr>
              <a:t>@</a:t>
            </a:r>
            <a:r>
              <a:rPr lang="en-US" sz="1600" dirty="0" err="1">
                <a:latin typeface="Arial Unicode MS" pitchFamily="34" charset="-128"/>
              </a:rPr>
              <a:t>Suite.SuiteClasses</a:t>
            </a:r>
            <a:r>
              <a:rPr lang="en-US" sz="1600" dirty="0">
                <a:latin typeface="Arial Unicode MS" pitchFamily="34" charset="-128"/>
              </a:rPr>
              <a:t> ({ </a:t>
            </a:r>
            <a:r>
              <a:rPr lang="en-US" sz="1600" dirty="0" err="1">
                <a:latin typeface="Arial Unicode MS" pitchFamily="34" charset="-128"/>
              </a:rPr>
              <a:t>StackTest.class</a:t>
            </a:r>
            <a:r>
              <a:rPr lang="en-US" sz="1600" dirty="0">
                <a:latin typeface="Arial Unicode MS" pitchFamily="34" charset="-128"/>
              </a:rPr>
              <a:t> })  // Add test classes here.</a:t>
            </a:r>
          </a:p>
          <a:p>
            <a:endParaRPr lang="en-US" sz="1600" dirty="0">
              <a:latin typeface="Arial Unicode MS" pitchFamily="34" charset="-128"/>
            </a:endParaRPr>
          </a:p>
          <a:p>
            <a:r>
              <a:rPr lang="en-US" sz="1600" dirty="0">
                <a:latin typeface="Arial Unicode MS" pitchFamily="34" charset="-128"/>
              </a:rPr>
              <a:t>public class </a:t>
            </a:r>
            <a:r>
              <a:rPr lang="en-US" sz="1600" dirty="0" err="1">
                <a:latin typeface="Arial Unicode MS" pitchFamily="34" charset="-128"/>
              </a:rPr>
              <a:t>AllTests</a:t>
            </a:r>
            <a:endParaRPr lang="en-US" sz="1600" dirty="0">
              <a:latin typeface="Arial Unicode MS" pitchFamily="34" charset="-128"/>
            </a:endParaRPr>
          </a:p>
          <a:p>
            <a:r>
              <a:rPr lang="en-US" sz="1600" dirty="0">
                <a:latin typeface="Arial Unicode MS" pitchFamily="34" charset="-128"/>
              </a:rPr>
              <a:t>{</a:t>
            </a:r>
          </a:p>
          <a:p>
            <a:r>
              <a:rPr lang="en-US" sz="1600" dirty="0">
                <a:latin typeface="Arial Unicode MS" pitchFamily="34" charset="-128"/>
              </a:rPr>
              <a:t>    // Execution begins in main(). This test class executes a</a:t>
            </a:r>
          </a:p>
          <a:p>
            <a:r>
              <a:rPr lang="en-US" sz="1600" dirty="0">
                <a:latin typeface="Arial Unicode MS" pitchFamily="34" charset="-128"/>
              </a:rPr>
              <a:t>    // test runner that tells the tester if any fail.</a:t>
            </a:r>
          </a:p>
          <a:p>
            <a:r>
              <a:rPr lang="en-US" sz="1600" dirty="0">
                <a:latin typeface="Arial Unicode MS" pitchFamily="34" charset="-128"/>
              </a:rPr>
              <a:t>    public static void main (String[] </a:t>
            </a:r>
            <a:r>
              <a:rPr lang="en-US" sz="1600" dirty="0" err="1">
                <a:latin typeface="Arial Unicode MS" pitchFamily="34" charset="-128"/>
              </a:rPr>
              <a:t>args</a:t>
            </a:r>
            <a:r>
              <a:rPr lang="en-US" sz="1600" dirty="0">
                <a:latin typeface="Arial Unicode MS" pitchFamily="34" charset="-128"/>
              </a:rPr>
              <a:t>)</a:t>
            </a:r>
          </a:p>
          <a:p>
            <a:r>
              <a:rPr lang="en-US" sz="1600" dirty="0">
                <a:latin typeface="Arial Unicode MS" pitchFamily="34" charset="-128"/>
              </a:rPr>
              <a:t>    {</a:t>
            </a:r>
          </a:p>
          <a:p>
            <a:r>
              <a:rPr lang="en-US" sz="1600" dirty="0">
                <a:latin typeface="Arial Unicode MS" pitchFamily="34" charset="-128"/>
              </a:rPr>
              <a:t>       </a:t>
            </a:r>
            <a:r>
              <a:rPr lang="en-US" sz="1600" dirty="0" err="1">
                <a:latin typeface="Arial Unicode MS" pitchFamily="34" charset="-128"/>
              </a:rPr>
              <a:t>junit.textui.TestRunner.run</a:t>
            </a:r>
            <a:r>
              <a:rPr lang="en-US" sz="1600" dirty="0">
                <a:latin typeface="Arial Unicode MS" pitchFamily="34" charset="-128"/>
              </a:rPr>
              <a:t> (suite());</a:t>
            </a:r>
          </a:p>
          <a:p>
            <a:r>
              <a:rPr lang="en-US" sz="1600" dirty="0">
                <a:latin typeface="Arial Unicode MS" pitchFamily="34" charset="-128"/>
              </a:rPr>
              <a:t>    }</a:t>
            </a:r>
          </a:p>
          <a:p>
            <a:endParaRPr lang="en-US" sz="1600" dirty="0">
              <a:latin typeface="Arial Unicode MS" pitchFamily="34" charset="-128"/>
            </a:endParaRPr>
          </a:p>
          <a:p>
            <a:r>
              <a:rPr lang="en-US" sz="1600" dirty="0">
                <a:latin typeface="Arial Unicode MS" pitchFamily="34" charset="-128"/>
              </a:rPr>
              <a:t>    // The suite() method helps when using </a:t>
            </a:r>
            <a:r>
              <a:rPr lang="en-US" sz="1600" dirty="0" err="1">
                <a:latin typeface="Arial Unicode MS" pitchFamily="34" charset="-128"/>
              </a:rPr>
              <a:t>JUnit</a:t>
            </a:r>
            <a:r>
              <a:rPr lang="en-US" sz="1600" dirty="0">
                <a:latin typeface="Arial Unicode MS" pitchFamily="34" charset="-128"/>
              </a:rPr>
              <a:t> 3 Test Runners or Ant.</a:t>
            </a:r>
          </a:p>
          <a:p>
            <a:r>
              <a:rPr lang="en-US" sz="1600" dirty="0">
                <a:latin typeface="Arial Unicode MS" pitchFamily="34" charset="-128"/>
              </a:rPr>
              <a:t>    public static </a:t>
            </a:r>
            <a:r>
              <a:rPr lang="en-US" sz="1600" dirty="0" err="1">
                <a:latin typeface="Arial Unicode MS" pitchFamily="34" charset="-128"/>
              </a:rPr>
              <a:t>junit.framework.Test</a:t>
            </a:r>
            <a:r>
              <a:rPr lang="en-US" sz="1600" dirty="0">
                <a:latin typeface="Arial Unicode MS" pitchFamily="34" charset="-128"/>
              </a:rPr>
              <a:t> suite()</a:t>
            </a:r>
          </a:p>
          <a:p>
            <a:r>
              <a:rPr lang="en-US" sz="1600" dirty="0">
                <a:latin typeface="Arial Unicode MS" pitchFamily="34" charset="-128"/>
              </a:rPr>
              <a:t>    {</a:t>
            </a:r>
          </a:p>
          <a:p>
            <a:r>
              <a:rPr lang="en-US" sz="1600" dirty="0">
                <a:latin typeface="Arial Unicode MS" pitchFamily="34" charset="-128"/>
              </a:rPr>
              <a:t>       return new JUnit4TestAdapter (</a:t>
            </a:r>
            <a:r>
              <a:rPr lang="en-US" sz="1600" dirty="0" err="1">
                <a:latin typeface="Arial Unicode MS" pitchFamily="34" charset="-128"/>
              </a:rPr>
              <a:t>AllTests.class</a:t>
            </a:r>
            <a:r>
              <a:rPr lang="en-US" sz="1600" dirty="0">
                <a:latin typeface="Arial Unicode MS" pitchFamily="34" charset="-128"/>
              </a:rPr>
              <a:t>);</a:t>
            </a:r>
          </a:p>
          <a:p>
            <a:r>
              <a:rPr lang="en-US" sz="1600" dirty="0">
                <a:latin typeface="Arial Unicode MS" pitchFamily="34" charset="-128"/>
              </a:rPr>
              <a:t>    }</a:t>
            </a:r>
          </a:p>
          <a:p>
            <a:r>
              <a:rPr lang="en-US" sz="1600" dirty="0">
                <a:latin typeface="Arial Unicode MS" pitchFamily="34" charset="-128"/>
              </a:rPr>
              <a:t>}</a:t>
            </a:r>
          </a:p>
        </p:txBody>
      </p:sp>
    </p:spTree>
    <p:extLst>
      <p:ext uri="{BB962C8B-B14F-4D97-AF65-F5344CB8AC3E}">
        <p14:creationId xmlns:p14="http://schemas.microsoft.com/office/powerpoint/2010/main" val="18208507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AA58007-99AA-4F16-9F66-446E0F5B9383}" type="slidenum">
              <a:rPr lang="en-US" sz="900" b="0" smtClean="0">
                <a:solidFill>
                  <a:schemeClr val="tx1"/>
                </a:solidFill>
              </a:rPr>
              <a:pPr/>
              <a:t>43</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dirty="0"/>
              <a:t>JUnit 5 changes:  </a:t>
            </a:r>
            <a:r>
              <a:rPr lang="en-US" dirty="0">
                <a:solidFill>
                  <a:srgbClr val="0000CC"/>
                </a:solidFill>
              </a:rPr>
              <a:t>min() </a:t>
            </a:r>
            <a:r>
              <a:rPr lang="en-US" dirty="0"/>
              <a:t>Example</a:t>
            </a:r>
          </a:p>
        </p:txBody>
      </p:sp>
      <p:sp>
        <p:nvSpPr>
          <p:cNvPr id="7" name="TextBox 6"/>
          <p:cNvSpPr txBox="1">
            <a:spLocks noChangeArrowheads="1"/>
          </p:cNvSpPr>
          <p:nvPr/>
        </p:nvSpPr>
        <p:spPr bwMode="auto">
          <a:xfrm>
            <a:off x="420154" y="1677296"/>
            <a:ext cx="7532132" cy="1200329"/>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latin typeface="Arial Unicode MS" pitchFamily="34" charset="-128"/>
              </a:rPr>
              <a:t>@Test public void </a:t>
            </a:r>
            <a:r>
              <a:rPr lang="en-US" sz="1800" dirty="0" err="1">
                <a:latin typeface="Arial Unicode MS" pitchFamily="34" charset="-128"/>
              </a:rPr>
              <a:t>testForNullList</a:t>
            </a:r>
            <a:r>
              <a:rPr lang="en-US" sz="1800" dirty="0">
                <a:latin typeface="Arial Unicode MS" pitchFamily="34" charset="-128"/>
              </a:rPr>
              <a:t>() </a:t>
            </a:r>
          </a:p>
          <a:p>
            <a:r>
              <a:rPr lang="en-US" sz="1800" dirty="0">
                <a:latin typeface="Arial Unicode MS" pitchFamily="34" charset="-128"/>
              </a:rPr>
              <a:t>{</a:t>
            </a:r>
          </a:p>
          <a:p>
            <a:r>
              <a:rPr lang="en-US" sz="1800" dirty="0">
                <a:latin typeface="Arial Unicode MS" pitchFamily="34" charset="-128"/>
              </a:rPr>
              <a:t>   </a:t>
            </a:r>
            <a:r>
              <a:rPr lang="en-US" sz="1800" dirty="0" err="1">
                <a:latin typeface="Arial Unicode MS" pitchFamily="34" charset="-128"/>
              </a:rPr>
              <a:t>assertThrows</a:t>
            </a:r>
            <a:r>
              <a:rPr lang="en-US" sz="1800" dirty="0">
                <a:latin typeface="Arial Unicode MS" pitchFamily="34" charset="-128"/>
              </a:rPr>
              <a:t>(</a:t>
            </a:r>
            <a:r>
              <a:rPr lang="en-US" sz="1800" dirty="0" err="1">
                <a:latin typeface="Arial Unicode MS" pitchFamily="34" charset="-128"/>
              </a:rPr>
              <a:t>NullPointerException.class</a:t>
            </a:r>
            <a:r>
              <a:rPr lang="en-US" sz="1800" dirty="0">
                <a:latin typeface="Arial Unicode MS" pitchFamily="34" charset="-128"/>
              </a:rPr>
              <a:t>,  () -&gt; </a:t>
            </a:r>
            <a:r>
              <a:rPr lang="en-US" sz="1800" dirty="0" err="1">
                <a:latin typeface="Arial Unicode MS" pitchFamily="34" charset="-128"/>
              </a:rPr>
              <a:t>Min.min</a:t>
            </a:r>
            <a:r>
              <a:rPr lang="en-US" sz="1800" dirty="0">
                <a:latin typeface="Arial Unicode MS" pitchFamily="34" charset="-128"/>
              </a:rPr>
              <a:t>(null));</a:t>
            </a:r>
          </a:p>
          <a:p>
            <a:r>
              <a:rPr lang="en-US" sz="1800" dirty="0">
                <a:latin typeface="Arial Unicode MS" pitchFamily="34" charset="-128"/>
              </a:rPr>
              <a:t>}</a:t>
            </a:r>
          </a:p>
        </p:txBody>
      </p:sp>
      <p:sp>
        <p:nvSpPr>
          <p:cNvPr id="11" name="Content Placeholder 2"/>
          <p:cNvSpPr>
            <a:spLocks noGrp="1"/>
          </p:cNvSpPr>
          <p:nvPr>
            <p:ph idx="1"/>
          </p:nvPr>
        </p:nvSpPr>
        <p:spPr>
          <a:xfrm>
            <a:off x="282605" y="866871"/>
            <a:ext cx="8578790" cy="5701287"/>
          </a:xfrm>
        </p:spPr>
        <p:txBody>
          <a:bodyPr/>
          <a:lstStyle/>
          <a:p>
            <a:r>
              <a:rPr lang="en-US" sz="2800" dirty="0">
                <a:solidFill>
                  <a:schemeClr val="tx2"/>
                </a:solidFill>
              </a:rPr>
              <a:t>JUnit 5 uses assertions, not annotations, for exceptions</a:t>
            </a:r>
          </a:p>
          <a:p>
            <a:endParaRPr lang="en-US" dirty="0">
              <a:solidFill>
                <a:schemeClr val="tx2"/>
              </a:solidFill>
            </a:endParaRPr>
          </a:p>
          <a:p>
            <a:pPr marL="0" indent="0">
              <a:buNone/>
            </a:pPr>
            <a:endParaRPr lang="en-US" sz="2800" dirty="0">
              <a:solidFill>
                <a:schemeClr val="tx2"/>
              </a:solidFill>
            </a:endParaRPr>
          </a:p>
          <a:p>
            <a:pPr marL="0" indent="0">
              <a:buNone/>
            </a:pPr>
            <a:endParaRPr lang="en-US" sz="2800" dirty="0">
              <a:solidFill>
                <a:schemeClr val="tx2"/>
              </a:solidFill>
            </a:endParaRPr>
          </a:p>
          <a:p>
            <a:r>
              <a:rPr lang="en-US" sz="2800" dirty="0">
                <a:solidFill>
                  <a:schemeClr val="tx2"/>
                </a:solidFill>
              </a:rPr>
              <a:t>Other JUnit 5 differences</a:t>
            </a:r>
            <a:r>
              <a:rPr lang="en-US" sz="2800" dirty="0"/>
              <a:t> </a:t>
            </a:r>
          </a:p>
          <a:p>
            <a:pPr lvl="1"/>
            <a:r>
              <a:rPr lang="en-US" dirty="0"/>
              <a:t>Java lambda expressions play a role</a:t>
            </a:r>
          </a:p>
          <a:p>
            <a:pPr lvl="1"/>
            <a:r>
              <a:rPr lang="en-US" dirty="0"/>
              <a:t>@Before, @After change to </a:t>
            </a:r>
            <a:r>
              <a:rPr lang="en-US" dirty="0">
                <a:solidFill>
                  <a:srgbClr val="0000CC"/>
                </a:solidFill>
              </a:rPr>
              <a:t>@</a:t>
            </a:r>
            <a:r>
              <a:rPr lang="en-US" dirty="0" err="1">
                <a:solidFill>
                  <a:srgbClr val="0000CC"/>
                </a:solidFill>
              </a:rPr>
              <a:t>BeforeEach</a:t>
            </a:r>
            <a:r>
              <a:rPr lang="en-US" dirty="0"/>
              <a:t>, </a:t>
            </a:r>
            <a:r>
              <a:rPr lang="en-US" dirty="0">
                <a:solidFill>
                  <a:srgbClr val="0000CC"/>
                </a:solidFill>
              </a:rPr>
              <a:t>@</a:t>
            </a:r>
            <a:r>
              <a:rPr lang="en-US" dirty="0" err="1">
                <a:solidFill>
                  <a:srgbClr val="0000CC"/>
                </a:solidFill>
              </a:rPr>
              <a:t>AfterEach</a:t>
            </a:r>
            <a:endParaRPr lang="en-US" dirty="0">
              <a:solidFill>
                <a:srgbClr val="0000CC"/>
              </a:solidFill>
            </a:endParaRPr>
          </a:p>
          <a:p>
            <a:pPr lvl="1"/>
            <a:r>
              <a:rPr lang="en-US" dirty="0"/>
              <a:t>imports, some assertions change</a:t>
            </a:r>
          </a:p>
          <a:p>
            <a:pPr lvl="1"/>
            <a:r>
              <a:rPr lang="en-US" dirty="0"/>
              <a:t>Test runners change (no simple replacement for AllTests.java)</a:t>
            </a:r>
          </a:p>
          <a:p>
            <a:pPr lvl="1"/>
            <a:r>
              <a:rPr lang="en-US" dirty="0"/>
              <a:t>@Theory construct moved to 3</a:t>
            </a:r>
            <a:r>
              <a:rPr lang="en-US" baseline="30000" dirty="0"/>
              <a:t>rd</a:t>
            </a:r>
            <a:r>
              <a:rPr lang="en-US" dirty="0"/>
              <a:t> party extensions </a:t>
            </a:r>
          </a:p>
          <a:p>
            <a:pPr lvl="2"/>
            <a:r>
              <a:rPr lang="en-US" dirty="0"/>
              <a:t>google “property based testing”</a:t>
            </a:r>
          </a:p>
          <a:p>
            <a:r>
              <a:rPr lang="en-US" dirty="0">
                <a:solidFill>
                  <a:schemeClr val="tx2"/>
                </a:solidFill>
              </a:rPr>
              <a:t>See MinTestJUnit5.java on the book website</a:t>
            </a:r>
            <a:endParaRPr lang="en-US" dirty="0"/>
          </a:p>
        </p:txBody>
      </p:sp>
    </p:spTree>
    <p:extLst>
      <p:ext uri="{BB962C8B-B14F-4D97-AF65-F5344CB8AC3E}">
        <p14:creationId xmlns:p14="http://schemas.microsoft.com/office/powerpoint/2010/main" val="172260664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683A084-057F-4368-B44F-98D10AB27575}" type="slidenum">
              <a:rPr lang="en-US" sz="900" b="0" smtClean="0">
                <a:solidFill>
                  <a:schemeClr val="tx1"/>
                </a:solidFill>
              </a:rPr>
              <a:pPr/>
              <a:t>44</a:t>
            </a:fld>
            <a:endParaRPr lang="en-US" sz="900" b="0">
              <a:solidFill>
                <a:schemeClr val="tx1"/>
              </a:solidFill>
            </a:endParaRPr>
          </a:p>
        </p:txBody>
      </p:sp>
      <p:sp>
        <p:nvSpPr>
          <p:cNvPr id="24581" name="Title 1"/>
          <p:cNvSpPr>
            <a:spLocks noGrp="1"/>
          </p:cNvSpPr>
          <p:nvPr>
            <p:ph type="title"/>
          </p:nvPr>
        </p:nvSpPr>
        <p:spPr/>
        <p:txBody>
          <a:bodyPr/>
          <a:lstStyle/>
          <a:p>
            <a:r>
              <a:rPr lang="en-US"/>
              <a:t>How to Run Tests</a:t>
            </a:r>
          </a:p>
        </p:txBody>
      </p:sp>
      <p:sp>
        <p:nvSpPr>
          <p:cNvPr id="24582" name="Content Placeholder 2"/>
          <p:cNvSpPr>
            <a:spLocks noGrp="1"/>
          </p:cNvSpPr>
          <p:nvPr>
            <p:ph idx="1"/>
          </p:nvPr>
        </p:nvSpPr>
        <p:spPr>
          <a:xfrm>
            <a:off x="88900" y="898525"/>
            <a:ext cx="8966200" cy="5478463"/>
          </a:xfrm>
        </p:spPr>
        <p:txBody>
          <a:bodyPr/>
          <a:lstStyle/>
          <a:p>
            <a:r>
              <a:rPr lang="en-US" dirty="0" err="1">
                <a:solidFill>
                  <a:srgbClr val="336600"/>
                </a:solidFill>
              </a:rPr>
              <a:t>JUnit</a:t>
            </a:r>
            <a:r>
              <a:rPr lang="en-US" dirty="0"/>
              <a:t> provides </a:t>
            </a:r>
            <a:r>
              <a:rPr lang="en-US" dirty="0">
                <a:solidFill>
                  <a:schemeClr val="tx2"/>
                </a:solidFill>
              </a:rPr>
              <a:t>test drivers</a:t>
            </a:r>
          </a:p>
          <a:p>
            <a:pPr lvl="1"/>
            <a:r>
              <a:rPr lang="en-US" dirty="0">
                <a:solidFill>
                  <a:schemeClr val="tx2"/>
                </a:solidFill>
              </a:rPr>
              <a:t>Character-based</a:t>
            </a:r>
            <a:r>
              <a:rPr lang="en-US" dirty="0"/>
              <a:t> test driver runs from the command line</a:t>
            </a:r>
          </a:p>
          <a:p>
            <a:pPr lvl="1"/>
            <a:r>
              <a:rPr lang="en-US" dirty="0"/>
              <a:t>GUI-based test driver-</a:t>
            </a:r>
            <a:r>
              <a:rPr lang="en-US" i="1" dirty="0" err="1">
                <a:solidFill>
                  <a:schemeClr val="tx2"/>
                </a:solidFill>
              </a:rPr>
              <a:t>junit.swingui.TestRunner</a:t>
            </a:r>
            <a:r>
              <a:rPr lang="en-US" dirty="0"/>
              <a:t> </a:t>
            </a:r>
          </a:p>
          <a:p>
            <a:pPr lvl="2"/>
            <a:r>
              <a:rPr lang="en-US" dirty="0"/>
              <a:t>Allows programmer to specify the test class to run</a:t>
            </a:r>
          </a:p>
          <a:p>
            <a:pPr lvl="2"/>
            <a:r>
              <a:rPr lang="en-US" dirty="0"/>
              <a:t>Creates a “</a:t>
            </a:r>
            <a:r>
              <a:rPr lang="en-US" dirty="0">
                <a:solidFill>
                  <a:schemeClr val="tx2"/>
                </a:solidFill>
              </a:rPr>
              <a:t>Run</a:t>
            </a:r>
            <a:r>
              <a:rPr lang="en-US" dirty="0"/>
              <a:t>” button</a:t>
            </a:r>
          </a:p>
          <a:p>
            <a:pPr lvl="2"/>
            <a:endParaRPr lang="en-US" dirty="0"/>
          </a:p>
          <a:p>
            <a:r>
              <a:rPr lang="en-US" dirty="0"/>
              <a:t>If a test fails, </a:t>
            </a:r>
            <a:r>
              <a:rPr lang="en-US" dirty="0" err="1"/>
              <a:t>JUnit</a:t>
            </a:r>
            <a:r>
              <a:rPr lang="en-US" dirty="0"/>
              <a:t> gives the </a:t>
            </a:r>
            <a:r>
              <a:rPr lang="en-US" dirty="0">
                <a:solidFill>
                  <a:schemeClr val="tx2"/>
                </a:solidFill>
              </a:rPr>
              <a:t>location</a:t>
            </a:r>
            <a:r>
              <a:rPr lang="en-US" dirty="0"/>
              <a:t> of the failure and any </a:t>
            </a:r>
            <a:r>
              <a:rPr lang="en-US" dirty="0">
                <a:solidFill>
                  <a:schemeClr val="tx2"/>
                </a:solidFill>
              </a:rPr>
              <a:t>exceptions</a:t>
            </a:r>
            <a:r>
              <a:rPr lang="en-US" dirty="0"/>
              <a:t> that were thrown</a:t>
            </a:r>
          </a:p>
        </p:txBody>
      </p:sp>
    </p:spTree>
    <p:extLst>
      <p:ext uri="{BB962C8B-B14F-4D97-AF65-F5344CB8AC3E}">
        <p14:creationId xmlns:p14="http://schemas.microsoft.com/office/powerpoint/2010/main" val="139837646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8343D1C-EAFE-4E84-9771-485F1C49A1B3}" type="slidenum">
              <a:rPr lang="en-US" sz="900" b="0" smtClean="0">
                <a:solidFill>
                  <a:schemeClr val="tx1"/>
                </a:solidFill>
              </a:rPr>
              <a:pPr/>
              <a:t>45</a:t>
            </a:fld>
            <a:endParaRPr lang="en-US" sz="900" b="0">
              <a:solidFill>
                <a:schemeClr val="tx1"/>
              </a:solidFill>
            </a:endParaRPr>
          </a:p>
        </p:txBody>
      </p:sp>
      <p:sp>
        <p:nvSpPr>
          <p:cNvPr id="25605" name="Title 1"/>
          <p:cNvSpPr>
            <a:spLocks noGrp="1"/>
          </p:cNvSpPr>
          <p:nvPr>
            <p:ph type="title"/>
          </p:nvPr>
        </p:nvSpPr>
        <p:spPr/>
        <p:txBody>
          <a:bodyPr/>
          <a:lstStyle/>
          <a:p>
            <a:r>
              <a:rPr lang="en-US" dirty="0" err="1"/>
              <a:t>JUnit</a:t>
            </a:r>
            <a:r>
              <a:rPr lang="en-US" dirty="0"/>
              <a:t> Resources</a:t>
            </a:r>
          </a:p>
        </p:txBody>
      </p:sp>
      <p:sp>
        <p:nvSpPr>
          <p:cNvPr id="25606" name="Content Placeholder 2"/>
          <p:cNvSpPr>
            <a:spLocks noGrp="1"/>
          </p:cNvSpPr>
          <p:nvPr>
            <p:ph idx="1"/>
          </p:nvPr>
        </p:nvSpPr>
        <p:spPr>
          <a:xfrm>
            <a:off x="88900" y="898525"/>
            <a:ext cx="8966200" cy="5478463"/>
          </a:xfrm>
        </p:spPr>
        <p:txBody>
          <a:bodyPr/>
          <a:lstStyle/>
          <a:p>
            <a:r>
              <a:rPr lang="en-US" dirty="0"/>
              <a:t>Some </a:t>
            </a:r>
            <a:r>
              <a:rPr lang="en-US" dirty="0" err="1"/>
              <a:t>JUnit</a:t>
            </a:r>
            <a:r>
              <a:rPr lang="en-US" dirty="0"/>
              <a:t> tutorials</a:t>
            </a:r>
          </a:p>
          <a:p>
            <a:pPr lvl="1">
              <a:buFont typeface="Wingdings" panose="05000000000000000000" pitchFamily="2" charset="2"/>
              <a:buChar char="Ø"/>
            </a:pPr>
            <a:r>
              <a:rPr lang="en-US" dirty="0">
                <a:solidFill>
                  <a:srgbClr val="0000CC"/>
                </a:solidFill>
                <a:hlinkClick r:id="rId2">
                  <a:extLst>
                    <a:ext uri="{A12FA001-AC4F-418D-AE19-62706E023703}">
                      <ahyp:hlinkClr xmlns:ahyp="http://schemas.microsoft.com/office/drawing/2018/hyperlinkcolor" val="tx"/>
                    </a:ext>
                  </a:extLst>
                </a:hlinkClick>
              </a:rPr>
              <a:t>http://open.ncsu.edu/se/tutorials/junit/</a:t>
            </a:r>
            <a:endParaRPr lang="en-US" dirty="0">
              <a:solidFill>
                <a:srgbClr val="0000CC"/>
              </a:solidFill>
            </a:endParaRPr>
          </a:p>
          <a:p>
            <a:pPr lvl="2">
              <a:buFont typeface="Wingdings" panose="05000000000000000000" pitchFamily="2" charset="2"/>
              <a:buChar char="§"/>
            </a:pPr>
            <a:r>
              <a:rPr lang="en-US" dirty="0"/>
              <a:t>(Laurie Williams, </a:t>
            </a:r>
            <a:r>
              <a:rPr lang="en-US" dirty="0" err="1"/>
              <a:t>Dright</a:t>
            </a:r>
            <a:r>
              <a:rPr lang="en-US" dirty="0"/>
              <a:t> Ho, and Sarah Smith )</a:t>
            </a:r>
          </a:p>
          <a:p>
            <a:pPr lvl="1">
              <a:buFont typeface="Wingdings" panose="05000000000000000000" pitchFamily="2" charset="2"/>
              <a:buChar char="Ø"/>
            </a:pPr>
            <a:r>
              <a:rPr lang="en-US" dirty="0">
                <a:solidFill>
                  <a:srgbClr val="0000CC"/>
                </a:solidFill>
                <a:hlinkClick r:id="rId3">
                  <a:extLst>
                    <a:ext uri="{A12FA001-AC4F-418D-AE19-62706E023703}">
                      <ahyp:hlinkClr xmlns:ahyp="http://schemas.microsoft.com/office/drawing/2018/hyperlinkcolor" val="tx"/>
                    </a:ext>
                  </a:extLst>
                </a:hlinkClick>
              </a:rPr>
              <a:t>http://www.laliluna.de/eclipse-junit-testing-tutorial.html</a:t>
            </a:r>
            <a:endParaRPr lang="en-US" dirty="0">
              <a:solidFill>
                <a:srgbClr val="0000CC"/>
              </a:solidFill>
            </a:endParaRPr>
          </a:p>
          <a:p>
            <a:pPr lvl="2"/>
            <a:r>
              <a:rPr lang="en-US" dirty="0"/>
              <a:t>(Sascha Wolski and Sebastian </a:t>
            </a:r>
            <a:r>
              <a:rPr lang="en-US" dirty="0" err="1"/>
              <a:t>Hennebrueder</a:t>
            </a:r>
            <a:r>
              <a:rPr lang="en-US" dirty="0"/>
              <a:t>)</a:t>
            </a:r>
          </a:p>
          <a:p>
            <a:pPr lvl="1">
              <a:buFont typeface="Wingdings" panose="05000000000000000000" pitchFamily="2" charset="2"/>
              <a:buChar char="Ø"/>
            </a:pPr>
            <a:r>
              <a:rPr lang="en-US" sz="1800" dirty="0">
                <a:solidFill>
                  <a:srgbClr val="0000CC"/>
                </a:solidFill>
                <a:hlinkClick r:id="rId4">
                  <a:extLst>
                    <a:ext uri="{A12FA001-AC4F-418D-AE19-62706E023703}">
                      <ahyp:hlinkClr xmlns:ahyp="http://schemas.microsoft.com/office/drawing/2018/hyperlinkcolor" val="tx"/>
                    </a:ext>
                  </a:extLst>
                </a:hlinkClick>
              </a:rPr>
              <a:t>http://www.diasparsoftware.com/template.php?content=jUnitStarterGuide</a:t>
            </a:r>
            <a:endParaRPr lang="en-US" sz="1800" dirty="0">
              <a:solidFill>
                <a:srgbClr val="0000CC"/>
              </a:solidFill>
            </a:endParaRPr>
          </a:p>
          <a:p>
            <a:pPr lvl="2"/>
            <a:r>
              <a:rPr lang="en-US" dirty="0"/>
              <a:t>(</a:t>
            </a:r>
            <a:r>
              <a:rPr lang="en-US" dirty="0" err="1"/>
              <a:t>Diaspar</a:t>
            </a:r>
            <a:r>
              <a:rPr lang="en-US" dirty="0"/>
              <a:t> software)</a:t>
            </a:r>
          </a:p>
          <a:p>
            <a:pPr lvl="1">
              <a:buFont typeface="Wingdings" panose="05000000000000000000" pitchFamily="2" charset="2"/>
              <a:buChar char="Ø"/>
            </a:pPr>
            <a:r>
              <a:rPr lang="en-US" dirty="0">
                <a:solidFill>
                  <a:srgbClr val="0000CC"/>
                </a:solidFill>
                <a:hlinkClick r:id="rId5">
                  <a:extLst>
                    <a:ext uri="{A12FA001-AC4F-418D-AE19-62706E023703}">
                      <ahyp:hlinkClr xmlns:ahyp="http://schemas.microsoft.com/office/drawing/2018/hyperlinkcolor" val="tx"/>
                    </a:ext>
                  </a:extLst>
                </a:hlinkClick>
              </a:rPr>
              <a:t>http://www.clarkware.com/articles/JUnitPrimer.html</a:t>
            </a:r>
            <a:endParaRPr lang="en-US" dirty="0">
              <a:solidFill>
                <a:srgbClr val="0000CC"/>
              </a:solidFill>
            </a:endParaRPr>
          </a:p>
          <a:p>
            <a:pPr lvl="2"/>
            <a:r>
              <a:rPr lang="en-US" dirty="0"/>
              <a:t>(</a:t>
            </a:r>
            <a:r>
              <a:rPr lang="en-US" dirty="0" err="1"/>
              <a:t>Clarkware</a:t>
            </a:r>
            <a:r>
              <a:rPr lang="en-US" dirty="0"/>
              <a:t> consulting)</a:t>
            </a:r>
          </a:p>
          <a:p>
            <a:pPr lvl="1">
              <a:buFont typeface="Wingdings" panose="05000000000000000000" pitchFamily="2" charset="2"/>
              <a:buChar char="Ø"/>
            </a:pPr>
            <a:r>
              <a:rPr lang="en-US" dirty="0">
                <a:solidFill>
                  <a:srgbClr val="0000CC"/>
                </a:solidFill>
                <a:hlinkClick r:id="rId6">
                  <a:extLst>
                    <a:ext uri="{A12FA001-AC4F-418D-AE19-62706E023703}">
                      <ahyp:hlinkClr xmlns:ahyp="http://schemas.microsoft.com/office/drawing/2018/hyperlinkcolor" val="tx"/>
                    </a:ext>
                  </a:extLst>
                </a:hlinkClick>
              </a:rPr>
              <a:t>- https://www.jetbrains.com/guide/java/tutorials/writing-junit5-tests/data-driven-tests/</a:t>
            </a:r>
            <a:endParaRPr lang="en-US" dirty="0"/>
          </a:p>
          <a:p>
            <a:r>
              <a:rPr lang="en-US" dirty="0"/>
              <a:t>JUnit: Download, Documentation</a:t>
            </a:r>
          </a:p>
          <a:p>
            <a:pPr lvl="1"/>
            <a:r>
              <a:rPr lang="en-US" dirty="0">
                <a:solidFill>
                  <a:srgbClr val="0000CC"/>
                </a:solidFill>
                <a:hlinkClick r:id="rId7">
                  <a:extLst>
                    <a:ext uri="{A12FA001-AC4F-418D-AE19-62706E023703}">
                      <ahyp:hlinkClr xmlns:ahyp="http://schemas.microsoft.com/office/drawing/2018/hyperlinkcolor" val="tx"/>
                    </a:ext>
                  </a:extLst>
                </a:hlinkClick>
              </a:rPr>
              <a:t>http://www.junit.org/</a:t>
            </a:r>
            <a:endParaRPr lang="en-US" dirty="0">
              <a:solidFill>
                <a:srgbClr val="0000CC"/>
              </a:solidFill>
            </a:endParaRPr>
          </a:p>
          <a:p>
            <a:pPr lvl="1"/>
            <a:endParaRPr lang="en-US" dirty="0"/>
          </a:p>
        </p:txBody>
      </p:sp>
    </p:spTree>
    <p:extLst>
      <p:ext uri="{BB962C8B-B14F-4D97-AF65-F5344CB8AC3E}">
        <p14:creationId xmlns:p14="http://schemas.microsoft.com/office/powerpoint/2010/main" val="92611544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6325-5DB5-4F3E-AE08-CE9538F7E2E6}"/>
              </a:ext>
            </a:extLst>
          </p:cNvPr>
          <p:cNvSpPr>
            <a:spLocks noGrp="1"/>
          </p:cNvSpPr>
          <p:nvPr>
            <p:ph type="title"/>
          </p:nvPr>
        </p:nvSpPr>
        <p:spPr/>
        <p:txBody>
          <a:bodyPr/>
          <a:lstStyle/>
          <a:p>
            <a:r>
              <a:rPr lang="en-US" dirty="0"/>
              <a:t>JUnit for other languages</a:t>
            </a:r>
          </a:p>
        </p:txBody>
      </p:sp>
      <p:sp>
        <p:nvSpPr>
          <p:cNvPr id="3" name="Content Placeholder 2">
            <a:extLst>
              <a:ext uri="{FF2B5EF4-FFF2-40B4-BE49-F238E27FC236}">
                <a16:creationId xmlns:a16="http://schemas.microsoft.com/office/drawing/2014/main" id="{C23445F9-8F6C-443D-8054-A559813FBEE1}"/>
              </a:ext>
            </a:extLst>
          </p:cNvPr>
          <p:cNvSpPr>
            <a:spLocks noGrp="1"/>
          </p:cNvSpPr>
          <p:nvPr>
            <p:ph idx="1"/>
          </p:nvPr>
        </p:nvSpPr>
        <p:spPr/>
        <p:txBody>
          <a:bodyPr/>
          <a:lstStyle/>
          <a:p>
            <a:r>
              <a:rPr lang="en-US" b="1" dirty="0" err="1"/>
              <a:t>NUnit</a:t>
            </a:r>
            <a:r>
              <a:rPr lang="en-US" dirty="0"/>
              <a:t> </a:t>
            </a:r>
          </a:p>
          <a:p>
            <a:pPr lvl="1"/>
            <a:r>
              <a:rPr lang="en-US" dirty="0"/>
              <a:t>An open-source unit testing framework for the </a:t>
            </a:r>
            <a:r>
              <a:rPr lang="en-US" b="1" dirty="0"/>
              <a:t>.NET Framework </a:t>
            </a:r>
            <a:r>
              <a:rPr lang="en-US" dirty="0"/>
              <a:t>and Mono. </a:t>
            </a:r>
          </a:p>
          <a:p>
            <a:pPr lvl="1"/>
            <a:r>
              <a:rPr lang="en-US" dirty="0">
                <a:solidFill>
                  <a:srgbClr val="0000CC"/>
                </a:solidFill>
                <a:hlinkClick r:id="rId2">
                  <a:extLst>
                    <a:ext uri="{A12FA001-AC4F-418D-AE19-62706E023703}">
                      <ahyp:hlinkClr xmlns:ahyp="http://schemas.microsoft.com/office/drawing/2018/hyperlinkcolor" val="tx"/>
                    </a:ext>
                  </a:extLst>
                </a:hlinkClick>
              </a:rPr>
              <a:t>https://nunit.org/</a:t>
            </a:r>
            <a:endParaRPr lang="en-US" dirty="0">
              <a:solidFill>
                <a:srgbClr val="0000CC"/>
              </a:solidFill>
            </a:endParaRPr>
          </a:p>
          <a:p>
            <a:r>
              <a:rPr lang="en-US" b="1" dirty="0" err="1"/>
              <a:t>Unittest</a:t>
            </a:r>
            <a:endParaRPr lang="en-US" b="1" dirty="0"/>
          </a:p>
          <a:p>
            <a:pPr lvl="1"/>
            <a:r>
              <a:rPr lang="en-US" dirty="0"/>
              <a:t>Originally inspired by JUnit</a:t>
            </a:r>
          </a:p>
          <a:p>
            <a:pPr lvl="1"/>
            <a:r>
              <a:rPr lang="en-US" dirty="0">
                <a:solidFill>
                  <a:srgbClr val="0000CC"/>
                </a:solidFill>
                <a:hlinkClick r:id="rId3">
                  <a:extLst>
                    <a:ext uri="{A12FA001-AC4F-418D-AE19-62706E023703}">
                      <ahyp:hlinkClr xmlns:ahyp="http://schemas.microsoft.com/office/drawing/2018/hyperlinkcolor" val="tx"/>
                    </a:ext>
                  </a:extLst>
                </a:hlinkClick>
              </a:rPr>
              <a:t>https://docs.python.org/3/library/unittest.html</a:t>
            </a:r>
            <a:endParaRPr lang="en-US" dirty="0">
              <a:solidFill>
                <a:srgbClr val="0000CC"/>
              </a:solidFill>
            </a:endParaRPr>
          </a:p>
          <a:p>
            <a:r>
              <a:rPr lang="en-US" b="1" dirty="0" err="1"/>
              <a:t>Pytest</a:t>
            </a:r>
            <a:endParaRPr lang="en-US" b="1" dirty="0"/>
          </a:p>
          <a:p>
            <a:pPr lvl="1"/>
            <a:r>
              <a:rPr lang="en-US" dirty="0">
                <a:solidFill>
                  <a:schemeClr val="accent6"/>
                </a:solidFill>
                <a:hlinkClick r:id="rId4">
                  <a:extLst>
                    <a:ext uri="{A12FA001-AC4F-418D-AE19-62706E023703}">
                      <ahyp:hlinkClr xmlns:ahyp="http://schemas.microsoft.com/office/drawing/2018/hyperlinkcolor" val="tx"/>
                    </a:ext>
                  </a:extLst>
                </a:hlinkClick>
              </a:rPr>
              <a:t>https://docs.pytest.org/en/8.0.x/</a:t>
            </a:r>
            <a:endParaRPr lang="en-US" dirty="0">
              <a:solidFill>
                <a:schemeClr val="accent6"/>
              </a:solidFill>
            </a:endParaRPr>
          </a:p>
          <a:p>
            <a:pPr lvl="1"/>
            <a:endParaRPr lang="en-US" dirty="0"/>
          </a:p>
          <a:p>
            <a:pPr lvl="1"/>
            <a:endParaRPr lang="en-US" dirty="0"/>
          </a:p>
        </p:txBody>
      </p:sp>
      <p:sp>
        <p:nvSpPr>
          <p:cNvPr id="6" name="Slide Number Placeholder 5">
            <a:extLst>
              <a:ext uri="{FF2B5EF4-FFF2-40B4-BE49-F238E27FC236}">
                <a16:creationId xmlns:a16="http://schemas.microsoft.com/office/drawing/2014/main" id="{408B8AD0-F69E-4DD4-8C29-CC1EDFC85169}"/>
              </a:ext>
            </a:extLst>
          </p:cNvPr>
          <p:cNvSpPr>
            <a:spLocks noGrp="1"/>
          </p:cNvSpPr>
          <p:nvPr>
            <p:ph type="sldNum" sz="quarter" idx="12"/>
          </p:nvPr>
        </p:nvSpPr>
        <p:spPr/>
        <p:txBody>
          <a:bodyPr/>
          <a:lstStyle/>
          <a:p>
            <a:pPr>
              <a:defRPr/>
            </a:pPr>
            <a:fld id="{7F4B1FAA-A740-404F-BBC5-7C153B666279}" type="slidenum">
              <a:rPr lang="en-US" smtClean="0"/>
              <a:pPr>
                <a:defRPr/>
              </a:pPr>
              <a:t>46</a:t>
            </a:fld>
            <a:endParaRPr lang="en-US"/>
          </a:p>
        </p:txBody>
      </p:sp>
    </p:spTree>
    <p:extLst>
      <p:ext uri="{BB962C8B-B14F-4D97-AF65-F5344CB8AC3E}">
        <p14:creationId xmlns:p14="http://schemas.microsoft.com/office/powerpoint/2010/main" val="277558729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632AD28-FB65-4B5F-ABDF-85447B9082C4}"/>
              </a:ext>
            </a:extLst>
          </p:cNvPr>
          <p:cNvSpPr>
            <a:spLocks noGrp="1" noChangeArrowheads="1"/>
          </p:cNvSpPr>
          <p:nvPr>
            <p:ph type="title"/>
          </p:nvPr>
        </p:nvSpPr>
        <p:spPr/>
        <p:txBody>
          <a:bodyPr/>
          <a:lstStyle/>
          <a:p>
            <a:r>
              <a:rPr lang="en-US" altLang="en-US"/>
              <a:t>Trustworthy tests</a:t>
            </a:r>
          </a:p>
        </p:txBody>
      </p:sp>
      <p:sp>
        <p:nvSpPr>
          <p:cNvPr id="28675" name="Rectangle 3">
            <a:extLst>
              <a:ext uri="{FF2B5EF4-FFF2-40B4-BE49-F238E27FC236}">
                <a16:creationId xmlns:a16="http://schemas.microsoft.com/office/drawing/2014/main" id="{F6B23BD5-D31A-447B-A56D-47AF7E2C4958}"/>
              </a:ext>
            </a:extLst>
          </p:cNvPr>
          <p:cNvSpPr>
            <a:spLocks noGrp="1" noChangeArrowheads="1"/>
          </p:cNvSpPr>
          <p:nvPr>
            <p:ph type="body" idx="1"/>
          </p:nvPr>
        </p:nvSpPr>
        <p:spPr>
          <a:xfrm>
            <a:off x="114300" y="883920"/>
            <a:ext cx="8915400" cy="5562600"/>
          </a:xfrm>
        </p:spPr>
        <p:txBody>
          <a:bodyPr/>
          <a:lstStyle/>
          <a:p>
            <a:r>
              <a:rPr lang="en-US" altLang="en-US" dirty="0">
                <a:solidFill>
                  <a:srgbClr val="262626"/>
                </a:solidFill>
              </a:rPr>
              <a:t>Test one thing at a time per test method.</a:t>
            </a:r>
          </a:p>
          <a:p>
            <a:pPr lvl="1"/>
            <a:r>
              <a:rPr lang="en-US" altLang="en-US" dirty="0">
                <a:solidFill>
                  <a:srgbClr val="404040"/>
                </a:solidFill>
              </a:rPr>
              <a:t>10 small tests are much better than 1 test 10x as large.</a:t>
            </a:r>
          </a:p>
          <a:p>
            <a:r>
              <a:rPr lang="en-US" altLang="en-US" dirty="0">
                <a:solidFill>
                  <a:srgbClr val="262626"/>
                </a:solidFill>
              </a:rPr>
              <a:t>Each test method should have few (likely 1) assert statements.</a:t>
            </a:r>
          </a:p>
          <a:p>
            <a:pPr lvl="1"/>
            <a:r>
              <a:rPr lang="en-US" altLang="en-US" dirty="0">
                <a:solidFill>
                  <a:srgbClr val="404040"/>
                </a:solidFill>
              </a:rPr>
              <a:t>If you assert many things, the first that fails stops the test.</a:t>
            </a:r>
          </a:p>
          <a:p>
            <a:pPr lvl="1"/>
            <a:r>
              <a:rPr lang="en-US" altLang="en-US" dirty="0">
                <a:solidFill>
                  <a:srgbClr val="404040"/>
                </a:solidFill>
              </a:rPr>
              <a:t>You won't know whether a later assertion would have failed.</a:t>
            </a:r>
          </a:p>
          <a:p>
            <a:r>
              <a:rPr lang="en-US" altLang="en-US" dirty="0">
                <a:solidFill>
                  <a:srgbClr val="262626"/>
                </a:solidFill>
              </a:rPr>
              <a:t>Tests should avoid logic.</a:t>
            </a:r>
          </a:p>
          <a:p>
            <a:pPr lvl="1"/>
            <a:r>
              <a:rPr lang="en-US" altLang="en-US" dirty="0">
                <a:solidFill>
                  <a:srgbClr val="404040"/>
                </a:solidFill>
              </a:rPr>
              <a:t>minimize </a:t>
            </a:r>
            <a:r>
              <a:rPr lang="en-US" altLang="en-US" dirty="0">
                <a:solidFill>
                  <a:srgbClr val="404040"/>
                </a:solidFill>
                <a:latin typeface="Courier New" panose="02070309020205020404" pitchFamily="49" charset="0"/>
              </a:rPr>
              <a:t>if/else</a:t>
            </a:r>
            <a:r>
              <a:rPr lang="en-US" altLang="en-US" dirty="0">
                <a:solidFill>
                  <a:srgbClr val="404040"/>
                </a:solidFill>
              </a:rPr>
              <a:t>, </a:t>
            </a:r>
            <a:r>
              <a:rPr lang="en-US" altLang="en-US" dirty="0">
                <a:solidFill>
                  <a:srgbClr val="404040"/>
                </a:solidFill>
                <a:latin typeface="Courier New" panose="02070309020205020404" pitchFamily="49" charset="0"/>
              </a:rPr>
              <a:t>loops</a:t>
            </a:r>
            <a:r>
              <a:rPr lang="en-US" altLang="en-US" dirty="0">
                <a:solidFill>
                  <a:srgbClr val="404040"/>
                </a:solidFill>
              </a:rPr>
              <a:t>, </a:t>
            </a:r>
            <a:r>
              <a:rPr lang="en-US" altLang="en-US" dirty="0">
                <a:solidFill>
                  <a:srgbClr val="404040"/>
                </a:solidFill>
                <a:latin typeface="Courier New" panose="02070309020205020404" pitchFamily="49" charset="0"/>
              </a:rPr>
              <a:t>switch</a:t>
            </a:r>
            <a:r>
              <a:rPr lang="en-US" altLang="en-US" dirty="0">
                <a:solidFill>
                  <a:srgbClr val="404040"/>
                </a:solidFill>
              </a:rPr>
              <a:t>, etc.</a:t>
            </a:r>
          </a:p>
          <a:p>
            <a:pPr lvl="1"/>
            <a:r>
              <a:rPr lang="en-US" altLang="en-US" dirty="0">
                <a:solidFill>
                  <a:srgbClr val="404040"/>
                </a:solidFill>
              </a:rPr>
              <a:t>avoid </a:t>
            </a:r>
            <a:r>
              <a:rPr lang="en-US" altLang="en-US" dirty="0">
                <a:solidFill>
                  <a:srgbClr val="404040"/>
                </a:solidFill>
                <a:latin typeface="Courier New" panose="02070309020205020404" pitchFamily="49" charset="0"/>
              </a:rPr>
              <a:t>try/catch</a:t>
            </a:r>
          </a:p>
          <a:p>
            <a:pPr lvl="2"/>
            <a:r>
              <a:rPr lang="en-US" altLang="en-US" dirty="0"/>
              <a:t>If it's supposed to throw, use </a:t>
            </a:r>
            <a:r>
              <a:rPr lang="en-US" altLang="en-US" dirty="0">
                <a:latin typeface="Courier New" panose="02070309020205020404" pitchFamily="49" charset="0"/>
              </a:rPr>
              <a:t>expected=</a:t>
            </a:r>
            <a:r>
              <a:rPr lang="en-US" altLang="en-US" dirty="0"/>
              <a:t> ... if not, let JUnit catch it.</a:t>
            </a:r>
          </a:p>
          <a:p>
            <a:r>
              <a:rPr lang="en-US" altLang="en-US" dirty="0">
                <a:solidFill>
                  <a:srgbClr val="262626"/>
                </a:solidFill>
              </a:rPr>
              <a:t>Torture tests are okay, but only </a:t>
            </a:r>
            <a:r>
              <a:rPr lang="en-US" altLang="en-US" i="1" dirty="0">
                <a:solidFill>
                  <a:srgbClr val="262626"/>
                </a:solidFill>
              </a:rPr>
              <a:t>in addition to</a:t>
            </a:r>
            <a:r>
              <a:rPr lang="en-US" altLang="en-US" dirty="0">
                <a:solidFill>
                  <a:srgbClr val="262626"/>
                </a:solidFill>
              </a:rPr>
              <a:t>  simple tests.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A86EDCC-1530-44B0-AC59-1D7A15FD4105}"/>
              </a:ext>
            </a:extLst>
          </p:cNvPr>
          <p:cNvSpPr>
            <a:spLocks noGrp="1" noChangeArrowheads="1"/>
          </p:cNvSpPr>
          <p:nvPr>
            <p:ph type="title"/>
          </p:nvPr>
        </p:nvSpPr>
        <p:spPr/>
        <p:txBody>
          <a:bodyPr/>
          <a:lstStyle/>
          <a:p>
            <a:r>
              <a:rPr lang="en-US" altLang="en-US"/>
              <a:t>Test case "smells"</a:t>
            </a:r>
          </a:p>
        </p:txBody>
      </p:sp>
      <p:sp>
        <p:nvSpPr>
          <p:cNvPr id="37891" name="Rectangle 3">
            <a:extLst>
              <a:ext uri="{FF2B5EF4-FFF2-40B4-BE49-F238E27FC236}">
                <a16:creationId xmlns:a16="http://schemas.microsoft.com/office/drawing/2014/main" id="{6314D679-A8E5-4C1C-A751-EE9CB6AFF825}"/>
              </a:ext>
            </a:extLst>
          </p:cNvPr>
          <p:cNvSpPr>
            <a:spLocks noGrp="1" noChangeArrowheads="1"/>
          </p:cNvSpPr>
          <p:nvPr>
            <p:ph type="body" idx="1"/>
          </p:nvPr>
        </p:nvSpPr>
        <p:spPr>
          <a:xfrm>
            <a:off x="161925" y="1154414"/>
            <a:ext cx="8820150" cy="5562600"/>
          </a:xfrm>
        </p:spPr>
        <p:txBody>
          <a:bodyPr/>
          <a:lstStyle/>
          <a:p>
            <a:r>
              <a:rPr lang="en-US" altLang="en-US" dirty="0">
                <a:solidFill>
                  <a:srgbClr val="262626"/>
                </a:solidFill>
              </a:rPr>
              <a:t>Tests should be self-contained</a:t>
            </a:r>
            <a:br>
              <a:rPr lang="en-US" altLang="en-US" dirty="0">
                <a:solidFill>
                  <a:srgbClr val="262626"/>
                </a:solidFill>
              </a:rPr>
            </a:br>
            <a:r>
              <a:rPr lang="en-US" altLang="en-US" dirty="0">
                <a:solidFill>
                  <a:srgbClr val="262626"/>
                </a:solidFill>
              </a:rPr>
              <a:t>and not care about each other.</a:t>
            </a:r>
          </a:p>
          <a:p>
            <a:pPr lvl="1"/>
            <a:endParaRPr lang="en-US" altLang="en-US" dirty="0">
              <a:solidFill>
                <a:srgbClr val="404040"/>
              </a:solidFill>
            </a:endParaRPr>
          </a:p>
          <a:p>
            <a:pPr lvl="1"/>
            <a:endParaRPr lang="en-US" altLang="en-US" dirty="0">
              <a:solidFill>
                <a:srgbClr val="404040"/>
              </a:solidFill>
            </a:endParaRPr>
          </a:p>
          <a:p>
            <a:r>
              <a:rPr lang="en-US" altLang="en-US" dirty="0">
                <a:solidFill>
                  <a:srgbClr val="262626"/>
                </a:solidFill>
              </a:rPr>
              <a:t>"</a:t>
            </a:r>
            <a:r>
              <a:rPr lang="en-US" altLang="en-US" b="1" dirty="0">
                <a:solidFill>
                  <a:srgbClr val="262626"/>
                </a:solidFill>
              </a:rPr>
              <a:t>Smells</a:t>
            </a:r>
            <a:r>
              <a:rPr lang="en-US" altLang="en-US" dirty="0">
                <a:solidFill>
                  <a:srgbClr val="262626"/>
                </a:solidFill>
              </a:rPr>
              <a:t>" (bad things to avoid) in tests:</a:t>
            </a:r>
            <a:endParaRPr lang="en-US" altLang="en-US" sz="800" dirty="0">
              <a:solidFill>
                <a:srgbClr val="262626"/>
              </a:solidFill>
            </a:endParaRPr>
          </a:p>
          <a:p>
            <a:pPr lvl="1">
              <a:spcBef>
                <a:spcPct val="80000"/>
              </a:spcBef>
            </a:pPr>
            <a:r>
              <a:rPr lang="en-US" altLang="en-US" i="1" dirty="0">
                <a:solidFill>
                  <a:srgbClr val="404040"/>
                </a:solidFill>
              </a:rPr>
              <a:t>Constrained test order</a:t>
            </a:r>
            <a:r>
              <a:rPr lang="en-US" altLang="en-US" dirty="0">
                <a:solidFill>
                  <a:srgbClr val="404040"/>
                </a:solidFill>
              </a:rPr>
              <a:t>	: Test A must run before Test B.</a:t>
            </a:r>
            <a:br>
              <a:rPr lang="en-US" altLang="en-US" dirty="0">
                <a:solidFill>
                  <a:srgbClr val="404040"/>
                </a:solidFill>
              </a:rPr>
            </a:br>
            <a:r>
              <a:rPr lang="en-US" altLang="en-US" dirty="0">
                <a:solidFill>
                  <a:srgbClr val="404040"/>
                </a:solidFill>
              </a:rPr>
              <a:t>	  </a:t>
            </a:r>
            <a:r>
              <a:rPr lang="en-US" altLang="en-US" sz="1800" dirty="0">
                <a:solidFill>
                  <a:srgbClr val="404040"/>
                </a:solidFill>
              </a:rPr>
              <a:t>(usually a misguided attempt to test order/flow)</a:t>
            </a:r>
          </a:p>
          <a:p>
            <a:pPr lvl="1">
              <a:spcBef>
                <a:spcPct val="80000"/>
              </a:spcBef>
            </a:pPr>
            <a:r>
              <a:rPr lang="en-US" altLang="en-US" i="1" dirty="0">
                <a:solidFill>
                  <a:srgbClr val="404040"/>
                </a:solidFill>
              </a:rPr>
              <a:t>Tests call each other	</a:t>
            </a:r>
            <a:r>
              <a:rPr lang="en-US" altLang="en-US" dirty="0">
                <a:solidFill>
                  <a:srgbClr val="404040"/>
                </a:solidFill>
              </a:rPr>
              <a:t>: Test A calls Test B's method</a:t>
            </a:r>
            <a:br>
              <a:rPr lang="en-US" altLang="en-US" dirty="0">
                <a:solidFill>
                  <a:srgbClr val="404040"/>
                </a:solidFill>
              </a:rPr>
            </a:br>
            <a:r>
              <a:rPr lang="en-US" altLang="en-US" dirty="0">
                <a:solidFill>
                  <a:srgbClr val="404040"/>
                </a:solidFill>
              </a:rPr>
              <a:t>	  </a:t>
            </a:r>
            <a:r>
              <a:rPr lang="en-US" altLang="en-US" sz="1800" dirty="0">
                <a:solidFill>
                  <a:srgbClr val="404040"/>
                </a:solidFill>
              </a:rPr>
              <a:t>(calling a shared helper is OK, though)</a:t>
            </a:r>
          </a:p>
          <a:p>
            <a:pPr lvl="1">
              <a:spcBef>
                <a:spcPct val="80000"/>
              </a:spcBef>
            </a:pPr>
            <a:r>
              <a:rPr lang="en-US" altLang="en-US" i="1" dirty="0">
                <a:solidFill>
                  <a:srgbClr val="404040"/>
                </a:solidFill>
              </a:rPr>
              <a:t>Mutable shared state</a:t>
            </a:r>
            <a:r>
              <a:rPr lang="en-US" altLang="en-US" dirty="0">
                <a:solidFill>
                  <a:srgbClr val="404040"/>
                </a:solidFill>
              </a:rPr>
              <a:t>	: Tests A/B both use a shared object.</a:t>
            </a:r>
            <a:br>
              <a:rPr lang="en-US" altLang="en-US" dirty="0">
                <a:solidFill>
                  <a:srgbClr val="404040"/>
                </a:solidFill>
              </a:rPr>
            </a:br>
            <a:r>
              <a:rPr lang="en-US" altLang="en-US" dirty="0">
                <a:solidFill>
                  <a:srgbClr val="404040"/>
                </a:solidFill>
              </a:rPr>
              <a:t>  </a:t>
            </a:r>
            <a:r>
              <a:rPr lang="en-US" altLang="en-US" sz="1800" dirty="0">
                <a:solidFill>
                  <a:srgbClr val="404040"/>
                </a:solidFill>
              </a:rPr>
              <a:t>(If A breaks it, what happens to B?)</a:t>
            </a:r>
            <a:endParaRPr lang="en-US" altLang="en-US" dirty="0">
              <a:solidFill>
                <a:srgbClr val="404040"/>
              </a:solidFill>
            </a:endParaRPr>
          </a:p>
        </p:txBody>
      </p:sp>
      <p:pic>
        <p:nvPicPr>
          <p:cNvPr id="37892" name="Picture 4">
            <a:extLst>
              <a:ext uri="{FF2B5EF4-FFF2-40B4-BE49-F238E27FC236}">
                <a16:creationId xmlns:a16="http://schemas.microsoft.com/office/drawing/2014/main" id="{37FC149A-67DA-403A-8651-FB1F8C1DB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391"/>
          <a:stretch>
            <a:fillRect/>
          </a:stretch>
        </p:blipFill>
        <p:spPr bwMode="auto">
          <a:xfrm>
            <a:off x="6248400" y="1263445"/>
            <a:ext cx="2571750" cy="212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FF78C29E-D03D-4C3D-9E4D-A5820FF85D5D}"/>
              </a:ext>
            </a:extLst>
          </p:cNvPr>
          <p:cNvSpPr>
            <a:spLocks noGrp="1" noChangeArrowheads="1"/>
          </p:cNvSpPr>
          <p:nvPr>
            <p:ph type="title"/>
          </p:nvPr>
        </p:nvSpPr>
        <p:spPr/>
        <p:txBody>
          <a:bodyPr/>
          <a:lstStyle/>
          <a:p>
            <a:r>
              <a:rPr lang="en-US" altLang="en-US"/>
              <a:t>Bugs in tests</a:t>
            </a:r>
          </a:p>
        </p:txBody>
      </p:sp>
      <p:sp>
        <p:nvSpPr>
          <p:cNvPr id="392195" name="Rectangle 3">
            <a:extLst>
              <a:ext uri="{FF2B5EF4-FFF2-40B4-BE49-F238E27FC236}">
                <a16:creationId xmlns:a16="http://schemas.microsoft.com/office/drawing/2014/main" id="{B53F9F9F-B7AD-42D7-9404-E793A16FD958}"/>
              </a:ext>
            </a:extLst>
          </p:cNvPr>
          <p:cNvSpPr>
            <a:spLocks noGrp="1" noChangeArrowheads="1"/>
          </p:cNvSpPr>
          <p:nvPr>
            <p:ph type="body" idx="1"/>
          </p:nvPr>
        </p:nvSpPr>
        <p:spPr>
          <a:xfrm>
            <a:off x="155448" y="989683"/>
            <a:ext cx="8833104" cy="5562600"/>
          </a:xfrm>
        </p:spPr>
        <p:txBody>
          <a:bodyPr/>
          <a:lstStyle/>
          <a:p>
            <a:r>
              <a:rPr lang="en-US" altLang="en-US" dirty="0">
                <a:solidFill>
                  <a:srgbClr val="262626"/>
                </a:solidFill>
              </a:rPr>
              <a:t>hard to find</a:t>
            </a:r>
          </a:p>
          <a:p>
            <a:pPr lvl="1"/>
            <a:r>
              <a:rPr lang="en-US" altLang="en-US" dirty="0">
                <a:solidFill>
                  <a:srgbClr val="404040"/>
                </a:solidFill>
              </a:rPr>
              <a:t>developers assume that tests are correct</a:t>
            </a:r>
          </a:p>
          <a:p>
            <a:pPr lvl="1"/>
            <a:endParaRPr lang="en-US" altLang="en-US" dirty="0">
              <a:solidFill>
                <a:srgbClr val="404040"/>
              </a:solidFill>
            </a:endParaRPr>
          </a:p>
          <a:p>
            <a:r>
              <a:rPr lang="en-US" altLang="en-US" dirty="0">
                <a:solidFill>
                  <a:srgbClr val="262626"/>
                </a:solidFill>
              </a:rPr>
              <a:t>manifest in odd ways</a:t>
            </a:r>
          </a:p>
          <a:p>
            <a:pPr lvl="1"/>
            <a:r>
              <a:rPr lang="en-US" altLang="en-US" dirty="0">
                <a:solidFill>
                  <a:srgbClr val="404040"/>
                </a:solidFill>
              </a:rPr>
              <a:t>sometimes test initially passes, then begins to fail much later</a:t>
            </a:r>
          </a:p>
          <a:p>
            <a:pPr lvl="2"/>
            <a:r>
              <a:rPr lang="en-US" altLang="en-US" dirty="0"/>
              <a:t>code under test may have been altered in a subtle way</a:t>
            </a:r>
          </a:p>
          <a:p>
            <a:pPr lvl="2"/>
            <a:r>
              <a:rPr lang="en-US" altLang="en-US" dirty="0"/>
              <a:t>test case may have relied on invalid assumptions</a:t>
            </a:r>
          </a:p>
          <a:p>
            <a:pPr lvl="2"/>
            <a:r>
              <a:rPr lang="en-US" altLang="en-US" dirty="0"/>
              <a:t>API of code under test may have changed</a:t>
            </a:r>
          </a:p>
          <a:p>
            <a:pPr lvl="1"/>
            <a:endParaRPr lang="en-US" altLang="en-US" dirty="0">
              <a:solidFill>
                <a:srgbClr val="404040"/>
              </a:solidFill>
            </a:endParaRPr>
          </a:p>
          <a:p>
            <a:r>
              <a:rPr lang="en-US" altLang="en-US" dirty="0">
                <a:solidFill>
                  <a:srgbClr val="262626"/>
                </a:solidFill>
              </a:rPr>
              <a:t>often test wasn't written by developer</a:t>
            </a:r>
          </a:p>
          <a:p>
            <a:pPr lvl="1"/>
            <a:r>
              <a:rPr lang="en-US" altLang="en-US" dirty="0">
                <a:solidFill>
                  <a:srgbClr val="404040"/>
                </a:solidFill>
              </a:rPr>
              <a:t>bug assigned back and forth</a:t>
            </a:r>
          </a:p>
          <a:p>
            <a:pPr lvl="1"/>
            <a:endParaRPr lang="en-US" altLang="en-US" dirty="0">
              <a:solidFill>
                <a:srgbClr val="404040"/>
              </a:solidFill>
            </a:endParaRPr>
          </a:p>
        </p:txBody>
      </p:sp>
      <p:sp>
        <p:nvSpPr>
          <p:cNvPr id="2" name="Slide Number Placeholder 1">
            <a:extLst>
              <a:ext uri="{FF2B5EF4-FFF2-40B4-BE49-F238E27FC236}">
                <a16:creationId xmlns:a16="http://schemas.microsoft.com/office/drawing/2014/main" id="{BC36284C-ACBB-430B-BC1C-986378435A48}"/>
              </a:ext>
            </a:extLst>
          </p:cNvPr>
          <p:cNvSpPr>
            <a:spLocks noGrp="1"/>
          </p:cNvSpPr>
          <p:nvPr>
            <p:ph type="sldNum" sz="quarter" idx="12"/>
          </p:nvPr>
        </p:nvSpPr>
        <p:spPr/>
        <p:txBody>
          <a:bodyPr/>
          <a:lstStyle/>
          <a:p>
            <a:pPr>
              <a:defRPr/>
            </a:pPr>
            <a:fld id="{7F4B1FAA-A740-404F-BBC5-7C153B666279}" type="slidenum">
              <a:rPr lang="en-US" smtClean="0"/>
              <a:pPr>
                <a:defRPr/>
              </a:pPr>
              <a:t>49</a:t>
            </a:fld>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Test Case </a:t>
            </a:r>
            <a:r>
              <a:rPr lang="en-US" sz="2800" dirty="0"/>
              <a:t>(3.2)</a:t>
            </a:r>
            <a:endParaRPr lang="en-US" dirty="0"/>
          </a:p>
        </p:txBody>
      </p:sp>
      <p:sp>
        <p:nvSpPr>
          <p:cNvPr id="3" name="Content Placeholder 2"/>
          <p:cNvSpPr>
            <a:spLocks noGrp="1"/>
          </p:cNvSpPr>
          <p:nvPr>
            <p:ph idx="1"/>
          </p:nvPr>
        </p:nvSpPr>
        <p:spPr/>
        <p:txBody>
          <a:bodyPr/>
          <a:lstStyle/>
          <a:p>
            <a:r>
              <a:rPr lang="en-US" sz="2800" dirty="0"/>
              <a:t>A test case is a </a:t>
            </a:r>
            <a:r>
              <a:rPr lang="en-US" sz="2800" b="1" dirty="0">
                <a:solidFill>
                  <a:srgbClr val="336600"/>
                </a:solidFill>
              </a:rPr>
              <a:t>multipart artifact </a:t>
            </a:r>
            <a:r>
              <a:rPr lang="en-US" sz="2800" dirty="0"/>
              <a:t>with a </a:t>
            </a:r>
            <a:r>
              <a:rPr lang="en-US" sz="2800" dirty="0">
                <a:solidFill>
                  <a:srgbClr val="7030A0"/>
                </a:solidFill>
              </a:rPr>
              <a:t>definite structure</a:t>
            </a:r>
            <a:endParaRPr lang="en-US" dirty="0">
              <a:solidFill>
                <a:srgbClr val="7030A0"/>
              </a:solidFill>
            </a:endParaRPr>
          </a:p>
          <a:p>
            <a:r>
              <a:rPr lang="en-US" sz="2800" dirty="0">
                <a:effectLst>
                  <a:outerShdw blurRad="38100" dist="38100" dir="2700000" algn="tl">
                    <a:srgbClr val="000000">
                      <a:alpha val="43137"/>
                    </a:srgbClr>
                  </a:outerShdw>
                </a:effectLst>
                <a:cs typeface="Calibri" pitchFamily="34" charset="0"/>
              </a:rPr>
              <a:t>Test case values (</a:t>
            </a:r>
            <a:r>
              <a:rPr lang="en-US" sz="2800" dirty="0">
                <a:solidFill>
                  <a:srgbClr val="FF5050"/>
                </a:solidFill>
                <a:effectLst>
                  <a:outerShdw blurRad="38100" dist="38100" dir="2700000" algn="tl">
                    <a:srgbClr val="000000">
                      <a:alpha val="43137"/>
                    </a:srgbClr>
                  </a:outerShdw>
                </a:effectLst>
                <a:cs typeface="Calibri" pitchFamily="34" charset="0"/>
              </a:rPr>
              <a:t>Test data</a:t>
            </a:r>
            <a:r>
              <a:rPr lang="en-US" sz="2800" dirty="0">
                <a:effectLst>
                  <a:outerShdw blurRad="38100" dist="38100" dir="2700000" algn="tl">
                    <a:srgbClr val="000000">
                      <a:alpha val="43137"/>
                    </a:srgbClr>
                  </a:outerShdw>
                </a:effectLst>
                <a:cs typeface="Calibri" pitchFamily="34" charset="0"/>
              </a:rPr>
              <a:t>)</a:t>
            </a:r>
          </a:p>
          <a:p>
            <a:endParaRPr lang="en-US" sz="2800" dirty="0">
              <a:effectLst>
                <a:outerShdw blurRad="38100" dist="38100" dir="2700000" algn="tl">
                  <a:srgbClr val="000000">
                    <a:alpha val="43137"/>
                  </a:srgbClr>
                </a:outerShdw>
              </a:effectLst>
              <a:cs typeface="Calibri" pitchFamily="34" charset="0"/>
            </a:endParaRPr>
          </a:p>
          <a:p>
            <a:endParaRPr lang="en-US" sz="2800" dirty="0"/>
          </a:p>
          <a:p>
            <a:endParaRPr lang="en-US" sz="2800" dirty="0"/>
          </a:p>
          <a:p>
            <a:r>
              <a:rPr lang="en-US" sz="2800" dirty="0">
                <a:effectLst>
                  <a:outerShdw blurRad="38100" dist="38100" dir="2700000" algn="tl">
                    <a:srgbClr val="000000">
                      <a:alpha val="43137"/>
                    </a:srgbClr>
                  </a:outerShdw>
                </a:effectLst>
                <a:cs typeface="Calibri" pitchFamily="34" charset="0"/>
              </a:rPr>
              <a:t>Expected results (</a:t>
            </a:r>
            <a:r>
              <a:rPr lang="en-US" sz="2800" dirty="0">
                <a:solidFill>
                  <a:srgbClr val="009900"/>
                </a:solidFill>
                <a:effectLst>
                  <a:outerShdw blurRad="38100" dist="38100" dir="2700000" algn="tl">
                    <a:srgbClr val="000000">
                      <a:alpha val="43137"/>
                    </a:srgbClr>
                  </a:outerShdw>
                </a:effectLst>
                <a:cs typeface="Calibri" pitchFamily="34" charset="0"/>
              </a:rPr>
              <a:t>Test oracle</a:t>
            </a:r>
            <a:r>
              <a:rPr lang="en-US" sz="2800" dirty="0">
                <a:effectLst>
                  <a:outerShdw blurRad="38100" dist="38100" dir="2700000" algn="tl">
                    <a:srgbClr val="000000">
                      <a:alpha val="43137"/>
                    </a:srgbClr>
                  </a:outerShdw>
                </a:effectLst>
                <a:cs typeface="Calibri" pitchFamily="34" charset="0"/>
              </a:rPr>
              <a:t>)</a:t>
            </a:r>
            <a:endParaRPr lang="en-US" sz="2800" dirty="0"/>
          </a:p>
          <a:p>
            <a:endParaRPr lang="en-US" dirty="0"/>
          </a:p>
          <a:p>
            <a:endParaRPr lang="en-US" sz="2800" dirty="0"/>
          </a:p>
          <a:p>
            <a:pPr lvl="1"/>
            <a:r>
              <a:rPr lang="en-US" sz="2400" dirty="0"/>
              <a:t>A </a:t>
            </a:r>
            <a:r>
              <a:rPr lang="en-US" sz="2400" i="1" dirty="0">
                <a:solidFill>
                  <a:schemeClr val="tx2"/>
                </a:solidFill>
              </a:rPr>
              <a:t>test oracle</a:t>
            </a:r>
            <a:r>
              <a:rPr lang="en-US" sz="2400" dirty="0"/>
              <a:t> uses expected results </a:t>
            </a:r>
            <a:r>
              <a:rPr lang="en-US" dirty="0"/>
              <a:t>to decide whether </a:t>
            </a:r>
            <a:r>
              <a:rPr lang="en-US" sz="2400" dirty="0"/>
              <a:t>a test passed or failed</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7" name="Text Box 4"/>
          <p:cNvSpPr txBox="1">
            <a:spLocks noChangeArrowheads="1"/>
          </p:cNvSpPr>
          <p:nvPr/>
        </p:nvSpPr>
        <p:spPr bwMode="auto">
          <a:xfrm>
            <a:off x="198692" y="4292255"/>
            <a:ext cx="8727311"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800" b="0" dirty="0">
                <a:solidFill>
                  <a:schemeClr val="tx2"/>
                </a:solidFill>
                <a:latin typeface="Gill Sans MT" pitchFamily="34" charset="0"/>
                <a:ea typeface="宋体" charset="-122"/>
              </a:rPr>
              <a:t>The result that will be produced by the test if the software behaves as expected</a:t>
            </a:r>
          </a:p>
        </p:txBody>
      </p:sp>
      <p:sp>
        <p:nvSpPr>
          <p:cNvPr id="8" name="Text Box 4"/>
          <p:cNvSpPr txBox="1">
            <a:spLocks noChangeArrowheads="1"/>
          </p:cNvSpPr>
          <p:nvPr/>
        </p:nvSpPr>
        <p:spPr bwMode="auto">
          <a:xfrm>
            <a:off x="198691" y="2355155"/>
            <a:ext cx="8727311"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800" b="0" dirty="0">
                <a:solidFill>
                  <a:schemeClr val="tx2"/>
                </a:solidFill>
                <a:latin typeface="Gill Sans MT" pitchFamily="34" charset="0"/>
                <a:ea typeface="宋体" charset="-122"/>
              </a:rPr>
              <a:t>The input values needed to complete an execution of the software under test (SUT)</a:t>
            </a:r>
          </a:p>
        </p:txBody>
      </p:sp>
    </p:spTree>
    <p:extLst>
      <p:ext uri="{BB962C8B-B14F-4D97-AF65-F5344CB8AC3E}">
        <p14:creationId xmlns:p14="http://schemas.microsoft.com/office/powerpoint/2010/main" val="319214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B85EF85B-B04D-44BC-B9E3-F755FF2781E9}"/>
              </a:ext>
            </a:extLst>
          </p:cNvPr>
          <p:cNvSpPr>
            <a:spLocks noGrp="1" noChangeArrowheads="1"/>
          </p:cNvSpPr>
          <p:nvPr>
            <p:ph type="title"/>
          </p:nvPr>
        </p:nvSpPr>
        <p:spPr/>
        <p:txBody>
          <a:bodyPr/>
          <a:lstStyle/>
          <a:p>
            <a:r>
              <a:rPr lang="en-US" altLang="en-US"/>
              <a:t>What's wrong with this?</a:t>
            </a:r>
          </a:p>
        </p:txBody>
      </p:sp>
      <p:sp>
        <p:nvSpPr>
          <p:cNvPr id="393219" name="Rectangle 3">
            <a:extLst>
              <a:ext uri="{FF2B5EF4-FFF2-40B4-BE49-F238E27FC236}">
                <a16:creationId xmlns:a16="http://schemas.microsoft.com/office/drawing/2014/main" id="{76BD8019-2BAA-4108-BEAD-EAB66DDEC75E}"/>
              </a:ext>
            </a:extLst>
          </p:cNvPr>
          <p:cNvSpPr>
            <a:spLocks noGrp="1" noChangeArrowheads="1"/>
          </p:cNvSpPr>
          <p:nvPr>
            <p:ph type="body" idx="1"/>
          </p:nvPr>
        </p:nvSpPr>
        <p:spPr>
          <a:xfrm>
            <a:off x="44450" y="960120"/>
            <a:ext cx="9099550" cy="5431536"/>
          </a:xfrm>
        </p:spPr>
        <p:txBody>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test1()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(4);</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d.getYear</a:t>
            </a:r>
            <a:r>
              <a:rPr lang="en-US" altLang="en-US" sz="1800" dirty="0">
                <a:solidFill>
                  <a:srgbClr val="262626"/>
                </a:solidFill>
                <a:latin typeface="Courier New" panose="02070309020205020404" pitchFamily="49" charset="0"/>
              </a:rPr>
              <a:t>(), 2050);</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d.getMonth</a:t>
            </a:r>
            <a:r>
              <a:rPr lang="en-US" altLang="en-US" sz="1800" dirty="0">
                <a:solidFill>
                  <a:srgbClr val="262626"/>
                </a:solidFill>
                <a:latin typeface="Courier New" panose="02070309020205020404" pitchFamily="49" charset="0"/>
              </a:rPr>
              <a:t>(), 2);</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d.getDay</a:t>
            </a:r>
            <a:r>
              <a:rPr lang="en-US" altLang="en-US" sz="1800" dirty="0">
                <a:solidFill>
                  <a:srgbClr val="262626"/>
                </a:solidFill>
                <a:latin typeface="Courier New" panose="02070309020205020404" pitchFamily="49" charset="0"/>
              </a:rPr>
              <a:t>(), 19);</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endParaRPr lang="en-US" altLang="en-US" sz="1800" dirty="0">
              <a:solidFill>
                <a:srgbClr val="262626"/>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test2()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(14);</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d.getYear</a:t>
            </a:r>
            <a:r>
              <a:rPr lang="en-US" altLang="en-US" sz="1800" dirty="0">
                <a:solidFill>
                  <a:srgbClr val="262626"/>
                </a:solidFill>
                <a:latin typeface="Courier New" panose="02070309020205020404" pitchFamily="49" charset="0"/>
              </a:rPr>
              <a:t>(), 2050);</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d.getMonth</a:t>
            </a:r>
            <a:r>
              <a:rPr lang="en-US" altLang="en-US" sz="1800" dirty="0">
                <a:solidFill>
                  <a:srgbClr val="262626"/>
                </a:solidFill>
                <a:latin typeface="Courier New" panose="02070309020205020404" pitchFamily="49" charset="0"/>
              </a:rPr>
              <a:t>(), 3);</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dirty="0" err="1">
                <a:solidFill>
                  <a:srgbClr val="262626"/>
                </a:solidFill>
                <a:latin typeface="Courier New" panose="02070309020205020404" pitchFamily="49" charset="0"/>
              </a:rPr>
              <a:t>d.getDay</a:t>
            </a:r>
            <a:r>
              <a:rPr lang="en-US" altLang="en-US" sz="1800" dirty="0">
                <a:solidFill>
                  <a:srgbClr val="262626"/>
                </a:solidFill>
                <a:latin typeface="Courier New" panose="02070309020205020404" pitchFamily="49" charset="0"/>
              </a:rPr>
              <a:t>(), 1);</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a:t>
            </a:r>
          </a:p>
        </p:txBody>
      </p:sp>
      <p:sp>
        <p:nvSpPr>
          <p:cNvPr id="2" name="Slide Number Placeholder 1">
            <a:extLst>
              <a:ext uri="{FF2B5EF4-FFF2-40B4-BE49-F238E27FC236}">
                <a16:creationId xmlns:a16="http://schemas.microsoft.com/office/drawing/2014/main" id="{22B399EB-61E4-49E5-AAD2-302A349802D1}"/>
              </a:ext>
            </a:extLst>
          </p:cNvPr>
          <p:cNvSpPr>
            <a:spLocks noGrp="1"/>
          </p:cNvSpPr>
          <p:nvPr>
            <p:ph type="sldNum" sz="quarter" idx="12"/>
          </p:nvPr>
        </p:nvSpPr>
        <p:spPr/>
        <p:txBody>
          <a:bodyPr/>
          <a:lstStyle/>
          <a:p>
            <a:pPr>
              <a:defRPr/>
            </a:pPr>
            <a:fld id="{7F4B1FAA-A740-404F-BBC5-7C153B666279}" type="slidenum">
              <a:rPr lang="en-US" smtClean="0"/>
              <a:pPr>
                <a:defRPr/>
              </a:pPr>
              <a:t>50</a:t>
            </a:fld>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FB7274F6-4BF2-4065-AFCD-5CDC2CE705B9}"/>
              </a:ext>
            </a:extLst>
          </p:cNvPr>
          <p:cNvSpPr>
            <a:spLocks noGrp="1" noChangeArrowheads="1"/>
          </p:cNvSpPr>
          <p:nvPr>
            <p:ph type="title"/>
          </p:nvPr>
        </p:nvSpPr>
        <p:spPr/>
        <p:txBody>
          <a:bodyPr/>
          <a:lstStyle/>
          <a:p>
            <a:r>
              <a:rPr lang="en-US" altLang="en-US"/>
              <a:t>Well-structured assertions</a:t>
            </a:r>
          </a:p>
        </p:txBody>
      </p:sp>
      <p:sp>
        <p:nvSpPr>
          <p:cNvPr id="394243" name="Rectangle 3">
            <a:extLst>
              <a:ext uri="{FF2B5EF4-FFF2-40B4-BE49-F238E27FC236}">
                <a16:creationId xmlns:a16="http://schemas.microsoft.com/office/drawing/2014/main" id="{772A3611-6C80-42FA-B020-F46C9466ACAC}"/>
              </a:ext>
            </a:extLst>
          </p:cNvPr>
          <p:cNvSpPr>
            <a:spLocks noGrp="1" noChangeArrowheads="1"/>
          </p:cNvSpPr>
          <p:nvPr>
            <p:ph type="body" idx="1"/>
          </p:nvPr>
        </p:nvSpPr>
        <p:spPr>
          <a:xfrm>
            <a:off x="0" y="932688"/>
            <a:ext cx="9144000" cy="5925312"/>
          </a:xfrm>
        </p:spPr>
        <p:txBody>
          <a:bodyPr/>
          <a:lstStyle/>
          <a:p>
            <a:pPr>
              <a:lnSpc>
                <a:spcPct val="70000"/>
              </a:lnSpc>
              <a:buFontTx/>
              <a:buNone/>
            </a:pPr>
            <a:r>
              <a:rPr lang="en-US" altLang="en-US" sz="1800" dirty="0">
                <a:solidFill>
                  <a:srgbClr val="262626"/>
                </a:solidFill>
                <a:latin typeface="Courier New" panose="02070309020205020404" pitchFamily="49" charset="0"/>
              </a:rPr>
              <a:t>public class </a:t>
            </a:r>
            <a:r>
              <a:rPr lang="en-US" altLang="en-US" sz="1800" dirty="0" err="1">
                <a:solidFill>
                  <a:srgbClr val="262626"/>
                </a:solidFill>
                <a:latin typeface="Courier New" panose="02070309020205020404" pitchFamily="49" charset="0"/>
              </a:rPr>
              <a:t>DateTest</a:t>
            </a:r>
            <a:r>
              <a:rPr lang="en-US" altLang="en-US" sz="1800" dirty="0">
                <a:solidFill>
                  <a:srgbClr val="262626"/>
                </a:solidFill>
                <a:latin typeface="Courier New" panose="02070309020205020404" pitchFamily="49" charset="0"/>
              </a:rPr>
              <a:t> {</a:t>
            </a: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test1()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(4);</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2050</a:t>
            </a: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d.getYear</a:t>
            </a: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expected</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2</a:t>
            </a: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d.getMonth</a:t>
            </a: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value should </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19</a:t>
            </a: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d.getDay</a:t>
            </a: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be at LEFT</a:t>
            </a:r>
          </a:p>
          <a:p>
            <a:pPr>
              <a:lnSpc>
                <a:spcPct val="70000"/>
              </a:lnSpc>
              <a:buFontTx/>
              <a:buNone/>
            </a:pPr>
            <a:r>
              <a:rPr lang="en-US" altLang="en-US" sz="1800" dirty="0">
                <a:solidFill>
                  <a:srgbClr val="262626"/>
                </a:solidFill>
                <a:latin typeface="Courier New" panose="02070309020205020404" pitchFamily="49" charset="0"/>
              </a:rPr>
              <a:t>    }</a:t>
            </a:r>
          </a:p>
          <a:p>
            <a:pPr>
              <a:lnSpc>
                <a:spcPct val="70000"/>
              </a:lnSpc>
              <a:buFontTx/>
              <a:buNone/>
            </a:pPr>
            <a:endParaRPr lang="en-US" altLang="en-US" sz="1800" dirty="0">
              <a:solidFill>
                <a:srgbClr val="262626"/>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@Test</a:t>
            </a:r>
          </a:p>
          <a:p>
            <a:pPr>
              <a:lnSpc>
                <a:spcPct val="70000"/>
              </a:lnSpc>
              <a:buFontTx/>
              <a:buNone/>
            </a:pPr>
            <a:r>
              <a:rPr lang="en-US" altLang="en-US" sz="1800" dirty="0">
                <a:solidFill>
                  <a:srgbClr val="262626"/>
                </a:solidFill>
                <a:latin typeface="Courier New" panose="02070309020205020404" pitchFamily="49" charset="0"/>
              </a:rPr>
              <a:t>    public void test2() {</a:t>
            </a:r>
          </a:p>
          <a:p>
            <a:pPr>
              <a:lnSpc>
                <a:spcPct val="70000"/>
              </a:lnSpc>
              <a:buFontTx/>
              <a:buNone/>
            </a:pPr>
            <a:r>
              <a:rPr lang="en-US" altLang="en-US" sz="1800" dirty="0">
                <a:solidFill>
                  <a:srgbClr val="262626"/>
                </a:solidFill>
                <a:latin typeface="Courier New" panose="02070309020205020404" pitchFamily="49" charset="0"/>
              </a:rPr>
              <a:t>        Date d = new Date(2050, 2, 15);</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d.addDays</a:t>
            </a:r>
            <a:r>
              <a:rPr lang="en-US" altLang="en-US" sz="1800" dirty="0">
                <a:solidFill>
                  <a:srgbClr val="262626"/>
                </a:solidFill>
                <a:latin typeface="Courier New" panose="02070309020205020404" pitchFamily="49" charset="0"/>
              </a:rPr>
              <a:t>(14);</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"year after +14 days"</a:t>
            </a:r>
            <a:r>
              <a:rPr lang="en-US" altLang="en-US" sz="1800" dirty="0">
                <a:solidFill>
                  <a:srgbClr val="262626"/>
                </a:solidFill>
                <a:latin typeface="Courier New" panose="02070309020205020404" pitchFamily="49" charset="0"/>
              </a:rPr>
              <a:t>, 2050, </a:t>
            </a:r>
            <a:r>
              <a:rPr lang="en-US" altLang="en-US" sz="1800" dirty="0" err="1">
                <a:solidFill>
                  <a:srgbClr val="262626"/>
                </a:solidFill>
                <a:latin typeface="Courier New" panose="02070309020205020404" pitchFamily="49" charset="0"/>
              </a:rPr>
              <a:t>d.getYear</a:t>
            </a:r>
            <a:r>
              <a:rPr lang="en-US" altLang="en-US" sz="1800" dirty="0">
                <a:solidFill>
                  <a:srgbClr val="262626"/>
                </a:solidFill>
                <a:latin typeface="Courier New" panose="02070309020205020404" pitchFamily="49" charset="0"/>
              </a:rPr>
              <a:t>());</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"month after +14 days"</a:t>
            </a:r>
            <a:r>
              <a:rPr lang="en-US" altLang="en-US" sz="1800" dirty="0">
                <a:solidFill>
                  <a:srgbClr val="262626"/>
                </a:solidFill>
                <a:latin typeface="Courier New" panose="02070309020205020404" pitchFamily="49" charset="0"/>
              </a:rPr>
              <a:t>, 3, </a:t>
            </a:r>
            <a:r>
              <a:rPr lang="en-US" altLang="en-US" sz="1800" dirty="0" err="1">
                <a:solidFill>
                  <a:srgbClr val="262626"/>
                </a:solidFill>
                <a:latin typeface="Courier New" panose="02070309020205020404" pitchFamily="49" charset="0"/>
              </a:rPr>
              <a:t>d.getMonth</a:t>
            </a:r>
            <a:r>
              <a:rPr lang="en-US" altLang="en-US" sz="1800" dirty="0">
                <a:solidFill>
                  <a:srgbClr val="262626"/>
                </a:solidFill>
                <a:latin typeface="Courier New" panose="02070309020205020404" pitchFamily="49" charset="0"/>
              </a:rPr>
              <a:t>());</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a:t>
            </a:r>
            <a:r>
              <a:rPr lang="en-US" altLang="en-US" sz="1800" dirty="0" err="1">
                <a:solidFill>
                  <a:srgbClr val="262626"/>
                </a:solidFill>
                <a:latin typeface="Courier New" panose="02070309020205020404" pitchFamily="49" charset="0"/>
              </a:rPr>
              <a:t>assertEquals</a:t>
            </a:r>
            <a:r>
              <a:rPr lang="en-US" altLang="en-US" sz="1800" dirty="0">
                <a:solidFill>
                  <a:srgbClr val="262626"/>
                </a:solidFill>
                <a:latin typeface="Courier New" panose="02070309020205020404" pitchFamily="49" charset="0"/>
              </a:rPr>
              <a:t>(</a:t>
            </a:r>
            <a:r>
              <a:rPr lang="en-US" altLang="en-US" sz="1800" b="1" dirty="0">
                <a:solidFill>
                  <a:schemeClr val="accent2"/>
                </a:solidFill>
                <a:latin typeface="Courier New" panose="02070309020205020404" pitchFamily="49" charset="0"/>
              </a:rPr>
              <a:t>"day after +14 days"</a:t>
            </a:r>
            <a:r>
              <a:rPr lang="en-US" altLang="en-US" sz="1800" dirty="0">
                <a:solidFill>
                  <a:srgbClr val="262626"/>
                </a:solidFill>
                <a:latin typeface="Courier New" panose="02070309020205020404" pitchFamily="49" charset="0"/>
              </a:rPr>
              <a:t>, 1, </a:t>
            </a:r>
            <a:r>
              <a:rPr lang="en-US" altLang="en-US" sz="1800" dirty="0" err="1">
                <a:solidFill>
                  <a:srgbClr val="262626"/>
                </a:solidFill>
                <a:latin typeface="Courier New" panose="02070309020205020404" pitchFamily="49" charset="0"/>
              </a:rPr>
              <a:t>d.getDay</a:t>
            </a:r>
            <a:r>
              <a:rPr lang="en-US" altLang="en-US" sz="1800" dirty="0">
                <a:solidFill>
                  <a:srgbClr val="262626"/>
                </a:solidFill>
                <a:latin typeface="Courier New" panose="02070309020205020404" pitchFamily="49" charset="0"/>
              </a:rPr>
              <a:t>());</a:t>
            </a:r>
            <a:endParaRPr lang="en-US" altLang="en-US" sz="1800" b="1" dirty="0">
              <a:solidFill>
                <a:srgbClr val="008000"/>
              </a:solidFill>
              <a:latin typeface="Courier New" panose="02070309020205020404" pitchFamily="49" charset="0"/>
            </a:endParaRPr>
          </a:p>
          <a:p>
            <a:pPr>
              <a:lnSpc>
                <a:spcPct val="70000"/>
              </a:lnSpc>
              <a:buFontTx/>
              <a:buNone/>
            </a:pPr>
            <a:r>
              <a:rPr lang="en-US" altLang="en-US" sz="1800" dirty="0">
                <a:solidFill>
                  <a:srgbClr val="262626"/>
                </a:solidFill>
                <a:latin typeface="Courier New" panose="02070309020205020404" pitchFamily="49" charset="0"/>
              </a:rPr>
              <a:t>    }   </a:t>
            </a:r>
            <a:r>
              <a:rPr lang="en-US" altLang="en-US" sz="1800" b="1" dirty="0">
                <a:solidFill>
                  <a:srgbClr val="008000"/>
                </a:solidFill>
                <a:latin typeface="Courier New" panose="02070309020205020404" pitchFamily="49" charset="0"/>
              </a:rPr>
              <a:t>// test cases should usually have messages explaining</a:t>
            </a:r>
          </a:p>
          <a:p>
            <a:pPr>
              <a:lnSpc>
                <a:spcPct val="70000"/>
              </a:lnSpc>
              <a:buFontTx/>
              <a:buNone/>
            </a:pPr>
            <a:r>
              <a:rPr lang="en-US" altLang="en-US" sz="1800" dirty="0">
                <a:solidFill>
                  <a:srgbClr val="262626"/>
                </a:solidFill>
                <a:latin typeface="Courier New" panose="02070309020205020404" pitchFamily="49" charset="0"/>
              </a:rPr>
              <a:t>}       </a:t>
            </a:r>
            <a:r>
              <a:rPr lang="en-US" altLang="en-US" sz="1800" b="1" dirty="0">
                <a:solidFill>
                  <a:srgbClr val="008000"/>
                </a:solidFill>
                <a:latin typeface="Courier New" panose="02070309020205020404" pitchFamily="49" charset="0"/>
              </a:rPr>
              <a:t>// what is being checked, for better failure output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4243">
                                            <p:txEl>
                                              <p:pRg st="10" end="10"/>
                                            </p:txEl>
                                          </p:spTgt>
                                        </p:tgtEl>
                                        <p:attrNameLst>
                                          <p:attrName>style.visibility</p:attrName>
                                        </p:attrNameLst>
                                      </p:cBhvr>
                                      <p:to>
                                        <p:strVal val="visible"/>
                                      </p:to>
                                    </p:set>
                                    <p:animEffect transition="in" filter="fade">
                                      <p:cBhvr>
                                        <p:cTn id="7" dur="1000"/>
                                        <p:tgtEl>
                                          <p:spTgt spid="39424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4243">
                                            <p:txEl>
                                              <p:pRg st="11" end="11"/>
                                            </p:txEl>
                                          </p:spTgt>
                                        </p:tgtEl>
                                        <p:attrNameLst>
                                          <p:attrName>style.visibility</p:attrName>
                                        </p:attrNameLst>
                                      </p:cBhvr>
                                      <p:to>
                                        <p:strVal val="visible"/>
                                      </p:to>
                                    </p:set>
                                    <p:animEffect transition="in" filter="fade">
                                      <p:cBhvr>
                                        <p:cTn id="10" dur="1000"/>
                                        <p:tgtEl>
                                          <p:spTgt spid="39424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4243">
                                            <p:txEl>
                                              <p:pRg st="12" end="12"/>
                                            </p:txEl>
                                          </p:spTgt>
                                        </p:tgtEl>
                                        <p:attrNameLst>
                                          <p:attrName>style.visibility</p:attrName>
                                        </p:attrNameLst>
                                      </p:cBhvr>
                                      <p:to>
                                        <p:strVal val="visible"/>
                                      </p:to>
                                    </p:set>
                                    <p:animEffect transition="in" filter="fade">
                                      <p:cBhvr>
                                        <p:cTn id="13" dur="1000"/>
                                        <p:tgtEl>
                                          <p:spTgt spid="394243">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4243">
                                            <p:txEl>
                                              <p:pRg st="13" end="13"/>
                                            </p:txEl>
                                          </p:spTgt>
                                        </p:tgtEl>
                                        <p:attrNameLst>
                                          <p:attrName>style.visibility</p:attrName>
                                        </p:attrNameLst>
                                      </p:cBhvr>
                                      <p:to>
                                        <p:strVal val="visible"/>
                                      </p:to>
                                    </p:set>
                                    <p:animEffect transition="in" filter="fade">
                                      <p:cBhvr>
                                        <p:cTn id="16" dur="1000"/>
                                        <p:tgtEl>
                                          <p:spTgt spid="394243">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94243">
                                            <p:txEl>
                                              <p:pRg st="14" end="14"/>
                                            </p:txEl>
                                          </p:spTgt>
                                        </p:tgtEl>
                                        <p:attrNameLst>
                                          <p:attrName>style.visibility</p:attrName>
                                        </p:attrNameLst>
                                      </p:cBhvr>
                                      <p:to>
                                        <p:strVal val="visible"/>
                                      </p:to>
                                    </p:set>
                                    <p:animEffect transition="in" filter="fade">
                                      <p:cBhvr>
                                        <p:cTn id="19" dur="1000"/>
                                        <p:tgtEl>
                                          <p:spTgt spid="394243">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94243">
                                            <p:txEl>
                                              <p:pRg st="15" end="15"/>
                                            </p:txEl>
                                          </p:spTgt>
                                        </p:tgtEl>
                                        <p:attrNameLst>
                                          <p:attrName>style.visibility</p:attrName>
                                        </p:attrNameLst>
                                      </p:cBhvr>
                                      <p:to>
                                        <p:strVal val="visible"/>
                                      </p:to>
                                    </p:set>
                                    <p:animEffect transition="in" filter="fade">
                                      <p:cBhvr>
                                        <p:cTn id="22" dur="1000"/>
                                        <p:tgtEl>
                                          <p:spTgt spid="394243">
                                            <p:txEl>
                                              <p:pRg st="15" end="1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94243">
                                            <p:txEl>
                                              <p:pRg st="16" end="16"/>
                                            </p:txEl>
                                          </p:spTgt>
                                        </p:tgtEl>
                                        <p:attrNameLst>
                                          <p:attrName>style.visibility</p:attrName>
                                        </p:attrNameLst>
                                      </p:cBhvr>
                                      <p:to>
                                        <p:strVal val="visible"/>
                                      </p:to>
                                    </p:set>
                                    <p:animEffect transition="in" filter="fade">
                                      <p:cBhvr>
                                        <p:cTn id="25" dur="1000"/>
                                        <p:tgtEl>
                                          <p:spTgt spid="394243">
                                            <p:txEl>
                                              <p:pRg st="16" end="1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94243">
                                            <p:txEl>
                                              <p:pRg st="17" end="17"/>
                                            </p:txEl>
                                          </p:spTgt>
                                        </p:tgtEl>
                                        <p:attrNameLst>
                                          <p:attrName>style.visibility</p:attrName>
                                        </p:attrNameLst>
                                      </p:cBhvr>
                                      <p:to>
                                        <p:strVal val="visible"/>
                                      </p:to>
                                    </p:set>
                                    <p:animEffect transition="in" filter="fade">
                                      <p:cBhvr>
                                        <p:cTn id="28" dur="1000"/>
                                        <p:tgtEl>
                                          <p:spTgt spid="394243">
                                            <p:txEl>
                                              <p:pRg st="17" end="1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94243">
                                            <p:txEl>
                                              <p:pRg st="18" end="18"/>
                                            </p:txEl>
                                          </p:spTgt>
                                        </p:tgtEl>
                                        <p:attrNameLst>
                                          <p:attrName>style.visibility</p:attrName>
                                        </p:attrNameLst>
                                      </p:cBhvr>
                                      <p:to>
                                        <p:strVal val="visible"/>
                                      </p:to>
                                    </p:set>
                                    <p:animEffect transition="in" filter="fade">
                                      <p:cBhvr>
                                        <p:cTn id="31" dur="1000"/>
                                        <p:tgtEl>
                                          <p:spTgt spid="39424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04E9964-A21B-484F-B73B-5FB2B05438C0}"/>
              </a:ext>
            </a:extLst>
          </p:cNvPr>
          <p:cNvSpPr>
            <a:spLocks noGrp="1" noChangeArrowheads="1"/>
          </p:cNvSpPr>
          <p:nvPr>
            <p:ph type="title"/>
          </p:nvPr>
        </p:nvSpPr>
        <p:spPr/>
        <p:txBody>
          <a:bodyPr/>
          <a:lstStyle/>
          <a:p>
            <a:r>
              <a:rPr lang="en-US" altLang="en-US"/>
              <a:t>Tips for testing</a:t>
            </a:r>
          </a:p>
        </p:txBody>
      </p:sp>
      <p:sp>
        <p:nvSpPr>
          <p:cNvPr id="26627" name="Rectangle 3">
            <a:extLst>
              <a:ext uri="{FF2B5EF4-FFF2-40B4-BE49-F238E27FC236}">
                <a16:creationId xmlns:a16="http://schemas.microsoft.com/office/drawing/2014/main" id="{8BC8DC9D-88AB-4240-8FFB-36E73138869B}"/>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You cannot test every possible input, parameter value, etc.</a:t>
            </a:r>
          </a:p>
          <a:p>
            <a:pPr lvl="1"/>
            <a:r>
              <a:rPr lang="en-US" altLang="en-US">
                <a:solidFill>
                  <a:srgbClr val="404040"/>
                </a:solidFill>
              </a:rPr>
              <a:t>So you must think of a limited set of tests likely to expose bugs.</a:t>
            </a:r>
          </a:p>
          <a:p>
            <a:pPr lvl="1"/>
            <a:endParaRPr lang="en-US" altLang="en-US" sz="1200">
              <a:solidFill>
                <a:srgbClr val="404040"/>
              </a:solidFill>
            </a:endParaRPr>
          </a:p>
          <a:p>
            <a:r>
              <a:rPr lang="en-US" altLang="en-US">
                <a:solidFill>
                  <a:srgbClr val="262626"/>
                </a:solidFill>
              </a:rPr>
              <a:t>Think about boundary cases</a:t>
            </a:r>
          </a:p>
          <a:p>
            <a:pPr lvl="1"/>
            <a:r>
              <a:rPr lang="en-US" altLang="en-US">
                <a:solidFill>
                  <a:srgbClr val="404040"/>
                </a:solidFill>
              </a:rPr>
              <a:t>positive; zero; negative numbers</a:t>
            </a:r>
          </a:p>
          <a:p>
            <a:pPr lvl="1"/>
            <a:r>
              <a:rPr lang="en-US" altLang="en-US">
                <a:solidFill>
                  <a:srgbClr val="404040"/>
                </a:solidFill>
              </a:rPr>
              <a:t>right at the edge of an array or collection's size</a:t>
            </a:r>
          </a:p>
          <a:p>
            <a:pPr lvl="1"/>
            <a:endParaRPr lang="en-US" altLang="en-US" sz="1200">
              <a:solidFill>
                <a:srgbClr val="404040"/>
              </a:solidFill>
            </a:endParaRPr>
          </a:p>
          <a:p>
            <a:r>
              <a:rPr lang="en-US" altLang="en-US">
                <a:solidFill>
                  <a:srgbClr val="262626"/>
                </a:solidFill>
              </a:rPr>
              <a:t>Think about empty cases and error cases</a:t>
            </a:r>
          </a:p>
          <a:p>
            <a:pPr lvl="1"/>
            <a:r>
              <a:rPr lang="en-US" altLang="en-US">
                <a:solidFill>
                  <a:srgbClr val="404040"/>
                </a:solidFill>
              </a:rPr>
              <a:t>0, -1, null;  an empty list or array</a:t>
            </a:r>
          </a:p>
          <a:p>
            <a:pPr lvl="1"/>
            <a:endParaRPr lang="en-US" altLang="en-US" sz="1200">
              <a:solidFill>
                <a:srgbClr val="404040"/>
              </a:solidFill>
            </a:endParaRPr>
          </a:p>
          <a:p>
            <a:r>
              <a:rPr lang="en-US" altLang="en-US">
                <a:solidFill>
                  <a:srgbClr val="262626"/>
                </a:solidFill>
              </a:rPr>
              <a:t>test behavior in combination</a:t>
            </a:r>
          </a:p>
          <a:p>
            <a:pPr lvl="1"/>
            <a:r>
              <a:rPr lang="en-US" altLang="en-US">
                <a:solidFill>
                  <a:srgbClr val="404040"/>
                </a:solidFill>
              </a:rPr>
              <a:t>maybe </a:t>
            </a:r>
            <a:r>
              <a:rPr lang="en-US" altLang="en-US">
                <a:solidFill>
                  <a:srgbClr val="404040"/>
                </a:solidFill>
                <a:latin typeface="Courier New" panose="02070309020205020404" pitchFamily="49" charset="0"/>
              </a:rPr>
              <a:t>add</a:t>
            </a:r>
            <a:r>
              <a:rPr lang="en-US" altLang="en-US">
                <a:solidFill>
                  <a:srgbClr val="404040"/>
                </a:solidFill>
              </a:rPr>
              <a:t> usually works, but fails after you call </a:t>
            </a:r>
            <a:r>
              <a:rPr lang="en-US" altLang="en-US">
                <a:solidFill>
                  <a:srgbClr val="404040"/>
                </a:solidFill>
                <a:latin typeface="Courier New" panose="02070309020205020404" pitchFamily="49" charset="0"/>
              </a:rPr>
              <a:t>remove</a:t>
            </a:r>
          </a:p>
          <a:p>
            <a:pPr lvl="1"/>
            <a:r>
              <a:rPr lang="en-US" altLang="en-US">
                <a:solidFill>
                  <a:srgbClr val="404040"/>
                </a:solidFill>
              </a:rPr>
              <a:t>make multiple calls;  maybe </a:t>
            </a:r>
            <a:r>
              <a:rPr lang="en-US" altLang="en-US">
                <a:solidFill>
                  <a:srgbClr val="404040"/>
                </a:solidFill>
                <a:latin typeface="Courier New" panose="02070309020205020404" pitchFamily="49" charset="0"/>
              </a:rPr>
              <a:t>size</a:t>
            </a:r>
            <a:r>
              <a:rPr lang="en-US" altLang="en-US">
                <a:solidFill>
                  <a:srgbClr val="404040"/>
                </a:solidFill>
              </a:rPr>
              <a:t> fails the second time only</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E65BDA6-9D2B-466C-9C4F-451356916D39}"/>
              </a:ext>
            </a:extLst>
          </p:cNvPr>
          <p:cNvSpPr>
            <a:spLocks noGrp="1" noChangeArrowheads="1"/>
          </p:cNvSpPr>
          <p:nvPr>
            <p:ph type="title"/>
          </p:nvPr>
        </p:nvSpPr>
        <p:spPr/>
        <p:txBody>
          <a:bodyPr/>
          <a:lstStyle/>
          <a:p>
            <a:r>
              <a:rPr lang="en-US" altLang="en-US"/>
              <a:t>JUnit summary</a:t>
            </a:r>
          </a:p>
        </p:txBody>
      </p:sp>
      <p:sp>
        <p:nvSpPr>
          <p:cNvPr id="40963" name="Rectangle 3">
            <a:extLst>
              <a:ext uri="{FF2B5EF4-FFF2-40B4-BE49-F238E27FC236}">
                <a16:creationId xmlns:a16="http://schemas.microsoft.com/office/drawing/2014/main" id="{8EDD051D-D779-4D45-83FB-B3E6D1A9CB04}"/>
              </a:ext>
            </a:extLst>
          </p:cNvPr>
          <p:cNvSpPr>
            <a:spLocks noGrp="1" noChangeArrowheads="1"/>
          </p:cNvSpPr>
          <p:nvPr>
            <p:ph type="body" idx="1"/>
          </p:nvPr>
        </p:nvSpPr>
        <p:spPr>
          <a:xfrm>
            <a:off x="47625" y="1017108"/>
            <a:ext cx="9144000" cy="5209956"/>
          </a:xfrm>
        </p:spPr>
        <p:txBody>
          <a:bodyPr/>
          <a:lstStyle/>
          <a:p>
            <a:r>
              <a:rPr lang="en-US" altLang="en-US" sz="2400" dirty="0">
                <a:solidFill>
                  <a:srgbClr val="262626"/>
                </a:solidFill>
              </a:rPr>
              <a:t>Tests need </a:t>
            </a:r>
            <a:r>
              <a:rPr lang="en-US" altLang="en-US" sz="2400" i="1" dirty="0">
                <a:solidFill>
                  <a:srgbClr val="262626"/>
                </a:solidFill>
              </a:rPr>
              <a:t>failure atomicity  </a:t>
            </a:r>
            <a:r>
              <a:rPr lang="en-US" altLang="en-US" sz="2400" dirty="0">
                <a:solidFill>
                  <a:srgbClr val="262626"/>
                </a:solidFill>
              </a:rPr>
              <a:t>(ability to know exactly what failed).</a:t>
            </a:r>
          </a:p>
          <a:p>
            <a:pPr lvl="1"/>
            <a:r>
              <a:rPr lang="en-US" altLang="en-US" sz="2000" dirty="0">
                <a:solidFill>
                  <a:srgbClr val="404040"/>
                </a:solidFill>
              </a:rPr>
              <a:t>Each test should have a clear, long, descriptive name.</a:t>
            </a:r>
          </a:p>
          <a:p>
            <a:pPr lvl="1"/>
            <a:r>
              <a:rPr lang="en-US" altLang="en-US" sz="2000" dirty="0">
                <a:solidFill>
                  <a:srgbClr val="404040"/>
                </a:solidFill>
              </a:rPr>
              <a:t>Assertions should always have clear messages to know what failed.</a:t>
            </a:r>
          </a:p>
          <a:p>
            <a:pPr lvl="1"/>
            <a:r>
              <a:rPr lang="en-US" altLang="en-US" sz="2000" dirty="0">
                <a:solidFill>
                  <a:srgbClr val="404040"/>
                </a:solidFill>
              </a:rPr>
              <a:t>Write many small tests, not one big test.</a:t>
            </a:r>
          </a:p>
          <a:p>
            <a:pPr lvl="2"/>
            <a:r>
              <a:rPr lang="en-US" altLang="en-US" sz="1800" dirty="0"/>
              <a:t>Each test should have roughly just 1 assertion at its end.</a:t>
            </a:r>
          </a:p>
          <a:p>
            <a:pPr lvl="2"/>
            <a:endParaRPr lang="en-US" altLang="en-US" sz="700" dirty="0"/>
          </a:p>
          <a:p>
            <a:r>
              <a:rPr lang="en-US" altLang="en-US" sz="2400" dirty="0">
                <a:solidFill>
                  <a:srgbClr val="262626"/>
                </a:solidFill>
              </a:rPr>
              <a:t>Always use a </a:t>
            </a:r>
            <a:r>
              <a:rPr lang="en-US" altLang="en-US" sz="2400" dirty="0">
                <a:solidFill>
                  <a:srgbClr val="262626"/>
                </a:solidFill>
                <a:latin typeface="Courier New" panose="02070309020205020404" pitchFamily="49" charset="0"/>
              </a:rPr>
              <a:t>timeout</a:t>
            </a:r>
            <a:r>
              <a:rPr lang="en-US" altLang="en-US" sz="2400" dirty="0">
                <a:solidFill>
                  <a:srgbClr val="262626"/>
                </a:solidFill>
              </a:rPr>
              <a:t> parameter to every test.</a:t>
            </a:r>
          </a:p>
          <a:p>
            <a:r>
              <a:rPr lang="en-US" altLang="en-US" sz="2400" dirty="0">
                <a:solidFill>
                  <a:srgbClr val="262626"/>
                </a:solidFill>
              </a:rPr>
              <a:t>Test for expected errors / exceptions.</a:t>
            </a:r>
          </a:p>
          <a:p>
            <a:r>
              <a:rPr lang="en-US" altLang="en-US" sz="2400" dirty="0">
                <a:solidFill>
                  <a:srgbClr val="262626"/>
                </a:solidFill>
              </a:rPr>
              <a:t>Choose a descriptive assert method, not always </a:t>
            </a:r>
            <a:r>
              <a:rPr lang="en-US" altLang="en-US" sz="2400" dirty="0" err="1">
                <a:solidFill>
                  <a:srgbClr val="262626"/>
                </a:solidFill>
                <a:latin typeface="Courier New" panose="02070309020205020404" pitchFamily="49" charset="0"/>
              </a:rPr>
              <a:t>assertTrue</a:t>
            </a:r>
            <a:r>
              <a:rPr lang="en-US" altLang="en-US" sz="2400" dirty="0">
                <a:solidFill>
                  <a:srgbClr val="262626"/>
                </a:solidFill>
              </a:rPr>
              <a:t>.</a:t>
            </a:r>
          </a:p>
          <a:p>
            <a:r>
              <a:rPr lang="en-US" altLang="en-US" sz="2400" dirty="0">
                <a:solidFill>
                  <a:srgbClr val="262626"/>
                </a:solidFill>
              </a:rPr>
              <a:t>Choose representative test cases from equivalent input classes.</a:t>
            </a:r>
          </a:p>
          <a:p>
            <a:r>
              <a:rPr lang="en-US" altLang="en-US" sz="2400" dirty="0">
                <a:solidFill>
                  <a:srgbClr val="262626"/>
                </a:solidFill>
              </a:rPr>
              <a:t>Avoid complex logic in test methods if possible.</a:t>
            </a:r>
          </a:p>
          <a:p>
            <a:r>
              <a:rPr lang="en-US" altLang="en-US" sz="2400" dirty="0">
                <a:solidFill>
                  <a:srgbClr val="262626"/>
                </a:solidFill>
              </a:rPr>
              <a:t>Use helpers, </a:t>
            </a:r>
            <a:r>
              <a:rPr lang="en-US" altLang="en-US" sz="2400" dirty="0">
                <a:solidFill>
                  <a:srgbClr val="262626"/>
                </a:solidFill>
                <a:latin typeface="Courier New" panose="02070309020205020404" pitchFamily="49" charset="0"/>
              </a:rPr>
              <a:t>@Before</a:t>
            </a:r>
            <a:r>
              <a:rPr lang="en-US" altLang="en-US" sz="2400" dirty="0">
                <a:solidFill>
                  <a:srgbClr val="262626"/>
                </a:solidFill>
              </a:rPr>
              <a:t> to reduce redundancy between tests.</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23B06167-03CB-4932-80DF-C782E328BAA9}"/>
              </a:ext>
            </a:extLst>
          </p:cNvPr>
          <p:cNvSpPr>
            <a:spLocks noGrp="1" noChangeArrowheads="1"/>
          </p:cNvSpPr>
          <p:nvPr>
            <p:ph type="title"/>
          </p:nvPr>
        </p:nvSpPr>
        <p:spPr/>
        <p:txBody>
          <a:bodyPr/>
          <a:lstStyle/>
          <a:p>
            <a:r>
              <a:rPr lang="en-US" altLang="en-US"/>
              <a:t>Bugs</a:t>
            </a:r>
          </a:p>
        </p:txBody>
      </p:sp>
      <p:sp>
        <p:nvSpPr>
          <p:cNvPr id="410627" name="Rectangle 3">
            <a:extLst>
              <a:ext uri="{FF2B5EF4-FFF2-40B4-BE49-F238E27FC236}">
                <a16:creationId xmlns:a16="http://schemas.microsoft.com/office/drawing/2014/main" id="{FD52DB6D-4765-4A81-AEE0-1DEB7490BCF8}"/>
              </a:ext>
            </a:extLst>
          </p:cNvPr>
          <p:cNvSpPr>
            <a:spLocks noGrp="1" noChangeArrowheads="1"/>
          </p:cNvSpPr>
          <p:nvPr>
            <p:ph type="body" idx="1"/>
          </p:nvPr>
        </p:nvSpPr>
        <p:spPr>
          <a:xfrm>
            <a:off x="0" y="1295400"/>
            <a:ext cx="9144000" cy="5562600"/>
          </a:xfrm>
        </p:spPr>
        <p:txBody>
          <a:bodyPr/>
          <a:lstStyle/>
          <a:p>
            <a:r>
              <a:rPr lang="en-US" altLang="en-US" dirty="0">
                <a:solidFill>
                  <a:srgbClr val="262626"/>
                </a:solidFill>
              </a:rPr>
              <a:t>it is very likely that our code will some bugs in it</a:t>
            </a:r>
          </a:p>
          <a:p>
            <a:pPr lvl="1"/>
            <a:r>
              <a:rPr lang="en-US" altLang="en-US" dirty="0">
                <a:solidFill>
                  <a:srgbClr val="404040"/>
                </a:solidFill>
              </a:rPr>
              <a:t>bugs are inevitable in any complex software system</a:t>
            </a:r>
          </a:p>
          <a:p>
            <a:pPr lvl="1"/>
            <a:r>
              <a:rPr lang="en-US" altLang="en-US" dirty="0">
                <a:solidFill>
                  <a:srgbClr val="404040"/>
                </a:solidFill>
              </a:rPr>
              <a:t>a bug can be very visible or can hide in your code until a much later date</a:t>
            </a:r>
          </a:p>
          <a:p>
            <a:endParaRPr lang="en-US" altLang="en-US" dirty="0">
              <a:solidFill>
                <a:srgbClr val="262626"/>
              </a:solidFill>
            </a:endParaRPr>
          </a:p>
          <a:p>
            <a:r>
              <a:rPr lang="en-US" altLang="en-US" b="1" dirty="0">
                <a:solidFill>
                  <a:srgbClr val="262626"/>
                </a:solidFill>
              </a:rPr>
              <a:t>debugging</a:t>
            </a:r>
            <a:r>
              <a:rPr lang="en-US" altLang="en-US" dirty="0">
                <a:solidFill>
                  <a:srgbClr val="262626"/>
                </a:solidFill>
              </a:rPr>
              <a:t>: The process of finding and removing causes of failures in software.</a:t>
            </a:r>
          </a:p>
          <a:p>
            <a:pPr lvl="1"/>
            <a:r>
              <a:rPr lang="en-US" altLang="en-US" b="1" dirty="0">
                <a:solidFill>
                  <a:srgbClr val="404040"/>
                </a:solidFill>
              </a:rPr>
              <a:t>debugger</a:t>
            </a:r>
            <a:r>
              <a:rPr lang="en-US" altLang="en-US" dirty="0">
                <a:solidFill>
                  <a:srgbClr val="404040"/>
                </a:solidFill>
              </a:rPr>
              <a:t>: A tool for tracing program execution to find bugs.</a:t>
            </a:r>
            <a:br>
              <a:rPr lang="en-US" altLang="en-US" dirty="0">
                <a:solidFill>
                  <a:srgbClr val="404040"/>
                </a:solidFill>
              </a:rPr>
            </a:br>
            <a:r>
              <a:rPr lang="en-US" altLang="en-US" dirty="0">
                <a:solidFill>
                  <a:srgbClr val="404040"/>
                </a:solidFill>
              </a:rPr>
              <a:t>(preferred over </a:t>
            </a:r>
            <a:r>
              <a:rPr lang="en-US" altLang="en-US" dirty="0" err="1">
                <a:solidFill>
                  <a:srgbClr val="404040"/>
                </a:solidFill>
              </a:rPr>
              <a:t>System.out.println</a:t>
            </a:r>
            <a:r>
              <a:rPr lang="en-US" altLang="en-US" dirty="0">
                <a:solidFill>
                  <a:srgbClr val="404040"/>
                </a:solidFill>
              </a:rPr>
              <a:t> statements)</a:t>
            </a:r>
          </a:p>
        </p:txBody>
      </p:sp>
      <p:pic>
        <p:nvPicPr>
          <p:cNvPr id="410628" name="Picture 4">
            <a:extLst>
              <a:ext uri="{FF2B5EF4-FFF2-40B4-BE49-F238E27FC236}">
                <a16:creationId xmlns:a16="http://schemas.microsoft.com/office/drawing/2014/main" id="{254E3058-71C6-44B1-8750-B0870C5A3464}"/>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3126"/>
          <a:stretch>
            <a:fillRect/>
          </a:stretch>
        </p:blipFill>
        <p:spPr bwMode="auto">
          <a:xfrm rot="2304174">
            <a:off x="6657312" y="528306"/>
            <a:ext cx="1501181" cy="8580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544C4DD-C1A5-4CDA-B0B6-711A68130383}"/>
              </a:ext>
            </a:extLst>
          </p:cNvPr>
          <p:cNvSpPr>
            <a:spLocks noGrp="1"/>
          </p:cNvSpPr>
          <p:nvPr>
            <p:ph type="sldNum" sz="quarter" idx="12"/>
          </p:nvPr>
        </p:nvSpPr>
        <p:spPr/>
        <p:txBody>
          <a:bodyPr/>
          <a:lstStyle/>
          <a:p>
            <a:pPr>
              <a:defRPr/>
            </a:pPr>
            <a:fld id="{7F4B1FAA-A740-404F-BBC5-7C153B666279}" type="slidenum">
              <a:rPr lang="en-US" smtClean="0"/>
              <a:pPr>
                <a:defRPr/>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B41853D7-10D5-40DD-AC4A-38C90884A3EA}"/>
              </a:ext>
            </a:extLst>
          </p:cNvPr>
          <p:cNvSpPr>
            <a:spLocks noGrp="1" noChangeArrowheads="1"/>
          </p:cNvSpPr>
          <p:nvPr>
            <p:ph type="title"/>
          </p:nvPr>
        </p:nvSpPr>
        <p:spPr/>
        <p:txBody>
          <a:bodyPr/>
          <a:lstStyle/>
          <a:p>
            <a:r>
              <a:rPr lang="en-US" altLang="en-US"/>
              <a:t>Debugging in Eclipse</a:t>
            </a:r>
          </a:p>
        </p:txBody>
      </p:sp>
      <p:sp>
        <p:nvSpPr>
          <p:cNvPr id="411651" name="Rectangle 3">
            <a:extLst>
              <a:ext uri="{FF2B5EF4-FFF2-40B4-BE49-F238E27FC236}">
                <a16:creationId xmlns:a16="http://schemas.microsoft.com/office/drawing/2014/main" id="{4E399F59-67CB-4E8D-9025-B9443C959096}"/>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To show line numbers in Eclipse:</a:t>
            </a:r>
          </a:p>
          <a:p>
            <a:pPr lvl="1"/>
            <a:r>
              <a:rPr lang="en-US" altLang="en-US" b="1">
                <a:solidFill>
                  <a:srgbClr val="404040"/>
                </a:solidFill>
              </a:rPr>
              <a:t>Window</a:t>
            </a:r>
            <a:r>
              <a:rPr lang="en-US" altLang="en-US">
                <a:solidFill>
                  <a:srgbClr val="404040"/>
                </a:solidFill>
              </a:rPr>
              <a:t> -&gt; </a:t>
            </a:r>
            <a:r>
              <a:rPr lang="en-US" altLang="en-US" b="1">
                <a:solidFill>
                  <a:srgbClr val="404040"/>
                </a:solidFill>
              </a:rPr>
              <a:t>Preferences</a:t>
            </a:r>
            <a:r>
              <a:rPr lang="en-US" altLang="en-US">
                <a:solidFill>
                  <a:srgbClr val="404040"/>
                </a:solidFill>
              </a:rPr>
              <a:t> -&gt; </a:t>
            </a:r>
            <a:r>
              <a:rPr lang="en-US" altLang="en-US" b="1">
                <a:solidFill>
                  <a:srgbClr val="404040"/>
                </a:solidFill>
              </a:rPr>
              <a:t>General</a:t>
            </a:r>
            <a:r>
              <a:rPr lang="en-US" altLang="en-US">
                <a:solidFill>
                  <a:srgbClr val="404040"/>
                </a:solidFill>
              </a:rPr>
              <a:t> -&gt; </a:t>
            </a:r>
            <a:br>
              <a:rPr lang="en-US" altLang="en-US">
                <a:solidFill>
                  <a:srgbClr val="404040"/>
                </a:solidFill>
              </a:rPr>
            </a:br>
            <a:r>
              <a:rPr lang="en-US" altLang="en-US" b="1">
                <a:solidFill>
                  <a:srgbClr val="404040"/>
                </a:solidFill>
              </a:rPr>
              <a:t>Editors</a:t>
            </a:r>
            <a:r>
              <a:rPr lang="en-US" altLang="en-US">
                <a:solidFill>
                  <a:srgbClr val="404040"/>
                </a:solidFill>
              </a:rPr>
              <a:t> -&gt; </a:t>
            </a:r>
            <a:r>
              <a:rPr lang="en-US" altLang="en-US" b="1">
                <a:solidFill>
                  <a:srgbClr val="404040"/>
                </a:solidFill>
              </a:rPr>
              <a:t>Text Editors</a:t>
            </a:r>
            <a:r>
              <a:rPr lang="en-US" altLang="en-US">
                <a:solidFill>
                  <a:srgbClr val="404040"/>
                </a:solidFill>
              </a:rPr>
              <a:t> -&gt; </a:t>
            </a:r>
            <a:r>
              <a:rPr lang="en-US" altLang="en-US" b="1">
                <a:solidFill>
                  <a:srgbClr val="404040"/>
                </a:solidFill>
              </a:rPr>
              <a:t>Show Line Numbers</a:t>
            </a:r>
            <a:endParaRPr lang="en-US" altLang="en-US">
              <a:solidFill>
                <a:srgbClr val="404040"/>
              </a:solidFill>
            </a:endParaRPr>
          </a:p>
          <a:p>
            <a:pPr lvl="1"/>
            <a:endParaRPr lang="en-US" altLang="en-US" b="1">
              <a:solidFill>
                <a:srgbClr val="404040"/>
              </a:solidFill>
            </a:endParaRPr>
          </a:p>
          <a:p>
            <a:r>
              <a:rPr lang="en-US" altLang="en-US">
                <a:solidFill>
                  <a:srgbClr val="262626"/>
                </a:solidFill>
              </a:rPr>
              <a:t>To set Eclipse UI to 'Debug' mode:</a:t>
            </a:r>
          </a:p>
          <a:p>
            <a:pPr lvl="1"/>
            <a:r>
              <a:rPr lang="en-US" altLang="en-US">
                <a:solidFill>
                  <a:srgbClr val="404040"/>
                </a:solidFill>
              </a:rPr>
              <a:t>switch to the 'Debug' perspective</a:t>
            </a:r>
          </a:p>
          <a:p>
            <a:pPr lvl="1"/>
            <a:r>
              <a:rPr lang="en-US" altLang="en-US" b="1">
                <a:solidFill>
                  <a:srgbClr val="404040"/>
                </a:solidFill>
              </a:rPr>
              <a:t>Window</a:t>
            </a:r>
            <a:r>
              <a:rPr lang="en-US" altLang="en-US">
                <a:solidFill>
                  <a:srgbClr val="404040"/>
                </a:solidFill>
              </a:rPr>
              <a:t> -&gt; </a:t>
            </a:r>
            <a:r>
              <a:rPr lang="en-US" altLang="en-US" b="1">
                <a:solidFill>
                  <a:srgbClr val="404040"/>
                </a:solidFill>
              </a:rPr>
              <a:t>Open Perspective</a:t>
            </a:r>
            <a:r>
              <a:rPr lang="en-US" altLang="en-US">
                <a:solidFill>
                  <a:srgbClr val="404040"/>
                </a:solidFill>
              </a:rPr>
              <a:t> -&gt; </a:t>
            </a:r>
            <a:r>
              <a:rPr lang="en-US" altLang="en-US" b="1">
                <a:solidFill>
                  <a:srgbClr val="404040"/>
                </a:solidFill>
              </a:rPr>
              <a:t>Debug</a:t>
            </a:r>
            <a:endParaRPr lang="en-US" altLang="en-US">
              <a:solidFill>
                <a:srgbClr val="404040"/>
              </a:solidFill>
            </a:endParaRPr>
          </a:p>
          <a:p>
            <a:pPr lvl="1"/>
            <a:endParaRPr lang="en-US" altLang="en-US">
              <a:solidFill>
                <a:srgbClr val="404040"/>
              </a:solidFill>
            </a:endParaRPr>
          </a:p>
          <a:p>
            <a:r>
              <a:rPr lang="en-US" altLang="en-US">
                <a:solidFill>
                  <a:srgbClr val="262626"/>
                </a:solidFill>
              </a:rPr>
              <a:t>While in Debug mode:</a:t>
            </a:r>
          </a:p>
          <a:p>
            <a:pPr lvl="1"/>
            <a:r>
              <a:rPr lang="en-US" altLang="en-US">
                <a:solidFill>
                  <a:srgbClr val="404040"/>
                </a:solidFill>
              </a:rPr>
              <a:t>any exception will halt the program</a:t>
            </a:r>
          </a:p>
          <a:p>
            <a:pPr lvl="1"/>
            <a:r>
              <a:rPr lang="en-US" altLang="en-US">
                <a:solidFill>
                  <a:srgbClr val="404040"/>
                </a:solidFill>
              </a:rPr>
              <a:t>you can examine the state of the program at the point of its crash</a:t>
            </a:r>
          </a:p>
          <a:p>
            <a:pPr lvl="1"/>
            <a:r>
              <a:rPr lang="en-US" altLang="en-US">
                <a:solidFill>
                  <a:srgbClr val="404040"/>
                </a:solidFill>
              </a:rPr>
              <a:t>you can set </a:t>
            </a:r>
            <a:r>
              <a:rPr lang="en-US" altLang="en-US" i="1">
                <a:solidFill>
                  <a:srgbClr val="404040"/>
                </a:solidFill>
              </a:rPr>
              <a:t>breakpoints </a:t>
            </a:r>
            <a:r>
              <a:rPr lang="en-US" altLang="en-US">
                <a:solidFill>
                  <a:srgbClr val="404040"/>
                </a:solidFill>
              </a:rPr>
              <a:t>and/or </a:t>
            </a:r>
            <a:r>
              <a:rPr lang="en-US" altLang="en-US" i="1">
                <a:solidFill>
                  <a:srgbClr val="404040"/>
                </a:solidFill>
              </a:rPr>
              <a:t>step </a:t>
            </a:r>
            <a:r>
              <a:rPr lang="en-US" altLang="en-US">
                <a:solidFill>
                  <a:srgbClr val="404040"/>
                </a:solidFill>
              </a:rPr>
              <a:t>through execution (see next slide)</a:t>
            </a:r>
          </a:p>
        </p:txBody>
      </p:sp>
      <p:sp>
        <p:nvSpPr>
          <p:cNvPr id="2" name="Slide Number Placeholder 1">
            <a:extLst>
              <a:ext uri="{FF2B5EF4-FFF2-40B4-BE49-F238E27FC236}">
                <a16:creationId xmlns:a16="http://schemas.microsoft.com/office/drawing/2014/main" id="{6D2BE2CE-DAE6-420D-9025-B121E025FB73}"/>
              </a:ext>
            </a:extLst>
          </p:cNvPr>
          <p:cNvSpPr>
            <a:spLocks noGrp="1"/>
          </p:cNvSpPr>
          <p:nvPr>
            <p:ph type="sldNum" sz="quarter" idx="12"/>
          </p:nvPr>
        </p:nvSpPr>
        <p:spPr/>
        <p:txBody>
          <a:bodyPr/>
          <a:lstStyle/>
          <a:p>
            <a:pPr>
              <a:defRPr/>
            </a:pPr>
            <a:fld id="{7F4B1FAA-A740-404F-BBC5-7C153B666279}" type="slidenum">
              <a:rPr lang="en-US" smtClean="0"/>
              <a:pPr>
                <a:defRPr/>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BCAD06A5-6430-49F4-BA8E-22F88D25CDCA}"/>
              </a:ext>
            </a:extLst>
          </p:cNvPr>
          <p:cNvSpPr>
            <a:spLocks noGrp="1" noChangeArrowheads="1"/>
          </p:cNvSpPr>
          <p:nvPr>
            <p:ph type="title"/>
          </p:nvPr>
        </p:nvSpPr>
        <p:spPr/>
        <p:txBody>
          <a:bodyPr/>
          <a:lstStyle/>
          <a:p>
            <a:r>
              <a:rPr lang="en-US" altLang="en-US"/>
              <a:t>Breakpoints</a:t>
            </a:r>
          </a:p>
        </p:txBody>
      </p:sp>
      <p:sp>
        <p:nvSpPr>
          <p:cNvPr id="412675" name="Rectangle 3">
            <a:extLst>
              <a:ext uri="{FF2B5EF4-FFF2-40B4-BE49-F238E27FC236}">
                <a16:creationId xmlns:a16="http://schemas.microsoft.com/office/drawing/2014/main" id="{DB758B51-78C1-45EA-A4BD-C8DBABD7C4DD}"/>
              </a:ext>
            </a:extLst>
          </p:cNvPr>
          <p:cNvSpPr>
            <a:spLocks noGrp="1" noChangeArrowheads="1"/>
          </p:cNvSpPr>
          <p:nvPr>
            <p:ph type="body" idx="1"/>
          </p:nvPr>
        </p:nvSpPr>
        <p:spPr>
          <a:xfrm>
            <a:off x="0" y="1295400"/>
            <a:ext cx="9144000" cy="5562600"/>
          </a:xfrm>
        </p:spPr>
        <p:txBody>
          <a:bodyPr/>
          <a:lstStyle/>
          <a:p>
            <a:r>
              <a:rPr lang="en-US" altLang="en-US" b="1">
                <a:solidFill>
                  <a:srgbClr val="262626"/>
                </a:solidFill>
              </a:rPr>
              <a:t>breakpoint</a:t>
            </a:r>
            <a:r>
              <a:rPr lang="en-US" altLang="en-US">
                <a:solidFill>
                  <a:srgbClr val="262626"/>
                </a:solidFill>
              </a:rPr>
              <a:t>: a line at which the execution of the program will halt</a:t>
            </a:r>
          </a:p>
          <a:p>
            <a:pPr lvl="1"/>
            <a:r>
              <a:rPr lang="en-US" altLang="en-US">
                <a:solidFill>
                  <a:srgbClr val="404040"/>
                </a:solidFill>
              </a:rPr>
              <a:t>useful so that you can examine variables, objects, and other data in mid-execution</a:t>
            </a:r>
          </a:p>
          <a:p>
            <a:pPr lvl="1"/>
            <a:r>
              <a:rPr lang="en-US" altLang="en-US">
                <a:solidFill>
                  <a:srgbClr val="404040"/>
                </a:solidFill>
              </a:rPr>
              <a:t>can step (execute each statement one at a time) to see when and how a program becomes incorrect</a:t>
            </a:r>
          </a:p>
          <a:p>
            <a:endParaRPr lang="en-US" altLang="en-US">
              <a:solidFill>
                <a:srgbClr val="262626"/>
              </a:solidFill>
            </a:endParaRPr>
          </a:p>
          <a:p>
            <a:r>
              <a:rPr lang="en-US" altLang="en-US">
                <a:solidFill>
                  <a:srgbClr val="262626"/>
                </a:solidFill>
              </a:rPr>
              <a:t>To set a breakpoint in Eclipse:</a:t>
            </a:r>
          </a:p>
          <a:p>
            <a:pPr lvl="1"/>
            <a:r>
              <a:rPr lang="en-US" altLang="en-US">
                <a:solidFill>
                  <a:srgbClr val="404040"/>
                </a:solidFill>
              </a:rPr>
              <a:t>double-click the gray margin left of the desired line</a:t>
            </a:r>
          </a:p>
          <a:p>
            <a:pPr lvl="1"/>
            <a:r>
              <a:rPr lang="en-US" altLang="en-US">
                <a:solidFill>
                  <a:srgbClr val="404040"/>
                </a:solidFill>
              </a:rPr>
              <a:t>(or right-click it and choose Toggle Breakpoint)</a:t>
            </a:r>
          </a:p>
        </p:txBody>
      </p:sp>
      <p:sp>
        <p:nvSpPr>
          <p:cNvPr id="2" name="Slide Number Placeholder 1">
            <a:extLst>
              <a:ext uri="{FF2B5EF4-FFF2-40B4-BE49-F238E27FC236}">
                <a16:creationId xmlns:a16="http://schemas.microsoft.com/office/drawing/2014/main" id="{44C55D7C-E396-47B9-A318-063E2D0BAE01}"/>
              </a:ext>
            </a:extLst>
          </p:cNvPr>
          <p:cNvSpPr>
            <a:spLocks noGrp="1"/>
          </p:cNvSpPr>
          <p:nvPr>
            <p:ph type="sldNum" sz="quarter" idx="12"/>
          </p:nvPr>
        </p:nvSpPr>
        <p:spPr/>
        <p:txBody>
          <a:bodyPr/>
          <a:lstStyle/>
          <a:p>
            <a:pPr>
              <a:defRPr/>
            </a:pPr>
            <a:fld id="{7F4B1FAA-A740-404F-BBC5-7C153B666279}" type="slidenum">
              <a:rPr lang="en-US" smtClean="0"/>
              <a:pPr>
                <a:defRPr/>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F45F781F-2277-49E8-8819-6D5D1355E9E8}"/>
              </a:ext>
            </a:extLst>
          </p:cNvPr>
          <p:cNvSpPr>
            <a:spLocks noGrp="1" noChangeArrowheads="1"/>
          </p:cNvSpPr>
          <p:nvPr>
            <p:ph type="title"/>
          </p:nvPr>
        </p:nvSpPr>
        <p:spPr/>
        <p:txBody>
          <a:bodyPr/>
          <a:lstStyle/>
          <a:p>
            <a:r>
              <a:rPr lang="en-US" altLang="en-US"/>
              <a:t>QA practices</a:t>
            </a:r>
          </a:p>
        </p:txBody>
      </p:sp>
      <p:sp>
        <p:nvSpPr>
          <p:cNvPr id="413699" name="Rectangle 3">
            <a:extLst>
              <a:ext uri="{FF2B5EF4-FFF2-40B4-BE49-F238E27FC236}">
                <a16:creationId xmlns:a16="http://schemas.microsoft.com/office/drawing/2014/main" id="{C3795664-28A4-4087-AAF1-3DF72833A303}"/>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debugging is only one part of the larger goal of assuring that our software meets quality standards</a:t>
            </a:r>
          </a:p>
          <a:p>
            <a:pPr lvl="1"/>
            <a:r>
              <a:rPr lang="en-US" altLang="en-US" b="1">
                <a:solidFill>
                  <a:srgbClr val="404040"/>
                </a:solidFill>
              </a:rPr>
              <a:t>quality assurance (QA)</a:t>
            </a:r>
            <a:r>
              <a:rPr lang="en-US" altLang="en-US">
                <a:solidFill>
                  <a:srgbClr val="404040"/>
                </a:solidFill>
              </a:rPr>
              <a:t>: A planned and systematic pattern of all actions necessary to provide confidence that adequate technical requirements are established, that products and services conform to established technical requirements, and that satisfactory performance is achieved.</a:t>
            </a:r>
          </a:p>
          <a:p>
            <a:endParaRPr lang="en-US" altLang="en-US">
              <a:solidFill>
                <a:srgbClr val="262626"/>
              </a:solidFill>
            </a:endParaRPr>
          </a:p>
          <a:p>
            <a:r>
              <a:rPr lang="en-US" altLang="en-US">
                <a:solidFill>
                  <a:srgbClr val="262626"/>
                </a:solidFill>
              </a:rPr>
              <a:t>we can hunt down the cause of a known bug using print statements or our IDE's </a:t>
            </a:r>
            <a:r>
              <a:rPr lang="en-US" altLang="en-US" b="1">
                <a:solidFill>
                  <a:srgbClr val="262626"/>
                </a:solidFill>
              </a:rPr>
              <a:t>debugger</a:t>
            </a:r>
            <a:r>
              <a:rPr lang="en-US" altLang="en-US">
                <a:solidFill>
                  <a:srgbClr val="262626"/>
                </a:solidFill>
              </a:rPr>
              <a:t> ... </a:t>
            </a:r>
            <a:br>
              <a:rPr lang="en-US" altLang="en-US">
                <a:solidFill>
                  <a:srgbClr val="262626"/>
                </a:solidFill>
              </a:rPr>
            </a:br>
            <a:r>
              <a:rPr lang="en-US" altLang="en-US">
                <a:solidFill>
                  <a:srgbClr val="262626"/>
                </a:solidFill>
              </a:rPr>
              <a:t>but how do we discover all of the bugs in our system, even those with low visibility?</a:t>
            </a:r>
          </a:p>
          <a:p>
            <a:pPr lvl="1"/>
            <a:r>
              <a:rPr lang="en-US" altLang="en-US">
                <a:solidFill>
                  <a:srgbClr val="404040"/>
                </a:solidFill>
              </a:rPr>
              <a:t>ANSWER: </a:t>
            </a:r>
            <a:r>
              <a:rPr lang="en-US" altLang="en-US" i="1">
                <a:solidFill>
                  <a:srgbClr val="404040"/>
                </a:solidFill>
              </a:rPr>
              <a:t>testing </a:t>
            </a:r>
            <a:r>
              <a:rPr lang="en-US" altLang="en-US">
                <a:solidFill>
                  <a:srgbClr val="404040"/>
                </a:solidFill>
              </a:rPr>
              <a:t>and Quality Assurance practices</a:t>
            </a:r>
          </a:p>
        </p:txBody>
      </p:sp>
      <p:sp>
        <p:nvSpPr>
          <p:cNvPr id="2" name="Slide Number Placeholder 1">
            <a:extLst>
              <a:ext uri="{FF2B5EF4-FFF2-40B4-BE49-F238E27FC236}">
                <a16:creationId xmlns:a16="http://schemas.microsoft.com/office/drawing/2014/main" id="{8B1DAEFE-1E05-4785-A003-DB954BB20578}"/>
              </a:ext>
            </a:extLst>
          </p:cNvPr>
          <p:cNvSpPr>
            <a:spLocks noGrp="1"/>
          </p:cNvSpPr>
          <p:nvPr>
            <p:ph type="sldNum" sz="quarter" idx="12"/>
          </p:nvPr>
        </p:nvSpPr>
        <p:spPr/>
        <p:txBody>
          <a:bodyPr/>
          <a:lstStyle/>
          <a:p>
            <a:pPr>
              <a:defRPr/>
            </a:pPr>
            <a:fld id="{7F4B1FAA-A740-404F-BBC5-7C153B666279}" type="slidenum">
              <a:rPr lang="en-US" smtClean="0"/>
              <a:pPr>
                <a:defRPr/>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AFD7811C-F445-4EC5-97CC-3D25E74D39C8}"/>
              </a:ext>
            </a:extLst>
          </p:cNvPr>
          <p:cNvSpPr>
            <a:spLocks noGrp="1" noChangeArrowheads="1"/>
          </p:cNvSpPr>
          <p:nvPr>
            <p:ph type="title"/>
          </p:nvPr>
        </p:nvSpPr>
        <p:spPr/>
        <p:txBody>
          <a:bodyPr/>
          <a:lstStyle/>
          <a:p>
            <a:r>
              <a:rPr lang="en-US" altLang="en-US"/>
              <a:t>Testing exercise</a:t>
            </a:r>
          </a:p>
        </p:txBody>
      </p:sp>
      <p:sp>
        <p:nvSpPr>
          <p:cNvPr id="414723" name="Rectangle 3">
            <a:extLst>
              <a:ext uri="{FF2B5EF4-FFF2-40B4-BE49-F238E27FC236}">
                <a16:creationId xmlns:a16="http://schemas.microsoft.com/office/drawing/2014/main" id="{3C2B5371-99C3-4A43-B96D-9804ABE18D3F}"/>
              </a:ext>
            </a:extLst>
          </p:cNvPr>
          <p:cNvSpPr>
            <a:spLocks noGrp="1" noChangeArrowheads="1"/>
          </p:cNvSpPr>
          <p:nvPr>
            <p:ph type="body" idx="1"/>
          </p:nvPr>
        </p:nvSpPr>
        <p:spPr>
          <a:xfrm>
            <a:off x="-47625" y="822960"/>
            <a:ext cx="9144000" cy="6035040"/>
          </a:xfrm>
        </p:spPr>
        <p:txBody>
          <a:bodyPr/>
          <a:lstStyle/>
          <a:p>
            <a:r>
              <a:rPr lang="en-US" altLang="en-US" dirty="0">
                <a:solidFill>
                  <a:srgbClr val="262626"/>
                </a:solidFill>
              </a:rPr>
              <a:t>Imagine that we have a </a:t>
            </a:r>
            <a:r>
              <a:rPr lang="en-US" altLang="en-US" b="1" dirty="0">
                <a:solidFill>
                  <a:srgbClr val="009900"/>
                </a:solidFill>
              </a:rPr>
              <a:t>Date</a:t>
            </a:r>
            <a:r>
              <a:rPr lang="en-US" altLang="en-US" dirty="0">
                <a:solidFill>
                  <a:srgbClr val="009900"/>
                </a:solidFill>
              </a:rPr>
              <a:t> class </a:t>
            </a:r>
            <a:r>
              <a:rPr lang="en-US" altLang="en-US" dirty="0">
                <a:solidFill>
                  <a:srgbClr val="262626"/>
                </a:solidFill>
              </a:rPr>
              <a:t>with working methods like </a:t>
            </a:r>
            <a:r>
              <a:rPr lang="en-US" altLang="en-US" dirty="0" err="1">
                <a:solidFill>
                  <a:srgbClr val="262626"/>
                </a:solidFill>
              </a:rPr>
              <a:t>isLeapYear</a:t>
            </a:r>
            <a:r>
              <a:rPr lang="en-US" altLang="en-US" dirty="0">
                <a:solidFill>
                  <a:srgbClr val="262626"/>
                </a:solidFill>
              </a:rPr>
              <a:t>(year), </a:t>
            </a:r>
            <a:r>
              <a:rPr lang="en-US" altLang="en-US" dirty="0" err="1">
                <a:solidFill>
                  <a:srgbClr val="262626"/>
                </a:solidFill>
              </a:rPr>
              <a:t>getDaysInMonth</a:t>
            </a:r>
            <a:r>
              <a:rPr lang="en-US" altLang="en-US" dirty="0">
                <a:solidFill>
                  <a:srgbClr val="262626"/>
                </a:solidFill>
              </a:rPr>
              <a:t>(month, year), and </a:t>
            </a:r>
            <a:r>
              <a:rPr lang="en-US" altLang="en-US" dirty="0" err="1">
                <a:solidFill>
                  <a:srgbClr val="262626"/>
                </a:solidFill>
              </a:rPr>
              <a:t>addDays</a:t>
            </a:r>
            <a:r>
              <a:rPr lang="en-US" altLang="en-US" dirty="0">
                <a:solidFill>
                  <a:srgbClr val="262626"/>
                </a:solidFill>
              </a:rPr>
              <a:t>(days).</a:t>
            </a:r>
          </a:p>
          <a:p>
            <a:endParaRPr lang="en-US" altLang="en-US" dirty="0">
              <a:solidFill>
                <a:srgbClr val="404040"/>
              </a:solidFill>
            </a:endParaRPr>
          </a:p>
          <a:p>
            <a:pPr lvl="1"/>
            <a:r>
              <a:rPr lang="en-US" altLang="en-US" dirty="0">
                <a:solidFill>
                  <a:srgbClr val="404040"/>
                </a:solidFill>
              </a:rPr>
              <a:t>Let's talk about the pseudo-code for the algorithm for an </a:t>
            </a:r>
            <a:r>
              <a:rPr lang="en-US" altLang="en-US" dirty="0" err="1">
                <a:solidFill>
                  <a:srgbClr val="404040"/>
                </a:solidFill>
              </a:rPr>
              <a:t>addDays</a:t>
            </a:r>
            <a:r>
              <a:rPr lang="en-US" altLang="en-US" dirty="0">
                <a:solidFill>
                  <a:srgbClr val="404040"/>
                </a:solidFill>
              </a:rPr>
              <a:t>(days) method that moves the current Date object forward in time by the given number of days.  A negative value moves the Date backward in time.</a:t>
            </a:r>
          </a:p>
          <a:p>
            <a:pPr lvl="1"/>
            <a:endParaRPr lang="en-US" altLang="en-US" dirty="0">
              <a:solidFill>
                <a:srgbClr val="404040"/>
              </a:solidFill>
            </a:endParaRPr>
          </a:p>
          <a:p>
            <a:pPr lvl="1"/>
            <a:r>
              <a:rPr lang="en-US" altLang="en-US" dirty="0">
                <a:solidFill>
                  <a:srgbClr val="404040"/>
                </a:solidFill>
              </a:rPr>
              <a:t>Come up with a set of test values for the </a:t>
            </a:r>
            <a:r>
              <a:rPr lang="en-US" altLang="en-US" dirty="0" err="1">
                <a:solidFill>
                  <a:srgbClr val="404040"/>
                </a:solidFill>
              </a:rPr>
              <a:t>getDaysInMonth</a:t>
            </a:r>
            <a:r>
              <a:rPr lang="en-US" altLang="en-US" dirty="0">
                <a:solidFill>
                  <a:srgbClr val="404040"/>
                </a:solidFill>
              </a:rPr>
              <a:t> method to test its correctness.</a:t>
            </a:r>
          </a:p>
          <a:p>
            <a:pPr lvl="1"/>
            <a:endParaRPr lang="en-US" altLang="en-US" dirty="0">
              <a:solidFill>
                <a:srgbClr val="404040"/>
              </a:solidFill>
            </a:endParaRPr>
          </a:p>
          <a:p>
            <a:pPr lvl="1"/>
            <a:r>
              <a:rPr lang="en-US" altLang="en-US" dirty="0">
                <a:solidFill>
                  <a:srgbClr val="404040"/>
                </a:solidFill>
              </a:rPr>
              <a:t>Come up with a set of test values for your </a:t>
            </a:r>
            <a:r>
              <a:rPr lang="en-US" altLang="en-US" dirty="0" err="1">
                <a:solidFill>
                  <a:srgbClr val="404040"/>
                </a:solidFill>
              </a:rPr>
              <a:t>addDays</a:t>
            </a:r>
            <a:r>
              <a:rPr lang="en-US" altLang="en-US" dirty="0">
                <a:solidFill>
                  <a:srgbClr val="404040"/>
                </a:solidFill>
              </a:rPr>
              <a:t> method to test its correctness.</a:t>
            </a:r>
          </a:p>
        </p:txBody>
      </p:sp>
      <p:sp>
        <p:nvSpPr>
          <p:cNvPr id="2" name="Slide Number Placeholder 1">
            <a:extLst>
              <a:ext uri="{FF2B5EF4-FFF2-40B4-BE49-F238E27FC236}">
                <a16:creationId xmlns:a16="http://schemas.microsoft.com/office/drawing/2014/main" id="{3105F807-BD8E-4EAB-AAC6-6AA8FD8C98CF}"/>
              </a:ext>
            </a:extLst>
          </p:cNvPr>
          <p:cNvSpPr>
            <a:spLocks noGrp="1"/>
          </p:cNvSpPr>
          <p:nvPr>
            <p:ph type="sldNum" sz="quarter" idx="12"/>
          </p:nvPr>
        </p:nvSpPr>
        <p:spPr/>
        <p:txBody>
          <a:bodyPr/>
          <a:lstStyle/>
          <a:p>
            <a:pPr>
              <a:defRPr/>
            </a:pPr>
            <a:fld id="{7F4B1FAA-A740-404F-BBC5-7C153B666279}" type="slidenum">
              <a:rPr lang="en-US" smtClean="0"/>
              <a:pPr>
                <a:defRPr/>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D505CAAD-B2F6-4F72-8A84-A4CA05005099}"/>
              </a:ext>
            </a:extLst>
          </p:cNvPr>
          <p:cNvSpPr>
            <a:spLocks noGrp="1" noChangeArrowheads="1"/>
          </p:cNvSpPr>
          <p:nvPr>
            <p:ph type="title"/>
          </p:nvPr>
        </p:nvSpPr>
        <p:spPr/>
        <p:txBody>
          <a:bodyPr/>
          <a:lstStyle/>
          <a:p>
            <a:r>
              <a:rPr lang="en-US" altLang="en-US"/>
              <a:t>JUnit exercise</a:t>
            </a:r>
          </a:p>
        </p:txBody>
      </p:sp>
      <p:sp>
        <p:nvSpPr>
          <p:cNvPr id="415747" name="Rectangle 3">
            <a:extLst>
              <a:ext uri="{FF2B5EF4-FFF2-40B4-BE49-F238E27FC236}">
                <a16:creationId xmlns:a16="http://schemas.microsoft.com/office/drawing/2014/main" id="{B4363CC1-04D3-4EF9-A1DF-B4C016D80208}"/>
              </a:ext>
            </a:extLst>
          </p:cNvPr>
          <p:cNvSpPr>
            <a:spLocks noGrp="1" noChangeArrowheads="1"/>
          </p:cNvSpPr>
          <p:nvPr>
            <p:ph type="body" idx="1"/>
          </p:nvPr>
        </p:nvSpPr>
        <p:spPr>
          <a:xfrm>
            <a:off x="164592" y="989683"/>
            <a:ext cx="8814816" cy="5562600"/>
          </a:xfrm>
        </p:spPr>
        <p:txBody>
          <a:bodyPr/>
          <a:lstStyle/>
          <a:p>
            <a:pPr>
              <a:buFontTx/>
              <a:buNone/>
            </a:pPr>
            <a:r>
              <a:rPr lang="en-US" altLang="en-US" dirty="0">
                <a:solidFill>
                  <a:srgbClr val="262626"/>
                </a:solidFill>
              </a:rPr>
              <a:t>Using our Date class, let's:</a:t>
            </a:r>
          </a:p>
          <a:p>
            <a:r>
              <a:rPr lang="en-US" altLang="en-US" sz="2000" dirty="0">
                <a:solidFill>
                  <a:srgbClr val="262626"/>
                </a:solidFill>
              </a:rPr>
              <a:t>Enforce a contract with invariants on our Date objects, so that they can never hold an invalid state.</a:t>
            </a:r>
          </a:p>
          <a:p>
            <a:r>
              <a:rPr lang="en-US" altLang="en-US" sz="2000" dirty="0">
                <a:solidFill>
                  <a:srgbClr val="262626"/>
                </a:solidFill>
              </a:rPr>
              <a:t>Write an </a:t>
            </a:r>
            <a:r>
              <a:rPr lang="en-US" altLang="en-US" sz="2000" dirty="0" err="1">
                <a:solidFill>
                  <a:srgbClr val="262626"/>
                </a:solidFill>
              </a:rPr>
              <a:t>addDays</a:t>
            </a:r>
            <a:r>
              <a:rPr lang="en-US" altLang="en-US" sz="2000" dirty="0">
                <a:solidFill>
                  <a:srgbClr val="262626"/>
                </a:solidFill>
              </a:rPr>
              <a:t> method that takes an int and adjusts the current Date's date by the given number of days forward in time.  If the argument is negative, go backward in time.</a:t>
            </a:r>
          </a:p>
          <a:p>
            <a:r>
              <a:rPr lang="en-US" altLang="en-US" sz="2000" dirty="0">
                <a:solidFill>
                  <a:srgbClr val="262626"/>
                </a:solidFill>
              </a:rPr>
              <a:t>Write a </a:t>
            </a:r>
            <a:r>
              <a:rPr lang="en-US" altLang="en-US" sz="2000" dirty="0" err="1">
                <a:solidFill>
                  <a:srgbClr val="262626"/>
                </a:solidFill>
              </a:rPr>
              <a:t>compareTo</a:t>
            </a:r>
            <a:r>
              <a:rPr lang="en-US" altLang="en-US" sz="2000" dirty="0">
                <a:solidFill>
                  <a:srgbClr val="262626"/>
                </a:solidFill>
              </a:rPr>
              <a:t> method that compares Dates chronologically.</a:t>
            </a:r>
          </a:p>
          <a:p>
            <a:r>
              <a:rPr lang="en-US" altLang="en-US" sz="2000" dirty="0">
                <a:solidFill>
                  <a:srgbClr val="262626"/>
                </a:solidFill>
              </a:rPr>
              <a:t>Write an equals method that tells whether two Dates store the same date.</a:t>
            </a:r>
          </a:p>
          <a:p>
            <a:r>
              <a:rPr lang="en-US" altLang="en-US" sz="2000" dirty="0">
                <a:solidFill>
                  <a:srgbClr val="262626"/>
                </a:solidFill>
              </a:rPr>
              <a:t>Add </a:t>
            </a:r>
            <a:r>
              <a:rPr lang="en-US" altLang="en-US" sz="2000" dirty="0" err="1">
                <a:solidFill>
                  <a:srgbClr val="262626"/>
                </a:solidFill>
              </a:rPr>
              <a:t>getDaysFrom</a:t>
            </a:r>
            <a:r>
              <a:rPr lang="en-US" altLang="en-US" sz="2000" dirty="0">
                <a:solidFill>
                  <a:srgbClr val="262626"/>
                </a:solidFill>
              </a:rPr>
              <a:t> method that takes another Date object and returns the number of days this Date is away from the date of the given other Date object.</a:t>
            </a:r>
          </a:p>
          <a:p>
            <a:pPr lvl="1"/>
            <a:r>
              <a:rPr lang="en-US" altLang="en-US" sz="1800" dirty="0">
                <a:solidFill>
                  <a:srgbClr val="262626"/>
                </a:solidFill>
              </a:rPr>
              <a:t>It is therefore implied that after a call of </a:t>
            </a:r>
            <a:r>
              <a:rPr lang="en-US" altLang="en-US" sz="1800" i="1" dirty="0" err="1">
                <a:solidFill>
                  <a:srgbClr val="7030A0"/>
                </a:solidFill>
              </a:rPr>
              <a:t>this.addDays</a:t>
            </a:r>
            <a:r>
              <a:rPr lang="en-US" altLang="en-US" sz="1800" i="1" dirty="0">
                <a:solidFill>
                  <a:srgbClr val="7030A0"/>
                </a:solidFill>
              </a:rPr>
              <a:t>(-</a:t>
            </a:r>
            <a:r>
              <a:rPr lang="en-US" altLang="en-US" sz="1800" i="1" dirty="0" err="1">
                <a:solidFill>
                  <a:srgbClr val="7030A0"/>
                </a:solidFill>
              </a:rPr>
              <a:t>this.getDaysFrom</a:t>
            </a:r>
            <a:r>
              <a:rPr lang="en-US" altLang="en-US" sz="1800" i="1" dirty="0">
                <a:solidFill>
                  <a:srgbClr val="7030A0"/>
                </a:solidFill>
              </a:rPr>
              <a:t>(other))</a:t>
            </a:r>
            <a:r>
              <a:rPr lang="en-US" altLang="en-US" sz="1800" dirty="0">
                <a:solidFill>
                  <a:srgbClr val="262626"/>
                </a:solidFill>
              </a:rPr>
              <a:t>, the statement </a:t>
            </a:r>
            <a:r>
              <a:rPr lang="en-US" altLang="en-US" sz="1800" i="1" dirty="0" err="1">
                <a:solidFill>
                  <a:srgbClr val="7030A0"/>
                </a:solidFill>
              </a:rPr>
              <a:t>this.equals</a:t>
            </a:r>
            <a:r>
              <a:rPr lang="en-US" altLang="en-US" sz="1800" i="1" dirty="0">
                <a:solidFill>
                  <a:srgbClr val="7030A0"/>
                </a:solidFill>
              </a:rPr>
              <a:t>(other)</a:t>
            </a:r>
            <a:r>
              <a:rPr lang="en-US" altLang="en-US" sz="1800" dirty="0">
                <a:solidFill>
                  <a:srgbClr val="262626"/>
                </a:solidFill>
              </a:rPr>
              <a:t> would be true.</a:t>
            </a:r>
          </a:p>
          <a:p>
            <a:endParaRPr lang="en-US" altLang="en-US" sz="2000" dirty="0">
              <a:solidFill>
                <a:srgbClr val="262626"/>
              </a:solidFill>
            </a:endParaRPr>
          </a:p>
          <a:p>
            <a:r>
              <a:rPr lang="en-US" altLang="en-US" sz="2000" dirty="0">
                <a:solidFill>
                  <a:srgbClr val="FF5050"/>
                </a:solidFill>
              </a:rPr>
              <a:t>Write </a:t>
            </a:r>
            <a:r>
              <a:rPr lang="en-US" altLang="en-US" sz="2000" b="1" dirty="0">
                <a:solidFill>
                  <a:srgbClr val="009900"/>
                </a:solidFill>
              </a:rPr>
              <a:t>JUnit</a:t>
            </a:r>
            <a:r>
              <a:rPr lang="en-US" altLang="en-US" sz="2000" dirty="0">
                <a:solidFill>
                  <a:srgbClr val="009900"/>
                </a:solidFill>
              </a:rPr>
              <a:t> test </a:t>
            </a:r>
            <a:r>
              <a:rPr lang="en-US" altLang="en-US" sz="2000" dirty="0">
                <a:solidFill>
                  <a:srgbClr val="FF5050"/>
                </a:solidFill>
              </a:rPr>
              <a:t>code that checks each of the above methods for correctness.  Utilize intelligent testing techniques as presented in class.</a:t>
            </a:r>
          </a:p>
        </p:txBody>
      </p:sp>
      <p:sp>
        <p:nvSpPr>
          <p:cNvPr id="2" name="Slide Number Placeholder 1">
            <a:extLst>
              <a:ext uri="{FF2B5EF4-FFF2-40B4-BE49-F238E27FC236}">
                <a16:creationId xmlns:a16="http://schemas.microsoft.com/office/drawing/2014/main" id="{101CC4E5-F522-46EC-AF8A-8ED2239A2127}"/>
              </a:ext>
            </a:extLst>
          </p:cNvPr>
          <p:cNvSpPr>
            <a:spLocks noGrp="1"/>
          </p:cNvSpPr>
          <p:nvPr>
            <p:ph type="sldNum" sz="quarter" idx="12"/>
          </p:nvPr>
        </p:nvSpPr>
        <p:spPr/>
        <p:txBody>
          <a:bodyPr/>
          <a:lstStyle/>
          <a:p>
            <a:pPr>
              <a:defRPr/>
            </a:pPr>
            <a:fld id="{7F4B1FAA-A740-404F-BBC5-7C153B666279}" type="slidenum">
              <a:rPr lang="en-US" smtClean="0"/>
              <a:pPr>
                <a:defRPr/>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46048"/>
            <a:ext cx="9048750" cy="1329746"/>
          </a:xfrm>
        </p:spPr>
        <p:txBody>
          <a:bodyPr/>
          <a:lstStyle/>
          <a:p>
            <a:r>
              <a:rPr lang="en-US" dirty="0"/>
              <a:t>Affecting Controllability and </a:t>
            </a:r>
            <a:r>
              <a:rPr lang="en-US" dirty="0" err="1"/>
              <a:t>Observability</a:t>
            </a:r>
            <a:endParaRPr lang="en-US" dirty="0"/>
          </a:p>
        </p:txBody>
      </p:sp>
      <p:sp>
        <p:nvSpPr>
          <p:cNvPr id="3" name="Content Placeholder 2"/>
          <p:cNvSpPr>
            <a:spLocks noGrp="1"/>
          </p:cNvSpPr>
          <p:nvPr>
            <p:ph idx="1"/>
          </p:nvPr>
        </p:nvSpPr>
        <p:spPr>
          <a:xfrm>
            <a:off x="88900" y="1266978"/>
            <a:ext cx="8966200" cy="4751694"/>
          </a:xfrm>
        </p:spPr>
        <p:txBody>
          <a:bodyPr/>
          <a:lstStyle/>
          <a:p>
            <a:r>
              <a:rPr lang="en-US" sz="2800" dirty="0">
                <a:effectLst>
                  <a:outerShdw blurRad="38100" dist="38100" dir="2700000" algn="tl">
                    <a:srgbClr val="000000">
                      <a:alpha val="43137"/>
                    </a:srgbClr>
                  </a:outerShdw>
                </a:effectLst>
                <a:latin typeface="Calibri" pitchFamily="34" charset="0"/>
                <a:cs typeface="Calibri" pitchFamily="34" charset="0"/>
              </a:rPr>
              <a:t>Prefix values</a:t>
            </a:r>
          </a:p>
          <a:p>
            <a:endParaRPr lang="en-US" sz="2800" dirty="0"/>
          </a:p>
          <a:p>
            <a:endParaRPr lang="en-US" sz="2800" dirty="0"/>
          </a:p>
          <a:p>
            <a:r>
              <a:rPr lang="en-US" sz="2800" dirty="0">
                <a:effectLst>
                  <a:outerShdw blurRad="38100" dist="38100" dir="2700000" algn="tl">
                    <a:srgbClr val="000000">
                      <a:alpha val="43137"/>
                    </a:srgbClr>
                  </a:outerShdw>
                </a:effectLst>
                <a:latin typeface="Calibri" pitchFamily="34" charset="0"/>
                <a:cs typeface="Calibri" pitchFamily="34" charset="0"/>
              </a:rPr>
              <a:t>Postfix values</a:t>
            </a:r>
          </a:p>
          <a:p>
            <a:endParaRPr lang="en-US" sz="2800" dirty="0"/>
          </a:p>
          <a:p>
            <a:endParaRPr lang="en-US" sz="2800" dirty="0"/>
          </a:p>
          <a:p>
            <a:pPr marL="800100" lvl="1" indent="-342900">
              <a:buFontTx/>
              <a:buAutoNum type="arabicPeriod"/>
            </a:pPr>
            <a:r>
              <a:rPr lang="en-US" i="1" dirty="0">
                <a:solidFill>
                  <a:schemeClr val="tx2"/>
                </a:solidFill>
              </a:rPr>
              <a:t>Verification Values</a:t>
            </a:r>
            <a:r>
              <a:rPr lang="en-US" dirty="0"/>
              <a:t>: Values needed to see the results of the test case values</a:t>
            </a:r>
          </a:p>
          <a:p>
            <a:pPr marL="800100" lvl="1" indent="-342900">
              <a:buFontTx/>
              <a:buAutoNum type="arabicPeriod"/>
            </a:pPr>
            <a:r>
              <a:rPr lang="en-US" i="1" dirty="0">
                <a:solidFill>
                  <a:schemeClr val="tx2"/>
                </a:solidFill>
              </a:rPr>
              <a:t>Exit Values</a:t>
            </a:r>
            <a:r>
              <a:rPr lang="en-US" dirty="0"/>
              <a:t>: Values or commands needed to terminate the program or otherwise return it to a stable state</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
        <p:nvSpPr>
          <p:cNvPr id="7" name="Text Box 4"/>
          <p:cNvSpPr txBox="1">
            <a:spLocks noChangeArrowheads="1"/>
          </p:cNvSpPr>
          <p:nvPr/>
        </p:nvSpPr>
        <p:spPr bwMode="auto">
          <a:xfrm>
            <a:off x="198692" y="3326039"/>
            <a:ext cx="8727311"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sz="2800" b="0" dirty="0">
                <a:solidFill>
                  <a:srgbClr val="0000CC"/>
                </a:solidFill>
                <a:latin typeface="Gill Sans MT" pitchFamily="34" charset="0"/>
              </a:rPr>
              <a:t>Any inputs that need to be sent to the software after the test case values are sent</a:t>
            </a:r>
            <a:endParaRPr lang="en-US" altLang="zh-CN" sz="2800" b="0" dirty="0">
              <a:solidFill>
                <a:srgbClr val="0000CC"/>
              </a:solidFill>
              <a:effectLst>
                <a:outerShdw blurRad="38100" dist="38100" dir="2700000" algn="tl">
                  <a:srgbClr val="000000"/>
                </a:outerShdw>
              </a:effectLst>
              <a:latin typeface="Gill Sans MT" pitchFamily="34" charset="0"/>
              <a:ea typeface="宋体" charset="-122"/>
            </a:endParaRPr>
          </a:p>
        </p:txBody>
      </p:sp>
      <p:sp>
        <p:nvSpPr>
          <p:cNvPr id="8" name="Text Box 4"/>
          <p:cNvSpPr txBox="1">
            <a:spLocks noChangeArrowheads="1"/>
          </p:cNvSpPr>
          <p:nvPr/>
        </p:nvSpPr>
        <p:spPr bwMode="auto">
          <a:xfrm>
            <a:off x="198691" y="1812459"/>
            <a:ext cx="8727311"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marL="457200" indent="-457200" algn="ctr"/>
            <a:r>
              <a:rPr lang="en-US" sz="2800" b="0" dirty="0">
                <a:solidFill>
                  <a:srgbClr val="0000CC"/>
                </a:solidFill>
                <a:latin typeface="Gill Sans MT" pitchFamily="34" charset="0"/>
              </a:rPr>
              <a:t>Inputs necessary to put the software into the appropriate state to receive the test case values</a:t>
            </a:r>
          </a:p>
        </p:txBody>
      </p:sp>
    </p:spTree>
    <p:extLst>
      <p:ext uri="{BB962C8B-B14F-4D97-AF65-F5344CB8AC3E}">
        <p14:creationId xmlns:p14="http://schemas.microsoft.com/office/powerpoint/2010/main" val="33603045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a:extLst>
              <a:ext uri="{FF2B5EF4-FFF2-40B4-BE49-F238E27FC236}">
                <a16:creationId xmlns:a16="http://schemas.microsoft.com/office/drawing/2014/main" id="{C0403B38-7D24-4A94-9A98-32A418C80520}"/>
              </a:ext>
            </a:extLst>
          </p:cNvPr>
          <p:cNvSpPr>
            <a:spLocks noGrp="1" noChangeArrowheads="1"/>
          </p:cNvSpPr>
          <p:nvPr>
            <p:ph type="title"/>
          </p:nvPr>
        </p:nvSpPr>
        <p:spPr/>
        <p:txBody>
          <a:bodyPr/>
          <a:lstStyle/>
          <a:p>
            <a:r>
              <a:rPr lang="en-US" altLang="en-US"/>
              <a:t>When to test</a:t>
            </a:r>
          </a:p>
        </p:txBody>
      </p:sp>
      <p:sp>
        <p:nvSpPr>
          <p:cNvPr id="438275" name="Rectangle 3">
            <a:extLst>
              <a:ext uri="{FF2B5EF4-FFF2-40B4-BE49-F238E27FC236}">
                <a16:creationId xmlns:a16="http://schemas.microsoft.com/office/drawing/2014/main" id="{EDEC4D75-FAE8-4074-9B16-6FA1E084D196}"/>
              </a:ext>
            </a:extLst>
          </p:cNvPr>
          <p:cNvSpPr>
            <a:spLocks noGrp="1" noChangeArrowheads="1"/>
          </p:cNvSpPr>
          <p:nvPr>
            <p:ph type="body" idx="1"/>
          </p:nvPr>
        </p:nvSpPr>
        <p:spPr>
          <a:xfrm>
            <a:off x="0" y="941832"/>
            <a:ext cx="9144000" cy="5916168"/>
          </a:xfrm>
        </p:spPr>
        <p:txBody>
          <a:bodyPr/>
          <a:lstStyle/>
          <a:p>
            <a:r>
              <a:rPr lang="en-US" altLang="en-US" b="1" dirty="0">
                <a:solidFill>
                  <a:srgbClr val="262626"/>
                </a:solidFill>
              </a:rPr>
              <a:t>Test-last:</a:t>
            </a:r>
            <a:r>
              <a:rPr lang="en-US" altLang="en-US" dirty="0">
                <a:solidFill>
                  <a:srgbClr val="262626"/>
                </a:solidFill>
              </a:rPr>
              <a:t> write code under test, then write test code</a:t>
            </a:r>
          </a:p>
          <a:p>
            <a:r>
              <a:rPr lang="en-US" altLang="en-US" b="1" dirty="0">
                <a:solidFill>
                  <a:srgbClr val="262626"/>
                </a:solidFill>
              </a:rPr>
              <a:t>Test-first:</a:t>
            </a:r>
            <a:r>
              <a:rPr lang="en-US" altLang="en-US" dirty="0">
                <a:solidFill>
                  <a:srgbClr val="262626"/>
                </a:solidFill>
              </a:rPr>
              <a:t> write test code, then write code under test (test as spec)</a:t>
            </a:r>
          </a:p>
          <a:p>
            <a:pPr lvl="1"/>
            <a:r>
              <a:rPr lang="en-US" altLang="en-US" dirty="0">
                <a:solidFill>
                  <a:srgbClr val="7030A0"/>
                </a:solidFill>
              </a:rPr>
              <a:t>Test-driven development (TDD)</a:t>
            </a:r>
            <a:r>
              <a:rPr lang="en-US" altLang="en-US" dirty="0">
                <a:solidFill>
                  <a:srgbClr val="262626"/>
                </a:solidFill>
              </a:rPr>
              <a:t>, </a:t>
            </a:r>
          </a:p>
          <a:p>
            <a:pPr lvl="1"/>
            <a:r>
              <a:rPr lang="en-US" altLang="en-US" dirty="0">
                <a:solidFill>
                  <a:srgbClr val="7030A0"/>
                </a:solidFill>
              </a:rPr>
              <a:t>Behavior driven development (BDD)</a:t>
            </a:r>
            <a:r>
              <a:rPr lang="en-US" altLang="en-US" dirty="0">
                <a:solidFill>
                  <a:srgbClr val="262626"/>
                </a:solidFill>
              </a:rPr>
              <a:t>.</a:t>
            </a:r>
          </a:p>
          <a:p>
            <a:pPr lvl="1"/>
            <a:r>
              <a:rPr lang="en-US" altLang="en-US" dirty="0">
                <a:solidFill>
                  <a:srgbClr val="262626"/>
                </a:solidFill>
              </a:rPr>
              <a:t>Will be discussed in the next lecture!</a:t>
            </a:r>
          </a:p>
          <a:p>
            <a:r>
              <a:rPr lang="en-US" altLang="en-US" b="1" dirty="0">
                <a:solidFill>
                  <a:srgbClr val="262626"/>
                </a:solidFill>
              </a:rPr>
              <a:t>Regression test: </a:t>
            </a:r>
            <a:r>
              <a:rPr lang="en-US" altLang="en-US" dirty="0">
                <a:solidFill>
                  <a:srgbClr val="262626"/>
                </a:solidFill>
              </a:rPr>
              <a:t>when it breaks, write a test first to fix it</a:t>
            </a:r>
          </a:p>
          <a:p>
            <a:r>
              <a:rPr lang="en-US" altLang="en-US" b="1" dirty="0">
                <a:solidFill>
                  <a:srgbClr val="262626"/>
                </a:solidFill>
              </a:rPr>
              <a:t>Test-coverage:</a:t>
            </a:r>
            <a:r>
              <a:rPr lang="en-US" altLang="en-US" dirty="0">
                <a:solidFill>
                  <a:srgbClr val="262626"/>
                </a:solidFill>
              </a:rPr>
              <a:t> when nothing is broken but want to get coverage</a:t>
            </a:r>
          </a:p>
          <a:p>
            <a:endParaRPr lang="en-US" altLang="en-US" dirty="0">
              <a:solidFill>
                <a:srgbClr val="262626"/>
              </a:solidFill>
            </a:endParaRPr>
          </a:p>
          <a:p>
            <a:pPr lvl="1"/>
            <a:r>
              <a:rPr lang="en-US" altLang="en-US" dirty="0">
                <a:solidFill>
                  <a:srgbClr val="FF5050"/>
                </a:solidFill>
              </a:rPr>
              <a:t>Develop the </a:t>
            </a:r>
            <a:r>
              <a:rPr lang="en-US" altLang="en-US" b="1" dirty="0">
                <a:solidFill>
                  <a:srgbClr val="009900"/>
                </a:solidFill>
              </a:rPr>
              <a:t>Date</a:t>
            </a:r>
            <a:r>
              <a:rPr lang="en-US" altLang="en-US" dirty="0">
                <a:solidFill>
                  <a:srgbClr val="009900"/>
                </a:solidFill>
              </a:rPr>
              <a:t> class </a:t>
            </a:r>
            <a:r>
              <a:rPr lang="en-US" altLang="en-US" dirty="0">
                <a:solidFill>
                  <a:srgbClr val="FF5050"/>
                </a:solidFill>
              </a:rPr>
              <a:t>program in the previous slide with all above approaches. </a:t>
            </a:r>
          </a:p>
        </p:txBody>
      </p:sp>
      <p:sp>
        <p:nvSpPr>
          <p:cNvPr id="2" name="Slide Number Placeholder 1">
            <a:extLst>
              <a:ext uri="{FF2B5EF4-FFF2-40B4-BE49-F238E27FC236}">
                <a16:creationId xmlns:a16="http://schemas.microsoft.com/office/drawing/2014/main" id="{BA5A9759-B745-4F63-A267-E673CCA69739}"/>
              </a:ext>
            </a:extLst>
          </p:cNvPr>
          <p:cNvSpPr>
            <a:spLocks noGrp="1"/>
          </p:cNvSpPr>
          <p:nvPr>
            <p:ph type="sldNum" sz="quarter" idx="12"/>
          </p:nvPr>
        </p:nvSpPr>
        <p:spPr/>
        <p:txBody>
          <a:bodyPr/>
          <a:lstStyle/>
          <a:p>
            <a:pPr>
              <a:defRPr/>
            </a:pPr>
            <a:fld id="{7F4B1FAA-A740-404F-BBC5-7C153B666279}" type="slidenum">
              <a:rPr lang="en-US" smtClean="0"/>
              <a:pPr>
                <a:defRPr/>
              </a:pPr>
              <a:t>60</a:t>
            </a:fld>
            <a:endParaRPr lang="en-US"/>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70F76D6-732F-487A-87E7-23DF3BCB439B}" type="slidenum">
              <a:rPr lang="en-US" sz="900" b="0" smtClean="0">
                <a:solidFill>
                  <a:schemeClr val="tx1"/>
                </a:solidFill>
              </a:rPr>
              <a:pPr/>
              <a:t>61</a:t>
            </a:fld>
            <a:endParaRPr lang="en-US" sz="900" b="0">
              <a:solidFill>
                <a:schemeClr val="tx1"/>
              </a:solidFill>
            </a:endParaRPr>
          </a:p>
        </p:txBody>
      </p:sp>
      <p:sp>
        <p:nvSpPr>
          <p:cNvPr id="26629" name="Title 1"/>
          <p:cNvSpPr>
            <a:spLocks noGrp="1"/>
          </p:cNvSpPr>
          <p:nvPr>
            <p:ph type="title"/>
          </p:nvPr>
        </p:nvSpPr>
        <p:spPr/>
        <p:txBody>
          <a:bodyPr/>
          <a:lstStyle/>
          <a:p>
            <a:r>
              <a:rPr lang="en-US"/>
              <a:t>Summary</a:t>
            </a:r>
          </a:p>
        </p:txBody>
      </p:sp>
      <p:sp>
        <p:nvSpPr>
          <p:cNvPr id="48131" name="Content Placeholder 2"/>
          <p:cNvSpPr>
            <a:spLocks noGrp="1"/>
          </p:cNvSpPr>
          <p:nvPr>
            <p:ph idx="1"/>
          </p:nvPr>
        </p:nvSpPr>
        <p:spPr>
          <a:xfrm>
            <a:off x="133350" y="898525"/>
            <a:ext cx="8966200" cy="5653758"/>
          </a:xfrm>
        </p:spPr>
        <p:txBody>
          <a:bodyPr/>
          <a:lstStyle/>
          <a:p>
            <a:r>
              <a:rPr lang="en-US" dirty="0"/>
              <a:t>The only way to make testing </a:t>
            </a:r>
            <a:r>
              <a:rPr lang="en-US" dirty="0">
                <a:solidFill>
                  <a:schemeClr val="tx2"/>
                </a:solidFill>
              </a:rPr>
              <a:t>efficient</a:t>
            </a:r>
            <a:r>
              <a:rPr lang="en-US" dirty="0"/>
              <a:t> as well as </a:t>
            </a:r>
            <a:r>
              <a:rPr lang="en-US" dirty="0">
                <a:solidFill>
                  <a:schemeClr val="tx2"/>
                </a:solidFill>
              </a:rPr>
              <a:t>effective</a:t>
            </a:r>
            <a:r>
              <a:rPr lang="en-US" dirty="0"/>
              <a:t> is to </a:t>
            </a:r>
            <a:r>
              <a:rPr lang="en-US" dirty="0">
                <a:solidFill>
                  <a:schemeClr val="tx2"/>
                </a:solidFill>
              </a:rPr>
              <a:t>automate</a:t>
            </a:r>
            <a:r>
              <a:rPr lang="en-US" dirty="0"/>
              <a:t> as much as possible</a:t>
            </a:r>
          </a:p>
          <a:p>
            <a:r>
              <a:rPr lang="en-US" dirty="0"/>
              <a:t>Test frameworks provide very simple ways to </a:t>
            </a:r>
            <a:r>
              <a:rPr lang="en-US" dirty="0">
                <a:solidFill>
                  <a:schemeClr val="tx2"/>
                </a:solidFill>
              </a:rPr>
              <a:t>automate</a:t>
            </a:r>
            <a:r>
              <a:rPr lang="en-US" dirty="0"/>
              <a:t> our tests</a:t>
            </a:r>
          </a:p>
          <a:p>
            <a:r>
              <a:rPr lang="en-US" dirty="0"/>
              <a:t>It is no “</a:t>
            </a:r>
            <a:r>
              <a:rPr lang="en-US" dirty="0">
                <a:solidFill>
                  <a:schemeClr val="tx2"/>
                </a:solidFill>
              </a:rPr>
              <a:t>silver bullet</a:t>
            </a:r>
            <a:r>
              <a:rPr lang="en-US" dirty="0"/>
              <a:t>” however … it does not solve the hard problem of testing :</a:t>
            </a:r>
          </a:p>
        </p:txBody>
      </p:sp>
      <p:sp>
        <p:nvSpPr>
          <p:cNvPr id="7" name="TextBox 6"/>
          <p:cNvSpPr txBox="1"/>
          <p:nvPr/>
        </p:nvSpPr>
        <p:spPr>
          <a:xfrm>
            <a:off x="2015137" y="3691478"/>
            <a:ext cx="5179413" cy="523220"/>
          </a:xfrm>
          <a:prstGeom prst="rect">
            <a:avLst/>
          </a:prstGeom>
          <a:solidFill>
            <a:srgbClr val="0033CC"/>
          </a:solidFill>
          <a:ln w="28575">
            <a:solidFill>
              <a:srgbClr val="FF0000"/>
            </a:solidFill>
          </a:ln>
        </p:spPr>
        <p:txBody>
          <a:bodyPr wrap="square">
            <a:spAutoFit/>
          </a:bodyPr>
          <a:lstStyle/>
          <a:p>
            <a:pPr algn="ctr">
              <a:defRPr/>
            </a:pPr>
            <a:r>
              <a:rPr lang="en-US" sz="2800" dirty="0">
                <a:effectLst>
                  <a:outerShdw blurRad="38100" dist="38100" dir="2700000" algn="tl">
                    <a:srgbClr val="000000"/>
                  </a:outerShdw>
                </a:effectLst>
                <a:latin typeface="Comic Sans MS" pitchFamily="66" charset="0"/>
              </a:rPr>
              <a:t>What test values to use ?</a:t>
            </a:r>
          </a:p>
        </p:txBody>
      </p:sp>
      <p:sp>
        <p:nvSpPr>
          <p:cNvPr id="9" name="Content Placeholder 2"/>
          <p:cNvSpPr txBox="1">
            <a:spLocks/>
          </p:cNvSpPr>
          <p:nvPr/>
        </p:nvSpPr>
        <p:spPr bwMode="auto">
          <a:xfrm>
            <a:off x="133350" y="4299389"/>
            <a:ext cx="8966200" cy="179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95000"/>
              <a:buFontTx/>
              <a:buChar char="•"/>
            </a:pPr>
            <a:r>
              <a:rPr lang="en-US" sz="2800" b="0" dirty="0">
                <a:solidFill>
                  <a:schemeClr val="tx1"/>
                </a:solidFill>
                <a:latin typeface="Gill Sans MT" pitchFamily="34" charset="0"/>
              </a:rPr>
              <a:t>This is test design … the purpose of </a:t>
            </a:r>
            <a:r>
              <a:rPr lang="en-US" sz="2800" b="0" dirty="0">
                <a:solidFill>
                  <a:schemeClr val="tx2"/>
                </a:solidFill>
                <a:latin typeface="Gill Sans MT" pitchFamily="34" charset="0"/>
              </a:rPr>
              <a:t>test criteria</a:t>
            </a:r>
          </a:p>
        </p:txBody>
      </p:sp>
    </p:spTree>
    <p:extLst>
      <p:ext uri="{BB962C8B-B14F-4D97-AF65-F5344CB8AC3E}">
        <p14:creationId xmlns:p14="http://schemas.microsoft.com/office/powerpoint/2010/main" val="29043190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9"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7" grpId="0" animBg="1"/>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Tests Together</a:t>
            </a:r>
          </a:p>
        </p:txBody>
      </p:sp>
      <p:sp>
        <p:nvSpPr>
          <p:cNvPr id="3" name="Content Placeholder 2"/>
          <p:cNvSpPr>
            <a:spLocks noGrp="1"/>
          </p:cNvSpPr>
          <p:nvPr>
            <p:ph idx="1"/>
          </p:nvPr>
        </p:nvSpPr>
        <p:spPr/>
        <p:txBody>
          <a:bodyPr/>
          <a:lstStyle/>
          <a:p>
            <a:r>
              <a:rPr lang="en-US" dirty="0">
                <a:effectLst>
                  <a:outerShdw blurRad="38100" dist="38100" dir="2700000" algn="tl">
                    <a:srgbClr val="000000">
                      <a:alpha val="43137"/>
                    </a:srgbClr>
                  </a:outerShdw>
                </a:effectLst>
                <a:latin typeface="Calibri" panose="020F0502020204030204" pitchFamily="34" charset="0"/>
              </a:rPr>
              <a:t>Test case</a:t>
            </a:r>
          </a:p>
          <a:p>
            <a:endParaRPr lang="en-US" dirty="0">
              <a:effectLst>
                <a:outerShdw blurRad="38100" dist="38100" dir="2700000" algn="tl">
                  <a:srgbClr val="000000">
                    <a:alpha val="43137"/>
                  </a:srgbClr>
                </a:outerShdw>
              </a:effectLst>
              <a:latin typeface="Calibri" panose="020F0502020204030204" pitchFamily="34" charset="0"/>
            </a:endParaRPr>
          </a:p>
          <a:p>
            <a:endParaRPr lang="en-US" dirty="0">
              <a:effectLst>
                <a:outerShdw blurRad="38100" dist="38100" dir="2700000" algn="tl">
                  <a:srgbClr val="000000">
                    <a:alpha val="43137"/>
                  </a:srgbClr>
                </a:outerShdw>
              </a:effectLst>
              <a:latin typeface="Calibri" panose="020F0502020204030204" pitchFamily="34" charset="0"/>
            </a:endParaRPr>
          </a:p>
          <a:p>
            <a:endParaRPr lang="en-US" dirty="0">
              <a:effectLst>
                <a:outerShdw blurRad="38100" dist="38100" dir="2700000" algn="tl">
                  <a:srgbClr val="000000">
                    <a:alpha val="43137"/>
                  </a:srgbClr>
                </a:outerShdw>
              </a:effectLst>
              <a:latin typeface="Calibri" panose="020F0502020204030204" pitchFamily="34" charset="0"/>
            </a:endParaRPr>
          </a:p>
          <a:p>
            <a:r>
              <a:rPr lang="en-US" dirty="0">
                <a:effectLst>
                  <a:outerShdw blurRad="38100" dist="38100" dir="2700000" algn="tl">
                    <a:srgbClr val="000000">
                      <a:alpha val="43137"/>
                    </a:srgbClr>
                  </a:outerShdw>
                </a:effectLst>
                <a:latin typeface="Calibri" panose="020F0502020204030204" pitchFamily="34" charset="0"/>
              </a:rPr>
              <a:t>Test set</a:t>
            </a:r>
          </a:p>
          <a:p>
            <a:pPr lvl="1"/>
            <a:endParaRPr lang="en-US" dirty="0">
              <a:effectLst>
                <a:outerShdw blurRad="38100" dist="38100" dir="2700000" algn="tl">
                  <a:srgbClr val="000000">
                    <a:alpha val="43137"/>
                  </a:srgbClr>
                </a:outerShdw>
              </a:effectLst>
              <a:latin typeface="Calibri" panose="020F0502020204030204" pitchFamily="34" charset="0"/>
            </a:endParaRPr>
          </a:p>
          <a:p>
            <a:endParaRPr lang="en-US" dirty="0">
              <a:effectLst>
                <a:outerShdw blurRad="38100" dist="38100" dir="2700000" algn="tl">
                  <a:srgbClr val="000000">
                    <a:alpha val="43137"/>
                  </a:srgbClr>
                </a:outerShdw>
              </a:effectLst>
              <a:latin typeface="Calibri" panose="020F0502020204030204" pitchFamily="34" charset="0"/>
            </a:endParaRPr>
          </a:p>
          <a:p>
            <a:r>
              <a:rPr lang="en-US" dirty="0">
                <a:effectLst>
                  <a:outerShdw blurRad="38100" dist="38100" dir="2700000" algn="tl">
                    <a:srgbClr val="000000">
                      <a:alpha val="43137"/>
                    </a:srgbClr>
                  </a:outerShdw>
                </a:effectLst>
                <a:latin typeface="Calibri" pitchFamily="34" charset="0"/>
                <a:cs typeface="Calibri" pitchFamily="34" charset="0"/>
              </a:rPr>
              <a:t>Executable test script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
        <p:nvSpPr>
          <p:cNvPr id="7" name="Text Box 4"/>
          <p:cNvSpPr txBox="1">
            <a:spLocks noChangeArrowheads="1"/>
          </p:cNvSpPr>
          <p:nvPr/>
        </p:nvSpPr>
        <p:spPr bwMode="auto">
          <a:xfrm>
            <a:off x="109728" y="1334779"/>
            <a:ext cx="8912351" cy="1384995"/>
          </a:xfrm>
          <a:prstGeom prst="rect">
            <a:avLst/>
          </a:prstGeom>
          <a:solidFill>
            <a:schemeClr val="accent6">
              <a:lumMod val="20000"/>
              <a:lumOff val="80000"/>
            </a:schemeClr>
          </a:solidFill>
          <a:ln w="19050">
            <a:solidFill>
              <a:schemeClr val="tx2"/>
            </a:solidFill>
            <a:miter lim="800000"/>
            <a:headEnd type="none" w="sm" len="sm"/>
            <a:tailEnd type="none" w="sm" len="sm"/>
          </a:ln>
          <a:effectLst/>
        </p:spPr>
        <p:txBody>
          <a:bodyPr wrap="square">
            <a:spAutoFit/>
          </a:bodyPr>
          <a:lstStyle/>
          <a:p>
            <a:pPr marL="182880" algn="ctr"/>
            <a:r>
              <a:rPr lang="en-US" sz="2800" b="0" dirty="0">
                <a:solidFill>
                  <a:srgbClr val="0000CC"/>
                </a:solidFill>
                <a:latin typeface="Gill Sans MT" pitchFamily="34" charset="0"/>
              </a:rPr>
              <a:t>The test case values, prefix values, postfix values, and expected results necessary for a complete execution and evaluation of the software under test</a:t>
            </a:r>
          </a:p>
        </p:txBody>
      </p:sp>
      <p:sp>
        <p:nvSpPr>
          <p:cNvPr id="8" name="Text Box 4"/>
          <p:cNvSpPr txBox="1">
            <a:spLocks noChangeArrowheads="1"/>
          </p:cNvSpPr>
          <p:nvPr/>
        </p:nvSpPr>
        <p:spPr bwMode="auto">
          <a:xfrm>
            <a:off x="103632" y="3502891"/>
            <a:ext cx="8912351" cy="523220"/>
          </a:xfrm>
          <a:prstGeom prst="rect">
            <a:avLst/>
          </a:prstGeom>
          <a:solidFill>
            <a:schemeClr val="accent1">
              <a:lumMod val="20000"/>
              <a:lumOff val="80000"/>
            </a:schemeClr>
          </a:solidFill>
          <a:ln w="19050">
            <a:solidFill>
              <a:schemeClr val="tx2"/>
            </a:solidFill>
            <a:miter lim="800000"/>
            <a:headEnd type="none" w="sm" len="sm"/>
            <a:tailEnd type="none" w="sm" len="sm"/>
          </a:ln>
          <a:effectLst/>
        </p:spPr>
        <p:txBody>
          <a:bodyPr wrap="square">
            <a:spAutoFit/>
          </a:bodyPr>
          <a:lstStyle/>
          <a:p>
            <a:pPr marL="182880" algn="ctr"/>
            <a:r>
              <a:rPr lang="en-US" sz="2800" b="0" dirty="0">
                <a:solidFill>
                  <a:srgbClr val="0000CC"/>
                </a:solidFill>
                <a:latin typeface="Gill Sans MT" pitchFamily="34" charset="0"/>
              </a:rPr>
              <a:t>A set of test cases</a:t>
            </a:r>
          </a:p>
        </p:txBody>
      </p:sp>
      <p:sp>
        <p:nvSpPr>
          <p:cNvPr id="9" name="Text Box 4"/>
          <p:cNvSpPr txBox="1">
            <a:spLocks noChangeArrowheads="1"/>
          </p:cNvSpPr>
          <p:nvPr/>
        </p:nvSpPr>
        <p:spPr bwMode="auto">
          <a:xfrm>
            <a:off x="103632" y="4830487"/>
            <a:ext cx="8912351" cy="954107"/>
          </a:xfrm>
          <a:prstGeom prst="rect">
            <a:avLst/>
          </a:prstGeom>
          <a:solidFill>
            <a:srgbClr val="FFFF00"/>
          </a:solidFill>
          <a:ln w="19050">
            <a:solidFill>
              <a:schemeClr val="tx2"/>
            </a:solidFill>
            <a:miter lim="800000"/>
            <a:headEnd type="none" w="sm" len="sm"/>
            <a:tailEnd type="none" w="sm" len="sm"/>
          </a:ln>
          <a:effectLst/>
        </p:spPr>
        <p:txBody>
          <a:bodyPr wrap="square">
            <a:spAutoFit/>
          </a:bodyPr>
          <a:lstStyle/>
          <a:p>
            <a:pPr marL="182880" algn="ctr"/>
            <a:r>
              <a:rPr lang="en-US" sz="2800" b="0" dirty="0">
                <a:solidFill>
                  <a:srgbClr val="0000CC"/>
                </a:solidFill>
                <a:latin typeface="Gill Sans MT" pitchFamily="34" charset="0"/>
              </a:rPr>
              <a:t>A test case that is prepared in a form to be executed automatically on the test software and produce a report</a:t>
            </a:r>
          </a:p>
        </p:txBody>
      </p:sp>
    </p:spTree>
    <p:extLst>
      <p:ext uri="{BB962C8B-B14F-4D97-AF65-F5344CB8AC3E}">
        <p14:creationId xmlns:p14="http://schemas.microsoft.com/office/powerpoint/2010/main" val="39086409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A891-F220-438E-88FE-EE1EBA232F82}"/>
              </a:ext>
            </a:extLst>
          </p:cNvPr>
          <p:cNvSpPr>
            <a:spLocks noGrp="1"/>
          </p:cNvSpPr>
          <p:nvPr>
            <p:ph type="title"/>
          </p:nvPr>
        </p:nvSpPr>
        <p:spPr/>
        <p:txBody>
          <a:bodyPr/>
          <a:lstStyle/>
          <a:p>
            <a:r>
              <a:rPr lang="en-US" dirty="0"/>
              <a:t>Test Automation: Revisited</a:t>
            </a:r>
          </a:p>
        </p:txBody>
      </p:sp>
      <p:sp>
        <p:nvSpPr>
          <p:cNvPr id="3" name="Content Placeholder 2">
            <a:extLst>
              <a:ext uri="{FF2B5EF4-FFF2-40B4-BE49-F238E27FC236}">
                <a16:creationId xmlns:a16="http://schemas.microsoft.com/office/drawing/2014/main" id="{4EEFE71F-122E-49D6-AB69-AB0EAE06FC68}"/>
              </a:ext>
            </a:extLst>
          </p:cNvPr>
          <p:cNvSpPr>
            <a:spLocks noGrp="1"/>
          </p:cNvSpPr>
          <p:nvPr>
            <p:ph idx="1"/>
          </p:nvPr>
        </p:nvSpPr>
        <p:spPr/>
        <p:txBody>
          <a:bodyPr/>
          <a:lstStyle/>
          <a:p>
            <a:r>
              <a:rPr lang="en-US" dirty="0"/>
              <a:t>Test automation components and process</a:t>
            </a:r>
          </a:p>
          <a:p>
            <a:pPr lvl="1"/>
            <a:r>
              <a:rPr lang="en-US" dirty="0"/>
              <a:t> Test automation is not only test injection</a:t>
            </a:r>
          </a:p>
        </p:txBody>
      </p:sp>
      <p:sp>
        <p:nvSpPr>
          <p:cNvPr id="6" name="Slide Number Placeholder 5">
            <a:extLst>
              <a:ext uri="{FF2B5EF4-FFF2-40B4-BE49-F238E27FC236}">
                <a16:creationId xmlns:a16="http://schemas.microsoft.com/office/drawing/2014/main" id="{20F345D3-AB54-4AE2-A4A6-478243149638}"/>
              </a:ext>
            </a:extLst>
          </p:cNvPr>
          <p:cNvSpPr>
            <a:spLocks noGrp="1"/>
          </p:cNvSpPr>
          <p:nvPr>
            <p:ph type="sldNum" sz="quarter" idx="12"/>
          </p:nvPr>
        </p:nvSpPr>
        <p:spPr/>
        <p:txBody>
          <a:bodyPr/>
          <a:lstStyle/>
          <a:p>
            <a:pPr>
              <a:defRPr/>
            </a:pPr>
            <a:fld id="{7F4B1FAA-A740-404F-BBC5-7C153B666279}" type="slidenum">
              <a:rPr lang="en-US" smtClean="0"/>
              <a:pPr>
                <a:defRPr/>
              </a:pPr>
              <a:t>8</a:t>
            </a:fld>
            <a:endParaRPr lang="en-US"/>
          </a:p>
        </p:txBody>
      </p:sp>
      <p:pic>
        <p:nvPicPr>
          <p:cNvPr id="8" name="Picture 7">
            <a:extLst>
              <a:ext uri="{FF2B5EF4-FFF2-40B4-BE49-F238E27FC236}">
                <a16:creationId xmlns:a16="http://schemas.microsoft.com/office/drawing/2014/main" id="{52D537FD-51B3-4E5A-9B7F-E19671BAE1B4}"/>
              </a:ext>
            </a:extLst>
          </p:cNvPr>
          <p:cNvPicPr>
            <a:picLocks noChangeAspect="1"/>
          </p:cNvPicPr>
          <p:nvPr/>
        </p:nvPicPr>
        <p:blipFill>
          <a:blip r:embed="rId2"/>
          <a:stretch>
            <a:fillRect/>
          </a:stretch>
        </p:blipFill>
        <p:spPr>
          <a:xfrm>
            <a:off x="271875" y="1800739"/>
            <a:ext cx="8600250" cy="3062268"/>
          </a:xfrm>
          <a:prstGeom prst="rect">
            <a:avLst/>
          </a:prstGeom>
        </p:spPr>
      </p:pic>
      <p:sp>
        <p:nvSpPr>
          <p:cNvPr id="10" name="TextBox 9">
            <a:extLst>
              <a:ext uri="{FF2B5EF4-FFF2-40B4-BE49-F238E27FC236}">
                <a16:creationId xmlns:a16="http://schemas.microsoft.com/office/drawing/2014/main" id="{A45334A3-9FA6-426D-BF92-C3ACFE284D34}"/>
              </a:ext>
            </a:extLst>
          </p:cNvPr>
          <p:cNvSpPr txBox="1"/>
          <p:nvPr/>
        </p:nvSpPr>
        <p:spPr>
          <a:xfrm>
            <a:off x="461394" y="5827951"/>
            <a:ext cx="8112155" cy="707886"/>
          </a:xfrm>
          <a:prstGeom prst="rect">
            <a:avLst/>
          </a:prstGeom>
          <a:noFill/>
        </p:spPr>
        <p:txBody>
          <a:bodyPr wrap="square">
            <a:spAutoFit/>
          </a:bodyPr>
          <a:lstStyle/>
          <a:p>
            <a:r>
              <a:rPr lang="en-US" dirty="0">
                <a:solidFill>
                  <a:schemeClr val="tx1"/>
                </a:solidFill>
              </a:rPr>
              <a:t>A sample tool: DeepFuzz (</a:t>
            </a:r>
            <a:r>
              <a:rPr lang="en-US" i="1" dirty="0">
                <a:solidFill>
                  <a:srgbClr val="0070C0"/>
                </a:solidFill>
                <a:hlinkClick r:id="rId3">
                  <a:extLst>
                    <a:ext uri="{A12FA001-AC4F-418D-AE19-62706E023703}">
                      <ahyp:hlinkClr xmlns:ahyp="http://schemas.microsoft.com/office/drawing/2018/hyperlinkcolor" val="tx"/>
                    </a:ext>
                  </a:extLst>
                </a:hlinkClick>
              </a:rPr>
              <a:t>https://m-zakeri.github.io/iust_deep_fuzz/</a:t>
            </a:r>
            <a:r>
              <a:rPr lang="en-US" dirty="0">
                <a:solidFill>
                  <a:schemeClr val="tx1"/>
                </a:solidFill>
              </a:rPr>
              <a:t>)</a:t>
            </a:r>
          </a:p>
          <a:p>
            <a:r>
              <a:rPr lang="en-US" i="1" dirty="0">
                <a:solidFill>
                  <a:srgbClr val="0070C0"/>
                </a:solidFill>
              </a:rPr>
              <a:t> </a:t>
            </a:r>
          </a:p>
        </p:txBody>
      </p:sp>
      <p:sp>
        <p:nvSpPr>
          <p:cNvPr id="12" name="TextBox 11">
            <a:extLst>
              <a:ext uri="{FF2B5EF4-FFF2-40B4-BE49-F238E27FC236}">
                <a16:creationId xmlns:a16="http://schemas.microsoft.com/office/drawing/2014/main" id="{7C31834B-E506-4103-8305-FC7871FC75ED}"/>
              </a:ext>
            </a:extLst>
          </p:cNvPr>
          <p:cNvSpPr txBox="1"/>
          <p:nvPr/>
        </p:nvSpPr>
        <p:spPr>
          <a:xfrm>
            <a:off x="454851" y="4862709"/>
            <a:ext cx="8600249" cy="923330"/>
          </a:xfrm>
          <a:prstGeom prst="rect">
            <a:avLst/>
          </a:prstGeom>
          <a:noFill/>
        </p:spPr>
        <p:txBody>
          <a:bodyPr wrap="square">
            <a:spAutoFit/>
          </a:bodyPr>
          <a:lstStyle/>
          <a:p>
            <a:r>
              <a:rPr lang="en-US" sz="1800" b="0" dirty="0">
                <a:solidFill>
                  <a:schemeClr val="tx1"/>
                </a:solidFill>
              </a:rPr>
              <a:t>Zakeri Nasrabadi, M., Parsa, S. &amp; Kalaee, A. </a:t>
            </a:r>
            <a:r>
              <a:rPr lang="en-US" sz="1800" dirty="0">
                <a:solidFill>
                  <a:schemeClr val="tx1"/>
                </a:solidFill>
              </a:rPr>
              <a:t>Format-aware </a:t>
            </a:r>
            <a:r>
              <a:rPr lang="en-US" sz="1800" dirty="0" err="1">
                <a:solidFill>
                  <a:schemeClr val="tx1"/>
                </a:solidFill>
              </a:rPr>
              <a:t>learn&amp;fuzz</a:t>
            </a:r>
            <a:r>
              <a:rPr lang="en-US" sz="1800" dirty="0">
                <a:solidFill>
                  <a:schemeClr val="tx1"/>
                </a:solidFill>
              </a:rPr>
              <a:t>: deep test data generation for efficient fuzzing</a:t>
            </a:r>
            <a:r>
              <a:rPr lang="en-US" sz="1800" b="0" dirty="0">
                <a:solidFill>
                  <a:schemeClr val="tx1"/>
                </a:solidFill>
              </a:rPr>
              <a:t>. </a:t>
            </a:r>
            <a:r>
              <a:rPr lang="en-US" sz="1800" b="0" i="1" dirty="0">
                <a:solidFill>
                  <a:schemeClr val="tx1"/>
                </a:solidFill>
              </a:rPr>
              <a:t>Neural </a:t>
            </a:r>
            <a:r>
              <a:rPr lang="en-US" sz="1800" b="0" i="1" dirty="0" err="1">
                <a:solidFill>
                  <a:schemeClr val="tx1"/>
                </a:solidFill>
              </a:rPr>
              <a:t>Comput</a:t>
            </a:r>
            <a:r>
              <a:rPr lang="en-US" sz="1800" b="0" i="1" dirty="0">
                <a:solidFill>
                  <a:schemeClr val="tx1"/>
                </a:solidFill>
              </a:rPr>
              <a:t> &amp; </a:t>
            </a:r>
            <a:r>
              <a:rPr lang="en-US" sz="1800" b="0" i="1" dirty="0" err="1">
                <a:solidFill>
                  <a:schemeClr val="tx1"/>
                </a:solidFill>
              </a:rPr>
              <a:t>Applic</a:t>
            </a:r>
            <a:r>
              <a:rPr lang="en-US" sz="1800" b="0" dirty="0">
                <a:solidFill>
                  <a:schemeClr val="tx1"/>
                </a:solidFill>
              </a:rPr>
              <a:t> 33, 1497–1513 (2021). https://doi.org/10.1007/s00521-020-05039-7</a:t>
            </a:r>
          </a:p>
        </p:txBody>
      </p:sp>
    </p:spTree>
    <p:extLst>
      <p:ext uri="{BB962C8B-B14F-4D97-AF65-F5344CB8AC3E}">
        <p14:creationId xmlns:p14="http://schemas.microsoft.com/office/powerpoint/2010/main" val="2821621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 Framework</a:t>
            </a:r>
            <a:r>
              <a:rPr lang="en-US" sz="2800" dirty="0"/>
              <a:t> (3.3)</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9</a:t>
            </a:fld>
            <a:endParaRPr lang="en-US"/>
          </a:p>
        </p:txBody>
      </p:sp>
      <p:sp>
        <p:nvSpPr>
          <p:cNvPr id="8" name="Text Box 4"/>
          <p:cNvSpPr txBox="1">
            <a:spLocks noChangeArrowheads="1"/>
          </p:cNvSpPr>
          <p:nvPr/>
        </p:nvSpPr>
        <p:spPr bwMode="auto">
          <a:xfrm>
            <a:off x="902153" y="1315781"/>
            <a:ext cx="7339693" cy="1077218"/>
          </a:xfrm>
          <a:prstGeom prst="rect">
            <a:avLst/>
          </a:prstGeom>
          <a:solidFill>
            <a:srgbClr val="FFC000"/>
          </a:solidFill>
          <a:ln w="19050">
            <a:solidFill>
              <a:schemeClr val="tx2"/>
            </a:solidFill>
            <a:miter lim="800000"/>
            <a:headEnd type="none" w="sm" len="sm"/>
            <a:tailEnd type="none" w="sm" len="sm"/>
          </a:ln>
          <a:effectLst/>
        </p:spPr>
        <p:txBody>
          <a:bodyPr wrap="square">
            <a:spAutoFit/>
          </a:bodyPr>
          <a:lstStyle/>
          <a:p>
            <a:pPr algn="ctr">
              <a:defRPr/>
            </a:pPr>
            <a:r>
              <a:rPr lang="en-US" altLang="zh-CN" sz="3200" b="0" dirty="0">
                <a:solidFill>
                  <a:srgbClr val="0000CC"/>
                </a:solidFill>
                <a:latin typeface="Gill Sans MT" pitchFamily="34" charset="0"/>
                <a:ea typeface="宋体" charset="-122"/>
              </a:rPr>
              <a:t>A set of assumptions, concepts, and tools that support test automation</a:t>
            </a:r>
          </a:p>
        </p:txBody>
      </p:sp>
      <p:sp>
        <p:nvSpPr>
          <p:cNvPr id="9" name="TextBox 8">
            <a:extLst>
              <a:ext uri="{FF2B5EF4-FFF2-40B4-BE49-F238E27FC236}">
                <a16:creationId xmlns:a16="http://schemas.microsoft.com/office/drawing/2014/main" id="{0E27DE7D-4D87-453F-A03E-6DCF4FF5860F}"/>
              </a:ext>
            </a:extLst>
          </p:cNvPr>
          <p:cNvSpPr txBox="1"/>
          <p:nvPr/>
        </p:nvSpPr>
        <p:spPr>
          <a:xfrm>
            <a:off x="199238" y="2856154"/>
            <a:ext cx="8424644" cy="3016210"/>
          </a:xfrm>
          <a:prstGeom prst="rect">
            <a:avLst/>
          </a:prstGeom>
          <a:noFill/>
        </p:spPr>
        <p:txBody>
          <a:bodyPr wrap="square">
            <a:spAutoFit/>
          </a:bodyPr>
          <a:lstStyle/>
          <a:p>
            <a:pPr>
              <a:lnSpc>
                <a:spcPct val="150000"/>
              </a:lnSpc>
            </a:pPr>
            <a:r>
              <a:rPr lang="en-US" b="1" dirty="0">
                <a:solidFill>
                  <a:schemeClr val="tx1"/>
                </a:solidFill>
                <a:latin typeface="+mn-lt"/>
              </a:rPr>
              <a:t>Boundaries between automation framework and a testing tool:</a:t>
            </a:r>
          </a:p>
          <a:p>
            <a:pPr marL="342900" indent="-342900">
              <a:buFont typeface="Arial" panose="020B0604020202020204" pitchFamily="34" charset="0"/>
              <a:buChar char="•"/>
            </a:pPr>
            <a:r>
              <a:rPr lang="en-US" b="0" dirty="0">
                <a:solidFill>
                  <a:schemeClr val="tx1"/>
                </a:solidFill>
                <a:latin typeface="+mn-lt"/>
              </a:rPr>
              <a:t>Tools are specifically designed to target some particular test environment, such as Windows and web automation tools, etc.</a:t>
            </a:r>
          </a:p>
          <a:p>
            <a:pPr marL="800100" lvl="1" indent="-342900">
              <a:buFont typeface="Arial" panose="020B0604020202020204" pitchFamily="34" charset="0"/>
              <a:buChar char="•"/>
            </a:pPr>
            <a:r>
              <a:rPr lang="en-US" b="0" dirty="0">
                <a:solidFill>
                  <a:schemeClr val="tx1"/>
                </a:solidFill>
                <a:latin typeface="+mn-lt"/>
              </a:rPr>
              <a:t>Serve as a driving agent for an automation process</a:t>
            </a:r>
          </a:p>
          <a:p>
            <a:pPr marL="342900" indent="-342900">
              <a:buFont typeface="Arial" panose="020B0604020202020204" pitchFamily="34" charset="0"/>
              <a:buChar char="•"/>
            </a:pPr>
            <a:r>
              <a:rPr lang="en-US" b="0" dirty="0">
                <a:solidFill>
                  <a:schemeClr val="tx1"/>
                </a:solidFill>
                <a:latin typeface="+mn-lt"/>
              </a:rPr>
              <a:t>An automation framework is not a tool to perform a specific task, but rather infrastructure that provides the solution where different tools can do their job in a unified manner.</a:t>
            </a:r>
          </a:p>
          <a:p>
            <a:pPr marL="800100" lvl="1" indent="-342900">
              <a:buFont typeface="Arial" panose="020B0604020202020204" pitchFamily="34" charset="0"/>
              <a:buChar char="•"/>
            </a:pPr>
            <a:endParaRPr lang="en-US" b="0"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2070403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intro">
  <a:themeElements>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3">
      <a:majorFont>
        <a:latin typeface="Ubuntu"/>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2557</TotalTime>
  <Pages>49</Pages>
  <Words>6106</Words>
  <Application>Microsoft Office PowerPoint</Application>
  <PresentationFormat>On-screen Show (4:3)</PresentationFormat>
  <Paragraphs>901</Paragraphs>
  <Slides>61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Arial Unicode MS</vt:lpstr>
      <vt:lpstr>Calibri</vt:lpstr>
      <vt:lpstr>Comic Sans MS</vt:lpstr>
      <vt:lpstr>Courier New</vt:lpstr>
      <vt:lpstr>Gill Sans MT</vt:lpstr>
      <vt:lpstr>Monotype Sorts</vt:lpstr>
      <vt:lpstr>Times New Roman</vt:lpstr>
      <vt:lpstr>Verdana</vt:lpstr>
      <vt:lpstr>Wingdings</vt:lpstr>
      <vt:lpstr>intro</vt:lpstr>
      <vt:lpstr>Introduction to Software Testing (2nd edition)  Chapter 3  Test Automation and Testability</vt:lpstr>
      <vt:lpstr>What is Test Automation?</vt:lpstr>
      <vt:lpstr>Software Testability (3.1)</vt:lpstr>
      <vt:lpstr>Observability and Controllability</vt:lpstr>
      <vt:lpstr>Components of a Test Case (3.2)</vt:lpstr>
      <vt:lpstr>Affecting Controllability and Observability</vt:lpstr>
      <vt:lpstr>Putting Tests Together</vt:lpstr>
      <vt:lpstr>Test Automation: Revisited</vt:lpstr>
      <vt:lpstr>Test Automation Framework (3.3)</vt:lpstr>
      <vt:lpstr>What is JUnit?</vt:lpstr>
      <vt:lpstr>JUnit Tests</vt:lpstr>
      <vt:lpstr>Writing Tests for JUnit</vt:lpstr>
      <vt:lpstr>JUnit Test Fixtures</vt:lpstr>
      <vt:lpstr>JUnit and Eclipse</vt:lpstr>
      <vt:lpstr>A JUnit test class</vt:lpstr>
      <vt:lpstr>JUnit assertion methods</vt:lpstr>
      <vt:lpstr>ArrayIntList JUnit test</vt:lpstr>
      <vt:lpstr>Testing for exceptions</vt:lpstr>
      <vt:lpstr>Running a test</vt:lpstr>
      <vt:lpstr>Good assertion messages</vt:lpstr>
      <vt:lpstr>Tests with a timeout</vt:lpstr>
      <vt:lpstr>Pervasive timeouts</vt:lpstr>
      <vt:lpstr>Simple JUnit Example</vt:lpstr>
      <vt:lpstr>Testing the Min Class</vt:lpstr>
      <vt:lpstr>Testing the Min Class</vt:lpstr>
      <vt:lpstr>MinTest Class</vt:lpstr>
      <vt:lpstr>Min Test Cases: NullPointerException</vt:lpstr>
      <vt:lpstr>Min Test Cases: NullPointerException</vt:lpstr>
      <vt:lpstr>Min Test Cases: NullPointerException</vt:lpstr>
      <vt:lpstr>More Exception Test Cases for Min</vt:lpstr>
      <vt:lpstr>Remaining Test Cases for Min</vt:lpstr>
      <vt:lpstr>Summary: Seven Tests for Min</vt:lpstr>
      <vt:lpstr>Data-Driven Tests</vt:lpstr>
      <vt:lpstr>Example JUnit Data-Driven Unit Test</vt:lpstr>
      <vt:lpstr>Example JUnit Data-Driven Unit Test</vt:lpstr>
      <vt:lpstr>Tests with Parameters: JUnit Theories</vt:lpstr>
      <vt:lpstr>Question: Where Do The Data Values Come From?</vt:lpstr>
      <vt:lpstr>JUnit Theories Need BoilerPlate</vt:lpstr>
      <vt:lpstr>Running from a Command Line</vt:lpstr>
      <vt:lpstr>Test suites</vt:lpstr>
      <vt:lpstr>Test suite example</vt:lpstr>
      <vt:lpstr>AllTests</vt:lpstr>
      <vt:lpstr>JUnit 5 changes:  min() Example</vt:lpstr>
      <vt:lpstr>How to Run Tests</vt:lpstr>
      <vt:lpstr>JUnit Resources</vt:lpstr>
      <vt:lpstr>JUnit for other languages</vt:lpstr>
      <vt:lpstr>Trustworthy tests</vt:lpstr>
      <vt:lpstr>Test case "smells"</vt:lpstr>
      <vt:lpstr>Bugs in tests</vt:lpstr>
      <vt:lpstr>What's wrong with this?</vt:lpstr>
      <vt:lpstr>Well-structured assertions</vt:lpstr>
      <vt:lpstr>Tips for testing</vt:lpstr>
      <vt:lpstr>JUnit summary</vt:lpstr>
      <vt:lpstr>Bugs</vt:lpstr>
      <vt:lpstr>Debugging in Eclipse</vt:lpstr>
      <vt:lpstr>Breakpoints</vt:lpstr>
      <vt:lpstr>QA practices</vt:lpstr>
      <vt:lpstr>Testing exercise</vt:lpstr>
      <vt:lpstr>JUnit exercise</vt:lpstr>
      <vt:lpstr>When to test</vt:lpstr>
      <vt:lpstr>Summary</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Morteza Zakeri</cp:lastModifiedBy>
  <cp:revision>351</cp:revision>
  <cp:lastPrinted>1996-04-04T10:27:56Z</cp:lastPrinted>
  <dcterms:created xsi:type="dcterms:W3CDTF">1996-06-15T03:21:08Z</dcterms:created>
  <dcterms:modified xsi:type="dcterms:W3CDTF">2024-03-31T11:23:49Z</dcterms:modified>
</cp:coreProperties>
</file>