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7"/>
  </p:notesMasterIdLst>
  <p:handoutMasterIdLst>
    <p:handoutMasterId r:id="rId88"/>
  </p:handoutMasterIdLst>
  <p:sldIdLst>
    <p:sldId id="443" r:id="rId2"/>
    <p:sldId id="385" r:id="rId3"/>
    <p:sldId id="384" r:id="rId4"/>
    <p:sldId id="338" r:id="rId5"/>
    <p:sldId id="386" r:id="rId6"/>
    <p:sldId id="444" r:id="rId7"/>
    <p:sldId id="340" r:id="rId8"/>
    <p:sldId id="341" r:id="rId9"/>
    <p:sldId id="342" r:id="rId10"/>
    <p:sldId id="448" r:id="rId11"/>
    <p:sldId id="343" r:id="rId12"/>
    <p:sldId id="355" r:id="rId13"/>
    <p:sldId id="445" r:id="rId14"/>
    <p:sldId id="345" r:id="rId15"/>
    <p:sldId id="354" r:id="rId16"/>
    <p:sldId id="353" r:id="rId17"/>
    <p:sldId id="377" r:id="rId18"/>
    <p:sldId id="388" r:id="rId19"/>
    <p:sldId id="389" r:id="rId20"/>
    <p:sldId id="446" r:id="rId21"/>
    <p:sldId id="356" r:id="rId22"/>
    <p:sldId id="350" r:id="rId23"/>
    <p:sldId id="379" r:id="rId24"/>
    <p:sldId id="447" r:id="rId25"/>
    <p:sldId id="390" r:id="rId26"/>
    <p:sldId id="391" r:id="rId27"/>
    <p:sldId id="352" r:id="rId28"/>
    <p:sldId id="449" r:id="rId29"/>
    <p:sldId id="450" r:id="rId30"/>
    <p:sldId id="357" r:id="rId31"/>
    <p:sldId id="347" r:id="rId32"/>
    <p:sldId id="359" r:id="rId33"/>
    <p:sldId id="454" r:id="rId34"/>
    <p:sldId id="451" r:id="rId35"/>
    <p:sldId id="360" r:id="rId36"/>
    <p:sldId id="452" r:id="rId37"/>
    <p:sldId id="453" r:id="rId38"/>
    <p:sldId id="455" r:id="rId39"/>
    <p:sldId id="456" r:id="rId40"/>
    <p:sldId id="381" r:id="rId41"/>
    <p:sldId id="361" r:id="rId42"/>
    <p:sldId id="383" r:id="rId43"/>
    <p:sldId id="362" r:id="rId44"/>
    <p:sldId id="376" r:id="rId45"/>
    <p:sldId id="369" r:id="rId46"/>
    <p:sldId id="370" r:id="rId47"/>
    <p:sldId id="387" r:id="rId48"/>
    <p:sldId id="336" r:id="rId49"/>
    <p:sldId id="380" r:id="rId50"/>
    <p:sldId id="458" r:id="rId51"/>
    <p:sldId id="400" r:id="rId52"/>
    <p:sldId id="382" r:id="rId53"/>
    <p:sldId id="459" r:id="rId54"/>
    <p:sldId id="378" r:id="rId55"/>
    <p:sldId id="407" r:id="rId56"/>
    <p:sldId id="409" r:id="rId57"/>
    <p:sldId id="408" r:id="rId58"/>
    <p:sldId id="401" r:id="rId59"/>
    <p:sldId id="402" r:id="rId60"/>
    <p:sldId id="404" r:id="rId61"/>
    <p:sldId id="466" r:id="rId62"/>
    <p:sldId id="468" r:id="rId63"/>
    <p:sldId id="469" r:id="rId64"/>
    <p:sldId id="405" r:id="rId65"/>
    <p:sldId id="470" r:id="rId66"/>
    <p:sldId id="471" r:id="rId67"/>
    <p:sldId id="472" r:id="rId68"/>
    <p:sldId id="460" r:id="rId69"/>
    <p:sldId id="461" r:id="rId70"/>
    <p:sldId id="462" r:id="rId71"/>
    <p:sldId id="463" r:id="rId72"/>
    <p:sldId id="464" r:id="rId73"/>
    <p:sldId id="410" r:id="rId74"/>
    <p:sldId id="473" r:id="rId75"/>
    <p:sldId id="397" r:id="rId76"/>
    <p:sldId id="398" r:id="rId77"/>
    <p:sldId id="399" r:id="rId78"/>
    <p:sldId id="474" r:id="rId79"/>
    <p:sldId id="475" r:id="rId80"/>
    <p:sldId id="476" r:id="rId81"/>
    <p:sldId id="477" r:id="rId82"/>
    <p:sldId id="480" r:id="rId83"/>
    <p:sldId id="479" r:id="rId84"/>
    <p:sldId id="478" r:id="rId85"/>
    <p:sldId id="406" r:id="rId86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80">
          <p15:clr>
            <a:srgbClr val="A4A3A4"/>
          </p15:clr>
        </p15:guide>
        <p15:guide id="2" pos="277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0000CC"/>
    <a:srgbClr val="E6E6E6"/>
    <a:srgbClr val="CCFFCC"/>
    <a:srgbClr val="FF6600"/>
    <a:srgbClr val="009900"/>
    <a:srgbClr val="001E5A"/>
    <a:srgbClr val="66FFFF"/>
    <a:srgbClr val="00145A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4" autoAdjust="0"/>
    <p:restoredTop sz="94007" autoAdjust="0"/>
  </p:normalViewPr>
  <p:slideViewPr>
    <p:cSldViewPr snapToGrid="0">
      <p:cViewPr>
        <p:scale>
          <a:sx n="100" d="100"/>
          <a:sy n="100" d="100"/>
        </p:scale>
        <p:origin x="1914" y="240"/>
      </p:cViewPr>
      <p:guideLst>
        <p:guide orient="horz" pos="2280"/>
        <p:guide pos="2773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viewProps" Target="viewProp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handoutMaster" Target="handoutMasters/handoutMaster1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30.xml"/><Relationship Id="rId13" Type="http://schemas.openxmlformats.org/officeDocument/2006/relationships/slide" Target="slides/slide36.xml"/><Relationship Id="rId3" Type="http://schemas.openxmlformats.org/officeDocument/2006/relationships/slide" Target="slides/slide18.xml"/><Relationship Id="rId7" Type="http://schemas.openxmlformats.org/officeDocument/2006/relationships/slide" Target="slides/slide29.xml"/><Relationship Id="rId12" Type="http://schemas.openxmlformats.org/officeDocument/2006/relationships/slide" Target="slides/slide35.xml"/><Relationship Id="rId2" Type="http://schemas.openxmlformats.org/officeDocument/2006/relationships/slide" Target="slides/slide13.xml"/><Relationship Id="rId1" Type="http://schemas.openxmlformats.org/officeDocument/2006/relationships/slide" Target="slides/slide12.xml"/><Relationship Id="rId6" Type="http://schemas.openxmlformats.org/officeDocument/2006/relationships/slide" Target="slides/slide28.xml"/><Relationship Id="rId11" Type="http://schemas.openxmlformats.org/officeDocument/2006/relationships/slide" Target="slides/slide34.xml"/><Relationship Id="rId5" Type="http://schemas.openxmlformats.org/officeDocument/2006/relationships/slide" Target="slides/slide25.xml"/><Relationship Id="rId15" Type="http://schemas.openxmlformats.org/officeDocument/2006/relationships/slide" Target="slides/slide44.xml"/><Relationship Id="rId10" Type="http://schemas.openxmlformats.org/officeDocument/2006/relationships/slide" Target="slides/slide32.xml"/><Relationship Id="rId4" Type="http://schemas.openxmlformats.org/officeDocument/2006/relationships/slide" Target="slides/slide19.xml"/><Relationship Id="rId9" Type="http://schemas.openxmlformats.org/officeDocument/2006/relationships/slide" Target="slides/slide31.xml"/><Relationship Id="rId14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6" tIns="0" rIns="20136" bIns="0" numCol="1" anchor="t" anchorCtr="0" compatLnSpc="1">
            <a:prstTxWarp prst="textNoShape">
              <a:avLst/>
            </a:prstTxWarp>
          </a:bodyPr>
          <a:lstStyle>
            <a:lvl1pPr defTabSz="965840">
              <a:defRPr sz="1100" b="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6" tIns="0" rIns="20136" bIns="0" numCol="1" anchor="t" anchorCtr="0" compatLnSpc="1">
            <a:prstTxWarp prst="textNoShape">
              <a:avLst/>
            </a:prstTxWarp>
          </a:bodyPr>
          <a:lstStyle>
            <a:lvl1pPr algn="r" defTabSz="965840">
              <a:defRPr sz="1100" b="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6" tIns="0" rIns="20136" bIns="0" numCol="1" anchor="b" anchorCtr="0" compatLnSpc="1">
            <a:prstTxWarp prst="textNoShape">
              <a:avLst/>
            </a:prstTxWarp>
          </a:bodyPr>
          <a:lstStyle>
            <a:lvl1pPr defTabSz="965840">
              <a:defRPr sz="1100" b="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6" tIns="0" rIns="20136" bIns="0" numCol="1" anchor="b" anchorCtr="0" compatLnSpc="1">
            <a:prstTxWarp prst="textNoShape">
              <a:avLst/>
            </a:prstTxWarp>
          </a:bodyPr>
          <a:lstStyle>
            <a:lvl1pPr algn="r" defTabSz="965840">
              <a:defRPr sz="1100" b="0" i="1"/>
            </a:lvl1pPr>
          </a:lstStyle>
          <a:p>
            <a:pPr>
              <a:defRPr/>
            </a:pPr>
            <a:fld id="{C7BB6B9F-6BEE-4492-97B2-C6D213633B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6219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6" tIns="0" rIns="20136" bIns="0" numCol="1" anchor="t" anchorCtr="0" compatLnSpc="1">
            <a:prstTxWarp prst="textNoShape">
              <a:avLst/>
            </a:prstTxWarp>
          </a:bodyPr>
          <a:lstStyle>
            <a:lvl1pPr defTabSz="965840">
              <a:defRPr sz="1100" b="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6" tIns="0" rIns="20136" bIns="0" numCol="1" anchor="t" anchorCtr="0" compatLnSpc="1">
            <a:prstTxWarp prst="textNoShape">
              <a:avLst/>
            </a:prstTxWarp>
          </a:bodyPr>
          <a:lstStyle>
            <a:lvl1pPr algn="r" defTabSz="965840">
              <a:defRPr sz="1100" b="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6" tIns="0" rIns="20136" bIns="0" numCol="1" anchor="b" anchorCtr="0" compatLnSpc="1">
            <a:prstTxWarp prst="textNoShape">
              <a:avLst/>
            </a:prstTxWarp>
          </a:bodyPr>
          <a:lstStyle>
            <a:lvl1pPr defTabSz="965840">
              <a:defRPr sz="1100" b="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6" tIns="0" rIns="20136" bIns="0" numCol="1" anchor="b" anchorCtr="0" compatLnSpc="1">
            <a:prstTxWarp prst="textNoShape">
              <a:avLst/>
            </a:prstTxWarp>
          </a:bodyPr>
          <a:lstStyle>
            <a:lvl1pPr algn="r" defTabSz="965840">
              <a:defRPr sz="1100" b="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D29F24B5-91E7-4C92-93FC-7BD65A23A0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59300"/>
            <a:ext cx="5365750" cy="431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23" tIns="48662" rIns="97323" bIns="4866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3799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0475" y="720725"/>
            <a:ext cx="4794250" cy="35956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3290888" y="9144000"/>
            <a:ext cx="747712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291" tIns="46984" rIns="92291" bIns="46984">
            <a:spAutoFit/>
          </a:bodyPr>
          <a:lstStyle/>
          <a:p>
            <a:pPr algn="ctr" defTabSz="917305">
              <a:lnSpc>
                <a:spcPct val="90000"/>
              </a:lnSpc>
              <a:defRPr/>
            </a:pPr>
            <a:r>
              <a:rPr lang="en-US" sz="1300" b="0" dirty="0">
                <a:solidFill>
                  <a:schemeClr val="tx1"/>
                </a:solidFill>
              </a:rPr>
              <a:t>Page </a:t>
            </a:r>
            <a:fld id="{39F12C26-DA6D-4D70-A323-9F928896A7D4}" type="slidenum">
              <a:rPr lang="en-US" sz="1300" b="0">
                <a:solidFill>
                  <a:schemeClr val="tx1"/>
                </a:solidFill>
              </a:rPr>
              <a:pPr algn="ctr" defTabSz="917305">
                <a:lnSpc>
                  <a:spcPct val="90000"/>
                </a:lnSpc>
                <a:defRPr/>
              </a:pPr>
              <a:t>‹#›</a:t>
            </a:fld>
            <a:endParaRPr lang="en-US" sz="13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29248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021">
              <a:defRPr sz="19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10483" indent="-273263" defTabSz="923021">
              <a:defRPr sz="19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093051" indent="-218610" defTabSz="923021">
              <a:defRPr sz="19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530271" indent="-218610" defTabSz="923021">
              <a:defRPr sz="1900" b="1">
                <a:solidFill>
                  <a:srgbClr val="FAFD00"/>
                </a:solidFill>
                <a:latin typeface="Times New Roman" pitchFamily="18" charset="0"/>
              </a:defRPr>
            </a:lvl4pPr>
            <a:lvl5pPr marL="1967492" indent="-218610" defTabSz="923021">
              <a:defRPr sz="19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404712" indent="-218610" defTabSz="92302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841932" indent="-218610" defTabSz="92302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279153" indent="-218610" defTabSz="92302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716373" indent="-218610" defTabSz="92302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02D00990-A5B2-41C8-83DA-768256BDE711}" type="slidenum">
              <a:rPr lang="en-US" altLang="en-US" sz="1100" b="0">
                <a:solidFill>
                  <a:schemeClr val="tx1"/>
                </a:solidFill>
              </a:rPr>
              <a:pPr/>
              <a:t>1</a:t>
            </a:fld>
            <a:endParaRPr lang="en-US" altLang="en-US" sz="1100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29F24B5-91E7-4C92-93FC-7BD65A23A044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0263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5200"/>
            <a:fld id="{5C2118C7-8CCE-41B8-92C4-04702193C8EF}" type="slidenum">
              <a:rPr lang="en-US" smtClean="0"/>
              <a:pPr defTabSz="965200"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0" i="1" dirty="0">
                <a:solidFill>
                  <a:schemeClr val="tx1"/>
                </a:solidFill>
                <a:latin typeface="Gill Sans MT" panose="020B0502020104020203" pitchFamily="34" charset="0"/>
              </a:rPr>
              <a:t>Write down the simple and prime paths for this graph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29F24B5-91E7-4C92-93FC-7BD65A23A044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6776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5200"/>
            <a:fld id="{3A385A7E-3F01-428A-A1D6-941DB4E346FC}" type="slidenum">
              <a:rPr lang="en-US" smtClean="0"/>
              <a:pPr defTabSz="965200"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5200"/>
            <a:fld id="{44EA8C7D-BC1F-4701-9DB1-9870CE769DD3}" type="slidenum">
              <a:rPr lang="en-US" smtClean="0"/>
              <a:pPr defTabSz="96520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9701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5200"/>
            <a:fld id="{44EA8C7D-BC1F-4701-9DB1-9870CE769DD3}" type="slidenum">
              <a:rPr lang="en-US" smtClean="0"/>
              <a:pPr defTabSz="96520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3928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5200"/>
            <a:fld id="{44EA8C7D-BC1F-4701-9DB1-9870CE769DD3}" type="slidenum">
              <a:rPr lang="en-US" smtClean="0"/>
              <a:pPr defTabSz="965200"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5200"/>
            <a:fld id="{A5AC06A2-481B-4ED0-AE8E-46DA5F5194D4}" type="slidenum">
              <a:rPr lang="en-US" smtClean="0"/>
              <a:pPr defTabSz="965200"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5200"/>
            <a:fld id="{E8C470B0-47AA-46E6-A1F8-837DCEFE716D}" type="slidenum">
              <a:rPr lang="en-US" smtClean="0"/>
              <a:pPr defTabSz="965200"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5200"/>
            <a:fld id="{2A444456-0E23-471E-B483-6FFC555A14F0}" type="slidenum">
              <a:rPr lang="en-US" smtClean="0"/>
              <a:pPr defTabSz="965200"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5200"/>
            <a:fld id="{1D117C3E-0DEA-4F66-84C7-A5E73904F6F3}" type="slidenum">
              <a:rPr lang="en-US" smtClean="0"/>
              <a:pPr defTabSz="96520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5200"/>
            <a:fld id="{03B17957-1FFF-4AE8-B9A5-E511377C7618}" type="slidenum">
              <a:rPr lang="en-US" smtClean="0"/>
              <a:pPr defTabSz="965200"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The animation allows the instructor</a:t>
            </a:r>
            <a:r>
              <a:rPr lang="en-US" baseline="0" dirty="0"/>
              <a:t> to show a few programming statements, then let the students try to draw the graph.</a:t>
            </a:r>
          </a:p>
          <a:p>
            <a:r>
              <a:rPr lang="en-US" baseline="0" dirty="0"/>
              <a:t>The graphs in the slides are there to verify their answers.</a:t>
            </a:r>
          </a:p>
          <a:p>
            <a:r>
              <a:rPr lang="en-US" baseline="0" dirty="0"/>
              <a:t>If they all read the book and got the basics, you can jump to the Stats example (slide 10).</a:t>
            </a:r>
          </a:p>
          <a:p>
            <a:r>
              <a:rPr lang="en-US" baseline="0" dirty="0"/>
              <a:t>See the notes on slides 10-14.</a:t>
            </a:r>
            <a:endParaRPr lang="en-US" dirty="0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21503"/>
            <a:fld id="{B1FD1E8D-8C67-43F2-91D7-DB85874182ED}" type="slidenum">
              <a:rPr lang="en-US" smtClean="0"/>
              <a:pPr defTabSz="921503"/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21503"/>
            <a:fld id="{F2554FE9-AE6C-4CE9-B2EF-34362851F122}" type="slidenum">
              <a:rPr lang="en-US" smtClean="0"/>
              <a:pPr defTabSz="921503"/>
              <a:t>49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21503"/>
            <a:fld id="{BE038ED5-F90D-4BD8-B13C-3D26D7DE72A7}" type="slidenum">
              <a:rPr lang="en-US" smtClean="0"/>
              <a:pPr defTabSz="921503"/>
              <a:t>50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21503"/>
            <a:fld id="{B7A647E8-52DC-437C-8016-7146B0937542}" type="slidenum">
              <a:rPr lang="en-US" smtClean="0"/>
              <a:pPr defTabSz="921503"/>
              <a:t>53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chemeClr val="tx1"/>
                </a:solidFill>
                <a:latin typeface="Gill Sans MT" panose="020B0502020104020203" pitchFamily="34" charset="0"/>
              </a:rPr>
              <a:t>Draw the graph and label the edges.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29F24B5-91E7-4C92-93FC-7BD65A23A044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1885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94CA56-BEFD-4132-90FE-D136DC037DA9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20423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We suggest stopping here and having the students draw the graph themselves. Then show the graph on the next slide to compare their answers.</a:t>
            </a:r>
          </a:p>
        </p:txBody>
      </p:sp>
      <p:sp>
        <p:nvSpPr>
          <p:cNvPr id="44036" name="Slide Number Placeholder 3"/>
          <p:cNvSpPr txBox="1">
            <a:spLocks noGrp="1"/>
          </p:cNvSpPr>
          <p:nvPr/>
        </p:nvSpPr>
        <p:spPr bwMode="auto">
          <a:xfrm>
            <a:off x="3885903" y="8832196"/>
            <a:ext cx="2972097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254" tIns="0" rIns="19254" bIns="0" anchor="b"/>
          <a:lstStyle/>
          <a:p>
            <a:pPr algn="r" defTabSz="921503"/>
            <a:fld id="{E63F27EE-13F0-479E-A2BB-E642B2B44836}" type="slidenum">
              <a:rPr lang="en-US" sz="1100" b="0" i="1">
                <a:solidFill>
                  <a:schemeClr val="tx1"/>
                </a:solidFill>
              </a:rPr>
              <a:pPr algn="r" defTabSz="921503"/>
              <a:t>58</a:t>
            </a:fld>
            <a:endParaRPr lang="en-US" sz="1100" b="0" i="1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Nodes 1 and 2 could certainly be combined. We just separated them to emphasize two points:</a:t>
            </a:r>
          </a:p>
          <a:p>
            <a:pPr marL="228600" indent="-228600">
              <a:buAutoNum type="arabicParenR"/>
            </a:pPr>
            <a:r>
              <a:rPr lang="en-US" dirty="0"/>
              <a:t>Initializations</a:t>
            </a:r>
            <a:r>
              <a:rPr lang="en-US" baseline="0" dirty="0"/>
              <a:t> have to be included in the graph. They are also </a:t>
            </a:r>
            <a:r>
              <a:rPr lang="en-US" baseline="0" dirty="0" err="1"/>
              <a:t>defs</a:t>
            </a:r>
            <a:r>
              <a:rPr lang="en-US" baseline="0" dirty="0"/>
              <a:t> in data flow.</a:t>
            </a:r>
          </a:p>
          <a:p>
            <a:pPr marL="0" indent="0">
              <a:buNone/>
            </a:pPr>
            <a:r>
              <a:rPr lang="en-US" baseline="0" dirty="0"/>
              <a:t>     In Java, primitive types get default values, so even declarations have implicit definitions.</a:t>
            </a:r>
          </a:p>
          <a:p>
            <a:pPr marL="0" indent="0">
              <a:buNone/>
            </a:pPr>
            <a:r>
              <a:rPr lang="en-US" baseline="0" dirty="0"/>
              <a:t>2) The for loop control variable (</a:t>
            </a:r>
            <a:r>
              <a:rPr lang="en-US" baseline="0" dirty="0" err="1"/>
              <a:t>i</a:t>
            </a:r>
            <a:r>
              <a:rPr lang="en-US" baseline="0" dirty="0"/>
              <a:t>) is initialized before the test.</a:t>
            </a:r>
            <a:endParaRPr lang="en-US" dirty="0"/>
          </a:p>
        </p:txBody>
      </p:sp>
      <p:sp>
        <p:nvSpPr>
          <p:cNvPr id="45060" name="Slide Number Placeholder 3"/>
          <p:cNvSpPr txBox="1">
            <a:spLocks noGrp="1"/>
          </p:cNvSpPr>
          <p:nvPr/>
        </p:nvSpPr>
        <p:spPr bwMode="auto">
          <a:xfrm>
            <a:off x="3885903" y="8832196"/>
            <a:ext cx="2972097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254" tIns="0" rIns="19254" bIns="0" anchor="b"/>
          <a:lstStyle/>
          <a:p>
            <a:pPr algn="r" defTabSz="921503"/>
            <a:fld id="{C6016040-5F94-4103-BD11-C9807BD75E2E}" type="slidenum">
              <a:rPr lang="en-US" sz="1100" b="0" i="1">
                <a:solidFill>
                  <a:schemeClr val="tx1"/>
                </a:solidFill>
              </a:rPr>
              <a:pPr algn="r" defTabSz="921503"/>
              <a:t>59</a:t>
            </a:fld>
            <a:endParaRPr lang="en-US" sz="1100" b="0" i="1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0" i="1" dirty="0">
                <a:solidFill>
                  <a:schemeClr val="tx1"/>
                </a:solidFill>
                <a:latin typeface="Gill Sans MT" panose="020B0502020104020203" pitchFamily="34" charset="0"/>
              </a:rPr>
              <a:t>Write down TRs for EPC.</a:t>
            </a:r>
          </a:p>
          <a:p>
            <a:endParaRPr lang="en-US" dirty="0"/>
          </a:p>
          <a:p>
            <a:r>
              <a:rPr lang="en-US" b="0" i="1" dirty="0">
                <a:solidFill>
                  <a:schemeClr val="tx1"/>
                </a:solidFill>
                <a:latin typeface="Gill Sans MT" panose="020B0502020104020203" pitchFamily="34" charset="0"/>
              </a:rPr>
              <a:t>Write down test paths that tour all edge pairs. </a:t>
            </a:r>
            <a:endParaRPr lang="en-US" dirty="0"/>
          </a:p>
          <a:p>
            <a:endParaRPr lang="en-US" dirty="0"/>
          </a:p>
          <a:p>
            <a:r>
              <a:rPr lang="en-US" dirty="0"/>
              <a:t>We show the empty boxes, let the students write down the TRs and Test Paths, then</a:t>
            </a:r>
            <a:r>
              <a:rPr lang="en-US" baseline="0" dirty="0"/>
              <a:t> show the solution.</a:t>
            </a:r>
          </a:p>
          <a:p>
            <a:r>
              <a:rPr lang="en-US" baseline="0" dirty="0"/>
              <a:t>Emphasize that it is VERY EASY to miss one, even if you understand it well.</a:t>
            </a:r>
            <a:endParaRPr lang="fa-IR" baseline="0" dirty="0"/>
          </a:p>
          <a:p>
            <a:endParaRPr lang="fa-IR" baseline="0" dirty="0"/>
          </a:p>
          <a:p>
            <a:r>
              <a:rPr lang="en-US" dirty="0"/>
              <a:t>The animation shows empty boxes. Students can fill these in,</a:t>
            </a:r>
            <a:r>
              <a:rPr lang="en-US" baseline="0" dirty="0"/>
              <a:t> then show the answers.</a:t>
            </a:r>
          </a:p>
          <a:p>
            <a:r>
              <a:rPr lang="en-US" baseline="0" dirty="0"/>
              <a:t>Edge coverage is very easy, of course …</a:t>
            </a:r>
            <a:endParaRPr lang="en-US" dirty="0"/>
          </a:p>
          <a:p>
            <a:endParaRPr lang="en-US" baseline="0" dirty="0"/>
          </a:p>
        </p:txBody>
      </p:sp>
      <p:sp>
        <p:nvSpPr>
          <p:cNvPr id="47108" name="Slide Number Placeholder 3"/>
          <p:cNvSpPr txBox="1">
            <a:spLocks noGrp="1"/>
          </p:cNvSpPr>
          <p:nvPr/>
        </p:nvSpPr>
        <p:spPr bwMode="auto">
          <a:xfrm>
            <a:off x="3885903" y="8832196"/>
            <a:ext cx="2972097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254" tIns="0" rIns="19254" bIns="0" anchor="b"/>
          <a:lstStyle/>
          <a:p>
            <a:pPr algn="r" defTabSz="921503"/>
            <a:fld id="{68EE94B3-A18B-411E-8F33-2BF36B5F14B8}" type="slidenum">
              <a:rPr lang="en-US" sz="1100" b="0" i="1">
                <a:solidFill>
                  <a:schemeClr val="tx1"/>
                </a:solidFill>
              </a:rPr>
              <a:pPr algn="r" defTabSz="921503"/>
              <a:t>60</a:t>
            </a:fld>
            <a:endParaRPr lang="en-US" sz="1100" b="0" i="1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5200"/>
            <a:fld id="{24F156E4-F728-4ADA-BF36-E3D098AAB297}" type="slidenum">
              <a:rPr lang="en-US" smtClean="0"/>
              <a:pPr defTabSz="965200"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We show the empty boxes, let the students write down the TRs and Test Paths, then</a:t>
            </a:r>
            <a:r>
              <a:rPr lang="en-US" baseline="0" dirty="0"/>
              <a:t> show the solution.</a:t>
            </a:r>
          </a:p>
          <a:p>
            <a:r>
              <a:rPr lang="en-US" baseline="0" dirty="0"/>
              <a:t>Emphasize that it is VERY EASY to miss one, even if you understand it well.</a:t>
            </a:r>
            <a:endParaRPr lang="en-US" dirty="0"/>
          </a:p>
        </p:txBody>
      </p:sp>
      <p:sp>
        <p:nvSpPr>
          <p:cNvPr id="47108" name="Slide Number Placeholder 3"/>
          <p:cNvSpPr txBox="1">
            <a:spLocks noGrp="1"/>
          </p:cNvSpPr>
          <p:nvPr/>
        </p:nvSpPr>
        <p:spPr bwMode="auto">
          <a:xfrm>
            <a:off x="3885903" y="8832196"/>
            <a:ext cx="2972097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254" tIns="0" rIns="19254" bIns="0" anchor="b"/>
          <a:lstStyle/>
          <a:p>
            <a:pPr algn="r" defTabSz="921503"/>
            <a:fld id="{68EE94B3-A18B-411E-8F33-2BF36B5F14B8}" type="slidenum">
              <a:rPr lang="en-US" sz="1100" b="0" i="1">
                <a:solidFill>
                  <a:schemeClr val="tx1"/>
                </a:solidFill>
              </a:rPr>
              <a:pPr algn="r" defTabSz="921503"/>
              <a:t>61</a:t>
            </a:fld>
            <a:endParaRPr lang="en-US" sz="1100" b="0" i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684364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We show the empty boxes, let the students write down the TRs and Test Paths, then</a:t>
            </a:r>
            <a:r>
              <a:rPr lang="en-US" baseline="0" dirty="0"/>
              <a:t> show the solution.</a:t>
            </a:r>
          </a:p>
          <a:p>
            <a:r>
              <a:rPr lang="en-US" baseline="0" dirty="0"/>
              <a:t>Emphasize that it is VERY EASY to miss one, even if you understand it well.</a:t>
            </a:r>
            <a:endParaRPr lang="en-US" dirty="0"/>
          </a:p>
        </p:txBody>
      </p:sp>
      <p:sp>
        <p:nvSpPr>
          <p:cNvPr id="47108" name="Slide Number Placeholder 3"/>
          <p:cNvSpPr txBox="1">
            <a:spLocks noGrp="1"/>
          </p:cNvSpPr>
          <p:nvPr/>
        </p:nvSpPr>
        <p:spPr bwMode="auto">
          <a:xfrm>
            <a:off x="3885903" y="8832196"/>
            <a:ext cx="2972097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254" tIns="0" rIns="19254" bIns="0" anchor="b"/>
          <a:lstStyle/>
          <a:p>
            <a:pPr algn="r" defTabSz="921503"/>
            <a:fld id="{68EE94B3-A18B-411E-8F33-2BF36B5F14B8}" type="slidenum">
              <a:rPr lang="en-US" sz="1100" b="0" i="1">
                <a:solidFill>
                  <a:schemeClr val="tx1"/>
                </a:solidFill>
              </a:rPr>
              <a:pPr algn="r" defTabSz="921503"/>
              <a:t>62</a:t>
            </a:fld>
            <a:endParaRPr lang="en-US" sz="1100" b="0" i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362826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We show the empty boxes, let the students write down the TRs and Test Paths, then</a:t>
            </a:r>
            <a:r>
              <a:rPr lang="en-US" baseline="0" dirty="0"/>
              <a:t> show the solution.</a:t>
            </a:r>
          </a:p>
          <a:p>
            <a:r>
              <a:rPr lang="en-US" baseline="0" dirty="0"/>
              <a:t>Emphasize that it is VERY EASY to miss one, even if you understand it well.</a:t>
            </a:r>
            <a:endParaRPr lang="en-US" dirty="0"/>
          </a:p>
        </p:txBody>
      </p:sp>
      <p:sp>
        <p:nvSpPr>
          <p:cNvPr id="47108" name="Slide Number Placeholder 3"/>
          <p:cNvSpPr txBox="1">
            <a:spLocks noGrp="1"/>
          </p:cNvSpPr>
          <p:nvPr/>
        </p:nvSpPr>
        <p:spPr bwMode="auto">
          <a:xfrm>
            <a:off x="3885903" y="8832196"/>
            <a:ext cx="2972097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254" tIns="0" rIns="19254" bIns="0" anchor="b"/>
          <a:lstStyle/>
          <a:p>
            <a:pPr algn="r" defTabSz="921503"/>
            <a:fld id="{68EE94B3-A18B-411E-8F33-2BF36B5F14B8}" type="slidenum">
              <a:rPr lang="en-US" sz="1100" b="0" i="1">
                <a:solidFill>
                  <a:schemeClr val="tx1"/>
                </a:solidFill>
              </a:rPr>
              <a:pPr algn="r" defTabSz="921503"/>
              <a:t>63</a:t>
            </a:fld>
            <a:endParaRPr lang="en-US" sz="1100" b="0" i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490715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Write down TRs for PPC.</a:t>
            </a:r>
          </a:p>
          <a:p>
            <a:r>
              <a:rPr lang="en-US" dirty="0"/>
              <a:t>Write down test paths that tour all prime paths.</a:t>
            </a:r>
          </a:p>
          <a:p>
            <a:endParaRPr lang="en-US" dirty="0"/>
          </a:p>
          <a:p>
            <a:r>
              <a:rPr lang="en-US" dirty="0"/>
              <a:t>We also pause</a:t>
            </a:r>
            <a:r>
              <a:rPr lang="en-US" baseline="0" dirty="0"/>
              <a:t> to let the students finish this example. Students often have trouble remembering all the PPs around loops.</a:t>
            </a:r>
            <a:endParaRPr lang="en-US" dirty="0"/>
          </a:p>
        </p:txBody>
      </p:sp>
      <p:sp>
        <p:nvSpPr>
          <p:cNvPr id="48132" name="Slide Number Placeholder 3"/>
          <p:cNvSpPr txBox="1">
            <a:spLocks noGrp="1"/>
          </p:cNvSpPr>
          <p:nvPr/>
        </p:nvSpPr>
        <p:spPr bwMode="auto">
          <a:xfrm>
            <a:off x="3885903" y="8832196"/>
            <a:ext cx="2972097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254" tIns="0" rIns="19254" bIns="0" anchor="b"/>
          <a:lstStyle/>
          <a:p>
            <a:pPr algn="r" defTabSz="921503"/>
            <a:fld id="{3A902093-BB8D-4415-93C9-388A934B7981}" type="slidenum">
              <a:rPr lang="en-US" sz="1100" b="0" i="1">
                <a:solidFill>
                  <a:schemeClr val="tx1"/>
                </a:solidFill>
              </a:rPr>
              <a:pPr algn="r" defTabSz="921503"/>
              <a:t>64</a:t>
            </a:fld>
            <a:endParaRPr lang="en-US" sz="1100" b="0" i="1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Write down TRs for PPC.</a:t>
            </a:r>
          </a:p>
          <a:p>
            <a:r>
              <a:rPr lang="en-US" dirty="0"/>
              <a:t>Write down test paths that tour all prime paths.</a:t>
            </a:r>
          </a:p>
          <a:p>
            <a:endParaRPr lang="en-US" dirty="0"/>
          </a:p>
          <a:p>
            <a:r>
              <a:rPr lang="en-US" dirty="0"/>
              <a:t>We also pause</a:t>
            </a:r>
            <a:r>
              <a:rPr lang="en-US" baseline="0" dirty="0"/>
              <a:t> to let the students finish this example. Students often have trouble remembering all the PPs around loops.</a:t>
            </a:r>
            <a:endParaRPr lang="en-US" dirty="0"/>
          </a:p>
        </p:txBody>
      </p:sp>
      <p:sp>
        <p:nvSpPr>
          <p:cNvPr id="48132" name="Slide Number Placeholder 3"/>
          <p:cNvSpPr txBox="1">
            <a:spLocks noGrp="1"/>
          </p:cNvSpPr>
          <p:nvPr/>
        </p:nvSpPr>
        <p:spPr bwMode="auto">
          <a:xfrm>
            <a:off x="3885903" y="8832196"/>
            <a:ext cx="2972097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254" tIns="0" rIns="19254" bIns="0" anchor="b"/>
          <a:lstStyle/>
          <a:p>
            <a:pPr algn="r" defTabSz="921503"/>
            <a:fld id="{3A902093-BB8D-4415-93C9-388A934B7981}" type="slidenum">
              <a:rPr lang="en-US" sz="1100" b="0" i="1">
                <a:solidFill>
                  <a:schemeClr val="tx1"/>
                </a:solidFill>
              </a:rPr>
              <a:pPr algn="r" defTabSz="921503"/>
              <a:t>65</a:t>
            </a:fld>
            <a:endParaRPr lang="en-US" sz="1100" b="0" i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408465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Write down TRs for PPC.</a:t>
            </a:r>
          </a:p>
          <a:p>
            <a:r>
              <a:rPr lang="en-US" dirty="0"/>
              <a:t>Write down test paths that tour all prime paths.</a:t>
            </a:r>
          </a:p>
          <a:p>
            <a:endParaRPr lang="en-US" dirty="0"/>
          </a:p>
          <a:p>
            <a:r>
              <a:rPr lang="en-US" dirty="0"/>
              <a:t>We also pause</a:t>
            </a:r>
            <a:r>
              <a:rPr lang="en-US" baseline="0" dirty="0"/>
              <a:t> to let the students finish this example. Students often have trouble remembering all the PPs around loops.</a:t>
            </a:r>
            <a:endParaRPr lang="en-US" dirty="0"/>
          </a:p>
        </p:txBody>
      </p:sp>
      <p:sp>
        <p:nvSpPr>
          <p:cNvPr id="48132" name="Slide Number Placeholder 3"/>
          <p:cNvSpPr txBox="1">
            <a:spLocks noGrp="1"/>
          </p:cNvSpPr>
          <p:nvPr/>
        </p:nvSpPr>
        <p:spPr bwMode="auto">
          <a:xfrm>
            <a:off x="3885903" y="8832196"/>
            <a:ext cx="2972097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254" tIns="0" rIns="19254" bIns="0" anchor="b"/>
          <a:lstStyle/>
          <a:p>
            <a:pPr algn="r" defTabSz="921503"/>
            <a:fld id="{3A902093-BB8D-4415-93C9-388A934B7981}" type="slidenum">
              <a:rPr lang="en-US" sz="1100" b="0" i="1">
                <a:solidFill>
                  <a:schemeClr val="tx1"/>
                </a:solidFill>
              </a:rPr>
              <a:pPr algn="r" defTabSz="921503"/>
              <a:t>66</a:t>
            </a:fld>
            <a:endParaRPr lang="en-US" sz="1100" b="0" i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792337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Write down TRs for PPC.</a:t>
            </a:r>
          </a:p>
          <a:p>
            <a:r>
              <a:rPr lang="en-US" dirty="0"/>
              <a:t>Write down test paths that tour all prime paths.</a:t>
            </a:r>
          </a:p>
          <a:p>
            <a:endParaRPr lang="en-US" dirty="0"/>
          </a:p>
          <a:p>
            <a:r>
              <a:rPr lang="en-US" dirty="0"/>
              <a:t>We also pause</a:t>
            </a:r>
            <a:r>
              <a:rPr lang="en-US" baseline="0" dirty="0"/>
              <a:t> to let the students finish this example. Students often have trouble remembering all the PPs around loops.</a:t>
            </a:r>
            <a:endParaRPr lang="en-US" dirty="0"/>
          </a:p>
        </p:txBody>
      </p:sp>
      <p:sp>
        <p:nvSpPr>
          <p:cNvPr id="48132" name="Slide Number Placeholder 3"/>
          <p:cNvSpPr txBox="1">
            <a:spLocks noGrp="1"/>
          </p:cNvSpPr>
          <p:nvPr/>
        </p:nvSpPr>
        <p:spPr bwMode="auto">
          <a:xfrm>
            <a:off x="3885903" y="8832196"/>
            <a:ext cx="2972097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254" tIns="0" rIns="19254" bIns="0" anchor="b"/>
          <a:lstStyle/>
          <a:p>
            <a:pPr algn="r" defTabSz="921503"/>
            <a:fld id="{3A902093-BB8D-4415-93C9-388A934B7981}" type="slidenum">
              <a:rPr lang="en-US" sz="1100" b="0" i="1">
                <a:solidFill>
                  <a:schemeClr val="tx1"/>
                </a:solidFill>
              </a:rPr>
              <a:pPr algn="r" defTabSz="921503"/>
              <a:t>67</a:t>
            </a:fld>
            <a:endParaRPr lang="en-US" sz="1100" b="0" i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973347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21503"/>
            <a:fld id="{65E20EC5-ECB0-43EB-9FE9-DDBCB9930544}" type="slidenum">
              <a:rPr lang="en-US" smtClean="0"/>
              <a:pPr defTabSz="921503"/>
              <a:t>68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21503"/>
            <a:fld id="{F9300D51-022E-4082-A15E-6D82EB83519C}" type="slidenum">
              <a:rPr lang="en-US" smtClean="0"/>
              <a:pPr defTabSz="921503"/>
              <a:t>69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rest of the example is easier to follow if the students can refer to this figure.</a:t>
            </a:r>
            <a:br>
              <a:rPr lang="en-US" dirty="0"/>
            </a:br>
            <a:r>
              <a:rPr lang="en-US" dirty="0"/>
              <a:t>We</a:t>
            </a:r>
            <a:r>
              <a:rPr lang="en-US" baseline="0" dirty="0"/>
              <a:t> usually draw it on the board.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94CA56-BEFD-4132-90FE-D136DC037DA9}" type="slidenum">
              <a:rPr lang="en-US" smtClean="0"/>
              <a:pPr>
                <a:defRPr/>
              </a:pPr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7228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5200"/>
            <a:fld id="{0FC2353F-9C0B-41F8-B780-EE68B6466865}" type="slidenum">
              <a:rPr lang="en-US" smtClean="0"/>
              <a:pPr defTabSz="965200"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29F24B5-91E7-4C92-93FC-7BD65A23A044}" type="slidenum">
              <a:rPr lang="en-US" smtClean="0"/>
              <a:pPr>
                <a:defRPr/>
              </a:pPr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99817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21503"/>
            <a:fld id="{1B28F96F-341D-4E09-8ECA-C38A464678F8}" type="slidenum">
              <a:rPr lang="en-US" smtClean="0"/>
              <a:pPr defTabSz="921503"/>
              <a:t>72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21503"/>
            <a:fld id="{79A7B6C6-3860-4FE7-A80F-20300864EB63}" type="slidenum">
              <a:rPr lang="en-US" smtClean="0"/>
              <a:pPr defTabSz="921503"/>
              <a:t>75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21503"/>
            <a:fld id="{F9300D51-022E-4082-A15E-6D82EB83519C}" type="slidenum">
              <a:rPr lang="en-US" smtClean="0"/>
              <a:pPr defTabSz="921503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98114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29F24B5-91E7-4C92-93FC-7BD65A23A044}" type="slidenum">
              <a:rPr lang="en-US" smtClean="0"/>
              <a:pPr>
                <a:defRPr/>
              </a:pPr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1551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5200"/>
            <a:fld id="{1C2EA201-672C-47CD-9229-A3B1A722616D}" type="slidenum">
              <a:rPr lang="en-US" smtClean="0"/>
              <a:pPr defTabSz="965200"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5200"/>
            <a:fld id="{C8933F4B-5D60-44F2-B3E7-CD9806D31F7D}" type="slidenum">
              <a:rPr lang="en-US" smtClean="0"/>
              <a:pPr defTabSz="965200"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5200"/>
            <a:fld id="{BCE2ADE5-FE9A-495F-9564-0DC5298FE2C4}" type="slidenum">
              <a:rPr lang="en-US" smtClean="0"/>
              <a:pPr defTabSz="965200"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5200"/>
            <a:fld id="{BCE2ADE5-FE9A-495F-9564-0DC5298FE2C4}" type="slidenum">
              <a:rPr lang="en-US" smtClean="0"/>
              <a:pPr defTabSz="965200"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chemeClr val="tx1"/>
                </a:solidFill>
                <a:latin typeface="Gill Sans MT" panose="020B0502020104020203" pitchFamily="34" charset="0"/>
              </a:rPr>
              <a:t>Write down the TRs and Test Paths for these criteria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Note: Nobody</a:t>
            </a:r>
            <a:r>
              <a:rPr lang="en-US" baseline="0" dirty="0"/>
              <a:t> will get all of these right the first time. This may be a good time to turn to the online tool:</a:t>
            </a:r>
            <a:br>
              <a:rPr lang="en-US" baseline="0" dirty="0"/>
            </a:br>
            <a:r>
              <a:rPr lang="en-US" baseline="0" dirty="0"/>
              <a:t>http://cs.gmu.edu:8080/offutt/coverage/GraphCoverage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29F24B5-91E7-4C92-93FC-7BD65A23A044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793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07)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94E05D-11E3-431E-87DD-475E56A3CF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07)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D053D6-ED5B-417A-8106-29D1AEFAA1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9738" y="96838"/>
            <a:ext cx="2216150" cy="62468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8113" y="96838"/>
            <a:ext cx="6499225" cy="62468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07)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BAAE57-6A86-423C-BD8C-EF5BE5360C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07)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1E34D2-BFAA-43E6-B117-0A7C9FC99B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07)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00622C-CA54-4228-8014-86B52390B5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8113" y="1085850"/>
            <a:ext cx="4357687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85850"/>
            <a:ext cx="4357688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07)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2D21EC-7ADB-4801-83F4-32E205B32F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07)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D83153-14FF-4BE6-B48A-3786E0D7B8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07)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6A7B84-9F6B-4375-98C9-19E41DF1CA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07)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228736-AB71-4EFF-866C-FA1AAB8323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07)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755514-60E9-460E-88D9-704B30AAD2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07)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9496F0-B41E-432D-8254-675F0330BD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5725" y="6507163"/>
            <a:ext cx="3770313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b" anchorCtr="0" compatLnSpc="1">
            <a:prstTxWarp prst="textNoShape">
              <a:avLst/>
            </a:prstTxWarp>
          </a:bodyPr>
          <a:lstStyle>
            <a:lvl1pPr>
              <a:defRPr sz="9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/>
              <a:t>Introduction to Software Testing, Edition 2  (Ch 07)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497638"/>
            <a:ext cx="2895600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ctr">
              <a:defRPr sz="10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16775" y="6489700"/>
            <a:ext cx="1789113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FCF908E1-C45A-4455-890F-ACADC7D0398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85090" y="96839"/>
            <a:ext cx="896112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85089" y="815978"/>
            <a:ext cx="8920799" cy="5662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 </a:t>
            </a:r>
          </a:p>
          <a:p>
            <a:pPr lvl="4"/>
            <a:r>
              <a:rPr lang="en-US" dirty="0"/>
              <a:t>Fifth level </a:t>
            </a: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6350" y="6350"/>
            <a:ext cx="9118600" cy="6832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auto">
          <a:xfrm>
            <a:off x="-1" y="770708"/>
            <a:ext cx="9118833" cy="0"/>
          </a:xfrm>
          <a:prstGeom prst="line">
            <a:avLst/>
          </a:prstGeom>
          <a:noFill/>
          <a:ln w="57150">
            <a:solidFill>
              <a:srgbClr val="0099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hf hdr="0"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Verdana" pitchFamily="34" charset="0"/>
          <a:ea typeface="+mj-ea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85000"/>
        <a:buChar char="•"/>
        <a:defRPr sz="2800" b="0">
          <a:solidFill>
            <a:schemeClr val="tx1"/>
          </a:solidFill>
          <a:latin typeface="Gill Sans MT" pitchFamily="34" charset="0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400" b="0">
          <a:solidFill>
            <a:schemeClr val="tx1"/>
          </a:solidFill>
          <a:latin typeface="Gill Sans MT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000" b="0">
          <a:solidFill>
            <a:schemeClr val="tx1"/>
          </a:solidFill>
          <a:latin typeface="Gill Sans MT" pitchFamily="34" charset="0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0">
          <a:solidFill>
            <a:schemeClr val="tx1"/>
          </a:solidFill>
          <a:latin typeface="Gill Sans MT" pitchFamily="34" charset="0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sz="2000" b="0">
          <a:solidFill>
            <a:schemeClr val="tx1"/>
          </a:solidFill>
          <a:latin typeface="Gill Sans MT" pitchFamily="34" charset="0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gmu.edu/~offutt/softwaretest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m-zakeri.github.io/CodA/" TargetMode="External"/><Relationship Id="rId2" Type="http://schemas.openxmlformats.org/officeDocument/2006/relationships/hyperlink" Target="https://cs.gmu.edu:8443/offutt/coverage/GraphCoverage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-zakeri/DomainCoverage/tree/main/code/src/code_coverage" TargetMode="External"/><Relationship Id="rId2" Type="http://schemas.openxmlformats.org/officeDocument/2006/relationships/hyperlink" Target="https://github.com/m-zakeri/DomainCoverag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m-zakeri/CodA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-zakeri/CodA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s.gmu.edu:8443/offutt/coverage/GraphCoverage" TargetMode="Externa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over.org/" TargetMode="External"/><Relationship Id="rId2" Type="http://schemas.openxmlformats.org/officeDocument/2006/relationships/hyperlink" Target="https://github.com/linux-test-project/lcov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learn.microsoft.com/en-us/visualstudio/test/vstest-console-options?view=vs-2022" TargetMode="External"/><Relationship Id="rId4" Type="http://schemas.openxmlformats.org/officeDocument/2006/relationships/hyperlink" Target="https://github.com/openjdk/jcov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-zakeri/CodA/" TargetMode="External"/><Relationship Id="rId2" Type="http://schemas.openxmlformats.org/officeDocument/2006/relationships/hyperlink" Target="https://m-zakeri.github.io/program-dynamic-analysis-with-antlr.html#program-dynamic-analysis-with-antlr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m-zakeri/DomainCoverage" TargetMode="Externa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24287" y="0"/>
            <a:ext cx="8695425" cy="2763767"/>
          </a:xfrm>
        </p:spPr>
        <p:txBody>
          <a:bodyPr/>
          <a:lstStyle/>
          <a:p>
            <a:r>
              <a:rPr lang="en-US" altLang="en-US" b="0" dirty="0">
                <a:effectLst/>
              </a:rPr>
              <a:t>Introduction to Software Testing</a:t>
            </a:r>
            <a:br>
              <a:rPr lang="en-US" altLang="en-US" b="0" dirty="0">
                <a:effectLst/>
              </a:rPr>
            </a:br>
            <a:r>
              <a:rPr lang="en-US" sz="2400" b="0" dirty="0">
                <a:effectLst/>
              </a:rPr>
              <a:t>(</a:t>
            </a:r>
            <a:r>
              <a:rPr lang="en-US" sz="2400" b="0" i="1" dirty="0">
                <a:effectLst/>
              </a:rPr>
              <a:t>2nd edition</a:t>
            </a:r>
            <a:r>
              <a:rPr lang="en-US" sz="2400" b="0" dirty="0">
                <a:effectLst/>
              </a:rPr>
              <a:t>)</a:t>
            </a:r>
            <a:br>
              <a:rPr lang="en-US" altLang="en-US" b="0" dirty="0">
                <a:effectLst/>
              </a:rPr>
            </a:br>
            <a:r>
              <a:rPr lang="en-US" b="0" dirty="0">
                <a:effectLst/>
              </a:rPr>
              <a:t>Chapter 7</a:t>
            </a:r>
            <a:br>
              <a:rPr lang="en-US" altLang="en-US" b="0" dirty="0">
                <a:effectLst/>
              </a:rPr>
            </a:br>
            <a:br>
              <a:rPr lang="en-US" altLang="en-US" b="0" dirty="0">
                <a:effectLst/>
              </a:rPr>
            </a:br>
            <a:r>
              <a:rPr lang="en-US" altLang="en-US" b="0" dirty="0">
                <a:solidFill>
                  <a:srgbClr val="CC0066"/>
                </a:solidFill>
              </a:rPr>
              <a:t> </a:t>
            </a:r>
            <a:r>
              <a:rPr lang="en-US" altLang="en-US" dirty="0">
                <a:solidFill>
                  <a:srgbClr val="CC0066"/>
                </a:solidFill>
                <a:effectLst/>
              </a:rPr>
              <a:t>Graph Coverage Criteria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DFA8EC-A1CB-45F9-9A71-70DE9DDD462A}"/>
              </a:ext>
            </a:extLst>
          </p:cNvPr>
          <p:cNvSpPr>
            <a:spLocks noGrp="1" noChangeArrowheads="1"/>
          </p:cNvSpPr>
          <p:nvPr/>
        </p:nvSpPr>
        <p:spPr>
          <a:xfrm>
            <a:off x="1311657" y="4804574"/>
            <a:ext cx="6721366" cy="11715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sz="2800" b="0" dirty="0"/>
              <a:t>Slides by: </a:t>
            </a:r>
            <a:r>
              <a:rPr lang="en-US" sz="2800" dirty="0"/>
              <a:t>Paul Ammann &amp; Jeff Offutt</a:t>
            </a:r>
            <a:endParaRPr lang="en-US" sz="2400" dirty="0"/>
          </a:p>
          <a:p>
            <a:r>
              <a:rPr lang="en-US" sz="1600" b="0" dirty="0">
                <a:solidFill>
                  <a:srgbClr val="0000CC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http://www.cs.gmu.edu/~offutt/softwaretest/</a:t>
            </a:r>
            <a:endParaRPr lang="en-US" sz="1600" b="0" dirty="0">
              <a:solidFill>
                <a:srgbClr val="0000CC"/>
              </a:solidFill>
            </a:endParaRPr>
          </a:p>
          <a:p>
            <a:r>
              <a:rPr lang="en-US" sz="2000" b="0" kern="0" dirty="0"/>
              <a:t>Modified by: </a:t>
            </a:r>
            <a:r>
              <a:rPr lang="en-US" sz="2000" kern="0" dirty="0"/>
              <a:t>Morteza Zakeri</a:t>
            </a:r>
          </a:p>
          <a:p>
            <a:endParaRPr lang="en-US" sz="1600" b="0" dirty="0"/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B9C493B3-9CA3-4588-A170-7C93107C1D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9456" y="6229226"/>
            <a:ext cx="342576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0" i="1" dirty="0">
                <a:solidFill>
                  <a:schemeClr val="tx1"/>
                </a:solidFill>
                <a:latin typeface="Comic Sans MS" pitchFamily="66" charset="0"/>
              </a:rPr>
              <a:t>March 2024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0EDA1A-2446-4671-BA31-241D04E1D492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3090939"/>
            <a:ext cx="8229600" cy="8307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dirty="0">
                <a:latin typeface="+mn-lt"/>
                <a:ea typeface="+mn-ea"/>
                <a:cs typeface="+mn-cs"/>
              </a:rPr>
              <a:t>Instructor: Morteza Zakeri 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E67BC-2C49-4621-B6DE-F2D7FED67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Visiting and Touring Example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5DE55C-042A-4C91-BBDF-9E100A1DE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Software Testing, Edition 2  (Ch 07)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58EF41-FC1B-4F0B-BA85-3D56271B7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54E5D7-4EE2-47D7-89DC-FCC5107C5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1E34D2-BFAA-43E6-B117-0A7C9FC99B38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grpSp>
        <p:nvGrpSpPr>
          <p:cNvPr id="7" name="Group 41">
            <a:extLst>
              <a:ext uri="{FF2B5EF4-FFF2-40B4-BE49-F238E27FC236}">
                <a16:creationId xmlns:a16="http://schemas.microsoft.com/office/drawing/2014/main" id="{68CE762C-AFEA-4D98-BE5C-FF62E9896E0F}"/>
              </a:ext>
            </a:extLst>
          </p:cNvPr>
          <p:cNvGrpSpPr>
            <a:grpSpLocks/>
          </p:cNvGrpSpPr>
          <p:nvPr/>
        </p:nvGrpSpPr>
        <p:grpSpPr bwMode="auto">
          <a:xfrm>
            <a:off x="1970881" y="1033340"/>
            <a:ext cx="4346575" cy="1443038"/>
            <a:chOff x="503" y="2966"/>
            <a:chExt cx="2738" cy="909"/>
          </a:xfrm>
        </p:grpSpPr>
        <p:grpSp>
          <p:nvGrpSpPr>
            <p:cNvPr id="8" name="Group 18">
              <a:extLst>
                <a:ext uri="{FF2B5EF4-FFF2-40B4-BE49-F238E27FC236}">
                  <a16:creationId xmlns:a16="http://schemas.microsoft.com/office/drawing/2014/main" id="{29C84685-8E7B-4FC8-A547-8FAC822ED5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0" y="3273"/>
              <a:ext cx="350" cy="296"/>
              <a:chOff x="4288" y="1746"/>
              <a:chExt cx="350" cy="296"/>
            </a:xfrm>
          </p:grpSpPr>
          <p:sp>
            <p:nvSpPr>
              <p:cNvPr id="38" name="Oval 5">
                <a:extLst>
                  <a:ext uri="{FF2B5EF4-FFF2-40B4-BE49-F238E27FC236}">
                    <a16:creationId xmlns:a16="http://schemas.microsoft.com/office/drawing/2014/main" id="{A82760C9-37CE-435A-9D3A-D749DF1476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B050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FF6600"/>
                  </a:solidFill>
                </a:endParaRPr>
              </a:p>
            </p:txBody>
          </p:sp>
          <p:sp>
            <p:nvSpPr>
              <p:cNvPr id="39" name="Text Box 6">
                <a:extLst>
                  <a:ext uri="{FF2B5EF4-FFF2-40B4-BE49-F238E27FC236}">
                    <a16:creationId xmlns:a16="http://schemas.microsoft.com/office/drawing/2014/main" id="{97944554-7A56-4955-8E40-9EB9EBD97A9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65" y="1769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</p:grpSp>
        <p:grpSp>
          <p:nvGrpSpPr>
            <p:cNvPr id="9" name="Group 31">
              <a:extLst>
                <a:ext uri="{FF2B5EF4-FFF2-40B4-BE49-F238E27FC236}">
                  <a16:creationId xmlns:a16="http://schemas.microsoft.com/office/drawing/2014/main" id="{8F218761-53BC-4206-A146-164167B61E1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" y="2966"/>
              <a:ext cx="380" cy="908"/>
              <a:chOff x="1346" y="2965"/>
              <a:chExt cx="380" cy="908"/>
            </a:xfrm>
          </p:grpSpPr>
          <p:grpSp>
            <p:nvGrpSpPr>
              <p:cNvPr id="32" name="Group 19">
                <a:extLst>
                  <a:ext uri="{FF2B5EF4-FFF2-40B4-BE49-F238E27FC236}">
                    <a16:creationId xmlns:a16="http://schemas.microsoft.com/office/drawing/2014/main" id="{0C273EED-14FC-479D-9452-573B9EEBB3C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46" y="3577"/>
                <a:ext cx="350" cy="296"/>
                <a:chOff x="4738" y="2684"/>
                <a:chExt cx="350" cy="296"/>
              </a:xfrm>
            </p:grpSpPr>
            <p:sp>
              <p:nvSpPr>
                <p:cNvPr id="36" name="Oval 7">
                  <a:extLst>
                    <a:ext uri="{FF2B5EF4-FFF2-40B4-BE49-F238E27FC236}">
                      <a16:creationId xmlns:a16="http://schemas.microsoft.com/office/drawing/2014/main" id="{33520DBB-6905-4CA7-AD23-7ED1B11BEB9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38" y="2684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" name="Text Box 8">
                  <a:extLst>
                    <a:ext uri="{FF2B5EF4-FFF2-40B4-BE49-F238E27FC236}">
                      <a16:creationId xmlns:a16="http://schemas.microsoft.com/office/drawing/2014/main" id="{DAC64CC5-FC64-445C-9B9F-1D8E8D88A88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815" y="2707"/>
                  <a:ext cx="196" cy="25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dirty="0">
                      <a:solidFill>
                        <a:schemeClr val="tx1"/>
                      </a:solidFill>
                    </a:rPr>
                    <a:t>3</a:t>
                  </a:r>
                </a:p>
              </p:txBody>
            </p:sp>
          </p:grpSp>
          <p:grpSp>
            <p:nvGrpSpPr>
              <p:cNvPr id="33" name="Group 20">
                <a:extLst>
                  <a:ext uri="{FF2B5EF4-FFF2-40B4-BE49-F238E27FC236}">
                    <a16:creationId xmlns:a16="http://schemas.microsoft.com/office/drawing/2014/main" id="{2E046059-C969-4C6A-BD82-6E7DAD4866E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76" y="2965"/>
                <a:ext cx="350" cy="296"/>
                <a:chOff x="3838" y="2684"/>
                <a:chExt cx="350" cy="296"/>
              </a:xfrm>
            </p:grpSpPr>
            <p:sp>
              <p:nvSpPr>
                <p:cNvPr id="34" name="Oval 9">
                  <a:extLst>
                    <a:ext uri="{FF2B5EF4-FFF2-40B4-BE49-F238E27FC236}">
                      <a16:creationId xmlns:a16="http://schemas.microsoft.com/office/drawing/2014/main" id="{5EC532DE-EC22-4814-BA8F-A676CCA7F5D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38" y="2684"/>
                  <a:ext cx="350" cy="296"/>
                </a:xfrm>
                <a:prstGeom prst="ellipse">
                  <a:avLst/>
                </a:prstGeom>
                <a:solidFill>
                  <a:srgbClr val="FF6600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" name="Text Box 10">
                  <a:extLst>
                    <a:ext uri="{FF2B5EF4-FFF2-40B4-BE49-F238E27FC236}">
                      <a16:creationId xmlns:a16="http://schemas.microsoft.com/office/drawing/2014/main" id="{6D992335-DC0B-41B4-859E-D122D4A26BD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15" y="2707"/>
                  <a:ext cx="196" cy="25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dirty="0">
                      <a:solidFill>
                        <a:schemeClr val="tx1"/>
                      </a:solidFill>
                    </a:rPr>
                    <a:t>2</a:t>
                  </a:r>
                </a:p>
              </p:txBody>
            </p:sp>
          </p:grpSp>
        </p:grpSp>
        <p:grpSp>
          <p:nvGrpSpPr>
            <p:cNvPr id="10" name="Group 21">
              <a:extLst>
                <a:ext uri="{FF2B5EF4-FFF2-40B4-BE49-F238E27FC236}">
                  <a16:creationId xmlns:a16="http://schemas.microsoft.com/office/drawing/2014/main" id="{7ADE044C-C1B0-47FA-8C4F-D0D699DD585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91" y="3273"/>
              <a:ext cx="350" cy="296"/>
              <a:chOff x="4288" y="3622"/>
              <a:chExt cx="350" cy="296"/>
            </a:xfrm>
          </p:grpSpPr>
          <p:sp>
            <p:nvSpPr>
              <p:cNvPr id="30" name="Oval 11">
                <a:extLst>
                  <a:ext uri="{FF2B5EF4-FFF2-40B4-BE49-F238E27FC236}">
                    <a16:creationId xmlns:a16="http://schemas.microsoft.com/office/drawing/2014/main" id="{4D38E203-7E93-4CEA-B61B-A743E857C6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88" y="3622"/>
                <a:ext cx="350" cy="296"/>
              </a:xfrm>
              <a:prstGeom prst="ellipse">
                <a:avLst/>
              </a:prstGeom>
              <a:solidFill>
                <a:srgbClr val="00B050"/>
              </a:solidFill>
              <a:ln w="571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Text Box 12">
                <a:extLst>
                  <a:ext uri="{FF2B5EF4-FFF2-40B4-BE49-F238E27FC236}">
                    <a16:creationId xmlns:a16="http://schemas.microsoft.com/office/drawing/2014/main" id="{C9DACCDD-F24C-4B73-9CF2-857EF002AA8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65" y="3645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7</a:t>
                </a:r>
              </a:p>
            </p:txBody>
          </p:sp>
        </p:grpSp>
        <p:sp>
          <p:nvSpPr>
            <p:cNvPr id="11" name="Line 13">
              <a:extLst>
                <a:ext uri="{FF2B5EF4-FFF2-40B4-BE49-F238E27FC236}">
                  <a16:creationId xmlns:a16="http://schemas.microsoft.com/office/drawing/2014/main" id="{F8A84B46-96CA-478E-BCB1-E1B1912476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75" y="3193"/>
              <a:ext cx="250" cy="167"/>
            </a:xfrm>
            <a:prstGeom prst="line">
              <a:avLst/>
            </a:prstGeom>
            <a:noFill/>
            <a:ln w="38100">
              <a:solidFill>
                <a:schemeClr val="accent5">
                  <a:lumMod val="50000"/>
                </a:schemeClr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17">
              <a:extLst>
                <a:ext uri="{FF2B5EF4-FFF2-40B4-BE49-F238E27FC236}">
                  <a16:creationId xmlns:a16="http://schemas.microsoft.com/office/drawing/2014/main" id="{0E5E81C0-2A38-4CC5-AA80-17B0FFAF28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3" y="3421"/>
              <a:ext cx="2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3" name="Group 22">
              <a:extLst>
                <a:ext uri="{FF2B5EF4-FFF2-40B4-BE49-F238E27FC236}">
                  <a16:creationId xmlns:a16="http://schemas.microsoft.com/office/drawing/2014/main" id="{6EF34694-51ED-4619-8A11-E36CAD314D4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10" y="3273"/>
              <a:ext cx="350" cy="296"/>
              <a:chOff x="4288" y="1746"/>
              <a:chExt cx="350" cy="296"/>
            </a:xfrm>
          </p:grpSpPr>
          <p:sp>
            <p:nvSpPr>
              <p:cNvPr id="28" name="Oval 23">
                <a:extLst>
                  <a:ext uri="{FF2B5EF4-FFF2-40B4-BE49-F238E27FC236}">
                    <a16:creationId xmlns:a16="http://schemas.microsoft.com/office/drawing/2014/main" id="{B81F1501-A61C-4DB9-A7A4-C44A27DAC5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FF6600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Text Box 24">
                <a:extLst>
                  <a:ext uri="{FF2B5EF4-FFF2-40B4-BE49-F238E27FC236}">
                    <a16:creationId xmlns:a16="http://schemas.microsoft.com/office/drawing/2014/main" id="{7138CBD5-7352-428D-98F7-166D1ED16FC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64" y="1769"/>
                <a:ext cx="197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</p:grpSp>
        <p:grpSp>
          <p:nvGrpSpPr>
            <p:cNvPr id="14" name="Group 32">
              <a:extLst>
                <a:ext uri="{FF2B5EF4-FFF2-40B4-BE49-F238E27FC236}">
                  <a16:creationId xmlns:a16="http://schemas.microsoft.com/office/drawing/2014/main" id="{B970A7E3-68C6-4BFD-91B3-1E90736908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35" y="2967"/>
              <a:ext cx="380" cy="908"/>
              <a:chOff x="2450" y="2968"/>
              <a:chExt cx="380" cy="908"/>
            </a:xfrm>
          </p:grpSpPr>
          <p:grpSp>
            <p:nvGrpSpPr>
              <p:cNvPr id="22" name="Group 25">
                <a:extLst>
                  <a:ext uri="{FF2B5EF4-FFF2-40B4-BE49-F238E27FC236}">
                    <a16:creationId xmlns:a16="http://schemas.microsoft.com/office/drawing/2014/main" id="{AE677394-D485-4634-BB46-EEA92A6333F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50" y="3580"/>
                <a:ext cx="350" cy="296"/>
                <a:chOff x="4738" y="2684"/>
                <a:chExt cx="350" cy="296"/>
              </a:xfrm>
            </p:grpSpPr>
            <p:sp>
              <p:nvSpPr>
                <p:cNvPr id="26" name="Oval 26">
                  <a:extLst>
                    <a:ext uri="{FF2B5EF4-FFF2-40B4-BE49-F238E27FC236}">
                      <a16:creationId xmlns:a16="http://schemas.microsoft.com/office/drawing/2014/main" id="{756A90A8-B283-4CB3-9E28-6CDBD65409C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38" y="2684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" name="Text Box 27">
                  <a:extLst>
                    <a:ext uri="{FF2B5EF4-FFF2-40B4-BE49-F238E27FC236}">
                      <a16:creationId xmlns:a16="http://schemas.microsoft.com/office/drawing/2014/main" id="{F1BFB7D3-9A43-414F-A469-09A034C6AC2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815" y="2707"/>
                  <a:ext cx="196" cy="25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dirty="0">
                      <a:solidFill>
                        <a:schemeClr val="tx1"/>
                      </a:solidFill>
                    </a:rPr>
                    <a:t>6</a:t>
                  </a:r>
                </a:p>
              </p:txBody>
            </p:sp>
          </p:grpSp>
          <p:grpSp>
            <p:nvGrpSpPr>
              <p:cNvPr id="23" name="Group 28">
                <a:extLst>
                  <a:ext uri="{FF2B5EF4-FFF2-40B4-BE49-F238E27FC236}">
                    <a16:creationId xmlns:a16="http://schemas.microsoft.com/office/drawing/2014/main" id="{E9E32D80-132A-4121-A95F-723AFF5F665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80" y="2968"/>
                <a:ext cx="350" cy="296"/>
                <a:chOff x="3838" y="2684"/>
                <a:chExt cx="350" cy="296"/>
              </a:xfrm>
            </p:grpSpPr>
            <p:sp>
              <p:nvSpPr>
                <p:cNvPr id="24" name="Oval 29">
                  <a:extLst>
                    <a:ext uri="{FF2B5EF4-FFF2-40B4-BE49-F238E27FC236}">
                      <a16:creationId xmlns:a16="http://schemas.microsoft.com/office/drawing/2014/main" id="{F4AF8A2C-AAE5-4B1A-BFCE-20D1E619DFA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38" y="2684"/>
                  <a:ext cx="350" cy="296"/>
                </a:xfrm>
                <a:prstGeom prst="ellipse">
                  <a:avLst/>
                </a:prstGeom>
                <a:solidFill>
                  <a:srgbClr val="FF6600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" name="Text Box 30">
                  <a:extLst>
                    <a:ext uri="{FF2B5EF4-FFF2-40B4-BE49-F238E27FC236}">
                      <a16:creationId xmlns:a16="http://schemas.microsoft.com/office/drawing/2014/main" id="{DA857465-1A96-46BF-A08C-6FE079CE735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15" y="2707"/>
                  <a:ext cx="196" cy="25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dirty="0">
                      <a:solidFill>
                        <a:schemeClr val="tx1"/>
                      </a:solidFill>
                    </a:rPr>
                    <a:t>5</a:t>
                  </a:r>
                </a:p>
              </p:txBody>
            </p:sp>
          </p:grpSp>
        </p:grpSp>
        <p:sp>
          <p:nvSpPr>
            <p:cNvPr id="15" name="Line 33">
              <a:extLst>
                <a:ext uri="{FF2B5EF4-FFF2-40B4-BE49-F238E27FC236}">
                  <a16:creationId xmlns:a16="http://schemas.microsoft.com/office/drawing/2014/main" id="{A46416A9-D9A0-4885-AA00-5A1511DDA8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79" y="3513"/>
              <a:ext cx="250" cy="1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34">
              <a:extLst>
                <a:ext uri="{FF2B5EF4-FFF2-40B4-BE49-F238E27FC236}">
                  <a16:creationId xmlns:a16="http://schemas.microsoft.com/office/drawing/2014/main" id="{3EAC54E0-9F03-4AB9-B4C1-3BD68C235EF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95" y="3513"/>
              <a:ext cx="250" cy="1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35">
              <a:extLst>
                <a:ext uri="{FF2B5EF4-FFF2-40B4-BE49-F238E27FC236}">
                  <a16:creationId xmlns:a16="http://schemas.microsoft.com/office/drawing/2014/main" id="{F0B3CC13-6B09-47B7-A77E-2D0BC5E027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47" y="3193"/>
              <a:ext cx="250" cy="167"/>
            </a:xfrm>
            <a:prstGeom prst="line">
              <a:avLst/>
            </a:prstGeom>
            <a:noFill/>
            <a:ln w="38100">
              <a:solidFill>
                <a:schemeClr val="accent5">
                  <a:lumMod val="50000"/>
                </a:schemeClr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36">
              <a:extLst>
                <a:ext uri="{FF2B5EF4-FFF2-40B4-BE49-F238E27FC236}">
                  <a16:creationId xmlns:a16="http://schemas.microsoft.com/office/drawing/2014/main" id="{F0EE4294-3DBC-462B-98DA-4B0D1F04B4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5" y="3517"/>
              <a:ext cx="218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37">
              <a:extLst>
                <a:ext uri="{FF2B5EF4-FFF2-40B4-BE49-F238E27FC236}">
                  <a16:creationId xmlns:a16="http://schemas.microsoft.com/office/drawing/2014/main" id="{49B4089C-2E69-4EFB-9BAC-FB12B165FE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07" y="3198"/>
              <a:ext cx="218" cy="157"/>
            </a:xfrm>
            <a:prstGeom prst="line">
              <a:avLst/>
            </a:prstGeom>
            <a:noFill/>
            <a:ln w="38100">
              <a:solidFill>
                <a:schemeClr val="accent5">
                  <a:lumMod val="50000"/>
                </a:schemeClr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38">
              <a:extLst>
                <a:ext uri="{FF2B5EF4-FFF2-40B4-BE49-F238E27FC236}">
                  <a16:creationId xmlns:a16="http://schemas.microsoft.com/office/drawing/2014/main" id="{78151752-2D7C-43F1-8356-DA6F98AEEE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23" y="3518"/>
              <a:ext cx="218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39">
              <a:extLst>
                <a:ext uri="{FF2B5EF4-FFF2-40B4-BE49-F238E27FC236}">
                  <a16:creationId xmlns:a16="http://schemas.microsoft.com/office/drawing/2014/main" id="{4771A6D3-E511-4A4B-8F44-BD2CF5D2EA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3" y="3187"/>
              <a:ext cx="242" cy="167"/>
            </a:xfrm>
            <a:prstGeom prst="line">
              <a:avLst/>
            </a:prstGeom>
            <a:noFill/>
            <a:ln w="38100">
              <a:solidFill>
                <a:schemeClr val="accent5">
                  <a:lumMod val="50000"/>
                </a:schemeClr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0" name="Text Box 4">
            <a:extLst>
              <a:ext uri="{FF2B5EF4-FFF2-40B4-BE49-F238E27FC236}">
                <a16:creationId xmlns:a16="http://schemas.microsoft.com/office/drawing/2014/main" id="{A7A85DB9-15EC-40D2-AE2F-F9D8C473AB8D}"/>
              </a:ext>
            </a:extLst>
          </p:cNvPr>
          <p:cNvSpPr txBox="1">
            <a:spLocks noGrp="1" noChangeArrowheads="1"/>
          </p:cNvSpPr>
          <p:nvPr>
            <p:ph idx="1"/>
          </p:nvPr>
        </p:nvSpPr>
        <p:spPr bwMode="auto">
          <a:xfrm>
            <a:off x="536331" y="2901749"/>
            <a:ext cx="7983415" cy="28260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>
                <a:solidFill>
                  <a:schemeClr val="tx1"/>
                </a:solidFill>
                <a:latin typeface="Gill Sans MT" panose="020B0502020104020203" pitchFamily="34" charset="0"/>
              </a:rPr>
              <a:t>Path = {[1, 2, 4, 5, 7]}</a:t>
            </a:r>
          </a:p>
          <a:p>
            <a:pPr>
              <a:spcBef>
                <a:spcPct val="50000"/>
              </a:spcBef>
            </a:pPr>
            <a:r>
              <a:rPr lang="en-US" sz="2400" dirty="0">
                <a:solidFill>
                  <a:srgbClr val="00145A"/>
                </a:solidFill>
                <a:latin typeface="Gill Sans MT" panose="020B0502020104020203" pitchFamily="34" charset="0"/>
              </a:rPr>
              <a:t>Visits nodes = {1, 2, 4, 5, 7}</a:t>
            </a:r>
          </a:p>
          <a:p>
            <a:pPr>
              <a:spcBef>
                <a:spcPct val="50000"/>
              </a:spcBef>
            </a:pPr>
            <a:r>
              <a:rPr lang="en-US" sz="2400" dirty="0">
                <a:solidFill>
                  <a:srgbClr val="00145A"/>
                </a:solidFill>
                <a:latin typeface="Gill Sans MT" panose="020B0502020104020203" pitchFamily="34" charset="0"/>
              </a:rPr>
              <a:t>Visits edges = {(1, 2), (2, 4), (4, 5), (5, 7)}</a:t>
            </a:r>
          </a:p>
          <a:p>
            <a:pPr>
              <a:spcBef>
                <a:spcPct val="50000"/>
              </a:spcBef>
            </a:pPr>
            <a:r>
              <a:rPr lang="en-US" sz="2400" dirty="0">
                <a:solidFill>
                  <a:srgbClr val="00145A"/>
                </a:solidFill>
                <a:latin typeface="Gill Sans MT" panose="020B0502020104020203" pitchFamily="34" charset="0"/>
              </a:rPr>
              <a:t>Tours </a:t>
            </a:r>
            <a:r>
              <a:rPr lang="en-US" sz="2400" dirty="0" err="1">
                <a:solidFill>
                  <a:srgbClr val="00145A"/>
                </a:solidFill>
                <a:latin typeface="Gill Sans MT" panose="020B0502020104020203" pitchFamily="34" charset="0"/>
              </a:rPr>
              <a:t>subpaths</a:t>
            </a:r>
            <a:r>
              <a:rPr lang="en-US" sz="2400" dirty="0">
                <a:solidFill>
                  <a:srgbClr val="00145A"/>
                </a:solidFill>
              </a:rPr>
              <a:t> = {</a:t>
            </a:r>
            <a:r>
              <a:rPr lang="en-US" sz="2400" dirty="0">
                <a:solidFill>
                  <a:srgbClr val="00145A"/>
                </a:solidFill>
                <a:latin typeface="Gill Sans MT" panose="020B0502020104020203" pitchFamily="34" charset="0"/>
              </a:rPr>
              <a:t>[1, 2, 4], [2, 4, 5], [4, 5, 7], [1, 2, 4, 5],   [2, 4, 5, 7], [1, 2, 4, 5, 7]}</a:t>
            </a:r>
          </a:p>
          <a:p>
            <a:pPr lvl="1">
              <a:spcBef>
                <a:spcPct val="50000"/>
              </a:spcBef>
            </a:pPr>
            <a:r>
              <a:rPr lang="en-US" dirty="0">
                <a:solidFill>
                  <a:srgbClr val="00145A"/>
                </a:solidFill>
                <a:latin typeface="Gill Sans MT" panose="020B0502020104020203" pitchFamily="34" charset="0"/>
              </a:rPr>
              <a:t>(</a:t>
            </a:r>
            <a:r>
              <a:rPr lang="en-US" i="1" dirty="0">
                <a:solidFill>
                  <a:srgbClr val="00145A"/>
                </a:solidFill>
                <a:latin typeface="Gill Sans MT" panose="020B0502020104020203" pitchFamily="34" charset="0"/>
              </a:rPr>
              <a:t>Also, each edge, e.g., [1,2], is technically a </a:t>
            </a:r>
            <a:r>
              <a:rPr lang="en-US" i="1" dirty="0" err="1">
                <a:solidFill>
                  <a:srgbClr val="00145A"/>
                </a:solidFill>
                <a:latin typeface="Gill Sans MT" panose="020B0502020104020203" pitchFamily="34" charset="0"/>
              </a:rPr>
              <a:t>subpath</a:t>
            </a:r>
            <a:r>
              <a:rPr lang="en-US" i="1" dirty="0">
                <a:solidFill>
                  <a:srgbClr val="00145A"/>
                </a:solidFill>
              </a:rPr>
              <a:t>)</a:t>
            </a:r>
            <a:endParaRPr lang="en-US" dirty="0">
              <a:solidFill>
                <a:srgbClr val="00145A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812817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Introduction to Software Testing, Edition 2  (Ch 07)</a:t>
            </a:r>
          </a:p>
        </p:txBody>
      </p:sp>
      <p:sp>
        <p:nvSpPr>
          <p:cNvPr id="1024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© Ammann &amp; Offutt</a:t>
            </a:r>
          </a:p>
        </p:txBody>
      </p:sp>
      <p:sp>
        <p:nvSpPr>
          <p:cNvPr id="102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8BED11B-2865-4676-956E-71C5326D5E08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Tests and Test Paths</a:t>
            </a:r>
          </a:p>
        </p:txBody>
      </p:sp>
      <p:sp>
        <p:nvSpPr>
          <p:cNvPr id="102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4" y="1271588"/>
            <a:ext cx="8742118" cy="5072062"/>
          </a:xfrm>
        </p:spPr>
        <p:txBody>
          <a:bodyPr/>
          <a:lstStyle/>
          <a:p>
            <a:pPr algn="just"/>
            <a:r>
              <a:rPr lang="en-US" dirty="0">
                <a:solidFill>
                  <a:schemeClr val="tx2"/>
                </a:solidFill>
              </a:rPr>
              <a:t>path(</a:t>
            </a:r>
            <a:r>
              <a:rPr lang="en-US" i="1" dirty="0">
                <a:solidFill>
                  <a:schemeClr val="tx2"/>
                </a:solidFill>
              </a:rPr>
              <a:t>t</a:t>
            </a:r>
            <a:r>
              <a:rPr lang="en-US" dirty="0">
                <a:solidFill>
                  <a:schemeClr val="tx2"/>
                </a:solidFill>
              </a:rPr>
              <a:t>)</a:t>
            </a:r>
            <a:r>
              <a:rPr lang="en-US" dirty="0"/>
              <a:t>: The test path executed by test </a:t>
            </a:r>
            <a:r>
              <a:rPr lang="en-US" i="1" dirty="0"/>
              <a:t>t</a:t>
            </a:r>
            <a:endParaRPr lang="en-US" sz="1800" dirty="0"/>
          </a:p>
          <a:p>
            <a:pPr algn="just"/>
            <a:r>
              <a:rPr lang="en-US" dirty="0">
                <a:solidFill>
                  <a:schemeClr val="tx2"/>
                </a:solidFill>
              </a:rPr>
              <a:t>path(</a:t>
            </a:r>
            <a:r>
              <a:rPr lang="en-US" i="1" dirty="0">
                <a:solidFill>
                  <a:schemeClr val="tx2"/>
                </a:solidFill>
              </a:rPr>
              <a:t>T</a:t>
            </a:r>
            <a:r>
              <a:rPr lang="en-US" dirty="0">
                <a:solidFill>
                  <a:schemeClr val="tx2"/>
                </a:solidFill>
              </a:rPr>
              <a:t>)</a:t>
            </a:r>
            <a:r>
              <a:rPr lang="en-US" dirty="0"/>
              <a:t>: The set of test paths executed by the set of tests </a:t>
            </a:r>
            <a:r>
              <a:rPr lang="en-US" i="1" dirty="0"/>
              <a:t>T</a:t>
            </a:r>
            <a:endParaRPr lang="en-US" dirty="0"/>
          </a:p>
          <a:p>
            <a:pPr algn="just"/>
            <a:r>
              <a:rPr lang="en-US" dirty="0"/>
              <a:t>Each test executes </a:t>
            </a:r>
            <a:r>
              <a:rPr lang="en-US" dirty="0">
                <a:solidFill>
                  <a:schemeClr val="tx2"/>
                </a:solidFill>
              </a:rPr>
              <a:t>one and </a:t>
            </a:r>
            <a:r>
              <a:rPr lang="en-US" dirty="0">
                <a:solidFill>
                  <a:srgbClr val="FF6600"/>
                </a:solidFill>
              </a:rPr>
              <a:t>only one test path</a:t>
            </a:r>
          </a:p>
          <a:p>
            <a:pPr lvl="1" algn="just"/>
            <a:r>
              <a:rPr lang="en-US" dirty="0"/>
              <a:t>Complete execution from a start node to an final node</a:t>
            </a:r>
          </a:p>
          <a:p>
            <a:pPr algn="just"/>
            <a:r>
              <a:rPr lang="en-US" dirty="0"/>
              <a:t>A location in a graph (node or edge) can be </a:t>
            </a:r>
            <a:r>
              <a:rPr lang="en-US" dirty="0">
                <a:solidFill>
                  <a:schemeClr val="tx2"/>
                </a:solidFill>
              </a:rPr>
              <a:t>reached</a:t>
            </a:r>
            <a:r>
              <a:rPr lang="en-US" dirty="0"/>
              <a:t> from another location if there is a sequence of edges from the first location to the second</a:t>
            </a:r>
          </a:p>
          <a:p>
            <a:pPr lvl="1" algn="just"/>
            <a:r>
              <a:rPr lang="en-US" i="1" dirty="0">
                <a:solidFill>
                  <a:schemeClr val="tx2"/>
                </a:solidFill>
              </a:rPr>
              <a:t>Syntactic</a:t>
            </a:r>
            <a:r>
              <a:rPr lang="en-US" i="1" dirty="0"/>
              <a:t> reach</a:t>
            </a:r>
            <a:r>
              <a:rPr lang="en-US" dirty="0"/>
              <a:t> : A </a:t>
            </a:r>
            <a:r>
              <a:rPr lang="en-US" dirty="0" err="1"/>
              <a:t>subpath</a:t>
            </a:r>
            <a:r>
              <a:rPr lang="en-US" dirty="0"/>
              <a:t> exists in the graph</a:t>
            </a:r>
          </a:p>
          <a:p>
            <a:pPr lvl="1" algn="just"/>
            <a:r>
              <a:rPr lang="en-US" i="1" dirty="0">
                <a:solidFill>
                  <a:schemeClr val="tx2"/>
                </a:solidFill>
              </a:rPr>
              <a:t>Semantic</a:t>
            </a:r>
            <a:r>
              <a:rPr lang="en-US" i="1" dirty="0"/>
              <a:t> reach</a:t>
            </a:r>
            <a:r>
              <a:rPr lang="en-US" dirty="0"/>
              <a:t> : A test exists that can execute that </a:t>
            </a:r>
            <a:r>
              <a:rPr lang="en-US" dirty="0" err="1"/>
              <a:t>subpath</a:t>
            </a:r>
            <a:endParaRPr lang="en-US" dirty="0"/>
          </a:p>
          <a:p>
            <a:pPr lvl="1" algn="just"/>
            <a:r>
              <a:rPr lang="en-US" dirty="0"/>
              <a:t>This distinction will become important in </a:t>
            </a:r>
            <a:r>
              <a:rPr lang="en-US" b="1" dirty="0"/>
              <a:t>section 7.3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Introduction to Software Testing, Edition 2  (Ch 07)</a:t>
            </a:r>
          </a:p>
        </p:txBody>
      </p:sp>
      <p:sp>
        <p:nvSpPr>
          <p:cNvPr id="1126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© Ammann &amp; Offutt</a:t>
            </a:r>
          </a:p>
        </p:txBody>
      </p:sp>
      <p:sp>
        <p:nvSpPr>
          <p:cNvPr id="1126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1075BF2-F07B-4249-853E-5AE4406243F5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ffectLst/>
              </a:rPr>
              <a:t>Tests and Test Paths</a:t>
            </a:r>
          </a:p>
        </p:txBody>
      </p:sp>
      <p:sp>
        <p:nvSpPr>
          <p:cNvPr id="11270" name="Text Box 4"/>
          <p:cNvSpPr txBox="1">
            <a:spLocks noChangeArrowheads="1"/>
          </p:cNvSpPr>
          <p:nvPr/>
        </p:nvSpPr>
        <p:spPr bwMode="auto">
          <a:xfrm>
            <a:off x="471488" y="904334"/>
            <a:ext cx="1046162" cy="457200"/>
          </a:xfrm>
          <a:prstGeom prst="rect">
            <a:avLst/>
          </a:prstGeom>
          <a:solidFill>
            <a:srgbClr val="0099FF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solidFill>
                  <a:schemeClr val="tx1"/>
                </a:solidFill>
                <a:latin typeface="Gill Sans MT" pitchFamily="34" charset="0"/>
              </a:rPr>
              <a:t>test 1</a:t>
            </a:r>
          </a:p>
        </p:txBody>
      </p:sp>
      <p:sp>
        <p:nvSpPr>
          <p:cNvPr id="11271" name="Text Box 10"/>
          <p:cNvSpPr txBox="1">
            <a:spLocks noChangeArrowheads="1"/>
          </p:cNvSpPr>
          <p:nvPr/>
        </p:nvSpPr>
        <p:spPr bwMode="auto">
          <a:xfrm>
            <a:off x="471488" y="1648872"/>
            <a:ext cx="1046162" cy="457200"/>
          </a:xfrm>
          <a:prstGeom prst="rect">
            <a:avLst/>
          </a:prstGeom>
          <a:solidFill>
            <a:srgbClr val="0099FF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  <a:latin typeface="Gill Sans MT" pitchFamily="34" charset="0"/>
              </a:rPr>
              <a:t>test 2</a:t>
            </a:r>
          </a:p>
        </p:txBody>
      </p:sp>
      <p:sp>
        <p:nvSpPr>
          <p:cNvPr id="11272" name="Text Box 11"/>
          <p:cNvSpPr txBox="1">
            <a:spLocks noChangeArrowheads="1"/>
          </p:cNvSpPr>
          <p:nvPr/>
        </p:nvSpPr>
        <p:spPr bwMode="auto">
          <a:xfrm>
            <a:off x="471488" y="2374359"/>
            <a:ext cx="1046162" cy="457200"/>
          </a:xfrm>
          <a:prstGeom prst="rect">
            <a:avLst/>
          </a:prstGeom>
          <a:solidFill>
            <a:srgbClr val="0099FF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  <a:latin typeface="Gill Sans MT" pitchFamily="34" charset="0"/>
              </a:rPr>
              <a:t>test 3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1685925" y="904334"/>
            <a:ext cx="5091113" cy="1704975"/>
            <a:chOff x="1062" y="904"/>
            <a:chExt cx="3207" cy="1074"/>
          </a:xfrm>
        </p:grpSpPr>
        <p:sp>
          <p:nvSpPr>
            <p:cNvPr id="11300" name="Text Box 13"/>
            <p:cNvSpPr txBox="1">
              <a:spLocks noChangeArrowheads="1"/>
            </p:cNvSpPr>
            <p:nvPr/>
          </p:nvSpPr>
          <p:spPr bwMode="auto">
            <a:xfrm>
              <a:off x="2032" y="904"/>
              <a:ext cx="1267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>
                  <a:solidFill>
                    <a:schemeClr val="tx1"/>
                  </a:solidFill>
                  <a:latin typeface="Gill Sans MT" pitchFamily="34" charset="0"/>
                </a:rPr>
                <a:t>many-to-one</a:t>
              </a:r>
            </a:p>
          </p:txBody>
        </p:sp>
        <p:sp>
          <p:nvSpPr>
            <p:cNvPr id="11301" name="Line 14"/>
            <p:cNvSpPr>
              <a:spLocks noChangeShapeType="1"/>
            </p:cNvSpPr>
            <p:nvPr/>
          </p:nvSpPr>
          <p:spPr bwMode="auto">
            <a:xfrm>
              <a:off x="1069" y="1517"/>
              <a:ext cx="319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11302" name="Line 17"/>
            <p:cNvSpPr>
              <a:spLocks noChangeShapeType="1"/>
            </p:cNvSpPr>
            <p:nvPr/>
          </p:nvSpPr>
          <p:spPr bwMode="auto">
            <a:xfrm>
              <a:off x="1062" y="1056"/>
              <a:ext cx="3207" cy="30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11303" name="Line 19"/>
            <p:cNvSpPr>
              <a:spLocks noChangeShapeType="1"/>
            </p:cNvSpPr>
            <p:nvPr/>
          </p:nvSpPr>
          <p:spPr bwMode="auto">
            <a:xfrm flipV="1">
              <a:off x="1065" y="1670"/>
              <a:ext cx="3200" cy="3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</p:grpSp>
      <p:grpSp>
        <p:nvGrpSpPr>
          <p:cNvPr id="7" name="Group 49"/>
          <p:cNvGrpSpPr>
            <a:grpSpLocks/>
          </p:cNvGrpSpPr>
          <p:nvPr/>
        </p:nvGrpSpPr>
        <p:grpSpPr bwMode="auto">
          <a:xfrm>
            <a:off x="31750" y="1466309"/>
            <a:ext cx="9078913" cy="1876426"/>
            <a:chOff x="20" y="1030"/>
            <a:chExt cx="5719" cy="1182"/>
          </a:xfrm>
        </p:grpSpPr>
        <p:grpSp>
          <p:nvGrpSpPr>
            <p:cNvPr id="11278" name="Group 46"/>
            <p:cNvGrpSpPr>
              <a:grpSpLocks/>
            </p:cNvGrpSpPr>
            <p:nvPr/>
          </p:nvGrpSpPr>
          <p:grpSpPr bwMode="auto">
            <a:xfrm>
              <a:off x="20" y="1030"/>
              <a:ext cx="5719" cy="1182"/>
              <a:chOff x="20" y="1030"/>
              <a:chExt cx="5719" cy="1182"/>
            </a:xfrm>
          </p:grpSpPr>
          <p:sp>
            <p:nvSpPr>
              <p:cNvPr id="11280" name="Text Box 12"/>
              <p:cNvSpPr txBox="1">
                <a:spLocks noChangeArrowheads="1"/>
              </p:cNvSpPr>
              <p:nvPr/>
            </p:nvSpPr>
            <p:spPr bwMode="auto">
              <a:xfrm>
                <a:off x="4364" y="1030"/>
                <a:ext cx="659" cy="523"/>
              </a:xfrm>
              <a:prstGeom prst="rect">
                <a:avLst/>
              </a:prstGeom>
              <a:solidFill>
                <a:srgbClr val="0099FF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400">
                    <a:solidFill>
                      <a:schemeClr val="tx1"/>
                    </a:solidFill>
                    <a:latin typeface="Gill Sans MT" pitchFamily="34" charset="0"/>
                  </a:rPr>
                  <a:t>Test Path</a:t>
                </a:r>
              </a:p>
            </p:txBody>
          </p:sp>
          <p:sp>
            <p:nvSpPr>
              <p:cNvPr id="11281" name="Text Box 21"/>
              <p:cNvSpPr txBox="1">
                <a:spLocks noChangeArrowheads="1"/>
              </p:cNvSpPr>
              <p:nvPr/>
            </p:nvSpPr>
            <p:spPr bwMode="auto">
              <a:xfrm>
                <a:off x="20" y="1921"/>
                <a:ext cx="5719" cy="29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400" dirty="0">
                    <a:solidFill>
                      <a:srgbClr val="7030A0"/>
                    </a:solidFill>
                    <a:latin typeface="Gill Sans MT" pitchFamily="34" charset="0"/>
                  </a:rPr>
                  <a:t>Deterministic software: Always executes the same test path</a:t>
                </a:r>
              </a:p>
            </p:txBody>
          </p:sp>
        </p:grpSp>
        <p:sp>
          <p:nvSpPr>
            <p:cNvPr id="11279" name="Line 48"/>
            <p:cNvSpPr>
              <a:spLocks noChangeShapeType="1"/>
            </p:cNvSpPr>
            <p:nvPr/>
          </p:nvSpPr>
          <p:spPr bwMode="auto">
            <a:xfrm>
              <a:off x="20" y="2208"/>
              <a:ext cx="571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Introduction to Software Testing, Edition 2  (Ch 07)</a:t>
            </a:r>
          </a:p>
        </p:txBody>
      </p:sp>
      <p:sp>
        <p:nvSpPr>
          <p:cNvPr id="1126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© Ammann &amp; Offutt</a:t>
            </a:r>
          </a:p>
        </p:txBody>
      </p:sp>
      <p:sp>
        <p:nvSpPr>
          <p:cNvPr id="1126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1075BF2-F07B-4249-853E-5AE4406243F5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Tests and Test Paths</a:t>
            </a:r>
          </a:p>
        </p:txBody>
      </p:sp>
      <p:sp>
        <p:nvSpPr>
          <p:cNvPr id="11270" name="Text Box 4"/>
          <p:cNvSpPr txBox="1">
            <a:spLocks noChangeArrowheads="1"/>
          </p:cNvSpPr>
          <p:nvPr/>
        </p:nvSpPr>
        <p:spPr bwMode="auto">
          <a:xfrm>
            <a:off x="471488" y="904334"/>
            <a:ext cx="1046162" cy="457200"/>
          </a:xfrm>
          <a:prstGeom prst="rect">
            <a:avLst/>
          </a:prstGeom>
          <a:solidFill>
            <a:srgbClr val="0099FF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solidFill>
                  <a:schemeClr val="tx1"/>
                </a:solidFill>
                <a:latin typeface="Gill Sans MT" pitchFamily="34" charset="0"/>
              </a:rPr>
              <a:t>test 1</a:t>
            </a:r>
          </a:p>
        </p:txBody>
      </p:sp>
      <p:sp>
        <p:nvSpPr>
          <p:cNvPr id="11271" name="Text Box 10"/>
          <p:cNvSpPr txBox="1">
            <a:spLocks noChangeArrowheads="1"/>
          </p:cNvSpPr>
          <p:nvPr/>
        </p:nvSpPr>
        <p:spPr bwMode="auto">
          <a:xfrm>
            <a:off x="471488" y="1648872"/>
            <a:ext cx="1046162" cy="457200"/>
          </a:xfrm>
          <a:prstGeom prst="rect">
            <a:avLst/>
          </a:prstGeom>
          <a:solidFill>
            <a:srgbClr val="0099FF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  <a:latin typeface="Gill Sans MT" pitchFamily="34" charset="0"/>
              </a:rPr>
              <a:t>test 2</a:t>
            </a:r>
          </a:p>
        </p:txBody>
      </p:sp>
      <p:sp>
        <p:nvSpPr>
          <p:cNvPr id="11272" name="Text Box 11"/>
          <p:cNvSpPr txBox="1">
            <a:spLocks noChangeArrowheads="1"/>
          </p:cNvSpPr>
          <p:nvPr/>
        </p:nvSpPr>
        <p:spPr bwMode="auto">
          <a:xfrm>
            <a:off x="471488" y="2374359"/>
            <a:ext cx="1046162" cy="457200"/>
          </a:xfrm>
          <a:prstGeom prst="rect">
            <a:avLst/>
          </a:prstGeom>
          <a:solidFill>
            <a:srgbClr val="0099FF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  <a:latin typeface="Gill Sans MT" pitchFamily="34" charset="0"/>
              </a:rPr>
              <a:t>test 3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1685925" y="904334"/>
            <a:ext cx="5091113" cy="1704975"/>
            <a:chOff x="1062" y="904"/>
            <a:chExt cx="3207" cy="1074"/>
          </a:xfrm>
        </p:grpSpPr>
        <p:sp>
          <p:nvSpPr>
            <p:cNvPr id="11300" name="Text Box 13"/>
            <p:cNvSpPr txBox="1">
              <a:spLocks noChangeArrowheads="1"/>
            </p:cNvSpPr>
            <p:nvPr/>
          </p:nvSpPr>
          <p:spPr bwMode="auto">
            <a:xfrm>
              <a:off x="2032" y="904"/>
              <a:ext cx="1267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>
                  <a:solidFill>
                    <a:schemeClr val="tx1"/>
                  </a:solidFill>
                  <a:latin typeface="Gill Sans MT" pitchFamily="34" charset="0"/>
                </a:rPr>
                <a:t>many-to-one</a:t>
              </a:r>
            </a:p>
          </p:txBody>
        </p:sp>
        <p:sp>
          <p:nvSpPr>
            <p:cNvPr id="11301" name="Line 14"/>
            <p:cNvSpPr>
              <a:spLocks noChangeShapeType="1"/>
            </p:cNvSpPr>
            <p:nvPr/>
          </p:nvSpPr>
          <p:spPr bwMode="auto">
            <a:xfrm>
              <a:off x="1069" y="1517"/>
              <a:ext cx="319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11302" name="Line 17"/>
            <p:cNvSpPr>
              <a:spLocks noChangeShapeType="1"/>
            </p:cNvSpPr>
            <p:nvPr/>
          </p:nvSpPr>
          <p:spPr bwMode="auto">
            <a:xfrm>
              <a:off x="1062" y="1056"/>
              <a:ext cx="3207" cy="30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11303" name="Line 19"/>
            <p:cNvSpPr>
              <a:spLocks noChangeShapeType="1"/>
            </p:cNvSpPr>
            <p:nvPr/>
          </p:nvSpPr>
          <p:spPr bwMode="auto">
            <a:xfrm flipV="1">
              <a:off x="1065" y="1670"/>
              <a:ext cx="3200" cy="3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</p:grpSp>
      <p:grpSp>
        <p:nvGrpSpPr>
          <p:cNvPr id="3" name="Group 43"/>
          <p:cNvGrpSpPr>
            <a:grpSpLocks/>
          </p:cNvGrpSpPr>
          <p:nvPr/>
        </p:nvGrpSpPr>
        <p:grpSpPr bwMode="auto">
          <a:xfrm>
            <a:off x="561975" y="3722147"/>
            <a:ext cx="1046163" cy="1944687"/>
            <a:chOff x="354" y="2451"/>
            <a:chExt cx="659" cy="1225"/>
          </a:xfrm>
        </p:grpSpPr>
        <p:sp>
          <p:nvSpPr>
            <p:cNvPr id="11297" name="Text Box 22"/>
            <p:cNvSpPr txBox="1">
              <a:spLocks noChangeArrowheads="1"/>
            </p:cNvSpPr>
            <p:nvPr/>
          </p:nvSpPr>
          <p:spPr bwMode="auto">
            <a:xfrm>
              <a:off x="354" y="2451"/>
              <a:ext cx="659" cy="288"/>
            </a:xfrm>
            <a:prstGeom prst="rect">
              <a:avLst/>
            </a:prstGeom>
            <a:solidFill>
              <a:srgbClr val="0099FF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>
                  <a:solidFill>
                    <a:schemeClr val="tx1"/>
                  </a:solidFill>
                  <a:latin typeface="Gill Sans MT" pitchFamily="34" charset="0"/>
                </a:rPr>
                <a:t>test 1</a:t>
              </a:r>
            </a:p>
          </p:txBody>
        </p:sp>
        <p:sp>
          <p:nvSpPr>
            <p:cNvPr id="11298" name="Text Box 23"/>
            <p:cNvSpPr txBox="1">
              <a:spLocks noChangeArrowheads="1"/>
            </p:cNvSpPr>
            <p:nvPr/>
          </p:nvSpPr>
          <p:spPr bwMode="auto">
            <a:xfrm>
              <a:off x="354" y="2920"/>
              <a:ext cx="659" cy="288"/>
            </a:xfrm>
            <a:prstGeom prst="rect">
              <a:avLst/>
            </a:prstGeom>
            <a:solidFill>
              <a:srgbClr val="0099FF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>
                  <a:solidFill>
                    <a:schemeClr val="tx1"/>
                  </a:solidFill>
                  <a:latin typeface="Gill Sans MT" pitchFamily="34" charset="0"/>
                </a:rPr>
                <a:t>test 2</a:t>
              </a:r>
            </a:p>
          </p:txBody>
        </p:sp>
        <p:sp>
          <p:nvSpPr>
            <p:cNvPr id="11299" name="Text Box 24"/>
            <p:cNvSpPr txBox="1">
              <a:spLocks noChangeArrowheads="1"/>
            </p:cNvSpPr>
            <p:nvPr/>
          </p:nvSpPr>
          <p:spPr bwMode="auto">
            <a:xfrm>
              <a:off x="354" y="3388"/>
              <a:ext cx="659" cy="288"/>
            </a:xfrm>
            <a:prstGeom prst="rect">
              <a:avLst/>
            </a:prstGeom>
            <a:solidFill>
              <a:srgbClr val="0099FF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>
                  <a:solidFill>
                    <a:schemeClr val="tx1"/>
                  </a:solidFill>
                  <a:latin typeface="Gill Sans MT" pitchFamily="34" charset="0"/>
                </a:rPr>
                <a:t>test 3</a:t>
              </a:r>
            </a:p>
          </p:txBody>
        </p:sp>
      </p:grpSp>
      <p:grpSp>
        <p:nvGrpSpPr>
          <p:cNvPr id="4" name="Group 44"/>
          <p:cNvGrpSpPr>
            <a:grpSpLocks/>
          </p:cNvGrpSpPr>
          <p:nvPr/>
        </p:nvGrpSpPr>
        <p:grpSpPr bwMode="auto">
          <a:xfrm>
            <a:off x="1785938" y="3550697"/>
            <a:ext cx="5076825" cy="1887537"/>
            <a:chOff x="1125" y="2343"/>
            <a:chExt cx="3198" cy="1189"/>
          </a:xfrm>
        </p:grpSpPr>
        <p:sp>
          <p:nvSpPr>
            <p:cNvPr id="11287" name="Text Box 27"/>
            <p:cNvSpPr txBox="1">
              <a:spLocks noChangeArrowheads="1"/>
            </p:cNvSpPr>
            <p:nvPr/>
          </p:nvSpPr>
          <p:spPr bwMode="auto">
            <a:xfrm>
              <a:off x="1719" y="2343"/>
              <a:ext cx="2322" cy="29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dirty="0">
                  <a:solidFill>
                    <a:schemeClr val="tx1"/>
                  </a:solidFill>
                  <a:latin typeface="Gill Sans MT" pitchFamily="34" charset="0"/>
                </a:rPr>
                <a:t>many-to-many</a:t>
              </a:r>
            </a:p>
          </p:txBody>
        </p:sp>
        <p:sp>
          <p:nvSpPr>
            <p:cNvPr id="11288" name="Line 28"/>
            <p:cNvSpPr>
              <a:spLocks noChangeShapeType="1"/>
            </p:cNvSpPr>
            <p:nvPr/>
          </p:nvSpPr>
          <p:spPr bwMode="auto">
            <a:xfrm>
              <a:off x="1128" y="3064"/>
              <a:ext cx="319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11289" name="Line 29"/>
            <p:cNvSpPr>
              <a:spLocks noChangeShapeType="1"/>
            </p:cNvSpPr>
            <p:nvPr/>
          </p:nvSpPr>
          <p:spPr bwMode="auto">
            <a:xfrm>
              <a:off x="1131" y="2622"/>
              <a:ext cx="3190" cy="33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11290" name="Line 30"/>
            <p:cNvSpPr>
              <a:spLocks noChangeShapeType="1"/>
            </p:cNvSpPr>
            <p:nvPr/>
          </p:nvSpPr>
          <p:spPr bwMode="auto">
            <a:xfrm flipV="1">
              <a:off x="1125" y="3166"/>
              <a:ext cx="3187" cy="3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11291" name="Line 33"/>
            <p:cNvSpPr>
              <a:spLocks noChangeShapeType="1"/>
            </p:cNvSpPr>
            <p:nvPr/>
          </p:nvSpPr>
          <p:spPr bwMode="auto">
            <a:xfrm>
              <a:off x="1128" y="3532"/>
              <a:ext cx="319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11292" name="Line 34"/>
            <p:cNvSpPr>
              <a:spLocks noChangeShapeType="1"/>
            </p:cNvSpPr>
            <p:nvPr/>
          </p:nvSpPr>
          <p:spPr bwMode="auto">
            <a:xfrm>
              <a:off x="1128" y="2595"/>
              <a:ext cx="319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11293" name="Line 38"/>
            <p:cNvSpPr>
              <a:spLocks noChangeShapeType="1"/>
            </p:cNvSpPr>
            <p:nvPr/>
          </p:nvSpPr>
          <p:spPr bwMode="auto">
            <a:xfrm flipV="1">
              <a:off x="1133" y="2686"/>
              <a:ext cx="3190" cy="33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11294" name="Line 39"/>
            <p:cNvSpPr>
              <a:spLocks noChangeShapeType="1"/>
            </p:cNvSpPr>
            <p:nvPr/>
          </p:nvSpPr>
          <p:spPr bwMode="auto">
            <a:xfrm>
              <a:off x="1133" y="3105"/>
              <a:ext cx="3184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11295" name="Line 40"/>
            <p:cNvSpPr>
              <a:spLocks noChangeShapeType="1"/>
            </p:cNvSpPr>
            <p:nvPr/>
          </p:nvSpPr>
          <p:spPr bwMode="auto">
            <a:xfrm flipV="1">
              <a:off x="1127" y="2776"/>
              <a:ext cx="3194" cy="7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11296" name="Line 41"/>
            <p:cNvSpPr>
              <a:spLocks noChangeShapeType="1"/>
            </p:cNvSpPr>
            <p:nvPr/>
          </p:nvSpPr>
          <p:spPr bwMode="auto">
            <a:xfrm>
              <a:off x="1126" y="2647"/>
              <a:ext cx="3191" cy="71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</p:grpSp>
      <p:grpSp>
        <p:nvGrpSpPr>
          <p:cNvPr id="5" name="Group 47"/>
          <p:cNvGrpSpPr>
            <a:grpSpLocks/>
          </p:cNvGrpSpPr>
          <p:nvPr/>
        </p:nvGrpSpPr>
        <p:grpSpPr bwMode="auto">
          <a:xfrm>
            <a:off x="127000" y="3720569"/>
            <a:ext cx="8890000" cy="2924180"/>
            <a:chOff x="80" y="2450"/>
            <a:chExt cx="5600" cy="1842"/>
          </a:xfrm>
        </p:grpSpPr>
        <p:grpSp>
          <p:nvGrpSpPr>
            <p:cNvPr id="11282" name="Group 45"/>
            <p:cNvGrpSpPr>
              <a:grpSpLocks/>
            </p:cNvGrpSpPr>
            <p:nvPr/>
          </p:nvGrpSpPr>
          <p:grpSpPr bwMode="auto">
            <a:xfrm>
              <a:off x="4364" y="2450"/>
              <a:ext cx="1242" cy="1229"/>
              <a:chOff x="4364" y="2450"/>
              <a:chExt cx="1242" cy="1229"/>
            </a:xfrm>
          </p:grpSpPr>
          <p:sp>
            <p:nvSpPr>
              <p:cNvPr id="11284" name="Text Box 25"/>
              <p:cNvSpPr txBox="1">
                <a:spLocks noChangeArrowheads="1"/>
              </p:cNvSpPr>
              <p:nvPr/>
            </p:nvSpPr>
            <p:spPr bwMode="auto">
              <a:xfrm>
                <a:off x="4364" y="2450"/>
                <a:ext cx="1242" cy="291"/>
              </a:xfrm>
              <a:prstGeom prst="rect">
                <a:avLst/>
              </a:prstGeom>
              <a:solidFill>
                <a:srgbClr val="0099FF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400" dirty="0">
                    <a:solidFill>
                      <a:schemeClr val="tx1"/>
                    </a:solidFill>
                    <a:latin typeface="Gill Sans MT" pitchFamily="34" charset="0"/>
                  </a:rPr>
                  <a:t>Test Path 1</a:t>
                </a:r>
              </a:p>
            </p:txBody>
          </p:sp>
          <p:sp>
            <p:nvSpPr>
              <p:cNvPr id="11285" name="Text Box 31"/>
              <p:cNvSpPr txBox="1">
                <a:spLocks noChangeArrowheads="1"/>
              </p:cNvSpPr>
              <p:nvPr/>
            </p:nvSpPr>
            <p:spPr bwMode="auto">
              <a:xfrm>
                <a:off x="4364" y="2925"/>
                <a:ext cx="1242" cy="291"/>
              </a:xfrm>
              <a:prstGeom prst="rect">
                <a:avLst/>
              </a:prstGeom>
              <a:solidFill>
                <a:srgbClr val="0099FF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400">
                    <a:solidFill>
                      <a:schemeClr val="tx1"/>
                    </a:solidFill>
                    <a:latin typeface="Gill Sans MT" pitchFamily="34" charset="0"/>
                  </a:rPr>
                  <a:t>Test Path 2</a:t>
                </a:r>
              </a:p>
            </p:txBody>
          </p:sp>
          <p:sp>
            <p:nvSpPr>
              <p:cNvPr id="11286" name="Text Box 32"/>
              <p:cNvSpPr txBox="1">
                <a:spLocks noChangeArrowheads="1"/>
              </p:cNvSpPr>
              <p:nvPr/>
            </p:nvSpPr>
            <p:spPr bwMode="auto">
              <a:xfrm>
                <a:off x="4364" y="3388"/>
                <a:ext cx="1242" cy="291"/>
              </a:xfrm>
              <a:prstGeom prst="rect">
                <a:avLst/>
              </a:prstGeom>
              <a:solidFill>
                <a:srgbClr val="0099FF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400">
                    <a:solidFill>
                      <a:schemeClr val="tx1"/>
                    </a:solidFill>
                    <a:latin typeface="Gill Sans MT" pitchFamily="34" charset="0"/>
                  </a:rPr>
                  <a:t>Test Path 3</a:t>
                </a:r>
              </a:p>
            </p:txBody>
          </p:sp>
        </p:grpSp>
        <p:sp>
          <p:nvSpPr>
            <p:cNvPr id="11283" name="Text Box 42"/>
            <p:cNvSpPr txBox="1">
              <a:spLocks noChangeArrowheads="1"/>
            </p:cNvSpPr>
            <p:nvPr/>
          </p:nvSpPr>
          <p:spPr bwMode="auto">
            <a:xfrm>
              <a:off x="80" y="3769"/>
              <a:ext cx="5600" cy="52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dirty="0">
                  <a:solidFill>
                    <a:srgbClr val="7030A0"/>
                  </a:solidFill>
                  <a:latin typeface="Gill Sans MT" pitchFamily="34" charset="0"/>
                </a:rPr>
                <a:t>Non-deterministic software: The same test can execute different test paths</a:t>
              </a:r>
            </a:p>
          </p:txBody>
        </p:sp>
      </p:grpSp>
      <p:grpSp>
        <p:nvGrpSpPr>
          <p:cNvPr id="7" name="Group 49"/>
          <p:cNvGrpSpPr>
            <a:grpSpLocks/>
          </p:cNvGrpSpPr>
          <p:nvPr/>
        </p:nvGrpSpPr>
        <p:grpSpPr bwMode="auto">
          <a:xfrm>
            <a:off x="31750" y="1466309"/>
            <a:ext cx="9078913" cy="1876426"/>
            <a:chOff x="20" y="1030"/>
            <a:chExt cx="5719" cy="1182"/>
          </a:xfrm>
        </p:grpSpPr>
        <p:grpSp>
          <p:nvGrpSpPr>
            <p:cNvPr id="11278" name="Group 46"/>
            <p:cNvGrpSpPr>
              <a:grpSpLocks/>
            </p:cNvGrpSpPr>
            <p:nvPr/>
          </p:nvGrpSpPr>
          <p:grpSpPr bwMode="auto">
            <a:xfrm>
              <a:off x="20" y="1030"/>
              <a:ext cx="5719" cy="1182"/>
              <a:chOff x="20" y="1030"/>
              <a:chExt cx="5719" cy="1182"/>
            </a:xfrm>
          </p:grpSpPr>
          <p:sp>
            <p:nvSpPr>
              <p:cNvPr id="11280" name="Text Box 12"/>
              <p:cNvSpPr txBox="1">
                <a:spLocks noChangeArrowheads="1"/>
              </p:cNvSpPr>
              <p:nvPr/>
            </p:nvSpPr>
            <p:spPr bwMode="auto">
              <a:xfrm>
                <a:off x="4364" y="1030"/>
                <a:ext cx="659" cy="523"/>
              </a:xfrm>
              <a:prstGeom prst="rect">
                <a:avLst/>
              </a:prstGeom>
              <a:solidFill>
                <a:srgbClr val="0099FF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400">
                    <a:solidFill>
                      <a:schemeClr val="tx1"/>
                    </a:solidFill>
                    <a:latin typeface="Gill Sans MT" pitchFamily="34" charset="0"/>
                  </a:rPr>
                  <a:t>Test Path</a:t>
                </a:r>
              </a:p>
            </p:txBody>
          </p:sp>
          <p:sp>
            <p:nvSpPr>
              <p:cNvPr id="11281" name="Text Box 21"/>
              <p:cNvSpPr txBox="1">
                <a:spLocks noChangeArrowheads="1"/>
              </p:cNvSpPr>
              <p:nvPr/>
            </p:nvSpPr>
            <p:spPr bwMode="auto">
              <a:xfrm>
                <a:off x="20" y="1921"/>
                <a:ext cx="5719" cy="29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400" dirty="0">
                    <a:solidFill>
                      <a:srgbClr val="7030A0"/>
                    </a:solidFill>
                    <a:latin typeface="Gill Sans MT" pitchFamily="34" charset="0"/>
                  </a:rPr>
                  <a:t>Deterministic software: Always executes the same test path</a:t>
                </a:r>
              </a:p>
            </p:txBody>
          </p:sp>
        </p:grpSp>
        <p:sp>
          <p:nvSpPr>
            <p:cNvPr id="11279" name="Line 48"/>
            <p:cNvSpPr>
              <a:spLocks noChangeShapeType="1"/>
            </p:cNvSpPr>
            <p:nvPr/>
          </p:nvSpPr>
          <p:spPr bwMode="auto">
            <a:xfrm>
              <a:off x="20" y="2208"/>
              <a:ext cx="571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318377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Introduction to Software Testing, Edition 2  (Ch 07)</a:t>
            </a:r>
          </a:p>
        </p:txBody>
      </p:sp>
      <p:sp>
        <p:nvSpPr>
          <p:cNvPr id="1229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© Ammann &amp; Offutt</a:t>
            </a:r>
          </a:p>
        </p:txBody>
      </p:sp>
      <p:sp>
        <p:nvSpPr>
          <p:cNvPr id="1229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A51CF3E-0E49-4644-8CB2-173B6991A532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>
          <a:xfrm>
            <a:off x="85725" y="15281"/>
            <a:ext cx="9005888" cy="925512"/>
          </a:xfrm>
        </p:spPr>
        <p:txBody>
          <a:bodyPr/>
          <a:lstStyle/>
          <a:p>
            <a:r>
              <a:rPr lang="en-US" dirty="0">
                <a:effectLst/>
              </a:rPr>
              <a:t>Testing and Covering Graphs </a:t>
            </a:r>
            <a:r>
              <a:rPr lang="en-US" sz="3200" dirty="0">
                <a:effectLst/>
              </a:rPr>
              <a:t>(7.2)</a:t>
            </a:r>
          </a:p>
        </p:txBody>
      </p:sp>
      <p:sp>
        <p:nvSpPr>
          <p:cNvPr id="122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2" y="949882"/>
            <a:ext cx="8867775" cy="1715059"/>
          </a:xfrm>
        </p:spPr>
        <p:txBody>
          <a:bodyPr/>
          <a:lstStyle/>
          <a:p>
            <a:pPr algn="just"/>
            <a:r>
              <a:rPr lang="en-US" dirty="0"/>
              <a:t>We use graphs in testing as follows :</a:t>
            </a:r>
          </a:p>
          <a:p>
            <a:pPr lvl="1" algn="just"/>
            <a:r>
              <a:rPr lang="en-US" dirty="0"/>
              <a:t>Develop a model of the software as a graph</a:t>
            </a:r>
          </a:p>
          <a:p>
            <a:pPr lvl="1" algn="just"/>
            <a:r>
              <a:rPr lang="en-US" dirty="0"/>
              <a:t>Require tests to visit or tour specific sets of nodes, edges or </a:t>
            </a:r>
            <a:r>
              <a:rPr lang="en-US" dirty="0" err="1"/>
              <a:t>subpaths</a:t>
            </a:r>
            <a:endParaRPr lang="en-US" dirty="0"/>
          </a:p>
        </p:txBody>
      </p:sp>
      <p:sp>
        <p:nvSpPr>
          <p:cNvPr id="160772" name="Rectangle 4"/>
          <p:cNvSpPr>
            <a:spLocks noChangeArrowheads="1"/>
          </p:cNvSpPr>
          <p:nvPr/>
        </p:nvSpPr>
        <p:spPr bwMode="auto">
          <a:xfrm>
            <a:off x="138113" y="2747727"/>
            <a:ext cx="8867775" cy="203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285750" indent="-285750" algn="just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sz="2400" b="0" dirty="0">
                <a:solidFill>
                  <a:schemeClr val="tx2"/>
                </a:solidFill>
                <a:latin typeface="Gill Sans MT" pitchFamily="34" charset="0"/>
              </a:rPr>
              <a:t>Test Requirements (TR)</a:t>
            </a: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: Describe properties of test paths</a:t>
            </a:r>
          </a:p>
          <a:p>
            <a:pPr marL="285750" indent="-285750" algn="just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sz="2400" b="0" dirty="0">
                <a:solidFill>
                  <a:schemeClr val="tx2"/>
                </a:solidFill>
                <a:latin typeface="Gill Sans MT" pitchFamily="34" charset="0"/>
              </a:rPr>
              <a:t>Test Criterion</a:t>
            </a: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: Rules that define test requirements</a:t>
            </a:r>
          </a:p>
          <a:p>
            <a:pPr marL="285750" indent="-285750" algn="just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sz="2400" b="0" dirty="0">
                <a:solidFill>
                  <a:schemeClr val="tx2"/>
                </a:solidFill>
                <a:latin typeface="Gill Sans MT" pitchFamily="34" charset="0"/>
              </a:rPr>
              <a:t>Satisfaction</a:t>
            </a: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: </a:t>
            </a:r>
            <a:r>
              <a:rPr lang="en-US" sz="2400" b="0" i="1" dirty="0">
                <a:solidFill>
                  <a:schemeClr val="tx1"/>
                </a:solidFill>
                <a:latin typeface="Gill Sans MT" pitchFamily="34" charset="0"/>
              </a:rPr>
              <a:t>Given a set </a:t>
            </a:r>
            <a:r>
              <a:rPr lang="en-US" sz="2400" b="0" i="1" dirty="0">
                <a:solidFill>
                  <a:srgbClr val="FF6600"/>
                </a:solidFill>
                <a:latin typeface="Gill Sans MT" pitchFamily="34" charset="0"/>
              </a:rPr>
              <a:t>TR</a:t>
            </a:r>
            <a:r>
              <a:rPr lang="en-US" sz="2400" b="0" i="1" dirty="0">
                <a:solidFill>
                  <a:schemeClr val="tx1"/>
                </a:solidFill>
                <a:latin typeface="Gill Sans MT" pitchFamily="34" charset="0"/>
              </a:rPr>
              <a:t> of test requirements for a criterion </a:t>
            </a:r>
            <a:r>
              <a:rPr lang="en-US" sz="2400" b="0" i="1" dirty="0">
                <a:solidFill>
                  <a:srgbClr val="FF6600"/>
                </a:solidFill>
                <a:latin typeface="Gill Sans MT" pitchFamily="34" charset="0"/>
              </a:rPr>
              <a:t>C</a:t>
            </a:r>
            <a:r>
              <a:rPr lang="en-US" sz="2400" b="0" i="1" dirty="0">
                <a:solidFill>
                  <a:schemeClr val="tx1"/>
                </a:solidFill>
                <a:latin typeface="Gill Sans MT" pitchFamily="34" charset="0"/>
              </a:rPr>
              <a:t>, a set of tests </a:t>
            </a:r>
            <a:r>
              <a:rPr lang="en-US" sz="2400" b="0" i="1" dirty="0">
                <a:solidFill>
                  <a:srgbClr val="FF6600"/>
                </a:solidFill>
                <a:latin typeface="Gill Sans MT" pitchFamily="34" charset="0"/>
              </a:rPr>
              <a:t>T</a:t>
            </a:r>
            <a:r>
              <a:rPr lang="en-US" sz="2400" b="0" i="1" dirty="0">
                <a:solidFill>
                  <a:schemeClr val="tx1"/>
                </a:solidFill>
                <a:latin typeface="Gill Sans MT" pitchFamily="34" charset="0"/>
              </a:rPr>
              <a:t> satisfies </a:t>
            </a:r>
            <a:r>
              <a:rPr lang="en-US" sz="2400" b="0" i="1" dirty="0">
                <a:solidFill>
                  <a:srgbClr val="FF6600"/>
                </a:solidFill>
                <a:latin typeface="Gill Sans MT" pitchFamily="34" charset="0"/>
              </a:rPr>
              <a:t>C</a:t>
            </a:r>
            <a:r>
              <a:rPr lang="en-US" sz="2400" b="0" i="1" dirty="0">
                <a:solidFill>
                  <a:schemeClr val="tx1"/>
                </a:solidFill>
                <a:latin typeface="Gill Sans MT" pitchFamily="34" charset="0"/>
              </a:rPr>
              <a:t> on a graph if and only if for every test requirement in </a:t>
            </a:r>
            <a:r>
              <a:rPr lang="en-US" sz="2400" b="0" i="1" dirty="0">
                <a:solidFill>
                  <a:srgbClr val="FF6600"/>
                </a:solidFill>
                <a:latin typeface="Gill Sans MT" pitchFamily="34" charset="0"/>
              </a:rPr>
              <a:t>TR</a:t>
            </a:r>
            <a:r>
              <a:rPr lang="en-US" sz="2400" b="0" i="1" dirty="0">
                <a:solidFill>
                  <a:schemeClr val="tx1"/>
                </a:solidFill>
                <a:latin typeface="Gill Sans MT" pitchFamily="34" charset="0"/>
              </a:rPr>
              <a:t>, there is a test path in </a:t>
            </a:r>
            <a:r>
              <a:rPr lang="en-US" sz="2400" b="0" i="1" dirty="0">
                <a:solidFill>
                  <a:srgbClr val="FF6600"/>
                </a:solidFill>
                <a:latin typeface="Gill Sans MT" pitchFamily="34" charset="0"/>
              </a:rPr>
              <a:t>path(T)</a:t>
            </a:r>
            <a:r>
              <a:rPr lang="en-US" sz="2400" b="0" i="1" dirty="0">
                <a:solidFill>
                  <a:schemeClr val="tx1"/>
                </a:solidFill>
                <a:latin typeface="Gill Sans MT" pitchFamily="34" charset="0"/>
              </a:rPr>
              <a:t> that meets the test requirement </a:t>
            </a:r>
            <a:r>
              <a:rPr lang="en-US" sz="2400" b="0" i="1" dirty="0">
                <a:solidFill>
                  <a:srgbClr val="FF6600"/>
                </a:solidFill>
                <a:latin typeface="Gill Sans MT" pitchFamily="34" charset="0"/>
              </a:rPr>
              <a:t>tr</a:t>
            </a:r>
          </a:p>
        </p:txBody>
      </p:sp>
      <p:sp>
        <p:nvSpPr>
          <p:cNvPr id="160773" name="Rectangle 5"/>
          <p:cNvSpPr>
            <a:spLocks noChangeArrowheads="1"/>
          </p:cNvSpPr>
          <p:nvPr/>
        </p:nvSpPr>
        <p:spPr bwMode="auto">
          <a:xfrm>
            <a:off x="246185" y="4856101"/>
            <a:ext cx="8759703" cy="15779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285750" indent="-285750" algn="just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sz="2400" b="0" dirty="0">
                <a:solidFill>
                  <a:schemeClr val="tx2"/>
                </a:solidFill>
                <a:latin typeface="Gill Sans MT" pitchFamily="34" charset="0"/>
              </a:rPr>
              <a:t>Structural Coverage Criteria</a:t>
            </a: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: Defined on a graph just in terms of nodes and edges</a:t>
            </a:r>
          </a:p>
          <a:p>
            <a:pPr marL="285750" indent="-285750" algn="just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sz="2400" b="0" dirty="0">
                <a:solidFill>
                  <a:schemeClr val="tx2"/>
                </a:solidFill>
                <a:latin typeface="Gill Sans MT" pitchFamily="34" charset="0"/>
              </a:rPr>
              <a:t>Data Flow Coverage Criteria</a:t>
            </a: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: Requires a graph to be annotated with references to variables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0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60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72" grpId="0"/>
      <p:bldP spid="16077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Introduction to Software Testing, Edition 2  (Ch 07)</a:t>
            </a:r>
          </a:p>
        </p:txBody>
      </p:sp>
      <p:sp>
        <p:nvSpPr>
          <p:cNvPr id="1331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© Ammann &amp; Offutt</a:t>
            </a:r>
          </a:p>
        </p:txBody>
      </p:sp>
      <p:sp>
        <p:nvSpPr>
          <p:cNvPr id="1331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C202B98-B982-4E8A-8301-3A3838CE7E2E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>
          <a:xfrm>
            <a:off x="85725" y="0"/>
            <a:ext cx="8996729" cy="825500"/>
          </a:xfrm>
        </p:spPr>
        <p:txBody>
          <a:bodyPr/>
          <a:lstStyle/>
          <a:p>
            <a:r>
              <a:rPr lang="en-US" dirty="0">
                <a:effectLst/>
              </a:rPr>
              <a:t>Node and Edge Coverage</a:t>
            </a:r>
          </a:p>
        </p:txBody>
      </p:sp>
      <p:sp>
        <p:nvSpPr>
          <p:cNvPr id="133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1266825"/>
            <a:ext cx="8867775" cy="766763"/>
          </a:xfrm>
        </p:spPr>
        <p:txBody>
          <a:bodyPr/>
          <a:lstStyle/>
          <a:p>
            <a:pPr algn="just"/>
            <a:r>
              <a:rPr lang="en-US" dirty="0"/>
              <a:t>The first (and simplest) two criteria require that each node and edge in a graph be executed </a:t>
            </a:r>
          </a:p>
        </p:txBody>
      </p:sp>
      <p:sp>
        <p:nvSpPr>
          <p:cNvPr id="169988" name="Text Box 4"/>
          <p:cNvSpPr txBox="1">
            <a:spLocks noChangeArrowheads="1"/>
          </p:cNvSpPr>
          <p:nvPr/>
        </p:nvSpPr>
        <p:spPr bwMode="auto">
          <a:xfrm>
            <a:off x="439738" y="2347912"/>
            <a:ext cx="8262938" cy="12065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en-US" sz="2400" u="sng" dirty="0">
                <a:solidFill>
                  <a:schemeClr val="tx2"/>
                </a:solidFill>
                <a:latin typeface="Gill Sans MT" pitchFamily="34" charset="0"/>
              </a:rPr>
              <a:t>Node Coverage (NC)</a:t>
            </a:r>
            <a:r>
              <a:rPr lang="en-US" sz="2400" dirty="0">
                <a:solidFill>
                  <a:schemeClr val="tx2"/>
                </a:solidFill>
                <a:latin typeface="Gill Sans MT" pitchFamily="34" charset="0"/>
              </a:rPr>
              <a:t>: Test set </a:t>
            </a:r>
            <a:r>
              <a:rPr lang="en-US" sz="2400" i="1" dirty="0">
                <a:solidFill>
                  <a:schemeClr val="tx2"/>
                </a:solidFill>
                <a:latin typeface="Gill Sans MT" pitchFamily="34" charset="0"/>
              </a:rPr>
              <a:t>T</a:t>
            </a:r>
            <a:r>
              <a:rPr lang="en-US" sz="2400" dirty="0">
                <a:solidFill>
                  <a:schemeClr val="tx2"/>
                </a:solidFill>
                <a:latin typeface="Gill Sans MT" pitchFamily="34" charset="0"/>
              </a:rPr>
              <a:t> satisfies node coverage on graph </a:t>
            </a:r>
            <a:r>
              <a:rPr lang="en-US" sz="2400" i="1" dirty="0">
                <a:solidFill>
                  <a:schemeClr val="tx2"/>
                </a:solidFill>
                <a:latin typeface="Gill Sans MT" pitchFamily="34" charset="0"/>
              </a:rPr>
              <a:t>G</a:t>
            </a:r>
            <a:r>
              <a:rPr lang="en-US" sz="2400" dirty="0">
                <a:solidFill>
                  <a:schemeClr val="tx2"/>
                </a:solidFill>
                <a:latin typeface="Gill Sans MT" pitchFamily="34" charset="0"/>
              </a:rPr>
              <a:t> </a:t>
            </a:r>
            <a:r>
              <a:rPr lang="en-US" sz="2400" i="1" dirty="0" err="1">
                <a:solidFill>
                  <a:schemeClr val="tx2"/>
                </a:solidFill>
                <a:latin typeface="Gill Sans MT" pitchFamily="34" charset="0"/>
              </a:rPr>
              <a:t>iff</a:t>
            </a:r>
            <a:r>
              <a:rPr lang="en-US" sz="2400" dirty="0">
                <a:solidFill>
                  <a:schemeClr val="tx2"/>
                </a:solidFill>
                <a:latin typeface="Gill Sans MT" pitchFamily="34" charset="0"/>
              </a:rPr>
              <a:t> for every syntactically reachable node </a:t>
            </a:r>
            <a:r>
              <a:rPr lang="en-US" sz="2400" i="1" dirty="0">
                <a:solidFill>
                  <a:schemeClr val="tx2"/>
                </a:solidFill>
                <a:latin typeface="Gill Sans MT" pitchFamily="34" charset="0"/>
              </a:rPr>
              <a:t>n</a:t>
            </a:r>
            <a:r>
              <a:rPr lang="en-US" sz="2400" dirty="0">
                <a:solidFill>
                  <a:schemeClr val="tx2"/>
                </a:solidFill>
                <a:latin typeface="Gill Sans MT" pitchFamily="34" charset="0"/>
              </a:rPr>
              <a:t> in </a:t>
            </a:r>
            <a:r>
              <a:rPr lang="en-US" sz="2400" i="1" dirty="0">
                <a:solidFill>
                  <a:schemeClr val="tx2"/>
                </a:solidFill>
                <a:latin typeface="Gill Sans MT" pitchFamily="34" charset="0"/>
              </a:rPr>
              <a:t>N</a:t>
            </a:r>
            <a:r>
              <a:rPr lang="en-US" sz="2400" dirty="0">
                <a:solidFill>
                  <a:schemeClr val="tx2"/>
                </a:solidFill>
                <a:latin typeface="Gill Sans MT" pitchFamily="34" charset="0"/>
              </a:rPr>
              <a:t>, there is some path </a:t>
            </a:r>
            <a:r>
              <a:rPr lang="en-US" sz="2400" i="1" dirty="0">
                <a:solidFill>
                  <a:schemeClr val="tx2"/>
                </a:solidFill>
                <a:latin typeface="Gill Sans MT" pitchFamily="34" charset="0"/>
              </a:rPr>
              <a:t>p</a:t>
            </a:r>
            <a:r>
              <a:rPr lang="en-US" sz="2400" dirty="0">
                <a:solidFill>
                  <a:schemeClr val="tx2"/>
                </a:solidFill>
                <a:latin typeface="Gill Sans MT" pitchFamily="34" charset="0"/>
              </a:rPr>
              <a:t> in </a:t>
            </a:r>
            <a:r>
              <a:rPr lang="en-US" sz="2400" i="1" dirty="0">
                <a:solidFill>
                  <a:schemeClr val="tx2"/>
                </a:solidFill>
                <a:latin typeface="Gill Sans MT" pitchFamily="34" charset="0"/>
              </a:rPr>
              <a:t>path(T)</a:t>
            </a:r>
            <a:r>
              <a:rPr lang="en-US" sz="2400" dirty="0">
                <a:solidFill>
                  <a:schemeClr val="tx2"/>
                </a:solidFill>
                <a:latin typeface="Gill Sans MT" pitchFamily="34" charset="0"/>
              </a:rPr>
              <a:t> such that </a:t>
            </a:r>
            <a:r>
              <a:rPr lang="en-US" sz="2400" i="1" dirty="0">
                <a:solidFill>
                  <a:schemeClr val="tx2"/>
                </a:solidFill>
                <a:latin typeface="Gill Sans MT" pitchFamily="34" charset="0"/>
              </a:rPr>
              <a:t>p</a:t>
            </a:r>
            <a:r>
              <a:rPr lang="en-US" sz="2400" dirty="0">
                <a:solidFill>
                  <a:schemeClr val="tx2"/>
                </a:solidFill>
                <a:latin typeface="Gill Sans MT" pitchFamily="34" charset="0"/>
              </a:rPr>
              <a:t> visits </a:t>
            </a:r>
            <a:r>
              <a:rPr lang="en-US" sz="2400" i="1" dirty="0">
                <a:solidFill>
                  <a:schemeClr val="tx2"/>
                </a:solidFill>
                <a:latin typeface="Gill Sans MT" pitchFamily="34" charset="0"/>
              </a:rPr>
              <a:t>n</a:t>
            </a:r>
            <a:r>
              <a:rPr lang="en-US" sz="2400" dirty="0">
                <a:solidFill>
                  <a:schemeClr val="tx2"/>
                </a:solidFill>
                <a:latin typeface="Gill Sans MT" pitchFamily="34" charset="0"/>
              </a:rPr>
              <a:t>.</a:t>
            </a:r>
          </a:p>
        </p:txBody>
      </p:sp>
      <p:sp>
        <p:nvSpPr>
          <p:cNvPr id="169989" name="Text Box 5"/>
          <p:cNvSpPr txBox="1">
            <a:spLocks noChangeArrowheads="1"/>
          </p:cNvSpPr>
          <p:nvPr/>
        </p:nvSpPr>
        <p:spPr bwMode="auto">
          <a:xfrm>
            <a:off x="439738" y="5309027"/>
            <a:ext cx="8262937" cy="83099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en-US" sz="2400" u="sng" dirty="0">
                <a:solidFill>
                  <a:schemeClr val="tx2"/>
                </a:solidFill>
                <a:latin typeface="Gill Sans MT" pitchFamily="34" charset="0"/>
              </a:rPr>
              <a:t>Node Coverage (NC)</a:t>
            </a:r>
            <a:r>
              <a:rPr lang="en-US" sz="2400" dirty="0">
                <a:solidFill>
                  <a:schemeClr val="tx2"/>
                </a:solidFill>
                <a:latin typeface="Gill Sans MT" pitchFamily="34" charset="0"/>
              </a:rPr>
              <a:t>: TR contains each reachable node in G.</a:t>
            </a:r>
          </a:p>
        </p:txBody>
      </p:sp>
      <p:sp>
        <p:nvSpPr>
          <p:cNvPr id="169990" name="Rectangle 6"/>
          <p:cNvSpPr>
            <a:spLocks noChangeArrowheads="1"/>
          </p:cNvSpPr>
          <p:nvPr/>
        </p:nvSpPr>
        <p:spPr bwMode="auto">
          <a:xfrm>
            <a:off x="138113" y="4211638"/>
            <a:ext cx="8867775" cy="75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This statement is a bit cumbersome, so we abbreviate it in terms of the set of test requirements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9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9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69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988" grpId="0" animBg="1" autoUpdateAnimBg="0"/>
      <p:bldP spid="169989" grpId="0" animBg="1" autoUpdateAnimBg="0"/>
      <p:bldP spid="169990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Introduction to Software Testing, Edition 2  (Ch 07)</a:t>
            </a:r>
          </a:p>
        </p:txBody>
      </p:sp>
      <p:sp>
        <p:nvSpPr>
          <p:cNvPr id="1433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© Ammann &amp; Offutt</a:t>
            </a:r>
          </a:p>
        </p:txBody>
      </p:sp>
      <p:sp>
        <p:nvSpPr>
          <p:cNvPr id="143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5D2ACFA-D953-4088-AB01-C9EEF9441D30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96838"/>
            <a:ext cx="7772400" cy="825500"/>
          </a:xfrm>
        </p:spPr>
        <p:txBody>
          <a:bodyPr/>
          <a:lstStyle/>
          <a:p>
            <a:r>
              <a:rPr lang="en-US"/>
              <a:t>Node and Edge Coverage</a:t>
            </a:r>
          </a:p>
        </p:txBody>
      </p:sp>
      <p:sp>
        <p:nvSpPr>
          <p:cNvPr id="143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1035050"/>
            <a:ext cx="8867775" cy="471488"/>
          </a:xfrm>
        </p:spPr>
        <p:txBody>
          <a:bodyPr/>
          <a:lstStyle/>
          <a:p>
            <a:r>
              <a:rPr lang="en-US" dirty="0"/>
              <a:t>Edge coverage is slightly stronger than node coverage </a:t>
            </a:r>
          </a:p>
        </p:txBody>
      </p:sp>
      <p:sp>
        <p:nvSpPr>
          <p:cNvPr id="168965" name="Text Box 5"/>
          <p:cNvSpPr txBox="1">
            <a:spLocks noChangeArrowheads="1"/>
          </p:cNvSpPr>
          <p:nvPr/>
        </p:nvSpPr>
        <p:spPr bwMode="auto">
          <a:xfrm>
            <a:off x="460375" y="1645986"/>
            <a:ext cx="8262938" cy="8413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en-US" sz="2400" u="sng" dirty="0">
                <a:solidFill>
                  <a:schemeClr val="tx2"/>
                </a:solidFill>
                <a:latin typeface="Gill Sans MT" pitchFamily="34" charset="0"/>
              </a:rPr>
              <a:t>Edge Coverage (EC)</a:t>
            </a:r>
            <a:r>
              <a:rPr lang="en-US" sz="2400" dirty="0">
                <a:solidFill>
                  <a:schemeClr val="tx2"/>
                </a:solidFill>
                <a:latin typeface="Gill Sans MT" pitchFamily="34" charset="0"/>
              </a:rPr>
              <a:t>: TR contains each reachable path of length up to 1, inclusive, in G.</a:t>
            </a:r>
          </a:p>
        </p:txBody>
      </p:sp>
      <p:sp>
        <p:nvSpPr>
          <p:cNvPr id="168968" name="Rectangle 8"/>
          <p:cNvSpPr>
            <a:spLocks noChangeArrowheads="1"/>
          </p:cNvSpPr>
          <p:nvPr/>
        </p:nvSpPr>
        <p:spPr bwMode="auto">
          <a:xfrm>
            <a:off x="138113" y="2614778"/>
            <a:ext cx="8867775" cy="75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The phrase “</a:t>
            </a:r>
            <a:r>
              <a:rPr lang="en-US" sz="2800" b="0" i="1" dirty="0">
                <a:solidFill>
                  <a:schemeClr val="tx1"/>
                </a:solidFill>
                <a:latin typeface="Gill Sans MT" pitchFamily="34" charset="0"/>
              </a:rPr>
              <a:t>length up to 1</a:t>
            </a: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” allows for graphs </a:t>
            </a:r>
            <a:r>
              <a:rPr lang="en-US" sz="2800" b="0" dirty="0">
                <a:solidFill>
                  <a:srgbClr val="FF6600"/>
                </a:solidFill>
                <a:latin typeface="Gill Sans MT" pitchFamily="34" charset="0"/>
              </a:rPr>
              <a:t>with one node and no edges</a:t>
            </a: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.</a:t>
            </a:r>
          </a:p>
        </p:txBody>
      </p:sp>
      <p:sp>
        <p:nvSpPr>
          <p:cNvPr id="168969" name="Rectangle 9"/>
          <p:cNvSpPr>
            <a:spLocks noChangeArrowheads="1"/>
          </p:cNvSpPr>
          <p:nvPr/>
        </p:nvSpPr>
        <p:spPr bwMode="auto">
          <a:xfrm>
            <a:off x="153988" y="3509875"/>
            <a:ext cx="8867775" cy="1182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NC and EC are only different when there is an edge and another </a:t>
            </a:r>
            <a:r>
              <a:rPr lang="en-US" sz="2800" b="0" dirty="0" err="1">
                <a:solidFill>
                  <a:schemeClr val="tx1"/>
                </a:solidFill>
                <a:latin typeface="Gill Sans MT" pitchFamily="34" charset="0"/>
              </a:rPr>
              <a:t>subpath</a:t>
            </a: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 between a pair of nodes (as in an “</a:t>
            </a:r>
            <a:r>
              <a:rPr lang="en-US" sz="2800" b="0" dirty="0">
                <a:solidFill>
                  <a:srgbClr val="FF6600"/>
                </a:solidFill>
                <a:latin typeface="Gill Sans MT" pitchFamily="34" charset="0"/>
              </a:rPr>
              <a:t>if-else</a:t>
            </a: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” statement)</a:t>
            </a:r>
          </a:p>
        </p:txBody>
      </p:sp>
      <p:sp>
        <p:nvSpPr>
          <p:cNvPr id="169003" name="Text Box 43"/>
          <p:cNvSpPr txBox="1">
            <a:spLocks noChangeArrowheads="1"/>
          </p:cNvSpPr>
          <p:nvPr/>
        </p:nvSpPr>
        <p:spPr bwMode="auto">
          <a:xfrm>
            <a:off x="3643313" y="4560888"/>
            <a:ext cx="5289672" cy="16312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u="sng" dirty="0">
                <a:solidFill>
                  <a:schemeClr val="tx1"/>
                </a:solidFill>
                <a:latin typeface="Gill Sans MT" pitchFamily="34" charset="0"/>
              </a:rPr>
              <a:t>Node Coverage</a:t>
            </a:r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:  </a:t>
            </a:r>
            <a:r>
              <a:rPr lang="en-US" dirty="0">
                <a:solidFill>
                  <a:srgbClr val="0000CC"/>
                </a:solidFill>
                <a:latin typeface="Gill Sans MT" pitchFamily="34" charset="0"/>
              </a:rPr>
              <a:t>TR = { 1, 2, 3 }</a:t>
            </a:r>
          </a:p>
          <a:p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                   </a:t>
            </a:r>
            <a:r>
              <a:rPr lang="en-US" dirty="0">
                <a:solidFill>
                  <a:srgbClr val="7030A0"/>
                </a:solidFill>
                <a:latin typeface="Gill Sans MT" pitchFamily="34" charset="0"/>
              </a:rPr>
              <a:t>Test Path = { [ 1, 2, 3 ] }</a:t>
            </a:r>
          </a:p>
          <a:p>
            <a:endParaRPr lang="en-US" dirty="0">
              <a:solidFill>
                <a:schemeClr val="tx1"/>
              </a:solidFill>
              <a:latin typeface="Gill Sans MT" pitchFamily="34" charset="0"/>
            </a:endParaRPr>
          </a:p>
          <a:p>
            <a:r>
              <a:rPr lang="en-US" u="sng" dirty="0">
                <a:solidFill>
                  <a:schemeClr val="tx1"/>
                </a:solidFill>
                <a:latin typeface="Gill Sans MT" pitchFamily="34" charset="0"/>
              </a:rPr>
              <a:t>Edge Coverage</a:t>
            </a:r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:  </a:t>
            </a:r>
            <a:r>
              <a:rPr lang="en-US" dirty="0">
                <a:solidFill>
                  <a:srgbClr val="0000CC"/>
                </a:solidFill>
                <a:latin typeface="Gill Sans MT" pitchFamily="34" charset="0"/>
              </a:rPr>
              <a:t>TR = { (1, 2), (1, 3), (2, 3) }</a:t>
            </a:r>
          </a:p>
          <a:p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                    </a:t>
            </a:r>
            <a:r>
              <a:rPr lang="en-US" dirty="0">
                <a:solidFill>
                  <a:srgbClr val="7030A0"/>
                </a:solidFill>
                <a:latin typeface="Gill Sans MT" pitchFamily="34" charset="0"/>
              </a:rPr>
              <a:t>Test Paths = { [ 1, 2, 3 ], [ 1, 3] }</a:t>
            </a:r>
          </a:p>
        </p:txBody>
      </p:sp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1970881" y="4560888"/>
            <a:ext cx="1436687" cy="1749425"/>
            <a:chOff x="979" y="2843"/>
            <a:chExt cx="905" cy="1102"/>
          </a:xfrm>
        </p:grpSpPr>
        <p:grpSp>
          <p:nvGrpSpPr>
            <p:cNvPr id="14348" name="Group 11"/>
            <p:cNvGrpSpPr>
              <a:grpSpLocks/>
            </p:cNvGrpSpPr>
            <p:nvPr/>
          </p:nvGrpSpPr>
          <p:grpSpPr bwMode="auto">
            <a:xfrm>
              <a:off x="979" y="3344"/>
              <a:ext cx="350" cy="296"/>
              <a:chOff x="4288" y="1746"/>
              <a:chExt cx="350" cy="296"/>
            </a:xfrm>
          </p:grpSpPr>
          <p:sp>
            <p:nvSpPr>
              <p:cNvPr id="14360" name="Oval 12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Gill Sans MT" pitchFamily="34" charset="0"/>
                </a:endParaRPr>
              </a:p>
            </p:txBody>
          </p:sp>
          <p:sp>
            <p:nvSpPr>
              <p:cNvPr id="14361" name="Text Box 13"/>
              <p:cNvSpPr txBox="1">
                <a:spLocks noChangeArrowheads="1"/>
              </p:cNvSpPr>
              <p:nvPr/>
            </p:nvSpPr>
            <p:spPr bwMode="auto">
              <a:xfrm>
                <a:off x="4356" y="1769"/>
                <a:ext cx="205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dirty="0">
                    <a:solidFill>
                      <a:schemeClr val="tx1"/>
                    </a:solidFill>
                    <a:latin typeface="Gill Sans MT" pitchFamily="34" charset="0"/>
                  </a:rPr>
                  <a:t>2</a:t>
                </a:r>
              </a:p>
            </p:txBody>
          </p:sp>
        </p:grpSp>
        <p:grpSp>
          <p:nvGrpSpPr>
            <p:cNvPr id="14349" name="Group 14"/>
            <p:cNvGrpSpPr>
              <a:grpSpLocks/>
            </p:cNvGrpSpPr>
            <p:nvPr/>
          </p:nvGrpSpPr>
          <p:grpSpPr bwMode="auto">
            <a:xfrm>
              <a:off x="1504" y="3037"/>
              <a:ext cx="380" cy="908"/>
              <a:chOff x="1346" y="2965"/>
              <a:chExt cx="380" cy="908"/>
            </a:xfrm>
          </p:grpSpPr>
          <p:grpSp>
            <p:nvGrpSpPr>
              <p:cNvPr id="14354" name="Group 15"/>
              <p:cNvGrpSpPr>
                <a:grpSpLocks/>
              </p:cNvGrpSpPr>
              <p:nvPr/>
            </p:nvGrpSpPr>
            <p:grpSpPr bwMode="auto">
              <a:xfrm>
                <a:off x="1346" y="3577"/>
                <a:ext cx="350" cy="296"/>
                <a:chOff x="4738" y="2684"/>
                <a:chExt cx="350" cy="296"/>
              </a:xfrm>
            </p:grpSpPr>
            <p:sp>
              <p:nvSpPr>
                <p:cNvPr id="14358" name="Oval 16"/>
                <p:cNvSpPr>
                  <a:spLocks noChangeArrowheads="1"/>
                </p:cNvSpPr>
                <p:nvPr/>
              </p:nvSpPr>
              <p:spPr bwMode="auto">
                <a:xfrm>
                  <a:off x="4738" y="2684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571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>
                    <a:latin typeface="Gill Sans MT" pitchFamily="34" charset="0"/>
                  </a:endParaRPr>
                </a:p>
              </p:txBody>
            </p:sp>
            <p:sp>
              <p:nvSpPr>
                <p:cNvPr id="14359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815" y="2707"/>
                  <a:ext cx="205" cy="25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dirty="0">
                      <a:solidFill>
                        <a:schemeClr val="tx1"/>
                      </a:solidFill>
                      <a:latin typeface="Gill Sans MT" pitchFamily="34" charset="0"/>
                    </a:rPr>
                    <a:t>3</a:t>
                  </a:r>
                </a:p>
              </p:txBody>
            </p:sp>
          </p:grpSp>
          <p:grpSp>
            <p:nvGrpSpPr>
              <p:cNvPr id="14355" name="Group 18"/>
              <p:cNvGrpSpPr>
                <a:grpSpLocks/>
              </p:cNvGrpSpPr>
              <p:nvPr/>
            </p:nvGrpSpPr>
            <p:grpSpPr bwMode="auto">
              <a:xfrm>
                <a:off x="1376" y="2965"/>
                <a:ext cx="350" cy="296"/>
                <a:chOff x="3838" y="2684"/>
                <a:chExt cx="350" cy="296"/>
              </a:xfrm>
            </p:grpSpPr>
            <p:sp>
              <p:nvSpPr>
                <p:cNvPr id="14356" name="Oval 19"/>
                <p:cNvSpPr>
                  <a:spLocks noChangeArrowheads="1"/>
                </p:cNvSpPr>
                <p:nvPr/>
              </p:nvSpPr>
              <p:spPr bwMode="auto">
                <a:xfrm>
                  <a:off x="3838" y="2684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>
                    <a:latin typeface="Gill Sans MT" pitchFamily="34" charset="0"/>
                  </a:endParaRPr>
                </a:p>
              </p:txBody>
            </p:sp>
            <p:sp>
              <p:nvSpPr>
                <p:cNvPr id="14357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3915" y="2707"/>
                  <a:ext cx="205" cy="25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dirty="0">
                      <a:solidFill>
                        <a:schemeClr val="tx1"/>
                      </a:solidFill>
                      <a:latin typeface="Gill Sans MT" pitchFamily="34" charset="0"/>
                    </a:rPr>
                    <a:t>1</a:t>
                  </a:r>
                </a:p>
              </p:txBody>
            </p:sp>
          </p:grpSp>
        </p:grpSp>
        <p:sp>
          <p:nvSpPr>
            <p:cNvPr id="14350" name="Line 24"/>
            <p:cNvSpPr>
              <a:spLocks noChangeShapeType="1"/>
            </p:cNvSpPr>
            <p:nvPr/>
          </p:nvSpPr>
          <p:spPr bwMode="auto">
            <a:xfrm flipV="1">
              <a:off x="1324" y="3264"/>
              <a:ext cx="250" cy="1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arrow" w="med" len="med"/>
              <a:tailEnd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14351" name="Line 39"/>
            <p:cNvSpPr>
              <a:spLocks noChangeShapeType="1"/>
            </p:cNvSpPr>
            <p:nvPr/>
          </p:nvSpPr>
          <p:spPr bwMode="auto">
            <a:xfrm>
              <a:off x="1304" y="3588"/>
              <a:ext cx="218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14352" name="Line 44"/>
            <p:cNvSpPr>
              <a:spLocks noChangeShapeType="1"/>
            </p:cNvSpPr>
            <p:nvPr/>
          </p:nvSpPr>
          <p:spPr bwMode="auto">
            <a:xfrm>
              <a:off x="1694" y="3335"/>
              <a:ext cx="0" cy="31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14353" name="Line 45"/>
            <p:cNvSpPr>
              <a:spLocks noChangeShapeType="1"/>
            </p:cNvSpPr>
            <p:nvPr/>
          </p:nvSpPr>
          <p:spPr bwMode="auto">
            <a:xfrm>
              <a:off x="1694" y="2843"/>
              <a:ext cx="0" cy="1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8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8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8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69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65" grpId="0" animBg="1" autoUpdateAnimBg="0"/>
      <p:bldP spid="168968" grpId="0" autoUpdateAnimBg="0"/>
      <p:bldP spid="168969" grpId="0" autoUpdateAnimBg="0"/>
      <p:bldP spid="169003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Introduction to Software Testing, Edition 2  (Ch 07)</a:t>
            </a:r>
          </a:p>
        </p:txBody>
      </p:sp>
      <p:sp>
        <p:nvSpPr>
          <p:cNvPr id="1536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© Ammann &amp; Offutt</a:t>
            </a:r>
          </a:p>
        </p:txBody>
      </p:sp>
      <p:sp>
        <p:nvSpPr>
          <p:cNvPr id="153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0D8EB9E-4E24-4E8F-80BB-A6521719AB4F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>
          <a:xfrm>
            <a:off x="138113" y="21802"/>
            <a:ext cx="9005887" cy="825500"/>
          </a:xfrm>
        </p:spPr>
        <p:txBody>
          <a:bodyPr/>
          <a:lstStyle/>
          <a:p>
            <a:r>
              <a:rPr lang="en-US" dirty="0">
                <a:effectLst/>
              </a:rPr>
              <a:t>Paths of Length 1 and 0</a:t>
            </a:r>
          </a:p>
        </p:txBody>
      </p:sp>
      <p:sp>
        <p:nvSpPr>
          <p:cNvPr id="153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886989"/>
            <a:ext cx="8867775" cy="766763"/>
          </a:xfrm>
        </p:spPr>
        <p:txBody>
          <a:bodyPr/>
          <a:lstStyle/>
          <a:p>
            <a:r>
              <a:rPr lang="en-US" dirty="0"/>
              <a:t>A graph with </a:t>
            </a:r>
            <a:r>
              <a:rPr lang="en-US" dirty="0">
                <a:solidFill>
                  <a:schemeClr val="tx2"/>
                </a:solidFill>
              </a:rPr>
              <a:t>only one node</a:t>
            </a:r>
            <a:r>
              <a:rPr lang="en-US" dirty="0"/>
              <a:t> will not have any edges </a:t>
            </a:r>
          </a:p>
        </p:txBody>
      </p:sp>
      <p:sp>
        <p:nvSpPr>
          <p:cNvPr id="194566" name="Rectangle 6"/>
          <p:cNvSpPr>
            <a:spLocks noChangeArrowheads="1"/>
          </p:cNvSpPr>
          <p:nvPr/>
        </p:nvSpPr>
        <p:spPr bwMode="auto">
          <a:xfrm>
            <a:off x="138113" y="2301452"/>
            <a:ext cx="8867775" cy="75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It may seem trivial, but formally, Edge Coverage needs to require Node Coverage on this graph</a:t>
            </a:r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3513138" y="1425152"/>
            <a:ext cx="555625" cy="777875"/>
            <a:chOff x="1068" y="1209"/>
            <a:chExt cx="350" cy="490"/>
          </a:xfrm>
        </p:grpSpPr>
        <p:grpSp>
          <p:nvGrpSpPr>
            <p:cNvPr id="15380" name="Group 15"/>
            <p:cNvGrpSpPr>
              <a:grpSpLocks/>
            </p:cNvGrpSpPr>
            <p:nvPr/>
          </p:nvGrpSpPr>
          <p:grpSpPr bwMode="auto">
            <a:xfrm>
              <a:off x="1068" y="1403"/>
              <a:ext cx="350" cy="296"/>
              <a:chOff x="3838" y="2684"/>
              <a:chExt cx="350" cy="296"/>
            </a:xfrm>
          </p:grpSpPr>
          <p:sp>
            <p:nvSpPr>
              <p:cNvPr id="15382" name="Oval 16"/>
              <p:cNvSpPr>
                <a:spLocks noChangeArrowheads="1"/>
              </p:cNvSpPr>
              <p:nvPr/>
            </p:nvSpPr>
            <p:spPr bwMode="auto">
              <a:xfrm>
                <a:off x="3838" y="2684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83" name="Text Box 17"/>
              <p:cNvSpPr txBox="1">
                <a:spLocks noChangeArrowheads="1"/>
              </p:cNvSpPr>
              <p:nvPr/>
            </p:nvSpPr>
            <p:spPr bwMode="auto">
              <a:xfrm>
                <a:off x="3915" y="2707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</p:grpSp>
        <p:sp>
          <p:nvSpPr>
            <p:cNvPr id="15381" name="Line 21"/>
            <p:cNvSpPr>
              <a:spLocks noChangeShapeType="1"/>
            </p:cNvSpPr>
            <p:nvPr/>
          </p:nvSpPr>
          <p:spPr bwMode="auto">
            <a:xfrm>
              <a:off x="1243" y="1209"/>
              <a:ext cx="0" cy="1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4583" name="Rectangle 23"/>
          <p:cNvSpPr>
            <a:spLocks noChangeArrowheads="1"/>
          </p:cNvSpPr>
          <p:nvPr/>
        </p:nvSpPr>
        <p:spPr bwMode="auto">
          <a:xfrm>
            <a:off x="138113" y="3117427"/>
            <a:ext cx="8867775" cy="75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Otherwise, Edge Coverage will not subsume Node Coverage</a:t>
            </a:r>
          </a:p>
          <a:p>
            <a:pPr marL="685800" lvl="1" indent="-228600">
              <a:lnSpc>
                <a:spcPct val="90000"/>
              </a:lnSpc>
              <a:spcBef>
                <a:spcPct val="30000"/>
              </a:spcBef>
              <a:buSzPct val="100000"/>
              <a:buFontTx/>
              <a:buChar char="–"/>
            </a:pP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So we define “</a:t>
            </a:r>
            <a:r>
              <a:rPr lang="en-US" sz="2400" b="0" dirty="0">
                <a:solidFill>
                  <a:schemeClr val="tx2"/>
                </a:solidFill>
                <a:latin typeface="Gill Sans MT" pitchFamily="34" charset="0"/>
              </a:rPr>
              <a:t>length up to 1</a:t>
            </a: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” instead of simply “length 1”</a:t>
            </a:r>
          </a:p>
        </p:txBody>
      </p:sp>
      <p:grpSp>
        <p:nvGrpSpPr>
          <p:cNvPr id="4" name="Group 39"/>
          <p:cNvGrpSpPr>
            <a:grpSpLocks/>
          </p:cNvGrpSpPr>
          <p:nvPr/>
        </p:nvGrpSpPr>
        <p:grpSpPr bwMode="auto">
          <a:xfrm>
            <a:off x="6943725" y="4449849"/>
            <a:ext cx="555625" cy="1749425"/>
            <a:chOff x="1637" y="2541"/>
            <a:chExt cx="350" cy="1102"/>
          </a:xfrm>
        </p:grpSpPr>
        <p:grpSp>
          <p:nvGrpSpPr>
            <p:cNvPr id="15372" name="Group 29"/>
            <p:cNvGrpSpPr>
              <a:grpSpLocks/>
            </p:cNvGrpSpPr>
            <p:nvPr/>
          </p:nvGrpSpPr>
          <p:grpSpPr bwMode="auto">
            <a:xfrm>
              <a:off x="1637" y="3347"/>
              <a:ext cx="350" cy="296"/>
              <a:chOff x="4738" y="2684"/>
              <a:chExt cx="350" cy="296"/>
            </a:xfrm>
          </p:grpSpPr>
          <p:sp>
            <p:nvSpPr>
              <p:cNvPr id="15378" name="Oval 30"/>
              <p:cNvSpPr>
                <a:spLocks noChangeArrowheads="1"/>
              </p:cNvSpPr>
              <p:nvPr/>
            </p:nvSpPr>
            <p:spPr bwMode="auto">
              <a:xfrm>
                <a:off x="4738" y="2684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79" name="Text Box 31"/>
              <p:cNvSpPr txBox="1">
                <a:spLocks noChangeArrowheads="1"/>
              </p:cNvSpPr>
              <p:nvPr/>
            </p:nvSpPr>
            <p:spPr bwMode="auto">
              <a:xfrm>
                <a:off x="4815" y="2707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</p:grpSp>
        <p:grpSp>
          <p:nvGrpSpPr>
            <p:cNvPr id="15373" name="Group 32"/>
            <p:cNvGrpSpPr>
              <a:grpSpLocks/>
            </p:cNvGrpSpPr>
            <p:nvPr/>
          </p:nvGrpSpPr>
          <p:grpSpPr bwMode="auto">
            <a:xfrm>
              <a:off x="1637" y="2735"/>
              <a:ext cx="350" cy="296"/>
              <a:chOff x="3838" y="2684"/>
              <a:chExt cx="350" cy="296"/>
            </a:xfrm>
          </p:grpSpPr>
          <p:sp>
            <p:nvSpPr>
              <p:cNvPr id="15376" name="Oval 33"/>
              <p:cNvSpPr>
                <a:spLocks noChangeArrowheads="1"/>
              </p:cNvSpPr>
              <p:nvPr/>
            </p:nvSpPr>
            <p:spPr bwMode="auto">
              <a:xfrm>
                <a:off x="3838" y="2684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77" name="Text Box 34"/>
              <p:cNvSpPr txBox="1">
                <a:spLocks noChangeArrowheads="1"/>
              </p:cNvSpPr>
              <p:nvPr/>
            </p:nvSpPr>
            <p:spPr bwMode="auto">
              <a:xfrm>
                <a:off x="3915" y="2707"/>
                <a:ext cx="197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</p:grpSp>
        <p:sp>
          <p:nvSpPr>
            <p:cNvPr id="15374" name="Line 37"/>
            <p:cNvSpPr>
              <a:spLocks noChangeShapeType="1"/>
            </p:cNvSpPr>
            <p:nvPr/>
          </p:nvSpPr>
          <p:spPr bwMode="auto">
            <a:xfrm>
              <a:off x="1812" y="3033"/>
              <a:ext cx="0" cy="31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75" name="Line 38"/>
            <p:cNvSpPr>
              <a:spLocks noChangeShapeType="1"/>
            </p:cNvSpPr>
            <p:nvPr/>
          </p:nvSpPr>
          <p:spPr bwMode="auto">
            <a:xfrm>
              <a:off x="1812" y="2541"/>
              <a:ext cx="0" cy="1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4600" name="Rectangle 40"/>
          <p:cNvSpPr>
            <a:spLocks noChangeArrowheads="1"/>
          </p:cNvSpPr>
          <p:nvPr/>
        </p:nvSpPr>
        <p:spPr bwMode="auto">
          <a:xfrm>
            <a:off x="138113" y="4524324"/>
            <a:ext cx="6421437" cy="1258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We have the same issue with graphs that only have </a:t>
            </a:r>
            <a:r>
              <a:rPr lang="en-US" sz="2800" b="0" dirty="0">
                <a:solidFill>
                  <a:schemeClr val="tx2"/>
                </a:solidFill>
                <a:latin typeface="Gill Sans MT" pitchFamily="34" charset="0"/>
              </a:rPr>
              <a:t>one edge</a:t>
            </a: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 – for </a:t>
            </a:r>
            <a:r>
              <a:rPr lang="en-US" sz="2800" b="0" dirty="0">
                <a:solidFill>
                  <a:srgbClr val="7030A0"/>
                </a:solidFill>
                <a:latin typeface="Gill Sans MT" pitchFamily="34" charset="0"/>
              </a:rPr>
              <a:t>Edge-Pair Coverage</a:t>
            </a: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 …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4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4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6" grpId="0" autoUpdateAnimBg="0"/>
      <p:bldP spid="194583" grpId="0" autoUpdateAnimBg="0"/>
      <p:bldP spid="194600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Introduction to Software Testing, Edition 2  (Ch 07)</a:t>
            </a:r>
          </a:p>
        </p:txBody>
      </p:sp>
      <p:sp>
        <p:nvSpPr>
          <p:cNvPr id="1638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© Ammann &amp; Offutt</a:t>
            </a:r>
          </a:p>
        </p:txBody>
      </p:sp>
      <p:sp>
        <p:nvSpPr>
          <p:cNvPr id="1638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7F4CF52-2955-412D-B513-A4A2CB4DCADA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ffectLst/>
              </a:rPr>
              <a:t>Covering Multiple Edges</a:t>
            </a:r>
          </a:p>
        </p:txBody>
      </p:sp>
      <p:sp>
        <p:nvSpPr>
          <p:cNvPr id="1639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38113" y="892089"/>
            <a:ext cx="8867775" cy="663575"/>
          </a:xfrm>
          <a:noFill/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/>
              <a:t>Edge-pair coverage requires </a:t>
            </a:r>
            <a:r>
              <a:rPr lang="en-US" dirty="0">
                <a:solidFill>
                  <a:schemeClr val="tx2"/>
                </a:solidFill>
              </a:rPr>
              <a:t>pairs of edges</a:t>
            </a:r>
            <a:r>
              <a:rPr lang="en-US" dirty="0"/>
              <a:t>, or </a:t>
            </a:r>
            <a:r>
              <a:rPr lang="en-US" dirty="0" err="1"/>
              <a:t>subpaths</a:t>
            </a:r>
            <a:r>
              <a:rPr lang="en-US" dirty="0"/>
              <a:t> of length 2.</a:t>
            </a:r>
          </a:p>
        </p:txBody>
      </p:sp>
      <p:sp>
        <p:nvSpPr>
          <p:cNvPr id="164869" name="Text Box 5"/>
          <p:cNvSpPr txBox="1">
            <a:spLocks noChangeArrowheads="1"/>
          </p:cNvSpPr>
          <p:nvPr/>
        </p:nvSpPr>
        <p:spPr bwMode="auto">
          <a:xfrm>
            <a:off x="441325" y="1701403"/>
            <a:ext cx="8262938" cy="8413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en-US" sz="2400" u="sng" dirty="0">
                <a:solidFill>
                  <a:schemeClr val="tx2"/>
                </a:solidFill>
                <a:latin typeface="Gill Sans MT" pitchFamily="34" charset="0"/>
              </a:rPr>
              <a:t>Edge-Pair Coverage (EPC)</a:t>
            </a:r>
            <a:r>
              <a:rPr lang="en-US" sz="2400" dirty="0">
                <a:solidFill>
                  <a:schemeClr val="tx2"/>
                </a:solidFill>
                <a:latin typeface="Gill Sans MT" pitchFamily="34" charset="0"/>
              </a:rPr>
              <a:t> : TR contains each reachable path of length up to 2, inclusive, in G.</a:t>
            </a:r>
          </a:p>
        </p:txBody>
      </p:sp>
      <p:sp>
        <p:nvSpPr>
          <p:cNvPr id="164870" name="Rectangle 6"/>
          <p:cNvSpPr>
            <a:spLocks noChangeArrowheads="1"/>
          </p:cNvSpPr>
          <p:nvPr/>
        </p:nvSpPr>
        <p:spPr bwMode="auto">
          <a:xfrm>
            <a:off x="138113" y="2688517"/>
            <a:ext cx="8867775" cy="75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The phrase “</a:t>
            </a:r>
            <a:r>
              <a:rPr lang="en-US" sz="2800" b="0" dirty="0">
                <a:solidFill>
                  <a:schemeClr val="tx2"/>
                </a:solidFill>
                <a:latin typeface="Gill Sans MT" pitchFamily="34" charset="0"/>
              </a:rPr>
              <a:t>length up to 2</a:t>
            </a: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” is used to include graphs that have less than 2 edges</a:t>
            </a:r>
          </a:p>
        </p:txBody>
      </p:sp>
      <p:sp>
        <p:nvSpPr>
          <p:cNvPr id="164873" name="Rectangle 9"/>
          <p:cNvSpPr>
            <a:spLocks noChangeArrowheads="1"/>
          </p:cNvSpPr>
          <p:nvPr/>
        </p:nvSpPr>
        <p:spPr bwMode="auto">
          <a:xfrm>
            <a:off x="138113" y="5787006"/>
            <a:ext cx="8867775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The logical extension is to require </a:t>
            </a:r>
            <a:r>
              <a:rPr lang="en-US" sz="2800" b="0" dirty="0">
                <a:solidFill>
                  <a:schemeClr val="tx2"/>
                </a:solidFill>
                <a:latin typeface="Gill Sans MT" pitchFamily="34" charset="0"/>
              </a:rPr>
              <a:t>all paths</a:t>
            </a: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 …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262660" y="3786534"/>
            <a:ext cx="2953785" cy="1819448"/>
            <a:chOff x="1262660" y="4345334"/>
            <a:chExt cx="2953785" cy="1819448"/>
          </a:xfrm>
        </p:grpSpPr>
        <p:sp>
          <p:nvSpPr>
            <p:cNvPr id="16" name="Line 37"/>
            <p:cNvSpPr>
              <a:spLocks noChangeShapeType="1"/>
            </p:cNvSpPr>
            <p:nvPr/>
          </p:nvSpPr>
          <p:spPr bwMode="auto">
            <a:xfrm>
              <a:off x="1818285" y="5261408"/>
              <a:ext cx="63926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Oval 33"/>
            <p:cNvSpPr>
              <a:spLocks noChangeArrowheads="1"/>
            </p:cNvSpPr>
            <p:nvPr/>
          </p:nvSpPr>
          <p:spPr bwMode="auto">
            <a:xfrm>
              <a:off x="1262660" y="5013758"/>
              <a:ext cx="555625" cy="469900"/>
            </a:xfrm>
            <a:prstGeom prst="ellipse">
              <a:avLst/>
            </a:prstGeom>
            <a:solidFill>
              <a:srgbClr val="0066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6" name="Oval 33"/>
            <p:cNvSpPr>
              <a:spLocks noChangeArrowheads="1"/>
            </p:cNvSpPr>
            <p:nvPr/>
          </p:nvSpPr>
          <p:spPr bwMode="auto">
            <a:xfrm>
              <a:off x="1262660" y="5682182"/>
              <a:ext cx="555625" cy="469900"/>
            </a:xfrm>
            <a:prstGeom prst="ellipse">
              <a:avLst/>
            </a:prstGeom>
            <a:solidFill>
              <a:srgbClr val="0066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8" name="Oval 33"/>
            <p:cNvSpPr>
              <a:spLocks noChangeArrowheads="1"/>
            </p:cNvSpPr>
            <p:nvPr/>
          </p:nvSpPr>
          <p:spPr bwMode="auto">
            <a:xfrm>
              <a:off x="3660820" y="4358034"/>
              <a:ext cx="555625" cy="469900"/>
            </a:xfrm>
            <a:prstGeom prst="ellipse">
              <a:avLst/>
            </a:prstGeom>
            <a:solidFill>
              <a:srgbClr val="0066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30" name="Oval 33"/>
            <p:cNvSpPr>
              <a:spLocks noChangeArrowheads="1"/>
            </p:cNvSpPr>
            <p:nvPr/>
          </p:nvSpPr>
          <p:spPr bwMode="auto">
            <a:xfrm>
              <a:off x="3660820" y="5694882"/>
              <a:ext cx="555625" cy="469900"/>
            </a:xfrm>
            <a:prstGeom prst="ellipse">
              <a:avLst/>
            </a:prstGeom>
            <a:solidFill>
              <a:srgbClr val="0066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32" name="Line 37"/>
            <p:cNvSpPr>
              <a:spLocks noChangeShapeType="1"/>
            </p:cNvSpPr>
            <p:nvPr/>
          </p:nvSpPr>
          <p:spPr bwMode="auto">
            <a:xfrm>
              <a:off x="1724337" y="4727921"/>
              <a:ext cx="811874" cy="3961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37"/>
            <p:cNvSpPr>
              <a:spLocks noChangeShapeType="1"/>
            </p:cNvSpPr>
            <p:nvPr/>
          </p:nvSpPr>
          <p:spPr bwMode="auto">
            <a:xfrm>
              <a:off x="2910606" y="5423276"/>
              <a:ext cx="750214" cy="3961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Oval 33"/>
            <p:cNvSpPr>
              <a:spLocks noChangeArrowheads="1"/>
            </p:cNvSpPr>
            <p:nvPr/>
          </p:nvSpPr>
          <p:spPr bwMode="auto">
            <a:xfrm>
              <a:off x="1262660" y="4345334"/>
              <a:ext cx="555625" cy="469900"/>
            </a:xfrm>
            <a:prstGeom prst="ellipse">
              <a:avLst/>
            </a:prstGeom>
            <a:solidFill>
              <a:srgbClr val="0066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4" name="Line 37"/>
            <p:cNvSpPr>
              <a:spLocks noChangeShapeType="1"/>
            </p:cNvSpPr>
            <p:nvPr/>
          </p:nvSpPr>
          <p:spPr bwMode="auto">
            <a:xfrm flipV="1">
              <a:off x="1785997" y="5423275"/>
              <a:ext cx="750214" cy="3961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37"/>
            <p:cNvSpPr>
              <a:spLocks noChangeShapeType="1"/>
            </p:cNvSpPr>
            <p:nvPr/>
          </p:nvSpPr>
          <p:spPr bwMode="auto">
            <a:xfrm flipV="1">
              <a:off x="2961891" y="4727922"/>
              <a:ext cx="750214" cy="3961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Oval 30"/>
            <p:cNvSpPr>
              <a:spLocks noChangeArrowheads="1"/>
            </p:cNvSpPr>
            <p:nvPr/>
          </p:nvSpPr>
          <p:spPr bwMode="auto">
            <a:xfrm>
              <a:off x="2457551" y="5035724"/>
              <a:ext cx="555625" cy="469900"/>
            </a:xfrm>
            <a:prstGeom prst="ellipse">
              <a:avLst/>
            </a:prstGeom>
            <a:solidFill>
              <a:srgbClr val="0066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</p:grpSp>
      <p:sp>
        <p:nvSpPr>
          <p:cNvPr id="36" name="Text Box 43"/>
          <p:cNvSpPr txBox="1">
            <a:spLocks noChangeArrowheads="1"/>
          </p:cNvSpPr>
          <p:nvPr/>
        </p:nvSpPr>
        <p:spPr bwMode="auto">
          <a:xfrm>
            <a:off x="4785430" y="4034539"/>
            <a:ext cx="3918834" cy="132343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u="sng" dirty="0">
                <a:solidFill>
                  <a:schemeClr val="tx1"/>
                </a:solidFill>
                <a:latin typeface="Gill Sans MT" pitchFamily="34" charset="0"/>
              </a:rPr>
              <a:t>Edge-Pair Coverage</a:t>
            </a:r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:</a:t>
            </a:r>
          </a:p>
          <a:p>
            <a:endParaRPr lang="en-US" dirty="0">
              <a:solidFill>
                <a:schemeClr val="tx1"/>
              </a:solidFill>
              <a:latin typeface="Gill Sans MT" pitchFamily="34" charset="0"/>
            </a:endParaRPr>
          </a:p>
          <a:p>
            <a:endParaRPr lang="en-US" dirty="0">
              <a:solidFill>
                <a:schemeClr val="tx1"/>
              </a:solidFill>
              <a:latin typeface="Gill Sans MT" pitchFamily="34" charset="0"/>
            </a:endParaRPr>
          </a:p>
          <a:p>
            <a:endParaRPr lang="en-US" dirty="0">
              <a:solidFill>
                <a:schemeClr val="tx1"/>
              </a:solidFill>
              <a:latin typeface="Gill Sans MT" pitchFamily="34" charset="0"/>
            </a:endParaRPr>
          </a:p>
        </p:txBody>
      </p:sp>
      <p:sp>
        <p:nvSpPr>
          <p:cNvPr id="37" name="Text Box 43"/>
          <p:cNvSpPr txBox="1">
            <a:spLocks noChangeArrowheads="1"/>
          </p:cNvSpPr>
          <p:nvPr/>
        </p:nvSpPr>
        <p:spPr bwMode="auto">
          <a:xfrm>
            <a:off x="5020574" y="4423208"/>
            <a:ext cx="3683689" cy="70788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TR = </a:t>
            </a:r>
            <a:r>
              <a:rPr lang="en-US" dirty="0">
                <a:solidFill>
                  <a:srgbClr val="0000CC"/>
                </a:solidFill>
                <a:latin typeface="Gill Sans MT" pitchFamily="34" charset="0"/>
              </a:rPr>
              <a:t>{[1,4,5], [1,4,6], [2,4,5], [2,4,6], [3,4,5], [3,4,6]}</a:t>
            </a:r>
          </a:p>
        </p:txBody>
      </p:sp>
    </p:spTree>
    <p:extLst>
      <p:ext uri="{BB962C8B-B14F-4D97-AF65-F5344CB8AC3E}">
        <p14:creationId xmlns:p14="http://schemas.microsoft.com/office/powerpoint/2010/main" val="390803344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4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4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64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69" grpId="0" animBg="1" autoUpdateAnimBg="0"/>
      <p:bldP spid="164870" grpId="0" autoUpdateAnimBg="0"/>
      <p:bldP spid="164873" grpId="0" autoUpdateAnimBg="0"/>
      <p:bldP spid="36" grpId="0" animBg="1" autoUpdateAnimBg="0"/>
      <p:bldP spid="3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Introduction to Software Testing, Edition 2  (Ch 07)</a:t>
            </a:r>
          </a:p>
        </p:txBody>
      </p:sp>
      <p:sp>
        <p:nvSpPr>
          <p:cNvPr id="1638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© Ammann &amp; Offutt</a:t>
            </a:r>
          </a:p>
        </p:txBody>
      </p:sp>
      <p:sp>
        <p:nvSpPr>
          <p:cNvPr id="1638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7F4CF52-2955-412D-B513-A4A2CB4DCADA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ffectLst/>
              </a:rPr>
              <a:t>Covering Multiple Edges</a:t>
            </a:r>
          </a:p>
        </p:txBody>
      </p:sp>
      <p:sp>
        <p:nvSpPr>
          <p:cNvPr id="164871" name="Text Box 7"/>
          <p:cNvSpPr txBox="1">
            <a:spLocks noChangeArrowheads="1"/>
          </p:cNvSpPr>
          <p:nvPr/>
        </p:nvSpPr>
        <p:spPr bwMode="auto">
          <a:xfrm>
            <a:off x="232904" y="1618828"/>
            <a:ext cx="8681035" cy="4616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en-US" sz="2400" u="sng" dirty="0">
                <a:solidFill>
                  <a:schemeClr val="tx2"/>
                </a:solidFill>
                <a:latin typeface="Gill Sans MT" pitchFamily="34" charset="0"/>
              </a:rPr>
              <a:t>Complete Path Coverage (CPC)</a:t>
            </a:r>
            <a:r>
              <a:rPr lang="en-US" sz="2400" dirty="0">
                <a:solidFill>
                  <a:schemeClr val="tx2"/>
                </a:solidFill>
                <a:latin typeface="Gill Sans MT" pitchFamily="34" charset="0"/>
              </a:rPr>
              <a:t>: TR contains all </a:t>
            </a:r>
            <a:r>
              <a:rPr lang="en-US" sz="2400" dirty="0">
                <a:solidFill>
                  <a:srgbClr val="0000CC"/>
                </a:solidFill>
                <a:latin typeface="Gill Sans MT" pitchFamily="34" charset="0"/>
              </a:rPr>
              <a:t>paths</a:t>
            </a:r>
            <a:r>
              <a:rPr lang="en-US" sz="2400" dirty="0">
                <a:solidFill>
                  <a:schemeClr val="tx2"/>
                </a:solidFill>
                <a:latin typeface="Gill Sans MT" pitchFamily="34" charset="0"/>
              </a:rPr>
              <a:t> in G.</a:t>
            </a:r>
          </a:p>
        </p:txBody>
      </p:sp>
      <p:sp>
        <p:nvSpPr>
          <p:cNvPr id="164872" name="Text Box 8"/>
          <p:cNvSpPr txBox="1">
            <a:spLocks noChangeArrowheads="1"/>
          </p:cNvSpPr>
          <p:nvPr/>
        </p:nvSpPr>
        <p:spPr bwMode="auto">
          <a:xfrm>
            <a:off x="307853" y="3803652"/>
            <a:ext cx="8606086" cy="8413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en-US" sz="2400" u="sng" dirty="0">
                <a:solidFill>
                  <a:schemeClr val="tx2"/>
                </a:solidFill>
                <a:latin typeface="Gill Sans MT" pitchFamily="34" charset="0"/>
              </a:rPr>
              <a:t>Specified Path Coverage (SPC)</a:t>
            </a:r>
            <a:r>
              <a:rPr lang="en-US" sz="2400" dirty="0">
                <a:solidFill>
                  <a:schemeClr val="tx2"/>
                </a:solidFill>
                <a:latin typeface="Gill Sans MT" pitchFamily="34" charset="0"/>
              </a:rPr>
              <a:t>: TR contains a set S of test paths, where S is supplied as a parameter.</a:t>
            </a:r>
          </a:p>
        </p:txBody>
      </p:sp>
      <p:sp>
        <p:nvSpPr>
          <p:cNvPr id="164874" name="Rectangle 10"/>
          <p:cNvSpPr>
            <a:spLocks noChangeArrowheads="1"/>
          </p:cNvSpPr>
          <p:nvPr/>
        </p:nvSpPr>
        <p:spPr bwMode="auto">
          <a:xfrm>
            <a:off x="178435" y="2520099"/>
            <a:ext cx="8867775" cy="908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algn="just">
              <a:lnSpc>
                <a:spcPct val="90000"/>
              </a:lnSpc>
              <a:spcBef>
                <a:spcPct val="30000"/>
              </a:spcBef>
              <a:buSzPct val="85000"/>
            </a:pP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Unfortunately, this is </a:t>
            </a:r>
            <a:r>
              <a:rPr lang="en-US" sz="2800" b="0" dirty="0">
                <a:solidFill>
                  <a:schemeClr val="tx2"/>
                </a:solidFill>
                <a:latin typeface="Gill Sans MT" pitchFamily="34" charset="0"/>
              </a:rPr>
              <a:t>impossible</a:t>
            </a: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 if the graph has a loop, so a weak </a:t>
            </a:r>
            <a:r>
              <a:rPr lang="en-US" sz="2800" b="0" dirty="0">
                <a:solidFill>
                  <a:srgbClr val="FF6600"/>
                </a:solidFill>
                <a:latin typeface="Gill Sans MT" pitchFamily="34" charset="0"/>
              </a:rPr>
              <a:t>compromise</a:t>
            </a: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 makes the tester decide which paths:</a:t>
            </a:r>
          </a:p>
        </p:txBody>
      </p:sp>
    </p:spTree>
    <p:extLst>
      <p:ext uri="{BB962C8B-B14F-4D97-AF65-F5344CB8AC3E}">
        <p14:creationId xmlns:p14="http://schemas.microsoft.com/office/powerpoint/2010/main" val="417547003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4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4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64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71" grpId="0" animBg="1" autoUpdateAnimBg="0"/>
      <p:bldP spid="164872" grpId="0" animBg="1" autoUpdateAnimBg="0"/>
      <p:bldP spid="164874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ffectLst/>
              </a:rPr>
              <a:t>Ch. 7 : Graph Coverage</a:t>
            </a:r>
            <a:endParaRPr lang="en-US" dirty="0">
              <a:effectLst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Software Testing, Edition 2  (Ch 07)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A1E189-A5E4-460C-B525-E80730F3D25C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2514600" y="914400"/>
            <a:ext cx="4114800" cy="974725"/>
          </a:xfrm>
          <a:prstGeom prst="rect">
            <a:avLst/>
          </a:prstGeom>
          <a:gradFill rotWithShape="1">
            <a:gsLst>
              <a:gs pos="0">
                <a:srgbClr val="FAF400"/>
              </a:gs>
              <a:gs pos="100000">
                <a:srgbClr val="FAF40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28575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sz="28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mic Sans MS" pitchFamily="66" charset="0"/>
                <a:cs typeface="Arial" pitchFamily="34" charset="0"/>
              </a:rPr>
              <a:t>Four Structures for Modeling Software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204788" y="1905000"/>
            <a:ext cx="8682037" cy="1126755"/>
            <a:chOff x="204788" y="1905000"/>
            <a:chExt cx="8682037" cy="1126755"/>
          </a:xfrm>
        </p:grpSpPr>
        <p:sp>
          <p:nvSpPr>
            <p:cNvPr id="8" name="Text Box 5"/>
            <p:cNvSpPr txBox="1">
              <a:spLocks noChangeArrowheads="1"/>
            </p:cNvSpPr>
            <p:nvPr/>
          </p:nvSpPr>
          <p:spPr bwMode="auto">
            <a:xfrm>
              <a:off x="3139017" y="2484067"/>
              <a:ext cx="1498600" cy="547688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sz="280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cs typeface="Arial" pitchFamily="34" charset="0"/>
                </a:rPr>
                <a:t>Graphs</a:t>
              </a:r>
            </a:p>
          </p:txBody>
        </p:sp>
        <p:sp>
          <p:nvSpPr>
            <p:cNvPr id="9" name="Text Box 6"/>
            <p:cNvSpPr txBox="1">
              <a:spLocks noChangeArrowheads="1"/>
            </p:cNvSpPr>
            <p:nvPr/>
          </p:nvSpPr>
          <p:spPr bwMode="auto">
            <a:xfrm>
              <a:off x="5262034" y="2484067"/>
              <a:ext cx="1500187" cy="547688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sz="280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cs typeface="Arial" pitchFamily="34" charset="0"/>
                </a:rPr>
                <a:t>Logic</a:t>
              </a:r>
            </a:p>
          </p:txBody>
        </p:sp>
        <p:sp>
          <p:nvSpPr>
            <p:cNvPr id="10" name="Text Box 7"/>
            <p:cNvSpPr txBox="1">
              <a:spLocks noChangeArrowheads="1"/>
            </p:cNvSpPr>
            <p:nvPr/>
          </p:nvSpPr>
          <p:spPr bwMode="auto">
            <a:xfrm>
              <a:off x="204788" y="2484067"/>
              <a:ext cx="2309812" cy="547688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sz="28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cs typeface="Arial" pitchFamily="34" charset="0"/>
                </a:rPr>
                <a:t>Input Space</a:t>
              </a:r>
            </a:p>
          </p:txBody>
        </p:sp>
        <p:sp>
          <p:nvSpPr>
            <p:cNvPr id="11" name="Text Box 8"/>
            <p:cNvSpPr txBox="1">
              <a:spLocks noChangeArrowheads="1"/>
            </p:cNvSpPr>
            <p:nvPr/>
          </p:nvSpPr>
          <p:spPr bwMode="auto">
            <a:xfrm>
              <a:off x="7386638" y="2484067"/>
              <a:ext cx="1500187" cy="547688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sz="280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cs typeface="Arial" pitchFamily="34" charset="0"/>
                </a:rPr>
                <a:t>Syntax</a:t>
              </a:r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 flipV="1">
              <a:off x="1359694" y="2184400"/>
              <a:ext cx="6787356" cy="1111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1357535" y="2184400"/>
              <a:ext cx="0" cy="2841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>
              <a:off x="6007105" y="2195514"/>
              <a:ext cx="0" cy="2841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4551363" y="1905000"/>
              <a:ext cx="0" cy="2841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8137525" y="2171700"/>
              <a:ext cx="0" cy="2841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10"/>
            <p:cNvSpPr>
              <a:spLocks noChangeShapeType="1"/>
            </p:cNvSpPr>
            <p:nvPr/>
          </p:nvSpPr>
          <p:spPr bwMode="auto">
            <a:xfrm>
              <a:off x="3889110" y="2194718"/>
              <a:ext cx="0" cy="2841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5816766" y="3024701"/>
            <a:ext cx="3201988" cy="3611563"/>
            <a:chOff x="5816766" y="3024701"/>
            <a:chExt cx="3201988" cy="3611563"/>
          </a:xfrm>
        </p:grpSpPr>
        <p:sp>
          <p:nvSpPr>
            <p:cNvPr id="22" name="AutoShape 42"/>
            <p:cNvSpPr>
              <a:spLocks noChangeArrowheads="1"/>
            </p:cNvSpPr>
            <p:nvPr/>
          </p:nvSpPr>
          <p:spPr bwMode="auto">
            <a:xfrm>
              <a:off x="5816766" y="5296414"/>
              <a:ext cx="3201988" cy="1339850"/>
            </a:xfrm>
            <a:prstGeom prst="roundRect">
              <a:avLst>
                <a:gd name="adj" fmla="val 16667"/>
              </a:avLst>
            </a:prstGeom>
            <a:solidFill>
              <a:srgbClr val="333399"/>
            </a:solidFill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Text Box 43"/>
            <p:cNvSpPr txBox="1">
              <a:spLocks noChangeArrowheads="1"/>
            </p:cNvSpPr>
            <p:nvPr/>
          </p:nvSpPr>
          <p:spPr bwMode="auto">
            <a:xfrm>
              <a:off x="7867816" y="6079051"/>
              <a:ext cx="1063625" cy="425450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cs typeface="Arial" pitchFamily="34" charset="0"/>
                </a:rPr>
                <a:t>Input</a:t>
              </a:r>
            </a:p>
          </p:txBody>
        </p:sp>
        <p:sp>
          <p:nvSpPr>
            <p:cNvPr id="24" name="Text Box 44"/>
            <p:cNvSpPr txBox="1">
              <a:spLocks noChangeArrowheads="1"/>
            </p:cNvSpPr>
            <p:nvPr/>
          </p:nvSpPr>
          <p:spPr bwMode="auto">
            <a:xfrm>
              <a:off x="7205829" y="5428176"/>
              <a:ext cx="1063625" cy="425450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cs typeface="Arial" pitchFamily="34" charset="0"/>
                </a:rPr>
                <a:t>Models</a:t>
              </a:r>
            </a:p>
          </p:txBody>
        </p:sp>
        <p:sp>
          <p:nvSpPr>
            <p:cNvPr id="25" name="Text Box 45"/>
            <p:cNvSpPr txBox="1">
              <a:spLocks noChangeArrowheads="1"/>
            </p:cNvSpPr>
            <p:nvPr/>
          </p:nvSpPr>
          <p:spPr bwMode="auto">
            <a:xfrm>
              <a:off x="6545429" y="6079051"/>
              <a:ext cx="1063625" cy="425450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cs typeface="Arial" pitchFamily="34" charset="0"/>
                </a:rPr>
                <a:t>Integ</a:t>
              </a:r>
            </a:p>
          </p:txBody>
        </p:sp>
        <p:sp>
          <p:nvSpPr>
            <p:cNvPr id="26" name="Text Box 46"/>
            <p:cNvSpPr txBox="1">
              <a:spLocks noChangeArrowheads="1"/>
            </p:cNvSpPr>
            <p:nvPr/>
          </p:nvSpPr>
          <p:spPr bwMode="auto">
            <a:xfrm>
              <a:off x="5904079" y="5426589"/>
              <a:ext cx="1063625" cy="425450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cs typeface="Arial" pitchFamily="34" charset="0"/>
                </a:rPr>
                <a:t>Source</a:t>
              </a:r>
            </a:p>
          </p:txBody>
        </p:sp>
        <p:sp>
          <p:nvSpPr>
            <p:cNvPr id="27" name="Line 47"/>
            <p:cNvSpPr>
              <a:spLocks noChangeShapeType="1"/>
            </p:cNvSpPr>
            <p:nvPr/>
          </p:nvSpPr>
          <p:spPr bwMode="auto">
            <a:xfrm>
              <a:off x="6421604" y="5026539"/>
              <a:ext cx="19939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48"/>
            <p:cNvSpPr>
              <a:spLocks noChangeShapeType="1"/>
            </p:cNvSpPr>
            <p:nvPr/>
          </p:nvSpPr>
          <p:spPr bwMode="auto">
            <a:xfrm flipV="1">
              <a:off x="6435891" y="5026539"/>
              <a:ext cx="0" cy="3921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49"/>
            <p:cNvSpPr>
              <a:spLocks noChangeShapeType="1"/>
            </p:cNvSpPr>
            <p:nvPr/>
          </p:nvSpPr>
          <p:spPr bwMode="auto">
            <a:xfrm flipV="1">
              <a:off x="7737641" y="5026539"/>
              <a:ext cx="0" cy="3984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50"/>
            <p:cNvSpPr>
              <a:spLocks noChangeShapeType="1"/>
            </p:cNvSpPr>
            <p:nvPr/>
          </p:nvSpPr>
          <p:spPr bwMode="auto">
            <a:xfrm flipV="1">
              <a:off x="7077241" y="5036064"/>
              <a:ext cx="0" cy="10461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51"/>
            <p:cNvSpPr>
              <a:spLocks noChangeShapeType="1"/>
            </p:cNvSpPr>
            <p:nvPr/>
          </p:nvSpPr>
          <p:spPr bwMode="auto">
            <a:xfrm flipV="1">
              <a:off x="8399629" y="5026539"/>
              <a:ext cx="0" cy="10398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52"/>
            <p:cNvSpPr>
              <a:spLocks noChangeShapeType="1"/>
            </p:cNvSpPr>
            <p:nvPr/>
          </p:nvSpPr>
          <p:spPr bwMode="auto">
            <a:xfrm>
              <a:off x="8150391" y="3024701"/>
              <a:ext cx="0" cy="19907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Text Box 53"/>
            <p:cNvSpPr txBox="1">
              <a:spLocks noChangeArrowheads="1"/>
            </p:cNvSpPr>
            <p:nvPr/>
          </p:nvSpPr>
          <p:spPr bwMode="auto">
            <a:xfrm>
              <a:off x="7415379" y="3575564"/>
              <a:ext cx="1120775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dirty="0">
                  <a:latin typeface="Comic Sans MS" pitchFamily="66" charset="0"/>
                  <a:cs typeface="Arial" pitchFamily="34" charset="0"/>
                </a:rPr>
                <a:t>Applied to</a:t>
              </a: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3605062" y="2989263"/>
            <a:ext cx="3305175" cy="1971675"/>
            <a:chOff x="3605062" y="2989263"/>
            <a:chExt cx="3305175" cy="1971675"/>
          </a:xfrm>
        </p:grpSpPr>
        <p:sp>
          <p:nvSpPr>
            <p:cNvPr id="35" name="AutoShape 29"/>
            <p:cNvSpPr>
              <a:spLocks noChangeArrowheads="1"/>
            </p:cNvSpPr>
            <p:nvPr/>
          </p:nvSpPr>
          <p:spPr bwMode="auto">
            <a:xfrm>
              <a:off x="3605062" y="3621088"/>
              <a:ext cx="3305175" cy="1339850"/>
            </a:xfrm>
            <a:prstGeom prst="roundRect">
              <a:avLst>
                <a:gd name="adj" fmla="val 16667"/>
              </a:avLst>
            </a:prstGeom>
            <a:solidFill>
              <a:srgbClr val="333399"/>
            </a:solidFill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Text Box 30"/>
            <p:cNvSpPr txBox="1">
              <a:spLocks noChangeArrowheads="1"/>
            </p:cNvSpPr>
            <p:nvPr/>
          </p:nvSpPr>
          <p:spPr bwMode="auto">
            <a:xfrm>
              <a:off x="5727550" y="4383088"/>
              <a:ext cx="1087438" cy="425450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cs typeface="Arial" pitchFamily="34" charset="0"/>
                </a:rPr>
                <a:t>DNF</a:t>
              </a:r>
            </a:p>
          </p:txBody>
        </p:sp>
        <p:sp>
          <p:nvSpPr>
            <p:cNvPr id="37" name="Text Box 31"/>
            <p:cNvSpPr txBox="1">
              <a:spLocks noChangeArrowheads="1"/>
            </p:cNvSpPr>
            <p:nvPr/>
          </p:nvSpPr>
          <p:spPr bwMode="auto">
            <a:xfrm>
              <a:off x="4387700" y="4402138"/>
              <a:ext cx="1087438" cy="425450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cs typeface="Arial" pitchFamily="34" charset="0"/>
                </a:rPr>
                <a:t>Specs</a:t>
              </a:r>
            </a:p>
          </p:txBody>
        </p:sp>
        <p:sp>
          <p:nvSpPr>
            <p:cNvPr id="38" name="Text Box 32"/>
            <p:cNvSpPr txBox="1">
              <a:spLocks noChangeArrowheads="1"/>
            </p:cNvSpPr>
            <p:nvPr/>
          </p:nvSpPr>
          <p:spPr bwMode="auto">
            <a:xfrm>
              <a:off x="5089375" y="3706813"/>
              <a:ext cx="1087438" cy="425450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cs typeface="Arial" pitchFamily="34" charset="0"/>
                </a:rPr>
                <a:t>FSMs</a:t>
              </a:r>
            </a:p>
          </p:txBody>
        </p:sp>
        <p:sp>
          <p:nvSpPr>
            <p:cNvPr id="39" name="Text Box 33"/>
            <p:cNvSpPr txBox="1">
              <a:spLocks noChangeArrowheads="1"/>
            </p:cNvSpPr>
            <p:nvPr/>
          </p:nvSpPr>
          <p:spPr bwMode="auto">
            <a:xfrm>
              <a:off x="3749525" y="3727451"/>
              <a:ext cx="1087438" cy="425450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cs typeface="Arial" pitchFamily="34" charset="0"/>
                </a:rPr>
                <a:t>Source</a:t>
              </a:r>
            </a:p>
          </p:txBody>
        </p:sp>
        <p:sp>
          <p:nvSpPr>
            <p:cNvPr id="41" name="Line 35"/>
            <p:cNvSpPr>
              <a:spLocks noChangeShapeType="1"/>
            </p:cNvSpPr>
            <p:nvPr/>
          </p:nvSpPr>
          <p:spPr bwMode="auto">
            <a:xfrm>
              <a:off x="4292450" y="3336926"/>
              <a:ext cx="19939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36"/>
            <p:cNvSpPr>
              <a:spLocks noChangeShapeType="1"/>
            </p:cNvSpPr>
            <p:nvPr/>
          </p:nvSpPr>
          <p:spPr bwMode="auto">
            <a:xfrm flipV="1">
              <a:off x="4294037" y="3336926"/>
              <a:ext cx="0" cy="3730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37"/>
            <p:cNvSpPr>
              <a:spLocks noChangeShapeType="1"/>
            </p:cNvSpPr>
            <p:nvPr/>
          </p:nvSpPr>
          <p:spPr bwMode="auto">
            <a:xfrm flipV="1">
              <a:off x="5633887" y="3336926"/>
              <a:ext cx="0" cy="3794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38"/>
            <p:cNvSpPr>
              <a:spLocks noChangeShapeType="1"/>
            </p:cNvSpPr>
            <p:nvPr/>
          </p:nvSpPr>
          <p:spPr bwMode="auto">
            <a:xfrm flipV="1">
              <a:off x="4932212" y="3346451"/>
              <a:ext cx="0" cy="10461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Line 39"/>
            <p:cNvSpPr>
              <a:spLocks noChangeShapeType="1"/>
            </p:cNvSpPr>
            <p:nvPr/>
          </p:nvSpPr>
          <p:spPr bwMode="auto">
            <a:xfrm flipV="1">
              <a:off x="6272062" y="3336926"/>
              <a:ext cx="0" cy="10398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Text Box 40"/>
            <p:cNvSpPr txBox="1">
              <a:spLocks noChangeArrowheads="1"/>
            </p:cNvSpPr>
            <p:nvPr/>
          </p:nvSpPr>
          <p:spPr bwMode="auto">
            <a:xfrm>
              <a:off x="4871887" y="2989263"/>
              <a:ext cx="158908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dirty="0">
                  <a:latin typeface="Comic Sans MS" pitchFamily="66" charset="0"/>
                  <a:cs typeface="Arial" pitchFamily="34" charset="0"/>
                </a:rPr>
                <a:t>Applied to</a:t>
              </a:r>
            </a:p>
          </p:txBody>
        </p:sp>
        <p:sp>
          <p:nvSpPr>
            <p:cNvPr id="54" name="Line 22"/>
            <p:cNvSpPr>
              <a:spLocks noChangeShapeType="1"/>
            </p:cNvSpPr>
            <p:nvPr/>
          </p:nvSpPr>
          <p:spPr bwMode="auto">
            <a:xfrm>
              <a:off x="6008312" y="3024188"/>
              <a:ext cx="0" cy="3206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175838" y="3005138"/>
            <a:ext cx="4138612" cy="3598863"/>
            <a:chOff x="175838" y="3005138"/>
            <a:chExt cx="4138612" cy="3598863"/>
          </a:xfrm>
        </p:grpSpPr>
        <p:sp>
          <p:nvSpPr>
            <p:cNvPr id="40" name="Line 34"/>
            <p:cNvSpPr>
              <a:spLocks noChangeShapeType="1"/>
            </p:cNvSpPr>
            <p:nvPr/>
          </p:nvSpPr>
          <p:spPr bwMode="auto">
            <a:xfrm>
              <a:off x="4030512" y="3035301"/>
              <a:ext cx="0" cy="3095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AutoShape 16"/>
            <p:cNvSpPr>
              <a:spLocks noChangeArrowheads="1"/>
            </p:cNvSpPr>
            <p:nvPr/>
          </p:nvSpPr>
          <p:spPr bwMode="auto">
            <a:xfrm>
              <a:off x="175838" y="5264151"/>
              <a:ext cx="4138612" cy="1339850"/>
            </a:xfrm>
            <a:prstGeom prst="roundRect">
              <a:avLst>
                <a:gd name="adj" fmla="val 16667"/>
              </a:avLst>
            </a:prstGeom>
            <a:solidFill>
              <a:srgbClr val="333399"/>
            </a:solidFill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Text Box 17"/>
            <p:cNvSpPr txBox="1">
              <a:spLocks noChangeArrowheads="1"/>
            </p:cNvSpPr>
            <p:nvPr/>
          </p:nvSpPr>
          <p:spPr bwMode="auto">
            <a:xfrm>
              <a:off x="2798388" y="6054726"/>
              <a:ext cx="1441450" cy="425450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cs typeface="Arial" pitchFamily="34" charset="0"/>
                </a:rPr>
                <a:t>Use cases</a:t>
              </a:r>
            </a:p>
          </p:txBody>
        </p:sp>
        <p:sp>
          <p:nvSpPr>
            <p:cNvPr id="50" name="Text Box 18"/>
            <p:cNvSpPr txBox="1">
              <a:spLocks noChangeArrowheads="1"/>
            </p:cNvSpPr>
            <p:nvPr/>
          </p:nvSpPr>
          <p:spPr bwMode="auto">
            <a:xfrm>
              <a:off x="1968125" y="5381626"/>
              <a:ext cx="1441450" cy="425450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cs typeface="Arial" pitchFamily="34" charset="0"/>
                </a:rPr>
                <a:t>Specs</a:t>
              </a:r>
            </a:p>
          </p:txBody>
        </p:sp>
        <p:sp>
          <p:nvSpPr>
            <p:cNvPr id="51" name="Text Box 19"/>
            <p:cNvSpPr txBox="1">
              <a:spLocks noChangeArrowheads="1"/>
            </p:cNvSpPr>
            <p:nvPr/>
          </p:nvSpPr>
          <p:spPr bwMode="auto">
            <a:xfrm>
              <a:off x="1109288" y="6054726"/>
              <a:ext cx="1441450" cy="425450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cs typeface="Arial" pitchFamily="34" charset="0"/>
                </a:rPr>
                <a:t>Design</a:t>
              </a:r>
            </a:p>
          </p:txBody>
        </p:sp>
        <p:sp>
          <p:nvSpPr>
            <p:cNvPr id="52" name="Text Box 20"/>
            <p:cNvSpPr txBox="1">
              <a:spLocks noChangeArrowheads="1"/>
            </p:cNvSpPr>
            <p:nvPr/>
          </p:nvSpPr>
          <p:spPr bwMode="auto">
            <a:xfrm>
              <a:off x="272675" y="5381626"/>
              <a:ext cx="1441450" cy="425450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cs typeface="Arial" pitchFamily="34" charset="0"/>
                </a:rPr>
                <a:t>Source</a:t>
              </a:r>
            </a:p>
          </p:txBody>
        </p:sp>
        <p:sp>
          <p:nvSpPr>
            <p:cNvPr id="53" name="Line 21"/>
            <p:cNvSpPr>
              <a:spLocks noChangeShapeType="1"/>
            </p:cNvSpPr>
            <p:nvPr/>
          </p:nvSpPr>
          <p:spPr bwMode="auto">
            <a:xfrm>
              <a:off x="972763" y="3355976"/>
              <a:ext cx="306863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Line 23"/>
            <p:cNvSpPr>
              <a:spLocks noChangeShapeType="1"/>
            </p:cNvSpPr>
            <p:nvPr/>
          </p:nvSpPr>
          <p:spPr bwMode="auto">
            <a:xfrm flipV="1">
              <a:off x="988638" y="3336926"/>
              <a:ext cx="0" cy="20399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Line 24"/>
            <p:cNvSpPr>
              <a:spLocks noChangeShapeType="1"/>
            </p:cNvSpPr>
            <p:nvPr/>
          </p:nvSpPr>
          <p:spPr bwMode="auto">
            <a:xfrm flipV="1">
              <a:off x="2690438" y="3346451"/>
              <a:ext cx="0" cy="20367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Line 25"/>
            <p:cNvSpPr>
              <a:spLocks noChangeShapeType="1"/>
            </p:cNvSpPr>
            <p:nvPr/>
          </p:nvSpPr>
          <p:spPr bwMode="auto">
            <a:xfrm flipV="1">
              <a:off x="1833188" y="3346451"/>
              <a:ext cx="0" cy="26908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Line 26"/>
            <p:cNvSpPr>
              <a:spLocks noChangeShapeType="1"/>
            </p:cNvSpPr>
            <p:nvPr/>
          </p:nvSpPr>
          <p:spPr bwMode="auto">
            <a:xfrm flipV="1">
              <a:off x="3522287" y="3355976"/>
              <a:ext cx="0" cy="2687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Text Box 27"/>
            <p:cNvSpPr txBox="1">
              <a:spLocks noChangeArrowheads="1"/>
            </p:cNvSpPr>
            <p:nvPr/>
          </p:nvSpPr>
          <p:spPr bwMode="auto">
            <a:xfrm>
              <a:off x="2638978" y="3005138"/>
              <a:ext cx="1120775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dirty="0">
                  <a:latin typeface="Comic Sans MS" pitchFamily="66" charset="0"/>
                  <a:cs typeface="Arial" pitchFamily="34" charset="0"/>
                </a:rPr>
                <a:t>Applied to</a:t>
              </a:r>
            </a:p>
          </p:txBody>
        </p:sp>
      </p:grpSp>
      <p:sp>
        <p:nvSpPr>
          <p:cNvPr id="61" name="Rectangle 55"/>
          <p:cNvSpPr>
            <a:spLocks noChangeArrowheads="1"/>
          </p:cNvSpPr>
          <p:nvPr/>
        </p:nvSpPr>
        <p:spPr bwMode="auto">
          <a:xfrm>
            <a:off x="4836963" y="2020888"/>
            <a:ext cx="4307037" cy="4664075"/>
          </a:xfrm>
          <a:prstGeom prst="rect">
            <a:avLst/>
          </a:prstGeom>
          <a:solidFill>
            <a:srgbClr val="C0C0C0">
              <a:alpha val="4392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2" name="Rectangle 56"/>
          <p:cNvSpPr>
            <a:spLocks noChangeArrowheads="1"/>
          </p:cNvSpPr>
          <p:nvPr/>
        </p:nvSpPr>
        <p:spPr bwMode="auto">
          <a:xfrm>
            <a:off x="3605062" y="3526632"/>
            <a:ext cx="4637238" cy="1509432"/>
          </a:xfrm>
          <a:prstGeom prst="rect">
            <a:avLst/>
          </a:prstGeom>
          <a:solidFill>
            <a:srgbClr val="C0C0C0">
              <a:alpha val="4392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6" name="Rectangle 56"/>
          <p:cNvSpPr>
            <a:spLocks noChangeArrowheads="1"/>
          </p:cNvSpPr>
          <p:nvPr/>
        </p:nvSpPr>
        <p:spPr bwMode="auto">
          <a:xfrm>
            <a:off x="44450" y="2020889"/>
            <a:ext cx="2644400" cy="1166812"/>
          </a:xfrm>
          <a:prstGeom prst="rect">
            <a:avLst/>
          </a:prstGeom>
          <a:solidFill>
            <a:srgbClr val="C0C0C0">
              <a:alpha val="4392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083354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2" grpId="0" animBg="1"/>
      <p:bldP spid="6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Introduction to Software Testing, Edition 2  (Ch 07)</a:t>
            </a:r>
          </a:p>
        </p:txBody>
      </p:sp>
      <p:sp>
        <p:nvSpPr>
          <p:cNvPr id="17411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© Ammann &amp; Offutt</a:t>
            </a:r>
          </a:p>
        </p:txBody>
      </p:sp>
      <p:sp>
        <p:nvSpPr>
          <p:cNvPr id="1741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B485C38-656B-499D-8844-B48F32295213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Example: Structural Coverage</a:t>
            </a:r>
          </a:p>
        </p:txBody>
      </p:sp>
      <p:grpSp>
        <p:nvGrpSpPr>
          <p:cNvPr id="17415" name="Group 14"/>
          <p:cNvGrpSpPr>
            <a:grpSpLocks/>
          </p:cNvGrpSpPr>
          <p:nvPr/>
        </p:nvGrpSpPr>
        <p:grpSpPr bwMode="auto">
          <a:xfrm>
            <a:off x="857740" y="5116513"/>
            <a:ext cx="555625" cy="469900"/>
            <a:chOff x="4288" y="3622"/>
            <a:chExt cx="350" cy="296"/>
          </a:xfrm>
        </p:grpSpPr>
        <p:sp>
          <p:nvSpPr>
            <p:cNvPr id="17447" name="Oval 15"/>
            <p:cNvSpPr>
              <a:spLocks noChangeArrowheads="1"/>
            </p:cNvSpPr>
            <p:nvPr/>
          </p:nvSpPr>
          <p:spPr bwMode="auto">
            <a:xfrm>
              <a:off x="4288" y="3622"/>
              <a:ext cx="350" cy="296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17448" name="Text Box 16"/>
            <p:cNvSpPr txBox="1">
              <a:spLocks noChangeArrowheads="1"/>
            </p:cNvSpPr>
            <p:nvPr/>
          </p:nvSpPr>
          <p:spPr bwMode="auto">
            <a:xfrm>
              <a:off x="4365" y="3645"/>
              <a:ext cx="205" cy="25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  <a:latin typeface="Gill Sans MT" pitchFamily="34" charset="0"/>
                </a:rPr>
                <a:t>7</a:t>
              </a:r>
            </a:p>
          </p:txBody>
        </p:sp>
      </p:grpSp>
      <p:grpSp>
        <p:nvGrpSpPr>
          <p:cNvPr id="17416" name="Group 4"/>
          <p:cNvGrpSpPr>
            <a:grpSpLocks/>
          </p:cNvGrpSpPr>
          <p:nvPr/>
        </p:nvGrpSpPr>
        <p:grpSpPr bwMode="auto">
          <a:xfrm>
            <a:off x="857740" y="1936750"/>
            <a:ext cx="555625" cy="469900"/>
            <a:chOff x="4288" y="1746"/>
            <a:chExt cx="350" cy="296"/>
          </a:xfrm>
        </p:grpSpPr>
        <p:sp>
          <p:nvSpPr>
            <p:cNvPr id="17445" name="Oval 5"/>
            <p:cNvSpPr>
              <a:spLocks noChangeArrowheads="1"/>
            </p:cNvSpPr>
            <p:nvPr/>
          </p:nvSpPr>
          <p:spPr bwMode="auto">
            <a:xfrm>
              <a:off x="4288" y="1746"/>
              <a:ext cx="350" cy="296"/>
            </a:xfrm>
            <a:prstGeom prst="ellipse">
              <a:avLst/>
            </a:prstGeom>
            <a:solidFill>
              <a:srgbClr val="0066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17446" name="Text Box 6"/>
            <p:cNvSpPr txBox="1">
              <a:spLocks noChangeArrowheads="1"/>
            </p:cNvSpPr>
            <p:nvPr/>
          </p:nvSpPr>
          <p:spPr bwMode="auto">
            <a:xfrm>
              <a:off x="4356" y="1769"/>
              <a:ext cx="205" cy="25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dirty="0">
                  <a:solidFill>
                    <a:schemeClr val="tx1"/>
                  </a:solidFill>
                  <a:latin typeface="Gill Sans MT" pitchFamily="34" charset="0"/>
                </a:rPr>
                <a:t>1</a:t>
              </a:r>
            </a:p>
          </p:txBody>
        </p:sp>
      </p:grpSp>
      <p:grpSp>
        <p:nvGrpSpPr>
          <p:cNvPr id="17417" name="Group 8"/>
          <p:cNvGrpSpPr>
            <a:grpSpLocks/>
          </p:cNvGrpSpPr>
          <p:nvPr/>
        </p:nvGrpSpPr>
        <p:grpSpPr bwMode="auto">
          <a:xfrm>
            <a:off x="857740" y="3357563"/>
            <a:ext cx="555625" cy="469900"/>
            <a:chOff x="4738" y="2684"/>
            <a:chExt cx="350" cy="296"/>
          </a:xfrm>
        </p:grpSpPr>
        <p:sp>
          <p:nvSpPr>
            <p:cNvPr id="17443" name="Oval 9"/>
            <p:cNvSpPr>
              <a:spLocks noChangeArrowheads="1"/>
            </p:cNvSpPr>
            <p:nvPr/>
          </p:nvSpPr>
          <p:spPr bwMode="auto">
            <a:xfrm>
              <a:off x="4738" y="2684"/>
              <a:ext cx="350" cy="296"/>
            </a:xfrm>
            <a:prstGeom prst="ellipse">
              <a:avLst/>
            </a:prstGeom>
            <a:solidFill>
              <a:srgbClr val="0066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17444" name="Text Box 10"/>
            <p:cNvSpPr txBox="1">
              <a:spLocks noChangeArrowheads="1"/>
            </p:cNvSpPr>
            <p:nvPr/>
          </p:nvSpPr>
          <p:spPr bwMode="auto">
            <a:xfrm>
              <a:off x="4815" y="2707"/>
              <a:ext cx="205" cy="25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  <a:latin typeface="Gill Sans MT" pitchFamily="34" charset="0"/>
                </a:rPr>
                <a:t>3</a:t>
              </a:r>
            </a:p>
          </p:txBody>
        </p:sp>
      </p:grpSp>
      <p:grpSp>
        <p:nvGrpSpPr>
          <p:cNvPr id="17418" name="Group 11"/>
          <p:cNvGrpSpPr>
            <a:grpSpLocks/>
          </p:cNvGrpSpPr>
          <p:nvPr/>
        </p:nvGrpSpPr>
        <p:grpSpPr bwMode="auto">
          <a:xfrm>
            <a:off x="227503" y="2646363"/>
            <a:ext cx="555625" cy="469900"/>
            <a:chOff x="3838" y="2684"/>
            <a:chExt cx="350" cy="296"/>
          </a:xfrm>
        </p:grpSpPr>
        <p:sp>
          <p:nvSpPr>
            <p:cNvPr id="17441" name="Oval 12"/>
            <p:cNvSpPr>
              <a:spLocks noChangeArrowheads="1"/>
            </p:cNvSpPr>
            <p:nvPr/>
          </p:nvSpPr>
          <p:spPr bwMode="auto">
            <a:xfrm>
              <a:off x="3838" y="2684"/>
              <a:ext cx="350" cy="296"/>
            </a:xfrm>
            <a:prstGeom prst="ellipse">
              <a:avLst/>
            </a:prstGeom>
            <a:solidFill>
              <a:srgbClr val="0066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17442" name="Text Box 13"/>
            <p:cNvSpPr txBox="1">
              <a:spLocks noChangeArrowheads="1"/>
            </p:cNvSpPr>
            <p:nvPr/>
          </p:nvSpPr>
          <p:spPr bwMode="auto">
            <a:xfrm>
              <a:off x="3915" y="2707"/>
              <a:ext cx="205" cy="25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  <a:latin typeface="Gill Sans MT" pitchFamily="34" charset="0"/>
                </a:rPr>
                <a:t>2</a:t>
              </a:r>
            </a:p>
          </p:txBody>
        </p:sp>
      </p:grpSp>
      <p:sp>
        <p:nvSpPr>
          <p:cNvPr id="17419" name="Line 17"/>
          <p:cNvSpPr>
            <a:spLocks noChangeShapeType="1"/>
          </p:cNvSpPr>
          <p:nvPr/>
        </p:nvSpPr>
        <p:spPr bwMode="auto">
          <a:xfrm flipH="1">
            <a:off x="679940" y="3806825"/>
            <a:ext cx="336550" cy="3032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arrow" w="med" len="med"/>
          </a:ln>
        </p:spPr>
        <p:txBody>
          <a:bodyPr/>
          <a:lstStyle/>
          <a:p>
            <a:endParaRPr lang="en-US">
              <a:latin typeface="Gill Sans MT" pitchFamily="34" charset="0"/>
            </a:endParaRPr>
          </a:p>
        </p:txBody>
      </p:sp>
      <p:sp>
        <p:nvSpPr>
          <p:cNvPr id="17420" name="Line 18"/>
          <p:cNvSpPr>
            <a:spLocks noChangeShapeType="1"/>
          </p:cNvSpPr>
          <p:nvPr/>
        </p:nvSpPr>
        <p:spPr bwMode="auto">
          <a:xfrm flipH="1">
            <a:off x="1135553" y="1612900"/>
            <a:ext cx="1587" cy="3095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arrow" w="med" len="med"/>
          </a:ln>
        </p:spPr>
        <p:txBody>
          <a:bodyPr/>
          <a:lstStyle/>
          <a:p>
            <a:endParaRPr lang="en-US">
              <a:latin typeface="Gill Sans MT" pitchFamily="34" charset="0"/>
            </a:endParaRPr>
          </a:p>
        </p:txBody>
      </p:sp>
      <p:grpSp>
        <p:nvGrpSpPr>
          <p:cNvPr id="17421" name="Group 19"/>
          <p:cNvGrpSpPr>
            <a:grpSpLocks/>
          </p:cNvGrpSpPr>
          <p:nvPr/>
        </p:nvGrpSpPr>
        <p:grpSpPr bwMode="auto">
          <a:xfrm>
            <a:off x="227503" y="4068763"/>
            <a:ext cx="555625" cy="469900"/>
            <a:chOff x="4288" y="1746"/>
            <a:chExt cx="350" cy="296"/>
          </a:xfrm>
        </p:grpSpPr>
        <p:sp>
          <p:nvSpPr>
            <p:cNvPr id="17439" name="Oval 20"/>
            <p:cNvSpPr>
              <a:spLocks noChangeArrowheads="1"/>
            </p:cNvSpPr>
            <p:nvPr/>
          </p:nvSpPr>
          <p:spPr bwMode="auto">
            <a:xfrm>
              <a:off x="4288" y="1746"/>
              <a:ext cx="350" cy="296"/>
            </a:xfrm>
            <a:prstGeom prst="ellipse">
              <a:avLst/>
            </a:prstGeom>
            <a:solidFill>
              <a:srgbClr val="0066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17440" name="Text Box 21"/>
            <p:cNvSpPr txBox="1">
              <a:spLocks noChangeArrowheads="1"/>
            </p:cNvSpPr>
            <p:nvPr/>
          </p:nvSpPr>
          <p:spPr bwMode="auto">
            <a:xfrm>
              <a:off x="4356" y="1769"/>
              <a:ext cx="205" cy="25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dirty="0">
                  <a:solidFill>
                    <a:schemeClr val="tx1"/>
                  </a:solidFill>
                  <a:latin typeface="Gill Sans MT" pitchFamily="34" charset="0"/>
                </a:rPr>
                <a:t>4</a:t>
              </a:r>
            </a:p>
          </p:txBody>
        </p:sp>
      </p:grpSp>
      <p:grpSp>
        <p:nvGrpSpPr>
          <p:cNvPr id="17422" name="Group 26"/>
          <p:cNvGrpSpPr>
            <a:grpSpLocks/>
          </p:cNvGrpSpPr>
          <p:nvPr/>
        </p:nvGrpSpPr>
        <p:grpSpPr bwMode="auto">
          <a:xfrm>
            <a:off x="1443528" y="4068763"/>
            <a:ext cx="555625" cy="469900"/>
            <a:chOff x="3838" y="2684"/>
            <a:chExt cx="350" cy="296"/>
          </a:xfrm>
        </p:grpSpPr>
        <p:sp>
          <p:nvSpPr>
            <p:cNvPr id="17437" name="Oval 27"/>
            <p:cNvSpPr>
              <a:spLocks noChangeArrowheads="1"/>
            </p:cNvSpPr>
            <p:nvPr/>
          </p:nvSpPr>
          <p:spPr bwMode="auto">
            <a:xfrm>
              <a:off x="3838" y="2684"/>
              <a:ext cx="350" cy="296"/>
            </a:xfrm>
            <a:prstGeom prst="ellipse">
              <a:avLst/>
            </a:prstGeom>
            <a:solidFill>
              <a:srgbClr val="0066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17438" name="Text Box 28"/>
            <p:cNvSpPr txBox="1">
              <a:spLocks noChangeArrowheads="1"/>
            </p:cNvSpPr>
            <p:nvPr/>
          </p:nvSpPr>
          <p:spPr bwMode="auto">
            <a:xfrm>
              <a:off x="3915" y="2707"/>
              <a:ext cx="205" cy="25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  <a:latin typeface="Gill Sans MT" pitchFamily="34" charset="0"/>
                </a:rPr>
                <a:t>5</a:t>
              </a:r>
            </a:p>
          </p:txBody>
        </p:sp>
      </p:grpSp>
      <p:sp>
        <p:nvSpPr>
          <p:cNvPr id="17423" name="Line 30"/>
          <p:cNvSpPr>
            <a:spLocks noChangeShapeType="1"/>
          </p:cNvSpPr>
          <p:nvPr/>
        </p:nvSpPr>
        <p:spPr bwMode="auto">
          <a:xfrm>
            <a:off x="1262553" y="3810000"/>
            <a:ext cx="285750" cy="2889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arrow" w="med" len="med"/>
          </a:ln>
        </p:spPr>
        <p:txBody>
          <a:bodyPr/>
          <a:lstStyle/>
          <a:p>
            <a:endParaRPr lang="en-US">
              <a:latin typeface="Gill Sans MT" pitchFamily="34" charset="0"/>
            </a:endParaRPr>
          </a:p>
        </p:txBody>
      </p:sp>
      <p:sp>
        <p:nvSpPr>
          <p:cNvPr id="17424" name="Line 31"/>
          <p:cNvSpPr>
            <a:spLocks noChangeShapeType="1"/>
          </p:cNvSpPr>
          <p:nvPr/>
        </p:nvSpPr>
        <p:spPr bwMode="auto">
          <a:xfrm flipH="1">
            <a:off x="1251440" y="4508500"/>
            <a:ext cx="309563" cy="6238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arrow" w="med" len="med"/>
          </a:ln>
        </p:spPr>
        <p:txBody>
          <a:bodyPr/>
          <a:lstStyle/>
          <a:p>
            <a:endParaRPr lang="en-US">
              <a:latin typeface="Gill Sans MT" pitchFamily="34" charset="0"/>
            </a:endParaRPr>
          </a:p>
        </p:txBody>
      </p:sp>
      <p:sp>
        <p:nvSpPr>
          <p:cNvPr id="17425" name="Line 32"/>
          <p:cNvSpPr>
            <a:spLocks noChangeShapeType="1"/>
          </p:cNvSpPr>
          <p:nvPr/>
        </p:nvSpPr>
        <p:spPr bwMode="auto">
          <a:xfrm>
            <a:off x="679940" y="3090863"/>
            <a:ext cx="317500" cy="2841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arrow" w="med" len="med"/>
          </a:ln>
        </p:spPr>
        <p:txBody>
          <a:bodyPr/>
          <a:lstStyle/>
          <a:p>
            <a:endParaRPr lang="en-US">
              <a:latin typeface="Gill Sans MT" pitchFamily="34" charset="0"/>
            </a:endParaRPr>
          </a:p>
        </p:txBody>
      </p:sp>
      <p:sp>
        <p:nvSpPr>
          <p:cNvPr id="17426" name="Line 33"/>
          <p:cNvSpPr>
            <a:spLocks noChangeShapeType="1"/>
          </p:cNvSpPr>
          <p:nvPr/>
        </p:nvSpPr>
        <p:spPr bwMode="auto">
          <a:xfrm flipH="1">
            <a:off x="689465" y="2374900"/>
            <a:ext cx="303213" cy="3143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arrow" w="med" len="med"/>
          </a:ln>
        </p:spPr>
        <p:txBody>
          <a:bodyPr/>
          <a:lstStyle/>
          <a:p>
            <a:endParaRPr lang="en-US">
              <a:latin typeface="Gill Sans MT" pitchFamily="34" charset="0"/>
            </a:endParaRPr>
          </a:p>
        </p:txBody>
      </p:sp>
      <p:sp>
        <p:nvSpPr>
          <p:cNvPr id="17427" name="Line 34"/>
          <p:cNvSpPr>
            <a:spLocks noChangeShapeType="1"/>
          </p:cNvSpPr>
          <p:nvPr/>
        </p:nvSpPr>
        <p:spPr bwMode="auto">
          <a:xfrm>
            <a:off x="689465" y="4503738"/>
            <a:ext cx="350838" cy="6191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arrow" w="med" len="med"/>
          </a:ln>
        </p:spPr>
        <p:txBody>
          <a:bodyPr/>
          <a:lstStyle/>
          <a:p>
            <a:endParaRPr lang="en-US">
              <a:latin typeface="Gill Sans MT" pitchFamily="34" charset="0"/>
            </a:endParaRPr>
          </a:p>
        </p:txBody>
      </p:sp>
      <p:sp>
        <p:nvSpPr>
          <p:cNvPr id="17428" name="Line 37"/>
          <p:cNvSpPr>
            <a:spLocks noChangeShapeType="1"/>
          </p:cNvSpPr>
          <p:nvPr/>
        </p:nvSpPr>
        <p:spPr bwMode="auto">
          <a:xfrm flipH="1">
            <a:off x="1132378" y="2414588"/>
            <a:ext cx="4762" cy="939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arrow" w="med" len="med"/>
          </a:ln>
        </p:spPr>
        <p:txBody>
          <a:bodyPr/>
          <a:lstStyle/>
          <a:p>
            <a:endParaRPr lang="en-US">
              <a:latin typeface="Gill Sans MT" pitchFamily="34" charset="0"/>
            </a:endParaRPr>
          </a:p>
        </p:txBody>
      </p:sp>
      <p:sp>
        <p:nvSpPr>
          <p:cNvPr id="17429" name="Line 40"/>
          <p:cNvSpPr>
            <a:spLocks noChangeShapeType="1"/>
          </p:cNvSpPr>
          <p:nvPr/>
        </p:nvSpPr>
        <p:spPr bwMode="auto">
          <a:xfrm flipH="1" flipV="1">
            <a:off x="1868978" y="4522788"/>
            <a:ext cx="166687" cy="355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arrow" w="med" len="med"/>
          </a:ln>
        </p:spPr>
        <p:txBody>
          <a:bodyPr/>
          <a:lstStyle/>
          <a:p>
            <a:endParaRPr lang="en-US">
              <a:latin typeface="Gill Sans MT" pitchFamily="34" charset="0"/>
            </a:endParaRPr>
          </a:p>
        </p:txBody>
      </p:sp>
      <p:grpSp>
        <p:nvGrpSpPr>
          <p:cNvPr id="17433" name="Group 46"/>
          <p:cNvGrpSpPr>
            <a:grpSpLocks/>
          </p:cNvGrpSpPr>
          <p:nvPr/>
        </p:nvGrpSpPr>
        <p:grpSpPr bwMode="auto">
          <a:xfrm>
            <a:off x="1667365" y="4868863"/>
            <a:ext cx="555625" cy="469900"/>
            <a:chOff x="3838" y="2684"/>
            <a:chExt cx="350" cy="296"/>
          </a:xfrm>
        </p:grpSpPr>
        <p:sp>
          <p:nvSpPr>
            <p:cNvPr id="17435" name="Oval 47"/>
            <p:cNvSpPr>
              <a:spLocks noChangeArrowheads="1"/>
            </p:cNvSpPr>
            <p:nvPr/>
          </p:nvSpPr>
          <p:spPr bwMode="auto">
            <a:xfrm>
              <a:off x="3838" y="2684"/>
              <a:ext cx="350" cy="296"/>
            </a:xfrm>
            <a:prstGeom prst="ellipse">
              <a:avLst/>
            </a:prstGeom>
            <a:solidFill>
              <a:srgbClr val="0066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17436" name="Text Box 48"/>
            <p:cNvSpPr txBox="1">
              <a:spLocks noChangeArrowheads="1"/>
            </p:cNvSpPr>
            <p:nvPr/>
          </p:nvSpPr>
          <p:spPr bwMode="auto">
            <a:xfrm>
              <a:off x="3915" y="2707"/>
              <a:ext cx="205" cy="25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  <a:latin typeface="Gill Sans MT" pitchFamily="34" charset="0"/>
                </a:rPr>
                <a:t>6</a:t>
              </a:r>
            </a:p>
          </p:txBody>
        </p:sp>
      </p:grpSp>
      <p:sp>
        <p:nvSpPr>
          <p:cNvPr id="17434" name="Line 49"/>
          <p:cNvSpPr>
            <a:spLocks noChangeShapeType="1"/>
          </p:cNvSpPr>
          <p:nvPr/>
        </p:nvSpPr>
        <p:spPr bwMode="auto">
          <a:xfrm flipH="1" flipV="1">
            <a:off x="1675303" y="4557713"/>
            <a:ext cx="166687" cy="3365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arrow" w="med" len="med"/>
            <a:tailEnd/>
          </a:ln>
        </p:spPr>
        <p:txBody>
          <a:bodyPr/>
          <a:lstStyle/>
          <a:p>
            <a:endParaRPr lang="en-US">
              <a:latin typeface="Gill Sans MT" pitchFamily="34" charset="0"/>
            </a:endParaRPr>
          </a:p>
        </p:txBody>
      </p:sp>
      <p:sp>
        <p:nvSpPr>
          <p:cNvPr id="41" name="Text Box 36">
            <a:extLst>
              <a:ext uri="{FF2B5EF4-FFF2-40B4-BE49-F238E27FC236}">
                <a16:creationId xmlns:a16="http://schemas.microsoft.com/office/drawing/2014/main" id="{051F252D-2003-47AE-AEA4-06E86F7481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662" y="897552"/>
            <a:ext cx="8702675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ctr"/>
            <a:r>
              <a:rPr lang="en-US" b="0" dirty="0">
                <a:solidFill>
                  <a:schemeClr val="tx1"/>
                </a:solidFill>
                <a:latin typeface="Gill Sans MT" pitchFamily="34" charset="0"/>
              </a:rPr>
              <a:t>List test requirements and their corresponding test paths for NC, EC, EPC, CPC.</a:t>
            </a:r>
            <a:endParaRPr lang="en-US" b="0" dirty="0">
              <a:solidFill>
                <a:srgbClr val="7030A0"/>
              </a:solidFill>
              <a:latin typeface="Gill Sans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26084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Introduction to Software Testing, Edition 2  (Ch 07)</a:t>
            </a:r>
          </a:p>
        </p:txBody>
      </p:sp>
      <p:sp>
        <p:nvSpPr>
          <p:cNvPr id="17411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© Ammann &amp; Offutt</a:t>
            </a:r>
          </a:p>
        </p:txBody>
      </p:sp>
      <p:sp>
        <p:nvSpPr>
          <p:cNvPr id="1741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B485C38-656B-499D-8844-B48F32295213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Example: Structural Coverage</a:t>
            </a:r>
          </a:p>
        </p:txBody>
      </p:sp>
      <p:sp>
        <p:nvSpPr>
          <p:cNvPr id="173092" name="Text Box 36"/>
          <p:cNvSpPr txBox="1">
            <a:spLocks noChangeArrowheads="1"/>
          </p:cNvSpPr>
          <p:nvPr/>
        </p:nvSpPr>
        <p:spPr bwMode="auto">
          <a:xfrm>
            <a:off x="2351087" y="1329838"/>
            <a:ext cx="6653211" cy="10156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ctr"/>
            <a:r>
              <a:rPr lang="en-US" u="sng" dirty="0">
                <a:solidFill>
                  <a:schemeClr val="tx1"/>
                </a:solidFill>
                <a:latin typeface="Gill Sans MT" pitchFamily="34" charset="0"/>
              </a:rPr>
              <a:t>Node Coverage</a:t>
            </a:r>
            <a:endParaRPr lang="en-US" dirty="0">
              <a:solidFill>
                <a:schemeClr val="tx1"/>
              </a:solidFill>
              <a:latin typeface="Gill Sans MT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TR = </a:t>
            </a:r>
            <a:r>
              <a:rPr lang="en-US" dirty="0">
                <a:solidFill>
                  <a:srgbClr val="0000CC"/>
                </a:solidFill>
                <a:latin typeface="Gill Sans MT" pitchFamily="34" charset="0"/>
              </a:rPr>
              <a:t>{1, 2, 3, 4, 5, 6, 7}</a:t>
            </a:r>
          </a:p>
          <a:p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Test Paths: </a:t>
            </a:r>
            <a:r>
              <a:rPr lang="en-US" dirty="0">
                <a:solidFill>
                  <a:srgbClr val="7030A0"/>
                </a:solidFill>
                <a:latin typeface="Gill Sans MT" pitchFamily="34" charset="0"/>
              </a:rPr>
              <a:t>{ [</a:t>
            </a:r>
            <a:r>
              <a:rPr lang="en-US" dirty="0">
                <a:solidFill>
                  <a:srgbClr val="FF6600"/>
                </a:solidFill>
                <a:latin typeface="Gill Sans MT" pitchFamily="34" charset="0"/>
              </a:rPr>
              <a:t>1</a:t>
            </a:r>
            <a:r>
              <a:rPr lang="en-US" dirty="0">
                <a:solidFill>
                  <a:srgbClr val="7030A0"/>
                </a:solidFill>
                <a:latin typeface="Gill Sans MT" pitchFamily="34" charset="0"/>
              </a:rPr>
              <a:t>, 2, 3, 4, </a:t>
            </a:r>
            <a:r>
              <a:rPr lang="en-US" dirty="0">
                <a:solidFill>
                  <a:srgbClr val="FF6600"/>
                </a:solidFill>
                <a:latin typeface="Gill Sans MT" pitchFamily="34" charset="0"/>
              </a:rPr>
              <a:t>7</a:t>
            </a:r>
            <a:r>
              <a:rPr lang="en-US" dirty="0">
                <a:solidFill>
                  <a:srgbClr val="7030A0"/>
                </a:solidFill>
                <a:latin typeface="Gill Sans MT" pitchFamily="34" charset="0"/>
              </a:rPr>
              <a:t> ], [</a:t>
            </a:r>
            <a:r>
              <a:rPr lang="en-US" dirty="0">
                <a:solidFill>
                  <a:srgbClr val="FF6600"/>
                </a:solidFill>
                <a:latin typeface="Gill Sans MT" pitchFamily="34" charset="0"/>
              </a:rPr>
              <a:t>1</a:t>
            </a:r>
            <a:r>
              <a:rPr lang="en-US" dirty="0">
                <a:solidFill>
                  <a:srgbClr val="7030A0"/>
                </a:solidFill>
                <a:latin typeface="Gill Sans MT" pitchFamily="34" charset="0"/>
              </a:rPr>
              <a:t>, 2, 3, 5, 6, 5, </a:t>
            </a:r>
            <a:r>
              <a:rPr lang="en-US" dirty="0">
                <a:solidFill>
                  <a:srgbClr val="FF6600"/>
                </a:solidFill>
                <a:latin typeface="Gill Sans MT" pitchFamily="34" charset="0"/>
              </a:rPr>
              <a:t>7</a:t>
            </a:r>
            <a:r>
              <a:rPr lang="en-US" dirty="0">
                <a:solidFill>
                  <a:srgbClr val="7030A0"/>
                </a:solidFill>
                <a:latin typeface="Gill Sans MT" pitchFamily="34" charset="0"/>
              </a:rPr>
              <a:t>]}</a:t>
            </a:r>
          </a:p>
        </p:txBody>
      </p:sp>
      <p:grpSp>
        <p:nvGrpSpPr>
          <p:cNvPr id="17415" name="Group 14"/>
          <p:cNvGrpSpPr>
            <a:grpSpLocks/>
          </p:cNvGrpSpPr>
          <p:nvPr/>
        </p:nvGrpSpPr>
        <p:grpSpPr bwMode="auto">
          <a:xfrm>
            <a:off x="831364" y="5116513"/>
            <a:ext cx="555625" cy="469900"/>
            <a:chOff x="4288" y="3622"/>
            <a:chExt cx="350" cy="296"/>
          </a:xfrm>
        </p:grpSpPr>
        <p:sp>
          <p:nvSpPr>
            <p:cNvPr id="17447" name="Oval 15"/>
            <p:cNvSpPr>
              <a:spLocks noChangeArrowheads="1"/>
            </p:cNvSpPr>
            <p:nvPr/>
          </p:nvSpPr>
          <p:spPr bwMode="auto">
            <a:xfrm>
              <a:off x="4288" y="3622"/>
              <a:ext cx="350" cy="296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17448" name="Text Box 16"/>
            <p:cNvSpPr txBox="1">
              <a:spLocks noChangeArrowheads="1"/>
            </p:cNvSpPr>
            <p:nvPr/>
          </p:nvSpPr>
          <p:spPr bwMode="auto">
            <a:xfrm>
              <a:off x="4365" y="3645"/>
              <a:ext cx="205" cy="25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  <a:latin typeface="Gill Sans MT" pitchFamily="34" charset="0"/>
                </a:rPr>
                <a:t>7</a:t>
              </a:r>
            </a:p>
          </p:txBody>
        </p:sp>
      </p:grpSp>
      <p:grpSp>
        <p:nvGrpSpPr>
          <p:cNvPr id="17416" name="Group 4"/>
          <p:cNvGrpSpPr>
            <a:grpSpLocks/>
          </p:cNvGrpSpPr>
          <p:nvPr/>
        </p:nvGrpSpPr>
        <p:grpSpPr bwMode="auto">
          <a:xfrm>
            <a:off x="831364" y="1936750"/>
            <a:ext cx="555625" cy="469900"/>
            <a:chOff x="4288" y="1746"/>
            <a:chExt cx="350" cy="296"/>
          </a:xfrm>
        </p:grpSpPr>
        <p:sp>
          <p:nvSpPr>
            <p:cNvPr id="17445" name="Oval 5"/>
            <p:cNvSpPr>
              <a:spLocks noChangeArrowheads="1"/>
            </p:cNvSpPr>
            <p:nvPr/>
          </p:nvSpPr>
          <p:spPr bwMode="auto">
            <a:xfrm>
              <a:off x="4288" y="1746"/>
              <a:ext cx="350" cy="296"/>
            </a:xfrm>
            <a:prstGeom prst="ellipse">
              <a:avLst/>
            </a:prstGeom>
            <a:solidFill>
              <a:srgbClr val="0066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17446" name="Text Box 6"/>
            <p:cNvSpPr txBox="1">
              <a:spLocks noChangeArrowheads="1"/>
            </p:cNvSpPr>
            <p:nvPr/>
          </p:nvSpPr>
          <p:spPr bwMode="auto">
            <a:xfrm>
              <a:off x="4356" y="1769"/>
              <a:ext cx="205" cy="25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dirty="0">
                  <a:solidFill>
                    <a:schemeClr val="tx1"/>
                  </a:solidFill>
                  <a:latin typeface="Gill Sans MT" pitchFamily="34" charset="0"/>
                </a:rPr>
                <a:t>1</a:t>
              </a:r>
            </a:p>
          </p:txBody>
        </p:sp>
      </p:grpSp>
      <p:grpSp>
        <p:nvGrpSpPr>
          <p:cNvPr id="17417" name="Group 8"/>
          <p:cNvGrpSpPr>
            <a:grpSpLocks/>
          </p:cNvGrpSpPr>
          <p:nvPr/>
        </p:nvGrpSpPr>
        <p:grpSpPr bwMode="auto">
          <a:xfrm>
            <a:off x="831364" y="3357563"/>
            <a:ext cx="555625" cy="469900"/>
            <a:chOff x="4738" y="2684"/>
            <a:chExt cx="350" cy="296"/>
          </a:xfrm>
        </p:grpSpPr>
        <p:sp>
          <p:nvSpPr>
            <p:cNvPr id="17443" name="Oval 9"/>
            <p:cNvSpPr>
              <a:spLocks noChangeArrowheads="1"/>
            </p:cNvSpPr>
            <p:nvPr/>
          </p:nvSpPr>
          <p:spPr bwMode="auto">
            <a:xfrm>
              <a:off x="4738" y="2684"/>
              <a:ext cx="350" cy="296"/>
            </a:xfrm>
            <a:prstGeom prst="ellipse">
              <a:avLst/>
            </a:prstGeom>
            <a:solidFill>
              <a:srgbClr val="0066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17444" name="Text Box 10"/>
            <p:cNvSpPr txBox="1">
              <a:spLocks noChangeArrowheads="1"/>
            </p:cNvSpPr>
            <p:nvPr/>
          </p:nvSpPr>
          <p:spPr bwMode="auto">
            <a:xfrm>
              <a:off x="4815" y="2707"/>
              <a:ext cx="205" cy="25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  <a:latin typeface="Gill Sans MT" pitchFamily="34" charset="0"/>
                </a:rPr>
                <a:t>3</a:t>
              </a:r>
            </a:p>
          </p:txBody>
        </p:sp>
      </p:grpSp>
      <p:grpSp>
        <p:nvGrpSpPr>
          <p:cNvPr id="17418" name="Group 11"/>
          <p:cNvGrpSpPr>
            <a:grpSpLocks/>
          </p:cNvGrpSpPr>
          <p:nvPr/>
        </p:nvGrpSpPr>
        <p:grpSpPr bwMode="auto">
          <a:xfrm>
            <a:off x="201127" y="2646363"/>
            <a:ext cx="555625" cy="469900"/>
            <a:chOff x="3838" y="2684"/>
            <a:chExt cx="350" cy="296"/>
          </a:xfrm>
        </p:grpSpPr>
        <p:sp>
          <p:nvSpPr>
            <p:cNvPr id="17441" name="Oval 12"/>
            <p:cNvSpPr>
              <a:spLocks noChangeArrowheads="1"/>
            </p:cNvSpPr>
            <p:nvPr/>
          </p:nvSpPr>
          <p:spPr bwMode="auto">
            <a:xfrm>
              <a:off x="3838" y="2684"/>
              <a:ext cx="350" cy="296"/>
            </a:xfrm>
            <a:prstGeom prst="ellipse">
              <a:avLst/>
            </a:prstGeom>
            <a:solidFill>
              <a:srgbClr val="0066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17442" name="Text Box 13"/>
            <p:cNvSpPr txBox="1">
              <a:spLocks noChangeArrowheads="1"/>
            </p:cNvSpPr>
            <p:nvPr/>
          </p:nvSpPr>
          <p:spPr bwMode="auto">
            <a:xfrm>
              <a:off x="3915" y="2707"/>
              <a:ext cx="205" cy="25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  <a:latin typeface="Gill Sans MT" pitchFamily="34" charset="0"/>
                </a:rPr>
                <a:t>2</a:t>
              </a:r>
            </a:p>
          </p:txBody>
        </p:sp>
      </p:grpSp>
      <p:sp>
        <p:nvSpPr>
          <p:cNvPr id="17419" name="Line 17"/>
          <p:cNvSpPr>
            <a:spLocks noChangeShapeType="1"/>
          </p:cNvSpPr>
          <p:nvPr/>
        </p:nvSpPr>
        <p:spPr bwMode="auto">
          <a:xfrm flipH="1">
            <a:off x="653564" y="3806825"/>
            <a:ext cx="336550" cy="3032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arrow" w="med" len="med"/>
          </a:ln>
        </p:spPr>
        <p:txBody>
          <a:bodyPr/>
          <a:lstStyle/>
          <a:p>
            <a:endParaRPr lang="en-US">
              <a:latin typeface="Gill Sans MT" pitchFamily="34" charset="0"/>
            </a:endParaRPr>
          </a:p>
        </p:txBody>
      </p:sp>
      <p:sp>
        <p:nvSpPr>
          <p:cNvPr id="17420" name="Line 18"/>
          <p:cNvSpPr>
            <a:spLocks noChangeShapeType="1"/>
          </p:cNvSpPr>
          <p:nvPr/>
        </p:nvSpPr>
        <p:spPr bwMode="auto">
          <a:xfrm flipH="1">
            <a:off x="1109177" y="1612900"/>
            <a:ext cx="1587" cy="3095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arrow" w="med" len="med"/>
          </a:ln>
        </p:spPr>
        <p:txBody>
          <a:bodyPr/>
          <a:lstStyle/>
          <a:p>
            <a:endParaRPr lang="en-US">
              <a:latin typeface="Gill Sans MT" pitchFamily="34" charset="0"/>
            </a:endParaRPr>
          </a:p>
        </p:txBody>
      </p:sp>
      <p:grpSp>
        <p:nvGrpSpPr>
          <p:cNvPr id="17421" name="Group 19"/>
          <p:cNvGrpSpPr>
            <a:grpSpLocks/>
          </p:cNvGrpSpPr>
          <p:nvPr/>
        </p:nvGrpSpPr>
        <p:grpSpPr bwMode="auto">
          <a:xfrm>
            <a:off x="201127" y="4068763"/>
            <a:ext cx="555625" cy="469900"/>
            <a:chOff x="4288" y="1746"/>
            <a:chExt cx="350" cy="296"/>
          </a:xfrm>
        </p:grpSpPr>
        <p:sp>
          <p:nvSpPr>
            <p:cNvPr id="17439" name="Oval 20"/>
            <p:cNvSpPr>
              <a:spLocks noChangeArrowheads="1"/>
            </p:cNvSpPr>
            <p:nvPr/>
          </p:nvSpPr>
          <p:spPr bwMode="auto">
            <a:xfrm>
              <a:off x="4288" y="1746"/>
              <a:ext cx="350" cy="296"/>
            </a:xfrm>
            <a:prstGeom prst="ellipse">
              <a:avLst/>
            </a:prstGeom>
            <a:solidFill>
              <a:srgbClr val="0066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17440" name="Text Box 21"/>
            <p:cNvSpPr txBox="1">
              <a:spLocks noChangeArrowheads="1"/>
            </p:cNvSpPr>
            <p:nvPr/>
          </p:nvSpPr>
          <p:spPr bwMode="auto">
            <a:xfrm>
              <a:off x="4356" y="1769"/>
              <a:ext cx="205" cy="25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dirty="0">
                  <a:solidFill>
                    <a:schemeClr val="tx1"/>
                  </a:solidFill>
                  <a:latin typeface="Gill Sans MT" pitchFamily="34" charset="0"/>
                </a:rPr>
                <a:t>4</a:t>
              </a:r>
            </a:p>
          </p:txBody>
        </p:sp>
      </p:grpSp>
      <p:grpSp>
        <p:nvGrpSpPr>
          <p:cNvPr id="17422" name="Group 26"/>
          <p:cNvGrpSpPr>
            <a:grpSpLocks/>
          </p:cNvGrpSpPr>
          <p:nvPr/>
        </p:nvGrpSpPr>
        <p:grpSpPr bwMode="auto">
          <a:xfrm>
            <a:off x="1417152" y="4068763"/>
            <a:ext cx="555625" cy="469900"/>
            <a:chOff x="3838" y="2684"/>
            <a:chExt cx="350" cy="296"/>
          </a:xfrm>
        </p:grpSpPr>
        <p:sp>
          <p:nvSpPr>
            <p:cNvPr id="17437" name="Oval 27"/>
            <p:cNvSpPr>
              <a:spLocks noChangeArrowheads="1"/>
            </p:cNvSpPr>
            <p:nvPr/>
          </p:nvSpPr>
          <p:spPr bwMode="auto">
            <a:xfrm>
              <a:off x="3838" y="2684"/>
              <a:ext cx="350" cy="296"/>
            </a:xfrm>
            <a:prstGeom prst="ellipse">
              <a:avLst/>
            </a:prstGeom>
            <a:solidFill>
              <a:srgbClr val="0066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17438" name="Text Box 28"/>
            <p:cNvSpPr txBox="1">
              <a:spLocks noChangeArrowheads="1"/>
            </p:cNvSpPr>
            <p:nvPr/>
          </p:nvSpPr>
          <p:spPr bwMode="auto">
            <a:xfrm>
              <a:off x="3915" y="2707"/>
              <a:ext cx="205" cy="25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  <a:latin typeface="Gill Sans MT" pitchFamily="34" charset="0"/>
                </a:rPr>
                <a:t>5</a:t>
              </a:r>
            </a:p>
          </p:txBody>
        </p:sp>
      </p:grpSp>
      <p:sp>
        <p:nvSpPr>
          <p:cNvPr id="17423" name="Line 30"/>
          <p:cNvSpPr>
            <a:spLocks noChangeShapeType="1"/>
          </p:cNvSpPr>
          <p:nvPr/>
        </p:nvSpPr>
        <p:spPr bwMode="auto">
          <a:xfrm>
            <a:off x="1236177" y="3810000"/>
            <a:ext cx="285750" cy="2889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arrow" w="med" len="med"/>
          </a:ln>
        </p:spPr>
        <p:txBody>
          <a:bodyPr/>
          <a:lstStyle/>
          <a:p>
            <a:endParaRPr lang="en-US">
              <a:latin typeface="Gill Sans MT" pitchFamily="34" charset="0"/>
            </a:endParaRPr>
          </a:p>
        </p:txBody>
      </p:sp>
      <p:sp>
        <p:nvSpPr>
          <p:cNvPr id="17424" name="Line 31"/>
          <p:cNvSpPr>
            <a:spLocks noChangeShapeType="1"/>
          </p:cNvSpPr>
          <p:nvPr/>
        </p:nvSpPr>
        <p:spPr bwMode="auto">
          <a:xfrm flipH="1">
            <a:off x="1225064" y="4508500"/>
            <a:ext cx="309563" cy="6238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arrow" w="med" len="med"/>
          </a:ln>
        </p:spPr>
        <p:txBody>
          <a:bodyPr/>
          <a:lstStyle/>
          <a:p>
            <a:endParaRPr lang="en-US">
              <a:latin typeface="Gill Sans MT" pitchFamily="34" charset="0"/>
            </a:endParaRPr>
          </a:p>
        </p:txBody>
      </p:sp>
      <p:sp>
        <p:nvSpPr>
          <p:cNvPr id="17425" name="Line 32"/>
          <p:cNvSpPr>
            <a:spLocks noChangeShapeType="1"/>
          </p:cNvSpPr>
          <p:nvPr/>
        </p:nvSpPr>
        <p:spPr bwMode="auto">
          <a:xfrm>
            <a:off x="653564" y="3090863"/>
            <a:ext cx="317500" cy="2841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arrow" w="med" len="med"/>
          </a:ln>
        </p:spPr>
        <p:txBody>
          <a:bodyPr/>
          <a:lstStyle/>
          <a:p>
            <a:endParaRPr lang="en-US">
              <a:latin typeface="Gill Sans MT" pitchFamily="34" charset="0"/>
            </a:endParaRPr>
          </a:p>
        </p:txBody>
      </p:sp>
      <p:sp>
        <p:nvSpPr>
          <p:cNvPr id="17426" name="Line 33"/>
          <p:cNvSpPr>
            <a:spLocks noChangeShapeType="1"/>
          </p:cNvSpPr>
          <p:nvPr/>
        </p:nvSpPr>
        <p:spPr bwMode="auto">
          <a:xfrm flipH="1">
            <a:off x="663089" y="2374900"/>
            <a:ext cx="303213" cy="3143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arrow" w="med" len="med"/>
          </a:ln>
        </p:spPr>
        <p:txBody>
          <a:bodyPr/>
          <a:lstStyle/>
          <a:p>
            <a:endParaRPr lang="en-US">
              <a:latin typeface="Gill Sans MT" pitchFamily="34" charset="0"/>
            </a:endParaRPr>
          </a:p>
        </p:txBody>
      </p:sp>
      <p:sp>
        <p:nvSpPr>
          <p:cNvPr id="17427" name="Line 34"/>
          <p:cNvSpPr>
            <a:spLocks noChangeShapeType="1"/>
          </p:cNvSpPr>
          <p:nvPr/>
        </p:nvSpPr>
        <p:spPr bwMode="auto">
          <a:xfrm>
            <a:off x="663089" y="4503738"/>
            <a:ext cx="350838" cy="6191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arrow" w="med" len="med"/>
          </a:ln>
        </p:spPr>
        <p:txBody>
          <a:bodyPr/>
          <a:lstStyle/>
          <a:p>
            <a:endParaRPr lang="en-US">
              <a:latin typeface="Gill Sans MT" pitchFamily="34" charset="0"/>
            </a:endParaRPr>
          </a:p>
        </p:txBody>
      </p:sp>
      <p:sp>
        <p:nvSpPr>
          <p:cNvPr id="17428" name="Line 37"/>
          <p:cNvSpPr>
            <a:spLocks noChangeShapeType="1"/>
          </p:cNvSpPr>
          <p:nvPr/>
        </p:nvSpPr>
        <p:spPr bwMode="auto">
          <a:xfrm flipH="1">
            <a:off x="1106002" y="2414588"/>
            <a:ext cx="4762" cy="939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arrow" w="med" len="med"/>
          </a:ln>
        </p:spPr>
        <p:txBody>
          <a:bodyPr/>
          <a:lstStyle/>
          <a:p>
            <a:endParaRPr lang="en-US">
              <a:latin typeface="Gill Sans MT" pitchFamily="34" charset="0"/>
            </a:endParaRPr>
          </a:p>
        </p:txBody>
      </p:sp>
      <p:sp>
        <p:nvSpPr>
          <p:cNvPr id="17429" name="Line 40"/>
          <p:cNvSpPr>
            <a:spLocks noChangeShapeType="1"/>
          </p:cNvSpPr>
          <p:nvPr/>
        </p:nvSpPr>
        <p:spPr bwMode="auto">
          <a:xfrm flipH="1" flipV="1">
            <a:off x="1842602" y="4522788"/>
            <a:ext cx="166687" cy="355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arrow" w="med" len="med"/>
          </a:ln>
        </p:spPr>
        <p:txBody>
          <a:bodyPr/>
          <a:lstStyle/>
          <a:p>
            <a:endParaRPr lang="en-US">
              <a:latin typeface="Gill Sans MT" pitchFamily="34" charset="0"/>
            </a:endParaRPr>
          </a:p>
        </p:txBody>
      </p:sp>
      <p:sp>
        <p:nvSpPr>
          <p:cNvPr id="173098" name="Text Box 42"/>
          <p:cNvSpPr txBox="1">
            <a:spLocks noChangeArrowheads="1"/>
          </p:cNvSpPr>
          <p:nvPr/>
        </p:nvSpPr>
        <p:spPr bwMode="auto">
          <a:xfrm>
            <a:off x="2351088" y="2419105"/>
            <a:ext cx="6653212" cy="132343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ctr"/>
            <a:r>
              <a:rPr lang="en-US" u="sng" dirty="0">
                <a:solidFill>
                  <a:schemeClr val="tx1"/>
                </a:solidFill>
                <a:latin typeface="Gill Sans MT" pitchFamily="34" charset="0"/>
              </a:rPr>
              <a:t>Edge Coverage</a:t>
            </a:r>
            <a:endParaRPr lang="en-US" dirty="0">
              <a:solidFill>
                <a:schemeClr val="tx1"/>
              </a:solidFill>
              <a:latin typeface="Gill Sans MT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TR = </a:t>
            </a:r>
            <a:r>
              <a:rPr lang="en-US" dirty="0">
                <a:solidFill>
                  <a:srgbClr val="0000CC"/>
                </a:solidFill>
                <a:latin typeface="Gill Sans MT" pitchFamily="34" charset="0"/>
              </a:rPr>
              <a:t>{(1,2), (1, 3), (2, 3), (3, 4), (3, 5), (4, 7), (5, 6), (5, 7), (6, 5)}</a:t>
            </a:r>
          </a:p>
          <a:p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Test Paths: </a:t>
            </a:r>
            <a:r>
              <a:rPr lang="en-US" dirty="0">
                <a:solidFill>
                  <a:srgbClr val="7030A0"/>
                </a:solidFill>
                <a:latin typeface="Gill Sans MT" pitchFamily="34" charset="0"/>
              </a:rPr>
              <a:t>{[</a:t>
            </a:r>
            <a:r>
              <a:rPr lang="en-US" dirty="0">
                <a:solidFill>
                  <a:srgbClr val="FF6600"/>
                </a:solidFill>
                <a:latin typeface="Gill Sans MT" pitchFamily="34" charset="0"/>
              </a:rPr>
              <a:t>1</a:t>
            </a:r>
            <a:r>
              <a:rPr lang="en-US" dirty="0">
                <a:solidFill>
                  <a:srgbClr val="7030A0"/>
                </a:solidFill>
                <a:latin typeface="Gill Sans MT" pitchFamily="34" charset="0"/>
              </a:rPr>
              <a:t>, 2, 3, 4, 7], [1, 3, 5, 6, 5, </a:t>
            </a:r>
            <a:r>
              <a:rPr lang="en-US" dirty="0">
                <a:solidFill>
                  <a:srgbClr val="FF6600"/>
                </a:solidFill>
                <a:latin typeface="Gill Sans MT" pitchFamily="34" charset="0"/>
              </a:rPr>
              <a:t>7</a:t>
            </a:r>
            <a:r>
              <a:rPr lang="en-US" dirty="0">
                <a:solidFill>
                  <a:srgbClr val="7030A0"/>
                </a:solidFill>
                <a:latin typeface="Gill Sans MT" pitchFamily="34" charset="0"/>
              </a:rPr>
              <a:t>]}</a:t>
            </a:r>
          </a:p>
        </p:txBody>
      </p:sp>
      <p:sp>
        <p:nvSpPr>
          <p:cNvPr id="173099" name="Text Box 43"/>
          <p:cNvSpPr txBox="1">
            <a:spLocks noChangeArrowheads="1"/>
          </p:cNvSpPr>
          <p:nvPr/>
        </p:nvSpPr>
        <p:spPr bwMode="auto">
          <a:xfrm>
            <a:off x="2351088" y="3812422"/>
            <a:ext cx="6653212" cy="16312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ctr"/>
            <a:r>
              <a:rPr lang="en-US" u="sng" dirty="0">
                <a:solidFill>
                  <a:schemeClr val="tx1"/>
                </a:solidFill>
                <a:latin typeface="Gill Sans MT" pitchFamily="34" charset="0"/>
              </a:rPr>
              <a:t>Edge-Pair Coverage</a:t>
            </a:r>
            <a:endParaRPr lang="en-US" dirty="0">
              <a:solidFill>
                <a:schemeClr val="tx1"/>
              </a:solidFill>
              <a:latin typeface="Gill Sans MT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TR = </a:t>
            </a:r>
            <a:r>
              <a:rPr lang="en-US" dirty="0">
                <a:solidFill>
                  <a:srgbClr val="0000CC"/>
                </a:solidFill>
                <a:latin typeface="Gill Sans MT" pitchFamily="34" charset="0"/>
              </a:rPr>
              <a:t>{(1,2,3), (1,3,4), (1,3,5), (2,3,4), (2,3,5), (3,4,7), (3,5,6), (3,5,7), (5,6,5), (6,5,6), (6,5,7)}</a:t>
            </a:r>
          </a:p>
          <a:p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Test Paths: </a:t>
            </a:r>
            <a:r>
              <a:rPr lang="en-US" dirty="0">
                <a:solidFill>
                  <a:srgbClr val="7030A0"/>
                </a:solidFill>
                <a:latin typeface="Gill Sans MT" pitchFamily="34" charset="0"/>
              </a:rPr>
              <a:t>{[</a:t>
            </a:r>
            <a:r>
              <a:rPr lang="en-US" dirty="0">
                <a:solidFill>
                  <a:srgbClr val="FF6600"/>
                </a:solidFill>
                <a:latin typeface="Gill Sans MT" pitchFamily="34" charset="0"/>
              </a:rPr>
              <a:t>1</a:t>
            </a:r>
            <a:r>
              <a:rPr lang="en-US" dirty="0">
                <a:solidFill>
                  <a:srgbClr val="7030A0"/>
                </a:solidFill>
                <a:latin typeface="Gill Sans MT" pitchFamily="34" charset="0"/>
              </a:rPr>
              <a:t>, 2, 3, 4, </a:t>
            </a:r>
            <a:r>
              <a:rPr lang="en-US" dirty="0">
                <a:solidFill>
                  <a:srgbClr val="FF6600"/>
                </a:solidFill>
                <a:latin typeface="Gill Sans MT" pitchFamily="34" charset="0"/>
              </a:rPr>
              <a:t>7</a:t>
            </a:r>
            <a:r>
              <a:rPr lang="en-US" dirty="0">
                <a:solidFill>
                  <a:srgbClr val="7030A0"/>
                </a:solidFill>
                <a:latin typeface="Gill Sans MT" pitchFamily="34" charset="0"/>
              </a:rPr>
              <a:t>], [</a:t>
            </a:r>
            <a:r>
              <a:rPr lang="en-US" dirty="0">
                <a:solidFill>
                  <a:srgbClr val="FF6600"/>
                </a:solidFill>
                <a:latin typeface="Gill Sans MT" pitchFamily="34" charset="0"/>
              </a:rPr>
              <a:t>1</a:t>
            </a:r>
            <a:r>
              <a:rPr lang="en-US" dirty="0">
                <a:solidFill>
                  <a:srgbClr val="7030A0"/>
                </a:solidFill>
                <a:latin typeface="Gill Sans MT" pitchFamily="34" charset="0"/>
              </a:rPr>
              <a:t>, 2, 3, 5, </a:t>
            </a:r>
            <a:r>
              <a:rPr lang="en-US" dirty="0">
                <a:solidFill>
                  <a:srgbClr val="FF6600"/>
                </a:solidFill>
                <a:latin typeface="Gill Sans MT" pitchFamily="34" charset="0"/>
              </a:rPr>
              <a:t>7</a:t>
            </a:r>
            <a:r>
              <a:rPr lang="en-US" dirty="0">
                <a:solidFill>
                  <a:srgbClr val="7030A0"/>
                </a:solidFill>
                <a:latin typeface="Gill Sans MT" pitchFamily="34" charset="0"/>
              </a:rPr>
              <a:t>], [</a:t>
            </a:r>
            <a:r>
              <a:rPr lang="en-US" dirty="0">
                <a:solidFill>
                  <a:srgbClr val="FF6600"/>
                </a:solidFill>
                <a:latin typeface="Gill Sans MT" pitchFamily="34" charset="0"/>
              </a:rPr>
              <a:t>1</a:t>
            </a:r>
            <a:r>
              <a:rPr lang="en-US" dirty="0">
                <a:solidFill>
                  <a:srgbClr val="7030A0"/>
                </a:solidFill>
                <a:latin typeface="Gill Sans MT" pitchFamily="34" charset="0"/>
              </a:rPr>
              <a:t>, 3, 4, </a:t>
            </a:r>
            <a:r>
              <a:rPr lang="en-US" dirty="0">
                <a:solidFill>
                  <a:srgbClr val="FF6600"/>
                </a:solidFill>
                <a:latin typeface="Gill Sans MT" pitchFamily="34" charset="0"/>
              </a:rPr>
              <a:t>7</a:t>
            </a:r>
            <a:r>
              <a:rPr lang="en-US" dirty="0">
                <a:solidFill>
                  <a:srgbClr val="7030A0"/>
                </a:solidFill>
                <a:latin typeface="Gill Sans MT" pitchFamily="34" charset="0"/>
              </a:rPr>
              <a:t>], [</a:t>
            </a:r>
            <a:r>
              <a:rPr lang="en-US" dirty="0">
                <a:solidFill>
                  <a:srgbClr val="FF6600"/>
                </a:solidFill>
                <a:latin typeface="Gill Sans MT" pitchFamily="34" charset="0"/>
              </a:rPr>
              <a:t>1</a:t>
            </a:r>
            <a:r>
              <a:rPr lang="en-US" dirty="0">
                <a:solidFill>
                  <a:srgbClr val="7030A0"/>
                </a:solidFill>
                <a:latin typeface="Gill Sans MT" pitchFamily="34" charset="0"/>
              </a:rPr>
              <a:t>, 3, 5, 6, 5, 6, 5, </a:t>
            </a:r>
            <a:r>
              <a:rPr lang="en-US" dirty="0">
                <a:solidFill>
                  <a:srgbClr val="FF6600"/>
                </a:solidFill>
                <a:latin typeface="Gill Sans MT" pitchFamily="34" charset="0"/>
              </a:rPr>
              <a:t>7</a:t>
            </a:r>
            <a:r>
              <a:rPr lang="en-US" dirty="0">
                <a:solidFill>
                  <a:srgbClr val="7030A0"/>
                </a:solidFill>
                <a:latin typeface="Gill Sans MT" pitchFamily="34" charset="0"/>
              </a:rPr>
              <a:t>]}</a:t>
            </a:r>
          </a:p>
        </p:txBody>
      </p:sp>
      <p:sp>
        <p:nvSpPr>
          <p:cNvPr id="173101" name="Text Box 45"/>
          <p:cNvSpPr txBox="1">
            <a:spLocks noChangeArrowheads="1"/>
          </p:cNvSpPr>
          <p:nvPr/>
        </p:nvSpPr>
        <p:spPr bwMode="auto">
          <a:xfrm>
            <a:off x="2351088" y="5504088"/>
            <a:ext cx="6642100" cy="10191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ctr"/>
            <a:r>
              <a:rPr lang="en-US" u="sng" dirty="0">
                <a:solidFill>
                  <a:schemeClr val="tx1"/>
                </a:solidFill>
                <a:latin typeface="Gill Sans MT" pitchFamily="34" charset="0"/>
              </a:rPr>
              <a:t>Complete Path Coverage</a:t>
            </a:r>
            <a:endParaRPr lang="en-US" dirty="0">
              <a:solidFill>
                <a:schemeClr val="tx1"/>
              </a:solidFill>
              <a:latin typeface="Gill Sans MT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Test Paths: </a:t>
            </a:r>
            <a:r>
              <a:rPr lang="en-US" dirty="0">
                <a:solidFill>
                  <a:srgbClr val="7030A0"/>
                </a:solidFill>
                <a:latin typeface="Gill Sans MT" pitchFamily="34" charset="0"/>
              </a:rPr>
              <a:t>{[</a:t>
            </a:r>
            <a:r>
              <a:rPr lang="en-US" dirty="0">
                <a:solidFill>
                  <a:srgbClr val="FF6600"/>
                </a:solidFill>
                <a:latin typeface="Gill Sans MT" pitchFamily="34" charset="0"/>
              </a:rPr>
              <a:t>1</a:t>
            </a:r>
            <a:r>
              <a:rPr lang="en-US" dirty="0">
                <a:solidFill>
                  <a:srgbClr val="7030A0"/>
                </a:solidFill>
                <a:latin typeface="Gill Sans MT" pitchFamily="34" charset="0"/>
              </a:rPr>
              <a:t>, 2, 3, 4, </a:t>
            </a:r>
            <a:r>
              <a:rPr lang="en-US" dirty="0">
                <a:solidFill>
                  <a:srgbClr val="FF6600"/>
                </a:solidFill>
                <a:latin typeface="Gill Sans MT" pitchFamily="34" charset="0"/>
              </a:rPr>
              <a:t>7</a:t>
            </a:r>
            <a:r>
              <a:rPr lang="en-US" dirty="0">
                <a:solidFill>
                  <a:srgbClr val="7030A0"/>
                </a:solidFill>
                <a:latin typeface="Gill Sans MT" pitchFamily="34" charset="0"/>
              </a:rPr>
              <a:t>], [</a:t>
            </a:r>
            <a:r>
              <a:rPr lang="en-US" dirty="0">
                <a:solidFill>
                  <a:srgbClr val="FF6600"/>
                </a:solidFill>
                <a:latin typeface="Gill Sans MT" pitchFamily="34" charset="0"/>
              </a:rPr>
              <a:t>1</a:t>
            </a:r>
            <a:r>
              <a:rPr lang="en-US" dirty="0">
                <a:solidFill>
                  <a:srgbClr val="7030A0"/>
                </a:solidFill>
                <a:latin typeface="Gill Sans MT" pitchFamily="34" charset="0"/>
              </a:rPr>
              <a:t>, 2, 3, 5, </a:t>
            </a:r>
            <a:r>
              <a:rPr lang="en-US" dirty="0">
                <a:solidFill>
                  <a:srgbClr val="FF6600"/>
                </a:solidFill>
                <a:latin typeface="Gill Sans MT" pitchFamily="34" charset="0"/>
              </a:rPr>
              <a:t>7</a:t>
            </a:r>
            <a:r>
              <a:rPr lang="en-US" dirty="0">
                <a:solidFill>
                  <a:srgbClr val="7030A0"/>
                </a:solidFill>
                <a:latin typeface="Gill Sans MT" pitchFamily="34" charset="0"/>
              </a:rPr>
              <a:t>], [</a:t>
            </a:r>
            <a:r>
              <a:rPr lang="en-US" dirty="0">
                <a:solidFill>
                  <a:srgbClr val="FF6600"/>
                </a:solidFill>
                <a:latin typeface="Gill Sans MT" pitchFamily="34" charset="0"/>
              </a:rPr>
              <a:t>1</a:t>
            </a:r>
            <a:r>
              <a:rPr lang="en-US" dirty="0">
                <a:solidFill>
                  <a:srgbClr val="7030A0"/>
                </a:solidFill>
                <a:latin typeface="Gill Sans MT" pitchFamily="34" charset="0"/>
              </a:rPr>
              <a:t>, 2, 3, 5, 6, 5, </a:t>
            </a:r>
            <a:r>
              <a:rPr lang="en-US" dirty="0">
                <a:solidFill>
                  <a:srgbClr val="FF6600"/>
                </a:solidFill>
                <a:latin typeface="Gill Sans MT" pitchFamily="34" charset="0"/>
              </a:rPr>
              <a:t>6</a:t>
            </a:r>
            <a:r>
              <a:rPr lang="en-US" dirty="0">
                <a:solidFill>
                  <a:srgbClr val="7030A0"/>
                </a:solidFill>
                <a:latin typeface="Gill Sans MT" pitchFamily="34" charset="0"/>
              </a:rPr>
              <a:t>], [</a:t>
            </a:r>
            <a:r>
              <a:rPr lang="en-US" dirty="0">
                <a:solidFill>
                  <a:srgbClr val="FF6600"/>
                </a:solidFill>
                <a:latin typeface="Gill Sans MT" pitchFamily="34" charset="0"/>
              </a:rPr>
              <a:t>1</a:t>
            </a:r>
            <a:r>
              <a:rPr lang="en-US" dirty="0">
                <a:solidFill>
                  <a:srgbClr val="7030A0"/>
                </a:solidFill>
                <a:latin typeface="Gill Sans MT" pitchFamily="34" charset="0"/>
              </a:rPr>
              <a:t>, 2, 3, 5, 6, 5, 6, 5, </a:t>
            </a:r>
            <a:r>
              <a:rPr lang="en-US" dirty="0">
                <a:solidFill>
                  <a:srgbClr val="FF6600"/>
                </a:solidFill>
                <a:latin typeface="Gill Sans MT" pitchFamily="34" charset="0"/>
              </a:rPr>
              <a:t>7</a:t>
            </a:r>
            <a:r>
              <a:rPr lang="en-US" dirty="0">
                <a:solidFill>
                  <a:srgbClr val="7030A0"/>
                </a:solidFill>
                <a:latin typeface="Gill Sans MT" pitchFamily="34" charset="0"/>
              </a:rPr>
              <a:t>], [</a:t>
            </a:r>
            <a:r>
              <a:rPr lang="en-US" dirty="0">
                <a:solidFill>
                  <a:srgbClr val="FF6600"/>
                </a:solidFill>
                <a:latin typeface="Gill Sans MT" pitchFamily="34" charset="0"/>
              </a:rPr>
              <a:t>1</a:t>
            </a:r>
            <a:r>
              <a:rPr lang="en-US" dirty="0">
                <a:solidFill>
                  <a:srgbClr val="7030A0"/>
                </a:solidFill>
                <a:latin typeface="Gill Sans MT" pitchFamily="34" charset="0"/>
              </a:rPr>
              <a:t>, 2, 3, 5, 6, 5, 6, 5, 6, 5, </a:t>
            </a:r>
            <a:r>
              <a:rPr lang="en-US" dirty="0">
                <a:solidFill>
                  <a:srgbClr val="FF6600"/>
                </a:solidFill>
                <a:latin typeface="Gill Sans MT" pitchFamily="34" charset="0"/>
              </a:rPr>
              <a:t>7</a:t>
            </a:r>
            <a:r>
              <a:rPr lang="en-US" dirty="0">
                <a:solidFill>
                  <a:srgbClr val="7030A0"/>
                </a:solidFill>
                <a:latin typeface="Gill Sans MT" pitchFamily="34" charset="0"/>
              </a:rPr>
              <a:t>], …}</a:t>
            </a:r>
          </a:p>
        </p:txBody>
      </p:sp>
      <p:grpSp>
        <p:nvGrpSpPr>
          <p:cNvPr id="17433" name="Group 46"/>
          <p:cNvGrpSpPr>
            <a:grpSpLocks/>
          </p:cNvGrpSpPr>
          <p:nvPr/>
        </p:nvGrpSpPr>
        <p:grpSpPr bwMode="auto">
          <a:xfrm>
            <a:off x="1640989" y="4868863"/>
            <a:ext cx="555625" cy="469900"/>
            <a:chOff x="3838" y="2684"/>
            <a:chExt cx="350" cy="296"/>
          </a:xfrm>
        </p:grpSpPr>
        <p:sp>
          <p:nvSpPr>
            <p:cNvPr id="17435" name="Oval 47"/>
            <p:cNvSpPr>
              <a:spLocks noChangeArrowheads="1"/>
            </p:cNvSpPr>
            <p:nvPr/>
          </p:nvSpPr>
          <p:spPr bwMode="auto">
            <a:xfrm>
              <a:off x="3838" y="2684"/>
              <a:ext cx="350" cy="296"/>
            </a:xfrm>
            <a:prstGeom prst="ellipse">
              <a:avLst/>
            </a:prstGeom>
            <a:solidFill>
              <a:srgbClr val="0066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17436" name="Text Box 48"/>
            <p:cNvSpPr txBox="1">
              <a:spLocks noChangeArrowheads="1"/>
            </p:cNvSpPr>
            <p:nvPr/>
          </p:nvSpPr>
          <p:spPr bwMode="auto">
            <a:xfrm>
              <a:off x="3915" y="2707"/>
              <a:ext cx="205" cy="25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  <a:latin typeface="Gill Sans MT" pitchFamily="34" charset="0"/>
                </a:rPr>
                <a:t>6</a:t>
              </a:r>
            </a:p>
          </p:txBody>
        </p:sp>
      </p:grpSp>
      <p:sp>
        <p:nvSpPr>
          <p:cNvPr id="17434" name="Line 49"/>
          <p:cNvSpPr>
            <a:spLocks noChangeShapeType="1"/>
          </p:cNvSpPr>
          <p:nvPr/>
        </p:nvSpPr>
        <p:spPr bwMode="auto">
          <a:xfrm flipH="1" flipV="1">
            <a:off x="1648927" y="4557713"/>
            <a:ext cx="166687" cy="3365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arrow" w="med" len="med"/>
            <a:tailEnd/>
          </a:ln>
        </p:spPr>
        <p:txBody>
          <a:bodyPr/>
          <a:lstStyle/>
          <a:p>
            <a:endParaRPr lang="en-US">
              <a:latin typeface="Gill Sans MT" pitchFamily="34" charset="0"/>
            </a:endParaRPr>
          </a:p>
        </p:txBody>
      </p:sp>
      <p:sp>
        <p:nvSpPr>
          <p:cNvPr id="41" name="Text Box 36">
            <a:extLst>
              <a:ext uri="{FF2B5EF4-FFF2-40B4-BE49-F238E27FC236}">
                <a16:creationId xmlns:a16="http://schemas.microsoft.com/office/drawing/2014/main" id="{CD12A2FC-2E80-402E-B04D-5AC42B4A2D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662" y="853589"/>
            <a:ext cx="8702675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ctr"/>
            <a:r>
              <a:rPr lang="en-US" b="0" dirty="0">
                <a:solidFill>
                  <a:schemeClr val="tx1"/>
                </a:solidFill>
                <a:latin typeface="Gill Sans MT" pitchFamily="34" charset="0"/>
              </a:rPr>
              <a:t>List test requirements and their corresponding test paths for NC, EC, EPC, CPC.</a:t>
            </a:r>
            <a:endParaRPr lang="en-US" b="0" dirty="0">
              <a:solidFill>
                <a:srgbClr val="7030A0"/>
              </a:solidFill>
              <a:latin typeface="Gill Sans MT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3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3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73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73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92" grpId="0" animBg="1" autoUpdateAnimBg="0"/>
      <p:bldP spid="173098" grpId="0" animBg="1" autoUpdateAnimBg="0"/>
      <p:bldP spid="173099" grpId="0" animBg="1" autoUpdateAnimBg="0"/>
      <p:bldP spid="173101" grpId="0" animBg="1" autoUpdateAnimBg="0"/>
      <p:bldP spid="41" grpId="0" animBg="1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Introduction to Software Testing, Edition 2  (Ch 07)</a:t>
            </a:r>
          </a:p>
        </p:txBody>
      </p:sp>
      <p:sp>
        <p:nvSpPr>
          <p:cNvPr id="1843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© Ammann &amp; Offutt</a:t>
            </a:r>
          </a:p>
        </p:txBody>
      </p:sp>
      <p:sp>
        <p:nvSpPr>
          <p:cNvPr id="1843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FAEF4D9-64A0-481B-8507-475880F8B6EE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Handling Loops in Graphs</a:t>
            </a:r>
          </a:p>
        </p:txBody>
      </p:sp>
      <p:sp>
        <p:nvSpPr>
          <p:cNvPr id="184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089" y="888022"/>
            <a:ext cx="8920799" cy="5590565"/>
          </a:xfrm>
        </p:spPr>
        <p:txBody>
          <a:bodyPr/>
          <a:lstStyle/>
          <a:p>
            <a:pPr algn="just"/>
            <a:r>
              <a:rPr lang="en-US" dirty="0"/>
              <a:t>If a graph contains a loop, it has an </a:t>
            </a:r>
            <a:r>
              <a:rPr lang="en-US" dirty="0">
                <a:solidFill>
                  <a:srgbClr val="FF6600"/>
                </a:solidFill>
              </a:rPr>
              <a:t>infinite number</a:t>
            </a:r>
            <a:r>
              <a:rPr lang="en-US" dirty="0"/>
              <a:t> of paths.</a:t>
            </a:r>
            <a:endParaRPr lang="en-US" sz="1800" dirty="0"/>
          </a:p>
          <a:p>
            <a:pPr algn="just"/>
            <a:r>
              <a:rPr lang="en-US" dirty="0"/>
              <a:t>Thus, </a:t>
            </a:r>
            <a:r>
              <a:rPr lang="en-US" dirty="0">
                <a:solidFill>
                  <a:srgbClr val="FF6600"/>
                </a:solidFill>
              </a:rPr>
              <a:t>CPC is not feasible</a:t>
            </a:r>
            <a:r>
              <a:rPr lang="en-US" dirty="0"/>
              <a:t>.</a:t>
            </a:r>
            <a:endParaRPr lang="en-US" sz="1800" dirty="0"/>
          </a:p>
          <a:p>
            <a:pPr algn="just"/>
            <a:r>
              <a:rPr lang="en-US" sz="2800" dirty="0">
                <a:solidFill>
                  <a:schemeClr val="tx2"/>
                </a:solidFill>
                <a:latin typeface="Gill Sans MT" pitchFamily="34" charset="0"/>
              </a:rPr>
              <a:t>Specified Path Coverage (</a:t>
            </a:r>
            <a:r>
              <a:rPr lang="en-US" dirty="0"/>
              <a:t>SPC) is also not satisfactory because the results are </a:t>
            </a:r>
            <a:r>
              <a:rPr lang="en-US" dirty="0">
                <a:solidFill>
                  <a:srgbClr val="FF6600"/>
                </a:solidFill>
              </a:rPr>
              <a:t>subjective</a:t>
            </a:r>
            <a:r>
              <a:rPr lang="en-US" dirty="0"/>
              <a:t> and vary with the tester.</a:t>
            </a:r>
          </a:p>
          <a:p>
            <a:pPr lvl="1" algn="just"/>
            <a:endParaRPr lang="en-US" sz="1800" dirty="0"/>
          </a:p>
          <a:p>
            <a:pPr algn="just"/>
            <a:r>
              <a:rPr lang="en-US" dirty="0"/>
              <a:t>Attempts to “deal with” </a:t>
            </a:r>
            <a:r>
              <a:rPr lang="en-US" dirty="0">
                <a:solidFill>
                  <a:schemeClr val="tx2"/>
                </a:solidFill>
              </a:rPr>
              <a:t>loops</a:t>
            </a:r>
            <a:r>
              <a:rPr lang="en-US" dirty="0"/>
              <a:t>:</a:t>
            </a:r>
          </a:p>
          <a:p>
            <a:pPr lvl="1" algn="just"/>
            <a:r>
              <a:rPr lang="en-US" sz="2000" dirty="0">
                <a:solidFill>
                  <a:schemeClr val="tx2"/>
                </a:solidFill>
              </a:rPr>
              <a:t>1970s</a:t>
            </a:r>
            <a:r>
              <a:rPr lang="en-US" sz="2000" dirty="0"/>
              <a:t> : Execute cycles once  ([6, 5, 6] in previous example, informal)</a:t>
            </a:r>
          </a:p>
          <a:p>
            <a:pPr lvl="1" algn="just"/>
            <a:r>
              <a:rPr lang="en-US" sz="2000" dirty="0">
                <a:solidFill>
                  <a:schemeClr val="tx2"/>
                </a:solidFill>
              </a:rPr>
              <a:t>1980s</a:t>
            </a:r>
            <a:r>
              <a:rPr lang="en-US" sz="2000" dirty="0"/>
              <a:t> : Execute each loop, exactly once (formalized)</a:t>
            </a:r>
          </a:p>
          <a:p>
            <a:pPr lvl="1" algn="just"/>
            <a:r>
              <a:rPr lang="en-US" sz="2000" dirty="0">
                <a:solidFill>
                  <a:schemeClr val="tx2"/>
                </a:solidFill>
              </a:rPr>
              <a:t>1990s</a:t>
            </a:r>
            <a:r>
              <a:rPr lang="en-US" sz="2000" dirty="0"/>
              <a:t> : Execute loops 0 times, once, more than once (informal description)</a:t>
            </a:r>
          </a:p>
          <a:p>
            <a:pPr lvl="1" algn="just"/>
            <a:r>
              <a:rPr lang="en-US" sz="2000" dirty="0">
                <a:solidFill>
                  <a:schemeClr val="tx2"/>
                </a:solidFill>
              </a:rPr>
              <a:t>2000s</a:t>
            </a:r>
            <a:r>
              <a:rPr lang="en-US" sz="2000" dirty="0"/>
              <a:t> : Prime paths (</a:t>
            </a:r>
            <a:r>
              <a:rPr lang="en-US" sz="2000" dirty="0">
                <a:solidFill>
                  <a:srgbClr val="009900"/>
                </a:solidFill>
              </a:rPr>
              <a:t>Touring</a:t>
            </a:r>
            <a:r>
              <a:rPr lang="en-US" sz="2000" dirty="0"/>
              <a:t>, </a:t>
            </a:r>
            <a:r>
              <a:rPr lang="en-US" sz="2000" dirty="0" err="1">
                <a:solidFill>
                  <a:srgbClr val="009900"/>
                </a:solidFill>
              </a:rPr>
              <a:t>Sidetrips</a:t>
            </a:r>
            <a:r>
              <a:rPr lang="en-US" sz="2000" dirty="0"/>
              <a:t>, and </a:t>
            </a:r>
            <a:r>
              <a:rPr lang="en-US" sz="2000" dirty="0">
                <a:solidFill>
                  <a:srgbClr val="009900"/>
                </a:solidFill>
              </a:rPr>
              <a:t>Detours</a:t>
            </a:r>
            <a:r>
              <a:rPr lang="en-US" sz="2000" dirty="0"/>
              <a:t>)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Introduction to Software Testing, Edition 2  (Ch 07)</a:t>
            </a:r>
          </a:p>
        </p:txBody>
      </p:sp>
      <p:sp>
        <p:nvSpPr>
          <p:cNvPr id="1945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© Ammann &amp; Offutt</a:t>
            </a:r>
          </a:p>
        </p:txBody>
      </p:sp>
      <p:sp>
        <p:nvSpPr>
          <p:cNvPr id="1946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3DE6BAB-2752-411B-A839-7712480633A3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ffectLst/>
              </a:rPr>
              <a:t>Simple Paths and Prime Paths</a:t>
            </a:r>
          </a:p>
        </p:txBody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899042"/>
            <a:ext cx="8867775" cy="2968625"/>
          </a:xfrm>
        </p:spPr>
        <p:txBody>
          <a:bodyPr/>
          <a:lstStyle/>
          <a:p>
            <a:pPr algn="just"/>
            <a:r>
              <a:rPr lang="en-US" b="1" dirty="0">
                <a:solidFill>
                  <a:schemeClr val="tx2"/>
                </a:solidFill>
              </a:rPr>
              <a:t>Simple Path</a:t>
            </a:r>
            <a:r>
              <a:rPr lang="en-US" b="1" dirty="0"/>
              <a:t>:</a:t>
            </a:r>
            <a:r>
              <a:rPr lang="en-US" i="1" dirty="0"/>
              <a:t> A path from node </a:t>
            </a:r>
            <a:r>
              <a:rPr lang="en-US" i="1" dirty="0" err="1">
                <a:solidFill>
                  <a:srgbClr val="FF6600"/>
                </a:solidFill>
              </a:rPr>
              <a:t>n</a:t>
            </a:r>
            <a:r>
              <a:rPr lang="en-US" i="1" baseline="-25000" dirty="0" err="1">
                <a:solidFill>
                  <a:srgbClr val="FF6600"/>
                </a:solidFill>
              </a:rPr>
              <a:t>i</a:t>
            </a:r>
            <a:r>
              <a:rPr lang="en-US" i="1" dirty="0"/>
              <a:t> to </a:t>
            </a:r>
            <a:r>
              <a:rPr lang="en-US" i="1" dirty="0" err="1">
                <a:solidFill>
                  <a:srgbClr val="FF6600"/>
                </a:solidFill>
              </a:rPr>
              <a:t>n</a:t>
            </a:r>
            <a:r>
              <a:rPr lang="en-US" i="1" baseline="-25000" dirty="0" err="1">
                <a:solidFill>
                  <a:srgbClr val="FF6600"/>
                </a:solidFill>
              </a:rPr>
              <a:t>j</a:t>
            </a:r>
            <a:r>
              <a:rPr lang="en-US" i="1" dirty="0">
                <a:solidFill>
                  <a:srgbClr val="FF6600"/>
                </a:solidFill>
              </a:rPr>
              <a:t> </a:t>
            </a:r>
            <a:r>
              <a:rPr lang="en-US" i="1" dirty="0"/>
              <a:t>is simple if no node appears more than once, except possibly the first and last nodes are the same</a:t>
            </a:r>
            <a:endParaRPr lang="en-US" dirty="0"/>
          </a:p>
          <a:p>
            <a:pPr lvl="1" algn="just"/>
            <a:r>
              <a:rPr lang="en-US" dirty="0"/>
              <a:t>No internal loops</a:t>
            </a:r>
          </a:p>
          <a:p>
            <a:pPr lvl="1" algn="just"/>
            <a:r>
              <a:rPr lang="en-US" dirty="0"/>
              <a:t>A loop is a simple path</a:t>
            </a:r>
          </a:p>
          <a:p>
            <a:pPr algn="just"/>
            <a:r>
              <a:rPr lang="en-US" b="1" dirty="0">
                <a:solidFill>
                  <a:schemeClr val="tx2"/>
                </a:solidFill>
              </a:rPr>
              <a:t>Prime Path</a:t>
            </a:r>
            <a:r>
              <a:rPr lang="en-US" b="1" dirty="0"/>
              <a:t>: </a:t>
            </a:r>
            <a:r>
              <a:rPr lang="en-US" i="1" dirty="0"/>
              <a:t>A simple path that does not appear as a </a:t>
            </a:r>
            <a:r>
              <a:rPr lang="en-US" b="1" i="1" dirty="0">
                <a:solidFill>
                  <a:srgbClr val="FF6600"/>
                </a:solidFill>
              </a:rPr>
              <a:t>proper </a:t>
            </a:r>
            <a:r>
              <a:rPr lang="en-US" b="1" i="1" dirty="0" err="1">
                <a:solidFill>
                  <a:srgbClr val="FF6600"/>
                </a:solidFill>
              </a:rPr>
              <a:t>subpath</a:t>
            </a:r>
            <a:r>
              <a:rPr lang="en-US" i="1" dirty="0"/>
              <a:t> of any other simple path.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Introduction to Software Testing, Edition 2  (Ch 07)</a:t>
            </a:r>
          </a:p>
        </p:txBody>
      </p:sp>
      <p:sp>
        <p:nvSpPr>
          <p:cNvPr id="1945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© Ammann &amp; Offutt</a:t>
            </a:r>
          </a:p>
        </p:txBody>
      </p:sp>
      <p:sp>
        <p:nvSpPr>
          <p:cNvPr id="1946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3DE6BAB-2752-411B-A839-7712480633A3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ffectLst/>
              </a:rPr>
              <a:t>Simple Paths and Prime Paths</a:t>
            </a:r>
          </a:p>
        </p:txBody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899042"/>
            <a:ext cx="8867775" cy="2968625"/>
          </a:xfrm>
        </p:spPr>
        <p:txBody>
          <a:bodyPr/>
          <a:lstStyle/>
          <a:p>
            <a:pPr algn="just"/>
            <a:r>
              <a:rPr lang="en-US" b="1" dirty="0">
                <a:solidFill>
                  <a:schemeClr val="tx2"/>
                </a:solidFill>
              </a:rPr>
              <a:t>Simple Path</a:t>
            </a:r>
            <a:r>
              <a:rPr lang="en-US" b="1" dirty="0"/>
              <a:t>:</a:t>
            </a:r>
            <a:r>
              <a:rPr lang="en-US" i="1" dirty="0"/>
              <a:t> A path from node </a:t>
            </a:r>
            <a:r>
              <a:rPr lang="en-US" i="1" dirty="0" err="1">
                <a:solidFill>
                  <a:srgbClr val="FF6600"/>
                </a:solidFill>
              </a:rPr>
              <a:t>n</a:t>
            </a:r>
            <a:r>
              <a:rPr lang="en-US" i="1" baseline="-25000" dirty="0" err="1">
                <a:solidFill>
                  <a:srgbClr val="FF6600"/>
                </a:solidFill>
              </a:rPr>
              <a:t>i</a:t>
            </a:r>
            <a:r>
              <a:rPr lang="en-US" i="1" dirty="0"/>
              <a:t> to </a:t>
            </a:r>
            <a:r>
              <a:rPr lang="en-US" i="1" dirty="0" err="1">
                <a:solidFill>
                  <a:srgbClr val="FF6600"/>
                </a:solidFill>
              </a:rPr>
              <a:t>n</a:t>
            </a:r>
            <a:r>
              <a:rPr lang="en-US" i="1" baseline="-25000" dirty="0" err="1">
                <a:solidFill>
                  <a:srgbClr val="FF6600"/>
                </a:solidFill>
              </a:rPr>
              <a:t>j</a:t>
            </a:r>
            <a:r>
              <a:rPr lang="en-US" i="1" dirty="0">
                <a:solidFill>
                  <a:srgbClr val="FF6600"/>
                </a:solidFill>
              </a:rPr>
              <a:t> </a:t>
            </a:r>
            <a:r>
              <a:rPr lang="en-US" i="1" dirty="0"/>
              <a:t>is simple if </a:t>
            </a:r>
            <a:r>
              <a:rPr lang="en-US" b="1" i="1" dirty="0">
                <a:solidFill>
                  <a:srgbClr val="001E5A"/>
                </a:solidFill>
              </a:rPr>
              <a:t>no node appears more than once</a:t>
            </a:r>
            <a:r>
              <a:rPr lang="en-US" i="1" dirty="0"/>
              <a:t>, except possibly the first and last nodes are the same</a:t>
            </a:r>
            <a:endParaRPr lang="en-US" dirty="0"/>
          </a:p>
          <a:p>
            <a:pPr lvl="1" algn="just"/>
            <a:r>
              <a:rPr lang="en-US" dirty="0"/>
              <a:t>No internal loops</a:t>
            </a:r>
          </a:p>
          <a:p>
            <a:pPr lvl="1" algn="just"/>
            <a:r>
              <a:rPr lang="en-US" dirty="0"/>
              <a:t>A loop is a simple path</a:t>
            </a:r>
          </a:p>
          <a:p>
            <a:pPr algn="just"/>
            <a:r>
              <a:rPr lang="en-US" b="1" dirty="0">
                <a:solidFill>
                  <a:schemeClr val="tx2"/>
                </a:solidFill>
              </a:rPr>
              <a:t>Prime Path</a:t>
            </a:r>
            <a:r>
              <a:rPr lang="en-US" b="1" dirty="0"/>
              <a:t>: </a:t>
            </a:r>
            <a:r>
              <a:rPr lang="en-US" i="1" dirty="0"/>
              <a:t>A simple path that does not appear as a </a:t>
            </a:r>
            <a:r>
              <a:rPr lang="en-US" b="1" i="1" dirty="0">
                <a:solidFill>
                  <a:srgbClr val="FF6600"/>
                </a:solidFill>
              </a:rPr>
              <a:t>proper </a:t>
            </a:r>
            <a:r>
              <a:rPr lang="en-US" b="1" i="1" dirty="0" err="1">
                <a:solidFill>
                  <a:srgbClr val="FF6600"/>
                </a:solidFill>
              </a:rPr>
              <a:t>subpath</a:t>
            </a:r>
            <a:r>
              <a:rPr lang="en-US" i="1" dirty="0"/>
              <a:t> of any other simple path.</a:t>
            </a:r>
          </a:p>
        </p:txBody>
      </p:sp>
      <p:sp>
        <p:nvSpPr>
          <p:cNvPr id="198662" name="Text Box 6"/>
          <p:cNvSpPr txBox="1">
            <a:spLocks noChangeArrowheads="1"/>
          </p:cNvSpPr>
          <p:nvPr/>
        </p:nvSpPr>
        <p:spPr bwMode="auto">
          <a:xfrm>
            <a:off x="2989384" y="4056771"/>
            <a:ext cx="5846885" cy="22467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just"/>
            <a:r>
              <a:rPr lang="en-US" u="sng" dirty="0">
                <a:solidFill>
                  <a:schemeClr val="tx2"/>
                </a:solidFill>
                <a:latin typeface="Gill Sans MT" pitchFamily="34" charset="0"/>
              </a:rPr>
              <a:t>Simple Paths </a:t>
            </a:r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= {[1,2,4,1], [1,3,4,1], [2,4,1,2], [2,4,1,3], [3,4,1,2], [3,4,1,3], [4,1,2,4], [4,1,3,4], [1,2,4], [1,3,4], [2,4,1], [3,4,1], [4,1,2], [4,1,3], [1,2], [1,3], [2,4], [3,4], [4,1], [1], [2], [3], [4]}</a:t>
            </a:r>
          </a:p>
          <a:p>
            <a:pPr algn="just"/>
            <a:endParaRPr lang="en-US" dirty="0">
              <a:solidFill>
                <a:schemeClr val="tx1"/>
              </a:solidFill>
              <a:latin typeface="Gill Sans MT" pitchFamily="34" charset="0"/>
            </a:endParaRPr>
          </a:p>
          <a:p>
            <a:pPr algn="just"/>
            <a:r>
              <a:rPr lang="en-US" u="sng" dirty="0">
                <a:solidFill>
                  <a:schemeClr val="tx2"/>
                </a:solidFill>
                <a:latin typeface="Gill Sans MT" pitchFamily="34" charset="0"/>
              </a:rPr>
              <a:t>Prime Paths</a:t>
            </a:r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 = {[2,4,1,2], [2,4,1,3], [1,3,4,1], [1,2,4,1], [3,4,1,2], [4,1,3,4], [4,1,2,4], [3,4,1,3]}</a:t>
            </a:r>
          </a:p>
        </p:txBody>
      </p:sp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461963" y="4052888"/>
            <a:ext cx="2301875" cy="1744662"/>
            <a:chOff x="772" y="2720"/>
            <a:chExt cx="1450" cy="1099"/>
          </a:xfrm>
        </p:grpSpPr>
        <p:grpSp>
          <p:nvGrpSpPr>
            <p:cNvPr id="19465" name="Group 22"/>
            <p:cNvGrpSpPr>
              <a:grpSpLocks/>
            </p:cNvGrpSpPr>
            <p:nvPr/>
          </p:nvGrpSpPr>
          <p:grpSpPr bwMode="auto">
            <a:xfrm>
              <a:off x="772" y="3216"/>
              <a:ext cx="350" cy="296"/>
              <a:chOff x="772" y="3221"/>
              <a:chExt cx="350" cy="296"/>
            </a:xfrm>
          </p:grpSpPr>
          <p:sp>
            <p:nvSpPr>
              <p:cNvPr id="19481" name="Oval 9"/>
              <p:cNvSpPr>
                <a:spLocks noChangeArrowheads="1"/>
              </p:cNvSpPr>
              <p:nvPr/>
            </p:nvSpPr>
            <p:spPr bwMode="auto">
              <a:xfrm>
                <a:off x="772" y="3221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Gill Sans MT" pitchFamily="34" charset="0"/>
                </a:endParaRPr>
              </a:p>
            </p:txBody>
          </p:sp>
          <p:sp>
            <p:nvSpPr>
              <p:cNvPr id="19482" name="Text Box 10"/>
              <p:cNvSpPr txBox="1">
                <a:spLocks noChangeArrowheads="1"/>
              </p:cNvSpPr>
              <p:nvPr/>
            </p:nvSpPr>
            <p:spPr bwMode="auto">
              <a:xfrm>
                <a:off x="840" y="3244"/>
                <a:ext cx="205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dirty="0">
                    <a:solidFill>
                      <a:schemeClr val="tx1"/>
                    </a:solidFill>
                    <a:latin typeface="Gill Sans MT" pitchFamily="34" charset="0"/>
                  </a:rPr>
                  <a:t>2</a:t>
                </a:r>
              </a:p>
            </p:txBody>
          </p:sp>
        </p:grpSp>
        <p:grpSp>
          <p:nvGrpSpPr>
            <p:cNvPr id="19466" name="Group 24"/>
            <p:cNvGrpSpPr>
              <a:grpSpLocks/>
            </p:cNvGrpSpPr>
            <p:nvPr/>
          </p:nvGrpSpPr>
          <p:grpSpPr bwMode="auto">
            <a:xfrm>
              <a:off x="1872" y="3216"/>
              <a:ext cx="350" cy="296"/>
              <a:chOff x="1297" y="3526"/>
              <a:chExt cx="350" cy="296"/>
            </a:xfrm>
          </p:grpSpPr>
          <p:sp>
            <p:nvSpPr>
              <p:cNvPr id="19479" name="Oval 13"/>
              <p:cNvSpPr>
                <a:spLocks noChangeArrowheads="1"/>
              </p:cNvSpPr>
              <p:nvPr/>
            </p:nvSpPr>
            <p:spPr bwMode="auto">
              <a:xfrm>
                <a:off x="1297" y="352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Gill Sans MT" pitchFamily="34" charset="0"/>
                </a:endParaRPr>
              </a:p>
            </p:txBody>
          </p:sp>
          <p:sp>
            <p:nvSpPr>
              <p:cNvPr id="19480" name="Text Box 14"/>
              <p:cNvSpPr txBox="1">
                <a:spLocks noChangeArrowheads="1"/>
              </p:cNvSpPr>
              <p:nvPr/>
            </p:nvSpPr>
            <p:spPr bwMode="auto">
              <a:xfrm>
                <a:off x="1374" y="3549"/>
                <a:ext cx="205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  <a:latin typeface="Gill Sans MT" pitchFamily="34" charset="0"/>
                  </a:rPr>
                  <a:t>3</a:t>
                </a:r>
              </a:p>
            </p:txBody>
          </p:sp>
        </p:grpSp>
        <p:grpSp>
          <p:nvGrpSpPr>
            <p:cNvPr id="19467" name="Group 23"/>
            <p:cNvGrpSpPr>
              <a:grpSpLocks/>
            </p:cNvGrpSpPr>
            <p:nvPr/>
          </p:nvGrpSpPr>
          <p:grpSpPr bwMode="auto">
            <a:xfrm>
              <a:off x="1321" y="2914"/>
              <a:ext cx="350" cy="296"/>
              <a:chOff x="1327" y="2914"/>
              <a:chExt cx="350" cy="296"/>
            </a:xfrm>
          </p:grpSpPr>
          <p:sp>
            <p:nvSpPr>
              <p:cNvPr id="19477" name="Oval 16"/>
              <p:cNvSpPr>
                <a:spLocks noChangeArrowheads="1"/>
              </p:cNvSpPr>
              <p:nvPr/>
            </p:nvSpPr>
            <p:spPr bwMode="auto">
              <a:xfrm>
                <a:off x="1327" y="2914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Gill Sans MT" pitchFamily="34" charset="0"/>
                </a:endParaRPr>
              </a:p>
            </p:txBody>
          </p:sp>
          <p:sp>
            <p:nvSpPr>
              <p:cNvPr id="19478" name="Text Box 17"/>
              <p:cNvSpPr txBox="1">
                <a:spLocks noChangeArrowheads="1"/>
              </p:cNvSpPr>
              <p:nvPr/>
            </p:nvSpPr>
            <p:spPr bwMode="auto">
              <a:xfrm>
                <a:off x="1404" y="2937"/>
                <a:ext cx="205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  <a:latin typeface="Gill Sans MT" pitchFamily="34" charset="0"/>
                  </a:rPr>
                  <a:t>1</a:t>
                </a:r>
              </a:p>
            </p:txBody>
          </p:sp>
        </p:grpSp>
        <p:sp>
          <p:nvSpPr>
            <p:cNvPr id="19468" name="Line 18"/>
            <p:cNvSpPr>
              <a:spLocks noChangeShapeType="1"/>
            </p:cNvSpPr>
            <p:nvPr/>
          </p:nvSpPr>
          <p:spPr bwMode="auto">
            <a:xfrm flipV="1">
              <a:off x="1109" y="3145"/>
              <a:ext cx="234" cy="1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arrow" w="med" len="med"/>
              <a:tailEnd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19469" name="Line 19"/>
            <p:cNvSpPr>
              <a:spLocks noChangeShapeType="1"/>
            </p:cNvSpPr>
            <p:nvPr/>
          </p:nvSpPr>
          <p:spPr bwMode="auto">
            <a:xfrm>
              <a:off x="1089" y="3461"/>
              <a:ext cx="238" cy="1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19470" name="Line 21"/>
            <p:cNvSpPr>
              <a:spLocks noChangeShapeType="1"/>
            </p:cNvSpPr>
            <p:nvPr/>
          </p:nvSpPr>
          <p:spPr bwMode="auto">
            <a:xfrm>
              <a:off x="1495" y="2720"/>
              <a:ext cx="0" cy="1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grpSp>
          <p:nvGrpSpPr>
            <p:cNvPr id="19471" name="Group 25"/>
            <p:cNvGrpSpPr>
              <a:grpSpLocks/>
            </p:cNvGrpSpPr>
            <p:nvPr/>
          </p:nvGrpSpPr>
          <p:grpSpPr bwMode="auto">
            <a:xfrm>
              <a:off x="1320" y="3517"/>
              <a:ext cx="350" cy="296"/>
              <a:chOff x="1297" y="3526"/>
              <a:chExt cx="350" cy="296"/>
            </a:xfrm>
          </p:grpSpPr>
          <p:sp>
            <p:nvSpPr>
              <p:cNvPr id="19475" name="Oval 26"/>
              <p:cNvSpPr>
                <a:spLocks noChangeArrowheads="1"/>
              </p:cNvSpPr>
              <p:nvPr/>
            </p:nvSpPr>
            <p:spPr bwMode="auto">
              <a:xfrm>
                <a:off x="1297" y="352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Gill Sans MT" pitchFamily="34" charset="0"/>
                </a:endParaRPr>
              </a:p>
            </p:txBody>
          </p:sp>
          <p:sp>
            <p:nvSpPr>
              <p:cNvPr id="19476" name="Text Box 27"/>
              <p:cNvSpPr txBox="1">
                <a:spLocks noChangeArrowheads="1"/>
              </p:cNvSpPr>
              <p:nvPr/>
            </p:nvSpPr>
            <p:spPr bwMode="auto">
              <a:xfrm>
                <a:off x="1374" y="3549"/>
                <a:ext cx="205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  <a:latin typeface="Gill Sans MT" pitchFamily="34" charset="0"/>
                  </a:rPr>
                  <a:t>4</a:t>
                </a:r>
              </a:p>
            </p:txBody>
          </p:sp>
        </p:grpSp>
        <p:sp>
          <p:nvSpPr>
            <p:cNvPr id="19472" name="Line 32"/>
            <p:cNvSpPr>
              <a:spLocks noChangeShapeType="1"/>
            </p:cNvSpPr>
            <p:nvPr/>
          </p:nvSpPr>
          <p:spPr bwMode="auto">
            <a:xfrm flipH="1" flipV="1">
              <a:off x="1647" y="3149"/>
              <a:ext cx="242" cy="15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arrow" w="med" len="med"/>
              <a:tailEnd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19473" name="Line 33"/>
            <p:cNvSpPr>
              <a:spLocks noChangeShapeType="1"/>
            </p:cNvSpPr>
            <p:nvPr/>
          </p:nvSpPr>
          <p:spPr bwMode="auto">
            <a:xfrm flipH="1">
              <a:off x="1663" y="3457"/>
              <a:ext cx="246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cxnSp>
          <p:nvCxnSpPr>
            <p:cNvPr id="19474" name="AutoShape 34"/>
            <p:cNvCxnSpPr>
              <a:cxnSpLocks noChangeShapeType="1"/>
              <a:stCxn id="19475" idx="4"/>
              <a:endCxn id="19477" idx="1"/>
            </p:cNvCxnSpPr>
            <p:nvPr/>
          </p:nvCxnSpPr>
          <p:spPr bwMode="auto">
            <a:xfrm rot="16200000" flipV="1">
              <a:off x="1000" y="3323"/>
              <a:ext cx="868" cy="123"/>
            </a:xfrm>
            <a:prstGeom prst="curvedConnector5">
              <a:avLst>
                <a:gd name="adj1" fmla="val -15898"/>
                <a:gd name="adj2" fmla="val 754468"/>
                <a:gd name="adj3" fmla="val 123500"/>
              </a:avLst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97175617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8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662" grpId="0" animBg="1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Introduction to Software Testing, Edition 2  (Ch 07)</a:t>
            </a:r>
          </a:p>
        </p:txBody>
      </p:sp>
      <p:sp>
        <p:nvSpPr>
          <p:cNvPr id="2048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© Ammann &amp; Offutt</a:t>
            </a:r>
          </a:p>
        </p:txBody>
      </p:sp>
      <p:sp>
        <p:nvSpPr>
          <p:cNvPr id="2048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FD05EA3-8E5B-4CB7-AD95-8A46886A9D76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145A"/>
                </a:solidFill>
                <a:effectLst/>
              </a:rPr>
              <a:t>Prime Path Coverage</a:t>
            </a:r>
          </a:p>
        </p:txBody>
      </p:sp>
      <p:sp>
        <p:nvSpPr>
          <p:cNvPr id="204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984251"/>
            <a:ext cx="8867775" cy="967642"/>
          </a:xfrm>
        </p:spPr>
        <p:txBody>
          <a:bodyPr/>
          <a:lstStyle/>
          <a:p>
            <a:pPr algn="just"/>
            <a:r>
              <a:rPr lang="en-US" dirty="0"/>
              <a:t>A simple, elegant and finite criterion that requires </a:t>
            </a:r>
            <a:r>
              <a:rPr lang="en-US" dirty="0">
                <a:solidFill>
                  <a:schemeClr val="tx2"/>
                </a:solidFill>
              </a:rPr>
              <a:t>loops</a:t>
            </a:r>
            <a:r>
              <a:rPr lang="en-US" dirty="0"/>
              <a:t> to be executed as well as skipped</a:t>
            </a:r>
            <a:endParaRPr lang="en-US" sz="1600" dirty="0"/>
          </a:p>
        </p:txBody>
      </p:sp>
      <p:sp>
        <p:nvSpPr>
          <p:cNvPr id="166916" name="Text Box 4"/>
          <p:cNvSpPr txBox="1">
            <a:spLocks noChangeArrowheads="1"/>
          </p:cNvSpPr>
          <p:nvPr/>
        </p:nvSpPr>
        <p:spPr bwMode="auto">
          <a:xfrm>
            <a:off x="220663" y="2175424"/>
            <a:ext cx="8704262" cy="83099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en-US" sz="2400" u="sng" dirty="0">
                <a:solidFill>
                  <a:schemeClr val="tx2"/>
                </a:solidFill>
                <a:latin typeface="Gill Sans MT" pitchFamily="34" charset="0"/>
              </a:rPr>
              <a:t>Prime Path Coverage (PPC)</a:t>
            </a:r>
            <a:r>
              <a:rPr lang="en-US" sz="2400" dirty="0">
                <a:solidFill>
                  <a:schemeClr val="tx2"/>
                </a:solidFill>
                <a:latin typeface="Gill Sans MT" pitchFamily="34" charset="0"/>
              </a:rPr>
              <a:t>: TR contains each prime path in G.</a:t>
            </a:r>
          </a:p>
        </p:txBody>
      </p:sp>
      <p:sp>
        <p:nvSpPr>
          <p:cNvPr id="166917" name="Rectangle 5"/>
          <p:cNvSpPr>
            <a:spLocks noChangeArrowheads="1"/>
          </p:cNvSpPr>
          <p:nvPr/>
        </p:nvSpPr>
        <p:spPr bwMode="auto">
          <a:xfrm>
            <a:off x="138113" y="3441033"/>
            <a:ext cx="8867775" cy="2345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Will tour all paths of length 0, </a:t>
            </a:r>
            <a:r>
              <a:rPr lang="en-US" sz="2800" b="0" dirty="0">
                <a:solidFill>
                  <a:schemeClr val="tx1"/>
                </a:solidFill>
                <a:latin typeface="+mn-lt"/>
              </a:rPr>
              <a:t>1</a:t>
            </a: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, …</a:t>
            </a:r>
          </a:p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That is, it </a:t>
            </a:r>
            <a:r>
              <a:rPr lang="en-US" sz="2800" b="0" dirty="0">
                <a:solidFill>
                  <a:schemeClr val="tx2"/>
                </a:solidFill>
                <a:latin typeface="Gill Sans MT" pitchFamily="34" charset="0"/>
              </a:rPr>
              <a:t>subsumes</a:t>
            </a: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 node and edge coverage</a:t>
            </a:r>
          </a:p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PPC almost, but </a:t>
            </a:r>
            <a:r>
              <a:rPr lang="en-US" sz="2800" b="0" dirty="0">
                <a:solidFill>
                  <a:srgbClr val="C00000"/>
                </a:solidFill>
                <a:latin typeface="Gill Sans MT" pitchFamily="34" charset="0"/>
              </a:rPr>
              <a:t>not quite</a:t>
            </a: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, subsumes </a:t>
            </a:r>
            <a:r>
              <a:rPr lang="en-US" sz="2800" b="0" dirty="0">
                <a:solidFill>
                  <a:schemeClr val="tx2"/>
                </a:solidFill>
                <a:latin typeface="Gill Sans MT" pitchFamily="34" charset="0"/>
              </a:rPr>
              <a:t>EPC</a:t>
            </a: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 …</a:t>
            </a:r>
          </a:p>
        </p:txBody>
      </p:sp>
    </p:spTree>
    <p:extLst>
      <p:ext uri="{BB962C8B-B14F-4D97-AF65-F5344CB8AC3E}">
        <p14:creationId xmlns:p14="http://schemas.microsoft.com/office/powerpoint/2010/main" val="4514727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6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16" grpId="0" animBg="1" autoUpdateAnimBg="0"/>
      <p:bldP spid="166917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effectLst/>
              </a:rPr>
              <a:t>PPC Does Not Subsume EPC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Introduction to Software Testing, Edition 2  (</a:t>
            </a:r>
            <a:r>
              <a:rPr lang="en-US" dirty="0" err="1"/>
              <a:t>Ch</a:t>
            </a:r>
            <a:r>
              <a:rPr lang="en-US" dirty="0"/>
              <a:t> 07)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6A7B84-9F6B-4375-98C9-19E41DF1CA63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grpSp>
        <p:nvGrpSpPr>
          <p:cNvPr id="42" name="Group 41"/>
          <p:cNvGrpSpPr/>
          <p:nvPr/>
        </p:nvGrpSpPr>
        <p:grpSpPr>
          <a:xfrm>
            <a:off x="2244429" y="3697808"/>
            <a:ext cx="555625" cy="2592486"/>
            <a:chOff x="3854742" y="1350149"/>
            <a:chExt cx="555625" cy="2592486"/>
          </a:xfrm>
        </p:grpSpPr>
        <p:grpSp>
          <p:nvGrpSpPr>
            <p:cNvPr id="7" name="Group 22"/>
            <p:cNvGrpSpPr>
              <a:grpSpLocks/>
            </p:cNvGrpSpPr>
            <p:nvPr/>
          </p:nvGrpSpPr>
          <p:grpSpPr bwMode="auto">
            <a:xfrm>
              <a:off x="3854742" y="2565429"/>
              <a:ext cx="555625" cy="469900"/>
              <a:chOff x="772" y="3221"/>
              <a:chExt cx="350" cy="296"/>
            </a:xfrm>
          </p:grpSpPr>
          <p:sp>
            <p:nvSpPr>
              <p:cNvPr id="23" name="Oval 9"/>
              <p:cNvSpPr>
                <a:spLocks noChangeArrowheads="1"/>
              </p:cNvSpPr>
              <p:nvPr/>
            </p:nvSpPr>
            <p:spPr bwMode="auto">
              <a:xfrm>
                <a:off x="772" y="3221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4" name="Text Box 10"/>
              <p:cNvSpPr txBox="1">
                <a:spLocks noChangeArrowheads="1"/>
              </p:cNvSpPr>
              <p:nvPr/>
            </p:nvSpPr>
            <p:spPr bwMode="auto">
              <a:xfrm>
                <a:off x="848" y="3244"/>
                <a:ext cx="197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dirty="0">
                    <a:solidFill>
                      <a:schemeClr val="tx1"/>
                    </a:solidFill>
                    <a:latin typeface="+mn-lt"/>
                  </a:rPr>
                  <a:t>2</a:t>
                </a:r>
              </a:p>
            </p:txBody>
          </p:sp>
        </p:grpSp>
        <p:grpSp>
          <p:nvGrpSpPr>
            <p:cNvPr id="8" name="Group 24"/>
            <p:cNvGrpSpPr>
              <a:grpSpLocks/>
            </p:cNvGrpSpPr>
            <p:nvPr/>
          </p:nvGrpSpPr>
          <p:grpSpPr bwMode="auto">
            <a:xfrm>
              <a:off x="3854742" y="3472735"/>
              <a:ext cx="555625" cy="469900"/>
              <a:chOff x="1297" y="3526"/>
              <a:chExt cx="350" cy="296"/>
            </a:xfrm>
          </p:grpSpPr>
          <p:sp>
            <p:nvSpPr>
              <p:cNvPr id="21" name="Oval 13"/>
              <p:cNvSpPr>
                <a:spLocks noChangeArrowheads="1"/>
              </p:cNvSpPr>
              <p:nvPr/>
            </p:nvSpPr>
            <p:spPr bwMode="auto">
              <a:xfrm>
                <a:off x="1297" y="352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2" name="Text Box 14"/>
              <p:cNvSpPr txBox="1">
                <a:spLocks noChangeArrowheads="1"/>
              </p:cNvSpPr>
              <p:nvPr/>
            </p:nvSpPr>
            <p:spPr bwMode="auto">
              <a:xfrm>
                <a:off x="1374" y="3549"/>
                <a:ext cx="197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  <a:latin typeface="+mn-lt"/>
                  </a:rPr>
                  <a:t>3</a:t>
                </a:r>
              </a:p>
            </p:txBody>
          </p:sp>
        </p:grpSp>
        <p:grpSp>
          <p:nvGrpSpPr>
            <p:cNvPr id="9" name="Group 23"/>
            <p:cNvGrpSpPr>
              <a:grpSpLocks/>
            </p:cNvGrpSpPr>
            <p:nvPr/>
          </p:nvGrpSpPr>
          <p:grpSpPr bwMode="auto">
            <a:xfrm>
              <a:off x="3854742" y="1658124"/>
              <a:ext cx="555625" cy="469900"/>
              <a:chOff x="1327" y="2914"/>
              <a:chExt cx="350" cy="296"/>
            </a:xfrm>
          </p:grpSpPr>
          <p:sp>
            <p:nvSpPr>
              <p:cNvPr id="19" name="Oval 16"/>
              <p:cNvSpPr>
                <a:spLocks noChangeArrowheads="1"/>
              </p:cNvSpPr>
              <p:nvPr/>
            </p:nvSpPr>
            <p:spPr bwMode="auto">
              <a:xfrm>
                <a:off x="1327" y="2914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0" name="Text Box 17"/>
              <p:cNvSpPr txBox="1">
                <a:spLocks noChangeArrowheads="1"/>
              </p:cNvSpPr>
              <p:nvPr/>
            </p:nvSpPr>
            <p:spPr bwMode="auto">
              <a:xfrm>
                <a:off x="1404" y="2937"/>
                <a:ext cx="197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  <a:latin typeface="+mn-lt"/>
                  </a:rPr>
                  <a:t>1</a:t>
                </a:r>
              </a:p>
            </p:txBody>
          </p:sp>
        </p:grpSp>
        <p:sp>
          <p:nvSpPr>
            <p:cNvPr id="10" name="Line 18"/>
            <p:cNvSpPr>
              <a:spLocks noChangeShapeType="1"/>
            </p:cNvSpPr>
            <p:nvPr/>
          </p:nvSpPr>
          <p:spPr bwMode="auto">
            <a:xfrm flipH="1" flipV="1">
              <a:off x="4131761" y="2128023"/>
              <a:ext cx="1588" cy="43740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arrow" w="med" len="med"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2" name="Line 21"/>
            <p:cNvSpPr>
              <a:spLocks noChangeShapeType="1"/>
            </p:cNvSpPr>
            <p:nvPr/>
          </p:nvSpPr>
          <p:spPr bwMode="auto">
            <a:xfrm>
              <a:off x="4132554" y="1350149"/>
              <a:ext cx="0" cy="2952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cxnSp>
          <p:nvCxnSpPr>
            <p:cNvPr id="16" name="AutoShape 34"/>
            <p:cNvCxnSpPr>
              <a:cxnSpLocks noChangeShapeType="1"/>
              <a:stCxn id="23" idx="3"/>
              <a:endCxn id="23" idx="1"/>
            </p:cNvCxnSpPr>
            <p:nvPr/>
          </p:nvCxnSpPr>
          <p:spPr bwMode="auto">
            <a:xfrm rot="5400000" flipH="1">
              <a:off x="3769976" y="2800379"/>
              <a:ext cx="332270" cy="12700"/>
            </a:xfrm>
            <a:prstGeom prst="curvedConnector5">
              <a:avLst>
                <a:gd name="adj1" fmla="val -68799"/>
                <a:gd name="adj2" fmla="val 5534299"/>
                <a:gd name="adj3" fmla="val 176737"/>
              </a:avLst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cxnSp>
          <p:nvCxnSpPr>
            <p:cNvPr id="27" name="Straight Arrow Connector 26"/>
            <p:cNvCxnSpPr>
              <a:stCxn id="23" idx="4"/>
              <a:endCxn id="21" idx="0"/>
            </p:cNvCxnSpPr>
            <p:nvPr/>
          </p:nvCxnSpPr>
          <p:spPr bwMode="auto">
            <a:xfrm>
              <a:off x="4132555" y="3035329"/>
              <a:ext cx="0" cy="43740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sp>
        <p:nvSpPr>
          <p:cNvPr id="43" name="Content Placeholder 2"/>
          <p:cNvSpPr txBox="1">
            <a:spLocks/>
          </p:cNvSpPr>
          <p:nvPr/>
        </p:nvSpPr>
        <p:spPr>
          <a:xfrm>
            <a:off x="158261" y="1037606"/>
            <a:ext cx="8721969" cy="5440982"/>
          </a:xfrm>
          <a:prstGeom prst="rect">
            <a:avLst/>
          </a:prstGeom>
        </p:spPr>
        <p:txBody>
          <a:bodyPr/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85000"/>
              <a:buChar char="•"/>
              <a:defRPr sz="2800" b="0">
                <a:solidFill>
                  <a:schemeClr val="tx1"/>
                </a:solidFill>
                <a:latin typeface="Gill Sans MT" pitchFamily="34" charset="0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>
                <a:solidFill>
                  <a:schemeClr val="tx1"/>
                </a:solidFill>
                <a:latin typeface="Gill Sans MT" pitchFamily="34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>
                <a:solidFill>
                  <a:schemeClr val="tx1"/>
                </a:solidFill>
                <a:latin typeface="Gill Sans MT" pitchFamily="34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sz="2000" b="0">
                <a:solidFill>
                  <a:schemeClr val="tx1"/>
                </a:solidFill>
                <a:latin typeface="Gill Sans MT" pitchFamily="34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+mn-lt"/>
              </a:defRPr>
            </a:lvl9pPr>
          </a:lstStyle>
          <a:p>
            <a:pPr marL="342900" algn="just"/>
            <a:r>
              <a:rPr lang="en-US" sz="3200" kern="0" dirty="0"/>
              <a:t>If a node </a:t>
            </a:r>
            <a:r>
              <a:rPr lang="en-US" sz="3200" i="1" kern="0" dirty="0">
                <a:solidFill>
                  <a:schemeClr val="tx2"/>
                </a:solidFill>
              </a:rPr>
              <a:t>n</a:t>
            </a:r>
            <a:r>
              <a:rPr lang="en-US" sz="3200" kern="0" dirty="0"/>
              <a:t> has an edge to itself (</a:t>
            </a:r>
            <a:r>
              <a:rPr lang="en-US" sz="3200" i="1" kern="0" dirty="0"/>
              <a:t>self edge</a:t>
            </a:r>
            <a:r>
              <a:rPr lang="en-US" sz="3200" kern="0" dirty="0"/>
              <a:t>), </a:t>
            </a:r>
            <a:r>
              <a:rPr lang="en-US" sz="3200" kern="0" dirty="0">
                <a:solidFill>
                  <a:schemeClr val="tx2"/>
                </a:solidFill>
              </a:rPr>
              <a:t>EPC</a:t>
            </a:r>
            <a:r>
              <a:rPr lang="en-US" sz="3200" kern="0" dirty="0"/>
              <a:t> requires </a:t>
            </a:r>
            <a:r>
              <a:rPr lang="en-US" sz="3200" kern="0" dirty="0">
                <a:solidFill>
                  <a:schemeClr val="tx2"/>
                </a:solidFill>
              </a:rPr>
              <a:t>[</a:t>
            </a:r>
            <a:r>
              <a:rPr lang="en-US" sz="3200" i="1" kern="0" dirty="0">
                <a:solidFill>
                  <a:schemeClr val="tx2"/>
                </a:solidFill>
              </a:rPr>
              <a:t>n, n, m</a:t>
            </a:r>
            <a:r>
              <a:rPr lang="en-US" sz="3200" kern="0" dirty="0">
                <a:solidFill>
                  <a:schemeClr val="tx2"/>
                </a:solidFill>
              </a:rPr>
              <a:t>] </a:t>
            </a:r>
            <a:r>
              <a:rPr lang="en-US" sz="3200" kern="0" dirty="0"/>
              <a:t>and</a:t>
            </a:r>
            <a:r>
              <a:rPr lang="en-US" sz="3200" kern="0" dirty="0">
                <a:solidFill>
                  <a:schemeClr val="tx2"/>
                </a:solidFill>
              </a:rPr>
              <a:t> [</a:t>
            </a:r>
            <a:r>
              <a:rPr lang="en-US" sz="3200" i="1" kern="0" dirty="0">
                <a:solidFill>
                  <a:schemeClr val="tx2"/>
                </a:solidFill>
              </a:rPr>
              <a:t>m</a:t>
            </a:r>
            <a:r>
              <a:rPr lang="en-US" sz="3200" kern="0" dirty="0">
                <a:solidFill>
                  <a:schemeClr val="tx2"/>
                </a:solidFill>
              </a:rPr>
              <a:t>, </a:t>
            </a:r>
            <a:r>
              <a:rPr lang="en-US" sz="3200" i="1" kern="0" dirty="0">
                <a:solidFill>
                  <a:schemeClr val="tx2"/>
                </a:solidFill>
              </a:rPr>
              <a:t>n, n</a:t>
            </a:r>
            <a:r>
              <a:rPr lang="en-US" sz="3200" kern="0" dirty="0">
                <a:solidFill>
                  <a:schemeClr val="tx2"/>
                </a:solidFill>
              </a:rPr>
              <a:t>]</a:t>
            </a:r>
          </a:p>
          <a:p>
            <a:pPr marL="342900" algn="just"/>
            <a:r>
              <a:rPr lang="en-US" sz="3200" kern="0" dirty="0">
                <a:solidFill>
                  <a:schemeClr val="tx2"/>
                </a:solidFill>
              </a:rPr>
              <a:t>[</a:t>
            </a:r>
            <a:r>
              <a:rPr lang="en-US" sz="3200" i="1" kern="0" dirty="0">
                <a:solidFill>
                  <a:schemeClr val="tx2"/>
                </a:solidFill>
              </a:rPr>
              <a:t>n, n, m</a:t>
            </a:r>
            <a:r>
              <a:rPr lang="en-US" sz="3200" kern="0" dirty="0">
                <a:solidFill>
                  <a:schemeClr val="tx2"/>
                </a:solidFill>
              </a:rPr>
              <a:t>]</a:t>
            </a:r>
            <a:r>
              <a:rPr lang="en-US" sz="3200" kern="0" dirty="0"/>
              <a:t> is not prime</a:t>
            </a:r>
          </a:p>
          <a:p>
            <a:pPr marL="342900" algn="just"/>
            <a:r>
              <a:rPr lang="en-US" sz="3200" kern="0" dirty="0"/>
              <a:t>Neither </a:t>
            </a:r>
            <a:r>
              <a:rPr lang="en-US" sz="3200" kern="0" dirty="0">
                <a:solidFill>
                  <a:schemeClr val="tx2"/>
                </a:solidFill>
              </a:rPr>
              <a:t>[</a:t>
            </a:r>
            <a:r>
              <a:rPr lang="en-US" sz="3200" i="1" kern="0" dirty="0">
                <a:solidFill>
                  <a:schemeClr val="tx2"/>
                </a:solidFill>
              </a:rPr>
              <a:t>n, n, m</a:t>
            </a:r>
            <a:r>
              <a:rPr lang="en-US" sz="3200" kern="0" dirty="0">
                <a:solidFill>
                  <a:schemeClr val="tx2"/>
                </a:solidFill>
              </a:rPr>
              <a:t>] </a:t>
            </a:r>
            <a:r>
              <a:rPr lang="en-US" sz="3200" kern="0" dirty="0"/>
              <a:t>nor </a:t>
            </a:r>
            <a:r>
              <a:rPr lang="en-US" sz="3200" kern="0" dirty="0">
                <a:solidFill>
                  <a:schemeClr val="tx2"/>
                </a:solidFill>
              </a:rPr>
              <a:t>[</a:t>
            </a:r>
            <a:r>
              <a:rPr lang="en-US" sz="3200" i="1" kern="0" dirty="0">
                <a:solidFill>
                  <a:schemeClr val="tx2"/>
                </a:solidFill>
              </a:rPr>
              <a:t>m</a:t>
            </a:r>
            <a:r>
              <a:rPr lang="en-US" sz="3200" kern="0" dirty="0">
                <a:solidFill>
                  <a:schemeClr val="tx2"/>
                </a:solidFill>
              </a:rPr>
              <a:t>, </a:t>
            </a:r>
            <a:r>
              <a:rPr lang="en-US" sz="3200" i="1" kern="0" dirty="0">
                <a:solidFill>
                  <a:schemeClr val="tx2"/>
                </a:solidFill>
              </a:rPr>
              <a:t>n, n</a:t>
            </a:r>
            <a:r>
              <a:rPr lang="en-US" sz="3200" kern="0" dirty="0">
                <a:solidFill>
                  <a:schemeClr val="tx2"/>
                </a:solidFill>
              </a:rPr>
              <a:t>]</a:t>
            </a:r>
            <a:r>
              <a:rPr lang="en-US" sz="3200" kern="0" dirty="0"/>
              <a:t> are simple paths (not prime)</a:t>
            </a:r>
          </a:p>
        </p:txBody>
      </p:sp>
      <p:sp>
        <p:nvSpPr>
          <p:cNvPr id="44" name="Text Box 43"/>
          <p:cNvSpPr txBox="1">
            <a:spLocks noChangeArrowheads="1"/>
          </p:cNvSpPr>
          <p:nvPr/>
        </p:nvSpPr>
        <p:spPr bwMode="auto">
          <a:xfrm>
            <a:off x="3467666" y="3866237"/>
            <a:ext cx="5133456" cy="10156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EPC Requirements:  </a:t>
            </a:r>
          </a:p>
          <a:p>
            <a:endParaRPr lang="en-US" dirty="0">
              <a:solidFill>
                <a:schemeClr val="tx1"/>
              </a:solidFill>
              <a:latin typeface="Gill Sans MT" pitchFamily="34" charset="0"/>
            </a:endParaRPr>
          </a:p>
          <a:p>
            <a:endParaRPr lang="en-US" dirty="0">
              <a:solidFill>
                <a:schemeClr val="tx1"/>
              </a:solidFill>
              <a:latin typeface="Gill Sans MT" pitchFamily="34" charset="0"/>
            </a:endParaRPr>
          </a:p>
        </p:txBody>
      </p:sp>
      <p:sp>
        <p:nvSpPr>
          <p:cNvPr id="45" name="Text Box 43"/>
          <p:cNvSpPr txBox="1">
            <a:spLocks noChangeArrowheads="1"/>
          </p:cNvSpPr>
          <p:nvPr/>
        </p:nvSpPr>
        <p:spPr bwMode="auto">
          <a:xfrm>
            <a:off x="3513871" y="4262998"/>
            <a:ext cx="5087251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Gill Sans MT" pitchFamily="34" charset="0"/>
              </a:rPr>
              <a:t>TR = { </a:t>
            </a:r>
            <a:r>
              <a:rPr lang="en-US" sz="2400" dirty="0">
                <a:solidFill>
                  <a:schemeClr val="tx1"/>
                </a:solidFill>
                <a:latin typeface="+mn-lt"/>
              </a:rPr>
              <a:t>[1,2,3], [1,2,2], [2,2,3], [2,2,2] </a:t>
            </a:r>
            <a:r>
              <a:rPr lang="en-US" sz="2400" dirty="0">
                <a:solidFill>
                  <a:schemeClr val="tx1"/>
                </a:solidFill>
                <a:latin typeface="Gill Sans MT" pitchFamily="34" charset="0"/>
              </a:rPr>
              <a:t>}</a:t>
            </a:r>
          </a:p>
        </p:txBody>
      </p:sp>
      <p:sp>
        <p:nvSpPr>
          <p:cNvPr id="48" name="Text Box 43"/>
          <p:cNvSpPr txBox="1">
            <a:spLocks noChangeArrowheads="1"/>
          </p:cNvSpPr>
          <p:nvPr/>
        </p:nvSpPr>
        <p:spPr bwMode="auto">
          <a:xfrm>
            <a:off x="3475816" y="5059869"/>
            <a:ext cx="5125306" cy="10156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PPC Requirements:</a:t>
            </a:r>
          </a:p>
          <a:p>
            <a:endParaRPr lang="en-US" dirty="0">
              <a:solidFill>
                <a:schemeClr val="tx1"/>
              </a:solidFill>
              <a:latin typeface="Gill Sans MT" pitchFamily="34" charset="0"/>
            </a:endParaRPr>
          </a:p>
          <a:p>
            <a:endParaRPr lang="en-US" dirty="0">
              <a:solidFill>
                <a:schemeClr val="tx1"/>
              </a:solidFill>
              <a:latin typeface="Gill Sans MT" pitchFamily="34" charset="0"/>
            </a:endParaRPr>
          </a:p>
        </p:txBody>
      </p:sp>
      <p:sp>
        <p:nvSpPr>
          <p:cNvPr id="49" name="Text Box 43"/>
          <p:cNvSpPr txBox="1">
            <a:spLocks noChangeArrowheads="1"/>
          </p:cNvSpPr>
          <p:nvPr/>
        </p:nvSpPr>
        <p:spPr bwMode="auto">
          <a:xfrm>
            <a:off x="3522022" y="5456630"/>
            <a:ext cx="4944971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Gill Sans MT" pitchFamily="34" charset="0"/>
              </a:rPr>
              <a:t>TR = { </a:t>
            </a:r>
            <a:r>
              <a:rPr lang="en-US" sz="2400" dirty="0">
                <a:solidFill>
                  <a:schemeClr val="tx1"/>
                </a:solidFill>
                <a:latin typeface="+mn-lt"/>
              </a:rPr>
              <a:t>[1, 2, 3], [2, 2] </a:t>
            </a:r>
            <a:r>
              <a:rPr lang="en-US" sz="2400" dirty="0">
                <a:solidFill>
                  <a:schemeClr val="tx1"/>
                </a:solidFill>
                <a:latin typeface="Gill Sans MT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9448858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/>
      <p:bldP spid="48" grpId="0" animBg="1"/>
      <p:bldP spid="4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Introduction to Software Testing, Edition 2  (Ch 07)</a:t>
            </a:r>
          </a:p>
        </p:txBody>
      </p:sp>
      <p:sp>
        <p:nvSpPr>
          <p:cNvPr id="2253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© Ammann &amp; Offutt</a:t>
            </a:r>
          </a:p>
        </p:txBody>
      </p:sp>
      <p:sp>
        <p:nvSpPr>
          <p:cNvPr id="2253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678BAE8-DF39-4130-9BCF-637E4193C829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225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Prime Path Example</a:t>
            </a:r>
          </a:p>
        </p:txBody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990600"/>
            <a:ext cx="8867775" cy="5178425"/>
          </a:xfrm>
        </p:spPr>
        <p:txBody>
          <a:bodyPr/>
          <a:lstStyle/>
          <a:p>
            <a:r>
              <a:rPr lang="en-US" dirty="0"/>
              <a:t>The following example has 38 </a:t>
            </a:r>
            <a:r>
              <a:rPr lang="en-US" dirty="0">
                <a:solidFill>
                  <a:schemeClr val="tx2"/>
                </a:solidFill>
              </a:rPr>
              <a:t>simple</a:t>
            </a:r>
            <a:r>
              <a:rPr lang="en-US" dirty="0"/>
              <a:t> paths</a:t>
            </a:r>
            <a:endParaRPr lang="en-US" i="1" dirty="0"/>
          </a:p>
          <a:p>
            <a:r>
              <a:rPr lang="en-US" dirty="0"/>
              <a:t>Only </a:t>
            </a:r>
            <a:r>
              <a:rPr lang="en-US" dirty="0">
                <a:solidFill>
                  <a:schemeClr val="tx2"/>
                </a:solidFill>
              </a:rPr>
              <a:t>nine</a:t>
            </a:r>
            <a:r>
              <a:rPr lang="en-US" dirty="0"/>
              <a:t> </a:t>
            </a:r>
            <a:r>
              <a:rPr lang="en-US" i="1" dirty="0"/>
              <a:t>prime paths</a:t>
            </a:r>
          </a:p>
        </p:txBody>
      </p:sp>
      <p:sp>
        <p:nvSpPr>
          <p:cNvPr id="167968" name="Text Box 32"/>
          <p:cNvSpPr txBox="1">
            <a:spLocks noChangeArrowheads="1"/>
          </p:cNvSpPr>
          <p:nvPr/>
        </p:nvSpPr>
        <p:spPr bwMode="auto">
          <a:xfrm>
            <a:off x="3627194" y="2855913"/>
            <a:ext cx="2814881" cy="31527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ctr"/>
            <a:r>
              <a:rPr lang="en-US" u="sng" dirty="0">
                <a:solidFill>
                  <a:schemeClr val="tx1"/>
                </a:solidFill>
              </a:rPr>
              <a:t>Prime Paths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[1, 2, 3, 4, 7]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[1, 2, 3, 5, 7]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[1, 2, 3, 5, 6]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[1, 3, 4, 7]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[1, 3, 5, 7]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[1, 3, 5, 6]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[6, 5, 7]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[6, 5, 6]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[5, 6, 5]</a:t>
            </a:r>
          </a:p>
        </p:txBody>
      </p:sp>
      <p:sp>
        <p:nvSpPr>
          <p:cNvPr id="167969" name="AutoShape 33"/>
          <p:cNvSpPr>
            <a:spLocks/>
          </p:cNvSpPr>
          <p:nvPr/>
        </p:nvSpPr>
        <p:spPr bwMode="auto">
          <a:xfrm>
            <a:off x="7138988" y="4427538"/>
            <a:ext cx="1554162" cy="690562"/>
          </a:xfrm>
          <a:prstGeom prst="borderCallout2">
            <a:avLst>
              <a:gd name="adj1" fmla="val 16551"/>
              <a:gd name="adj2" fmla="val -4903"/>
              <a:gd name="adj3" fmla="val 16551"/>
              <a:gd name="adj4" fmla="val -35343"/>
              <a:gd name="adj5" fmla="val 66822"/>
              <a:gd name="adj6" fmla="val -100842"/>
            </a:avLst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algn="ctr"/>
            <a:r>
              <a:rPr lang="en-US">
                <a:solidFill>
                  <a:schemeClr val="tx1"/>
                </a:solidFill>
              </a:rPr>
              <a:t>Execute loop once</a:t>
            </a:r>
          </a:p>
        </p:txBody>
      </p:sp>
      <p:sp>
        <p:nvSpPr>
          <p:cNvPr id="167970" name="AutoShape 34"/>
          <p:cNvSpPr>
            <a:spLocks/>
          </p:cNvSpPr>
          <p:nvPr/>
        </p:nvSpPr>
        <p:spPr bwMode="auto">
          <a:xfrm>
            <a:off x="6870700" y="5268913"/>
            <a:ext cx="1971675" cy="722312"/>
          </a:xfrm>
          <a:prstGeom prst="borderCallout2">
            <a:avLst>
              <a:gd name="adj1" fmla="val 15824"/>
              <a:gd name="adj2" fmla="val -3866"/>
              <a:gd name="adj3" fmla="val 15824"/>
              <a:gd name="adj4" fmla="val -32769"/>
              <a:gd name="adj5" fmla="val 27905"/>
              <a:gd name="adj6" fmla="val -72413"/>
            </a:avLst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algn="ctr"/>
            <a:r>
              <a:rPr lang="en-US">
                <a:solidFill>
                  <a:schemeClr val="tx1"/>
                </a:solidFill>
              </a:rPr>
              <a:t>Execute loop more than once</a:t>
            </a:r>
          </a:p>
        </p:txBody>
      </p:sp>
      <p:grpSp>
        <p:nvGrpSpPr>
          <p:cNvPr id="2" name="Group 43"/>
          <p:cNvGrpSpPr>
            <a:grpSpLocks/>
          </p:cNvGrpSpPr>
          <p:nvPr/>
        </p:nvGrpSpPr>
        <p:grpSpPr bwMode="auto">
          <a:xfrm>
            <a:off x="455613" y="2301876"/>
            <a:ext cx="2120900" cy="3729038"/>
            <a:chOff x="287" y="1450"/>
            <a:chExt cx="1336" cy="2349"/>
          </a:xfrm>
        </p:grpSpPr>
        <p:grpSp>
          <p:nvGrpSpPr>
            <p:cNvPr id="22540" name="Group 39"/>
            <p:cNvGrpSpPr>
              <a:grpSpLocks/>
            </p:cNvGrpSpPr>
            <p:nvPr/>
          </p:nvGrpSpPr>
          <p:grpSpPr bwMode="auto">
            <a:xfrm>
              <a:off x="1273" y="3335"/>
              <a:ext cx="350" cy="296"/>
              <a:chOff x="684" y="3374"/>
              <a:chExt cx="350" cy="296"/>
            </a:xfrm>
          </p:grpSpPr>
          <p:sp>
            <p:nvSpPr>
              <p:cNvPr id="22569" name="Oval 6"/>
              <p:cNvSpPr>
                <a:spLocks noChangeArrowheads="1"/>
              </p:cNvSpPr>
              <p:nvPr/>
            </p:nvSpPr>
            <p:spPr bwMode="auto">
              <a:xfrm>
                <a:off x="684" y="3374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70" name="Text Box 7"/>
              <p:cNvSpPr txBox="1">
                <a:spLocks noChangeArrowheads="1"/>
              </p:cNvSpPr>
              <p:nvPr/>
            </p:nvSpPr>
            <p:spPr bwMode="auto">
              <a:xfrm>
                <a:off x="761" y="3397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</p:grpSp>
        <p:grpSp>
          <p:nvGrpSpPr>
            <p:cNvPr id="22541" name="Group 8"/>
            <p:cNvGrpSpPr>
              <a:grpSpLocks/>
            </p:cNvGrpSpPr>
            <p:nvPr/>
          </p:nvGrpSpPr>
          <p:grpSpPr bwMode="auto">
            <a:xfrm>
              <a:off x="684" y="1617"/>
              <a:ext cx="350" cy="296"/>
              <a:chOff x="4288" y="1746"/>
              <a:chExt cx="350" cy="296"/>
            </a:xfrm>
          </p:grpSpPr>
          <p:sp>
            <p:nvSpPr>
              <p:cNvPr id="22567" name="Oval 9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68" name="Text Box 10"/>
              <p:cNvSpPr txBox="1">
                <a:spLocks noChangeArrowheads="1"/>
              </p:cNvSpPr>
              <p:nvPr/>
            </p:nvSpPr>
            <p:spPr bwMode="auto">
              <a:xfrm>
                <a:off x="4365" y="1769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</p:grpSp>
        <p:grpSp>
          <p:nvGrpSpPr>
            <p:cNvPr id="22542" name="Group 11"/>
            <p:cNvGrpSpPr>
              <a:grpSpLocks/>
            </p:cNvGrpSpPr>
            <p:nvPr/>
          </p:nvGrpSpPr>
          <p:grpSpPr bwMode="auto">
            <a:xfrm>
              <a:off x="684" y="2482"/>
              <a:ext cx="350" cy="296"/>
              <a:chOff x="4738" y="2684"/>
              <a:chExt cx="350" cy="296"/>
            </a:xfrm>
          </p:grpSpPr>
          <p:sp>
            <p:nvSpPr>
              <p:cNvPr id="22565" name="Oval 12"/>
              <p:cNvSpPr>
                <a:spLocks noChangeArrowheads="1"/>
              </p:cNvSpPr>
              <p:nvPr/>
            </p:nvSpPr>
            <p:spPr bwMode="auto">
              <a:xfrm>
                <a:off x="4738" y="2684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66" name="Text Box 13"/>
              <p:cNvSpPr txBox="1">
                <a:spLocks noChangeArrowheads="1"/>
              </p:cNvSpPr>
              <p:nvPr/>
            </p:nvSpPr>
            <p:spPr bwMode="auto">
              <a:xfrm>
                <a:off x="4815" y="2707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</p:grpSp>
        <p:grpSp>
          <p:nvGrpSpPr>
            <p:cNvPr id="22543" name="Group 14"/>
            <p:cNvGrpSpPr>
              <a:grpSpLocks/>
            </p:cNvGrpSpPr>
            <p:nvPr/>
          </p:nvGrpSpPr>
          <p:grpSpPr bwMode="auto">
            <a:xfrm>
              <a:off x="287" y="2034"/>
              <a:ext cx="350" cy="296"/>
              <a:chOff x="3838" y="2684"/>
              <a:chExt cx="350" cy="296"/>
            </a:xfrm>
          </p:grpSpPr>
          <p:sp>
            <p:nvSpPr>
              <p:cNvPr id="22563" name="Oval 15"/>
              <p:cNvSpPr>
                <a:spLocks noChangeArrowheads="1"/>
              </p:cNvSpPr>
              <p:nvPr/>
            </p:nvSpPr>
            <p:spPr bwMode="auto">
              <a:xfrm>
                <a:off x="3838" y="2684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64" name="Text Box 16"/>
              <p:cNvSpPr txBox="1">
                <a:spLocks noChangeArrowheads="1"/>
              </p:cNvSpPr>
              <p:nvPr/>
            </p:nvSpPr>
            <p:spPr bwMode="auto">
              <a:xfrm>
                <a:off x="3915" y="2707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</p:grpSp>
        <p:sp>
          <p:nvSpPr>
            <p:cNvPr id="22544" name="Line 17"/>
            <p:cNvSpPr>
              <a:spLocks noChangeShapeType="1"/>
            </p:cNvSpPr>
            <p:nvPr/>
          </p:nvSpPr>
          <p:spPr bwMode="auto">
            <a:xfrm flipH="1">
              <a:off x="572" y="2765"/>
              <a:ext cx="212" cy="1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45" name="Line 18"/>
            <p:cNvSpPr>
              <a:spLocks noChangeShapeType="1"/>
            </p:cNvSpPr>
            <p:nvPr/>
          </p:nvSpPr>
          <p:spPr bwMode="auto">
            <a:xfrm>
              <a:off x="857" y="1450"/>
              <a:ext cx="2" cy="15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2546" name="Group 19"/>
            <p:cNvGrpSpPr>
              <a:grpSpLocks/>
            </p:cNvGrpSpPr>
            <p:nvPr/>
          </p:nvGrpSpPr>
          <p:grpSpPr bwMode="auto">
            <a:xfrm>
              <a:off x="287" y="2930"/>
              <a:ext cx="350" cy="296"/>
              <a:chOff x="4288" y="1746"/>
              <a:chExt cx="350" cy="296"/>
            </a:xfrm>
          </p:grpSpPr>
          <p:sp>
            <p:nvSpPr>
              <p:cNvPr id="22561" name="Oval 20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62" name="Text Box 21"/>
              <p:cNvSpPr txBox="1">
                <a:spLocks noChangeArrowheads="1"/>
              </p:cNvSpPr>
              <p:nvPr/>
            </p:nvSpPr>
            <p:spPr bwMode="auto">
              <a:xfrm>
                <a:off x="4365" y="1769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</p:grpSp>
        <p:grpSp>
          <p:nvGrpSpPr>
            <p:cNvPr id="22547" name="Group 22"/>
            <p:cNvGrpSpPr>
              <a:grpSpLocks/>
            </p:cNvGrpSpPr>
            <p:nvPr/>
          </p:nvGrpSpPr>
          <p:grpSpPr bwMode="auto">
            <a:xfrm>
              <a:off x="1053" y="2930"/>
              <a:ext cx="350" cy="296"/>
              <a:chOff x="3838" y="2684"/>
              <a:chExt cx="350" cy="296"/>
            </a:xfrm>
          </p:grpSpPr>
          <p:sp>
            <p:nvSpPr>
              <p:cNvPr id="22559" name="Oval 23"/>
              <p:cNvSpPr>
                <a:spLocks noChangeArrowheads="1"/>
              </p:cNvSpPr>
              <p:nvPr/>
            </p:nvSpPr>
            <p:spPr bwMode="auto">
              <a:xfrm>
                <a:off x="3838" y="2684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60" name="Text Box 24"/>
              <p:cNvSpPr txBox="1">
                <a:spLocks noChangeArrowheads="1"/>
              </p:cNvSpPr>
              <p:nvPr/>
            </p:nvSpPr>
            <p:spPr bwMode="auto">
              <a:xfrm>
                <a:off x="3915" y="2707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</p:grpSp>
        <p:sp>
          <p:nvSpPr>
            <p:cNvPr id="22548" name="Line 25"/>
            <p:cNvSpPr>
              <a:spLocks noChangeShapeType="1"/>
            </p:cNvSpPr>
            <p:nvPr/>
          </p:nvSpPr>
          <p:spPr bwMode="auto">
            <a:xfrm>
              <a:off x="939" y="2767"/>
              <a:ext cx="180" cy="18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49" name="Line 26"/>
            <p:cNvSpPr>
              <a:spLocks noChangeShapeType="1"/>
            </p:cNvSpPr>
            <p:nvPr/>
          </p:nvSpPr>
          <p:spPr bwMode="auto">
            <a:xfrm flipH="1">
              <a:off x="932" y="3207"/>
              <a:ext cx="195" cy="30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50" name="Line 27"/>
            <p:cNvSpPr>
              <a:spLocks noChangeShapeType="1"/>
            </p:cNvSpPr>
            <p:nvPr/>
          </p:nvSpPr>
          <p:spPr bwMode="auto">
            <a:xfrm>
              <a:off x="572" y="2308"/>
              <a:ext cx="194" cy="1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51" name="Line 28"/>
            <p:cNvSpPr>
              <a:spLocks noChangeShapeType="1"/>
            </p:cNvSpPr>
            <p:nvPr/>
          </p:nvSpPr>
          <p:spPr bwMode="auto">
            <a:xfrm flipH="1">
              <a:off x="603" y="1893"/>
              <a:ext cx="166" cy="18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52" name="Line 29"/>
            <p:cNvSpPr>
              <a:spLocks noChangeShapeType="1"/>
            </p:cNvSpPr>
            <p:nvPr/>
          </p:nvSpPr>
          <p:spPr bwMode="auto">
            <a:xfrm>
              <a:off x="578" y="3204"/>
              <a:ext cx="195" cy="30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53" name="Line 30"/>
            <p:cNvSpPr>
              <a:spLocks noChangeShapeType="1"/>
            </p:cNvSpPr>
            <p:nvPr/>
          </p:nvSpPr>
          <p:spPr bwMode="auto">
            <a:xfrm flipH="1">
              <a:off x="857" y="1918"/>
              <a:ext cx="3" cy="54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54" name="Line 31"/>
            <p:cNvSpPr>
              <a:spLocks noChangeShapeType="1"/>
            </p:cNvSpPr>
            <p:nvPr/>
          </p:nvSpPr>
          <p:spPr bwMode="auto">
            <a:xfrm>
              <a:off x="1234" y="3229"/>
              <a:ext cx="101" cy="14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2555" name="Group 35"/>
            <p:cNvGrpSpPr>
              <a:grpSpLocks/>
            </p:cNvGrpSpPr>
            <p:nvPr/>
          </p:nvGrpSpPr>
          <p:grpSpPr bwMode="auto">
            <a:xfrm>
              <a:off x="682" y="3503"/>
              <a:ext cx="350" cy="296"/>
              <a:chOff x="4288" y="3622"/>
              <a:chExt cx="350" cy="296"/>
            </a:xfrm>
          </p:grpSpPr>
          <p:sp>
            <p:nvSpPr>
              <p:cNvPr id="22557" name="Oval 36"/>
              <p:cNvSpPr>
                <a:spLocks noChangeArrowheads="1"/>
              </p:cNvSpPr>
              <p:nvPr/>
            </p:nvSpPr>
            <p:spPr bwMode="auto">
              <a:xfrm>
                <a:off x="4288" y="3622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58" name="Text Box 37"/>
              <p:cNvSpPr txBox="1">
                <a:spLocks noChangeArrowheads="1"/>
              </p:cNvSpPr>
              <p:nvPr/>
            </p:nvSpPr>
            <p:spPr bwMode="auto">
              <a:xfrm>
                <a:off x="4365" y="3645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7</a:t>
                </a:r>
              </a:p>
            </p:txBody>
          </p:sp>
        </p:grpSp>
        <p:sp>
          <p:nvSpPr>
            <p:cNvPr id="22556" name="Line 38"/>
            <p:cNvSpPr>
              <a:spLocks noChangeShapeType="1"/>
            </p:cNvSpPr>
            <p:nvPr/>
          </p:nvSpPr>
          <p:spPr bwMode="auto">
            <a:xfrm flipH="1" flipV="1">
              <a:off x="1367" y="3176"/>
              <a:ext cx="101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7978" name="AutoShape 42"/>
          <p:cNvSpPr>
            <a:spLocks/>
          </p:cNvSpPr>
          <p:nvPr/>
        </p:nvSpPr>
        <p:spPr bwMode="auto">
          <a:xfrm>
            <a:off x="7048500" y="3582988"/>
            <a:ext cx="1554163" cy="690562"/>
          </a:xfrm>
          <a:prstGeom prst="borderCallout2">
            <a:avLst>
              <a:gd name="adj1" fmla="val 16551"/>
              <a:gd name="adj2" fmla="val -4903"/>
              <a:gd name="adj3" fmla="val 16551"/>
              <a:gd name="adj4" fmla="val -31972"/>
              <a:gd name="adj5" fmla="val 141994"/>
              <a:gd name="adj6" fmla="val -95199"/>
            </a:avLst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Execute loop 0 times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7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7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7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7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68" grpId="0" animBg="1" autoUpdateAnimBg="0"/>
      <p:bldP spid="167969" grpId="0" animBg="1" autoUpdateAnimBg="0"/>
      <p:bldP spid="167970" grpId="0" animBg="1" autoUpdateAnimBg="0"/>
      <p:bldP spid="167978" grpId="0" animBg="1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Introduction to Software Testing, Edition 2  (Ch 07)</a:t>
            </a:r>
          </a:p>
        </p:txBody>
      </p:sp>
      <p:sp>
        <p:nvSpPr>
          <p:cNvPr id="2355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© Ammann &amp; Offutt</a:t>
            </a:r>
          </a:p>
        </p:txBody>
      </p:sp>
      <p:sp>
        <p:nvSpPr>
          <p:cNvPr id="2355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E3E78A9-DB5B-4B24-9CC0-2F52591DF376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Touring, </a:t>
            </a:r>
            <a:r>
              <a:rPr lang="en-US" dirty="0" err="1"/>
              <a:t>Sidetrips</a:t>
            </a:r>
            <a:r>
              <a:rPr lang="en-US" dirty="0"/>
              <a:t>, and Detours</a:t>
            </a:r>
          </a:p>
        </p:txBody>
      </p:sp>
      <p:sp>
        <p:nvSpPr>
          <p:cNvPr id="235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974819"/>
            <a:ext cx="8689364" cy="1041888"/>
          </a:xfrm>
        </p:spPr>
        <p:txBody>
          <a:bodyPr/>
          <a:lstStyle/>
          <a:p>
            <a:pPr algn="just"/>
            <a:r>
              <a:rPr lang="en-US" dirty="0"/>
              <a:t>Prime paths do not have </a:t>
            </a:r>
            <a:r>
              <a:rPr lang="en-US" dirty="0">
                <a:solidFill>
                  <a:schemeClr val="tx2"/>
                </a:solidFill>
              </a:rPr>
              <a:t>internal loops</a:t>
            </a:r>
            <a:r>
              <a:rPr lang="en-US" dirty="0"/>
              <a:t> … test paths </a:t>
            </a:r>
            <a:r>
              <a:rPr lang="en-US" u="sng" dirty="0"/>
              <a:t>might</a:t>
            </a:r>
            <a:endParaRPr lang="en-US" dirty="0"/>
          </a:p>
        </p:txBody>
      </p:sp>
      <p:sp>
        <p:nvSpPr>
          <p:cNvPr id="23559" name="Rectangle 4"/>
          <p:cNvSpPr>
            <a:spLocks noChangeArrowheads="1"/>
          </p:cNvSpPr>
          <p:nvPr/>
        </p:nvSpPr>
        <p:spPr bwMode="auto">
          <a:xfrm>
            <a:off x="138113" y="1894470"/>
            <a:ext cx="8777286" cy="4490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285750" indent="-285750" algn="just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sz="2800" dirty="0">
                <a:solidFill>
                  <a:schemeClr val="tx2"/>
                </a:solidFill>
                <a:latin typeface="Gill Sans MT" pitchFamily="34" charset="0"/>
              </a:rPr>
              <a:t>Tour</a:t>
            </a:r>
            <a:r>
              <a:rPr lang="en-US" sz="2800" dirty="0">
                <a:solidFill>
                  <a:schemeClr val="tx1"/>
                </a:solidFill>
                <a:latin typeface="Gill Sans MT" pitchFamily="34" charset="0"/>
              </a:rPr>
              <a:t>:</a:t>
            </a: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  </a:t>
            </a:r>
            <a:r>
              <a:rPr lang="en-US" sz="2800" b="0" i="1" dirty="0">
                <a:solidFill>
                  <a:srgbClr val="7030A0"/>
                </a:solidFill>
                <a:latin typeface="Gill Sans MT" pitchFamily="34" charset="0"/>
              </a:rPr>
              <a:t>A test path p tours </a:t>
            </a:r>
            <a:r>
              <a:rPr lang="en-US" sz="2800" b="0" i="1" dirty="0" err="1">
                <a:solidFill>
                  <a:srgbClr val="7030A0"/>
                </a:solidFill>
                <a:latin typeface="Gill Sans MT" pitchFamily="34" charset="0"/>
              </a:rPr>
              <a:t>subpath</a:t>
            </a:r>
            <a:r>
              <a:rPr lang="en-US" sz="2800" b="0" i="1" dirty="0">
                <a:solidFill>
                  <a:srgbClr val="7030A0"/>
                </a:solidFill>
                <a:latin typeface="Gill Sans MT" pitchFamily="34" charset="0"/>
              </a:rPr>
              <a:t> q if q is a </a:t>
            </a:r>
            <a:r>
              <a:rPr lang="en-US" sz="2800" b="0" i="1" dirty="0" err="1">
                <a:solidFill>
                  <a:srgbClr val="7030A0"/>
                </a:solidFill>
                <a:latin typeface="Gill Sans MT" pitchFamily="34" charset="0"/>
              </a:rPr>
              <a:t>subpath</a:t>
            </a:r>
            <a:r>
              <a:rPr lang="en-US" sz="2800" b="0" i="1" dirty="0">
                <a:solidFill>
                  <a:srgbClr val="7030A0"/>
                </a:solidFill>
                <a:latin typeface="Gill Sans MT" pitchFamily="34" charset="0"/>
              </a:rPr>
              <a:t> of p</a:t>
            </a:r>
          </a:p>
          <a:p>
            <a:pPr marL="285750" indent="-285750" algn="just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If we are required to tour </a:t>
            </a:r>
            <a:r>
              <a:rPr lang="en-US" sz="2800" b="0" dirty="0" err="1">
                <a:solidFill>
                  <a:schemeClr val="tx1"/>
                </a:solidFill>
                <a:latin typeface="Gill Sans MT" pitchFamily="34" charset="0"/>
              </a:rPr>
              <a:t>subpath</a:t>
            </a: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 </a:t>
            </a:r>
            <a:r>
              <a:rPr lang="en-US" sz="2800" b="0" dirty="0">
                <a:solidFill>
                  <a:srgbClr val="FF6600"/>
                </a:solidFill>
                <a:latin typeface="Gill Sans MT" pitchFamily="34" charset="0"/>
              </a:rPr>
              <a:t>q = [2, 3, 5],</a:t>
            </a: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 the strict definition of tour prohibits us from meeting the requirement with any path that contains 4, such as:</a:t>
            </a:r>
          </a:p>
          <a:p>
            <a:pPr marL="742950" lvl="1" indent="-285750" algn="just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 p = [1, </a:t>
            </a:r>
            <a:r>
              <a:rPr lang="en-US" sz="2400" b="0" dirty="0">
                <a:solidFill>
                  <a:srgbClr val="FF6600"/>
                </a:solidFill>
                <a:latin typeface="Gill Sans MT" pitchFamily="34" charset="0"/>
              </a:rPr>
              <a:t>2</a:t>
            </a: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, </a:t>
            </a:r>
            <a:r>
              <a:rPr lang="en-US" sz="2400" b="0" dirty="0">
                <a:solidFill>
                  <a:srgbClr val="FF6600"/>
                </a:solidFill>
                <a:latin typeface="Gill Sans MT" pitchFamily="34" charset="0"/>
              </a:rPr>
              <a:t>3</a:t>
            </a: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, 4, </a:t>
            </a:r>
            <a:r>
              <a:rPr lang="en-US" sz="2400" b="0" dirty="0">
                <a:solidFill>
                  <a:srgbClr val="FF6600"/>
                </a:solidFill>
                <a:latin typeface="Gill Sans MT" pitchFamily="34" charset="0"/>
              </a:rPr>
              <a:t>3</a:t>
            </a: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, </a:t>
            </a:r>
            <a:r>
              <a:rPr lang="en-US" sz="2400" b="0" dirty="0">
                <a:solidFill>
                  <a:srgbClr val="FF6600"/>
                </a:solidFill>
                <a:latin typeface="Gill Sans MT" pitchFamily="34" charset="0"/>
              </a:rPr>
              <a:t>5</a:t>
            </a: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, 6]</a:t>
            </a:r>
          </a:p>
          <a:p>
            <a:pPr marL="742950" lvl="1" indent="-285750" algn="just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Indeed, we do not visit 2, 3, and 5 in exactly the same order.</a:t>
            </a:r>
          </a:p>
        </p:txBody>
      </p:sp>
      <p:grpSp>
        <p:nvGrpSpPr>
          <p:cNvPr id="76" name="Group 42">
            <a:extLst>
              <a:ext uri="{FF2B5EF4-FFF2-40B4-BE49-F238E27FC236}">
                <a16:creationId xmlns:a16="http://schemas.microsoft.com/office/drawing/2014/main" id="{17FA012E-9269-4981-84E1-A999E3DA1D13}"/>
              </a:ext>
            </a:extLst>
          </p:cNvPr>
          <p:cNvGrpSpPr>
            <a:grpSpLocks/>
          </p:cNvGrpSpPr>
          <p:nvPr/>
        </p:nvGrpSpPr>
        <p:grpSpPr bwMode="auto">
          <a:xfrm>
            <a:off x="2197711" y="4891088"/>
            <a:ext cx="5381625" cy="1381125"/>
            <a:chOff x="842" y="988"/>
            <a:chExt cx="3390" cy="870"/>
          </a:xfrm>
        </p:grpSpPr>
        <p:grpSp>
          <p:nvGrpSpPr>
            <p:cNvPr id="77" name="Group 5">
              <a:extLst>
                <a:ext uri="{FF2B5EF4-FFF2-40B4-BE49-F238E27FC236}">
                  <a16:creationId xmlns:a16="http://schemas.microsoft.com/office/drawing/2014/main" id="{8CA71B4D-F240-488A-91F4-F3AC99B5C24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50" y="989"/>
              <a:ext cx="350" cy="296"/>
              <a:chOff x="4288" y="1746"/>
              <a:chExt cx="350" cy="296"/>
            </a:xfrm>
          </p:grpSpPr>
          <p:sp>
            <p:nvSpPr>
              <p:cNvPr id="101" name="Oval 6">
                <a:extLst>
                  <a:ext uri="{FF2B5EF4-FFF2-40B4-BE49-F238E27FC236}">
                    <a16:creationId xmlns:a16="http://schemas.microsoft.com/office/drawing/2014/main" id="{9665CE80-4E52-4CD9-AA60-7F70D9650D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b="0">
                  <a:latin typeface="Gill Sans MT" pitchFamily="34" charset="0"/>
                </a:endParaRPr>
              </a:p>
            </p:txBody>
          </p:sp>
          <p:sp>
            <p:nvSpPr>
              <p:cNvPr id="102" name="Text Box 7">
                <a:extLst>
                  <a:ext uri="{FF2B5EF4-FFF2-40B4-BE49-F238E27FC236}">
                    <a16:creationId xmlns:a16="http://schemas.microsoft.com/office/drawing/2014/main" id="{E9B50672-68D2-495B-ACE9-D78348C627F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64" y="1769"/>
                <a:ext cx="197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b="0" dirty="0">
                    <a:solidFill>
                      <a:schemeClr val="tx1"/>
                    </a:solidFill>
                    <a:latin typeface="Gill Sans MT" pitchFamily="34" charset="0"/>
                  </a:rPr>
                  <a:t>1</a:t>
                </a:r>
              </a:p>
            </p:txBody>
          </p:sp>
        </p:grpSp>
        <p:grpSp>
          <p:nvGrpSpPr>
            <p:cNvPr id="78" name="Group 9">
              <a:extLst>
                <a:ext uri="{FF2B5EF4-FFF2-40B4-BE49-F238E27FC236}">
                  <a16:creationId xmlns:a16="http://schemas.microsoft.com/office/drawing/2014/main" id="{5C538F86-2938-42DA-8D84-040539575B7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57" y="988"/>
              <a:ext cx="350" cy="296"/>
              <a:chOff x="4738" y="2684"/>
              <a:chExt cx="350" cy="296"/>
            </a:xfrm>
          </p:grpSpPr>
          <p:sp>
            <p:nvSpPr>
              <p:cNvPr id="99" name="Oval 10">
                <a:extLst>
                  <a:ext uri="{FF2B5EF4-FFF2-40B4-BE49-F238E27FC236}">
                    <a16:creationId xmlns:a16="http://schemas.microsoft.com/office/drawing/2014/main" id="{A57749A3-D7D3-4530-9AE7-35428E3F84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38" y="2684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b="0">
                  <a:latin typeface="Gill Sans MT" pitchFamily="34" charset="0"/>
                </a:endParaRPr>
              </a:p>
            </p:txBody>
          </p:sp>
          <p:sp>
            <p:nvSpPr>
              <p:cNvPr id="100" name="Text Box 11">
                <a:extLst>
                  <a:ext uri="{FF2B5EF4-FFF2-40B4-BE49-F238E27FC236}">
                    <a16:creationId xmlns:a16="http://schemas.microsoft.com/office/drawing/2014/main" id="{61341194-5A69-4A41-89F5-2A891D325F4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15" y="2707"/>
                <a:ext cx="197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b="0" dirty="0">
                    <a:solidFill>
                      <a:schemeClr val="tx1"/>
                    </a:solidFill>
                    <a:latin typeface="Gill Sans MT" pitchFamily="34" charset="0"/>
                  </a:rPr>
                  <a:t>3</a:t>
                </a:r>
              </a:p>
            </p:txBody>
          </p:sp>
        </p:grpSp>
        <p:grpSp>
          <p:nvGrpSpPr>
            <p:cNvPr id="79" name="Group 12">
              <a:extLst>
                <a:ext uri="{FF2B5EF4-FFF2-40B4-BE49-F238E27FC236}">
                  <a16:creationId xmlns:a16="http://schemas.microsoft.com/office/drawing/2014/main" id="{2D3C24BD-B043-49C9-A932-4B617B65A6B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3" y="989"/>
              <a:ext cx="350" cy="296"/>
              <a:chOff x="3838" y="2684"/>
              <a:chExt cx="350" cy="296"/>
            </a:xfrm>
          </p:grpSpPr>
          <p:sp>
            <p:nvSpPr>
              <p:cNvPr id="97" name="Oval 13">
                <a:extLst>
                  <a:ext uri="{FF2B5EF4-FFF2-40B4-BE49-F238E27FC236}">
                    <a16:creationId xmlns:a16="http://schemas.microsoft.com/office/drawing/2014/main" id="{C0E0E0FB-28CA-4D94-81C5-617E59ED72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8" y="2684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b="0">
                  <a:latin typeface="Gill Sans MT" pitchFamily="34" charset="0"/>
                </a:endParaRPr>
              </a:p>
            </p:txBody>
          </p:sp>
          <p:sp>
            <p:nvSpPr>
              <p:cNvPr id="98" name="Text Box 14">
                <a:extLst>
                  <a:ext uri="{FF2B5EF4-FFF2-40B4-BE49-F238E27FC236}">
                    <a16:creationId xmlns:a16="http://schemas.microsoft.com/office/drawing/2014/main" id="{4C4B0443-EA4C-41FF-86FB-CAC3EABAD25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15" y="2707"/>
                <a:ext cx="197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b="0" dirty="0">
                    <a:solidFill>
                      <a:schemeClr val="tx1"/>
                    </a:solidFill>
                    <a:latin typeface="Gill Sans MT" pitchFamily="34" charset="0"/>
                  </a:rPr>
                  <a:t>2</a:t>
                </a:r>
              </a:p>
            </p:txBody>
          </p:sp>
        </p:grpSp>
        <p:grpSp>
          <p:nvGrpSpPr>
            <p:cNvPr id="80" name="Group 15">
              <a:extLst>
                <a:ext uri="{FF2B5EF4-FFF2-40B4-BE49-F238E27FC236}">
                  <a16:creationId xmlns:a16="http://schemas.microsoft.com/office/drawing/2014/main" id="{C23BD8A8-7846-4950-AB14-69200BF0E96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82" y="988"/>
              <a:ext cx="350" cy="296"/>
              <a:chOff x="4288" y="3622"/>
              <a:chExt cx="350" cy="296"/>
            </a:xfrm>
          </p:grpSpPr>
          <p:sp>
            <p:nvSpPr>
              <p:cNvPr id="95" name="Oval 16">
                <a:extLst>
                  <a:ext uri="{FF2B5EF4-FFF2-40B4-BE49-F238E27FC236}">
                    <a16:creationId xmlns:a16="http://schemas.microsoft.com/office/drawing/2014/main" id="{D790E0CF-F5F2-4587-B0C1-D39DA0B58D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88" y="3622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b="0">
                  <a:latin typeface="Gill Sans MT" pitchFamily="34" charset="0"/>
                </a:endParaRPr>
              </a:p>
            </p:txBody>
          </p:sp>
          <p:sp>
            <p:nvSpPr>
              <p:cNvPr id="96" name="Text Box 17">
                <a:extLst>
                  <a:ext uri="{FF2B5EF4-FFF2-40B4-BE49-F238E27FC236}">
                    <a16:creationId xmlns:a16="http://schemas.microsoft.com/office/drawing/2014/main" id="{2C9E7EF3-78D8-4661-85DB-AFC10E4B1B5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65" y="3645"/>
                <a:ext cx="197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b="0" dirty="0">
                    <a:solidFill>
                      <a:schemeClr val="tx1"/>
                    </a:solidFill>
                    <a:latin typeface="Gill Sans MT" pitchFamily="34" charset="0"/>
                  </a:rPr>
                  <a:t>6</a:t>
                </a:r>
              </a:p>
            </p:txBody>
          </p:sp>
        </p:grpSp>
        <p:sp>
          <p:nvSpPr>
            <p:cNvPr id="81" name="Line 18">
              <a:extLst>
                <a:ext uri="{FF2B5EF4-FFF2-40B4-BE49-F238E27FC236}">
                  <a16:creationId xmlns:a16="http://schemas.microsoft.com/office/drawing/2014/main" id="{37C54F5A-0D17-4883-8D5C-BDD203458FA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09" y="1286"/>
              <a:ext cx="448" cy="38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b="0">
                <a:latin typeface="Gill Sans MT" pitchFamily="34" charset="0"/>
              </a:endParaRPr>
            </a:p>
          </p:txBody>
        </p:sp>
        <p:sp>
          <p:nvSpPr>
            <p:cNvPr id="82" name="Line 19">
              <a:extLst>
                <a:ext uri="{FF2B5EF4-FFF2-40B4-BE49-F238E27FC236}">
                  <a16:creationId xmlns:a16="http://schemas.microsoft.com/office/drawing/2014/main" id="{33D344F3-BFD0-49A0-9757-456DB0FB25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2" y="1137"/>
              <a:ext cx="20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b="0">
                <a:latin typeface="Gill Sans MT" pitchFamily="34" charset="0"/>
              </a:endParaRPr>
            </a:p>
          </p:txBody>
        </p:sp>
        <p:grpSp>
          <p:nvGrpSpPr>
            <p:cNvPr id="83" name="Group 20">
              <a:extLst>
                <a:ext uri="{FF2B5EF4-FFF2-40B4-BE49-F238E27FC236}">
                  <a16:creationId xmlns:a16="http://schemas.microsoft.com/office/drawing/2014/main" id="{E2B12C9F-24EB-4BE1-B22B-9F54A7820A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57" y="1562"/>
              <a:ext cx="350" cy="296"/>
              <a:chOff x="4288" y="1746"/>
              <a:chExt cx="350" cy="296"/>
            </a:xfrm>
          </p:grpSpPr>
          <p:sp>
            <p:nvSpPr>
              <p:cNvPr id="93" name="Oval 21">
                <a:extLst>
                  <a:ext uri="{FF2B5EF4-FFF2-40B4-BE49-F238E27FC236}">
                    <a16:creationId xmlns:a16="http://schemas.microsoft.com/office/drawing/2014/main" id="{3F49A870-D89B-4E80-8EC1-A3F6BDD27F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b="0">
                  <a:latin typeface="Gill Sans MT" pitchFamily="34" charset="0"/>
                </a:endParaRPr>
              </a:p>
            </p:txBody>
          </p:sp>
          <p:sp>
            <p:nvSpPr>
              <p:cNvPr id="94" name="Text Box 22">
                <a:extLst>
                  <a:ext uri="{FF2B5EF4-FFF2-40B4-BE49-F238E27FC236}">
                    <a16:creationId xmlns:a16="http://schemas.microsoft.com/office/drawing/2014/main" id="{BFF7A3DB-9461-4297-890D-0623AEA9A28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64" y="1769"/>
                <a:ext cx="197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b="0" dirty="0">
                    <a:solidFill>
                      <a:schemeClr val="tx1"/>
                    </a:solidFill>
                    <a:latin typeface="Gill Sans MT" pitchFamily="34" charset="0"/>
                  </a:rPr>
                  <a:t>4</a:t>
                </a:r>
              </a:p>
            </p:txBody>
          </p:sp>
        </p:grpSp>
        <p:grpSp>
          <p:nvGrpSpPr>
            <p:cNvPr id="84" name="Group 27">
              <a:extLst>
                <a:ext uri="{FF2B5EF4-FFF2-40B4-BE49-F238E27FC236}">
                  <a16:creationId xmlns:a16="http://schemas.microsoft.com/office/drawing/2014/main" id="{C9560DAC-5894-4929-838F-860A887086D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71" y="989"/>
              <a:ext cx="350" cy="296"/>
              <a:chOff x="3838" y="2684"/>
              <a:chExt cx="350" cy="296"/>
            </a:xfrm>
          </p:grpSpPr>
          <p:sp>
            <p:nvSpPr>
              <p:cNvPr id="91" name="Oval 28">
                <a:extLst>
                  <a:ext uri="{FF2B5EF4-FFF2-40B4-BE49-F238E27FC236}">
                    <a16:creationId xmlns:a16="http://schemas.microsoft.com/office/drawing/2014/main" id="{AD06D8A6-5080-4452-A976-3FD8D01688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8" y="2684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b="0">
                  <a:latin typeface="Gill Sans MT" pitchFamily="34" charset="0"/>
                </a:endParaRPr>
              </a:p>
            </p:txBody>
          </p:sp>
          <p:sp>
            <p:nvSpPr>
              <p:cNvPr id="92" name="Text Box 29">
                <a:extLst>
                  <a:ext uri="{FF2B5EF4-FFF2-40B4-BE49-F238E27FC236}">
                    <a16:creationId xmlns:a16="http://schemas.microsoft.com/office/drawing/2014/main" id="{00FBB05F-B314-4479-80A1-25DA1392881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15" y="2707"/>
                <a:ext cx="197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b="0" dirty="0">
                    <a:solidFill>
                      <a:schemeClr val="tx1"/>
                    </a:solidFill>
                    <a:latin typeface="Gill Sans MT" pitchFamily="34" charset="0"/>
                  </a:rPr>
                  <a:t>5</a:t>
                </a:r>
              </a:p>
            </p:txBody>
          </p:sp>
        </p:grpSp>
        <p:sp>
          <p:nvSpPr>
            <p:cNvPr id="85" name="Line 34">
              <a:extLst>
                <a:ext uri="{FF2B5EF4-FFF2-40B4-BE49-F238E27FC236}">
                  <a16:creationId xmlns:a16="http://schemas.microsoft.com/office/drawing/2014/main" id="{2FC23B64-2A3E-42CB-9DC9-5A18F2495F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63" y="1283"/>
              <a:ext cx="2" cy="2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b="0">
                <a:latin typeface="Gill Sans MT" pitchFamily="34" charset="0"/>
              </a:endParaRPr>
            </a:p>
          </p:txBody>
        </p:sp>
        <p:sp>
          <p:nvSpPr>
            <p:cNvPr id="86" name="Line 37">
              <a:extLst>
                <a:ext uri="{FF2B5EF4-FFF2-40B4-BE49-F238E27FC236}">
                  <a16:creationId xmlns:a16="http://schemas.microsoft.com/office/drawing/2014/main" id="{FDE8F0EC-58F8-479B-8C19-88126CC445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00" y="1137"/>
              <a:ext cx="33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b="0">
                <a:latin typeface="Gill Sans MT" pitchFamily="34" charset="0"/>
              </a:endParaRPr>
            </a:p>
          </p:txBody>
        </p:sp>
        <p:sp>
          <p:nvSpPr>
            <p:cNvPr id="87" name="Line 38">
              <a:extLst>
                <a:ext uri="{FF2B5EF4-FFF2-40B4-BE49-F238E27FC236}">
                  <a16:creationId xmlns:a16="http://schemas.microsoft.com/office/drawing/2014/main" id="{5B2B0381-38AB-447E-B999-4A5CE3ED90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32" y="1136"/>
              <a:ext cx="33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b="0">
                <a:latin typeface="Gill Sans MT" pitchFamily="34" charset="0"/>
              </a:endParaRPr>
            </a:p>
          </p:txBody>
        </p:sp>
        <p:sp>
          <p:nvSpPr>
            <p:cNvPr id="88" name="Line 39">
              <a:extLst>
                <a:ext uri="{FF2B5EF4-FFF2-40B4-BE49-F238E27FC236}">
                  <a16:creationId xmlns:a16="http://schemas.microsoft.com/office/drawing/2014/main" id="{D0D7F2EB-D08A-484F-B3ED-DAB2DE02BC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14" y="1136"/>
              <a:ext cx="33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b="0">
                <a:latin typeface="Gill Sans MT" pitchFamily="34" charset="0"/>
              </a:endParaRPr>
            </a:p>
          </p:txBody>
        </p:sp>
        <p:sp>
          <p:nvSpPr>
            <p:cNvPr id="89" name="Line 40">
              <a:extLst>
                <a:ext uri="{FF2B5EF4-FFF2-40B4-BE49-F238E27FC236}">
                  <a16:creationId xmlns:a16="http://schemas.microsoft.com/office/drawing/2014/main" id="{25997816-D4B1-4D85-9F11-71749AA4ED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1" y="1136"/>
              <a:ext cx="33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b="0">
                <a:latin typeface="Gill Sans MT" pitchFamily="34" charset="0"/>
              </a:endParaRPr>
            </a:p>
          </p:txBody>
        </p:sp>
        <p:sp>
          <p:nvSpPr>
            <p:cNvPr id="90" name="Line 41">
              <a:extLst>
                <a:ext uri="{FF2B5EF4-FFF2-40B4-BE49-F238E27FC236}">
                  <a16:creationId xmlns:a16="http://schemas.microsoft.com/office/drawing/2014/main" id="{A51B27A9-F56D-4D0C-9520-11EAA4EAA0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04" y="1282"/>
              <a:ext cx="2" cy="2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arrow" w="med" len="med"/>
              <a:tailEnd/>
            </a:ln>
          </p:spPr>
          <p:txBody>
            <a:bodyPr/>
            <a:lstStyle/>
            <a:p>
              <a:endParaRPr lang="en-US" b="0">
                <a:latin typeface="Gill Sans MT" pitchFamily="34" charset="0"/>
              </a:endParaRPr>
            </a:p>
          </p:txBody>
        </p:sp>
      </p:grpSp>
      <p:grpSp>
        <p:nvGrpSpPr>
          <p:cNvPr id="103" name="Group 169">
            <a:extLst>
              <a:ext uri="{FF2B5EF4-FFF2-40B4-BE49-F238E27FC236}">
                <a16:creationId xmlns:a16="http://schemas.microsoft.com/office/drawing/2014/main" id="{CDB7FB9A-3278-4CCE-9EF7-67CA9244D7AB}"/>
              </a:ext>
            </a:extLst>
          </p:cNvPr>
          <p:cNvGrpSpPr>
            <a:grpSpLocks/>
          </p:cNvGrpSpPr>
          <p:nvPr/>
        </p:nvGrpSpPr>
        <p:grpSpPr bwMode="auto">
          <a:xfrm>
            <a:off x="3102586" y="4588973"/>
            <a:ext cx="477837" cy="396875"/>
            <a:chOff x="1767" y="1612"/>
            <a:chExt cx="301" cy="250"/>
          </a:xfrm>
        </p:grpSpPr>
        <p:sp>
          <p:nvSpPr>
            <p:cNvPr id="104" name="Line 170">
              <a:extLst>
                <a:ext uri="{FF2B5EF4-FFF2-40B4-BE49-F238E27FC236}">
                  <a16:creationId xmlns:a16="http://schemas.microsoft.com/office/drawing/2014/main" id="{F774E441-257E-4EB6-A474-A2BF9C8186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7" y="1830"/>
              <a:ext cx="301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prstDash val="sysDot"/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" name="Text Box 171">
              <a:extLst>
                <a:ext uri="{FF2B5EF4-FFF2-40B4-BE49-F238E27FC236}">
                  <a16:creationId xmlns:a16="http://schemas.microsoft.com/office/drawing/2014/main" id="{D2BE5CE5-9ABE-4614-9912-13963C37E7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05" y="1612"/>
              <a:ext cx="224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dirty="0">
                  <a:solidFill>
                    <a:schemeClr val="hlink"/>
                  </a:solidFill>
                </a:rPr>
                <a:t>1</a:t>
              </a:r>
            </a:p>
          </p:txBody>
        </p:sp>
      </p:grpSp>
      <p:grpSp>
        <p:nvGrpSpPr>
          <p:cNvPr id="106" name="Group 172">
            <a:extLst>
              <a:ext uri="{FF2B5EF4-FFF2-40B4-BE49-F238E27FC236}">
                <a16:creationId xmlns:a16="http://schemas.microsoft.com/office/drawing/2014/main" id="{1FBB6387-99CF-47B8-88AA-2453C2C0179A}"/>
              </a:ext>
            </a:extLst>
          </p:cNvPr>
          <p:cNvGrpSpPr>
            <a:grpSpLocks/>
          </p:cNvGrpSpPr>
          <p:nvPr/>
        </p:nvGrpSpPr>
        <p:grpSpPr bwMode="auto">
          <a:xfrm>
            <a:off x="4207486" y="4588973"/>
            <a:ext cx="477837" cy="396875"/>
            <a:chOff x="1767" y="1612"/>
            <a:chExt cx="301" cy="250"/>
          </a:xfrm>
        </p:grpSpPr>
        <p:sp>
          <p:nvSpPr>
            <p:cNvPr id="107" name="Line 173">
              <a:extLst>
                <a:ext uri="{FF2B5EF4-FFF2-40B4-BE49-F238E27FC236}">
                  <a16:creationId xmlns:a16="http://schemas.microsoft.com/office/drawing/2014/main" id="{81B00F61-6FE7-436E-8F4C-CBDB21D667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7" y="1830"/>
              <a:ext cx="301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prstDash val="sysDot"/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" name="Text Box 174">
              <a:extLst>
                <a:ext uri="{FF2B5EF4-FFF2-40B4-BE49-F238E27FC236}">
                  <a16:creationId xmlns:a16="http://schemas.microsoft.com/office/drawing/2014/main" id="{713AC965-8560-462E-BF53-0DC8121164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05" y="1612"/>
              <a:ext cx="224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solidFill>
                    <a:schemeClr val="hlink"/>
                  </a:solidFill>
                </a:rPr>
                <a:t>2</a:t>
              </a:r>
            </a:p>
          </p:txBody>
        </p:sp>
      </p:grpSp>
      <p:grpSp>
        <p:nvGrpSpPr>
          <p:cNvPr id="109" name="Group 175">
            <a:extLst>
              <a:ext uri="{FF2B5EF4-FFF2-40B4-BE49-F238E27FC236}">
                <a16:creationId xmlns:a16="http://schemas.microsoft.com/office/drawing/2014/main" id="{72059444-5EF0-4030-AB41-66FC0D5F8AF2}"/>
              </a:ext>
            </a:extLst>
          </p:cNvPr>
          <p:cNvGrpSpPr>
            <a:grpSpLocks/>
          </p:cNvGrpSpPr>
          <p:nvPr/>
        </p:nvGrpSpPr>
        <p:grpSpPr bwMode="auto">
          <a:xfrm>
            <a:off x="5326673" y="4588973"/>
            <a:ext cx="477838" cy="396875"/>
            <a:chOff x="1767" y="1612"/>
            <a:chExt cx="301" cy="250"/>
          </a:xfrm>
        </p:grpSpPr>
        <p:sp>
          <p:nvSpPr>
            <p:cNvPr id="110" name="Line 176">
              <a:extLst>
                <a:ext uri="{FF2B5EF4-FFF2-40B4-BE49-F238E27FC236}">
                  <a16:creationId xmlns:a16="http://schemas.microsoft.com/office/drawing/2014/main" id="{6E70CFD9-334F-422F-969B-ABAA93CC93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7" y="1830"/>
              <a:ext cx="301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prstDash val="sysDot"/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" name="Text Box 177">
              <a:extLst>
                <a:ext uri="{FF2B5EF4-FFF2-40B4-BE49-F238E27FC236}">
                  <a16:creationId xmlns:a16="http://schemas.microsoft.com/office/drawing/2014/main" id="{ABBC8C8B-6978-4374-9001-75A5CE52E4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05" y="1612"/>
              <a:ext cx="224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solidFill>
                    <a:schemeClr val="hlink"/>
                  </a:solidFill>
                </a:rPr>
                <a:t>3</a:t>
              </a:r>
            </a:p>
          </p:txBody>
        </p:sp>
      </p:grpSp>
      <p:grpSp>
        <p:nvGrpSpPr>
          <p:cNvPr id="112" name="Group 178">
            <a:extLst>
              <a:ext uri="{FF2B5EF4-FFF2-40B4-BE49-F238E27FC236}">
                <a16:creationId xmlns:a16="http://schemas.microsoft.com/office/drawing/2014/main" id="{01984CBA-10EA-49EF-A2AA-6BA131B306F7}"/>
              </a:ext>
            </a:extLst>
          </p:cNvPr>
          <p:cNvGrpSpPr>
            <a:grpSpLocks/>
          </p:cNvGrpSpPr>
          <p:nvPr/>
        </p:nvGrpSpPr>
        <p:grpSpPr bwMode="auto">
          <a:xfrm>
            <a:off x="6455386" y="4588973"/>
            <a:ext cx="477837" cy="396875"/>
            <a:chOff x="1767" y="1612"/>
            <a:chExt cx="301" cy="250"/>
          </a:xfrm>
        </p:grpSpPr>
        <p:sp>
          <p:nvSpPr>
            <p:cNvPr id="113" name="Line 179">
              <a:extLst>
                <a:ext uri="{FF2B5EF4-FFF2-40B4-BE49-F238E27FC236}">
                  <a16:creationId xmlns:a16="http://schemas.microsoft.com/office/drawing/2014/main" id="{DEE6ECED-38FF-4932-AEA3-DD241A1BED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7" y="1830"/>
              <a:ext cx="301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prstDash val="sysDot"/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" name="Text Box 180">
              <a:extLst>
                <a:ext uri="{FF2B5EF4-FFF2-40B4-BE49-F238E27FC236}">
                  <a16:creationId xmlns:a16="http://schemas.microsoft.com/office/drawing/2014/main" id="{663BB048-4E2D-4CBC-AC33-01DBB3957B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05" y="1612"/>
              <a:ext cx="224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solidFill>
                    <a:schemeClr val="hlink"/>
                  </a:solidFill>
                </a:rPr>
                <a:t>4</a:t>
              </a:r>
            </a:p>
          </p:txBody>
        </p:sp>
      </p:grpSp>
      <p:sp>
        <p:nvSpPr>
          <p:cNvPr id="115" name="Text Box 181">
            <a:extLst>
              <a:ext uri="{FF2B5EF4-FFF2-40B4-BE49-F238E27FC236}">
                <a16:creationId xmlns:a16="http://schemas.microsoft.com/office/drawing/2014/main" id="{54DDEA9E-57BB-4FEF-A964-9FE89EBD06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0286" y="5447050"/>
            <a:ext cx="2855913" cy="10156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 dirty="0">
                <a:solidFill>
                  <a:schemeClr val="tx1"/>
                </a:solidFill>
                <a:latin typeface="Gill Sans MT" pitchFamily="34" charset="0"/>
              </a:rPr>
              <a:t>Touring the prime path [1, 2, 3, 5, 6] without </a:t>
            </a:r>
            <a:r>
              <a:rPr lang="en-US" b="0" u="sng" dirty="0" err="1">
                <a:solidFill>
                  <a:schemeClr val="tx1"/>
                </a:solidFill>
                <a:latin typeface="Gill Sans MT" pitchFamily="34" charset="0"/>
              </a:rPr>
              <a:t>sidetrips</a:t>
            </a:r>
            <a:r>
              <a:rPr lang="en-US" b="0" u="sng" dirty="0">
                <a:solidFill>
                  <a:schemeClr val="tx1"/>
                </a:solidFill>
                <a:latin typeface="Gill Sans MT" pitchFamily="34" charset="0"/>
              </a:rPr>
              <a:t> or detours</a:t>
            </a:r>
            <a:endParaRPr lang="en-US" b="0" dirty="0">
              <a:latin typeface="Gill Sans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218908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Introduction to Software Testing, Edition 2  (Ch 07)</a:t>
            </a:r>
          </a:p>
        </p:txBody>
      </p:sp>
      <p:sp>
        <p:nvSpPr>
          <p:cNvPr id="2355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© Ammann &amp; Offutt</a:t>
            </a:r>
          </a:p>
        </p:txBody>
      </p:sp>
      <p:sp>
        <p:nvSpPr>
          <p:cNvPr id="2355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E3E78A9-DB5B-4B24-9CC0-2F52591DF376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Touring, </a:t>
            </a:r>
            <a:r>
              <a:rPr lang="en-US" dirty="0" err="1"/>
              <a:t>Sidetrips</a:t>
            </a:r>
            <a:r>
              <a:rPr lang="en-US" dirty="0"/>
              <a:t>, and Detours</a:t>
            </a:r>
          </a:p>
        </p:txBody>
      </p:sp>
      <p:sp>
        <p:nvSpPr>
          <p:cNvPr id="235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974819"/>
            <a:ext cx="8689364" cy="1041888"/>
          </a:xfrm>
        </p:spPr>
        <p:txBody>
          <a:bodyPr/>
          <a:lstStyle/>
          <a:p>
            <a:pPr algn="just"/>
            <a:r>
              <a:rPr lang="en-US" dirty="0"/>
              <a:t>Prime paths do not have </a:t>
            </a:r>
            <a:r>
              <a:rPr lang="en-US" dirty="0">
                <a:solidFill>
                  <a:schemeClr val="tx2"/>
                </a:solidFill>
              </a:rPr>
              <a:t>internal loops</a:t>
            </a:r>
            <a:r>
              <a:rPr lang="en-US" dirty="0"/>
              <a:t> … test paths </a:t>
            </a:r>
            <a:r>
              <a:rPr lang="en-US" u="sng" dirty="0"/>
              <a:t>might</a:t>
            </a:r>
            <a:endParaRPr lang="en-US" dirty="0"/>
          </a:p>
        </p:txBody>
      </p:sp>
      <p:sp>
        <p:nvSpPr>
          <p:cNvPr id="23559" name="Rectangle 4"/>
          <p:cNvSpPr>
            <a:spLocks noChangeArrowheads="1"/>
          </p:cNvSpPr>
          <p:nvPr/>
        </p:nvSpPr>
        <p:spPr bwMode="auto">
          <a:xfrm>
            <a:off x="138113" y="1894470"/>
            <a:ext cx="8777286" cy="4490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285750" indent="-285750" algn="just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sz="2800" dirty="0">
                <a:solidFill>
                  <a:schemeClr val="tx2"/>
                </a:solidFill>
                <a:latin typeface="Gill Sans MT" pitchFamily="34" charset="0"/>
              </a:rPr>
              <a:t>Tour</a:t>
            </a:r>
            <a:r>
              <a:rPr lang="en-US" sz="2800" dirty="0">
                <a:solidFill>
                  <a:schemeClr val="tx1"/>
                </a:solidFill>
                <a:latin typeface="Gill Sans MT" pitchFamily="34" charset="0"/>
              </a:rPr>
              <a:t>:</a:t>
            </a: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  </a:t>
            </a:r>
            <a:r>
              <a:rPr lang="en-US" sz="2800" b="0" i="1" dirty="0">
                <a:solidFill>
                  <a:srgbClr val="7030A0"/>
                </a:solidFill>
                <a:latin typeface="Gill Sans MT" pitchFamily="34" charset="0"/>
              </a:rPr>
              <a:t>A test path p tours </a:t>
            </a:r>
            <a:r>
              <a:rPr lang="en-US" sz="2800" b="0" i="1" dirty="0" err="1">
                <a:solidFill>
                  <a:srgbClr val="7030A0"/>
                </a:solidFill>
                <a:latin typeface="Gill Sans MT" pitchFamily="34" charset="0"/>
              </a:rPr>
              <a:t>subpath</a:t>
            </a:r>
            <a:r>
              <a:rPr lang="en-US" sz="2800" b="0" i="1" dirty="0">
                <a:solidFill>
                  <a:srgbClr val="7030A0"/>
                </a:solidFill>
                <a:latin typeface="Gill Sans MT" pitchFamily="34" charset="0"/>
              </a:rPr>
              <a:t> q if q is a </a:t>
            </a:r>
            <a:r>
              <a:rPr lang="en-US" sz="2800" b="0" i="1" dirty="0" err="1">
                <a:solidFill>
                  <a:srgbClr val="7030A0"/>
                </a:solidFill>
                <a:latin typeface="Gill Sans MT" pitchFamily="34" charset="0"/>
              </a:rPr>
              <a:t>subpath</a:t>
            </a:r>
            <a:r>
              <a:rPr lang="en-US" sz="2800" b="0" i="1" dirty="0">
                <a:solidFill>
                  <a:srgbClr val="7030A0"/>
                </a:solidFill>
                <a:latin typeface="Gill Sans MT" pitchFamily="34" charset="0"/>
              </a:rPr>
              <a:t> of p</a:t>
            </a:r>
          </a:p>
          <a:p>
            <a:pPr marL="285750" indent="-285750" algn="just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We relax the </a:t>
            </a:r>
            <a:r>
              <a:rPr lang="en-US" sz="2800" dirty="0">
                <a:solidFill>
                  <a:schemeClr val="tx1"/>
                </a:solidFill>
                <a:latin typeface="Gill Sans MT" pitchFamily="34" charset="0"/>
              </a:rPr>
              <a:t>tour definition </a:t>
            </a: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in two ways:</a:t>
            </a:r>
          </a:p>
          <a:p>
            <a:pPr marL="285750" indent="-285750" algn="just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The first allows the tour to include “</a:t>
            </a:r>
            <a:r>
              <a:rPr lang="en-US" sz="2800" i="1" dirty="0" err="1">
                <a:solidFill>
                  <a:srgbClr val="009900"/>
                </a:solidFill>
                <a:latin typeface="Gill Sans MT" pitchFamily="34" charset="0"/>
              </a:rPr>
              <a:t>sidetrips</a:t>
            </a: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,” where we </a:t>
            </a:r>
            <a:r>
              <a:rPr lang="en-US" sz="2800" dirty="0">
                <a:solidFill>
                  <a:schemeClr val="tx1"/>
                </a:solidFill>
                <a:latin typeface="Gill Sans MT" pitchFamily="34" charset="0"/>
              </a:rPr>
              <a:t>can leave the path temporarily</a:t>
            </a: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 from a node and then return to the same node. </a:t>
            </a:r>
          </a:p>
          <a:p>
            <a:pPr marL="285750" indent="-285750" algn="just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The second allows the tour to include more general “</a:t>
            </a:r>
            <a:r>
              <a:rPr lang="en-US" sz="2800" i="1" dirty="0">
                <a:solidFill>
                  <a:srgbClr val="009900"/>
                </a:solidFill>
                <a:latin typeface="Gill Sans MT" pitchFamily="34" charset="0"/>
              </a:rPr>
              <a:t>detours</a:t>
            </a: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” where we can leave the path from a node and then return to the </a:t>
            </a:r>
            <a:r>
              <a:rPr lang="en-US" sz="2800" dirty="0">
                <a:solidFill>
                  <a:schemeClr val="tx1"/>
                </a:solidFill>
                <a:latin typeface="Gill Sans MT" pitchFamily="34" charset="0"/>
              </a:rPr>
              <a:t>next node </a:t>
            </a: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on the path (</a:t>
            </a:r>
            <a:r>
              <a:rPr lang="en-US" sz="2800" dirty="0">
                <a:solidFill>
                  <a:srgbClr val="7030A0"/>
                </a:solidFill>
                <a:latin typeface="Gill Sans MT" pitchFamily="34" charset="0"/>
              </a:rPr>
              <a:t>skipping an</a:t>
            </a:r>
          </a:p>
          <a:p>
            <a:pPr marL="285750" indent="-285750" algn="just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sz="2800" dirty="0">
                <a:solidFill>
                  <a:srgbClr val="7030A0"/>
                </a:solidFill>
                <a:latin typeface="Gill Sans MT" pitchFamily="34" charset="0"/>
              </a:rPr>
              <a:t>edge</a:t>
            </a: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). </a:t>
            </a:r>
          </a:p>
        </p:txBody>
      </p:sp>
    </p:spTree>
    <p:extLst>
      <p:ext uri="{BB962C8B-B14F-4D97-AF65-F5344CB8AC3E}">
        <p14:creationId xmlns:p14="http://schemas.microsoft.com/office/powerpoint/2010/main" val="2205755839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Covering Graphs  (7.1)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Graphs are the most </a:t>
            </a:r>
            <a:r>
              <a:rPr lang="en-US" dirty="0">
                <a:solidFill>
                  <a:schemeClr val="tx2"/>
                </a:solidFill>
              </a:rPr>
              <a:t>commonly</a:t>
            </a:r>
            <a:r>
              <a:rPr lang="en-US" dirty="0"/>
              <a:t> used structure for testing</a:t>
            </a:r>
          </a:p>
          <a:p>
            <a:pPr lvl="1"/>
            <a:endParaRPr lang="en-US" sz="1800" dirty="0"/>
          </a:p>
          <a:p>
            <a:r>
              <a:rPr lang="en-US" dirty="0"/>
              <a:t>Graphs can come from </a:t>
            </a:r>
            <a:r>
              <a:rPr lang="en-US" dirty="0">
                <a:solidFill>
                  <a:schemeClr val="tx2"/>
                </a:solidFill>
              </a:rPr>
              <a:t>many sources</a:t>
            </a:r>
          </a:p>
          <a:p>
            <a:pPr lvl="1"/>
            <a:r>
              <a:rPr lang="en-US" dirty="0"/>
              <a:t>Control Flow Graphs (CFGs)</a:t>
            </a:r>
          </a:p>
          <a:p>
            <a:pPr lvl="1"/>
            <a:r>
              <a:rPr lang="en-US" dirty="0"/>
              <a:t>Design structure (UML Class Diagram)</a:t>
            </a:r>
          </a:p>
          <a:p>
            <a:pPr lvl="1"/>
            <a:r>
              <a:rPr lang="en-US" dirty="0">
                <a:solidFill>
                  <a:srgbClr val="FF6600"/>
                </a:solidFill>
              </a:rPr>
              <a:t>FSMs</a:t>
            </a:r>
            <a:r>
              <a:rPr lang="en-US" dirty="0"/>
              <a:t> and </a:t>
            </a:r>
            <a:r>
              <a:rPr lang="en-US" dirty="0">
                <a:solidFill>
                  <a:srgbClr val="FF6600"/>
                </a:solidFill>
              </a:rPr>
              <a:t>State Charts</a:t>
            </a:r>
          </a:p>
          <a:p>
            <a:pPr lvl="1"/>
            <a:r>
              <a:rPr lang="en-US" dirty="0"/>
              <a:t>Use cases</a:t>
            </a:r>
          </a:p>
          <a:p>
            <a:pPr lvl="1"/>
            <a:endParaRPr lang="en-US" sz="1800" dirty="0"/>
          </a:p>
          <a:p>
            <a:r>
              <a:rPr lang="en-US" dirty="0"/>
              <a:t>Tests usually are intended to “</a:t>
            </a:r>
            <a:r>
              <a:rPr lang="en-US" b="1" dirty="0">
                <a:solidFill>
                  <a:srgbClr val="0000CC"/>
                </a:solidFill>
              </a:rPr>
              <a:t>cover</a:t>
            </a:r>
            <a:r>
              <a:rPr lang="en-US" dirty="0"/>
              <a:t>” the graph in some way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Software Testing, Edition 2  (Ch 07)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1E34D2-BFAA-43E6-B117-0A7C9FC99B3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Introduction to Software Testing, Edition 2  (Ch 07)</a:t>
            </a:r>
          </a:p>
        </p:txBody>
      </p:sp>
      <p:sp>
        <p:nvSpPr>
          <p:cNvPr id="2457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© Ammann &amp; Offutt</a:t>
            </a:r>
          </a:p>
        </p:txBody>
      </p:sp>
      <p:sp>
        <p:nvSpPr>
          <p:cNvPr id="2458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65CC19D-469D-457C-BFE6-48F8FEAE0FB5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ffectLst/>
              </a:rPr>
              <a:t>Sidetrips and Detours Example</a:t>
            </a:r>
          </a:p>
        </p:txBody>
      </p:sp>
      <p:grpSp>
        <p:nvGrpSpPr>
          <p:cNvPr id="24582" name="Group 42"/>
          <p:cNvGrpSpPr>
            <a:grpSpLocks/>
          </p:cNvGrpSpPr>
          <p:nvPr/>
        </p:nvGrpSpPr>
        <p:grpSpPr bwMode="auto">
          <a:xfrm>
            <a:off x="1881188" y="1066800"/>
            <a:ext cx="5381625" cy="1381125"/>
            <a:chOff x="842" y="988"/>
            <a:chExt cx="3390" cy="870"/>
          </a:xfrm>
        </p:grpSpPr>
        <p:grpSp>
          <p:nvGrpSpPr>
            <p:cNvPr id="24687" name="Group 5"/>
            <p:cNvGrpSpPr>
              <a:grpSpLocks/>
            </p:cNvGrpSpPr>
            <p:nvPr/>
          </p:nvGrpSpPr>
          <p:grpSpPr bwMode="auto">
            <a:xfrm>
              <a:off x="1050" y="989"/>
              <a:ext cx="350" cy="296"/>
              <a:chOff x="4288" y="1746"/>
              <a:chExt cx="350" cy="296"/>
            </a:xfrm>
          </p:grpSpPr>
          <p:sp>
            <p:nvSpPr>
              <p:cNvPr id="24711" name="Oval 6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b="0">
                  <a:latin typeface="Gill Sans MT" pitchFamily="34" charset="0"/>
                </a:endParaRPr>
              </a:p>
            </p:txBody>
          </p:sp>
          <p:sp>
            <p:nvSpPr>
              <p:cNvPr id="24712" name="Text Box 7"/>
              <p:cNvSpPr txBox="1">
                <a:spLocks noChangeArrowheads="1"/>
              </p:cNvSpPr>
              <p:nvPr/>
            </p:nvSpPr>
            <p:spPr bwMode="auto">
              <a:xfrm>
                <a:off x="4364" y="1769"/>
                <a:ext cx="197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b="0" dirty="0">
                    <a:solidFill>
                      <a:schemeClr val="tx1"/>
                    </a:solidFill>
                    <a:latin typeface="Gill Sans MT" pitchFamily="34" charset="0"/>
                  </a:rPr>
                  <a:t>1</a:t>
                </a:r>
              </a:p>
            </p:txBody>
          </p:sp>
        </p:grpSp>
        <p:grpSp>
          <p:nvGrpSpPr>
            <p:cNvPr id="24688" name="Group 9"/>
            <p:cNvGrpSpPr>
              <a:grpSpLocks/>
            </p:cNvGrpSpPr>
            <p:nvPr/>
          </p:nvGrpSpPr>
          <p:grpSpPr bwMode="auto">
            <a:xfrm>
              <a:off x="2457" y="988"/>
              <a:ext cx="350" cy="296"/>
              <a:chOff x="4738" y="2684"/>
              <a:chExt cx="350" cy="296"/>
            </a:xfrm>
          </p:grpSpPr>
          <p:sp>
            <p:nvSpPr>
              <p:cNvPr id="24709" name="Oval 10"/>
              <p:cNvSpPr>
                <a:spLocks noChangeArrowheads="1"/>
              </p:cNvSpPr>
              <p:nvPr/>
            </p:nvSpPr>
            <p:spPr bwMode="auto">
              <a:xfrm>
                <a:off x="4738" y="2684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b="0">
                  <a:latin typeface="Gill Sans MT" pitchFamily="34" charset="0"/>
                </a:endParaRPr>
              </a:p>
            </p:txBody>
          </p:sp>
          <p:sp>
            <p:nvSpPr>
              <p:cNvPr id="24710" name="Text Box 11"/>
              <p:cNvSpPr txBox="1">
                <a:spLocks noChangeArrowheads="1"/>
              </p:cNvSpPr>
              <p:nvPr/>
            </p:nvSpPr>
            <p:spPr bwMode="auto">
              <a:xfrm>
                <a:off x="4815" y="2707"/>
                <a:ext cx="197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b="0" dirty="0">
                    <a:solidFill>
                      <a:schemeClr val="tx1"/>
                    </a:solidFill>
                    <a:latin typeface="Gill Sans MT" pitchFamily="34" charset="0"/>
                  </a:rPr>
                  <a:t>3</a:t>
                </a:r>
              </a:p>
            </p:txBody>
          </p:sp>
        </p:grpSp>
        <p:grpSp>
          <p:nvGrpSpPr>
            <p:cNvPr id="24689" name="Group 12"/>
            <p:cNvGrpSpPr>
              <a:grpSpLocks/>
            </p:cNvGrpSpPr>
            <p:nvPr/>
          </p:nvGrpSpPr>
          <p:grpSpPr bwMode="auto">
            <a:xfrm>
              <a:off x="1753" y="989"/>
              <a:ext cx="350" cy="296"/>
              <a:chOff x="3838" y="2684"/>
              <a:chExt cx="350" cy="296"/>
            </a:xfrm>
          </p:grpSpPr>
          <p:sp>
            <p:nvSpPr>
              <p:cNvPr id="24707" name="Oval 13"/>
              <p:cNvSpPr>
                <a:spLocks noChangeArrowheads="1"/>
              </p:cNvSpPr>
              <p:nvPr/>
            </p:nvSpPr>
            <p:spPr bwMode="auto">
              <a:xfrm>
                <a:off x="3838" y="2684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b="0">
                  <a:latin typeface="Gill Sans MT" pitchFamily="34" charset="0"/>
                </a:endParaRPr>
              </a:p>
            </p:txBody>
          </p:sp>
          <p:sp>
            <p:nvSpPr>
              <p:cNvPr id="24708" name="Text Box 14"/>
              <p:cNvSpPr txBox="1">
                <a:spLocks noChangeArrowheads="1"/>
              </p:cNvSpPr>
              <p:nvPr/>
            </p:nvSpPr>
            <p:spPr bwMode="auto">
              <a:xfrm>
                <a:off x="3915" y="2707"/>
                <a:ext cx="197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b="0" dirty="0">
                    <a:solidFill>
                      <a:schemeClr val="tx1"/>
                    </a:solidFill>
                    <a:latin typeface="Gill Sans MT" pitchFamily="34" charset="0"/>
                  </a:rPr>
                  <a:t>2</a:t>
                </a:r>
              </a:p>
            </p:txBody>
          </p:sp>
        </p:grpSp>
        <p:grpSp>
          <p:nvGrpSpPr>
            <p:cNvPr id="24690" name="Group 15"/>
            <p:cNvGrpSpPr>
              <a:grpSpLocks/>
            </p:cNvGrpSpPr>
            <p:nvPr/>
          </p:nvGrpSpPr>
          <p:grpSpPr bwMode="auto">
            <a:xfrm>
              <a:off x="3882" y="988"/>
              <a:ext cx="350" cy="296"/>
              <a:chOff x="4288" y="3622"/>
              <a:chExt cx="350" cy="296"/>
            </a:xfrm>
          </p:grpSpPr>
          <p:sp>
            <p:nvSpPr>
              <p:cNvPr id="24705" name="Oval 16"/>
              <p:cNvSpPr>
                <a:spLocks noChangeArrowheads="1"/>
              </p:cNvSpPr>
              <p:nvPr/>
            </p:nvSpPr>
            <p:spPr bwMode="auto">
              <a:xfrm>
                <a:off x="4288" y="3622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b="0">
                  <a:latin typeface="Gill Sans MT" pitchFamily="34" charset="0"/>
                </a:endParaRPr>
              </a:p>
            </p:txBody>
          </p:sp>
          <p:sp>
            <p:nvSpPr>
              <p:cNvPr id="24706" name="Text Box 17"/>
              <p:cNvSpPr txBox="1">
                <a:spLocks noChangeArrowheads="1"/>
              </p:cNvSpPr>
              <p:nvPr/>
            </p:nvSpPr>
            <p:spPr bwMode="auto">
              <a:xfrm>
                <a:off x="4365" y="3645"/>
                <a:ext cx="197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b="0" dirty="0">
                    <a:solidFill>
                      <a:schemeClr val="tx1"/>
                    </a:solidFill>
                    <a:latin typeface="Gill Sans MT" pitchFamily="34" charset="0"/>
                  </a:rPr>
                  <a:t>6</a:t>
                </a:r>
              </a:p>
            </p:txBody>
          </p:sp>
        </p:grpSp>
        <p:sp>
          <p:nvSpPr>
            <p:cNvPr id="24691" name="Line 18"/>
            <p:cNvSpPr>
              <a:spLocks noChangeShapeType="1"/>
            </p:cNvSpPr>
            <p:nvPr/>
          </p:nvSpPr>
          <p:spPr bwMode="auto">
            <a:xfrm flipV="1">
              <a:off x="2809" y="1286"/>
              <a:ext cx="448" cy="38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b="0">
                <a:latin typeface="Gill Sans MT" pitchFamily="34" charset="0"/>
              </a:endParaRPr>
            </a:p>
          </p:txBody>
        </p:sp>
        <p:sp>
          <p:nvSpPr>
            <p:cNvPr id="24692" name="Line 19"/>
            <p:cNvSpPr>
              <a:spLocks noChangeShapeType="1"/>
            </p:cNvSpPr>
            <p:nvPr/>
          </p:nvSpPr>
          <p:spPr bwMode="auto">
            <a:xfrm>
              <a:off x="842" y="1137"/>
              <a:ext cx="20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b="0">
                <a:latin typeface="Gill Sans MT" pitchFamily="34" charset="0"/>
              </a:endParaRPr>
            </a:p>
          </p:txBody>
        </p:sp>
        <p:grpSp>
          <p:nvGrpSpPr>
            <p:cNvPr id="24693" name="Group 20"/>
            <p:cNvGrpSpPr>
              <a:grpSpLocks/>
            </p:cNvGrpSpPr>
            <p:nvPr/>
          </p:nvGrpSpPr>
          <p:grpSpPr bwMode="auto">
            <a:xfrm>
              <a:off x="2457" y="1562"/>
              <a:ext cx="350" cy="296"/>
              <a:chOff x="4288" y="1746"/>
              <a:chExt cx="350" cy="296"/>
            </a:xfrm>
          </p:grpSpPr>
          <p:sp>
            <p:nvSpPr>
              <p:cNvPr id="24703" name="Oval 21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b="0">
                  <a:latin typeface="Gill Sans MT" pitchFamily="34" charset="0"/>
                </a:endParaRPr>
              </a:p>
            </p:txBody>
          </p:sp>
          <p:sp>
            <p:nvSpPr>
              <p:cNvPr id="24704" name="Text Box 22"/>
              <p:cNvSpPr txBox="1">
                <a:spLocks noChangeArrowheads="1"/>
              </p:cNvSpPr>
              <p:nvPr/>
            </p:nvSpPr>
            <p:spPr bwMode="auto">
              <a:xfrm>
                <a:off x="4364" y="1769"/>
                <a:ext cx="197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b="0" dirty="0">
                    <a:solidFill>
                      <a:schemeClr val="tx1"/>
                    </a:solidFill>
                    <a:latin typeface="Gill Sans MT" pitchFamily="34" charset="0"/>
                  </a:rPr>
                  <a:t>4</a:t>
                </a:r>
              </a:p>
            </p:txBody>
          </p:sp>
        </p:grpSp>
        <p:grpSp>
          <p:nvGrpSpPr>
            <p:cNvPr id="24694" name="Group 27"/>
            <p:cNvGrpSpPr>
              <a:grpSpLocks/>
            </p:cNvGrpSpPr>
            <p:nvPr/>
          </p:nvGrpSpPr>
          <p:grpSpPr bwMode="auto">
            <a:xfrm>
              <a:off x="3171" y="989"/>
              <a:ext cx="350" cy="296"/>
              <a:chOff x="3838" y="2684"/>
              <a:chExt cx="350" cy="296"/>
            </a:xfrm>
          </p:grpSpPr>
          <p:sp>
            <p:nvSpPr>
              <p:cNvPr id="24701" name="Oval 28"/>
              <p:cNvSpPr>
                <a:spLocks noChangeArrowheads="1"/>
              </p:cNvSpPr>
              <p:nvPr/>
            </p:nvSpPr>
            <p:spPr bwMode="auto">
              <a:xfrm>
                <a:off x="3838" y="2684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b="0">
                  <a:latin typeface="Gill Sans MT" pitchFamily="34" charset="0"/>
                </a:endParaRPr>
              </a:p>
            </p:txBody>
          </p:sp>
          <p:sp>
            <p:nvSpPr>
              <p:cNvPr id="24702" name="Text Box 29"/>
              <p:cNvSpPr txBox="1">
                <a:spLocks noChangeArrowheads="1"/>
              </p:cNvSpPr>
              <p:nvPr/>
            </p:nvSpPr>
            <p:spPr bwMode="auto">
              <a:xfrm>
                <a:off x="3915" y="2707"/>
                <a:ext cx="197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b="0" dirty="0">
                    <a:solidFill>
                      <a:schemeClr val="tx1"/>
                    </a:solidFill>
                    <a:latin typeface="Gill Sans MT" pitchFamily="34" charset="0"/>
                  </a:rPr>
                  <a:t>5</a:t>
                </a:r>
              </a:p>
            </p:txBody>
          </p:sp>
        </p:grpSp>
        <p:sp>
          <p:nvSpPr>
            <p:cNvPr id="24695" name="Line 34"/>
            <p:cNvSpPr>
              <a:spLocks noChangeShapeType="1"/>
            </p:cNvSpPr>
            <p:nvPr/>
          </p:nvSpPr>
          <p:spPr bwMode="auto">
            <a:xfrm flipH="1">
              <a:off x="2563" y="1283"/>
              <a:ext cx="2" cy="2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b="0">
                <a:latin typeface="Gill Sans MT" pitchFamily="34" charset="0"/>
              </a:endParaRPr>
            </a:p>
          </p:txBody>
        </p:sp>
        <p:sp>
          <p:nvSpPr>
            <p:cNvPr id="24696" name="Line 37"/>
            <p:cNvSpPr>
              <a:spLocks noChangeShapeType="1"/>
            </p:cNvSpPr>
            <p:nvPr/>
          </p:nvSpPr>
          <p:spPr bwMode="auto">
            <a:xfrm>
              <a:off x="1400" y="1137"/>
              <a:ext cx="33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b="0">
                <a:latin typeface="Gill Sans MT" pitchFamily="34" charset="0"/>
              </a:endParaRPr>
            </a:p>
          </p:txBody>
        </p:sp>
        <p:sp>
          <p:nvSpPr>
            <p:cNvPr id="24697" name="Line 38"/>
            <p:cNvSpPr>
              <a:spLocks noChangeShapeType="1"/>
            </p:cNvSpPr>
            <p:nvPr/>
          </p:nvSpPr>
          <p:spPr bwMode="auto">
            <a:xfrm>
              <a:off x="3532" y="1136"/>
              <a:ext cx="33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b="0">
                <a:latin typeface="Gill Sans MT" pitchFamily="34" charset="0"/>
              </a:endParaRPr>
            </a:p>
          </p:txBody>
        </p:sp>
        <p:sp>
          <p:nvSpPr>
            <p:cNvPr id="24698" name="Line 39"/>
            <p:cNvSpPr>
              <a:spLocks noChangeShapeType="1"/>
            </p:cNvSpPr>
            <p:nvPr/>
          </p:nvSpPr>
          <p:spPr bwMode="auto">
            <a:xfrm>
              <a:off x="2814" y="1136"/>
              <a:ext cx="33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b="0">
                <a:latin typeface="Gill Sans MT" pitchFamily="34" charset="0"/>
              </a:endParaRPr>
            </a:p>
          </p:txBody>
        </p:sp>
        <p:sp>
          <p:nvSpPr>
            <p:cNvPr id="24699" name="Line 40"/>
            <p:cNvSpPr>
              <a:spLocks noChangeShapeType="1"/>
            </p:cNvSpPr>
            <p:nvPr/>
          </p:nvSpPr>
          <p:spPr bwMode="auto">
            <a:xfrm>
              <a:off x="2111" y="1136"/>
              <a:ext cx="33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b="0">
                <a:latin typeface="Gill Sans MT" pitchFamily="34" charset="0"/>
              </a:endParaRPr>
            </a:p>
          </p:txBody>
        </p:sp>
        <p:sp>
          <p:nvSpPr>
            <p:cNvPr id="24700" name="Line 41"/>
            <p:cNvSpPr>
              <a:spLocks noChangeShapeType="1"/>
            </p:cNvSpPr>
            <p:nvPr/>
          </p:nvSpPr>
          <p:spPr bwMode="auto">
            <a:xfrm flipH="1">
              <a:off x="2704" y="1282"/>
              <a:ext cx="2" cy="2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arrow" w="med" len="med"/>
              <a:tailEnd/>
            </a:ln>
          </p:spPr>
          <p:txBody>
            <a:bodyPr/>
            <a:lstStyle/>
            <a:p>
              <a:endParaRPr lang="en-US" b="0">
                <a:latin typeface="Gill Sans MT" pitchFamily="34" charset="0"/>
              </a:endParaRPr>
            </a:p>
          </p:txBody>
        </p:sp>
      </p:grpSp>
      <p:grpSp>
        <p:nvGrpSpPr>
          <p:cNvPr id="9" name="Group 117"/>
          <p:cNvGrpSpPr>
            <a:grpSpLocks/>
          </p:cNvGrpSpPr>
          <p:nvPr/>
        </p:nvGrpSpPr>
        <p:grpSpPr bwMode="auto">
          <a:xfrm>
            <a:off x="908050" y="2808289"/>
            <a:ext cx="6354763" cy="1535113"/>
            <a:chOff x="572" y="1769"/>
            <a:chExt cx="4003" cy="967"/>
          </a:xfrm>
        </p:grpSpPr>
        <p:grpSp>
          <p:nvGrpSpPr>
            <p:cNvPr id="2" name="Group 61"/>
            <p:cNvGrpSpPr>
              <a:grpSpLocks/>
            </p:cNvGrpSpPr>
            <p:nvPr/>
          </p:nvGrpSpPr>
          <p:grpSpPr bwMode="auto">
            <a:xfrm>
              <a:off x="1185" y="1769"/>
              <a:ext cx="3390" cy="870"/>
              <a:chOff x="842" y="988"/>
              <a:chExt cx="3390" cy="870"/>
            </a:xfrm>
          </p:grpSpPr>
          <p:grpSp>
            <p:nvGrpSpPr>
              <p:cNvPr id="3" name="Group 62"/>
              <p:cNvGrpSpPr>
                <a:grpSpLocks/>
              </p:cNvGrpSpPr>
              <p:nvPr/>
            </p:nvGrpSpPr>
            <p:grpSpPr bwMode="auto">
              <a:xfrm>
                <a:off x="1050" y="989"/>
                <a:ext cx="350" cy="296"/>
                <a:chOff x="4288" y="1746"/>
                <a:chExt cx="350" cy="296"/>
              </a:xfrm>
            </p:grpSpPr>
            <p:sp>
              <p:nvSpPr>
                <p:cNvPr id="24685" name="Oval 63"/>
                <p:cNvSpPr>
                  <a:spLocks noChangeArrowheads="1"/>
                </p:cNvSpPr>
                <p:nvPr/>
              </p:nvSpPr>
              <p:spPr bwMode="auto">
                <a:xfrm>
                  <a:off x="4288" y="1746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b="0">
                    <a:latin typeface="Gill Sans MT" pitchFamily="34" charset="0"/>
                  </a:endParaRPr>
                </a:p>
              </p:txBody>
            </p:sp>
            <p:sp>
              <p:nvSpPr>
                <p:cNvPr id="24686" name="Text Box 64"/>
                <p:cNvSpPr txBox="1">
                  <a:spLocks noChangeArrowheads="1"/>
                </p:cNvSpPr>
                <p:nvPr/>
              </p:nvSpPr>
              <p:spPr bwMode="auto">
                <a:xfrm>
                  <a:off x="4364" y="1769"/>
                  <a:ext cx="197" cy="25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 algn="r"/>
                  <a:r>
                    <a:rPr lang="en-US" b="0" dirty="0">
                      <a:solidFill>
                        <a:schemeClr val="tx1"/>
                      </a:solidFill>
                      <a:latin typeface="Gill Sans MT" pitchFamily="34" charset="0"/>
                    </a:rPr>
                    <a:t>1</a:t>
                  </a:r>
                </a:p>
              </p:txBody>
            </p:sp>
          </p:grpSp>
          <p:grpSp>
            <p:nvGrpSpPr>
              <p:cNvPr id="4" name="Group 65"/>
              <p:cNvGrpSpPr>
                <a:grpSpLocks/>
              </p:cNvGrpSpPr>
              <p:nvPr/>
            </p:nvGrpSpPr>
            <p:grpSpPr bwMode="auto">
              <a:xfrm>
                <a:off x="2457" y="988"/>
                <a:ext cx="350" cy="296"/>
                <a:chOff x="4738" y="2684"/>
                <a:chExt cx="350" cy="296"/>
              </a:xfrm>
            </p:grpSpPr>
            <p:sp>
              <p:nvSpPr>
                <p:cNvPr id="24683" name="Oval 66"/>
                <p:cNvSpPr>
                  <a:spLocks noChangeArrowheads="1"/>
                </p:cNvSpPr>
                <p:nvPr/>
              </p:nvSpPr>
              <p:spPr bwMode="auto">
                <a:xfrm>
                  <a:off x="4738" y="2684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b="0">
                    <a:latin typeface="Gill Sans MT" pitchFamily="34" charset="0"/>
                  </a:endParaRPr>
                </a:p>
              </p:txBody>
            </p:sp>
            <p:sp>
              <p:nvSpPr>
                <p:cNvPr id="24684" name="Text Box 67"/>
                <p:cNvSpPr txBox="1">
                  <a:spLocks noChangeArrowheads="1"/>
                </p:cNvSpPr>
                <p:nvPr/>
              </p:nvSpPr>
              <p:spPr bwMode="auto">
                <a:xfrm>
                  <a:off x="4815" y="2707"/>
                  <a:ext cx="197" cy="25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b="0" dirty="0">
                      <a:solidFill>
                        <a:schemeClr val="tx1"/>
                      </a:solidFill>
                      <a:latin typeface="Gill Sans MT" pitchFamily="34" charset="0"/>
                    </a:rPr>
                    <a:t>3</a:t>
                  </a:r>
                </a:p>
              </p:txBody>
            </p:sp>
          </p:grpSp>
          <p:grpSp>
            <p:nvGrpSpPr>
              <p:cNvPr id="5" name="Group 68"/>
              <p:cNvGrpSpPr>
                <a:grpSpLocks/>
              </p:cNvGrpSpPr>
              <p:nvPr/>
            </p:nvGrpSpPr>
            <p:grpSpPr bwMode="auto">
              <a:xfrm>
                <a:off x="1753" y="989"/>
                <a:ext cx="350" cy="296"/>
                <a:chOff x="3838" y="2684"/>
                <a:chExt cx="350" cy="296"/>
              </a:xfrm>
            </p:grpSpPr>
            <p:sp>
              <p:nvSpPr>
                <p:cNvPr id="24681" name="Oval 69"/>
                <p:cNvSpPr>
                  <a:spLocks noChangeArrowheads="1"/>
                </p:cNvSpPr>
                <p:nvPr/>
              </p:nvSpPr>
              <p:spPr bwMode="auto">
                <a:xfrm>
                  <a:off x="3838" y="2684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b="0">
                    <a:latin typeface="Gill Sans MT" pitchFamily="34" charset="0"/>
                  </a:endParaRPr>
                </a:p>
              </p:txBody>
            </p:sp>
            <p:sp>
              <p:nvSpPr>
                <p:cNvPr id="24682" name="Text Box 70"/>
                <p:cNvSpPr txBox="1">
                  <a:spLocks noChangeArrowheads="1"/>
                </p:cNvSpPr>
                <p:nvPr/>
              </p:nvSpPr>
              <p:spPr bwMode="auto">
                <a:xfrm>
                  <a:off x="3915" y="2707"/>
                  <a:ext cx="197" cy="25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b="0" dirty="0">
                      <a:solidFill>
                        <a:schemeClr val="tx1"/>
                      </a:solidFill>
                      <a:latin typeface="Gill Sans MT" pitchFamily="34" charset="0"/>
                    </a:rPr>
                    <a:t>2</a:t>
                  </a:r>
                </a:p>
              </p:txBody>
            </p:sp>
          </p:grpSp>
          <p:grpSp>
            <p:nvGrpSpPr>
              <p:cNvPr id="6" name="Group 71"/>
              <p:cNvGrpSpPr>
                <a:grpSpLocks/>
              </p:cNvGrpSpPr>
              <p:nvPr/>
            </p:nvGrpSpPr>
            <p:grpSpPr bwMode="auto">
              <a:xfrm>
                <a:off x="3882" y="988"/>
                <a:ext cx="350" cy="296"/>
                <a:chOff x="4288" y="3622"/>
                <a:chExt cx="350" cy="296"/>
              </a:xfrm>
            </p:grpSpPr>
            <p:sp>
              <p:nvSpPr>
                <p:cNvPr id="24679" name="Oval 72"/>
                <p:cNvSpPr>
                  <a:spLocks noChangeArrowheads="1"/>
                </p:cNvSpPr>
                <p:nvPr/>
              </p:nvSpPr>
              <p:spPr bwMode="auto">
                <a:xfrm>
                  <a:off x="4288" y="3622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381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b="0">
                    <a:latin typeface="Gill Sans MT" pitchFamily="34" charset="0"/>
                  </a:endParaRPr>
                </a:p>
              </p:txBody>
            </p:sp>
            <p:sp>
              <p:nvSpPr>
                <p:cNvPr id="24680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4365" y="3645"/>
                  <a:ext cx="197" cy="25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b="0" dirty="0">
                      <a:solidFill>
                        <a:schemeClr val="tx1"/>
                      </a:solidFill>
                      <a:latin typeface="Gill Sans MT" pitchFamily="34" charset="0"/>
                    </a:rPr>
                    <a:t>6</a:t>
                  </a:r>
                </a:p>
              </p:txBody>
            </p:sp>
          </p:grpSp>
          <p:sp>
            <p:nvSpPr>
              <p:cNvPr id="24665" name="Line 74"/>
              <p:cNvSpPr>
                <a:spLocks noChangeShapeType="1"/>
              </p:cNvSpPr>
              <p:nvPr/>
            </p:nvSpPr>
            <p:spPr bwMode="auto">
              <a:xfrm flipV="1">
                <a:off x="2809" y="1286"/>
                <a:ext cx="448" cy="38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 b="0">
                  <a:latin typeface="Gill Sans MT" pitchFamily="34" charset="0"/>
                </a:endParaRPr>
              </a:p>
            </p:txBody>
          </p:sp>
          <p:sp>
            <p:nvSpPr>
              <p:cNvPr id="24666" name="Line 75"/>
              <p:cNvSpPr>
                <a:spLocks noChangeShapeType="1"/>
              </p:cNvSpPr>
              <p:nvPr/>
            </p:nvSpPr>
            <p:spPr bwMode="auto">
              <a:xfrm>
                <a:off x="842" y="1137"/>
                <a:ext cx="20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 b="0">
                  <a:latin typeface="Gill Sans MT" pitchFamily="34" charset="0"/>
                </a:endParaRPr>
              </a:p>
            </p:txBody>
          </p:sp>
          <p:grpSp>
            <p:nvGrpSpPr>
              <p:cNvPr id="7" name="Group 76"/>
              <p:cNvGrpSpPr>
                <a:grpSpLocks/>
              </p:cNvGrpSpPr>
              <p:nvPr/>
            </p:nvGrpSpPr>
            <p:grpSpPr bwMode="auto">
              <a:xfrm>
                <a:off x="2457" y="1562"/>
                <a:ext cx="350" cy="296"/>
                <a:chOff x="4288" y="1746"/>
                <a:chExt cx="350" cy="296"/>
              </a:xfrm>
            </p:grpSpPr>
            <p:sp>
              <p:nvSpPr>
                <p:cNvPr id="24677" name="Oval 77"/>
                <p:cNvSpPr>
                  <a:spLocks noChangeArrowheads="1"/>
                </p:cNvSpPr>
                <p:nvPr/>
              </p:nvSpPr>
              <p:spPr bwMode="auto">
                <a:xfrm>
                  <a:off x="4288" y="1746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b="0">
                    <a:latin typeface="Gill Sans MT" pitchFamily="34" charset="0"/>
                  </a:endParaRPr>
                </a:p>
              </p:txBody>
            </p:sp>
            <p:sp>
              <p:nvSpPr>
                <p:cNvPr id="24678" name="Text Box 78"/>
                <p:cNvSpPr txBox="1">
                  <a:spLocks noChangeArrowheads="1"/>
                </p:cNvSpPr>
                <p:nvPr/>
              </p:nvSpPr>
              <p:spPr bwMode="auto">
                <a:xfrm>
                  <a:off x="4364" y="1769"/>
                  <a:ext cx="197" cy="25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 algn="r"/>
                  <a:r>
                    <a:rPr lang="en-US" b="0" dirty="0">
                      <a:solidFill>
                        <a:schemeClr val="tx1"/>
                      </a:solidFill>
                      <a:latin typeface="Gill Sans MT" pitchFamily="34" charset="0"/>
                    </a:rPr>
                    <a:t>4</a:t>
                  </a:r>
                </a:p>
              </p:txBody>
            </p:sp>
          </p:grpSp>
          <p:grpSp>
            <p:nvGrpSpPr>
              <p:cNvPr id="8" name="Group 79"/>
              <p:cNvGrpSpPr>
                <a:grpSpLocks/>
              </p:cNvGrpSpPr>
              <p:nvPr/>
            </p:nvGrpSpPr>
            <p:grpSpPr bwMode="auto">
              <a:xfrm>
                <a:off x="3171" y="989"/>
                <a:ext cx="350" cy="296"/>
                <a:chOff x="3838" y="2684"/>
                <a:chExt cx="350" cy="296"/>
              </a:xfrm>
            </p:grpSpPr>
            <p:sp>
              <p:nvSpPr>
                <p:cNvPr id="24675" name="Oval 80"/>
                <p:cNvSpPr>
                  <a:spLocks noChangeArrowheads="1"/>
                </p:cNvSpPr>
                <p:nvPr/>
              </p:nvSpPr>
              <p:spPr bwMode="auto">
                <a:xfrm>
                  <a:off x="3838" y="2684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b="0">
                    <a:latin typeface="Gill Sans MT" pitchFamily="34" charset="0"/>
                  </a:endParaRPr>
                </a:p>
              </p:txBody>
            </p:sp>
            <p:sp>
              <p:nvSpPr>
                <p:cNvPr id="24676" name="Text Box 81"/>
                <p:cNvSpPr txBox="1">
                  <a:spLocks noChangeArrowheads="1"/>
                </p:cNvSpPr>
                <p:nvPr/>
              </p:nvSpPr>
              <p:spPr bwMode="auto">
                <a:xfrm>
                  <a:off x="3915" y="2707"/>
                  <a:ext cx="197" cy="25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b="0" dirty="0">
                      <a:solidFill>
                        <a:schemeClr val="tx1"/>
                      </a:solidFill>
                      <a:latin typeface="Gill Sans MT" pitchFamily="34" charset="0"/>
                    </a:rPr>
                    <a:t>5</a:t>
                  </a:r>
                </a:p>
              </p:txBody>
            </p:sp>
          </p:grpSp>
          <p:sp>
            <p:nvSpPr>
              <p:cNvPr id="24669" name="Line 82"/>
              <p:cNvSpPr>
                <a:spLocks noChangeShapeType="1"/>
              </p:cNvSpPr>
              <p:nvPr/>
            </p:nvSpPr>
            <p:spPr bwMode="auto">
              <a:xfrm flipH="1">
                <a:off x="2563" y="1283"/>
                <a:ext cx="2" cy="28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 b="0">
                  <a:latin typeface="Gill Sans MT" pitchFamily="34" charset="0"/>
                </a:endParaRPr>
              </a:p>
            </p:txBody>
          </p:sp>
          <p:sp>
            <p:nvSpPr>
              <p:cNvPr id="24670" name="Line 83"/>
              <p:cNvSpPr>
                <a:spLocks noChangeShapeType="1"/>
              </p:cNvSpPr>
              <p:nvPr/>
            </p:nvSpPr>
            <p:spPr bwMode="auto">
              <a:xfrm>
                <a:off x="1400" y="1137"/>
                <a:ext cx="33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 b="0">
                  <a:latin typeface="Gill Sans MT" pitchFamily="34" charset="0"/>
                </a:endParaRPr>
              </a:p>
            </p:txBody>
          </p:sp>
          <p:sp>
            <p:nvSpPr>
              <p:cNvPr id="24671" name="Line 84"/>
              <p:cNvSpPr>
                <a:spLocks noChangeShapeType="1"/>
              </p:cNvSpPr>
              <p:nvPr/>
            </p:nvSpPr>
            <p:spPr bwMode="auto">
              <a:xfrm>
                <a:off x="3532" y="1136"/>
                <a:ext cx="33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 b="0">
                  <a:latin typeface="Gill Sans MT" pitchFamily="34" charset="0"/>
                </a:endParaRPr>
              </a:p>
            </p:txBody>
          </p:sp>
          <p:sp>
            <p:nvSpPr>
              <p:cNvPr id="24672" name="Line 85"/>
              <p:cNvSpPr>
                <a:spLocks noChangeShapeType="1"/>
              </p:cNvSpPr>
              <p:nvPr/>
            </p:nvSpPr>
            <p:spPr bwMode="auto">
              <a:xfrm>
                <a:off x="2814" y="1136"/>
                <a:ext cx="33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 b="0">
                  <a:latin typeface="Gill Sans MT" pitchFamily="34" charset="0"/>
                </a:endParaRPr>
              </a:p>
            </p:txBody>
          </p:sp>
          <p:sp>
            <p:nvSpPr>
              <p:cNvPr id="24673" name="Line 86"/>
              <p:cNvSpPr>
                <a:spLocks noChangeShapeType="1"/>
              </p:cNvSpPr>
              <p:nvPr/>
            </p:nvSpPr>
            <p:spPr bwMode="auto">
              <a:xfrm>
                <a:off x="2111" y="1136"/>
                <a:ext cx="33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 b="0">
                  <a:latin typeface="Gill Sans MT" pitchFamily="34" charset="0"/>
                </a:endParaRPr>
              </a:p>
            </p:txBody>
          </p:sp>
          <p:sp>
            <p:nvSpPr>
              <p:cNvPr id="24674" name="Line 87"/>
              <p:cNvSpPr>
                <a:spLocks noChangeShapeType="1"/>
              </p:cNvSpPr>
              <p:nvPr/>
            </p:nvSpPr>
            <p:spPr bwMode="auto">
              <a:xfrm flipH="1">
                <a:off x="2704" y="1282"/>
                <a:ext cx="2" cy="28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arrow" w="med" len="med"/>
                <a:tailEnd/>
              </a:ln>
            </p:spPr>
            <p:txBody>
              <a:bodyPr/>
              <a:lstStyle/>
              <a:p>
                <a:endParaRPr lang="en-US" b="0">
                  <a:latin typeface="Gill Sans MT" pitchFamily="34" charset="0"/>
                </a:endParaRPr>
              </a:p>
            </p:txBody>
          </p:sp>
        </p:grpSp>
        <p:sp>
          <p:nvSpPr>
            <p:cNvPr id="24660" name="Text Box 115"/>
            <p:cNvSpPr txBox="1">
              <a:spLocks noChangeArrowheads="1"/>
            </p:cNvSpPr>
            <p:nvPr/>
          </p:nvSpPr>
          <p:spPr bwMode="auto">
            <a:xfrm>
              <a:off x="572" y="2096"/>
              <a:ext cx="1631" cy="64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0" dirty="0">
                  <a:solidFill>
                    <a:schemeClr val="tx1"/>
                  </a:solidFill>
                  <a:latin typeface="Gill Sans MT" pitchFamily="34" charset="0"/>
                </a:rPr>
                <a:t>Touring the prime path [1, 2, 3, 5, 6] with a </a:t>
              </a:r>
              <a:r>
                <a:rPr lang="en-US" b="0" u="sng" dirty="0" err="1">
                  <a:solidFill>
                    <a:schemeClr val="tx1"/>
                  </a:solidFill>
                  <a:latin typeface="Gill Sans MT" pitchFamily="34" charset="0"/>
                </a:rPr>
                <a:t>sidetrip</a:t>
              </a:r>
              <a:endParaRPr lang="en-US" b="0" u="sng" dirty="0">
                <a:solidFill>
                  <a:schemeClr val="tx1"/>
                </a:solidFill>
                <a:latin typeface="Gill Sans MT" pitchFamily="34" charset="0"/>
              </a:endParaRPr>
            </a:p>
          </p:txBody>
        </p:sp>
      </p:grpSp>
      <p:grpSp>
        <p:nvGrpSpPr>
          <p:cNvPr id="17" name="Group 118"/>
          <p:cNvGrpSpPr>
            <a:grpSpLocks/>
          </p:cNvGrpSpPr>
          <p:nvPr/>
        </p:nvGrpSpPr>
        <p:grpSpPr bwMode="auto">
          <a:xfrm>
            <a:off x="935038" y="4551365"/>
            <a:ext cx="6327775" cy="1689100"/>
            <a:chOff x="589" y="2867"/>
            <a:chExt cx="3986" cy="1064"/>
          </a:xfrm>
        </p:grpSpPr>
        <p:grpSp>
          <p:nvGrpSpPr>
            <p:cNvPr id="24631" name="Group 88"/>
            <p:cNvGrpSpPr>
              <a:grpSpLocks/>
            </p:cNvGrpSpPr>
            <p:nvPr/>
          </p:nvGrpSpPr>
          <p:grpSpPr bwMode="auto">
            <a:xfrm>
              <a:off x="1185" y="2867"/>
              <a:ext cx="3390" cy="870"/>
              <a:chOff x="842" y="988"/>
              <a:chExt cx="3390" cy="870"/>
            </a:xfrm>
          </p:grpSpPr>
          <p:grpSp>
            <p:nvGrpSpPr>
              <p:cNvPr id="24633" name="Group 89"/>
              <p:cNvGrpSpPr>
                <a:grpSpLocks/>
              </p:cNvGrpSpPr>
              <p:nvPr/>
            </p:nvGrpSpPr>
            <p:grpSpPr bwMode="auto">
              <a:xfrm>
                <a:off x="1050" y="989"/>
                <a:ext cx="350" cy="296"/>
                <a:chOff x="4288" y="1746"/>
                <a:chExt cx="350" cy="296"/>
              </a:xfrm>
            </p:grpSpPr>
            <p:sp>
              <p:nvSpPr>
                <p:cNvPr id="24657" name="Oval 90"/>
                <p:cNvSpPr>
                  <a:spLocks noChangeArrowheads="1"/>
                </p:cNvSpPr>
                <p:nvPr/>
              </p:nvSpPr>
              <p:spPr bwMode="auto">
                <a:xfrm>
                  <a:off x="4288" y="1746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b="0">
                    <a:latin typeface="Gill Sans MT" pitchFamily="34" charset="0"/>
                  </a:endParaRPr>
                </a:p>
              </p:txBody>
            </p:sp>
            <p:sp>
              <p:nvSpPr>
                <p:cNvPr id="24658" name="Text Box 91"/>
                <p:cNvSpPr txBox="1">
                  <a:spLocks noChangeArrowheads="1"/>
                </p:cNvSpPr>
                <p:nvPr/>
              </p:nvSpPr>
              <p:spPr bwMode="auto">
                <a:xfrm>
                  <a:off x="4364" y="1769"/>
                  <a:ext cx="197" cy="25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 algn="r"/>
                  <a:r>
                    <a:rPr lang="en-US" b="0" dirty="0">
                      <a:solidFill>
                        <a:schemeClr val="tx1"/>
                      </a:solidFill>
                      <a:latin typeface="Gill Sans MT" pitchFamily="34" charset="0"/>
                    </a:rPr>
                    <a:t>1</a:t>
                  </a:r>
                </a:p>
              </p:txBody>
            </p:sp>
          </p:grpSp>
          <p:grpSp>
            <p:nvGrpSpPr>
              <p:cNvPr id="24634" name="Group 92"/>
              <p:cNvGrpSpPr>
                <a:grpSpLocks/>
              </p:cNvGrpSpPr>
              <p:nvPr/>
            </p:nvGrpSpPr>
            <p:grpSpPr bwMode="auto">
              <a:xfrm>
                <a:off x="2457" y="988"/>
                <a:ext cx="350" cy="296"/>
                <a:chOff x="4738" y="2684"/>
                <a:chExt cx="350" cy="296"/>
              </a:xfrm>
            </p:grpSpPr>
            <p:sp>
              <p:nvSpPr>
                <p:cNvPr id="24655" name="Oval 93"/>
                <p:cNvSpPr>
                  <a:spLocks noChangeArrowheads="1"/>
                </p:cNvSpPr>
                <p:nvPr/>
              </p:nvSpPr>
              <p:spPr bwMode="auto">
                <a:xfrm>
                  <a:off x="4738" y="2684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b="0">
                    <a:latin typeface="Gill Sans MT" pitchFamily="34" charset="0"/>
                  </a:endParaRPr>
                </a:p>
              </p:txBody>
            </p:sp>
            <p:sp>
              <p:nvSpPr>
                <p:cNvPr id="24656" name="Text Box 94"/>
                <p:cNvSpPr txBox="1">
                  <a:spLocks noChangeArrowheads="1"/>
                </p:cNvSpPr>
                <p:nvPr/>
              </p:nvSpPr>
              <p:spPr bwMode="auto">
                <a:xfrm>
                  <a:off x="4815" y="2707"/>
                  <a:ext cx="197" cy="25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b="0" dirty="0">
                      <a:solidFill>
                        <a:schemeClr val="tx1"/>
                      </a:solidFill>
                      <a:latin typeface="Gill Sans MT" pitchFamily="34" charset="0"/>
                    </a:rPr>
                    <a:t>3</a:t>
                  </a:r>
                </a:p>
              </p:txBody>
            </p:sp>
          </p:grpSp>
          <p:grpSp>
            <p:nvGrpSpPr>
              <p:cNvPr id="24635" name="Group 95"/>
              <p:cNvGrpSpPr>
                <a:grpSpLocks/>
              </p:cNvGrpSpPr>
              <p:nvPr/>
            </p:nvGrpSpPr>
            <p:grpSpPr bwMode="auto">
              <a:xfrm>
                <a:off x="1753" y="989"/>
                <a:ext cx="350" cy="296"/>
                <a:chOff x="3838" y="2684"/>
                <a:chExt cx="350" cy="296"/>
              </a:xfrm>
            </p:grpSpPr>
            <p:sp>
              <p:nvSpPr>
                <p:cNvPr id="24653" name="Oval 96"/>
                <p:cNvSpPr>
                  <a:spLocks noChangeArrowheads="1"/>
                </p:cNvSpPr>
                <p:nvPr/>
              </p:nvSpPr>
              <p:spPr bwMode="auto">
                <a:xfrm>
                  <a:off x="3838" y="2684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b="0">
                    <a:latin typeface="Gill Sans MT" pitchFamily="34" charset="0"/>
                  </a:endParaRPr>
                </a:p>
              </p:txBody>
            </p:sp>
            <p:sp>
              <p:nvSpPr>
                <p:cNvPr id="24654" name="Text Box 97"/>
                <p:cNvSpPr txBox="1">
                  <a:spLocks noChangeArrowheads="1"/>
                </p:cNvSpPr>
                <p:nvPr/>
              </p:nvSpPr>
              <p:spPr bwMode="auto">
                <a:xfrm>
                  <a:off x="3915" y="2707"/>
                  <a:ext cx="197" cy="25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b="0" dirty="0">
                      <a:solidFill>
                        <a:schemeClr val="tx1"/>
                      </a:solidFill>
                      <a:latin typeface="Gill Sans MT" pitchFamily="34" charset="0"/>
                    </a:rPr>
                    <a:t>2</a:t>
                  </a:r>
                </a:p>
              </p:txBody>
            </p:sp>
          </p:grpSp>
          <p:grpSp>
            <p:nvGrpSpPr>
              <p:cNvPr id="24636" name="Group 98"/>
              <p:cNvGrpSpPr>
                <a:grpSpLocks/>
              </p:cNvGrpSpPr>
              <p:nvPr/>
            </p:nvGrpSpPr>
            <p:grpSpPr bwMode="auto">
              <a:xfrm>
                <a:off x="3882" y="988"/>
                <a:ext cx="350" cy="296"/>
                <a:chOff x="4288" y="3622"/>
                <a:chExt cx="350" cy="296"/>
              </a:xfrm>
            </p:grpSpPr>
            <p:sp>
              <p:nvSpPr>
                <p:cNvPr id="24651" name="Oval 99"/>
                <p:cNvSpPr>
                  <a:spLocks noChangeArrowheads="1"/>
                </p:cNvSpPr>
                <p:nvPr/>
              </p:nvSpPr>
              <p:spPr bwMode="auto">
                <a:xfrm>
                  <a:off x="4288" y="3622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381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b="0">
                    <a:latin typeface="Gill Sans MT" pitchFamily="34" charset="0"/>
                  </a:endParaRPr>
                </a:p>
              </p:txBody>
            </p:sp>
            <p:sp>
              <p:nvSpPr>
                <p:cNvPr id="24652" name="Text Box 100"/>
                <p:cNvSpPr txBox="1">
                  <a:spLocks noChangeArrowheads="1"/>
                </p:cNvSpPr>
                <p:nvPr/>
              </p:nvSpPr>
              <p:spPr bwMode="auto">
                <a:xfrm>
                  <a:off x="4365" y="3645"/>
                  <a:ext cx="197" cy="25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b="0" dirty="0">
                      <a:solidFill>
                        <a:schemeClr val="tx1"/>
                      </a:solidFill>
                      <a:latin typeface="Gill Sans MT" pitchFamily="34" charset="0"/>
                    </a:rPr>
                    <a:t>6</a:t>
                  </a:r>
                </a:p>
              </p:txBody>
            </p:sp>
          </p:grpSp>
          <p:sp>
            <p:nvSpPr>
              <p:cNvPr id="24637" name="Line 101"/>
              <p:cNvSpPr>
                <a:spLocks noChangeShapeType="1"/>
              </p:cNvSpPr>
              <p:nvPr/>
            </p:nvSpPr>
            <p:spPr bwMode="auto">
              <a:xfrm flipV="1">
                <a:off x="2809" y="1286"/>
                <a:ext cx="448" cy="38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 b="0">
                  <a:latin typeface="Gill Sans MT" pitchFamily="34" charset="0"/>
                </a:endParaRPr>
              </a:p>
            </p:txBody>
          </p:sp>
          <p:sp>
            <p:nvSpPr>
              <p:cNvPr id="24638" name="Line 102"/>
              <p:cNvSpPr>
                <a:spLocks noChangeShapeType="1"/>
              </p:cNvSpPr>
              <p:nvPr/>
            </p:nvSpPr>
            <p:spPr bwMode="auto">
              <a:xfrm>
                <a:off x="842" y="1137"/>
                <a:ext cx="20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 b="0">
                  <a:latin typeface="Gill Sans MT" pitchFamily="34" charset="0"/>
                </a:endParaRPr>
              </a:p>
            </p:txBody>
          </p:sp>
          <p:grpSp>
            <p:nvGrpSpPr>
              <p:cNvPr id="24639" name="Group 103"/>
              <p:cNvGrpSpPr>
                <a:grpSpLocks/>
              </p:cNvGrpSpPr>
              <p:nvPr/>
            </p:nvGrpSpPr>
            <p:grpSpPr bwMode="auto">
              <a:xfrm>
                <a:off x="2457" y="1562"/>
                <a:ext cx="350" cy="296"/>
                <a:chOff x="4288" y="1746"/>
                <a:chExt cx="350" cy="296"/>
              </a:xfrm>
            </p:grpSpPr>
            <p:sp>
              <p:nvSpPr>
                <p:cNvPr id="24649" name="Oval 104"/>
                <p:cNvSpPr>
                  <a:spLocks noChangeArrowheads="1"/>
                </p:cNvSpPr>
                <p:nvPr/>
              </p:nvSpPr>
              <p:spPr bwMode="auto">
                <a:xfrm>
                  <a:off x="4288" y="1746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b="0">
                    <a:latin typeface="Gill Sans MT" pitchFamily="34" charset="0"/>
                  </a:endParaRPr>
                </a:p>
              </p:txBody>
            </p:sp>
            <p:sp>
              <p:nvSpPr>
                <p:cNvPr id="24650" name="Text Box 105"/>
                <p:cNvSpPr txBox="1">
                  <a:spLocks noChangeArrowheads="1"/>
                </p:cNvSpPr>
                <p:nvPr/>
              </p:nvSpPr>
              <p:spPr bwMode="auto">
                <a:xfrm>
                  <a:off x="4364" y="1769"/>
                  <a:ext cx="197" cy="25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 algn="r"/>
                  <a:r>
                    <a:rPr lang="en-US" b="0" dirty="0">
                      <a:solidFill>
                        <a:schemeClr val="tx1"/>
                      </a:solidFill>
                      <a:latin typeface="Gill Sans MT" pitchFamily="34" charset="0"/>
                    </a:rPr>
                    <a:t>4</a:t>
                  </a:r>
                </a:p>
              </p:txBody>
            </p:sp>
          </p:grpSp>
          <p:grpSp>
            <p:nvGrpSpPr>
              <p:cNvPr id="10" name="Group 106"/>
              <p:cNvGrpSpPr>
                <a:grpSpLocks/>
              </p:cNvGrpSpPr>
              <p:nvPr/>
            </p:nvGrpSpPr>
            <p:grpSpPr bwMode="auto">
              <a:xfrm>
                <a:off x="3171" y="989"/>
                <a:ext cx="350" cy="296"/>
                <a:chOff x="3838" y="2684"/>
                <a:chExt cx="350" cy="296"/>
              </a:xfrm>
            </p:grpSpPr>
            <p:sp>
              <p:nvSpPr>
                <p:cNvPr id="24647" name="Oval 107"/>
                <p:cNvSpPr>
                  <a:spLocks noChangeArrowheads="1"/>
                </p:cNvSpPr>
                <p:nvPr/>
              </p:nvSpPr>
              <p:spPr bwMode="auto">
                <a:xfrm>
                  <a:off x="3838" y="2684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b="0">
                    <a:latin typeface="Gill Sans MT" pitchFamily="34" charset="0"/>
                  </a:endParaRPr>
                </a:p>
              </p:txBody>
            </p:sp>
            <p:sp>
              <p:nvSpPr>
                <p:cNvPr id="24648" name="Text Box 108"/>
                <p:cNvSpPr txBox="1">
                  <a:spLocks noChangeArrowheads="1"/>
                </p:cNvSpPr>
                <p:nvPr/>
              </p:nvSpPr>
              <p:spPr bwMode="auto">
                <a:xfrm>
                  <a:off x="3915" y="2707"/>
                  <a:ext cx="197" cy="25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b="0" dirty="0">
                      <a:solidFill>
                        <a:schemeClr val="tx1"/>
                      </a:solidFill>
                      <a:latin typeface="Gill Sans MT" pitchFamily="34" charset="0"/>
                    </a:rPr>
                    <a:t>5</a:t>
                  </a:r>
                </a:p>
              </p:txBody>
            </p:sp>
          </p:grpSp>
          <p:sp>
            <p:nvSpPr>
              <p:cNvPr id="24641" name="Line 109"/>
              <p:cNvSpPr>
                <a:spLocks noChangeShapeType="1"/>
              </p:cNvSpPr>
              <p:nvPr/>
            </p:nvSpPr>
            <p:spPr bwMode="auto">
              <a:xfrm flipH="1">
                <a:off x="2563" y="1283"/>
                <a:ext cx="2" cy="28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 b="0">
                  <a:latin typeface="Gill Sans MT" pitchFamily="34" charset="0"/>
                </a:endParaRPr>
              </a:p>
            </p:txBody>
          </p:sp>
          <p:sp>
            <p:nvSpPr>
              <p:cNvPr id="24642" name="Line 110"/>
              <p:cNvSpPr>
                <a:spLocks noChangeShapeType="1"/>
              </p:cNvSpPr>
              <p:nvPr/>
            </p:nvSpPr>
            <p:spPr bwMode="auto">
              <a:xfrm>
                <a:off x="1400" y="1137"/>
                <a:ext cx="33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 b="0">
                  <a:latin typeface="Gill Sans MT" pitchFamily="34" charset="0"/>
                </a:endParaRPr>
              </a:p>
            </p:txBody>
          </p:sp>
          <p:sp>
            <p:nvSpPr>
              <p:cNvPr id="24643" name="Line 111"/>
              <p:cNvSpPr>
                <a:spLocks noChangeShapeType="1"/>
              </p:cNvSpPr>
              <p:nvPr/>
            </p:nvSpPr>
            <p:spPr bwMode="auto">
              <a:xfrm>
                <a:off x="3532" y="1136"/>
                <a:ext cx="33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 b="0">
                  <a:latin typeface="Gill Sans MT" pitchFamily="34" charset="0"/>
                </a:endParaRPr>
              </a:p>
            </p:txBody>
          </p:sp>
          <p:sp>
            <p:nvSpPr>
              <p:cNvPr id="24644" name="Line 112"/>
              <p:cNvSpPr>
                <a:spLocks noChangeShapeType="1"/>
              </p:cNvSpPr>
              <p:nvPr/>
            </p:nvSpPr>
            <p:spPr bwMode="auto">
              <a:xfrm>
                <a:off x="2814" y="1136"/>
                <a:ext cx="33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 b="0">
                  <a:latin typeface="Gill Sans MT" pitchFamily="34" charset="0"/>
                </a:endParaRPr>
              </a:p>
            </p:txBody>
          </p:sp>
          <p:sp>
            <p:nvSpPr>
              <p:cNvPr id="24645" name="Line 113"/>
              <p:cNvSpPr>
                <a:spLocks noChangeShapeType="1"/>
              </p:cNvSpPr>
              <p:nvPr/>
            </p:nvSpPr>
            <p:spPr bwMode="auto">
              <a:xfrm>
                <a:off x="2111" y="1136"/>
                <a:ext cx="33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 b="0">
                  <a:latin typeface="Gill Sans MT" pitchFamily="34" charset="0"/>
                </a:endParaRPr>
              </a:p>
            </p:txBody>
          </p:sp>
          <p:sp>
            <p:nvSpPr>
              <p:cNvPr id="24646" name="Line 114"/>
              <p:cNvSpPr>
                <a:spLocks noChangeShapeType="1"/>
              </p:cNvSpPr>
              <p:nvPr/>
            </p:nvSpPr>
            <p:spPr bwMode="auto">
              <a:xfrm flipH="1">
                <a:off x="2704" y="1282"/>
                <a:ext cx="2" cy="28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arrow" w="med" len="med"/>
                <a:tailEnd/>
              </a:ln>
            </p:spPr>
            <p:txBody>
              <a:bodyPr/>
              <a:lstStyle/>
              <a:p>
                <a:endParaRPr lang="en-US" b="0">
                  <a:latin typeface="Gill Sans MT" pitchFamily="34" charset="0"/>
                </a:endParaRPr>
              </a:p>
            </p:txBody>
          </p:sp>
        </p:grpSp>
        <p:sp>
          <p:nvSpPr>
            <p:cNvPr id="24632" name="Text Box 116"/>
            <p:cNvSpPr txBox="1">
              <a:spLocks noChangeArrowheads="1"/>
            </p:cNvSpPr>
            <p:nvPr/>
          </p:nvSpPr>
          <p:spPr bwMode="auto">
            <a:xfrm>
              <a:off x="589" y="3291"/>
              <a:ext cx="1610" cy="64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0" dirty="0">
                  <a:solidFill>
                    <a:schemeClr val="tx1"/>
                  </a:solidFill>
                  <a:latin typeface="Gill Sans MT" pitchFamily="34" charset="0"/>
                </a:rPr>
                <a:t>Touring the prime path [1, 2, 3, 5, 6] with a </a:t>
              </a:r>
              <a:r>
                <a:rPr lang="en-US" b="0" u="sng" dirty="0">
                  <a:solidFill>
                    <a:schemeClr val="tx1"/>
                  </a:solidFill>
                  <a:latin typeface="Gill Sans MT" pitchFamily="34" charset="0"/>
                </a:rPr>
                <a:t>detour</a:t>
              </a:r>
            </a:p>
          </p:txBody>
        </p:sp>
      </p:grpSp>
      <p:grpSp>
        <p:nvGrpSpPr>
          <p:cNvPr id="25" name="Group 121"/>
          <p:cNvGrpSpPr>
            <a:grpSpLocks/>
          </p:cNvGrpSpPr>
          <p:nvPr/>
        </p:nvGrpSpPr>
        <p:grpSpPr bwMode="auto">
          <a:xfrm>
            <a:off x="2805113" y="2555875"/>
            <a:ext cx="477837" cy="396875"/>
            <a:chOff x="1767" y="1612"/>
            <a:chExt cx="301" cy="250"/>
          </a:xfrm>
        </p:grpSpPr>
        <p:sp>
          <p:nvSpPr>
            <p:cNvPr id="24629" name="Line 119"/>
            <p:cNvSpPr>
              <a:spLocks noChangeShapeType="1"/>
            </p:cNvSpPr>
            <p:nvPr/>
          </p:nvSpPr>
          <p:spPr bwMode="auto">
            <a:xfrm>
              <a:off x="1767" y="1830"/>
              <a:ext cx="301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prstDash val="sysDot"/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24630" name="Text Box 120"/>
            <p:cNvSpPr txBox="1">
              <a:spLocks noChangeArrowheads="1"/>
            </p:cNvSpPr>
            <p:nvPr/>
          </p:nvSpPr>
          <p:spPr bwMode="auto">
            <a:xfrm>
              <a:off x="1805" y="1612"/>
              <a:ext cx="224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solidFill>
                    <a:schemeClr val="hlink"/>
                  </a:solidFill>
                  <a:latin typeface="Gill Sans MT" pitchFamily="34" charset="0"/>
                </a:rPr>
                <a:t>1</a:t>
              </a:r>
            </a:p>
          </p:txBody>
        </p:sp>
      </p:grpSp>
      <p:grpSp>
        <p:nvGrpSpPr>
          <p:cNvPr id="26" name="Group 122"/>
          <p:cNvGrpSpPr>
            <a:grpSpLocks/>
          </p:cNvGrpSpPr>
          <p:nvPr/>
        </p:nvGrpSpPr>
        <p:grpSpPr bwMode="auto">
          <a:xfrm>
            <a:off x="3910013" y="2555875"/>
            <a:ext cx="477837" cy="396875"/>
            <a:chOff x="1767" y="1612"/>
            <a:chExt cx="301" cy="250"/>
          </a:xfrm>
        </p:grpSpPr>
        <p:sp>
          <p:nvSpPr>
            <p:cNvPr id="24627" name="Line 123"/>
            <p:cNvSpPr>
              <a:spLocks noChangeShapeType="1"/>
            </p:cNvSpPr>
            <p:nvPr/>
          </p:nvSpPr>
          <p:spPr bwMode="auto">
            <a:xfrm>
              <a:off x="1767" y="1830"/>
              <a:ext cx="301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prstDash val="sysDot"/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24628" name="Text Box 124"/>
            <p:cNvSpPr txBox="1">
              <a:spLocks noChangeArrowheads="1"/>
            </p:cNvSpPr>
            <p:nvPr/>
          </p:nvSpPr>
          <p:spPr bwMode="auto">
            <a:xfrm>
              <a:off x="1805" y="1612"/>
              <a:ext cx="224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solidFill>
                    <a:schemeClr val="hlink"/>
                  </a:solidFill>
                  <a:latin typeface="Gill Sans MT" pitchFamily="34" charset="0"/>
                </a:rPr>
                <a:t>2</a:t>
              </a:r>
            </a:p>
          </p:txBody>
        </p:sp>
      </p:grpSp>
      <p:grpSp>
        <p:nvGrpSpPr>
          <p:cNvPr id="27" name="Group 125"/>
          <p:cNvGrpSpPr>
            <a:grpSpLocks/>
          </p:cNvGrpSpPr>
          <p:nvPr/>
        </p:nvGrpSpPr>
        <p:grpSpPr bwMode="auto">
          <a:xfrm>
            <a:off x="5029200" y="2555875"/>
            <a:ext cx="477838" cy="396875"/>
            <a:chOff x="1767" y="1612"/>
            <a:chExt cx="301" cy="250"/>
          </a:xfrm>
        </p:grpSpPr>
        <p:sp>
          <p:nvSpPr>
            <p:cNvPr id="24625" name="Line 126"/>
            <p:cNvSpPr>
              <a:spLocks noChangeShapeType="1"/>
            </p:cNvSpPr>
            <p:nvPr/>
          </p:nvSpPr>
          <p:spPr bwMode="auto">
            <a:xfrm>
              <a:off x="1767" y="1830"/>
              <a:ext cx="301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prstDash val="sysDot"/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24626" name="Text Box 127"/>
            <p:cNvSpPr txBox="1">
              <a:spLocks noChangeArrowheads="1"/>
            </p:cNvSpPr>
            <p:nvPr/>
          </p:nvSpPr>
          <p:spPr bwMode="auto">
            <a:xfrm>
              <a:off x="1805" y="1612"/>
              <a:ext cx="224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solidFill>
                    <a:schemeClr val="hlink"/>
                  </a:solidFill>
                  <a:latin typeface="Gill Sans MT" pitchFamily="34" charset="0"/>
                </a:rPr>
                <a:t>5</a:t>
              </a:r>
            </a:p>
          </p:txBody>
        </p:sp>
      </p:grpSp>
      <p:grpSp>
        <p:nvGrpSpPr>
          <p:cNvPr id="28" name="Group 128"/>
          <p:cNvGrpSpPr>
            <a:grpSpLocks/>
          </p:cNvGrpSpPr>
          <p:nvPr/>
        </p:nvGrpSpPr>
        <p:grpSpPr bwMode="auto">
          <a:xfrm>
            <a:off x="6157913" y="2555875"/>
            <a:ext cx="477837" cy="396875"/>
            <a:chOff x="1767" y="1612"/>
            <a:chExt cx="301" cy="250"/>
          </a:xfrm>
        </p:grpSpPr>
        <p:sp>
          <p:nvSpPr>
            <p:cNvPr id="24623" name="Line 129"/>
            <p:cNvSpPr>
              <a:spLocks noChangeShapeType="1"/>
            </p:cNvSpPr>
            <p:nvPr/>
          </p:nvSpPr>
          <p:spPr bwMode="auto">
            <a:xfrm>
              <a:off x="1767" y="1830"/>
              <a:ext cx="301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prstDash val="sysDot"/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24624" name="Text Box 130"/>
            <p:cNvSpPr txBox="1">
              <a:spLocks noChangeArrowheads="1"/>
            </p:cNvSpPr>
            <p:nvPr/>
          </p:nvSpPr>
          <p:spPr bwMode="auto">
            <a:xfrm>
              <a:off x="1805" y="1612"/>
              <a:ext cx="224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solidFill>
                    <a:schemeClr val="hlink"/>
                  </a:solidFill>
                  <a:latin typeface="Gill Sans MT" pitchFamily="34" charset="0"/>
                </a:rPr>
                <a:t>6</a:t>
              </a:r>
            </a:p>
          </p:txBody>
        </p:sp>
      </p:grpSp>
      <p:grpSp>
        <p:nvGrpSpPr>
          <p:cNvPr id="29" name="Group 136"/>
          <p:cNvGrpSpPr>
            <a:grpSpLocks/>
          </p:cNvGrpSpPr>
          <p:nvPr/>
        </p:nvGrpSpPr>
        <p:grpSpPr bwMode="auto">
          <a:xfrm>
            <a:off x="4157663" y="3225800"/>
            <a:ext cx="355600" cy="477838"/>
            <a:chOff x="4922" y="2173"/>
            <a:chExt cx="224" cy="301"/>
          </a:xfrm>
        </p:grpSpPr>
        <p:sp>
          <p:nvSpPr>
            <p:cNvPr id="24621" name="Line 132"/>
            <p:cNvSpPr>
              <a:spLocks noChangeShapeType="1"/>
            </p:cNvSpPr>
            <p:nvPr/>
          </p:nvSpPr>
          <p:spPr bwMode="auto">
            <a:xfrm rot="5286189">
              <a:off x="4968" y="2323"/>
              <a:ext cx="301" cy="1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prstDash val="sysDot"/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24622" name="Text Box 133"/>
            <p:cNvSpPr txBox="1">
              <a:spLocks noChangeArrowheads="1"/>
            </p:cNvSpPr>
            <p:nvPr/>
          </p:nvSpPr>
          <p:spPr bwMode="auto">
            <a:xfrm>
              <a:off x="4922" y="2197"/>
              <a:ext cx="224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solidFill>
                    <a:schemeClr val="hlink"/>
                  </a:solidFill>
                  <a:latin typeface="Gill Sans MT" pitchFamily="34" charset="0"/>
                </a:rPr>
                <a:t>3</a:t>
              </a:r>
            </a:p>
          </p:txBody>
        </p:sp>
      </p:grpSp>
      <p:grpSp>
        <p:nvGrpSpPr>
          <p:cNvPr id="30" name="Group 137"/>
          <p:cNvGrpSpPr>
            <a:grpSpLocks/>
          </p:cNvGrpSpPr>
          <p:nvPr/>
        </p:nvGrpSpPr>
        <p:grpSpPr bwMode="auto">
          <a:xfrm>
            <a:off x="4805363" y="3227388"/>
            <a:ext cx="355600" cy="477837"/>
            <a:chOff x="5204" y="2698"/>
            <a:chExt cx="224" cy="301"/>
          </a:xfrm>
        </p:grpSpPr>
        <p:sp>
          <p:nvSpPr>
            <p:cNvPr id="24619" name="Line 134"/>
            <p:cNvSpPr>
              <a:spLocks noChangeShapeType="1"/>
            </p:cNvSpPr>
            <p:nvPr/>
          </p:nvSpPr>
          <p:spPr bwMode="auto">
            <a:xfrm rot="5286189">
              <a:off x="5251" y="2846"/>
              <a:ext cx="301" cy="6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prstDash val="sysDot"/>
              <a:round/>
              <a:headEnd type="triangl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24620" name="Text Box 135"/>
            <p:cNvSpPr txBox="1">
              <a:spLocks noChangeArrowheads="1"/>
            </p:cNvSpPr>
            <p:nvPr/>
          </p:nvSpPr>
          <p:spPr bwMode="auto">
            <a:xfrm>
              <a:off x="5204" y="2722"/>
              <a:ext cx="224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solidFill>
                    <a:schemeClr val="hlink"/>
                  </a:solidFill>
                  <a:latin typeface="Gill Sans MT" pitchFamily="34" charset="0"/>
                </a:rPr>
                <a:t>4</a:t>
              </a:r>
            </a:p>
          </p:txBody>
        </p:sp>
      </p:grpSp>
      <p:grpSp>
        <p:nvGrpSpPr>
          <p:cNvPr id="31" name="Group 138"/>
          <p:cNvGrpSpPr>
            <a:grpSpLocks/>
          </p:cNvGrpSpPr>
          <p:nvPr/>
        </p:nvGrpSpPr>
        <p:grpSpPr bwMode="auto">
          <a:xfrm>
            <a:off x="2782888" y="4305300"/>
            <a:ext cx="477837" cy="396875"/>
            <a:chOff x="1767" y="1612"/>
            <a:chExt cx="301" cy="250"/>
          </a:xfrm>
        </p:grpSpPr>
        <p:sp>
          <p:nvSpPr>
            <p:cNvPr id="24617" name="Line 139"/>
            <p:cNvSpPr>
              <a:spLocks noChangeShapeType="1"/>
            </p:cNvSpPr>
            <p:nvPr/>
          </p:nvSpPr>
          <p:spPr bwMode="auto">
            <a:xfrm>
              <a:off x="1767" y="1830"/>
              <a:ext cx="301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prstDash val="sysDot"/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24618" name="Text Box 140"/>
            <p:cNvSpPr txBox="1">
              <a:spLocks noChangeArrowheads="1"/>
            </p:cNvSpPr>
            <p:nvPr/>
          </p:nvSpPr>
          <p:spPr bwMode="auto">
            <a:xfrm>
              <a:off x="1805" y="1612"/>
              <a:ext cx="224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solidFill>
                    <a:schemeClr val="hlink"/>
                  </a:solidFill>
                  <a:latin typeface="Gill Sans MT" pitchFamily="34" charset="0"/>
                </a:rPr>
                <a:t>1</a:t>
              </a:r>
            </a:p>
          </p:txBody>
        </p:sp>
      </p:grpSp>
      <p:grpSp>
        <p:nvGrpSpPr>
          <p:cNvPr id="24640" name="Group 141"/>
          <p:cNvGrpSpPr>
            <a:grpSpLocks/>
          </p:cNvGrpSpPr>
          <p:nvPr/>
        </p:nvGrpSpPr>
        <p:grpSpPr bwMode="auto">
          <a:xfrm>
            <a:off x="3887788" y="4305300"/>
            <a:ext cx="477837" cy="396875"/>
            <a:chOff x="1767" y="1612"/>
            <a:chExt cx="301" cy="250"/>
          </a:xfrm>
        </p:grpSpPr>
        <p:sp>
          <p:nvSpPr>
            <p:cNvPr id="24615" name="Line 142"/>
            <p:cNvSpPr>
              <a:spLocks noChangeShapeType="1"/>
            </p:cNvSpPr>
            <p:nvPr/>
          </p:nvSpPr>
          <p:spPr bwMode="auto">
            <a:xfrm>
              <a:off x="1767" y="1830"/>
              <a:ext cx="301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prstDash val="sysDot"/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24616" name="Text Box 143"/>
            <p:cNvSpPr txBox="1">
              <a:spLocks noChangeArrowheads="1"/>
            </p:cNvSpPr>
            <p:nvPr/>
          </p:nvSpPr>
          <p:spPr bwMode="auto">
            <a:xfrm>
              <a:off x="1805" y="1612"/>
              <a:ext cx="224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solidFill>
                    <a:schemeClr val="hlink"/>
                  </a:solidFill>
                  <a:latin typeface="Gill Sans MT" pitchFamily="34" charset="0"/>
                </a:rPr>
                <a:t>2</a:t>
              </a:r>
            </a:p>
          </p:txBody>
        </p:sp>
      </p:grpSp>
      <p:grpSp>
        <p:nvGrpSpPr>
          <p:cNvPr id="24659" name="Group 147"/>
          <p:cNvGrpSpPr>
            <a:grpSpLocks/>
          </p:cNvGrpSpPr>
          <p:nvPr/>
        </p:nvGrpSpPr>
        <p:grpSpPr bwMode="auto">
          <a:xfrm>
            <a:off x="6135688" y="4305300"/>
            <a:ext cx="477837" cy="396875"/>
            <a:chOff x="1767" y="1612"/>
            <a:chExt cx="301" cy="250"/>
          </a:xfrm>
        </p:grpSpPr>
        <p:sp>
          <p:nvSpPr>
            <p:cNvPr id="24613" name="Line 148"/>
            <p:cNvSpPr>
              <a:spLocks noChangeShapeType="1"/>
            </p:cNvSpPr>
            <p:nvPr/>
          </p:nvSpPr>
          <p:spPr bwMode="auto">
            <a:xfrm>
              <a:off x="1767" y="1830"/>
              <a:ext cx="301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prstDash val="sysDot"/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24614" name="Text Box 149"/>
            <p:cNvSpPr txBox="1">
              <a:spLocks noChangeArrowheads="1"/>
            </p:cNvSpPr>
            <p:nvPr/>
          </p:nvSpPr>
          <p:spPr bwMode="auto">
            <a:xfrm>
              <a:off x="1805" y="1612"/>
              <a:ext cx="224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solidFill>
                    <a:schemeClr val="hlink"/>
                  </a:solidFill>
                  <a:latin typeface="Gill Sans MT" pitchFamily="34" charset="0"/>
                </a:rPr>
                <a:t>5</a:t>
              </a:r>
            </a:p>
          </p:txBody>
        </p:sp>
      </p:grpSp>
      <p:grpSp>
        <p:nvGrpSpPr>
          <p:cNvPr id="24661" name="Group 150"/>
          <p:cNvGrpSpPr>
            <a:grpSpLocks/>
          </p:cNvGrpSpPr>
          <p:nvPr/>
        </p:nvGrpSpPr>
        <p:grpSpPr bwMode="auto">
          <a:xfrm>
            <a:off x="4167188" y="4973638"/>
            <a:ext cx="355600" cy="477837"/>
            <a:chOff x="4922" y="2173"/>
            <a:chExt cx="224" cy="301"/>
          </a:xfrm>
        </p:grpSpPr>
        <p:sp>
          <p:nvSpPr>
            <p:cNvPr id="24611" name="Line 151"/>
            <p:cNvSpPr>
              <a:spLocks noChangeShapeType="1"/>
            </p:cNvSpPr>
            <p:nvPr/>
          </p:nvSpPr>
          <p:spPr bwMode="auto">
            <a:xfrm rot="5286189">
              <a:off x="4968" y="2323"/>
              <a:ext cx="301" cy="1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prstDash val="sysDot"/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24612" name="Text Box 152"/>
            <p:cNvSpPr txBox="1">
              <a:spLocks noChangeArrowheads="1"/>
            </p:cNvSpPr>
            <p:nvPr/>
          </p:nvSpPr>
          <p:spPr bwMode="auto">
            <a:xfrm>
              <a:off x="4922" y="2197"/>
              <a:ext cx="224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solidFill>
                    <a:schemeClr val="hlink"/>
                  </a:solidFill>
                  <a:latin typeface="Gill Sans MT" pitchFamily="34" charset="0"/>
                </a:rPr>
                <a:t>3</a:t>
              </a:r>
            </a:p>
          </p:txBody>
        </p:sp>
      </p:grpSp>
      <p:grpSp>
        <p:nvGrpSpPr>
          <p:cNvPr id="24662" name="Group 156"/>
          <p:cNvGrpSpPr>
            <a:grpSpLocks/>
          </p:cNvGrpSpPr>
          <p:nvPr/>
        </p:nvGrpSpPr>
        <p:grpSpPr bwMode="auto">
          <a:xfrm>
            <a:off x="5232400" y="5262563"/>
            <a:ext cx="473075" cy="450850"/>
            <a:chOff x="3296" y="3315"/>
            <a:chExt cx="298" cy="284"/>
          </a:xfrm>
        </p:grpSpPr>
        <p:sp>
          <p:nvSpPr>
            <p:cNvPr id="24609" name="Line 154"/>
            <p:cNvSpPr>
              <a:spLocks noChangeShapeType="1"/>
            </p:cNvSpPr>
            <p:nvPr/>
          </p:nvSpPr>
          <p:spPr bwMode="auto">
            <a:xfrm rot="5286189">
              <a:off x="3309" y="3302"/>
              <a:ext cx="228" cy="253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prstDash val="sysDot"/>
              <a:round/>
              <a:headEnd type="triangl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24610" name="Text Box 155"/>
            <p:cNvSpPr txBox="1">
              <a:spLocks noChangeArrowheads="1"/>
            </p:cNvSpPr>
            <p:nvPr/>
          </p:nvSpPr>
          <p:spPr bwMode="auto">
            <a:xfrm>
              <a:off x="3370" y="3349"/>
              <a:ext cx="224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solidFill>
                    <a:schemeClr val="hlink"/>
                  </a:solidFill>
                  <a:latin typeface="Gill Sans MT" pitchFamily="34" charset="0"/>
                </a:rPr>
                <a:t>4</a:t>
              </a:r>
            </a:p>
          </p:txBody>
        </p:sp>
      </p:grpSp>
      <p:grpSp>
        <p:nvGrpSpPr>
          <p:cNvPr id="24663" name="Group 169"/>
          <p:cNvGrpSpPr>
            <a:grpSpLocks/>
          </p:cNvGrpSpPr>
          <p:nvPr/>
        </p:nvGrpSpPr>
        <p:grpSpPr bwMode="auto">
          <a:xfrm>
            <a:off x="2786063" y="835025"/>
            <a:ext cx="477837" cy="396875"/>
            <a:chOff x="1767" y="1612"/>
            <a:chExt cx="301" cy="250"/>
          </a:xfrm>
        </p:grpSpPr>
        <p:sp>
          <p:nvSpPr>
            <p:cNvPr id="24607" name="Line 170"/>
            <p:cNvSpPr>
              <a:spLocks noChangeShapeType="1"/>
            </p:cNvSpPr>
            <p:nvPr/>
          </p:nvSpPr>
          <p:spPr bwMode="auto">
            <a:xfrm>
              <a:off x="1767" y="1830"/>
              <a:ext cx="301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prstDash val="sysDot"/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08" name="Text Box 171"/>
            <p:cNvSpPr txBox="1">
              <a:spLocks noChangeArrowheads="1"/>
            </p:cNvSpPr>
            <p:nvPr/>
          </p:nvSpPr>
          <p:spPr bwMode="auto">
            <a:xfrm>
              <a:off x="1805" y="1612"/>
              <a:ext cx="224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dirty="0">
                  <a:solidFill>
                    <a:schemeClr val="hlink"/>
                  </a:solidFill>
                </a:rPr>
                <a:t>1</a:t>
              </a:r>
            </a:p>
          </p:txBody>
        </p:sp>
      </p:grpSp>
      <p:grpSp>
        <p:nvGrpSpPr>
          <p:cNvPr id="24664" name="Group 172"/>
          <p:cNvGrpSpPr>
            <a:grpSpLocks/>
          </p:cNvGrpSpPr>
          <p:nvPr/>
        </p:nvGrpSpPr>
        <p:grpSpPr bwMode="auto">
          <a:xfrm>
            <a:off x="3890963" y="835025"/>
            <a:ext cx="477837" cy="396875"/>
            <a:chOff x="1767" y="1612"/>
            <a:chExt cx="301" cy="250"/>
          </a:xfrm>
        </p:grpSpPr>
        <p:sp>
          <p:nvSpPr>
            <p:cNvPr id="24605" name="Line 173"/>
            <p:cNvSpPr>
              <a:spLocks noChangeShapeType="1"/>
            </p:cNvSpPr>
            <p:nvPr/>
          </p:nvSpPr>
          <p:spPr bwMode="auto">
            <a:xfrm>
              <a:off x="1767" y="1830"/>
              <a:ext cx="301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prstDash val="sysDot"/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06" name="Text Box 174"/>
            <p:cNvSpPr txBox="1">
              <a:spLocks noChangeArrowheads="1"/>
            </p:cNvSpPr>
            <p:nvPr/>
          </p:nvSpPr>
          <p:spPr bwMode="auto">
            <a:xfrm>
              <a:off x="1805" y="1612"/>
              <a:ext cx="224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solidFill>
                    <a:schemeClr val="hlink"/>
                  </a:solidFill>
                </a:rPr>
                <a:t>2</a:t>
              </a:r>
            </a:p>
          </p:txBody>
        </p:sp>
      </p:grpSp>
      <p:grpSp>
        <p:nvGrpSpPr>
          <p:cNvPr id="24667" name="Group 175"/>
          <p:cNvGrpSpPr>
            <a:grpSpLocks/>
          </p:cNvGrpSpPr>
          <p:nvPr/>
        </p:nvGrpSpPr>
        <p:grpSpPr bwMode="auto">
          <a:xfrm>
            <a:off x="5010150" y="835025"/>
            <a:ext cx="477838" cy="396875"/>
            <a:chOff x="1767" y="1612"/>
            <a:chExt cx="301" cy="250"/>
          </a:xfrm>
        </p:grpSpPr>
        <p:sp>
          <p:nvSpPr>
            <p:cNvPr id="24603" name="Line 176"/>
            <p:cNvSpPr>
              <a:spLocks noChangeShapeType="1"/>
            </p:cNvSpPr>
            <p:nvPr/>
          </p:nvSpPr>
          <p:spPr bwMode="auto">
            <a:xfrm>
              <a:off x="1767" y="1830"/>
              <a:ext cx="301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prstDash val="sysDot"/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04" name="Text Box 177"/>
            <p:cNvSpPr txBox="1">
              <a:spLocks noChangeArrowheads="1"/>
            </p:cNvSpPr>
            <p:nvPr/>
          </p:nvSpPr>
          <p:spPr bwMode="auto">
            <a:xfrm>
              <a:off x="1805" y="1612"/>
              <a:ext cx="224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solidFill>
                    <a:schemeClr val="hlink"/>
                  </a:solidFill>
                </a:rPr>
                <a:t>3</a:t>
              </a:r>
            </a:p>
          </p:txBody>
        </p:sp>
      </p:grpSp>
      <p:grpSp>
        <p:nvGrpSpPr>
          <p:cNvPr id="24668" name="Group 178"/>
          <p:cNvGrpSpPr>
            <a:grpSpLocks/>
          </p:cNvGrpSpPr>
          <p:nvPr/>
        </p:nvGrpSpPr>
        <p:grpSpPr bwMode="auto">
          <a:xfrm>
            <a:off x="6138863" y="835025"/>
            <a:ext cx="477837" cy="396875"/>
            <a:chOff x="1767" y="1612"/>
            <a:chExt cx="301" cy="250"/>
          </a:xfrm>
        </p:grpSpPr>
        <p:sp>
          <p:nvSpPr>
            <p:cNvPr id="24601" name="Line 179"/>
            <p:cNvSpPr>
              <a:spLocks noChangeShapeType="1"/>
            </p:cNvSpPr>
            <p:nvPr/>
          </p:nvSpPr>
          <p:spPr bwMode="auto">
            <a:xfrm>
              <a:off x="1767" y="1830"/>
              <a:ext cx="301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prstDash val="sysDot"/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02" name="Text Box 180"/>
            <p:cNvSpPr txBox="1">
              <a:spLocks noChangeArrowheads="1"/>
            </p:cNvSpPr>
            <p:nvPr/>
          </p:nvSpPr>
          <p:spPr bwMode="auto">
            <a:xfrm>
              <a:off x="1805" y="1612"/>
              <a:ext cx="224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solidFill>
                    <a:schemeClr val="hlink"/>
                  </a:solidFill>
                </a:rPr>
                <a:t>4</a:t>
              </a:r>
            </a:p>
          </p:txBody>
        </p:sp>
      </p:grpSp>
      <p:sp>
        <p:nvSpPr>
          <p:cNvPr id="24600" name="Text Box 181"/>
          <p:cNvSpPr txBox="1">
            <a:spLocks noChangeArrowheads="1"/>
          </p:cNvSpPr>
          <p:nvPr/>
        </p:nvSpPr>
        <p:spPr bwMode="auto">
          <a:xfrm>
            <a:off x="893764" y="1622762"/>
            <a:ext cx="2600326" cy="10156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 dirty="0">
                <a:solidFill>
                  <a:schemeClr val="tx1"/>
                </a:solidFill>
                <a:latin typeface="Gill Sans MT" pitchFamily="34" charset="0"/>
              </a:rPr>
              <a:t>Touring the prime path [1, 2, 3, 5, 6] without </a:t>
            </a:r>
            <a:r>
              <a:rPr lang="en-US" b="0" u="sng" dirty="0" err="1">
                <a:solidFill>
                  <a:schemeClr val="tx1"/>
                </a:solidFill>
                <a:latin typeface="Gill Sans MT" pitchFamily="34" charset="0"/>
              </a:rPr>
              <a:t>sidetrips</a:t>
            </a:r>
            <a:r>
              <a:rPr lang="en-US" b="0" u="sng" dirty="0">
                <a:solidFill>
                  <a:schemeClr val="tx1"/>
                </a:solidFill>
                <a:latin typeface="Gill Sans MT" pitchFamily="34" charset="0"/>
              </a:rPr>
              <a:t> or detours</a:t>
            </a:r>
            <a:endParaRPr lang="en-US" b="0" dirty="0">
              <a:latin typeface="Gill Sans MT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4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4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4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0"/>
                            </p:stCondLst>
                            <p:childTnLst>
                              <p:par>
                                <p:cTn id="43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500"/>
                            </p:stCondLst>
                            <p:childTnLst>
                              <p:par>
                                <p:cTn id="47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24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00"/>
                            </p:stCondLst>
                            <p:childTnLst>
                              <p:par>
                                <p:cTn id="65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4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500"/>
                            </p:stCondLst>
                            <p:childTnLst>
                              <p:par>
                                <p:cTn id="69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24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0"/>
                            </p:stCondLst>
                            <p:childTnLst>
                              <p:par>
                                <p:cTn id="73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24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Introduction to Software Testing, Edition 2  (Ch 07)</a:t>
            </a:r>
          </a:p>
        </p:txBody>
      </p:sp>
      <p:sp>
        <p:nvSpPr>
          <p:cNvPr id="2355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© Ammann &amp; Offutt</a:t>
            </a:r>
          </a:p>
        </p:txBody>
      </p:sp>
      <p:sp>
        <p:nvSpPr>
          <p:cNvPr id="2355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E3E78A9-DB5B-4B24-9CC0-2F52591DF376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Touring, </a:t>
            </a:r>
            <a:r>
              <a:rPr lang="en-US" dirty="0" err="1">
                <a:effectLst/>
              </a:rPr>
              <a:t>Sidetrips</a:t>
            </a:r>
            <a:r>
              <a:rPr lang="en-US">
                <a:effectLst/>
              </a:rPr>
              <a:t>, and Detours</a:t>
            </a:r>
          </a:p>
        </p:txBody>
      </p:sp>
      <p:sp>
        <p:nvSpPr>
          <p:cNvPr id="235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974819"/>
            <a:ext cx="8689364" cy="1041888"/>
          </a:xfrm>
        </p:spPr>
        <p:txBody>
          <a:bodyPr/>
          <a:lstStyle/>
          <a:p>
            <a:pPr algn="just"/>
            <a:r>
              <a:rPr lang="en-US" dirty="0"/>
              <a:t>Prime paths do not have </a:t>
            </a:r>
            <a:r>
              <a:rPr lang="en-US" dirty="0">
                <a:solidFill>
                  <a:schemeClr val="tx2"/>
                </a:solidFill>
              </a:rPr>
              <a:t>internal loops</a:t>
            </a:r>
            <a:r>
              <a:rPr lang="en-US" dirty="0"/>
              <a:t> … test paths </a:t>
            </a:r>
            <a:r>
              <a:rPr lang="en-US" u="sng" dirty="0"/>
              <a:t>might</a:t>
            </a:r>
            <a:endParaRPr lang="en-US" dirty="0"/>
          </a:p>
        </p:txBody>
      </p:sp>
      <p:sp>
        <p:nvSpPr>
          <p:cNvPr id="23559" name="Rectangle 4"/>
          <p:cNvSpPr>
            <a:spLocks noChangeArrowheads="1"/>
          </p:cNvSpPr>
          <p:nvPr/>
        </p:nvSpPr>
        <p:spPr bwMode="auto">
          <a:xfrm>
            <a:off x="138114" y="2016707"/>
            <a:ext cx="8689364" cy="4490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285750" indent="-285750" algn="just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sz="2800" dirty="0">
                <a:solidFill>
                  <a:schemeClr val="tx2"/>
                </a:solidFill>
                <a:latin typeface="Gill Sans MT" pitchFamily="34" charset="0"/>
              </a:rPr>
              <a:t>Tour</a:t>
            </a:r>
            <a:r>
              <a:rPr lang="en-US" sz="2800" dirty="0">
                <a:solidFill>
                  <a:schemeClr val="tx1"/>
                </a:solidFill>
                <a:latin typeface="Gill Sans MT" pitchFamily="34" charset="0"/>
              </a:rPr>
              <a:t>:</a:t>
            </a: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  </a:t>
            </a:r>
            <a:r>
              <a:rPr lang="en-US" sz="2800" b="0" i="1" dirty="0">
                <a:solidFill>
                  <a:srgbClr val="7030A0"/>
                </a:solidFill>
                <a:latin typeface="Gill Sans MT" pitchFamily="34" charset="0"/>
              </a:rPr>
              <a:t>A test path p tours </a:t>
            </a:r>
            <a:r>
              <a:rPr lang="en-US" sz="2800" b="0" i="1" dirty="0" err="1">
                <a:solidFill>
                  <a:srgbClr val="7030A0"/>
                </a:solidFill>
                <a:latin typeface="Gill Sans MT" pitchFamily="34" charset="0"/>
              </a:rPr>
              <a:t>subpath</a:t>
            </a:r>
            <a:r>
              <a:rPr lang="en-US" sz="2800" b="0" i="1" dirty="0">
                <a:solidFill>
                  <a:srgbClr val="7030A0"/>
                </a:solidFill>
                <a:latin typeface="Gill Sans MT" pitchFamily="34" charset="0"/>
              </a:rPr>
              <a:t> q if q is a </a:t>
            </a:r>
            <a:r>
              <a:rPr lang="en-US" sz="2800" b="0" i="1" dirty="0" err="1">
                <a:solidFill>
                  <a:srgbClr val="7030A0"/>
                </a:solidFill>
                <a:latin typeface="Gill Sans MT" pitchFamily="34" charset="0"/>
              </a:rPr>
              <a:t>subpath</a:t>
            </a:r>
            <a:r>
              <a:rPr lang="en-US" sz="2800" b="0" i="1" dirty="0">
                <a:solidFill>
                  <a:srgbClr val="7030A0"/>
                </a:solidFill>
                <a:latin typeface="Gill Sans MT" pitchFamily="34" charset="0"/>
              </a:rPr>
              <a:t> of p</a:t>
            </a:r>
            <a:endParaRPr lang="en-US" sz="2800" b="0" dirty="0">
              <a:solidFill>
                <a:srgbClr val="7030A0"/>
              </a:solidFill>
              <a:latin typeface="Gill Sans MT" pitchFamily="34" charset="0"/>
            </a:endParaRPr>
          </a:p>
          <a:p>
            <a:pPr marL="285750" indent="-285750" algn="just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sz="2800" dirty="0">
                <a:solidFill>
                  <a:schemeClr val="tx2"/>
                </a:solidFill>
                <a:latin typeface="Gill Sans MT" pitchFamily="34" charset="0"/>
              </a:rPr>
              <a:t>Tour With </a:t>
            </a:r>
            <a:r>
              <a:rPr lang="en-US" sz="2800" dirty="0" err="1">
                <a:solidFill>
                  <a:schemeClr val="tx2"/>
                </a:solidFill>
                <a:latin typeface="Gill Sans MT" pitchFamily="34" charset="0"/>
              </a:rPr>
              <a:t>Sidetrips</a:t>
            </a:r>
            <a:r>
              <a:rPr lang="en-US" sz="2800" dirty="0">
                <a:solidFill>
                  <a:schemeClr val="tx1"/>
                </a:solidFill>
                <a:latin typeface="Gill Sans MT" pitchFamily="34" charset="0"/>
              </a:rPr>
              <a:t>: </a:t>
            </a:r>
            <a:r>
              <a:rPr lang="en-US" sz="2800" b="0" i="1" dirty="0">
                <a:solidFill>
                  <a:schemeClr val="tx1"/>
                </a:solidFill>
                <a:latin typeface="Gill Sans MT" pitchFamily="34" charset="0"/>
              </a:rPr>
              <a:t>A test path p tours </a:t>
            </a:r>
            <a:r>
              <a:rPr lang="en-US" sz="2800" b="0" i="1" dirty="0" err="1">
                <a:solidFill>
                  <a:schemeClr val="tx1"/>
                </a:solidFill>
                <a:latin typeface="Gill Sans MT" pitchFamily="34" charset="0"/>
              </a:rPr>
              <a:t>subpath</a:t>
            </a:r>
            <a:r>
              <a:rPr lang="en-US" sz="2800" b="0" i="1" dirty="0">
                <a:solidFill>
                  <a:schemeClr val="tx1"/>
                </a:solidFill>
                <a:latin typeface="Gill Sans MT" pitchFamily="34" charset="0"/>
              </a:rPr>
              <a:t> q with </a:t>
            </a:r>
            <a:r>
              <a:rPr lang="en-US" sz="2800" b="0" i="1" dirty="0" err="1">
                <a:solidFill>
                  <a:srgbClr val="009900"/>
                </a:solidFill>
                <a:latin typeface="Gill Sans MT" pitchFamily="34" charset="0"/>
              </a:rPr>
              <a:t>sidetrips</a:t>
            </a:r>
            <a:r>
              <a:rPr lang="en-US" sz="2800" b="0" i="1" dirty="0">
                <a:solidFill>
                  <a:schemeClr val="tx1"/>
                </a:solidFill>
                <a:latin typeface="Gill Sans MT" pitchFamily="34" charset="0"/>
              </a:rPr>
              <a:t> </a:t>
            </a:r>
            <a:r>
              <a:rPr lang="en-US" sz="2800" b="0" i="1" dirty="0" err="1">
                <a:solidFill>
                  <a:schemeClr val="tx1"/>
                </a:solidFill>
                <a:latin typeface="Gill Sans MT" pitchFamily="34" charset="0"/>
              </a:rPr>
              <a:t>iff</a:t>
            </a:r>
            <a:r>
              <a:rPr lang="en-US" sz="2800" b="0" i="1" dirty="0">
                <a:solidFill>
                  <a:schemeClr val="tx1"/>
                </a:solidFill>
                <a:latin typeface="Gill Sans MT" pitchFamily="34" charset="0"/>
              </a:rPr>
              <a:t> </a:t>
            </a:r>
            <a:r>
              <a:rPr lang="en-US" sz="2800" i="1" dirty="0">
                <a:solidFill>
                  <a:srgbClr val="FF6600"/>
                </a:solidFill>
                <a:latin typeface="Gill Sans MT" pitchFamily="34" charset="0"/>
              </a:rPr>
              <a:t>every edge </a:t>
            </a:r>
            <a:r>
              <a:rPr lang="en-US" sz="2800" b="0" i="1" dirty="0">
                <a:solidFill>
                  <a:schemeClr val="tx1"/>
                </a:solidFill>
                <a:latin typeface="Gill Sans MT" pitchFamily="34" charset="0"/>
              </a:rPr>
              <a:t>in q is also in p in the same order</a:t>
            </a:r>
          </a:p>
          <a:p>
            <a:pPr marL="685800" lvl="1" indent="-228600" algn="just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The tour can include a </a:t>
            </a:r>
            <a:r>
              <a:rPr lang="en-US" sz="2400" b="0" dirty="0" err="1">
                <a:solidFill>
                  <a:schemeClr val="tx1"/>
                </a:solidFill>
                <a:latin typeface="Gill Sans MT" pitchFamily="34" charset="0"/>
              </a:rPr>
              <a:t>sidetrip</a:t>
            </a: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, as long as it comes back to the same node.</a:t>
            </a:r>
          </a:p>
          <a:p>
            <a:pPr marL="285750" indent="-285750" algn="just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sz="2800" dirty="0">
                <a:solidFill>
                  <a:schemeClr val="tx2"/>
                </a:solidFill>
                <a:latin typeface="Gill Sans MT" pitchFamily="34" charset="0"/>
              </a:rPr>
              <a:t>Tour With Detours</a:t>
            </a:r>
            <a:r>
              <a:rPr lang="en-US" sz="2800" dirty="0">
                <a:solidFill>
                  <a:schemeClr val="tx1"/>
                </a:solidFill>
                <a:latin typeface="Gill Sans MT" pitchFamily="34" charset="0"/>
              </a:rPr>
              <a:t>: </a:t>
            </a:r>
            <a:r>
              <a:rPr lang="en-US" sz="2800" b="0" i="1" dirty="0">
                <a:solidFill>
                  <a:schemeClr val="tx1"/>
                </a:solidFill>
                <a:latin typeface="Gill Sans MT" pitchFamily="34" charset="0"/>
              </a:rPr>
              <a:t>A test path p tours </a:t>
            </a:r>
            <a:r>
              <a:rPr lang="en-US" sz="2800" b="0" i="1" dirty="0" err="1">
                <a:solidFill>
                  <a:schemeClr val="tx1"/>
                </a:solidFill>
                <a:latin typeface="Gill Sans MT" pitchFamily="34" charset="0"/>
              </a:rPr>
              <a:t>subpath</a:t>
            </a:r>
            <a:r>
              <a:rPr lang="en-US" sz="2800" b="0" i="1" dirty="0">
                <a:solidFill>
                  <a:schemeClr val="tx1"/>
                </a:solidFill>
                <a:latin typeface="Gill Sans MT" pitchFamily="34" charset="0"/>
              </a:rPr>
              <a:t> q with </a:t>
            </a:r>
            <a:r>
              <a:rPr lang="en-US" sz="2800" b="0" i="1" dirty="0">
                <a:solidFill>
                  <a:srgbClr val="009900"/>
                </a:solidFill>
                <a:latin typeface="Gill Sans MT" pitchFamily="34" charset="0"/>
              </a:rPr>
              <a:t>detours</a:t>
            </a:r>
            <a:r>
              <a:rPr lang="en-US" sz="2800" b="0" i="1" dirty="0">
                <a:solidFill>
                  <a:schemeClr val="tx1"/>
                </a:solidFill>
                <a:latin typeface="Gill Sans MT" pitchFamily="34" charset="0"/>
              </a:rPr>
              <a:t> </a:t>
            </a:r>
            <a:r>
              <a:rPr lang="en-US" sz="2800" b="0" i="1" dirty="0" err="1">
                <a:solidFill>
                  <a:schemeClr val="tx1"/>
                </a:solidFill>
                <a:latin typeface="Gill Sans MT" pitchFamily="34" charset="0"/>
              </a:rPr>
              <a:t>iff</a:t>
            </a:r>
            <a:r>
              <a:rPr lang="en-US" sz="2800" b="0" i="1" dirty="0">
                <a:solidFill>
                  <a:schemeClr val="tx1"/>
                </a:solidFill>
                <a:latin typeface="Gill Sans MT" pitchFamily="34" charset="0"/>
              </a:rPr>
              <a:t> </a:t>
            </a:r>
            <a:r>
              <a:rPr lang="en-US" sz="2800" i="1" dirty="0">
                <a:solidFill>
                  <a:srgbClr val="FF6600"/>
                </a:solidFill>
                <a:latin typeface="Gill Sans MT" pitchFamily="34" charset="0"/>
              </a:rPr>
              <a:t>every node</a:t>
            </a:r>
            <a:r>
              <a:rPr lang="en-US" sz="2800" b="0" i="1" dirty="0">
                <a:solidFill>
                  <a:schemeClr val="tx1"/>
                </a:solidFill>
                <a:latin typeface="Gill Sans MT" pitchFamily="34" charset="0"/>
              </a:rPr>
              <a:t> in q is also in p in the same order.</a:t>
            </a:r>
          </a:p>
          <a:p>
            <a:pPr marL="685800" lvl="1" indent="-228600" algn="just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The tour can include a detour from node </a:t>
            </a:r>
            <a:r>
              <a:rPr lang="en-US" sz="2400" b="0" i="1" dirty="0" err="1">
                <a:solidFill>
                  <a:schemeClr val="tx1"/>
                </a:solidFill>
                <a:latin typeface="Gill Sans MT" pitchFamily="34" charset="0"/>
              </a:rPr>
              <a:t>n</a:t>
            </a:r>
            <a:r>
              <a:rPr lang="en-US" sz="2400" b="0" i="1" baseline="-25000" dirty="0" err="1">
                <a:solidFill>
                  <a:schemeClr val="tx1"/>
                </a:solidFill>
                <a:latin typeface="Gill Sans MT" pitchFamily="34" charset="0"/>
              </a:rPr>
              <a:t>i</a:t>
            </a: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, as long as it comes back to the prime path at a successor of </a:t>
            </a:r>
            <a:r>
              <a:rPr lang="en-US" sz="2400" b="0" i="1" dirty="0" err="1">
                <a:solidFill>
                  <a:schemeClr val="tx1"/>
                </a:solidFill>
                <a:latin typeface="Gill Sans MT" pitchFamily="34" charset="0"/>
              </a:rPr>
              <a:t>n</a:t>
            </a:r>
            <a:r>
              <a:rPr lang="en-US" sz="2400" b="0" i="1" baseline="-25000" dirty="0" err="1">
                <a:solidFill>
                  <a:schemeClr val="tx1"/>
                </a:solidFill>
                <a:latin typeface="Gill Sans MT" pitchFamily="34" charset="0"/>
              </a:rPr>
              <a:t>i</a:t>
            </a:r>
            <a:r>
              <a:rPr lang="en-US" sz="2400" b="0" i="1" dirty="0">
                <a:solidFill>
                  <a:schemeClr val="tx1"/>
                </a:solidFill>
                <a:latin typeface="Gill Sans MT" pitchFamily="34" charset="0"/>
              </a:rPr>
              <a:t>.</a:t>
            </a:r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Introduction to Software Testing, Edition 2  (Ch 07)</a:t>
            </a:r>
          </a:p>
        </p:txBody>
      </p:sp>
      <p:sp>
        <p:nvSpPr>
          <p:cNvPr id="2560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© Ammann &amp; Offutt</a:t>
            </a:r>
          </a:p>
        </p:txBody>
      </p:sp>
      <p:sp>
        <p:nvSpPr>
          <p:cNvPr id="2560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A4E9D78-CC74-4039-A216-297B5B132F4B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Infeasible Test Requirements</a:t>
            </a:r>
          </a:p>
        </p:txBody>
      </p:sp>
      <p:sp>
        <p:nvSpPr>
          <p:cNvPr id="256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830010"/>
            <a:ext cx="8867775" cy="1203325"/>
          </a:xfrm>
        </p:spPr>
        <p:txBody>
          <a:bodyPr/>
          <a:lstStyle/>
          <a:p>
            <a:r>
              <a:rPr lang="en-US" dirty="0"/>
              <a:t>An </a:t>
            </a:r>
            <a:r>
              <a:rPr lang="en-US" dirty="0">
                <a:solidFill>
                  <a:schemeClr val="tx2"/>
                </a:solidFill>
              </a:rPr>
              <a:t>infeasible</a:t>
            </a:r>
            <a:r>
              <a:rPr lang="en-US" dirty="0"/>
              <a:t> test requirement </a:t>
            </a:r>
            <a:r>
              <a:rPr lang="en-US" u="sng" dirty="0">
                <a:solidFill>
                  <a:srgbClr val="FF6600"/>
                </a:solidFill>
              </a:rPr>
              <a:t>cannot be satisfied</a:t>
            </a:r>
            <a:r>
              <a:rPr lang="en-US" dirty="0"/>
              <a:t>.</a:t>
            </a:r>
          </a:p>
          <a:p>
            <a:pPr lvl="1"/>
            <a:r>
              <a:rPr lang="en-US" sz="2000" dirty="0"/>
              <a:t>Unreachable statement (dead code)</a:t>
            </a:r>
          </a:p>
          <a:p>
            <a:pPr lvl="1"/>
            <a:r>
              <a:rPr lang="en-US" sz="2000" dirty="0" err="1"/>
              <a:t>Subpath</a:t>
            </a:r>
            <a:r>
              <a:rPr lang="en-US" sz="2000" dirty="0"/>
              <a:t> that can only be executed with a contradiction (</a:t>
            </a:r>
            <a:r>
              <a:rPr lang="en-US" sz="2000" i="1" dirty="0"/>
              <a:t>X &gt; 0</a:t>
            </a:r>
            <a:r>
              <a:rPr lang="en-US" sz="2000" dirty="0"/>
              <a:t> and </a:t>
            </a:r>
            <a:r>
              <a:rPr lang="en-US" sz="2000" i="1" dirty="0"/>
              <a:t>X &lt; 0</a:t>
            </a:r>
            <a:r>
              <a:rPr lang="en-US" sz="2000" dirty="0"/>
              <a:t>)</a:t>
            </a:r>
          </a:p>
        </p:txBody>
      </p:sp>
      <p:sp>
        <p:nvSpPr>
          <p:cNvPr id="176132" name="Text Box 4"/>
          <p:cNvSpPr txBox="1">
            <a:spLocks noChangeArrowheads="1"/>
          </p:cNvSpPr>
          <p:nvPr/>
        </p:nvSpPr>
        <p:spPr bwMode="auto">
          <a:xfrm>
            <a:off x="747346" y="5275195"/>
            <a:ext cx="7737231" cy="10895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  <a:buSzPct val="85000"/>
            </a:pPr>
            <a:r>
              <a:rPr lang="en-US" sz="2400" u="sng" dirty="0">
                <a:solidFill>
                  <a:schemeClr val="tx1"/>
                </a:solidFill>
                <a:latin typeface="Gill Sans MT" pitchFamily="34" charset="0"/>
              </a:rPr>
              <a:t>Practical recommendation—</a:t>
            </a:r>
            <a:r>
              <a:rPr lang="en-US" sz="2400" u="sng" dirty="0">
                <a:solidFill>
                  <a:schemeClr val="tx2"/>
                </a:solidFill>
                <a:latin typeface="Gill Sans MT" pitchFamily="34" charset="0"/>
              </a:rPr>
              <a:t>Best Effort Touring</a:t>
            </a:r>
            <a:endParaRPr lang="en-US" sz="2400" dirty="0">
              <a:solidFill>
                <a:schemeClr val="tx2"/>
              </a:solidFill>
              <a:latin typeface="Gill Sans MT" pitchFamily="34" charset="0"/>
            </a:endParaRPr>
          </a:p>
          <a:p>
            <a:pPr lvl="1">
              <a:lnSpc>
                <a:spcPct val="90000"/>
              </a:lnSpc>
              <a:spcBef>
                <a:spcPct val="30000"/>
              </a:spcBef>
              <a:buSzPct val="100000"/>
              <a:buFontTx/>
              <a:buChar char="–"/>
            </a:pPr>
            <a:r>
              <a:rPr lang="en-US" sz="1800" dirty="0">
                <a:solidFill>
                  <a:schemeClr val="tx1"/>
                </a:solidFill>
                <a:latin typeface="Gill Sans MT" pitchFamily="34" charset="0"/>
              </a:rPr>
              <a:t> Satisfy as many test requirements as possible without </a:t>
            </a:r>
            <a:r>
              <a:rPr lang="en-US" sz="1800" dirty="0" err="1">
                <a:solidFill>
                  <a:srgbClr val="009900"/>
                </a:solidFill>
                <a:latin typeface="Gill Sans MT" pitchFamily="34" charset="0"/>
              </a:rPr>
              <a:t>sidetrips</a:t>
            </a:r>
            <a:endParaRPr lang="en-US" sz="1800" dirty="0">
              <a:solidFill>
                <a:srgbClr val="009900"/>
              </a:solidFill>
              <a:latin typeface="Gill Sans MT" pitchFamily="34" charset="0"/>
            </a:endParaRPr>
          </a:p>
          <a:p>
            <a:pPr lvl="1">
              <a:lnSpc>
                <a:spcPct val="90000"/>
              </a:lnSpc>
              <a:spcBef>
                <a:spcPct val="30000"/>
              </a:spcBef>
              <a:buSzPct val="100000"/>
              <a:buFontTx/>
              <a:buChar char="–"/>
            </a:pPr>
            <a:r>
              <a:rPr lang="en-US" sz="1800" dirty="0">
                <a:solidFill>
                  <a:schemeClr val="tx1"/>
                </a:solidFill>
                <a:latin typeface="Gill Sans MT" pitchFamily="34" charset="0"/>
              </a:rPr>
              <a:t> Allow </a:t>
            </a:r>
            <a:r>
              <a:rPr lang="en-US" sz="1800" dirty="0" err="1">
                <a:solidFill>
                  <a:srgbClr val="009900"/>
                </a:solidFill>
                <a:latin typeface="Gill Sans MT" pitchFamily="34" charset="0"/>
              </a:rPr>
              <a:t>sidetrips</a:t>
            </a:r>
            <a:r>
              <a:rPr lang="en-US" sz="1800" dirty="0">
                <a:solidFill>
                  <a:schemeClr val="tx1"/>
                </a:solidFill>
                <a:latin typeface="Gill Sans MT" pitchFamily="34" charset="0"/>
              </a:rPr>
              <a:t> to try to satisfy remaining test requirements</a:t>
            </a:r>
            <a:endParaRPr lang="en-US" dirty="0">
              <a:latin typeface="Gill Sans MT" pitchFamily="34" charset="0"/>
            </a:endParaRPr>
          </a:p>
        </p:txBody>
      </p:sp>
      <p:sp>
        <p:nvSpPr>
          <p:cNvPr id="176133" name="Rectangle 5"/>
          <p:cNvSpPr>
            <a:spLocks noChangeArrowheads="1"/>
          </p:cNvSpPr>
          <p:nvPr/>
        </p:nvSpPr>
        <p:spPr bwMode="auto">
          <a:xfrm>
            <a:off x="138113" y="1985211"/>
            <a:ext cx="8867775" cy="2969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285750" indent="-285750" algn="just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Most test </a:t>
            </a:r>
            <a:r>
              <a:rPr lang="en-US" sz="2800" b="0" dirty="0">
                <a:solidFill>
                  <a:schemeClr val="tx2"/>
                </a:solidFill>
                <a:latin typeface="Gill Sans MT" pitchFamily="34" charset="0"/>
              </a:rPr>
              <a:t>criteria</a:t>
            </a: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 have some infeasible test requirements.</a:t>
            </a:r>
          </a:p>
          <a:p>
            <a:pPr marL="285750" indent="-285750" algn="just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It is </a:t>
            </a:r>
            <a:r>
              <a:rPr lang="en-US" sz="2800" b="0" dirty="0">
                <a:solidFill>
                  <a:srgbClr val="FF6600"/>
                </a:solidFill>
                <a:latin typeface="Gill Sans MT" pitchFamily="34" charset="0"/>
              </a:rPr>
              <a:t>undecidable</a:t>
            </a: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 whether all test requirements are feasible.</a:t>
            </a:r>
          </a:p>
          <a:p>
            <a:pPr marL="285750" indent="-285750" algn="just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When </a:t>
            </a:r>
            <a:r>
              <a:rPr lang="en-US" sz="2800" b="0" dirty="0" err="1">
                <a:solidFill>
                  <a:srgbClr val="009900"/>
                </a:solidFill>
                <a:latin typeface="Gill Sans MT" pitchFamily="34" charset="0"/>
              </a:rPr>
              <a:t>sidetrips</a:t>
            </a: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 are not allowed, many structural criteria have </a:t>
            </a:r>
            <a:r>
              <a:rPr lang="en-US" sz="2800" b="0" dirty="0">
                <a:solidFill>
                  <a:schemeClr val="tx2"/>
                </a:solidFill>
                <a:latin typeface="Gill Sans MT" pitchFamily="34" charset="0"/>
              </a:rPr>
              <a:t>more infeasible test requirements.</a:t>
            </a:r>
          </a:p>
          <a:p>
            <a:pPr marL="285750" indent="-285750" algn="just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However, always allowing </a:t>
            </a:r>
            <a:r>
              <a:rPr lang="en-US" sz="2800" b="0" dirty="0" err="1">
                <a:solidFill>
                  <a:srgbClr val="009900"/>
                </a:solidFill>
                <a:latin typeface="Gill Sans MT" pitchFamily="34" charset="0"/>
              </a:rPr>
              <a:t>sidetrips</a:t>
            </a:r>
            <a:r>
              <a:rPr lang="en-US" sz="2800" b="0" dirty="0">
                <a:solidFill>
                  <a:schemeClr val="tx2"/>
                </a:solidFill>
                <a:latin typeface="Gill Sans MT" pitchFamily="34" charset="0"/>
              </a:rPr>
              <a:t> weakens</a:t>
            </a: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 the test criteria.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1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76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32" grpId="0" animBg="1" autoUpdateAnimBg="0"/>
      <p:bldP spid="176133" grpId="0" build="p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E4A31-3045-43D6-A9F5-C61A8FE3A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Finding Prime Test Paths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72812-AB26-4201-A418-AE7035B89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turns out to be relatively simple to find </a:t>
            </a:r>
            <a:r>
              <a:rPr lang="en-US" b="1" dirty="0"/>
              <a:t>all prime paths </a:t>
            </a:r>
            <a:r>
              <a:rPr lang="en-US" dirty="0"/>
              <a:t>in a graph, and test paths to tour the prime paths can be constructed </a:t>
            </a:r>
            <a:r>
              <a:rPr lang="en-US" b="1" dirty="0"/>
              <a:t>automatically</a:t>
            </a:r>
            <a:r>
              <a:rPr lang="en-US" dirty="0"/>
              <a:t>. </a:t>
            </a:r>
          </a:p>
          <a:p>
            <a:r>
              <a:rPr lang="en-US" dirty="0"/>
              <a:t>The following websites contains a graph coverage web application tool that will compute prime paths (and other criteria) on general graphs. </a:t>
            </a:r>
          </a:p>
          <a:p>
            <a:pPr lvl="1"/>
            <a:r>
              <a:rPr lang="en-US" dirty="0">
                <a:solidFill>
                  <a:srgbClr val="0000CC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https://cs.gmu.edu:8443/offutt/coverage/GraphCoverage</a:t>
            </a:r>
            <a:endParaRPr lang="en-US" dirty="0">
              <a:solidFill>
                <a:srgbClr val="0000CC"/>
              </a:solidFill>
            </a:endParaRPr>
          </a:p>
          <a:p>
            <a:r>
              <a:rPr lang="en-US" dirty="0"/>
              <a:t>The </a:t>
            </a:r>
            <a:r>
              <a:rPr lang="en-US" b="1" dirty="0" err="1"/>
              <a:t>CodA</a:t>
            </a:r>
            <a:r>
              <a:rPr lang="en-US" dirty="0"/>
              <a:t> tool</a:t>
            </a:r>
          </a:p>
          <a:p>
            <a:pPr lvl="1"/>
            <a:r>
              <a:rPr lang="en-US" dirty="0">
                <a:solidFill>
                  <a:srgbClr val="0000CC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https://m-zakeri.github.io/CodA/</a:t>
            </a:r>
            <a:endParaRPr lang="en-US" dirty="0">
              <a:solidFill>
                <a:srgbClr val="0000CC"/>
              </a:solidFill>
            </a:endParaRPr>
          </a:p>
          <a:p>
            <a:pPr lvl="1"/>
            <a:r>
              <a:rPr lang="en-US" dirty="0"/>
              <a:t>To be completed by You!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6F0461-C818-4678-AB38-CB2F5C406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Software Testing, Edition 2  (Ch 07)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504FDE-A76F-4DA9-B107-FA22F5A39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Zakeri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C63AA-139C-4BF4-AD32-F4DF5E574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1E34D2-BFAA-43E6-B117-0A7C9FC99B38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F8310C1-557C-4FA8-B7FA-36D03ECA6C1B}"/>
              </a:ext>
            </a:extLst>
          </p:cNvPr>
          <p:cNvSpPr/>
          <p:nvPr/>
        </p:nvSpPr>
        <p:spPr bwMode="auto">
          <a:xfrm>
            <a:off x="351632" y="5533775"/>
            <a:ext cx="1735077" cy="576878"/>
          </a:xfrm>
          <a:prstGeom prst="roundRect">
            <a:avLst>
              <a:gd name="adj" fmla="val 27012"/>
            </a:avLst>
          </a:prstGeom>
          <a:solidFill>
            <a:schemeClr val="accent1"/>
          </a:solidFill>
          <a:ln w="127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18" charset="0"/>
              </a:rPr>
              <a:t>Simple paths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31E602C-7992-45EB-A83E-5F81095283B0}"/>
              </a:ext>
            </a:extLst>
          </p:cNvPr>
          <p:cNvSpPr/>
          <p:nvPr/>
        </p:nvSpPr>
        <p:spPr bwMode="auto">
          <a:xfrm>
            <a:off x="2461816" y="5533775"/>
            <a:ext cx="1735077" cy="576878"/>
          </a:xfrm>
          <a:prstGeom prst="roundRect">
            <a:avLst>
              <a:gd name="adj" fmla="val 27012"/>
            </a:avLst>
          </a:prstGeom>
          <a:solidFill>
            <a:schemeClr val="accent1"/>
          </a:solidFill>
          <a:ln w="127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18" charset="0"/>
              </a:rPr>
              <a:t>Prime paths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CE94EDF-1E61-4463-A75C-391CA896DA46}"/>
              </a:ext>
            </a:extLst>
          </p:cNvPr>
          <p:cNvSpPr/>
          <p:nvPr/>
        </p:nvSpPr>
        <p:spPr bwMode="auto">
          <a:xfrm>
            <a:off x="4572000" y="5533774"/>
            <a:ext cx="1735077" cy="576879"/>
          </a:xfrm>
          <a:prstGeom prst="roundRect">
            <a:avLst>
              <a:gd name="adj" fmla="val 27012"/>
            </a:avLst>
          </a:prstGeom>
          <a:solidFill>
            <a:schemeClr val="accent1"/>
          </a:solidFill>
          <a:ln w="127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18" charset="0"/>
              </a:rPr>
              <a:t>Test paths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C09664C-1C3B-4FD2-B14B-5F4714DC7B0D}"/>
              </a:ext>
            </a:extLst>
          </p:cNvPr>
          <p:cNvSpPr/>
          <p:nvPr/>
        </p:nvSpPr>
        <p:spPr bwMode="auto">
          <a:xfrm>
            <a:off x="6716221" y="5347248"/>
            <a:ext cx="2076147" cy="946520"/>
          </a:xfrm>
          <a:prstGeom prst="roundRect">
            <a:avLst>
              <a:gd name="adj" fmla="val 27012"/>
            </a:avLst>
          </a:prstGeom>
          <a:solidFill>
            <a:schemeClr val="accent1"/>
          </a:solidFill>
          <a:ln w="127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C00000"/>
                </a:solidFill>
              </a:rPr>
              <a:t>M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18" charset="0"/>
              </a:rPr>
              <a:t>inimum cost test paths (MCTC)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82D7BFCD-1BD0-44B1-8E28-77F9D3284E2C}"/>
              </a:ext>
            </a:extLst>
          </p:cNvPr>
          <p:cNvSpPr/>
          <p:nvPr/>
        </p:nvSpPr>
        <p:spPr bwMode="auto">
          <a:xfrm>
            <a:off x="2110282" y="5662854"/>
            <a:ext cx="366190" cy="315308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headEnd type="none" w="sm" len="sm"/>
            <a:tailEnd type="none" w="sm" len="sm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AFD00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65799980-D468-4073-A7B4-EB2A21BD0690}"/>
              </a:ext>
            </a:extLst>
          </p:cNvPr>
          <p:cNvSpPr/>
          <p:nvPr/>
        </p:nvSpPr>
        <p:spPr bwMode="auto">
          <a:xfrm>
            <a:off x="4211516" y="5662854"/>
            <a:ext cx="366190" cy="315308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headEnd type="none" w="sm" len="sm"/>
            <a:tailEnd type="none" w="sm" len="sm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AFD00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3D76FF34-1470-4981-BAFD-F17909BC9FB3}"/>
              </a:ext>
            </a:extLst>
          </p:cNvPr>
          <p:cNvSpPr/>
          <p:nvPr/>
        </p:nvSpPr>
        <p:spPr bwMode="auto">
          <a:xfrm>
            <a:off x="6315994" y="5662854"/>
            <a:ext cx="366190" cy="315308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headEnd type="none" w="sm" len="sm"/>
            <a:tailEnd type="none" w="sm" len="sm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AFD00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1200338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Introduction to Software Testing, Edition 2  (Ch 07)</a:t>
            </a:r>
          </a:p>
        </p:txBody>
      </p:sp>
      <p:sp>
        <p:nvSpPr>
          <p:cNvPr id="2662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© Ammann &amp; Offutt</a:t>
            </a:r>
          </a:p>
        </p:txBody>
      </p:sp>
      <p:sp>
        <p:nvSpPr>
          <p:cNvPr id="2662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8241231-13AF-4EF6-964A-14E04AAFC1A2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26629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Simple &amp; Prime Path Example</a:t>
            </a:r>
          </a:p>
        </p:txBody>
      </p:sp>
      <p:grpSp>
        <p:nvGrpSpPr>
          <p:cNvPr id="26630" name="Group 1028"/>
          <p:cNvGrpSpPr>
            <a:grpSpLocks/>
          </p:cNvGrpSpPr>
          <p:nvPr/>
        </p:nvGrpSpPr>
        <p:grpSpPr bwMode="auto">
          <a:xfrm>
            <a:off x="130175" y="1857375"/>
            <a:ext cx="2120900" cy="3635375"/>
            <a:chOff x="287" y="1509"/>
            <a:chExt cx="1336" cy="2290"/>
          </a:xfrm>
        </p:grpSpPr>
        <p:grpSp>
          <p:nvGrpSpPr>
            <p:cNvPr id="26647" name="Group 1029"/>
            <p:cNvGrpSpPr>
              <a:grpSpLocks/>
            </p:cNvGrpSpPr>
            <p:nvPr/>
          </p:nvGrpSpPr>
          <p:grpSpPr bwMode="auto">
            <a:xfrm>
              <a:off x="1273" y="3335"/>
              <a:ext cx="350" cy="296"/>
              <a:chOff x="684" y="3374"/>
              <a:chExt cx="350" cy="296"/>
            </a:xfrm>
          </p:grpSpPr>
          <p:sp>
            <p:nvSpPr>
              <p:cNvPr id="26676" name="Oval 1030"/>
              <p:cNvSpPr>
                <a:spLocks noChangeArrowheads="1"/>
              </p:cNvSpPr>
              <p:nvPr/>
            </p:nvSpPr>
            <p:spPr bwMode="auto">
              <a:xfrm>
                <a:off x="684" y="3374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77" name="Text Box 1031"/>
              <p:cNvSpPr txBox="1">
                <a:spLocks noChangeArrowheads="1"/>
              </p:cNvSpPr>
              <p:nvPr/>
            </p:nvSpPr>
            <p:spPr bwMode="auto">
              <a:xfrm>
                <a:off x="761" y="3397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</p:grpSp>
        <p:grpSp>
          <p:nvGrpSpPr>
            <p:cNvPr id="26648" name="Group 1032"/>
            <p:cNvGrpSpPr>
              <a:grpSpLocks/>
            </p:cNvGrpSpPr>
            <p:nvPr/>
          </p:nvGrpSpPr>
          <p:grpSpPr bwMode="auto">
            <a:xfrm>
              <a:off x="684" y="1617"/>
              <a:ext cx="350" cy="296"/>
              <a:chOff x="4288" y="1746"/>
              <a:chExt cx="350" cy="296"/>
            </a:xfrm>
          </p:grpSpPr>
          <p:sp>
            <p:nvSpPr>
              <p:cNvPr id="26674" name="Oval 1033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75" name="Text Box 1034"/>
              <p:cNvSpPr txBox="1">
                <a:spLocks noChangeArrowheads="1"/>
              </p:cNvSpPr>
              <p:nvPr/>
            </p:nvSpPr>
            <p:spPr bwMode="auto">
              <a:xfrm>
                <a:off x="4365" y="1769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</p:grpSp>
        <p:grpSp>
          <p:nvGrpSpPr>
            <p:cNvPr id="26649" name="Group 1035"/>
            <p:cNvGrpSpPr>
              <a:grpSpLocks/>
            </p:cNvGrpSpPr>
            <p:nvPr/>
          </p:nvGrpSpPr>
          <p:grpSpPr bwMode="auto">
            <a:xfrm>
              <a:off x="684" y="2482"/>
              <a:ext cx="350" cy="296"/>
              <a:chOff x="4738" y="2684"/>
              <a:chExt cx="350" cy="296"/>
            </a:xfrm>
          </p:grpSpPr>
          <p:sp>
            <p:nvSpPr>
              <p:cNvPr id="26672" name="Oval 1036"/>
              <p:cNvSpPr>
                <a:spLocks noChangeArrowheads="1"/>
              </p:cNvSpPr>
              <p:nvPr/>
            </p:nvSpPr>
            <p:spPr bwMode="auto">
              <a:xfrm>
                <a:off x="4738" y="2684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73" name="Text Box 1037"/>
              <p:cNvSpPr txBox="1">
                <a:spLocks noChangeArrowheads="1"/>
              </p:cNvSpPr>
              <p:nvPr/>
            </p:nvSpPr>
            <p:spPr bwMode="auto">
              <a:xfrm>
                <a:off x="4815" y="2707"/>
                <a:ext cx="196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</p:grpSp>
        <p:grpSp>
          <p:nvGrpSpPr>
            <p:cNvPr id="26650" name="Group 1038"/>
            <p:cNvGrpSpPr>
              <a:grpSpLocks/>
            </p:cNvGrpSpPr>
            <p:nvPr/>
          </p:nvGrpSpPr>
          <p:grpSpPr bwMode="auto">
            <a:xfrm>
              <a:off x="287" y="2034"/>
              <a:ext cx="350" cy="296"/>
              <a:chOff x="3838" y="2684"/>
              <a:chExt cx="350" cy="296"/>
            </a:xfrm>
          </p:grpSpPr>
          <p:sp>
            <p:nvSpPr>
              <p:cNvPr id="26670" name="Oval 1039"/>
              <p:cNvSpPr>
                <a:spLocks noChangeArrowheads="1"/>
              </p:cNvSpPr>
              <p:nvPr/>
            </p:nvSpPr>
            <p:spPr bwMode="auto">
              <a:xfrm>
                <a:off x="3838" y="2684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71" name="Text Box 1040"/>
              <p:cNvSpPr txBox="1">
                <a:spLocks noChangeArrowheads="1"/>
              </p:cNvSpPr>
              <p:nvPr/>
            </p:nvSpPr>
            <p:spPr bwMode="auto">
              <a:xfrm>
                <a:off x="3915" y="2707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</p:grpSp>
        <p:sp>
          <p:nvSpPr>
            <p:cNvPr id="26651" name="Line 1041"/>
            <p:cNvSpPr>
              <a:spLocks noChangeShapeType="1"/>
            </p:cNvSpPr>
            <p:nvPr/>
          </p:nvSpPr>
          <p:spPr bwMode="auto">
            <a:xfrm flipH="1">
              <a:off x="572" y="2765"/>
              <a:ext cx="212" cy="1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52" name="Line 1042"/>
            <p:cNvSpPr>
              <a:spLocks noChangeShapeType="1"/>
            </p:cNvSpPr>
            <p:nvPr/>
          </p:nvSpPr>
          <p:spPr bwMode="auto">
            <a:xfrm flipH="1">
              <a:off x="859" y="1509"/>
              <a:ext cx="1" cy="9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6653" name="Group 1043"/>
            <p:cNvGrpSpPr>
              <a:grpSpLocks/>
            </p:cNvGrpSpPr>
            <p:nvPr/>
          </p:nvGrpSpPr>
          <p:grpSpPr bwMode="auto">
            <a:xfrm>
              <a:off x="287" y="2930"/>
              <a:ext cx="350" cy="296"/>
              <a:chOff x="4288" y="1746"/>
              <a:chExt cx="350" cy="296"/>
            </a:xfrm>
          </p:grpSpPr>
          <p:sp>
            <p:nvSpPr>
              <p:cNvPr id="26668" name="Oval 1044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69" name="Text Box 1045"/>
              <p:cNvSpPr txBox="1">
                <a:spLocks noChangeArrowheads="1"/>
              </p:cNvSpPr>
              <p:nvPr/>
            </p:nvSpPr>
            <p:spPr bwMode="auto">
              <a:xfrm>
                <a:off x="4365" y="1769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</p:grpSp>
        <p:grpSp>
          <p:nvGrpSpPr>
            <p:cNvPr id="26654" name="Group 1046"/>
            <p:cNvGrpSpPr>
              <a:grpSpLocks/>
            </p:cNvGrpSpPr>
            <p:nvPr/>
          </p:nvGrpSpPr>
          <p:grpSpPr bwMode="auto">
            <a:xfrm>
              <a:off x="1053" y="2930"/>
              <a:ext cx="350" cy="296"/>
              <a:chOff x="3838" y="2684"/>
              <a:chExt cx="350" cy="296"/>
            </a:xfrm>
          </p:grpSpPr>
          <p:sp>
            <p:nvSpPr>
              <p:cNvPr id="26666" name="Oval 1047"/>
              <p:cNvSpPr>
                <a:spLocks noChangeArrowheads="1"/>
              </p:cNvSpPr>
              <p:nvPr/>
            </p:nvSpPr>
            <p:spPr bwMode="auto">
              <a:xfrm>
                <a:off x="3838" y="2684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67" name="Text Box 1048"/>
              <p:cNvSpPr txBox="1">
                <a:spLocks noChangeArrowheads="1"/>
              </p:cNvSpPr>
              <p:nvPr/>
            </p:nvSpPr>
            <p:spPr bwMode="auto">
              <a:xfrm>
                <a:off x="3915" y="2707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</p:grpSp>
        <p:sp>
          <p:nvSpPr>
            <p:cNvPr id="26655" name="Line 1049"/>
            <p:cNvSpPr>
              <a:spLocks noChangeShapeType="1"/>
            </p:cNvSpPr>
            <p:nvPr/>
          </p:nvSpPr>
          <p:spPr bwMode="auto">
            <a:xfrm>
              <a:off x="939" y="2767"/>
              <a:ext cx="180" cy="18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56" name="Line 1050"/>
            <p:cNvSpPr>
              <a:spLocks noChangeShapeType="1"/>
            </p:cNvSpPr>
            <p:nvPr/>
          </p:nvSpPr>
          <p:spPr bwMode="auto">
            <a:xfrm flipH="1">
              <a:off x="932" y="3207"/>
              <a:ext cx="195" cy="30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57" name="Line 1051"/>
            <p:cNvSpPr>
              <a:spLocks noChangeShapeType="1"/>
            </p:cNvSpPr>
            <p:nvPr/>
          </p:nvSpPr>
          <p:spPr bwMode="auto">
            <a:xfrm>
              <a:off x="572" y="2308"/>
              <a:ext cx="194" cy="1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58" name="Line 1052"/>
            <p:cNvSpPr>
              <a:spLocks noChangeShapeType="1"/>
            </p:cNvSpPr>
            <p:nvPr/>
          </p:nvSpPr>
          <p:spPr bwMode="auto">
            <a:xfrm flipH="1">
              <a:off x="603" y="1893"/>
              <a:ext cx="166" cy="18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59" name="Line 1053"/>
            <p:cNvSpPr>
              <a:spLocks noChangeShapeType="1"/>
            </p:cNvSpPr>
            <p:nvPr/>
          </p:nvSpPr>
          <p:spPr bwMode="auto">
            <a:xfrm>
              <a:off x="578" y="3204"/>
              <a:ext cx="195" cy="30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60" name="Line 1054"/>
            <p:cNvSpPr>
              <a:spLocks noChangeShapeType="1"/>
            </p:cNvSpPr>
            <p:nvPr/>
          </p:nvSpPr>
          <p:spPr bwMode="auto">
            <a:xfrm flipH="1">
              <a:off x="857" y="1918"/>
              <a:ext cx="3" cy="54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61" name="Line 1055"/>
            <p:cNvSpPr>
              <a:spLocks noChangeShapeType="1"/>
            </p:cNvSpPr>
            <p:nvPr/>
          </p:nvSpPr>
          <p:spPr bwMode="auto">
            <a:xfrm>
              <a:off x="1234" y="3229"/>
              <a:ext cx="101" cy="14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6662" name="Group 1056"/>
            <p:cNvGrpSpPr>
              <a:grpSpLocks/>
            </p:cNvGrpSpPr>
            <p:nvPr/>
          </p:nvGrpSpPr>
          <p:grpSpPr bwMode="auto">
            <a:xfrm>
              <a:off x="682" y="3503"/>
              <a:ext cx="350" cy="296"/>
              <a:chOff x="4288" y="3622"/>
              <a:chExt cx="350" cy="296"/>
            </a:xfrm>
          </p:grpSpPr>
          <p:sp>
            <p:nvSpPr>
              <p:cNvPr id="26664" name="Oval 1057"/>
              <p:cNvSpPr>
                <a:spLocks noChangeArrowheads="1"/>
              </p:cNvSpPr>
              <p:nvPr/>
            </p:nvSpPr>
            <p:spPr bwMode="auto">
              <a:xfrm>
                <a:off x="4288" y="3622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65" name="Text Box 1058"/>
              <p:cNvSpPr txBox="1">
                <a:spLocks noChangeArrowheads="1"/>
              </p:cNvSpPr>
              <p:nvPr/>
            </p:nvSpPr>
            <p:spPr bwMode="auto">
              <a:xfrm>
                <a:off x="4365" y="3645"/>
                <a:ext cx="197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7</a:t>
                </a:r>
              </a:p>
            </p:txBody>
          </p:sp>
        </p:grpSp>
        <p:sp>
          <p:nvSpPr>
            <p:cNvPr id="26663" name="Line 1059"/>
            <p:cNvSpPr>
              <a:spLocks noChangeShapeType="1"/>
            </p:cNvSpPr>
            <p:nvPr/>
          </p:nvSpPr>
          <p:spPr bwMode="auto">
            <a:xfrm flipH="1" flipV="1">
              <a:off x="1367" y="3176"/>
              <a:ext cx="101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77188" name="Text Box 1060"/>
          <p:cNvSpPr txBox="1">
            <a:spLocks noChangeArrowheads="1"/>
          </p:cNvSpPr>
          <p:nvPr/>
        </p:nvSpPr>
        <p:spPr bwMode="auto">
          <a:xfrm>
            <a:off x="2740025" y="1139825"/>
            <a:ext cx="833438" cy="2554545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u="sng" dirty="0">
                <a:solidFill>
                  <a:schemeClr val="tx1"/>
                </a:solidFill>
              </a:rPr>
              <a:t>Len 0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[1]</a:t>
            </a:r>
          </a:p>
          <a:p>
            <a:r>
              <a:rPr lang="en-US" dirty="0">
                <a:solidFill>
                  <a:schemeClr val="tx1"/>
                </a:solidFill>
              </a:rPr>
              <a:t>[2]</a:t>
            </a:r>
          </a:p>
          <a:p>
            <a:r>
              <a:rPr lang="en-US" dirty="0">
                <a:solidFill>
                  <a:schemeClr val="tx1"/>
                </a:solidFill>
              </a:rPr>
              <a:t>[3]</a:t>
            </a:r>
          </a:p>
          <a:p>
            <a:r>
              <a:rPr lang="en-US" dirty="0">
                <a:solidFill>
                  <a:schemeClr val="tx1"/>
                </a:solidFill>
              </a:rPr>
              <a:t>[4]</a:t>
            </a:r>
          </a:p>
          <a:p>
            <a:r>
              <a:rPr lang="en-US" dirty="0">
                <a:solidFill>
                  <a:schemeClr val="tx1"/>
                </a:solidFill>
              </a:rPr>
              <a:t>[5]</a:t>
            </a:r>
          </a:p>
          <a:p>
            <a:r>
              <a:rPr lang="en-US" dirty="0">
                <a:solidFill>
                  <a:schemeClr val="tx1"/>
                </a:solidFill>
              </a:rPr>
              <a:t>[6] </a:t>
            </a:r>
          </a:p>
          <a:p>
            <a:r>
              <a:rPr lang="en-US" dirty="0">
                <a:solidFill>
                  <a:schemeClr val="tx1"/>
                </a:solidFill>
              </a:rPr>
              <a:t>[7] !</a:t>
            </a:r>
          </a:p>
        </p:txBody>
      </p:sp>
      <p:sp>
        <p:nvSpPr>
          <p:cNvPr id="177190" name="AutoShape 1062"/>
          <p:cNvSpPr>
            <a:spLocks/>
          </p:cNvSpPr>
          <p:nvPr/>
        </p:nvSpPr>
        <p:spPr bwMode="auto">
          <a:xfrm>
            <a:off x="5084763" y="931863"/>
            <a:ext cx="1778000" cy="671512"/>
          </a:xfrm>
          <a:prstGeom prst="borderCallout2">
            <a:avLst>
              <a:gd name="adj1" fmla="val 17023"/>
              <a:gd name="adj2" fmla="val -4287"/>
              <a:gd name="adj3" fmla="val 17023"/>
              <a:gd name="adj4" fmla="val -51606"/>
              <a:gd name="adj5" fmla="val 371157"/>
              <a:gd name="adj6" fmla="val -100806"/>
            </a:avLst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‘!’ means path terminates</a:t>
            </a:r>
          </a:p>
        </p:txBody>
      </p:sp>
      <p:sp>
        <p:nvSpPr>
          <p:cNvPr id="177205" name="Text Box 1077"/>
          <p:cNvSpPr txBox="1">
            <a:spLocks noChangeArrowheads="1"/>
          </p:cNvSpPr>
          <p:nvPr/>
        </p:nvSpPr>
        <p:spPr bwMode="auto">
          <a:xfrm>
            <a:off x="1620838" y="1120775"/>
            <a:ext cx="1016000" cy="714375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Simple paths</a:t>
            </a:r>
          </a:p>
        </p:txBody>
      </p:sp>
    </p:spTree>
    <p:extLst>
      <p:ext uri="{BB962C8B-B14F-4D97-AF65-F5344CB8AC3E}">
        <p14:creationId xmlns:p14="http://schemas.microsoft.com/office/powerpoint/2010/main" val="243210612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77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77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7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88" grpId="0" animBg="1" autoUpdateAnimBg="0"/>
      <p:bldP spid="177190" grpId="0" animBg="1" autoUpdateAnimBg="0"/>
      <p:bldP spid="177205" grpId="0" animBg="1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Introduction to Software Testing, Edition 2  (Ch 07)</a:t>
            </a:r>
          </a:p>
        </p:txBody>
      </p:sp>
      <p:sp>
        <p:nvSpPr>
          <p:cNvPr id="2662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© Ammann &amp; Offutt</a:t>
            </a:r>
          </a:p>
        </p:txBody>
      </p:sp>
      <p:sp>
        <p:nvSpPr>
          <p:cNvPr id="2662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8241231-13AF-4EF6-964A-14E04AAFC1A2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26629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Simple &amp; Prime Path Example</a:t>
            </a:r>
          </a:p>
        </p:txBody>
      </p:sp>
      <p:grpSp>
        <p:nvGrpSpPr>
          <p:cNvPr id="26630" name="Group 1028"/>
          <p:cNvGrpSpPr>
            <a:grpSpLocks/>
          </p:cNvGrpSpPr>
          <p:nvPr/>
        </p:nvGrpSpPr>
        <p:grpSpPr bwMode="auto">
          <a:xfrm>
            <a:off x="130175" y="1857375"/>
            <a:ext cx="2120900" cy="3635375"/>
            <a:chOff x="287" y="1509"/>
            <a:chExt cx="1336" cy="2290"/>
          </a:xfrm>
        </p:grpSpPr>
        <p:grpSp>
          <p:nvGrpSpPr>
            <p:cNvPr id="26647" name="Group 1029"/>
            <p:cNvGrpSpPr>
              <a:grpSpLocks/>
            </p:cNvGrpSpPr>
            <p:nvPr/>
          </p:nvGrpSpPr>
          <p:grpSpPr bwMode="auto">
            <a:xfrm>
              <a:off x="1273" y="3335"/>
              <a:ext cx="350" cy="296"/>
              <a:chOff x="684" y="3374"/>
              <a:chExt cx="350" cy="296"/>
            </a:xfrm>
          </p:grpSpPr>
          <p:sp>
            <p:nvSpPr>
              <p:cNvPr id="26676" name="Oval 1030"/>
              <p:cNvSpPr>
                <a:spLocks noChangeArrowheads="1"/>
              </p:cNvSpPr>
              <p:nvPr/>
            </p:nvSpPr>
            <p:spPr bwMode="auto">
              <a:xfrm>
                <a:off x="684" y="3374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77" name="Text Box 1031"/>
              <p:cNvSpPr txBox="1">
                <a:spLocks noChangeArrowheads="1"/>
              </p:cNvSpPr>
              <p:nvPr/>
            </p:nvSpPr>
            <p:spPr bwMode="auto">
              <a:xfrm>
                <a:off x="761" y="3397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</p:grpSp>
        <p:grpSp>
          <p:nvGrpSpPr>
            <p:cNvPr id="26648" name="Group 1032"/>
            <p:cNvGrpSpPr>
              <a:grpSpLocks/>
            </p:cNvGrpSpPr>
            <p:nvPr/>
          </p:nvGrpSpPr>
          <p:grpSpPr bwMode="auto">
            <a:xfrm>
              <a:off x="684" y="1617"/>
              <a:ext cx="350" cy="296"/>
              <a:chOff x="4288" y="1746"/>
              <a:chExt cx="350" cy="296"/>
            </a:xfrm>
          </p:grpSpPr>
          <p:sp>
            <p:nvSpPr>
              <p:cNvPr id="26674" name="Oval 1033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75" name="Text Box 1034"/>
              <p:cNvSpPr txBox="1">
                <a:spLocks noChangeArrowheads="1"/>
              </p:cNvSpPr>
              <p:nvPr/>
            </p:nvSpPr>
            <p:spPr bwMode="auto">
              <a:xfrm>
                <a:off x="4365" y="1769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</p:grpSp>
        <p:grpSp>
          <p:nvGrpSpPr>
            <p:cNvPr id="26649" name="Group 1035"/>
            <p:cNvGrpSpPr>
              <a:grpSpLocks/>
            </p:cNvGrpSpPr>
            <p:nvPr/>
          </p:nvGrpSpPr>
          <p:grpSpPr bwMode="auto">
            <a:xfrm>
              <a:off x="684" y="2482"/>
              <a:ext cx="350" cy="296"/>
              <a:chOff x="4738" y="2684"/>
              <a:chExt cx="350" cy="296"/>
            </a:xfrm>
          </p:grpSpPr>
          <p:sp>
            <p:nvSpPr>
              <p:cNvPr id="26672" name="Oval 1036"/>
              <p:cNvSpPr>
                <a:spLocks noChangeArrowheads="1"/>
              </p:cNvSpPr>
              <p:nvPr/>
            </p:nvSpPr>
            <p:spPr bwMode="auto">
              <a:xfrm>
                <a:off x="4738" y="2684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73" name="Text Box 1037"/>
              <p:cNvSpPr txBox="1">
                <a:spLocks noChangeArrowheads="1"/>
              </p:cNvSpPr>
              <p:nvPr/>
            </p:nvSpPr>
            <p:spPr bwMode="auto">
              <a:xfrm>
                <a:off x="4815" y="2707"/>
                <a:ext cx="196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</p:grpSp>
        <p:grpSp>
          <p:nvGrpSpPr>
            <p:cNvPr id="26650" name="Group 1038"/>
            <p:cNvGrpSpPr>
              <a:grpSpLocks/>
            </p:cNvGrpSpPr>
            <p:nvPr/>
          </p:nvGrpSpPr>
          <p:grpSpPr bwMode="auto">
            <a:xfrm>
              <a:off x="287" y="2034"/>
              <a:ext cx="350" cy="296"/>
              <a:chOff x="3838" y="2684"/>
              <a:chExt cx="350" cy="296"/>
            </a:xfrm>
          </p:grpSpPr>
          <p:sp>
            <p:nvSpPr>
              <p:cNvPr id="26670" name="Oval 1039"/>
              <p:cNvSpPr>
                <a:spLocks noChangeArrowheads="1"/>
              </p:cNvSpPr>
              <p:nvPr/>
            </p:nvSpPr>
            <p:spPr bwMode="auto">
              <a:xfrm>
                <a:off x="3838" y="2684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71" name="Text Box 1040"/>
              <p:cNvSpPr txBox="1">
                <a:spLocks noChangeArrowheads="1"/>
              </p:cNvSpPr>
              <p:nvPr/>
            </p:nvSpPr>
            <p:spPr bwMode="auto">
              <a:xfrm>
                <a:off x="3915" y="2707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</p:grpSp>
        <p:sp>
          <p:nvSpPr>
            <p:cNvPr id="26651" name="Line 1041"/>
            <p:cNvSpPr>
              <a:spLocks noChangeShapeType="1"/>
            </p:cNvSpPr>
            <p:nvPr/>
          </p:nvSpPr>
          <p:spPr bwMode="auto">
            <a:xfrm flipH="1">
              <a:off x="572" y="2765"/>
              <a:ext cx="212" cy="1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52" name="Line 1042"/>
            <p:cNvSpPr>
              <a:spLocks noChangeShapeType="1"/>
            </p:cNvSpPr>
            <p:nvPr/>
          </p:nvSpPr>
          <p:spPr bwMode="auto">
            <a:xfrm flipH="1">
              <a:off x="859" y="1509"/>
              <a:ext cx="1" cy="9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6653" name="Group 1043"/>
            <p:cNvGrpSpPr>
              <a:grpSpLocks/>
            </p:cNvGrpSpPr>
            <p:nvPr/>
          </p:nvGrpSpPr>
          <p:grpSpPr bwMode="auto">
            <a:xfrm>
              <a:off x="287" y="2930"/>
              <a:ext cx="350" cy="296"/>
              <a:chOff x="4288" y="1746"/>
              <a:chExt cx="350" cy="296"/>
            </a:xfrm>
          </p:grpSpPr>
          <p:sp>
            <p:nvSpPr>
              <p:cNvPr id="26668" name="Oval 1044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69" name="Text Box 1045"/>
              <p:cNvSpPr txBox="1">
                <a:spLocks noChangeArrowheads="1"/>
              </p:cNvSpPr>
              <p:nvPr/>
            </p:nvSpPr>
            <p:spPr bwMode="auto">
              <a:xfrm>
                <a:off x="4365" y="1769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</p:grpSp>
        <p:grpSp>
          <p:nvGrpSpPr>
            <p:cNvPr id="26654" name="Group 1046"/>
            <p:cNvGrpSpPr>
              <a:grpSpLocks/>
            </p:cNvGrpSpPr>
            <p:nvPr/>
          </p:nvGrpSpPr>
          <p:grpSpPr bwMode="auto">
            <a:xfrm>
              <a:off x="1053" y="2930"/>
              <a:ext cx="350" cy="296"/>
              <a:chOff x="3838" y="2684"/>
              <a:chExt cx="350" cy="296"/>
            </a:xfrm>
          </p:grpSpPr>
          <p:sp>
            <p:nvSpPr>
              <p:cNvPr id="26666" name="Oval 1047"/>
              <p:cNvSpPr>
                <a:spLocks noChangeArrowheads="1"/>
              </p:cNvSpPr>
              <p:nvPr/>
            </p:nvSpPr>
            <p:spPr bwMode="auto">
              <a:xfrm>
                <a:off x="3838" y="2684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67" name="Text Box 1048"/>
              <p:cNvSpPr txBox="1">
                <a:spLocks noChangeArrowheads="1"/>
              </p:cNvSpPr>
              <p:nvPr/>
            </p:nvSpPr>
            <p:spPr bwMode="auto">
              <a:xfrm>
                <a:off x="3915" y="2707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</p:grpSp>
        <p:sp>
          <p:nvSpPr>
            <p:cNvPr id="26655" name="Line 1049"/>
            <p:cNvSpPr>
              <a:spLocks noChangeShapeType="1"/>
            </p:cNvSpPr>
            <p:nvPr/>
          </p:nvSpPr>
          <p:spPr bwMode="auto">
            <a:xfrm>
              <a:off x="939" y="2767"/>
              <a:ext cx="180" cy="18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56" name="Line 1050"/>
            <p:cNvSpPr>
              <a:spLocks noChangeShapeType="1"/>
            </p:cNvSpPr>
            <p:nvPr/>
          </p:nvSpPr>
          <p:spPr bwMode="auto">
            <a:xfrm flipH="1">
              <a:off x="932" y="3207"/>
              <a:ext cx="195" cy="30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57" name="Line 1051"/>
            <p:cNvSpPr>
              <a:spLocks noChangeShapeType="1"/>
            </p:cNvSpPr>
            <p:nvPr/>
          </p:nvSpPr>
          <p:spPr bwMode="auto">
            <a:xfrm>
              <a:off x="572" y="2308"/>
              <a:ext cx="194" cy="1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58" name="Line 1052"/>
            <p:cNvSpPr>
              <a:spLocks noChangeShapeType="1"/>
            </p:cNvSpPr>
            <p:nvPr/>
          </p:nvSpPr>
          <p:spPr bwMode="auto">
            <a:xfrm flipH="1">
              <a:off x="603" y="1893"/>
              <a:ext cx="166" cy="18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59" name="Line 1053"/>
            <p:cNvSpPr>
              <a:spLocks noChangeShapeType="1"/>
            </p:cNvSpPr>
            <p:nvPr/>
          </p:nvSpPr>
          <p:spPr bwMode="auto">
            <a:xfrm>
              <a:off x="578" y="3204"/>
              <a:ext cx="195" cy="30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60" name="Line 1054"/>
            <p:cNvSpPr>
              <a:spLocks noChangeShapeType="1"/>
            </p:cNvSpPr>
            <p:nvPr/>
          </p:nvSpPr>
          <p:spPr bwMode="auto">
            <a:xfrm flipH="1">
              <a:off x="857" y="1918"/>
              <a:ext cx="3" cy="54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61" name="Line 1055"/>
            <p:cNvSpPr>
              <a:spLocks noChangeShapeType="1"/>
            </p:cNvSpPr>
            <p:nvPr/>
          </p:nvSpPr>
          <p:spPr bwMode="auto">
            <a:xfrm>
              <a:off x="1234" y="3229"/>
              <a:ext cx="101" cy="14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6662" name="Group 1056"/>
            <p:cNvGrpSpPr>
              <a:grpSpLocks/>
            </p:cNvGrpSpPr>
            <p:nvPr/>
          </p:nvGrpSpPr>
          <p:grpSpPr bwMode="auto">
            <a:xfrm>
              <a:off x="682" y="3503"/>
              <a:ext cx="350" cy="296"/>
              <a:chOff x="4288" y="3622"/>
              <a:chExt cx="350" cy="296"/>
            </a:xfrm>
          </p:grpSpPr>
          <p:sp>
            <p:nvSpPr>
              <p:cNvPr id="26664" name="Oval 1057"/>
              <p:cNvSpPr>
                <a:spLocks noChangeArrowheads="1"/>
              </p:cNvSpPr>
              <p:nvPr/>
            </p:nvSpPr>
            <p:spPr bwMode="auto">
              <a:xfrm>
                <a:off x="4288" y="3622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65" name="Text Box 1058"/>
              <p:cNvSpPr txBox="1">
                <a:spLocks noChangeArrowheads="1"/>
              </p:cNvSpPr>
              <p:nvPr/>
            </p:nvSpPr>
            <p:spPr bwMode="auto">
              <a:xfrm>
                <a:off x="4365" y="3645"/>
                <a:ext cx="197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7</a:t>
                </a:r>
              </a:p>
            </p:txBody>
          </p:sp>
        </p:grpSp>
        <p:sp>
          <p:nvSpPr>
            <p:cNvPr id="26663" name="Line 1059"/>
            <p:cNvSpPr>
              <a:spLocks noChangeShapeType="1"/>
            </p:cNvSpPr>
            <p:nvPr/>
          </p:nvSpPr>
          <p:spPr bwMode="auto">
            <a:xfrm flipH="1" flipV="1">
              <a:off x="1367" y="3176"/>
              <a:ext cx="101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77188" name="Text Box 1060"/>
          <p:cNvSpPr txBox="1">
            <a:spLocks noChangeArrowheads="1"/>
          </p:cNvSpPr>
          <p:nvPr/>
        </p:nvSpPr>
        <p:spPr bwMode="auto">
          <a:xfrm>
            <a:off x="2740025" y="1139825"/>
            <a:ext cx="833438" cy="2554545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u="sng" dirty="0">
                <a:solidFill>
                  <a:schemeClr val="tx1"/>
                </a:solidFill>
              </a:rPr>
              <a:t>Len 0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[1]</a:t>
            </a:r>
          </a:p>
          <a:p>
            <a:r>
              <a:rPr lang="en-US" dirty="0">
                <a:solidFill>
                  <a:schemeClr val="tx1"/>
                </a:solidFill>
              </a:rPr>
              <a:t>[2]</a:t>
            </a:r>
          </a:p>
          <a:p>
            <a:r>
              <a:rPr lang="en-US" dirty="0">
                <a:solidFill>
                  <a:schemeClr val="tx1"/>
                </a:solidFill>
              </a:rPr>
              <a:t>[3]</a:t>
            </a:r>
          </a:p>
          <a:p>
            <a:r>
              <a:rPr lang="en-US" dirty="0">
                <a:solidFill>
                  <a:schemeClr val="tx1"/>
                </a:solidFill>
              </a:rPr>
              <a:t>[4]</a:t>
            </a:r>
          </a:p>
          <a:p>
            <a:r>
              <a:rPr lang="en-US" dirty="0">
                <a:solidFill>
                  <a:schemeClr val="tx1"/>
                </a:solidFill>
              </a:rPr>
              <a:t>[5]</a:t>
            </a:r>
          </a:p>
          <a:p>
            <a:r>
              <a:rPr lang="en-US" dirty="0">
                <a:solidFill>
                  <a:schemeClr val="tx1"/>
                </a:solidFill>
              </a:rPr>
              <a:t>[6] </a:t>
            </a:r>
          </a:p>
          <a:p>
            <a:r>
              <a:rPr lang="en-US" dirty="0">
                <a:solidFill>
                  <a:schemeClr val="tx1"/>
                </a:solidFill>
              </a:rPr>
              <a:t>[7] !</a:t>
            </a:r>
          </a:p>
        </p:txBody>
      </p:sp>
      <p:sp>
        <p:nvSpPr>
          <p:cNvPr id="177190" name="AutoShape 1062"/>
          <p:cNvSpPr>
            <a:spLocks/>
          </p:cNvSpPr>
          <p:nvPr/>
        </p:nvSpPr>
        <p:spPr bwMode="auto">
          <a:xfrm>
            <a:off x="5084763" y="931863"/>
            <a:ext cx="1778000" cy="671512"/>
          </a:xfrm>
          <a:prstGeom prst="borderCallout2">
            <a:avLst>
              <a:gd name="adj1" fmla="val 17023"/>
              <a:gd name="adj2" fmla="val -4287"/>
              <a:gd name="adj3" fmla="val 17023"/>
              <a:gd name="adj4" fmla="val -51606"/>
              <a:gd name="adj5" fmla="val 371157"/>
              <a:gd name="adj6" fmla="val -100806"/>
            </a:avLst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‘!’ means path terminates</a:t>
            </a:r>
          </a:p>
        </p:txBody>
      </p:sp>
      <p:sp>
        <p:nvSpPr>
          <p:cNvPr id="177191" name="Text Box 1063"/>
          <p:cNvSpPr txBox="1">
            <a:spLocks noChangeArrowheads="1"/>
          </p:cNvSpPr>
          <p:nvPr/>
        </p:nvSpPr>
        <p:spPr bwMode="auto">
          <a:xfrm>
            <a:off x="3884613" y="1139825"/>
            <a:ext cx="935037" cy="3152775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u="sng" dirty="0">
                <a:solidFill>
                  <a:schemeClr val="tx1"/>
                </a:solidFill>
              </a:rPr>
              <a:t>Len 1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[1, 2]</a:t>
            </a:r>
          </a:p>
          <a:p>
            <a:r>
              <a:rPr lang="en-US" dirty="0">
                <a:solidFill>
                  <a:schemeClr val="tx1"/>
                </a:solidFill>
              </a:rPr>
              <a:t>[1, 3]</a:t>
            </a:r>
          </a:p>
          <a:p>
            <a:r>
              <a:rPr lang="en-US" dirty="0">
                <a:solidFill>
                  <a:schemeClr val="tx1"/>
                </a:solidFill>
              </a:rPr>
              <a:t>[2, 3]</a:t>
            </a:r>
          </a:p>
          <a:p>
            <a:r>
              <a:rPr lang="en-US" dirty="0">
                <a:solidFill>
                  <a:schemeClr val="tx1"/>
                </a:solidFill>
              </a:rPr>
              <a:t>[3, 4]</a:t>
            </a:r>
          </a:p>
          <a:p>
            <a:r>
              <a:rPr lang="en-US" dirty="0">
                <a:solidFill>
                  <a:schemeClr val="tx1"/>
                </a:solidFill>
              </a:rPr>
              <a:t>[3, 5]</a:t>
            </a:r>
          </a:p>
          <a:p>
            <a:r>
              <a:rPr lang="en-US" dirty="0">
                <a:solidFill>
                  <a:schemeClr val="tx1"/>
                </a:solidFill>
              </a:rPr>
              <a:t>[4, 7] !</a:t>
            </a:r>
          </a:p>
          <a:p>
            <a:r>
              <a:rPr lang="en-US" dirty="0">
                <a:solidFill>
                  <a:schemeClr val="tx1"/>
                </a:solidFill>
              </a:rPr>
              <a:t>[5, 7] !</a:t>
            </a:r>
          </a:p>
          <a:p>
            <a:r>
              <a:rPr lang="en-US" dirty="0">
                <a:solidFill>
                  <a:schemeClr val="tx1"/>
                </a:solidFill>
              </a:rPr>
              <a:t>[5, 6]</a:t>
            </a:r>
          </a:p>
          <a:p>
            <a:r>
              <a:rPr lang="en-US" dirty="0">
                <a:solidFill>
                  <a:schemeClr val="tx1"/>
                </a:solidFill>
              </a:rPr>
              <a:t>[6, 5]</a:t>
            </a:r>
          </a:p>
        </p:txBody>
      </p:sp>
      <p:sp>
        <p:nvSpPr>
          <p:cNvPr id="177192" name="Text Box 1064"/>
          <p:cNvSpPr txBox="1">
            <a:spLocks noChangeArrowheads="1"/>
          </p:cNvSpPr>
          <p:nvPr/>
        </p:nvSpPr>
        <p:spPr bwMode="auto">
          <a:xfrm>
            <a:off x="5130800" y="1139825"/>
            <a:ext cx="1230313" cy="3762375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u="sng" dirty="0">
                <a:solidFill>
                  <a:schemeClr val="tx1"/>
                </a:solidFill>
              </a:rPr>
              <a:t>Len 2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[1, 2, 3]</a:t>
            </a:r>
          </a:p>
          <a:p>
            <a:r>
              <a:rPr lang="en-US" dirty="0">
                <a:solidFill>
                  <a:schemeClr val="tx1"/>
                </a:solidFill>
              </a:rPr>
              <a:t>[1, 3, 4]</a:t>
            </a:r>
          </a:p>
          <a:p>
            <a:r>
              <a:rPr lang="en-US" dirty="0">
                <a:solidFill>
                  <a:schemeClr val="tx1"/>
                </a:solidFill>
              </a:rPr>
              <a:t>[1, 3, 5]</a:t>
            </a:r>
          </a:p>
          <a:p>
            <a:r>
              <a:rPr lang="en-US" dirty="0">
                <a:solidFill>
                  <a:schemeClr val="tx1"/>
                </a:solidFill>
              </a:rPr>
              <a:t>[2, 3, 4]</a:t>
            </a:r>
          </a:p>
          <a:p>
            <a:r>
              <a:rPr lang="en-US" dirty="0">
                <a:solidFill>
                  <a:schemeClr val="tx1"/>
                </a:solidFill>
              </a:rPr>
              <a:t>[2, 3, 5]</a:t>
            </a:r>
          </a:p>
          <a:p>
            <a:r>
              <a:rPr lang="en-US" dirty="0">
                <a:solidFill>
                  <a:schemeClr val="tx1"/>
                </a:solidFill>
              </a:rPr>
              <a:t>[3, 4, 7] !</a:t>
            </a:r>
          </a:p>
          <a:p>
            <a:r>
              <a:rPr lang="en-US" dirty="0">
                <a:solidFill>
                  <a:schemeClr val="tx1"/>
                </a:solidFill>
              </a:rPr>
              <a:t>[3, 5, 7] !</a:t>
            </a:r>
          </a:p>
          <a:p>
            <a:r>
              <a:rPr lang="en-US" dirty="0">
                <a:solidFill>
                  <a:schemeClr val="tx1"/>
                </a:solidFill>
              </a:rPr>
              <a:t>[3, 5, 6] !</a:t>
            </a:r>
          </a:p>
          <a:p>
            <a:r>
              <a:rPr lang="en-US" dirty="0">
                <a:solidFill>
                  <a:schemeClr val="tx1"/>
                </a:solidFill>
              </a:rPr>
              <a:t>[5, 6, 5] *</a:t>
            </a:r>
          </a:p>
          <a:p>
            <a:r>
              <a:rPr lang="en-US" dirty="0">
                <a:solidFill>
                  <a:schemeClr val="tx1"/>
                </a:solidFill>
              </a:rPr>
              <a:t>[6, 5, 7] !</a:t>
            </a:r>
          </a:p>
          <a:p>
            <a:r>
              <a:rPr lang="en-US" dirty="0">
                <a:solidFill>
                  <a:schemeClr val="tx1"/>
                </a:solidFill>
              </a:rPr>
              <a:t>[6, 5, 6] *</a:t>
            </a:r>
          </a:p>
        </p:txBody>
      </p:sp>
      <p:sp>
        <p:nvSpPr>
          <p:cNvPr id="177193" name="AutoShape 1065"/>
          <p:cNvSpPr>
            <a:spLocks/>
          </p:cNvSpPr>
          <p:nvPr/>
        </p:nvSpPr>
        <p:spPr bwMode="auto">
          <a:xfrm>
            <a:off x="7146925" y="1530350"/>
            <a:ext cx="1778000" cy="671513"/>
          </a:xfrm>
          <a:prstGeom prst="borderCallout2">
            <a:avLst>
              <a:gd name="adj1" fmla="val 17023"/>
              <a:gd name="adj2" fmla="val -4287"/>
              <a:gd name="adj3" fmla="val 17023"/>
              <a:gd name="adj4" fmla="val -22319"/>
              <a:gd name="adj5" fmla="val 365250"/>
              <a:gd name="adj6" fmla="val -50444"/>
            </a:avLst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algn="ctr"/>
            <a:r>
              <a:rPr lang="en-US">
                <a:solidFill>
                  <a:srgbClr val="000000"/>
                </a:solidFill>
              </a:rPr>
              <a:t>‘*’ means path cycles</a:t>
            </a:r>
          </a:p>
        </p:txBody>
      </p:sp>
      <p:sp>
        <p:nvSpPr>
          <p:cNvPr id="177205" name="Text Box 1077"/>
          <p:cNvSpPr txBox="1">
            <a:spLocks noChangeArrowheads="1"/>
          </p:cNvSpPr>
          <p:nvPr/>
        </p:nvSpPr>
        <p:spPr bwMode="auto">
          <a:xfrm>
            <a:off x="1620838" y="1120775"/>
            <a:ext cx="1016000" cy="714375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Simple paths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77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77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7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77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77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77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88" grpId="0" animBg="1" autoUpdateAnimBg="0"/>
      <p:bldP spid="177190" grpId="0" animBg="1" autoUpdateAnimBg="0"/>
      <p:bldP spid="177191" grpId="0" animBg="1" autoUpdateAnimBg="0"/>
      <p:bldP spid="177192" grpId="0" animBg="1" autoUpdateAnimBg="0"/>
      <p:bldP spid="177193" grpId="0" animBg="1" autoUpdateAnimBg="0"/>
      <p:bldP spid="177205" grpId="0" animBg="1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Introduction to Software Testing, Edition 2  (Ch 07)</a:t>
            </a:r>
          </a:p>
        </p:txBody>
      </p:sp>
      <p:sp>
        <p:nvSpPr>
          <p:cNvPr id="2662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© Ammann &amp; Offutt</a:t>
            </a:r>
          </a:p>
        </p:txBody>
      </p:sp>
      <p:sp>
        <p:nvSpPr>
          <p:cNvPr id="2662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8241231-13AF-4EF6-964A-14E04AAFC1A2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26629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Simple &amp; Prime Path Example</a:t>
            </a:r>
          </a:p>
        </p:txBody>
      </p:sp>
      <p:grpSp>
        <p:nvGrpSpPr>
          <p:cNvPr id="26630" name="Group 1028"/>
          <p:cNvGrpSpPr>
            <a:grpSpLocks/>
          </p:cNvGrpSpPr>
          <p:nvPr/>
        </p:nvGrpSpPr>
        <p:grpSpPr bwMode="auto">
          <a:xfrm>
            <a:off x="130175" y="1857375"/>
            <a:ext cx="2120900" cy="3635375"/>
            <a:chOff x="287" y="1509"/>
            <a:chExt cx="1336" cy="2290"/>
          </a:xfrm>
        </p:grpSpPr>
        <p:grpSp>
          <p:nvGrpSpPr>
            <p:cNvPr id="26647" name="Group 1029"/>
            <p:cNvGrpSpPr>
              <a:grpSpLocks/>
            </p:cNvGrpSpPr>
            <p:nvPr/>
          </p:nvGrpSpPr>
          <p:grpSpPr bwMode="auto">
            <a:xfrm>
              <a:off x="1273" y="3335"/>
              <a:ext cx="350" cy="296"/>
              <a:chOff x="684" y="3374"/>
              <a:chExt cx="350" cy="296"/>
            </a:xfrm>
          </p:grpSpPr>
          <p:sp>
            <p:nvSpPr>
              <p:cNvPr id="26676" name="Oval 1030"/>
              <p:cNvSpPr>
                <a:spLocks noChangeArrowheads="1"/>
              </p:cNvSpPr>
              <p:nvPr/>
            </p:nvSpPr>
            <p:spPr bwMode="auto">
              <a:xfrm>
                <a:off x="684" y="3374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77" name="Text Box 1031"/>
              <p:cNvSpPr txBox="1">
                <a:spLocks noChangeArrowheads="1"/>
              </p:cNvSpPr>
              <p:nvPr/>
            </p:nvSpPr>
            <p:spPr bwMode="auto">
              <a:xfrm>
                <a:off x="761" y="3397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</p:grpSp>
        <p:grpSp>
          <p:nvGrpSpPr>
            <p:cNvPr id="26648" name="Group 1032"/>
            <p:cNvGrpSpPr>
              <a:grpSpLocks/>
            </p:cNvGrpSpPr>
            <p:nvPr/>
          </p:nvGrpSpPr>
          <p:grpSpPr bwMode="auto">
            <a:xfrm>
              <a:off x="684" y="1617"/>
              <a:ext cx="350" cy="296"/>
              <a:chOff x="4288" y="1746"/>
              <a:chExt cx="350" cy="296"/>
            </a:xfrm>
          </p:grpSpPr>
          <p:sp>
            <p:nvSpPr>
              <p:cNvPr id="26674" name="Oval 1033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75" name="Text Box 1034"/>
              <p:cNvSpPr txBox="1">
                <a:spLocks noChangeArrowheads="1"/>
              </p:cNvSpPr>
              <p:nvPr/>
            </p:nvSpPr>
            <p:spPr bwMode="auto">
              <a:xfrm>
                <a:off x="4365" y="1769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</p:grpSp>
        <p:grpSp>
          <p:nvGrpSpPr>
            <p:cNvPr id="26649" name="Group 1035"/>
            <p:cNvGrpSpPr>
              <a:grpSpLocks/>
            </p:cNvGrpSpPr>
            <p:nvPr/>
          </p:nvGrpSpPr>
          <p:grpSpPr bwMode="auto">
            <a:xfrm>
              <a:off x="684" y="2482"/>
              <a:ext cx="350" cy="296"/>
              <a:chOff x="4738" y="2684"/>
              <a:chExt cx="350" cy="296"/>
            </a:xfrm>
          </p:grpSpPr>
          <p:sp>
            <p:nvSpPr>
              <p:cNvPr id="26672" name="Oval 1036"/>
              <p:cNvSpPr>
                <a:spLocks noChangeArrowheads="1"/>
              </p:cNvSpPr>
              <p:nvPr/>
            </p:nvSpPr>
            <p:spPr bwMode="auto">
              <a:xfrm>
                <a:off x="4738" y="2684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73" name="Text Box 1037"/>
              <p:cNvSpPr txBox="1">
                <a:spLocks noChangeArrowheads="1"/>
              </p:cNvSpPr>
              <p:nvPr/>
            </p:nvSpPr>
            <p:spPr bwMode="auto">
              <a:xfrm>
                <a:off x="4815" y="2707"/>
                <a:ext cx="196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</p:grpSp>
        <p:grpSp>
          <p:nvGrpSpPr>
            <p:cNvPr id="26650" name="Group 1038"/>
            <p:cNvGrpSpPr>
              <a:grpSpLocks/>
            </p:cNvGrpSpPr>
            <p:nvPr/>
          </p:nvGrpSpPr>
          <p:grpSpPr bwMode="auto">
            <a:xfrm>
              <a:off x="287" y="2034"/>
              <a:ext cx="350" cy="296"/>
              <a:chOff x="3838" y="2684"/>
              <a:chExt cx="350" cy="296"/>
            </a:xfrm>
          </p:grpSpPr>
          <p:sp>
            <p:nvSpPr>
              <p:cNvPr id="26670" name="Oval 1039"/>
              <p:cNvSpPr>
                <a:spLocks noChangeArrowheads="1"/>
              </p:cNvSpPr>
              <p:nvPr/>
            </p:nvSpPr>
            <p:spPr bwMode="auto">
              <a:xfrm>
                <a:off x="3838" y="2684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71" name="Text Box 1040"/>
              <p:cNvSpPr txBox="1">
                <a:spLocks noChangeArrowheads="1"/>
              </p:cNvSpPr>
              <p:nvPr/>
            </p:nvSpPr>
            <p:spPr bwMode="auto">
              <a:xfrm>
                <a:off x="3915" y="2707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</p:grpSp>
        <p:sp>
          <p:nvSpPr>
            <p:cNvPr id="26651" name="Line 1041"/>
            <p:cNvSpPr>
              <a:spLocks noChangeShapeType="1"/>
            </p:cNvSpPr>
            <p:nvPr/>
          </p:nvSpPr>
          <p:spPr bwMode="auto">
            <a:xfrm flipH="1">
              <a:off x="572" y="2765"/>
              <a:ext cx="212" cy="1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52" name="Line 1042"/>
            <p:cNvSpPr>
              <a:spLocks noChangeShapeType="1"/>
            </p:cNvSpPr>
            <p:nvPr/>
          </p:nvSpPr>
          <p:spPr bwMode="auto">
            <a:xfrm flipH="1">
              <a:off x="859" y="1509"/>
              <a:ext cx="1" cy="9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6653" name="Group 1043"/>
            <p:cNvGrpSpPr>
              <a:grpSpLocks/>
            </p:cNvGrpSpPr>
            <p:nvPr/>
          </p:nvGrpSpPr>
          <p:grpSpPr bwMode="auto">
            <a:xfrm>
              <a:off x="287" y="2930"/>
              <a:ext cx="350" cy="296"/>
              <a:chOff x="4288" y="1746"/>
              <a:chExt cx="350" cy="296"/>
            </a:xfrm>
          </p:grpSpPr>
          <p:sp>
            <p:nvSpPr>
              <p:cNvPr id="26668" name="Oval 1044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69" name="Text Box 1045"/>
              <p:cNvSpPr txBox="1">
                <a:spLocks noChangeArrowheads="1"/>
              </p:cNvSpPr>
              <p:nvPr/>
            </p:nvSpPr>
            <p:spPr bwMode="auto">
              <a:xfrm>
                <a:off x="4365" y="1769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</p:grpSp>
        <p:grpSp>
          <p:nvGrpSpPr>
            <p:cNvPr id="26654" name="Group 1046"/>
            <p:cNvGrpSpPr>
              <a:grpSpLocks/>
            </p:cNvGrpSpPr>
            <p:nvPr/>
          </p:nvGrpSpPr>
          <p:grpSpPr bwMode="auto">
            <a:xfrm>
              <a:off x="1053" y="2930"/>
              <a:ext cx="350" cy="296"/>
              <a:chOff x="3838" y="2684"/>
              <a:chExt cx="350" cy="296"/>
            </a:xfrm>
          </p:grpSpPr>
          <p:sp>
            <p:nvSpPr>
              <p:cNvPr id="26666" name="Oval 1047"/>
              <p:cNvSpPr>
                <a:spLocks noChangeArrowheads="1"/>
              </p:cNvSpPr>
              <p:nvPr/>
            </p:nvSpPr>
            <p:spPr bwMode="auto">
              <a:xfrm>
                <a:off x="3838" y="2684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67" name="Text Box 1048"/>
              <p:cNvSpPr txBox="1">
                <a:spLocks noChangeArrowheads="1"/>
              </p:cNvSpPr>
              <p:nvPr/>
            </p:nvSpPr>
            <p:spPr bwMode="auto">
              <a:xfrm>
                <a:off x="3915" y="2707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</p:grpSp>
        <p:sp>
          <p:nvSpPr>
            <p:cNvPr id="26655" name="Line 1049"/>
            <p:cNvSpPr>
              <a:spLocks noChangeShapeType="1"/>
            </p:cNvSpPr>
            <p:nvPr/>
          </p:nvSpPr>
          <p:spPr bwMode="auto">
            <a:xfrm>
              <a:off x="939" y="2767"/>
              <a:ext cx="180" cy="18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56" name="Line 1050"/>
            <p:cNvSpPr>
              <a:spLocks noChangeShapeType="1"/>
            </p:cNvSpPr>
            <p:nvPr/>
          </p:nvSpPr>
          <p:spPr bwMode="auto">
            <a:xfrm flipH="1">
              <a:off x="932" y="3207"/>
              <a:ext cx="195" cy="30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57" name="Line 1051"/>
            <p:cNvSpPr>
              <a:spLocks noChangeShapeType="1"/>
            </p:cNvSpPr>
            <p:nvPr/>
          </p:nvSpPr>
          <p:spPr bwMode="auto">
            <a:xfrm>
              <a:off x="572" y="2308"/>
              <a:ext cx="194" cy="1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58" name="Line 1052"/>
            <p:cNvSpPr>
              <a:spLocks noChangeShapeType="1"/>
            </p:cNvSpPr>
            <p:nvPr/>
          </p:nvSpPr>
          <p:spPr bwMode="auto">
            <a:xfrm flipH="1">
              <a:off x="603" y="1893"/>
              <a:ext cx="166" cy="18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59" name="Line 1053"/>
            <p:cNvSpPr>
              <a:spLocks noChangeShapeType="1"/>
            </p:cNvSpPr>
            <p:nvPr/>
          </p:nvSpPr>
          <p:spPr bwMode="auto">
            <a:xfrm>
              <a:off x="578" y="3204"/>
              <a:ext cx="195" cy="30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60" name="Line 1054"/>
            <p:cNvSpPr>
              <a:spLocks noChangeShapeType="1"/>
            </p:cNvSpPr>
            <p:nvPr/>
          </p:nvSpPr>
          <p:spPr bwMode="auto">
            <a:xfrm flipH="1">
              <a:off x="857" y="1918"/>
              <a:ext cx="3" cy="54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61" name="Line 1055"/>
            <p:cNvSpPr>
              <a:spLocks noChangeShapeType="1"/>
            </p:cNvSpPr>
            <p:nvPr/>
          </p:nvSpPr>
          <p:spPr bwMode="auto">
            <a:xfrm>
              <a:off x="1234" y="3229"/>
              <a:ext cx="101" cy="14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6662" name="Group 1056"/>
            <p:cNvGrpSpPr>
              <a:grpSpLocks/>
            </p:cNvGrpSpPr>
            <p:nvPr/>
          </p:nvGrpSpPr>
          <p:grpSpPr bwMode="auto">
            <a:xfrm>
              <a:off x="682" y="3503"/>
              <a:ext cx="350" cy="296"/>
              <a:chOff x="4288" y="3622"/>
              <a:chExt cx="350" cy="296"/>
            </a:xfrm>
          </p:grpSpPr>
          <p:sp>
            <p:nvSpPr>
              <p:cNvPr id="26664" name="Oval 1057"/>
              <p:cNvSpPr>
                <a:spLocks noChangeArrowheads="1"/>
              </p:cNvSpPr>
              <p:nvPr/>
            </p:nvSpPr>
            <p:spPr bwMode="auto">
              <a:xfrm>
                <a:off x="4288" y="3622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65" name="Text Box 1058"/>
              <p:cNvSpPr txBox="1">
                <a:spLocks noChangeArrowheads="1"/>
              </p:cNvSpPr>
              <p:nvPr/>
            </p:nvSpPr>
            <p:spPr bwMode="auto">
              <a:xfrm>
                <a:off x="4365" y="3645"/>
                <a:ext cx="197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7</a:t>
                </a:r>
              </a:p>
            </p:txBody>
          </p:sp>
        </p:grpSp>
        <p:sp>
          <p:nvSpPr>
            <p:cNvPr id="26663" name="Line 1059"/>
            <p:cNvSpPr>
              <a:spLocks noChangeShapeType="1"/>
            </p:cNvSpPr>
            <p:nvPr/>
          </p:nvSpPr>
          <p:spPr bwMode="auto">
            <a:xfrm flipH="1" flipV="1">
              <a:off x="1367" y="3176"/>
              <a:ext cx="101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77188" name="Text Box 1060"/>
          <p:cNvSpPr txBox="1">
            <a:spLocks noChangeArrowheads="1"/>
          </p:cNvSpPr>
          <p:nvPr/>
        </p:nvSpPr>
        <p:spPr bwMode="auto">
          <a:xfrm>
            <a:off x="2740025" y="1139825"/>
            <a:ext cx="833438" cy="2554545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u="sng" dirty="0">
                <a:solidFill>
                  <a:schemeClr val="tx1"/>
                </a:solidFill>
              </a:rPr>
              <a:t>Len 0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[1]</a:t>
            </a:r>
          </a:p>
          <a:p>
            <a:r>
              <a:rPr lang="en-US" dirty="0">
                <a:solidFill>
                  <a:schemeClr val="tx1"/>
                </a:solidFill>
              </a:rPr>
              <a:t>[2]</a:t>
            </a:r>
          </a:p>
          <a:p>
            <a:r>
              <a:rPr lang="en-US" dirty="0">
                <a:solidFill>
                  <a:schemeClr val="tx1"/>
                </a:solidFill>
              </a:rPr>
              <a:t>[3]</a:t>
            </a:r>
          </a:p>
          <a:p>
            <a:r>
              <a:rPr lang="en-US" dirty="0">
                <a:solidFill>
                  <a:schemeClr val="tx1"/>
                </a:solidFill>
              </a:rPr>
              <a:t>[4]</a:t>
            </a:r>
          </a:p>
          <a:p>
            <a:r>
              <a:rPr lang="en-US" dirty="0">
                <a:solidFill>
                  <a:schemeClr val="tx1"/>
                </a:solidFill>
              </a:rPr>
              <a:t>[5]</a:t>
            </a:r>
          </a:p>
          <a:p>
            <a:r>
              <a:rPr lang="en-US" dirty="0">
                <a:solidFill>
                  <a:schemeClr val="tx1"/>
                </a:solidFill>
              </a:rPr>
              <a:t>[6] </a:t>
            </a:r>
          </a:p>
          <a:p>
            <a:r>
              <a:rPr lang="en-US" dirty="0">
                <a:solidFill>
                  <a:schemeClr val="tx1"/>
                </a:solidFill>
              </a:rPr>
              <a:t>[7] !</a:t>
            </a:r>
          </a:p>
        </p:txBody>
      </p:sp>
      <p:sp>
        <p:nvSpPr>
          <p:cNvPr id="177190" name="AutoShape 1062"/>
          <p:cNvSpPr>
            <a:spLocks/>
          </p:cNvSpPr>
          <p:nvPr/>
        </p:nvSpPr>
        <p:spPr bwMode="auto">
          <a:xfrm>
            <a:off x="5084763" y="931863"/>
            <a:ext cx="1778000" cy="671512"/>
          </a:xfrm>
          <a:prstGeom prst="borderCallout2">
            <a:avLst>
              <a:gd name="adj1" fmla="val 17023"/>
              <a:gd name="adj2" fmla="val -4287"/>
              <a:gd name="adj3" fmla="val 17023"/>
              <a:gd name="adj4" fmla="val -51606"/>
              <a:gd name="adj5" fmla="val 371157"/>
              <a:gd name="adj6" fmla="val -100806"/>
            </a:avLst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‘!’ means path terminates</a:t>
            </a:r>
          </a:p>
        </p:txBody>
      </p:sp>
      <p:sp>
        <p:nvSpPr>
          <p:cNvPr id="177191" name="Text Box 1063"/>
          <p:cNvSpPr txBox="1">
            <a:spLocks noChangeArrowheads="1"/>
          </p:cNvSpPr>
          <p:nvPr/>
        </p:nvSpPr>
        <p:spPr bwMode="auto">
          <a:xfrm>
            <a:off x="3884613" y="1139825"/>
            <a:ext cx="935037" cy="3152775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u="sng" dirty="0">
                <a:solidFill>
                  <a:schemeClr val="tx1"/>
                </a:solidFill>
              </a:rPr>
              <a:t>Len 1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[1, 2]</a:t>
            </a:r>
          </a:p>
          <a:p>
            <a:r>
              <a:rPr lang="en-US" dirty="0">
                <a:solidFill>
                  <a:schemeClr val="tx1"/>
                </a:solidFill>
              </a:rPr>
              <a:t>[1, 3]</a:t>
            </a:r>
          </a:p>
          <a:p>
            <a:r>
              <a:rPr lang="en-US" dirty="0">
                <a:solidFill>
                  <a:schemeClr val="tx1"/>
                </a:solidFill>
              </a:rPr>
              <a:t>[2, 3]</a:t>
            </a:r>
          </a:p>
          <a:p>
            <a:r>
              <a:rPr lang="en-US" dirty="0">
                <a:solidFill>
                  <a:schemeClr val="tx1"/>
                </a:solidFill>
              </a:rPr>
              <a:t>[3, 4]</a:t>
            </a:r>
          </a:p>
          <a:p>
            <a:r>
              <a:rPr lang="en-US" dirty="0">
                <a:solidFill>
                  <a:schemeClr val="tx1"/>
                </a:solidFill>
              </a:rPr>
              <a:t>[3, 5]</a:t>
            </a:r>
          </a:p>
          <a:p>
            <a:r>
              <a:rPr lang="en-US" dirty="0">
                <a:solidFill>
                  <a:schemeClr val="tx1"/>
                </a:solidFill>
              </a:rPr>
              <a:t>[4, 7] !</a:t>
            </a:r>
          </a:p>
          <a:p>
            <a:r>
              <a:rPr lang="en-US" dirty="0">
                <a:solidFill>
                  <a:schemeClr val="tx1"/>
                </a:solidFill>
              </a:rPr>
              <a:t>[5, 7] !</a:t>
            </a:r>
          </a:p>
          <a:p>
            <a:r>
              <a:rPr lang="en-US" dirty="0">
                <a:solidFill>
                  <a:schemeClr val="tx1"/>
                </a:solidFill>
              </a:rPr>
              <a:t>[5, 6]</a:t>
            </a:r>
          </a:p>
          <a:p>
            <a:r>
              <a:rPr lang="en-US" dirty="0">
                <a:solidFill>
                  <a:schemeClr val="tx1"/>
                </a:solidFill>
              </a:rPr>
              <a:t>[6, 5]</a:t>
            </a:r>
          </a:p>
        </p:txBody>
      </p:sp>
      <p:sp>
        <p:nvSpPr>
          <p:cNvPr id="177192" name="Text Box 1064"/>
          <p:cNvSpPr txBox="1">
            <a:spLocks noChangeArrowheads="1"/>
          </p:cNvSpPr>
          <p:nvPr/>
        </p:nvSpPr>
        <p:spPr bwMode="auto">
          <a:xfrm>
            <a:off x="5130800" y="1139825"/>
            <a:ext cx="1230313" cy="3762375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u="sng" dirty="0">
                <a:solidFill>
                  <a:schemeClr val="tx1"/>
                </a:solidFill>
              </a:rPr>
              <a:t>Len 2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[1, 2, 3]</a:t>
            </a:r>
          </a:p>
          <a:p>
            <a:r>
              <a:rPr lang="en-US" dirty="0">
                <a:solidFill>
                  <a:schemeClr val="tx1"/>
                </a:solidFill>
              </a:rPr>
              <a:t>[1, 3, 4]</a:t>
            </a:r>
          </a:p>
          <a:p>
            <a:r>
              <a:rPr lang="en-US" dirty="0">
                <a:solidFill>
                  <a:schemeClr val="tx1"/>
                </a:solidFill>
              </a:rPr>
              <a:t>[1, 3, 5]</a:t>
            </a:r>
          </a:p>
          <a:p>
            <a:r>
              <a:rPr lang="en-US" dirty="0">
                <a:solidFill>
                  <a:schemeClr val="tx1"/>
                </a:solidFill>
              </a:rPr>
              <a:t>[2, 3, 4]</a:t>
            </a:r>
          </a:p>
          <a:p>
            <a:r>
              <a:rPr lang="en-US" dirty="0">
                <a:solidFill>
                  <a:schemeClr val="tx1"/>
                </a:solidFill>
              </a:rPr>
              <a:t>[2, 3, 5]</a:t>
            </a:r>
          </a:p>
          <a:p>
            <a:r>
              <a:rPr lang="en-US" dirty="0">
                <a:solidFill>
                  <a:schemeClr val="tx1"/>
                </a:solidFill>
              </a:rPr>
              <a:t>[3, 4, 7] !</a:t>
            </a:r>
          </a:p>
          <a:p>
            <a:r>
              <a:rPr lang="en-US" dirty="0">
                <a:solidFill>
                  <a:schemeClr val="tx1"/>
                </a:solidFill>
              </a:rPr>
              <a:t>[3, 5, 7] !</a:t>
            </a:r>
          </a:p>
          <a:p>
            <a:r>
              <a:rPr lang="en-US" dirty="0">
                <a:solidFill>
                  <a:schemeClr val="tx1"/>
                </a:solidFill>
              </a:rPr>
              <a:t>[3, 5, 6] !</a:t>
            </a:r>
          </a:p>
          <a:p>
            <a:r>
              <a:rPr lang="en-US" dirty="0">
                <a:solidFill>
                  <a:schemeClr val="tx1"/>
                </a:solidFill>
              </a:rPr>
              <a:t>[5, 6, 5] *</a:t>
            </a:r>
          </a:p>
          <a:p>
            <a:r>
              <a:rPr lang="en-US" dirty="0">
                <a:solidFill>
                  <a:schemeClr val="tx1"/>
                </a:solidFill>
              </a:rPr>
              <a:t>[6, 5, 7] !</a:t>
            </a:r>
          </a:p>
          <a:p>
            <a:r>
              <a:rPr lang="en-US" dirty="0">
                <a:solidFill>
                  <a:schemeClr val="tx1"/>
                </a:solidFill>
              </a:rPr>
              <a:t>[6, 5, 6] *</a:t>
            </a:r>
          </a:p>
        </p:txBody>
      </p:sp>
      <p:sp>
        <p:nvSpPr>
          <p:cNvPr id="177193" name="AutoShape 1065"/>
          <p:cNvSpPr>
            <a:spLocks/>
          </p:cNvSpPr>
          <p:nvPr/>
        </p:nvSpPr>
        <p:spPr bwMode="auto">
          <a:xfrm>
            <a:off x="7146925" y="1530350"/>
            <a:ext cx="1778000" cy="671513"/>
          </a:xfrm>
          <a:prstGeom prst="borderCallout2">
            <a:avLst>
              <a:gd name="adj1" fmla="val 17023"/>
              <a:gd name="adj2" fmla="val -4287"/>
              <a:gd name="adj3" fmla="val 17023"/>
              <a:gd name="adj4" fmla="val -22319"/>
              <a:gd name="adj5" fmla="val 365250"/>
              <a:gd name="adj6" fmla="val -50444"/>
            </a:avLst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algn="ctr"/>
            <a:r>
              <a:rPr lang="en-US">
                <a:solidFill>
                  <a:srgbClr val="000000"/>
                </a:solidFill>
              </a:rPr>
              <a:t>‘*’ means path cycles</a:t>
            </a:r>
          </a:p>
        </p:txBody>
      </p:sp>
      <p:sp>
        <p:nvSpPr>
          <p:cNvPr id="177194" name="Text Box 1066"/>
          <p:cNvSpPr txBox="1">
            <a:spLocks noChangeArrowheads="1"/>
          </p:cNvSpPr>
          <p:nvPr/>
        </p:nvSpPr>
        <p:spPr bwMode="auto">
          <a:xfrm>
            <a:off x="6672263" y="1139825"/>
            <a:ext cx="1443037" cy="2847975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u="sng" dirty="0">
                <a:solidFill>
                  <a:schemeClr val="tx1"/>
                </a:solidFill>
              </a:rPr>
              <a:t>Len 3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[1, 2, 3, 4]</a:t>
            </a:r>
          </a:p>
          <a:p>
            <a:r>
              <a:rPr lang="en-US" dirty="0">
                <a:solidFill>
                  <a:schemeClr val="tx1"/>
                </a:solidFill>
              </a:rPr>
              <a:t>[1, 2, 3, 5]</a:t>
            </a:r>
          </a:p>
          <a:p>
            <a:r>
              <a:rPr lang="en-US" dirty="0">
                <a:solidFill>
                  <a:schemeClr val="tx1"/>
                </a:solidFill>
              </a:rPr>
              <a:t>[1, 3, 4, 7] !</a:t>
            </a:r>
          </a:p>
          <a:p>
            <a:r>
              <a:rPr lang="en-US" dirty="0">
                <a:solidFill>
                  <a:schemeClr val="tx1"/>
                </a:solidFill>
              </a:rPr>
              <a:t>[1, 3, 5, 7] !</a:t>
            </a:r>
          </a:p>
          <a:p>
            <a:r>
              <a:rPr lang="en-US" dirty="0">
                <a:solidFill>
                  <a:schemeClr val="tx1"/>
                </a:solidFill>
              </a:rPr>
              <a:t>[1, 3, 5, 6] !</a:t>
            </a:r>
          </a:p>
          <a:p>
            <a:r>
              <a:rPr lang="en-US" dirty="0">
                <a:solidFill>
                  <a:schemeClr val="tx1"/>
                </a:solidFill>
              </a:rPr>
              <a:t>[2, 3, 4, 7] !</a:t>
            </a:r>
          </a:p>
          <a:p>
            <a:r>
              <a:rPr lang="en-US" dirty="0">
                <a:solidFill>
                  <a:schemeClr val="tx1"/>
                </a:solidFill>
              </a:rPr>
              <a:t>[2, 3, 5, 6] !</a:t>
            </a:r>
          </a:p>
          <a:p>
            <a:r>
              <a:rPr lang="en-US" dirty="0">
                <a:solidFill>
                  <a:schemeClr val="tx1"/>
                </a:solidFill>
              </a:rPr>
              <a:t>[2, 3, 5, 7] !</a:t>
            </a:r>
          </a:p>
        </p:txBody>
      </p:sp>
      <p:sp>
        <p:nvSpPr>
          <p:cNvPr id="177195" name="Text Box 1067"/>
          <p:cNvSpPr txBox="1">
            <a:spLocks noChangeArrowheads="1"/>
          </p:cNvSpPr>
          <p:nvPr/>
        </p:nvSpPr>
        <p:spPr bwMode="auto">
          <a:xfrm>
            <a:off x="2740025" y="4999038"/>
            <a:ext cx="1981200" cy="1323439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u="sng" dirty="0">
                <a:solidFill>
                  <a:schemeClr val="tx1"/>
                </a:solidFill>
              </a:rPr>
              <a:t>Len 4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[1, 2, 3, 4, 7] !</a:t>
            </a:r>
          </a:p>
          <a:p>
            <a:r>
              <a:rPr lang="en-US" dirty="0">
                <a:solidFill>
                  <a:schemeClr val="tx1"/>
                </a:solidFill>
              </a:rPr>
              <a:t>[1, 2, 3, 5, 7] !</a:t>
            </a:r>
          </a:p>
          <a:p>
            <a:r>
              <a:rPr lang="en-US" dirty="0">
                <a:solidFill>
                  <a:schemeClr val="tx1"/>
                </a:solidFill>
              </a:rPr>
              <a:t>[1, 2, 3, 5, 6] !</a:t>
            </a:r>
          </a:p>
        </p:txBody>
      </p:sp>
      <p:sp>
        <p:nvSpPr>
          <p:cNvPr id="177205" name="Text Box 1077"/>
          <p:cNvSpPr txBox="1">
            <a:spLocks noChangeArrowheads="1"/>
          </p:cNvSpPr>
          <p:nvPr/>
        </p:nvSpPr>
        <p:spPr bwMode="auto">
          <a:xfrm>
            <a:off x="1620838" y="1120775"/>
            <a:ext cx="1016000" cy="714375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Simple paths</a:t>
            </a:r>
          </a:p>
        </p:txBody>
      </p:sp>
    </p:spTree>
    <p:extLst>
      <p:ext uri="{BB962C8B-B14F-4D97-AF65-F5344CB8AC3E}">
        <p14:creationId xmlns:p14="http://schemas.microsoft.com/office/powerpoint/2010/main" val="77030093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77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77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7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77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77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77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77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77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88" grpId="0" animBg="1" autoUpdateAnimBg="0"/>
      <p:bldP spid="177190" grpId="0" animBg="1" autoUpdateAnimBg="0"/>
      <p:bldP spid="177191" grpId="0" animBg="1" autoUpdateAnimBg="0"/>
      <p:bldP spid="177192" grpId="0" animBg="1" autoUpdateAnimBg="0"/>
      <p:bldP spid="177193" grpId="0" animBg="1" autoUpdateAnimBg="0"/>
      <p:bldP spid="177194" grpId="0" animBg="1" autoUpdateAnimBg="0"/>
      <p:bldP spid="177195" grpId="0" animBg="1" autoUpdateAnimBg="0"/>
      <p:bldP spid="177205" grpId="0" animBg="1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Introduction to Software Testing, Edition 2  (Ch 07)</a:t>
            </a:r>
          </a:p>
        </p:txBody>
      </p:sp>
      <p:sp>
        <p:nvSpPr>
          <p:cNvPr id="2662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© Ammann &amp; Offutt</a:t>
            </a:r>
          </a:p>
        </p:txBody>
      </p:sp>
      <p:sp>
        <p:nvSpPr>
          <p:cNvPr id="2662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8241231-13AF-4EF6-964A-14E04AAFC1A2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26629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Simple &amp; Prime Path Example</a:t>
            </a:r>
          </a:p>
        </p:txBody>
      </p:sp>
      <p:grpSp>
        <p:nvGrpSpPr>
          <p:cNvPr id="26630" name="Group 1028"/>
          <p:cNvGrpSpPr>
            <a:grpSpLocks/>
          </p:cNvGrpSpPr>
          <p:nvPr/>
        </p:nvGrpSpPr>
        <p:grpSpPr bwMode="auto">
          <a:xfrm>
            <a:off x="130175" y="1857375"/>
            <a:ext cx="2120900" cy="3635375"/>
            <a:chOff x="287" y="1509"/>
            <a:chExt cx="1336" cy="2290"/>
          </a:xfrm>
        </p:grpSpPr>
        <p:grpSp>
          <p:nvGrpSpPr>
            <p:cNvPr id="26647" name="Group 1029"/>
            <p:cNvGrpSpPr>
              <a:grpSpLocks/>
            </p:cNvGrpSpPr>
            <p:nvPr/>
          </p:nvGrpSpPr>
          <p:grpSpPr bwMode="auto">
            <a:xfrm>
              <a:off x="1273" y="3335"/>
              <a:ext cx="350" cy="296"/>
              <a:chOff x="684" y="3374"/>
              <a:chExt cx="350" cy="296"/>
            </a:xfrm>
          </p:grpSpPr>
          <p:sp>
            <p:nvSpPr>
              <p:cNvPr id="26676" name="Oval 1030"/>
              <p:cNvSpPr>
                <a:spLocks noChangeArrowheads="1"/>
              </p:cNvSpPr>
              <p:nvPr/>
            </p:nvSpPr>
            <p:spPr bwMode="auto">
              <a:xfrm>
                <a:off x="684" y="3374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77" name="Text Box 1031"/>
              <p:cNvSpPr txBox="1">
                <a:spLocks noChangeArrowheads="1"/>
              </p:cNvSpPr>
              <p:nvPr/>
            </p:nvSpPr>
            <p:spPr bwMode="auto">
              <a:xfrm>
                <a:off x="761" y="3397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</p:grpSp>
        <p:grpSp>
          <p:nvGrpSpPr>
            <p:cNvPr id="26648" name="Group 1032"/>
            <p:cNvGrpSpPr>
              <a:grpSpLocks/>
            </p:cNvGrpSpPr>
            <p:nvPr/>
          </p:nvGrpSpPr>
          <p:grpSpPr bwMode="auto">
            <a:xfrm>
              <a:off x="684" y="1617"/>
              <a:ext cx="350" cy="296"/>
              <a:chOff x="4288" y="1746"/>
              <a:chExt cx="350" cy="296"/>
            </a:xfrm>
          </p:grpSpPr>
          <p:sp>
            <p:nvSpPr>
              <p:cNvPr id="26674" name="Oval 1033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75" name="Text Box 1034"/>
              <p:cNvSpPr txBox="1">
                <a:spLocks noChangeArrowheads="1"/>
              </p:cNvSpPr>
              <p:nvPr/>
            </p:nvSpPr>
            <p:spPr bwMode="auto">
              <a:xfrm>
                <a:off x="4365" y="1769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</p:grpSp>
        <p:grpSp>
          <p:nvGrpSpPr>
            <p:cNvPr id="26649" name="Group 1035"/>
            <p:cNvGrpSpPr>
              <a:grpSpLocks/>
            </p:cNvGrpSpPr>
            <p:nvPr/>
          </p:nvGrpSpPr>
          <p:grpSpPr bwMode="auto">
            <a:xfrm>
              <a:off x="684" y="2482"/>
              <a:ext cx="350" cy="296"/>
              <a:chOff x="4738" y="2684"/>
              <a:chExt cx="350" cy="296"/>
            </a:xfrm>
          </p:grpSpPr>
          <p:sp>
            <p:nvSpPr>
              <p:cNvPr id="26672" name="Oval 1036"/>
              <p:cNvSpPr>
                <a:spLocks noChangeArrowheads="1"/>
              </p:cNvSpPr>
              <p:nvPr/>
            </p:nvSpPr>
            <p:spPr bwMode="auto">
              <a:xfrm>
                <a:off x="4738" y="2684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73" name="Text Box 1037"/>
              <p:cNvSpPr txBox="1">
                <a:spLocks noChangeArrowheads="1"/>
              </p:cNvSpPr>
              <p:nvPr/>
            </p:nvSpPr>
            <p:spPr bwMode="auto">
              <a:xfrm>
                <a:off x="4815" y="2707"/>
                <a:ext cx="196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</p:grpSp>
        <p:grpSp>
          <p:nvGrpSpPr>
            <p:cNvPr id="26650" name="Group 1038"/>
            <p:cNvGrpSpPr>
              <a:grpSpLocks/>
            </p:cNvGrpSpPr>
            <p:nvPr/>
          </p:nvGrpSpPr>
          <p:grpSpPr bwMode="auto">
            <a:xfrm>
              <a:off x="287" y="2034"/>
              <a:ext cx="350" cy="296"/>
              <a:chOff x="3838" y="2684"/>
              <a:chExt cx="350" cy="296"/>
            </a:xfrm>
          </p:grpSpPr>
          <p:sp>
            <p:nvSpPr>
              <p:cNvPr id="26670" name="Oval 1039"/>
              <p:cNvSpPr>
                <a:spLocks noChangeArrowheads="1"/>
              </p:cNvSpPr>
              <p:nvPr/>
            </p:nvSpPr>
            <p:spPr bwMode="auto">
              <a:xfrm>
                <a:off x="3838" y="2684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71" name="Text Box 1040"/>
              <p:cNvSpPr txBox="1">
                <a:spLocks noChangeArrowheads="1"/>
              </p:cNvSpPr>
              <p:nvPr/>
            </p:nvSpPr>
            <p:spPr bwMode="auto">
              <a:xfrm>
                <a:off x="3915" y="2707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</p:grpSp>
        <p:sp>
          <p:nvSpPr>
            <p:cNvPr id="26651" name="Line 1041"/>
            <p:cNvSpPr>
              <a:spLocks noChangeShapeType="1"/>
            </p:cNvSpPr>
            <p:nvPr/>
          </p:nvSpPr>
          <p:spPr bwMode="auto">
            <a:xfrm flipH="1">
              <a:off x="572" y="2765"/>
              <a:ext cx="212" cy="1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52" name="Line 1042"/>
            <p:cNvSpPr>
              <a:spLocks noChangeShapeType="1"/>
            </p:cNvSpPr>
            <p:nvPr/>
          </p:nvSpPr>
          <p:spPr bwMode="auto">
            <a:xfrm flipH="1">
              <a:off x="859" y="1509"/>
              <a:ext cx="1" cy="9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6653" name="Group 1043"/>
            <p:cNvGrpSpPr>
              <a:grpSpLocks/>
            </p:cNvGrpSpPr>
            <p:nvPr/>
          </p:nvGrpSpPr>
          <p:grpSpPr bwMode="auto">
            <a:xfrm>
              <a:off x="287" y="2930"/>
              <a:ext cx="350" cy="296"/>
              <a:chOff x="4288" y="1746"/>
              <a:chExt cx="350" cy="296"/>
            </a:xfrm>
          </p:grpSpPr>
          <p:sp>
            <p:nvSpPr>
              <p:cNvPr id="26668" name="Oval 1044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69" name="Text Box 1045"/>
              <p:cNvSpPr txBox="1">
                <a:spLocks noChangeArrowheads="1"/>
              </p:cNvSpPr>
              <p:nvPr/>
            </p:nvSpPr>
            <p:spPr bwMode="auto">
              <a:xfrm>
                <a:off x="4365" y="1769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</p:grpSp>
        <p:grpSp>
          <p:nvGrpSpPr>
            <p:cNvPr id="26654" name="Group 1046"/>
            <p:cNvGrpSpPr>
              <a:grpSpLocks/>
            </p:cNvGrpSpPr>
            <p:nvPr/>
          </p:nvGrpSpPr>
          <p:grpSpPr bwMode="auto">
            <a:xfrm>
              <a:off x="1053" y="2930"/>
              <a:ext cx="350" cy="296"/>
              <a:chOff x="3838" y="2684"/>
              <a:chExt cx="350" cy="296"/>
            </a:xfrm>
          </p:grpSpPr>
          <p:sp>
            <p:nvSpPr>
              <p:cNvPr id="26666" name="Oval 1047"/>
              <p:cNvSpPr>
                <a:spLocks noChangeArrowheads="1"/>
              </p:cNvSpPr>
              <p:nvPr/>
            </p:nvSpPr>
            <p:spPr bwMode="auto">
              <a:xfrm>
                <a:off x="3838" y="2684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67" name="Text Box 1048"/>
              <p:cNvSpPr txBox="1">
                <a:spLocks noChangeArrowheads="1"/>
              </p:cNvSpPr>
              <p:nvPr/>
            </p:nvSpPr>
            <p:spPr bwMode="auto">
              <a:xfrm>
                <a:off x="3915" y="2707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</p:grpSp>
        <p:sp>
          <p:nvSpPr>
            <p:cNvPr id="26655" name="Line 1049"/>
            <p:cNvSpPr>
              <a:spLocks noChangeShapeType="1"/>
            </p:cNvSpPr>
            <p:nvPr/>
          </p:nvSpPr>
          <p:spPr bwMode="auto">
            <a:xfrm>
              <a:off x="939" y="2767"/>
              <a:ext cx="180" cy="18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56" name="Line 1050"/>
            <p:cNvSpPr>
              <a:spLocks noChangeShapeType="1"/>
            </p:cNvSpPr>
            <p:nvPr/>
          </p:nvSpPr>
          <p:spPr bwMode="auto">
            <a:xfrm flipH="1">
              <a:off x="932" y="3207"/>
              <a:ext cx="195" cy="30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57" name="Line 1051"/>
            <p:cNvSpPr>
              <a:spLocks noChangeShapeType="1"/>
            </p:cNvSpPr>
            <p:nvPr/>
          </p:nvSpPr>
          <p:spPr bwMode="auto">
            <a:xfrm>
              <a:off x="572" y="2308"/>
              <a:ext cx="194" cy="1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58" name="Line 1052"/>
            <p:cNvSpPr>
              <a:spLocks noChangeShapeType="1"/>
            </p:cNvSpPr>
            <p:nvPr/>
          </p:nvSpPr>
          <p:spPr bwMode="auto">
            <a:xfrm flipH="1">
              <a:off x="603" y="1893"/>
              <a:ext cx="166" cy="18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59" name="Line 1053"/>
            <p:cNvSpPr>
              <a:spLocks noChangeShapeType="1"/>
            </p:cNvSpPr>
            <p:nvPr/>
          </p:nvSpPr>
          <p:spPr bwMode="auto">
            <a:xfrm>
              <a:off x="578" y="3204"/>
              <a:ext cx="195" cy="30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60" name="Line 1054"/>
            <p:cNvSpPr>
              <a:spLocks noChangeShapeType="1"/>
            </p:cNvSpPr>
            <p:nvPr/>
          </p:nvSpPr>
          <p:spPr bwMode="auto">
            <a:xfrm flipH="1">
              <a:off x="857" y="1918"/>
              <a:ext cx="3" cy="54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61" name="Line 1055"/>
            <p:cNvSpPr>
              <a:spLocks noChangeShapeType="1"/>
            </p:cNvSpPr>
            <p:nvPr/>
          </p:nvSpPr>
          <p:spPr bwMode="auto">
            <a:xfrm>
              <a:off x="1234" y="3229"/>
              <a:ext cx="101" cy="14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6662" name="Group 1056"/>
            <p:cNvGrpSpPr>
              <a:grpSpLocks/>
            </p:cNvGrpSpPr>
            <p:nvPr/>
          </p:nvGrpSpPr>
          <p:grpSpPr bwMode="auto">
            <a:xfrm>
              <a:off x="682" y="3503"/>
              <a:ext cx="350" cy="296"/>
              <a:chOff x="4288" y="3622"/>
              <a:chExt cx="350" cy="296"/>
            </a:xfrm>
          </p:grpSpPr>
          <p:sp>
            <p:nvSpPr>
              <p:cNvPr id="26664" name="Oval 1057"/>
              <p:cNvSpPr>
                <a:spLocks noChangeArrowheads="1"/>
              </p:cNvSpPr>
              <p:nvPr/>
            </p:nvSpPr>
            <p:spPr bwMode="auto">
              <a:xfrm>
                <a:off x="4288" y="3622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65" name="Text Box 1058"/>
              <p:cNvSpPr txBox="1">
                <a:spLocks noChangeArrowheads="1"/>
              </p:cNvSpPr>
              <p:nvPr/>
            </p:nvSpPr>
            <p:spPr bwMode="auto">
              <a:xfrm>
                <a:off x="4365" y="3645"/>
                <a:ext cx="197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7</a:t>
                </a:r>
              </a:p>
            </p:txBody>
          </p:sp>
        </p:grpSp>
        <p:sp>
          <p:nvSpPr>
            <p:cNvPr id="26663" name="Line 1059"/>
            <p:cNvSpPr>
              <a:spLocks noChangeShapeType="1"/>
            </p:cNvSpPr>
            <p:nvPr/>
          </p:nvSpPr>
          <p:spPr bwMode="auto">
            <a:xfrm flipH="1" flipV="1">
              <a:off x="1367" y="3176"/>
              <a:ext cx="101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77188" name="Text Box 1060"/>
          <p:cNvSpPr txBox="1">
            <a:spLocks noChangeArrowheads="1"/>
          </p:cNvSpPr>
          <p:nvPr/>
        </p:nvSpPr>
        <p:spPr bwMode="auto">
          <a:xfrm>
            <a:off x="2740025" y="1139825"/>
            <a:ext cx="833438" cy="2554545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u="sng" dirty="0">
                <a:solidFill>
                  <a:schemeClr val="tx1"/>
                </a:solidFill>
              </a:rPr>
              <a:t>Len 0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[1]</a:t>
            </a:r>
          </a:p>
          <a:p>
            <a:r>
              <a:rPr lang="en-US" dirty="0">
                <a:solidFill>
                  <a:schemeClr val="tx1"/>
                </a:solidFill>
              </a:rPr>
              <a:t>[2]</a:t>
            </a:r>
          </a:p>
          <a:p>
            <a:r>
              <a:rPr lang="en-US" dirty="0">
                <a:solidFill>
                  <a:schemeClr val="tx1"/>
                </a:solidFill>
              </a:rPr>
              <a:t>[3]</a:t>
            </a:r>
          </a:p>
          <a:p>
            <a:r>
              <a:rPr lang="en-US" dirty="0">
                <a:solidFill>
                  <a:schemeClr val="tx1"/>
                </a:solidFill>
              </a:rPr>
              <a:t>[4]</a:t>
            </a:r>
          </a:p>
          <a:p>
            <a:r>
              <a:rPr lang="en-US" dirty="0">
                <a:solidFill>
                  <a:schemeClr val="tx1"/>
                </a:solidFill>
              </a:rPr>
              <a:t>[5]</a:t>
            </a:r>
          </a:p>
          <a:p>
            <a:r>
              <a:rPr lang="en-US" dirty="0">
                <a:solidFill>
                  <a:schemeClr val="tx1"/>
                </a:solidFill>
              </a:rPr>
              <a:t>[6] </a:t>
            </a:r>
          </a:p>
          <a:p>
            <a:r>
              <a:rPr lang="en-US" dirty="0">
                <a:solidFill>
                  <a:schemeClr val="tx1"/>
                </a:solidFill>
              </a:rPr>
              <a:t>[7] !</a:t>
            </a:r>
          </a:p>
        </p:txBody>
      </p:sp>
      <p:sp>
        <p:nvSpPr>
          <p:cNvPr id="177190" name="AutoShape 1062"/>
          <p:cNvSpPr>
            <a:spLocks/>
          </p:cNvSpPr>
          <p:nvPr/>
        </p:nvSpPr>
        <p:spPr bwMode="auto">
          <a:xfrm>
            <a:off x="5084763" y="931863"/>
            <a:ext cx="1778000" cy="671512"/>
          </a:xfrm>
          <a:prstGeom prst="borderCallout2">
            <a:avLst>
              <a:gd name="adj1" fmla="val 17023"/>
              <a:gd name="adj2" fmla="val -4287"/>
              <a:gd name="adj3" fmla="val 17023"/>
              <a:gd name="adj4" fmla="val -51606"/>
              <a:gd name="adj5" fmla="val 371157"/>
              <a:gd name="adj6" fmla="val -100806"/>
            </a:avLst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‘!’ means path terminates</a:t>
            </a:r>
          </a:p>
        </p:txBody>
      </p:sp>
      <p:sp>
        <p:nvSpPr>
          <p:cNvPr id="177191" name="Text Box 1063"/>
          <p:cNvSpPr txBox="1">
            <a:spLocks noChangeArrowheads="1"/>
          </p:cNvSpPr>
          <p:nvPr/>
        </p:nvSpPr>
        <p:spPr bwMode="auto">
          <a:xfrm>
            <a:off x="3884613" y="1139825"/>
            <a:ext cx="935037" cy="3152775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u="sng" dirty="0">
                <a:solidFill>
                  <a:schemeClr val="tx1"/>
                </a:solidFill>
              </a:rPr>
              <a:t>Len 1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[1, 2]</a:t>
            </a:r>
          </a:p>
          <a:p>
            <a:r>
              <a:rPr lang="en-US" dirty="0">
                <a:solidFill>
                  <a:schemeClr val="tx1"/>
                </a:solidFill>
              </a:rPr>
              <a:t>[1, 3]</a:t>
            </a:r>
          </a:p>
          <a:p>
            <a:r>
              <a:rPr lang="en-US" dirty="0">
                <a:solidFill>
                  <a:schemeClr val="tx1"/>
                </a:solidFill>
              </a:rPr>
              <a:t>[2, 3]</a:t>
            </a:r>
          </a:p>
          <a:p>
            <a:r>
              <a:rPr lang="en-US" dirty="0">
                <a:solidFill>
                  <a:schemeClr val="tx1"/>
                </a:solidFill>
              </a:rPr>
              <a:t>[3, 4]</a:t>
            </a:r>
          </a:p>
          <a:p>
            <a:r>
              <a:rPr lang="en-US" dirty="0">
                <a:solidFill>
                  <a:schemeClr val="tx1"/>
                </a:solidFill>
              </a:rPr>
              <a:t>[3, 5]</a:t>
            </a:r>
          </a:p>
          <a:p>
            <a:r>
              <a:rPr lang="en-US" dirty="0">
                <a:solidFill>
                  <a:schemeClr val="tx1"/>
                </a:solidFill>
              </a:rPr>
              <a:t>[4, 7] !</a:t>
            </a:r>
          </a:p>
          <a:p>
            <a:r>
              <a:rPr lang="en-US" dirty="0">
                <a:solidFill>
                  <a:schemeClr val="tx1"/>
                </a:solidFill>
              </a:rPr>
              <a:t>[5, 7] !</a:t>
            </a:r>
          </a:p>
          <a:p>
            <a:r>
              <a:rPr lang="en-US" dirty="0">
                <a:solidFill>
                  <a:schemeClr val="tx1"/>
                </a:solidFill>
              </a:rPr>
              <a:t>[5, 6]</a:t>
            </a:r>
          </a:p>
          <a:p>
            <a:r>
              <a:rPr lang="en-US" dirty="0">
                <a:solidFill>
                  <a:schemeClr val="tx1"/>
                </a:solidFill>
              </a:rPr>
              <a:t>[6, 5]</a:t>
            </a:r>
          </a:p>
        </p:txBody>
      </p:sp>
      <p:sp>
        <p:nvSpPr>
          <p:cNvPr id="177192" name="Text Box 1064"/>
          <p:cNvSpPr txBox="1">
            <a:spLocks noChangeArrowheads="1"/>
          </p:cNvSpPr>
          <p:nvPr/>
        </p:nvSpPr>
        <p:spPr bwMode="auto">
          <a:xfrm>
            <a:off x="5130800" y="1139825"/>
            <a:ext cx="1230313" cy="3762375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u="sng" dirty="0">
                <a:solidFill>
                  <a:schemeClr val="tx1"/>
                </a:solidFill>
              </a:rPr>
              <a:t>Len 2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[1, 2, 3]</a:t>
            </a:r>
          </a:p>
          <a:p>
            <a:r>
              <a:rPr lang="en-US" dirty="0">
                <a:solidFill>
                  <a:schemeClr val="tx1"/>
                </a:solidFill>
              </a:rPr>
              <a:t>[1, 3, 4]</a:t>
            </a:r>
          </a:p>
          <a:p>
            <a:r>
              <a:rPr lang="en-US" dirty="0">
                <a:solidFill>
                  <a:schemeClr val="tx1"/>
                </a:solidFill>
              </a:rPr>
              <a:t>[1, 3, 5]</a:t>
            </a:r>
          </a:p>
          <a:p>
            <a:r>
              <a:rPr lang="en-US" dirty="0">
                <a:solidFill>
                  <a:schemeClr val="tx1"/>
                </a:solidFill>
              </a:rPr>
              <a:t>[2, 3, 4]</a:t>
            </a:r>
          </a:p>
          <a:p>
            <a:r>
              <a:rPr lang="en-US" dirty="0">
                <a:solidFill>
                  <a:schemeClr val="tx1"/>
                </a:solidFill>
              </a:rPr>
              <a:t>[2, 3, 5]</a:t>
            </a:r>
          </a:p>
          <a:p>
            <a:r>
              <a:rPr lang="en-US" dirty="0">
                <a:solidFill>
                  <a:schemeClr val="tx1"/>
                </a:solidFill>
              </a:rPr>
              <a:t>[3, 4, 7] !</a:t>
            </a:r>
          </a:p>
          <a:p>
            <a:r>
              <a:rPr lang="en-US" dirty="0">
                <a:solidFill>
                  <a:schemeClr val="tx1"/>
                </a:solidFill>
              </a:rPr>
              <a:t>[3, 5, 7] !</a:t>
            </a:r>
          </a:p>
          <a:p>
            <a:r>
              <a:rPr lang="en-US" dirty="0">
                <a:solidFill>
                  <a:schemeClr val="tx1"/>
                </a:solidFill>
              </a:rPr>
              <a:t>[3, 5, 6] !</a:t>
            </a:r>
          </a:p>
          <a:p>
            <a:r>
              <a:rPr lang="en-US" dirty="0">
                <a:solidFill>
                  <a:srgbClr val="FF6600"/>
                </a:solidFill>
              </a:rPr>
              <a:t>[5, 6, 5] *</a:t>
            </a:r>
          </a:p>
          <a:p>
            <a:r>
              <a:rPr lang="en-US" dirty="0">
                <a:solidFill>
                  <a:srgbClr val="FF6600"/>
                </a:solidFill>
              </a:rPr>
              <a:t>[6, 5, 7] !</a:t>
            </a:r>
          </a:p>
          <a:p>
            <a:r>
              <a:rPr lang="en-US" dirty="0">
                <a:solidFill>
                  <a:srgbClr val="FF6600"/>
                </a:solidFill>
              </a:rPr>
              <a:t>[6, 5, 6] *</a:t>
            </a:r>
          </a:p>
        </p:txBody>
      </p:sp>
      <p:sp>
        <p:nvSpPr>
          <p:cNvPr id="177193" name="AutoShape 1065"/>
          <p:cNvSpPr>
            <a:spLocks/>
          </p:cNvSpPr>
          <p:nvPr/>
        </p:nvSpPr>
        <p:spPr bwMode="auto">
          <a:xfrm>
            <a:off x="7146925" y="1530350"/>
            <a:ext cx="1778000" cy="671513"/>
          </a:xfrm>
          <a:prstGeom prst="borderCallout2">
            <a:avLst>
              <a:gd name="adj1" fmla="val 17023"/>
              <a:gd name="adj2" fmla="val -4287"/>
              <a:gd name="adj3" fmla="val 17023"/>
              <a:gd name="adj4" fmla="val -22319"/>
              <a:gd name="adj5" fmla="val 365250"/>
              <a:gd name="adj6" fmla="val -50444"/>
            </a:avLst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algn="ctr"/>
            <a:r>
              <a:rPr lang="en-US">
                <a:solidFill>
                  <a:srgbClr val="000000"/>
                </a:solidFill>
              </a:rPr>
              <a:t>‘*’ means path cycles</a:t>
            </a:r>
          </a:p>
        </p:txBody>
      </p:sp>
      <p:sp>
        <p:nvSpPr>
          <p:cNvPr id="177194" name="Text Box 1066"/>
          <p:cNvSpPr txBox="1">
            <a:spLocks noChangeArrowheads="1"/>
          </p:cNvSpPr>
          <p:nvPr/>
        </p:nvSpPr>
        <p:spPr bwMode="auto">
          <a:xfrm>
            <a:off x="6672263" y="1139825"/>
            <a:ext cx="1443037" cy="2847975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u="sng" dirty="0">
                <a:solidFill>
                  <a:schemeClr val="tx1"/>
                </a:solidFill>
              </a:rPr>
              <a:t>Len 3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[1, 2, 3, 4]</a:t>
            </a:r>
          </a:p>
          <a:p>
            <a:r>
              <a:rPr lang="en-US" dirty="0">
                <a:solidFill>
                  <a:schemeClr val="tx1"/>
                </a:solidFill>
              </a:rPr>
              <a:t>[1, 2, 3, 5]</a:t>
            </a:r>
          </a:p>
          <a:p>
            <a:r>
              <a:rPr lang="en-US" dirty="0">
                <a:solidFill>
                  <a:srgbClr val="FF6600"/>
                </a:solidFill>
              </a:rPr>
              <a:t>[1, 3, 4, 7] !</a:t>
            </a:r>
          </a:p>
          <a:p>
            <a:r>
              <a:rPr lang="en-US" dirty="0">
                <a:solidFill>
                  <a:srgbClr val="FF6600"/>
                </a:solidFill>
              </a:rPr>
              <a:t>[1, 3, 5, 7] !</a:t>
            </a:r>
          </a:p>
          <a:p>
            <a:r>
              <a:rPr lang="en-US" dirty="0">
                <a:solidFill>
                  <a:srgbClr val="FF6600"/>
                </a:solidFill>
              </a:rPr>
              <a:t>[1, 3, 5, 6] !</a:t>
            </a:r>
          </a:p>
          <a:p>
            <a:r>
              <a:rPr lang="en-US" dirty="0">
                <a:solidFill>
                  <a:schemeClr val="tx1"/>
                </a:solidFill>
              </a:rPr>
              <a:t>[2, 3, 4, 7] !</a:t>
            </a:r>
          </a:p>
          <a:p>
            <a:r>
              <a:rPr lang="en-US" dirty="0">
                <a:solidFill>
                  <a:schemeClr val="tx1"/>
                </a:solidFill>
              </a:rPr>
              <a:t>[2, 3, 5, 6] !</a:t>
            </a:r>
          </a:p>
          <a:p>
            <a:r>
              <a:rPr lang="en-US" dirty="0">
                <a:solidFill>
                  <a:schemeClr val="tx1"/>
                </a:solidFill>
              </a:rPr>
              <a:t>[2, 3, 5, 7] !</a:t>
            </a:r>
          </a:p>
        </p:txBody>
      </p:sp>
      <p:sp>
        <p:nvSpPr>
          <p:cNvPr id="177195" name="Text Box 1067"/>
          <p:cNvSpPr txBox="1">
            <a:spLocks noChangeArrowheads="1"/>
          </p:cNvSpPr>
          <p:nvPr/>
        </p:nvSpPr>
        <p:spPr bwMode="auto">
          <a:xfrm>
            <a:off x="2740025" y="4999038"/>
            <a:ext cx="1981200" cy="1323439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u="sng" dirty="0">
                <a:solidFill>
                  <a:schemeClr val="tx1"/>
                </a:solidFill>
              </a:rPr>
              <a:t>Len 4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rgbClr val="FF6600"/>
                </a:solidFill>
              </a:rPr>
              <a:t>[1, 2, 3, 4, 7] !</a:t>
            </a:r>
          </a:p>
          <a:p>
            <a:r>
              <a:rPr lang="en-US" dirty="0">
                <a:solidFill>
                  <a:srgbClr val="FF6600"/>
                </a:solidFill>
              </a:rPr>
              <a:t>[1, 2, 3, 5, 7] !</a:t>
            </a:r>
          </a:p>
          <a:p>
            <a:r>
              <a:rPr lang="en-US" dirty="0">
                <a:solidFill>
                  <a:srgbClr val="FF6600"/>
                </a:solidFill>
              </a:rPr>
              <a:t>[1, 2, 3, 5, 6] !</a:t>
            </a:r>
          </a:p>
        </p:txBody>
      </p:sp>
      <p:grpSp>
        <p:nvGrpSpPr>
          <p:cNvPr id="10" name="Group 1076"/>
          <p:cNvGrpSpPr>
            <a:grpSpLocks/>
          </p:cNvGrpSpPr>
          <p:nvPr/>
        </p:nvGrpSpPr>
        <p:grpSpPr bwMode="auto">
          <a:xfrm>
            <a:off x="2460625" y="2106613"/>
            <a:ext cx="5889625" cy="4217987"/>
            <a:chOff x="1550" y="1327"/>
            <a:chExt cx="3710" cy="2657"/>
          </a:xfrm>
        </p:grpSpPr>
        <p:sp>
          <p:nvSpPr>
            <p:cNvPr id="26640" name="Oval 1069"/>
            <p:cNvSpPr>
              <a:spLocks noChangeArrowheads="1"/>
            </p:cNvSpPr>
            <p:nvPr/>
          </p:nvSpPr>
          <p:spPr bwMode="auto">
            <a:xfrm>
              <a:off x="1550" y="3363"/>
              <a:ext cx="1390" cy="621"/>
            </a:xfrm>
            <a:prstGeom prst="ellips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6641" name="Oval 1070"/>
            <p:cNvSpPr>
              <a:spLocks noChangeArrowheads="1"/>
            </p:cNvSpPr>
            <p:nvPr/>
          </p:nvSpPr>
          <p:spPr bwMode="auto">
            <a:xfrm>
              <a:off x="4083" y="1327"/>
              <a:ext cx="1063" cy="621"/>
            </a:xfrm>
            <a:prstGeom prst="ellips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6642" name="Oval 1071"/>
            <p:cNvSpPr>
              <a:spLocks noChangeArrowheads="1"/>
            </p:cNvSpPr>
            <p:nvPr/>
          </p:nvSpPr>
          <p:spPr bwMode="auto">
            <a:xfrm>
              <a:off x="3161" y="2472"/>
              <a:ext cx="827" cy="621"/>
            </a:xfrm>
            <a:prstGeom prst="ellips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6643" name="Text Box 1072"/>
            <p:cNvSpPr txBox="1">
              <a:spLocks noChangeArrowheads="1"/>
            </p:cNvSpPr>
            <p:nvPr/>
          </p:nvSpPr>
          <p:spPr bwMode="auto">
            <a:xfrm>
              <a:off x="3628" y="3542"/>
              <a:ext cx="1632" cy="262"/>
            </a:xfrm>
            <a:prstGeom prst="rect">
              <a:avLst/>
            </a:prstGeom>
            <a:solidFill>
              <a:srgbClr val="0033CC"/>
            </a:solidFill>
            <a:ln w="1905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/>
              <a:r>
                <a:rPr lang="en-US" i="1"/>
                <a:t>Prime Paths</a:t>
              </a:r>
            </a:p>
          </p:txBody>
        </p:sp>
        <p:sp>
          <p:nvSpPr>
            <p:cNvPr id="26644" name="Line 1073"/>
            <p:cNvSpPr>
              <a:spLocks noChangeShapeType="1"/>
            </p:cNvSpPr>
            <p:nvPr/>
          </p:nvSpPr>
          <p:spPr bwMode="auto">
            <a:xfrm>
              <a:off x="4621" y="1946"/>
              <a:ext cx="0" cy="1587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45" name="Line 1074"/>
            <p:cNvSpPr>
              <a:spLocks noChangeShapeType="1"/>
            </p:cNvSpPr>
            <p:nvPr/>
          </p:nvSpPr>
          <p:spPr bwMode="auto">
            <a:xfrm>
              <a:off x="3859" y="3008"/>
              <a:ext cx="563" cy="525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46" name="Line 1075"/>
            <p:cNvSpPr>
              <a:spLocks noChangeShapeType="1"/>
            </p:cNvSpPr>
            <p:nvPr/>
          </p:nvSpPr>
          <p:spPr bwMode="auto">
            <a:xfrm>
              <a:off x="2938" y="3674"/>
              <a:ext cx="684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77205" name="Text Box 1077"/>
          <p:cNvSpPr txBox="1">
            <a:spLocks noChangeArrowheads="1"/>
          </p:cNvSpPr>
          <p:nvPr/>
        </p:nvSpPr>
        <p:spPr bwMode="auto">
          <a:xfrm>
            <a:off x="1620838" y="1120775"/>
            <a:ext cx="1016000" cy="714375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Simple paths</a:t>
            </a:r>
          </a:p>
        </p:txBody>
      </p:sp>
    </p:spTree>
    <p:extLst>
      <p:ext uri="{BB962C8B-B14F-4D97-AF65-F5344CB8AC3E}">
        <p14:creationId xmlns:p14="http://schemas.microsoft.com/office/powerpoint/2010/main" val="184611546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77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77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7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77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77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77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77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77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88" grpId="0" animBg="1" autoUpdateAnimBg="0"/>
      <p:bldP spid="177190" grpId="0" animBg="1" autoUpdateAnimBg="0"/>
      <p:bldP spid="177191" grpId="0" animBg="1" autoUpdateAnimBg="0"/>
      <p:bldP spid="177192" grpId="0" animBg="1" autoUpdateAnimBg="0"/>
      <p:bldP spid="177193" grpId="0" animBg="1" autoUpdateAnimBg="0"/>
      <p:bldP spid="177194" grpId="0" animBg="1" autoUpdateAnimBg="0"/>
      <p:bldP spid="177195" grpId="0" animBg="1" autoUpdateAnimBg="0"/>
      <p:bldP spid="177205" grpId="0" animBg="1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DDE0C-E52F-4849-9B42-395007D30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89" y="1266824"/>
            <a:ext cx="8920799" cy="5211763"/>
          </a:xfrm>
        </p:spPr>
        <p:txBody>
          <a:bodyPr/>
          <a:lstStyle/>
          <a:p>
            <a:pPr algn="just"/>
            <a:r>
              <a:rPr lang="en-US" dirty="0"/>
              <a:t>This process is guaranteed to terminate because the length of the </a:t>
            </a:r>
            <a:r>
              <a:rPr lang="en-US" b="1" dirty="0">
                <a:solidFill>
                  <a:srgbClr val="7030A0"/>
                </a:solidFill>
              </a:rPr>
              <a:t>longest possible prime path is the number of nodes</a:t>
            </a:r>
            <a:r>
              <a:rPr lang="en-US" b="1" dirty="0"/>
              <a:t>.</a:t>
            </a:r>
            <a:r>
              <a:rPr lang="en-US" dirty="0"/>
              <a:t> </a:t>
            </a:r>
          </a:p>
          <a:p>
            <a:pPr algn="just"/>
            <a:r>
              <a:rPr lang="en-US" dirty="0"/>
              <a:t>Although graphs often have many simple paths they can usually be </a:t>
            </a:r>
            <a:r>
              <a:rPr lang="en-US" b="1" dirty="0"/>
              <a:t>toured</a:t>
            </a:r>
            <a:r>
              <a:rPr lang="en-US" dirty="0"/>
              <a:t> with far </a:t>
            </a:r>
            <a:r>
              <a:rPr lang="en-US" dirty="0">
                <a:solidFill>
                  <a:srgbClr val="7030A0"/>
                </a:solidFill>
              </a:rPr>
              <a:t>fewer </a:t>
            </a:r>
            <a:r>
              <a:rPr lang="en-US" b="1" dirty="0">
                <a:solidFill>
                  <a:srgbClr val="7030A0"/>
                </a:solidFill>
              </a:rPr>
              <a:t>test paths</a:t>
            </a:r>
            <a:r>
              <a:rPr lang="en-US" dirty="0"/>
              <a:t>.</a:t>
            </a:r>
          </a:p>
          <a:p>
            <a:pPr algn="just"/>
            <a:r>
              <a:rPr lang="en-US" dirty="0">
                <a:solidFill>
                  <a:srgbClr val="7030A0"/>
                </a:solidFill>
              </a:rPr>
              <a:t>Many possible algorithms </a:t>
            </a:r>
            <a:r>
              <a:rPr lang="en-US" dirty="0"/>
              <a:t>can </a:t>
            </a:r>
            <a:r>
              <a:rPr lang="en-US" b="1" dirty="0"/>
              <a:t>find test paths to tour the prime paths</a:t>
            </a:r>
            <a:r>
              <a:rPr lang="en-US" dirty="0"/>
              <a:t>.</a:t>
            </a:r>
          </a:p>
          <a:p>
            <a:pPr lvl="1" algn="just"/>
            <a:r>
              <a:rPr lang="en-US" sz="1600" dirty="0"/>
              <a:t>N. Li, F. Li and J. Offutt, "</a:t>
            </a:r>
            <a:r>
              <a:rPr lang="en-US" sz="1600" b="1" dirty="0"/>
              <a:t>Better Algorithms to Minimize the Cost of Test Paths</a:t>
            </a:r>
            <a:r>
              <a:rPr lang="en-US" sz="1600" dirty="0"/>
              <a:t>," </a:t>
            </a:r>
            <a:r>
              <a:rPr lang="en-US" sz="1600" i="1" dirty="0"/>
              <a:t>2012 IEEE Fifth International Conference on Software Testing, Verification and Validation</a:t>
            </a:r>
            <a:r>
              <a:rPr lang="en-US" sz="1600" dirty="0"/>
              <a:t>, Montreal, QC, 2012, pp. 280-289, </a:t>
            </a:r>
            <a:r>
              <a:rPr lang="en-US" sz="1600" dirty="0" err="1"/>
              <a:t>doi</a:t>
            </a:r>
            <a:r>
              <a:rPr lang="en-US" sz="1600" dirty="0"/>
              <a:t>: 10.1109/ICST.2012.108.</a:t>
            </a:r>
          </a:p>
          <a:p>
            <a:pPr lvl="1" algn="just"/>
            <a:r>
              <a:rPr lang="en-US" sz="1600" dirty="0"/>
              <a:t>Ebrahim </a:t>
            </a:r>
            <a:r>
              <a:rPr lang="en-US" sz="1600" dirty="0" err="1"/>
              <a:t>Fazli</a:t>
            </a:r>
            <a:r>
              <a:rPr lang="en-US" sz="1600" dirty="0"/>
              <a:t>, Mohsen </a:t>
            </a:r>
            <a:r>
              <a:rPr lang="en-US" sz="1600" dirty="0" err="1"/>
              <a:t>Afsharchi</a:t>
            </a:r>
            <a:r>
              <a:rPr lang="en-US" sz="1600" dirty="0"/>
              <a:t>, "</a:t>
            </a:r>
            <a:r>
              <a:rPr lang="en-US" sz="1600" b="1" dirty="0"/>
              <a:t>A time and space-efficient compositional method for prime and test paths generation</a:t>
            </a:r>
            <a:r>
              <a:rPr lang="en-US" sz="1600" dirty="0"/>
              <a:t>", </a:t>
            </a:r>
            <a:r>
              <a:rPr lang="en-US" sz="1600" i="1" dirty="0"/>
              <a:t>IEEE Access</a:t>
            </a:r>
            <a:r>
              <a:rPr lang="en-US" sz="1600" dirty="0"/>
              <a:t>, vol.7, pp.134399-134410, 2019.</a:t>
            </a:r>
            <a:endParaRPr lang="fa-IR" sz="1600" dirty="0"/>
          </a:p>
          <a:p>
            <a:pPr lvl="1" algn="just"/>
            <a:r>
              <a:rPr lang="en-US" sz="1600" dirty="0" err="1"/>
              <a:t>Parampreet</a:t>
            </a:r>
            <a:r>
              <a:rPr lang="en-US" sz="1600" dirty="0"/>
              <a:t> Kaur, Ashish Kr. </a:t>
            </a:r>
            <a:r>
              <a:rPr lang="en-US" sz="1600" dirty="0" err="1"/>
              <a:t>Luhach</a:t>
            </a:r>
            <a:r>
              <a:rPr lang="en-US" sz="1600" dirty="0"/>
              <a:t>, "</a:t>
            </a:r>
            <a:r>
              <a:rPr lang="en-US" sz="1600" b="1" dirty="0"/>
              <a:t>An approach to improve test path generation: Inclination towards automated model-based software design and testing</a:t>
            </a:r>
            <a:r>
              <a:rPr lang="en-US" sz="1600" dirty="0"/>
              <a:t>", </a:t>
            </a:r>
            <a:r>
              <a:rPr lang="en-US" sz="1600" i="1" dirty="0"/>
              <a:t>2016 5th International Conference on Reliability, Infocom Technologies and Optimization (Trends and Future Directions) (ICRITO)</a:t>
            </a:r>
            <a:r>
              <a:rPr lang="en-US" sz="1600" dirty="0"/>
              <a:t>, pp.156-162, 2016.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A067B1-ADEB-49A5-AFAC-0BAB9FEFD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Software Testing, Edition 2  (Ch 07)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2C1558-DB78-4450-BE03-F9A831164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Zakeri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3F8860-AC33-4297-B09D-DB4CC923A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1E34D2-BFAA-43E6-B117-0A7C9FC99B38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BBF57FB-890D-4432-8E49-60128F54D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90" y="96839"/>
            <a:ext cx="8961120" cy="1227136"/>
          </a:xfrm>
        </p:spPr>
        <p:txBody>
          <a:bodyPr/>
          <a:lstStyle/>
          <a:p>
            <a:r>
              <a:rPr lang="en-US" dirty="0">
                <a:effectLst/>
              </a:rPr>
              <a:t>Finding Prime Test Paths </a:t>
            </a:r>
            <a:r>
              <a:rPr lang="en-US" dirty="0">
                <a:solidFill>
                  <a:srgbClr val="FF0066"/>
                </a:solidFill>
                <a:effectLst/>
              </a:rPr>
              <a:t>Automatically </a:t>
            </a:r>
            <a:endParaRPr lang="en-US" dirty="0">
              <a:solidFill>
                <a:srgbClr val="FF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3469581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B482D-3E20-4521-9D8B-32B389379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90" y="96839"/>
            <a:ext cx="8961120" cy="1227136"/>
          </a:xfrm>
        </p:spPr>
        <p:txBody>
          <a:bodyPr/>
          <a:lstStyle/>
          <a:p>
            <a:r>
              <a:rPr lang="en-US" dirty="0">
                <a:effectLst/>
              </a:rPr>
              <a:t>Finding Prime Test Paths </a:t>
            </a:r>
            <a:r>
              <a:rPr lang="en-US" dirty="0">
                <a:solidFill>
                  <a:srgbClr val="FF0066"/>
                </a:solidFill>
                <a:effectLst/>
              </a:rPr>
              <a:t>Automatically </a:t>
            </a:r>
            <a:endParaRPr lang="en-US" dirty="0">
              <a:solidFill>
                <a:srgbClr val="FF0066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83A01-76AD-4B88-9F9F-F1B7ABAAD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89" y="1447800"/>
            <a:ext cx="8920799" cy="5030788"/>
          </a:xfrm>
        </p:spPr>
        <p:txBody>
          <a:bodyPr/>
          <a:lstStyle/>
          <a:p>
            <a:pPr algn="just"/>
            <a:r>
              <a:rPr lang="en-US" dirty="0"/>
              <a:t>Develop your own algorithm:</a:t>
            </a:r>
          </a:p>
          <a:p>
            <a:pPr lvl="1" algn="just"/>
            <a:r>
              <a:rPr lang="en-US" dirty="0"/>
              <a:t>We recommend starting with the longest prime paths and extending them to the beginning and end nodes in the graph.</a:t>
            </a:r>
          </a:p>
          <a:p>
            <a:pPr lvl="1" algn="just"/>
            <a:r>
              <a:rPr lang="en-US" dirty="0"/>
              <a:t>Visit our </a:t>
            </a:r>
            <a:r>
              <a:rPr lang="en-US" b="1" dirty="0">
                <a:solidFill>
                  <a:srgbClr val="7030A0"/>
                </a:solidFill>
              </a:rPr>
              <a:t>Domain Coverage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 err="1">
                <a:solidFill>
                  <a:srgbClr val="7030A0"/>
                </a:solidFill>
              </a:rPr>
              <a:t>CodA</a:t>
            </a:r>
            <a:r>
              <a:rPr lang="en-US" dirty="0"/>
              <a:t> projects:</a:t>
            </a:r>
            <a:endParaRPr lang="en-US" i="1" dirty="0">
              <a:solidFill>
                <a:srgbClr val="0000CC"/>
              </a:solidFill>
            </a:endParaRPr>
          </a:p>
          <a:p>
            <a:pPr lvl="1" algn="just"/>
            <a:r>
              <a:rPr lang="en-US" dirty="0"/>
              <a:t> </a:t>
            </a:r>
            <a:r>
              <a:rPr lang="en-US" dirty="0">
                <a:solidFill>
                  <a:srgbClr val="0000CC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https://github.com/m-zakeri/DomainCoverage</a:t>
            </a:r>
            <a:r>
              <a:rPr lang="en-US" dirty="0">
                <a:solidFill>
                  <a:srgbClr val="0000CC"/>
                </a:solidFill>
              </a:rPr>
              <a:t> </a:t>
            </a:r>
          </a:p>
          <a:p>
            <a:pPr lvl="2" algn="just"/>
            <a:r>
              <a:rPr lang="en-US" sz="1800" i="1" dirty="0">
                <a:solidFill>
                  <a:srgbClr val="0000CC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https://github.com/m-zakeri/DomainCoverage/tree/main/code/src/code_coverage</a:t>
            </a:r>
            <a:endParaRPr lang="en-US" sz="1800" dirty="0">
              <a:solidFill>
                <a:srgbClr val="0000CC"/>
              </a:solidFill>
            </a:endParaRPr>
          </a:p>
          <a:p>
            <a:pPr lvl="1" algn="just"/>
            <a:r>
              <a:rPr lang="en-US" dirty="0">
                <a:solidFill>
                  <a:srgbClr val="0000CC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https://github.com/m-zakeri/CodA/</a:t>
            </a:r>
            <a:r>
              <a:rPr lang="en-US" dirty="0">
                <a:solidFill>
                  <a:srgbClr val="0000CC"/>
                </a:solidFill>
              </a:rPr>
              <a:t> </a:t>
            </a:r>
          </a:p>
          <a:p>
            <a:pPr algn="just"/>
            <a:r>
              <a:rPr lang="en-US" dirty="0"/>
              <a:t>Test engineer can evaluate the </a:t>
            </a:r>
            <a:r>
              <a:rPr lang="en-US" b="1" dirty="0"/>
              <a:t>tradeoffs</a:t>
            </a:r>
            <a:r>
              <a:rPr lang="en-US" dirty="0"/>
              <a:t> between more but shorter test paths and fewer but longer test paths and choose the appropriate algorithm. </a:t>
            </a:r>
          </a:p>
          <a:p>
            <a:pPr algn="just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3E3B1A-4549-4B22-96B0-DC4BD1CB0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Software Testing, Edition 2  (Ch 07)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82C086-7C58-4645-9647-88D5343DA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Zakeri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3D6F1-E571-4F44-B766-A494A2A2F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1E34D2-BFAA-43E6-B117-0A7C9FC99B38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82272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Introduction to Software Testing, Edition 2  (Ch 07)</a:t>
            </a:r>
          </a:p>
        </p:txBody>
      </p:sp>
      <p:sp>
        <p:nvSpPr>
          <p:cNvPr id="512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© Ammann &amp; Offutt</a:t>
            </a:r>
          </a:p>
        </p:txBody>
      </p:sp>
      <p:sp>
        <p:nvSpPr>
          <p:cNvPr id="51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13CB583-FD6B-4493-B6FA-E739FBE13C86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Definition of a Graph</a:t>
            </a:r>
          </a:p>
        </p:txBody>
      </p:sp>
      <p:sp>
        <p:nvSpPr>
          <p:cNvPr id="512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set </a:t>
            </a:r>
            <a:r>
              <a:rPr lang="en-US" i="1" dirty="0"/>
              <a:t>N</a:t>
            </a:r>
            <a:r>
              <a:rPr lang="en-US" dirty="0"/>
              <a:t> of </a:t>
            </a:r>
            <a:r>
              <a:rPr lang="en-US" dirty="0">
                <a:solidFill>
                  <a:schemeClr val="tx2"/>
                </a:solidFill>
              </a:rPr>
              <a:t>nodes</a:t>
            </a:r>
            <a:r>
              <a:rPr lang="en-US" dirty="0"/>
              <a:t>, </a:t>
            </a:r>
            <a:r>
              <a:rPr lang="en-US" i="1" dirty="0"/>
              <a:t>N</a:t>
            </a:r>
            <a:r>
              <a:rPr lang="en-US" dirty="0"/>
              <a:t> is not empty</a:t>
            </a:r>
          </a:p>
          <a:p>
            <a:pPr lvl="1"/>
            <a:endParaRPr lang="en-US" sz="1800" dirty="0"/>
          </a:p>
          <a:p>
            <a:r>
              <a:rPr lang="en-US" dirty="0"/>
              <a:t>A set </a:t>
            </a:r>
            <a:r>
              <a:rPr lang="en-US" i="1" dirty="0"/>
              <a:t>N</a:t>
            </a:r>
            <a:r>
              <a:rPr lang="en-US" i="1" baseline="-25000" dirty="0"/>
              <a:t>0</a:t>
            </a:r>
            <a:r>
              <a:rPr lang="en-US" dirty="0"/>
              <a:t> of </a:t>
            </a:r>
            <a:r>
              <a:rPr lang="en-US" dirty="0">
                <a:solidFill>
                  <a:schemeClr val="tx2"/>
                </a:solidFill>
              </a:rPr>
              <a:t>initial nodes</a:t>
            </a:r>
            <a:r>
              <a:rPr lang="en-US" dirty="0"/>
              <a:t>, </a:t>
            </a:r>
            <a:r>
              <a:rPr lang="en-US" i="1" dirty="0"/>
              <a:t>N</a:t>
            </a:r>
            <a:r>
              <a:rPr lang="en-US" i="1" baseline="-25000" dirty="0"/>
              <a:t>0</a:t>
            </a:r>
            <a:r>
              <a:rPr lang="en-US" dirty="0"/>
              <a:t> is not empty</a:t>
            </a:r>
          </a:p>
          <a:p>
            <a:pPr lvl="1"/>
            <a:endParaRPr lang="en-US" sz="1800" dirty="0"/>
          </a:p>
          <a:p>
            <a:r>
              <a:rPr lang="en-US" dirty="0"/>
              <a:t>A set </a:t>
            </a:r>
            <a:r>
              <a:rPr lang="en-US" i="1" dirty="0" err="1"/>
              <a:t>N</a:t>
            </a:r>
            <a:r>
              <a:rPr lang="en-US" i="1" baseline="-25000" dirty="0" err="1"/>
              <a:t>f</a:t>
            </a:r>
            <a:r>
              <a:rPr lang="en-US" dirty="0"/>
              <a:t> of </a:t>
            </a:r>
            <a:r>
              <a:rPr lang="en-US" dirty="0">
                <a:solidFill>
                  <a:schemeClr val="tx2"/>
                </a:solidFill>
              </a:rPr>
              <a:t>final nodes</a:t>
            </a:r>
            <a:r>
              <a:rPr lang="en-US" dirty="0"/>
              <a:t>, </a:t>
            </a:r>
            <a:r>
              <a:rPr lang="en-US" i="1" dirty="0" err="1"/>
              <a:t>N</a:t>
            </a:r>
            <a:r>
              <a:rPr lang="en-US" i="1" baseline="-25000" dirty="0" err="1"/>
              <a:t>f</a:t>
            </a:r>
            <a:r>
              <a:rPr lang="en-US" dirty="0"/>
              <a:t> is not empty</a:t>
            </a:r>
          </a:p>
          <a:p>
            <a:pPr lvl="1"/>
            <a:endParaRPr lang="en-US" sz="1800" dirty="0"/>
          </a:p>
          <a:p>
            <a:r>
              <a:rPr lang="en-US" dirty="0"/>
              <a:t>A set </a:t>
            </a:r>
            <a:r>
              <a:rPr lang="en-US" i="1" dirty="0"/>
              <a:t>E</a:t>
            </a:r>
            <a:r>
              <a:rPr lang="en-US" dirty="0"/>
              <a:t> of </a:t>
            </a:r>
            <a:r>
              <a:rPr lang="en-US" dirty="0">
                <a:solidFill>
                  <a:schemeClr val="tx2"/>
                </a:solidFill>
              </a:rPr>
              <a:t>edges</a:t>
            </a:r>
            <a:r>
              <a:rPr lang="en-US" dirty="0"/>
              <a:t>, each edge from one node to another</a:t>
            </a:r>
          </a:p>
          <a:p>
            <a:pPr lvl="1"/>
            <a:r>
              <a:rPr lang="en-US" sz="1800" dirty="0"/>
              <a:t>( </a:t>
            </a:r>
            <a:r>
              <a:rPr lang="en-US" i="1" dirty="0" err="1"/>
              <a:t>n</a:t>
            </a:r>
            <a:r>
              <a:rPr lang="en-US" i="1" baseline="-25000" dirty="0" err="1"/>
              <a:t>i</a:t>
            </a:r>
            <a:r>
              <a:rPr lang="en-US" dirty="0"/>
              <a:t> , </a:t>
            </a:r>
            <a:r>
              <a:rPr lang="en-US" i="1" dirty="0" err="1"/>
              <a:t>n</a:t>
            </a:r>
            <a:r>
              <a:rPr lang="en-US" i="1" baseline="-25000" dirty="0" err="1"/>
              <a:t>j</a:t>
            </a:r>
            <a:r>
              <a:rPr lang="en-US" dirty="0"/>
              <a:t> ), </a:t>
            </a:r>
            <a:r>
              <a:rPr lang="en-US" i="1" dirty="0" err="1"/>
              <a:t>i</a:t>
            </a:r>
            <a:r>
              <a:rPr lang="en-US" dirty="0"/>
              <a:t> is </a:t>
            </a:r>
            <a:r>
              <a:rPr lang="en-US" dirty="0">
                <a:solidFill>
                  <a:schemeClr val="tx2"/>
                </a:solidFill>
              </a:rPr>
              <a:t>predecessor</a:t>
            </a:r>
            <a:r>
              <a:rPr lang="en-US" dirty="0"/>
              <a:t>, </a:t>
            </a:r>
            <a:r>
              <a:rPr lang="en-US" i="1" dirty="0"/>
              <a:t>j</a:t>
            </a:r>
            <a:r>
              <a:rPr lang="en-US" dirty="0"/>
              <a:t> is </a:t>
            </a:r>
            <a:r>
              <a:rPr lang="en-US" dirty="0">
                <a:solidFill>
                  <a:schemeClr val="tx2"/>
                </a:solidFill>
              </a:rPr>
              <a:t>successor</a:t>
            </a:r>
            <a:endParaRPr lang="en-US" sz="18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Introduction to Software Testing, Edition 2  (Ch 07)</a:t>
            </a:r>
          </a:p>
        </p:txBody>
      </p:sp>
      <p:sp>
        <p:nvSpPr>
          <p:cNvPr id="2150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© Ammann &amp; Offutt</a:t>
            </a:r>
          </a:p>
        </p:txBody>
      </p:sp>
      <p:sp>
        <p:nvSpPr>
          <p:cNvPr id="215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D263327-8E01-405E-8BE7-C08128D9F896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Round Trips</a:t>
            </a:r>
          </a:p>
        </p:txBody>
      </p:sp>
      <p:sp>
        <p:nvSpPr>
          <p:cNvPr id="215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1085850"/>
            <a:ext cx="8867775" cy="935038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Round-Trip Path</a:t>
            </a:r>
            <a:r>
              <a:rPr lang="en-US" dirty="0"/>
              <a:t>: </a:t>
            </a:r>
            <a:r>
              <a:rPr lang="en-US" i="1" dirty="0"/>
              <a:t>A prime path that starts and ends at the same node</a:t>
            </a:r>
          </a:p>
        </p:txBody>
      </p:sp>
      <p:sp>
        <p:nvSpPr>
          <p:cNvPr id="200708" name="Text Box 4"/>
          <p:cNvSpPr txBox="1">
            <a:spLocks noChangeArrowheads="1"/>
          </p:cNvSpPr>
          <p:nvPr/>
        </p:nvSpPr>
        <p:spPr bwMode="auto">
          <a:xfrm>
            <a:off x="439738" y="2159995"/>
            <a:ext cx="8262937" cy="12065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en-US" sz="2400" u="sng" dirty="0">
                <a:solidFill>
                  <a:schemeClr val="tx2"/>
                </a:solidFill>
                <a:latin typeface="Gill Sans MT" pitchFamily="34" charset="0"/>
              </a:rPr>
              <a:t>Simple Round Trip Coverage (SRTC)</a:t>
            </a:r>
            <a:r>
              <a:rPr lang="en-US" sz="2400" dirty="0">
                <a:solidFill>
                  <a:schemeClr val="tx2"/>
                </a:solidFill>
                <a:latin typeface="Gill Sans MT" pitchFamily="34" charset="0"/>
              </a:rPr>
              <a:t>: TR contains at least one round-trip path for each reachable node in G that begins and ends a round-trip path.</a:t>
            </a:r>
          </a:p>
        </p:txBody>
      </p:sp>
      <p:sp>
        <p:nvSpPr>
          <p:cNvPr id="200709" name="Text Box 5"/>
          <p:cNvSpPr txBox="1">
            <a:spLocks noChangeArrowheads="1"/>
          </p:cNvSpPr>
          <p:nvPr/>
        </p:nvSpPr>
        <p:spPr bwMode="auto">
          <a:xfrm>
            <a:off x="439738" y="3672883"/>
            <a:ext cx="8262937" cy="8413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en-US" sz="2400" u="sng" dirty="0">
                <a:solidFill>
                  <a:schemeClr val="tx2"/>
                </a:solidFill>
                <a:latin typeface="Gill Sans MT" pitchFamily="34" charset="0"/>
              </a:rPr>
              <a:t>Complete Round Trip Coverage (CRTC)</a:t>
            </a:r>
            <a:r>
              <a:rPr lang="en-US" sz="2400" dirty="0">
                <a:solidFill>
                  <a:schemeClr val="tx2"/>
                </a:solidFill>
                <a:latin typeface="Gill Sans MT" pitchFamily="34" charset="0"/>
              </a:rPr>
              <a:t>: TR contains all round-trip paths for each reachable node in G.</a:t>
            </a:r>
          </a:p>
        </p:txBody>
      </p:sp>
      <p:sp>
        <p:nvSpPr>
          <p:cNvPr id="200710" name="Rectangle 6"/>
          <p:cNvSpPr>
            <a:spLocks noChangeArrowheads="1"/>
          </p:cNvSpPr>
          <p:nvPr/>
        </p:nvSpPr>
        <p:spPr bwMode="auto">
          <a:xfrm>
            <a:off x="138113" y="4622546"/>
            <a:ext cx="8867775" cy="1790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These criteria </a:t>
            </a:r>
            <a:r>
              <a:rPr lang="en-US" sz="2800" b="0" dirty="0">
                <a:solidFill>
                  <a:schemeClr val="tx2"/>
                </a:solidFill>
                <a:latin typeface="Gill Sans MT" pitchFamily="34" charset="0"/>
              </a:rPr>
              <a:t>omit nodes and edges</a:t>
            </a: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 that are not in round trips.</a:t>
            </a:r>
          </a:p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Thus, they do </a:t>
            </a:r>
            <a:r>
              <a:rPr lang="en-US" sz="2800" b="0" dirty="0">
                <a:solidFill>
                  <a:schemeClr val="tx2"/>
                </a:solidFill>
                <a:latin typeface="Gill Sans MT" pitchFamily="34" charset="0"/>
              </a:rPr>
              <a:t>not</a:t>
            </a: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 subsume edge-pair, edge, or node coverage</a:t>
            </a:r>
            <a:endParaRPr lang="en-US" sz="2800" b="0" i="1" dirty="0">
              <a:solidFill>
                <a:schemeClr val="tx1"/>
              </a:solidFill>
              <a:latin typeface="Gill Sans MT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0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0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200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708" grpId="0" animBg="1" autoUpdateAnimBg="0"/>
      <p:bldP spid="200709" grpId="0" animBg="1" autoUpdateAnimBg="0"/>
      <p:bldP spid="200710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Introduction to Software Testing, Edition 2  (Ch 07)</a:t>
            </a:r>
          </a:p>
        </p:txBody>
      </p:sp>
      <p:sp>
        <p:nvSpPr>
          <p:cNvPr id="2765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© Ammann &amp; Offutt</a:t>
            </a:r>
          </a:p>
        </p:txBody>
      </p:sp>
      <p:sp>
        <p:nvSpPr>
          <p:cNvPr id="2765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2DF65B8-833A-4B1C-8011-8D0657F291E8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  <a:effectLst/>
              </a:rPr>
              <a:t>Data Flow Criteria</a:t>
            </a:r>
          </a:p>
        </p:txBody>
      </p:sp>
      <p:sp>
        <p:nvSpPr>
          <p:cNvPr id="276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1654947"/>
            <a:ext cx="8867775" cy="1358128"/>
          </a:xfrm>
        </p:spPr>
        <p:txBody>
          <a:bodyPr/>
          <a:lstStyle/>
          <a:p>
            <a:pPr algn="just"/>
            <a:r>
              <a:rPr kumimoji="1" lang="en-US" altLang="zh-CN" dirty="0">
                <a:solidFill>
                  <a:schemeClr val="tx2"/>
                </a:solidFill>
                <a:ea typeface="宋体" charset="-122"/>
              </a:rPr>
              <a:t>Definition (def)</a:t>
            </a:r>
            <a:r>
              <a:rPr kumimoji="1" lang="en-US" altLang="zh-CN" dirty="0">
                <a:ea typeface="宋体" charset="-122"/>
              </a:rPr>
              <a:t>: A location where a value for a variable is stored into memory</a:t>
            </a:r>
          </a:p>
          <a:p>
            <a:pPr algn="just"/>
            <a:r>
              <a:rPr kumimoji="1" lang="en-US" altLang="zh-CN" dirty="0">
                <a:solidFill>
                  <a:schemeClr val="tx2"/>
                </a:solidFill>
                <a:ea typeface="宋体" charset="-122"/>
              </a:rPr>
              <a:t>Use</a:t>
            </a:r>
            <a:r>
              <a:rPr kumimoji="1" lang="en-US" altLang="zh-CN" dirty="0">
                <a:ea typeface="宋体" charset="-122"/>
              </a:rPr>
              <a:t>: A location where a variable’s value is accessed.</a:t>
            </a:r>
          </a:p>
        </p:txBody>
      </p:sp>
      <p:sp>
        <p:nvSpPr>
          <p:cNvPr id="27655" name="Text Box 5"/>
          <p:cNvSpPr txBox="1">
            <a:spLocks noChangeArrowheads="1"/>
          </p:cNvSpPr>
          <p:nvPr/>
        </p:nvSpPr>
        <p:spPr bwMode="auto">
          <a:xfrm>
            <a:off x="138112" y="832622"/>
            <a:ext cx="8867775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u="sng" dirty="0">
                <a:solidFill>
                  <a:schemeClr val="tx1"/>
                </a:solidFill>
                <a:latin typeface="Gill Sans MT" pitchFamily="34" charset="0"/>
              </a:rPr>
              <a:t>Goal</a:t>
            </a:r>
            <a:r>
              <a:rPr lang="en-US" sz="2400" dirty="0">
                <a:solidFill>
                  <a:schemeClr val="tx1"/>
                </a:solidFill>
                <a:latin typeface="Gill Sans MT" pitchFamily="34" charset="0"/>
              </a:rPr>
              <a:t>:  Try to ensure that values are computed and used correctly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431800" y="3411538"/>
            <a:ext cx="4346575" cy="1443037"/>
            <a:chOff x="503" y="2966"/>
            <a:chExt cx="2738" cy="909"/>
          </a:xfrm>
        </p:grpSpPr>
        <p:grpSp>
          <p:nvGrpSpPr>
            <p:cNvPr id="27663" name="Group 7"/>
            <p:cNvGrpSpPr>
              <a:grpSpLocks/>
            </p:cNvGrpSpPr>
            <p:nvPr/>
          </p:nvGrpSpPr>
          <p:grpSpPr bwMode="auto">
            <a:xfrm>
              <a:off x="730" y="3273"/>
              <a:ext cx="350" cy="296"/>
              <a:chOff x="4288" y="1746"/>
              <a:chExt cx="350" cy="296"/>
            </a:xfrm>
          </p:grpSpPr>
          <p:sp>
            <p:nvSpPr>
              <p:cNvPr id="27693" name="Oval 8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b="0">
                  <a:latin typeface="Gill Sans MT" pitchFamily="34" charset="0"/>
                </a:endParaRPr>
              </a:p>
            </p:txBody>
          </p:sp>
          <p:sp>
            <p:nvSpPr>
              <p:cNvPr id="27694" name="Text Box 9"/>
              <p:cNvSpPr txBox="1">
                <a:spLocks noChangeArrowheads="1"/>
              </p:cNvSpPr>
              <p:nvPr/>
            </p:nvSpPr>
            <p:spPr bwMode="auto">
              <a:xfrm>
                <a:off x="4364" y="1769"/>
                <a:ext cx="197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b="0" dirty="0">
                    <a:solidFill>
                      <a:schemeClr val="tx1"/>
                    </a:solidFill>
                    <a:latin typeface="Gill Sans MT" pitchFamily="34" charset="0"/>
                  </a:rPr>
                  <a:t>1</a:t>
                </a:r>
              </a:p>
            </p:txBody>
          </p:sp>
        </p:grpSp>
        <p:grpSp>
          <p:nvGrpSpPr>
            <p:cNvPr id="27664" name="Group 10"/>
            <p:cNvGrpSpPr>
              <a:grpSpLocks/>
            </p:cNvGrpSpPr>
            <p:nvPr/>
          </p:nvGrpSpPr>
          <p:grpSpPr bwMode="auto">
            <a:xfrm>
              <a:off x="1255" y="2966"/>
              <a:ext cx="380" cy="908"/>
              <a:chOff x="1346" y="2965"/>
              <a:chExt cx="380" cy="908"/>
            </a:xfrm>
          </p:grpSpPr>
          <p:grpSp>
            <p:nvGrpSpPr>
              <p:cNvPr id="27687" name="Group 11"/>
              <p:cNvGrpSpPr>
                <a:grpSpLocks/>
              </p:cNvGrpSpPr>
              <p:nvPr/>
            </p:nvGrpSpPr>
            <p:grpSpPr bwMode="auto">
              <a:xfrm>
                <a:off x="1346" y="3577"/>
                <a:ext cx="350" cy="296"/>
                <a:chOff x="4738" y="2684"/>
                <a:chExt cx="350" cy="296"/>
              </a:xfrm>
            </p:grpSpPr>
            <p:sp>
              <p:nvSpPr>
                <p:cNvPr id="27691" name="Oval 12"/>
                <p:cNvSpPr>
                  <a:spLocks noChangeArrowheads="1"/>
                </p:cNvSpPr>
                <p:nvPr/>
              </p:nvSpPr>
              <p:spPr bwMode="auto">
                <a:xfrm>
                  <a:off x="4738" y="2684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b="0">
                    <a:latin typeface="Gill Sans MT" pitchFamily="34" charset="0"/>
                  </a:endParaRPr>
                </a:p>
              </p:txBody>
            </p:sp>
            <p:sp>
              <p:nvSpPr>
                <p:cNvPr id="27692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4815" y="2707"/>
                  <a:ext cx="197" cy="25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b="0" dirty="0">
                      <a:solidFill>
                        <a:schemeClr val="tx1"/>
                      </a:solidFill>
                      <a:latin typeface="Gill Sans MT" pitchFamily="34" charset="0"/>
                    </a:rPr>
                    <a:t>3</a:t>
                  </a:r>
                </a:p>
              </p:txBody>
            </p:sp>
          </p:grpSp>
          <p:grpSp>
            <p:nvGrpSpPr>
              <p:cNvPr id="27688" name="Group 14"/>
              <p:cNvGrpSpPr>
                <a:grpSpLocks/>
              </p:cNvGrpSpPr>
              <p:nvPr/>
            </p:nvGrpSpPr>
            <p:grpSpPr bwMode="auto">
              <a:xfrm>
                <a:off x="1376" y="2965"/>
                <a:ext cx="350" cy="296"/>
                <a:chOff x="3838" y="2684"/>
                <a:chExt cx="350" cy="296"/>
              </a:xfrm>
            </p:grpSpPr>
            <p:sp>
              <p:nvSpPr>
                <p:cNvPr id="27689" name="Oval 15"/>
                <p:cNvSpPr>
                  <a:spLocks noChangeArrowheads="1"/>
                </p:cNvSpPr>
                <p:nvPr/>
              </p:nvSpPr>
              <p:spPr bwMode="auto">
                <a:xfrm>
                  <a:off x="3838" y="2684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b="0">
                    <a:latin typeface="Gill Sans MT" pitchFamily="34" charset="0"/>
                  </a:endParaRPr>
                </a:p>
              </p:txBody>
            </p:sp>
            <p:sp>
              <p:nvSpPr>
                <p:cNvPr id="27690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3915" y="2707"/>
                  <a:ext cx="197" cy="25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b="0" dirty="0">
                      <a:solidFill>
                        <a:schemeClr val="tx1"/>
                      </a:solidFill>
                      <a:latin typeface="Gill Sans MT" pitchFamily="34" charset="0"/>
                    </a:rPr>
                    <a:t>2</a:t>
                  </a:r>
                </a:p>
              </p:txBody>
            </p:sp>
          </p:grpSp>
        </p:grpSp>
        <p:grpSp>
          <p:nvGrpSpPr>
            <p:cNvPr id="27665" name="Group 17"/>
            <p:cNvGrpSpPr>
              <a:grpSpLocks/>
            </p:cNvGrpSpPr>
            <p:nvPr/>
          </p:nvGrpSpPr>
          <p:grpSpPr bwMode="auto">
            <a:xfrm>
              <a:off x="2891" y="3273"/>
              <a:ext cx="350" cy="296"/>
              <a:chOff x="4288" y="3622"/>
              <a:chExt cx="350" cy="296"/>
            </a:xfrm>
          </p:grpSpPr>
          <p:sp>
            <p:nvSpPr>
              <p:cNvPr id="27685" name="Oval 18"/>
              <p:cNvSpPr>
                <a:spLocks noChangeArrowheads="1"/>
              </p:cNvSpPr>
              <p:nvPr/>
            </p:nvSpPr>
            <p:spPr bwMode="auto">
              <a:xfrm>
                <a:off x="4288" y="3622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571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b="0">
                  <a:latin typeface="Gill Sans MT" pitchFamily="34" charset="0"/>
                </a:endParaRPr>
              </a:p>
            </p:txBody>
          </p:sp>
          <p:sp>
            <p:nvSpPr>
              <p:cNvPr id="27686" name="Text Box 19"/>
              <p:cNvSpPr txBox="1">
                <a:spLocks noChangeArrowheads="1"/>
              </p:cNvSpPr>
              <p:nvPr/>
            </p:nvSpPr>
            <p:spPr bwMode="auto">
              <a:xfrm>
                <a:off x="4365" y="3645"/>
                <a:ext cx="197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b="0" dirty="0">
                    <a:solidFill>
                      <a:schemeClr val="tx1"/>
                    </a:solidFill>
                    <a:latin typeface="Gill Sans MT" pitchFamily="34" charset="0"/>
                  </a:rPr>
                  <a:t>7</a:t>
                </a:r>
              </a:p>
            </p:txBody>
          </p:sp>
        </p:grpSp>
        <p:sp>
          <p:nvSpPr>
            <p:cNvPr id="27666" name="Line 20"/>
            <p:cNvSpPr>
              <a:spLocks noChangeShapeType="1"/>
            </p:cNvSpPr>
            <p:nvPr/>
          </p:nvSpPr>
          <p:spPr bwMode="auto">
            <a:xfrm flipV="1">
              <a:off x="1075" y="3193"/>
              <a:ext cx="250" cy="1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b="0">
                <a:latin typeface="Gill Sans MT" pitchFamily="34" charset="0"/>
              </a:endParaRPr>
            </a:p>
          </p:txBody>
        </p:sp>
        <p:sp>
          <p:nvSpPr>
            <p:cNvPr id="27667" name="Line 21"/>
            <p:cNvSpPr>
              <a:spLocks noChangeShapeType="1"/>
            </p:cNvSpPr>
            <p:nvPr/>
          </p:nvSpPr>
          <p:spPr bwMode="auto">
            <a:xfrm>
              <a:off x="503" y="3421"/>
              <a:ext cx="2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b="0">
                <a:latin typeface="Gill Sans MT" pitchFamily="34" charset="0"/>
              </a:endParaRPr>
            </a:p>
          </p:txBody>
        </p:sp>
        <p:grpSp>
          <p:nvGrpSpPr>
            <p:cNvPr id="27668" name="Group 22"/>
            <p:cNvGrpSpPr>
              <a:grpSpLocks/>
            </p:cNvGrpSpPr>
            <p:nvPr/>
          </p:nvGrpSpPr>
          <p:grpSpPr bwMode="auto">
            <a:xfrm>
              <a:off x="1810" y="3273"/>
              <a:ext cx="350" cy="296"/>
              <a:chOff x="4288" y="1746"/>
              <a:chExt cx="350" cy="296"/>
            </a:xfrm>
          </p:grpSpPr>
          <p:sp>
            <p:nvSpPr>
              <p:cNvPr id="27683" name="Oval 23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b="0">
                  <a:latin typeface="Gill Sans MT" pitchFamily="34" charset="0"/>
                </a:endParaRPr>
              </a:p>
            </p:txBody>
          </p:sp>
          <p:sp>
            <p:nvSpPr>
              <p:cNvPr id="27684" name="Text Box 24"/>
              <p:cNvSpPr txBox="1">
                <a:spLocks noChangeArrowheads="1"/>
              </p:cNvSpPr>
              <p:nvPr/>
            </p:nvSpPr>
            <p:spPr bwMode="auto">
              <a:xfrm>
                <a:off x="4364" y="1769"/>
                <a:ext cx="197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b="0" dirty="0">
                    <a:solidFill>
                      <a:schemeClr val="tx1"/>
                    </a:solidFill>
                    <a:latin typeface="Gill Sans MT" pitchFamily="34" charset="0"/>
                  </a:rPr>
                  <a:t>4</a:t>
                </a:r>
              </a:p>
            </p:txBody>
          </p:sp>
        </p:grpSp>
        <p:grpSp>
          <p:nvGrpSpPr>
            <p:cNvPr id="27669" name="Group 25"/>
            <p:cNvGrpSpPr>
              <a:grpSpLocks/>
            </p:cNvGrpSpPr>
            <p:nvPr/>
          </p:nvGrpSpPr>
          <p:grpSpPr bwMode="auto">
            <a:xfrm>
              <a:off x="2335" y="2967"/>
              <a:ext cx="380" cy="908"/>
              <a:chOff x="2450" y="2968"/>
              <a:chExt cx="380" cy="908"/>
            </a:xfrm>
          </p:grpSpPr>
          <p:grpSp>
            <p:nvGrpSpPr>
              <p:cNvPr id="27677" name="Group 26"/>
              <p:cNvGrpSpPr>
                <a:grpSpLocks/>
              </p:cNvGrpSpPr>
              <p:nvPr/>
            </p:nvGrpSpPr>
            <p:grpSpPr bwMode="auto">
              <a:xfrm>
                <a:off x="2450" y="3580"/>
                <a:ext cx="350" cy="296"/>
                <a:chOff x="4738" y="2684"/>
                <a:chExt cx="350" cy="296"/>
              </a:xfrm>
            </p:grpSpPr>
            <p:sp>
              <p:nvSpPr>
                <p:cNvPr id="27681" name="Oval 27"/>
                <p:cNvSpPr>
                  <a:spLocks noChangeArrowheads="1"/>
                </p:cNvSpPr>
                <p:nvPr/>
              </p:nvSpPr>
              <p:spPr bwMode="auto">
                <a:xfrm>
                  <a:off x="4738" y="2684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b="0">
                    <a:latin typeface="Gill Sans MT" pitchFamily="34" charset="0"/>
                  </a:endParaRPr>
                </a:p>
              </p:txBody>
            </p:sp>
            <p:sp>
              <p:nvSpPr>
                <p:cNvPr id="27682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4815" y="2707"/>
                  <a:ext cx="197" cy="25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b="0" dirty="0">
                      <a:solidFill>
                        <a:schemeClr val="tx1"/>
                      </a:solidFill>
                      <a:latin typeface="Gill Sans MT" pitchFamily="34" charset="0"/>
                    </a:rPr>
                    <a:t>6</a:t>
                  </a:r>
                </a:p>
              </p:txBody>
            </p:sp>
          </p:grpSp>
          <p:grpSp>
            <p:nvGrpSpPr>
              <p:cNvPr id="27678" name="Group 29"/>
              <p:cNvGrpSpPr>
                <a:grpSpLocks/>
              </p:cNvGrpSpPr>
              <p:nvPr/>
            </p:nvGrpSpPr>
            <p:grpSpPr bwMode="auto">
              <a:xfrm>
                <a:off x="2480" y="2968"/>
                <a:ext cx="350" cy="296"/>
                <a:chOff x="3838" y="2684"/>
                <a:chExt cx="350" cy="296"/>
              </a:xfrm>
            </p:grpSpPr>
            <p:sp>
              <p:nvSpPr>
                <p:cNvPr id="27679" name="Oval 30"/>
                <p:cNvSpPr>
                  <a:spLocks noChangeArrowheads="1"/>
                </p:cNvSpPr>
                <p:nvPr/>
              </p:nvSpPr>
              <p:spPr bwMode="auto">
                <a:xfrm>
                  <a:off x="3838" y="2684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b="0">
                    <a:latin typeface="Gill Sans MT" pitchFamily="34" charset="0"/>
                  </a:endParaRPr>
                </a:p>
              </p:txBody>
            </p:sp>
            <p:sp>
              <p:nvSpPr>
                <p:cNvPr id="27680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3915" y="2707"/>
                  <a:ext cx="197" cy="25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b="0" dirty="0">
                      <a:solidFill>
                        <a:schemeClr val="tx1"/>
                      </a:solidFill>
                      <a:latin typeface="Gill Sans MT" pitchFamily="34" charset="0"/>
                    </a:rPr>
                    <a:t>5</a:t>
                  </a:r>
                </a:p>
              </p:txBody>
            </p:sp>
          </p:grpSp>
        </p:grpSp>
        <p:sp>
          <p:nvSpPr>
            <p:cNvPr id="27670" name="Line 32"/>
            <p:cNvSpPr>
              <a:spLocks noChangeShapeType="1"/>
            </p:cNvSpPr>
            <p:nvPr/>
          </p:nvSpPr>
          <p:spPr bwMode="auto">
            <a:xfrm flipV="1">
              <a:off x="2679" y="3513"/>
              <a:ext cx="250" cy="1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b="0">
                <a:latin typeface="Gill Sans MT" pitchFamily="34" charset="0"/>
              </a:endParaRPr>
            </a:p>
          </p:txBody>
        </p:sp>
        <p:sp>
          <p:nvSpPr>
            <p:cNvPr id="27671" name="Line 33"/>
            <p:cNvSpPr>
              <a:spLocks noChangeShapeType="1"/>
            </p:cNvSpPr>
            <p:nvPr/>
          </p:nvSpPr>
          <p:spPr bwMode="auto">
            <a:xfrm flipV="1">
              <a:off x="1595" y="3513"/>
              <a:ext cx="250" cy="1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b="0">
                <a:latin typeface="Gill Sans MT" pitchFamily="34" charset="0"/>
              </a:endParaRPr>
            </a:p>
          </p:txBody>
        </p:sp>
        <p:sp>
          <p:nvSpPr>
            <p:cNvPr id="27672" name="Line 34"/>
            <p:cNvSpPr>
              <a:spLocks noChangeShapeType="1"/>
            </p:cNvSpPr>
            <p:nvPr/>
          </p:nvSpPr>
          <p:spPr bwMode="auto">
            <a:xfrm flipV="1">
              <a:off x="2147" y="3193"/>
              <a:ext cx="250" cy="1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b="0">
                <a:latin typeface="Gill Sans MT" pitchFamily="34" charset="0"/>
              </a:endParaRPr>
            </a:p>
          </p:txBody>
        </p:sp>
        <p:sp>
          <p:nvSpPr>
            <p:cNvPr id="27673" name="Line 35"/>
            <p:cNvSpPr>
              <a:spLocks noChangeShapeType="1"/>
            </p:cNvSpPr>
            <p:nvPr/>
          </p:nvSpPr>
          <p:spPr bwMode="auto">
            <a:xfrm>
              <a:off x="1055" y="3517"/>
              <a:ext cx="218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b="0">
                <a:latin typeface="Gill Sans MT" pitchFamily="34" charset="0"/>
              </a:endParaRPr>
            </a:p>
          </p:txBody>
        </p:sp>
        <p:sp>
          <p:nvSpPr>
            <p:cNvPr id="27674" name="Line 36"/>
            <p:cNvSpPr>
              <a:spLocks noChangeShapeType="1"/>
            </p:cNvSpPr>
            <p:nvPr/>
          </p:nvSpPr>
          <p:spPr bwMode="auto">
            <a:xfrm>
              <a:off x="1607" y="3198"/>
              <a:ext cx="218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b="0">
                <a:latin typeface="Gill Sans MT" pitchFamily="34" charset="0"/>
              </a:endParaRPr>
            </a:p>
          </p:txBody>
        </p:sp>
        <p:sp>
          <p:nvSpPr>
            <p:cNvPr id="27675" name="Line 37"/>
            <p:cNvSpPr>
              <a:spLocks noChangeShapeType="1"/>
            </p:cNvSpPr>
            <p:nvPr/>
          </p:nvSpPr>
          <p:spPr bwMode="auto">
            <a:xfrm>
              <a:off x="2123" y="3518"/>
              <a:ext cx="218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b="0">
                <a:latin typeface="Gill Sans MT" pitchFamily="34" charset="0"/>
              </a:endParaRPr>
            </a:p>
          </p:txBody>
        </p:sp>
        <p:sp>
          <p:nvSpPr>
            <p:cNvPr id="27676" name="Line 38"/>
            <p:cNvSpPr>
              <a:spLocks noChangeShapeType="1"/>
            </p:cNvSpPr>
            <p:nvPr/>
          </p:nvSpPr>
          <p:spPr bwMode="auto">
            <a:xfrm>
              <a:off x="2707" y="3197"/>
              <a:ext cx="218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b="0">
                <a:latin typeface="Gill Sans MT" pitchFamily="34" charset="0"/>
              </a:endParaRPr>
            </a:p>
          </p:txBody>
        </p:sp>
      </p:grpSp>
      <p:grpSp>
        <p:nvGrpSpPr>
          <p:cNvPr id="12" name="Group 43"/>
          <p:cNvGrpSpPr>
            <a:grpSpLocks/>
          </p:cNvGrpSpPr>
          <p:nvPr/>
        </p:nvGrpSpPr>
        <p:grpSpPr bwMode="auto">
          <a:xfrm>
            <a:off x="547688" y="3068638"/>
            <a:ext cx="3681412" cy="2144712"/>
            <a:chOff x="345" y="2726"/>
            <a:chExt cx="2319" cy="1351"/>
          </a:xfrm>
        </p:grpSpPr>
        <p:sp>
          <p:nvSpPr>
            <p:cNvPr id="27660" name="Text Box 39"/>
            <p:cNvSpPr txBox="1">
              <a:spLocks noChangeArrowheads="1"/>
            </p:cNvSpPr>
            <p:nvPr/>
          </p:nvSpPr>
          <p:spPr bwMode="auto">
            <a:xfrm>
              <a:off x="345" y="3059"/>
              <a:ext cx="648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0" dirty="0">
                  <a:solidFill>
                    <a:srgbClr val="C00000"/>
                  </a:solidFill>
                  <a:latin typeface="Gill Sans MT" pitchFamily="34" charset="0"/>
                </a:rPr>
                <a:t>X = 42</a:t>
              </a:r>
            </a:p>
          </p:txBody>
        </p:sp>
        <p:sp>
          <p:nvSpPr>
            <p:cNvPr id="27661" name="Text Box 40"/>
            <p:cNvSpPr txBox="1">
              <a:spLocks noChangeArrowheads="1"/>
            </p:cNvSpPr>
            <p:nvPr/>
          </p:nvSpPr>
          <p:spPr bwMode="auto">
            <a:xfrm>
              <a:off x="1961" y="3825"/>
              <a:ext cx="648" cy="25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0">
                  <a:solidFill>
                    <a:srgbClr val="C00000"/>
                  </a:solidFill>
                  <a:latin typeface="Gill Sans MT" pitchFamily="34" charset="0"/>
                </a:rPr>
                <a:t>Z = X-8</a:t>
              </a:r>
            </a:p>
          </p:txBody>
        </p:sp>
        <p:sp>
          <p:nvSpPr>
            <p:cNvPr id="27662" name="Text Box 41"/>
            <p:cNvSpPr txBox="1">
              <a:spLocks noChangeArrowheads="1"/>
            </p:cNvSpPr>
            <p:nvPr/>
          </p:nvSpPr>
          <p:spPr bwMode="auto">
            <a:xfrm>
              <a:off x="1908" y="2726"/>
              <a:ext cx="75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0" dirty="0">
                  <a:solidFill>
                    <a:srgbClr val="C00000"/>
                  </a:solidFill>
                  <a:latin typeface="Gill Sans MT" pitchFamily="34" charset="0"/>
                </a:rPr>
                <a:t>Z = X*2</a:t>
              </a:r>
            </a:p>
          </p:txBody>
        </p:sp>
      </p:grpSp>
      <p:sp>
        <p:nvSpPr>
          <p:cNvPr id="178218" name="Text Box 42"/>
          <p:cNvSpPr txBox="1">
            <a:spLocks noChangeArrowheads="1"/>
          </p:cNvSpPr>
          <p:nvPr/>
        </p:nvSpPr>
        <p:spPr bwMode="auto">
          <a:xfrm>
            <a:off x="5219700" y="3073235"/>
            <a:ext cx="2734597" cy="224676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 u="sng" dirty="0" err="1">
                <a:solidFill>
                  <a:schemeClr val="tx1"/>
                </a:solidFill>
                <a:latin typeface="Gill Sans MT" pitchFamily="34" charset="0"/>
              </a:rPr>
              <a:t>Defs</a:t>
            </a:r>
            <a:r>
              <a:rPr lang="en-US" b="0" dirty="0">
                <a:solidFill>
                  <a:schemeClr val="tx1"/>
                </a:solidFill>
                <a:latin typeface="Gill Sans MT" pitchFamily="34" charset="0"/>
              </a:rPr>
              <a:t>: def (1) = {X}</a:t>
            </a:r>
          </a:p>
          <a:p>
            <a:pPr>
              <a:spcBef>
                <a:spcPct val="50000"/>
              </a:spcBef>
            </a:pPr>
            <a:r>
              <a:rPr lang="en-US" b="0" dirty="0">
                <a:solidFill>
                  <a:schemeClr val="tx1"/>
                </a:solidFill>
                <a:latin typeface="Gill Sans MT" pitchFamily="34" charset="0"/>
              </a:rPr>
              <a:t>        def (5) = {Z}</a:t>
            </a:r>
          </a:p>
          <a:p>
            <a:pPr>
              <a:spcBef>
                <a:spcPct val="50000"/>
              </a:spcBef>
            </a:pPr>
            <a:r>
              <a:rPr lang="en-US" b="0" dirty="0">
                <a:solidFill>
                  <a:schemeClr val="tx1"/>
                </a:solidFill>
                <a:latin typeface="Gill Sans MT" pitchFamily="34" charset="0"/>
              </a:rPr>
              <a:t>        def (6) = {Z}</a:t>
            </a:r>
          </a:p>
          <a:p>
            <a:pPr>
              <a:spcBef>
                <a:spcPct val="50000"/>
              </a:spcBef>
            </a:pPr>
            <a:r>
              <a:rPr lang="en-US" b="0" u="sng" dirty="0">
                <a:solidFill>
                  <a:schemeClr val="tx1"/>
                </a:solidFill>
                <a:latin typeface="Gill Sans MT" pitchFamily="34" charset="0"/>
              </a:rPr>
              <a:t>Uses</a:t>
            </a:r>
            <a:r>
              <a:rPr lang="en-US" b="0" dirty="0">
                <a:solidFill>
                  <a:schemeClr val="tx1"/>
                </a:solidFill>
                <a:latin typeface="Gill Sans MT" pitchFamily="34" charset="0"/>
              </a:rPr>
              <a:t>: use (5) = {X}</a:t>
            </a:r>
          </a:p>
          <a:p>
            <a:pPr>
              <a:spcBef>
                <a:spcPct val="50000"/>
              </a:spcBef>
            </a:pPr>
            <a:r>
              <a:rPr lang="en-US" b="0" dirty="0">
                <a:solidFill>
                  <a:schemeClr val="tx1"/>
                </a:solidFill>
                <a:latin typeface="Gill Sans MT" pitchFamily="34" charset="0"/>
              </a:rPr>
              <a:t>         use (6) = {X}</a:t>
            </a:r>
          </a:p>
        </p:txBody>
      </p:sp>
      <p:sp>
        <p:nvSpPr>
          <p:cNvPr id="46" name="Text Box 5"/>
          <p:cNvSpPr txBox="1">
            <a:spLocks noChangeArrowheads="1"/>
          </p:cNvSpPr>
          <p:nvPr/>
        </p:nvSpPr>
        <p:spPr bwMode="auto">
          <a:xfrm>
            <a:off x="138112" y="5527675"/>
            <a:ext cx="8867775" cy="8302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The values given in </a:t>
            </a:r>
            <a:r>
              <a:rPr lang="en-US" sz="2400" b="0" dirty="0" err="1">
                <a:solidFill>
                  <a:srgbClr val="C00000"/>
                </a:solidFill>
                <a:latin typeface="Gill Sans MT" pitchFamily="34" charset="0"/>
              </a:rPr>
              <a:t>defs</a:t>
            </a: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 should </a:t>
            </a:r>
            <a:r>
              <a:rPr lang="en-US" sz="2400" b="0" dirty="0">
                <a:solidFill>
                  <a:schemeClr val="tx2"/>
                </a:solidFill>
                <a:latin typeface="Gill Sans MT" pitchFamily="34" charset="0"/>
              </a:rPr>
              <a:t>reach</a:t>
            </a: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 at least one, some, or all possible </a:t>
            </a:r>
            <a:r>
              <a:rPr lang="en-US" sz="2400" b="0" dirty="0">
                <a:solidFill>
                  <a:schemeClr val="tx2"/>
                </a:solidFill>
                <a:latin typeface="Gill Sans MT" pitchFamily="34" charset="0"/>
              </a:rPr>
              <a:t>use</a:t>
            </a: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s.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78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218" grpId="0" animBg="1"/>
      <p:bldP spid="4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DU Pairs and DU Paths</a:t>
            </a:r>
          </a:p>
        </p:txBody>
      </p:sp>
      <p:sp>
        <p:nvSpPr>
          <p:cNvPr id="2867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Introduction to Software Testing, Edition 2  (Ch 07)</a:t>
            </a:r>
          </a:p>
        </p:txBody>
      </p:sp>
      <p:sp>
        <p:nvSpPr>
          <p:cNvPr id="2867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© Ammann &amp; Offutt</a:t>
            </a:r>
          </a:p>
        </p:txBody>
      </p:sp>
      <p:sp>
        <p:nvSpPr>
          <p:cNvPr id="286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68E056A-B082-44F8-A251-8B8D056847C4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20650" y="852300"/>
            <a:ext cx="8878888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buFont typeface="Arial" charset="0"/>
              <a:buChar char="•"/>
            </a:pPr>
            <a:r>
              <a:rPr kumimoji="1" lang="en-US" altLang="zh-CN" sz="2400" b="0" dirty="0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 </a:t>
            </a:r>
            <a:r>
              <a:rPr kumimoji="1" lang="en-US" altLang="zh-CN" sz="2400" dirty="0">
                <a:solidFill>
                  <a:schemeClr val="tx2"/>
                </a:solidFill>
                <a:latin typeface="Gill Sans MT" pitchFamily="34" charset="0"/>
                <a:ea typeface="宋体" charset="-122"/>
              </a:rPr>
              <a:t>def (n)</a:t>
            </a:r>
            <a:r>
              <a:rPr kumimoji="1" lang="en-US" altLang="zh-CN" sz="2400" b="0" dirty="0">
                <a:solidFill>
                  <a:schemeClr val="tx2"/>
                </a:solidFill>
                <a:latin typeface="Gill Sans MT" pitchFamily="34" charset="0"/>
                <a:ea typeface="宋体" charset="-122"/>
              </a:rPr>
              <a:t> or </a:t>
            </a:r>
            <a:r>
              <a:rPr kumimoji="1" lang="en-US" altLang="zh-CN" sz="2400" dirty="0">
                <a:solidFill>
                  <a:schemeClr val="tx2"/>
                </a:solidFill>
                <a:latin typeface="Gill Sans MT" pitchFamily="34" charset="0"/>
                <a:ea typeface="宋体" charset="-122"/>
              </a:rPr>
              <a:t>def (e)</a:t>
            </a:r>
            <a:r>
              <a:rPr kumimoji="1" lang="en-US" altLang="zh-CN" sz="2400" b="0" dirty="0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:  The set of variables that are defined by node n  or edge e</a:t>
            </a:r>
          </a:p>
          <a:p>
            <a:pPr>
              <a:buFont typeface="Arial" charset="0"/>
              <a:buChar char="•"/>
            </a:pPr>
            <a:r>
              <a:rPr kumimoji="1" lang="en-US" altLang="zh-CN" sz="2400" b="0" dirty="0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 </a:t>
            </a:r>
            <a:r>
              <a:rPr kumimoji="1" lang="en-US" altLang="zh-CN" sz="2400" dirty="0">
                <a:solidFill>
                  <a:schemeClr val="tx2"/>
                </a:solidFill>
                <a:latin typeface="Gill Sans MT" pitchFamily="34" charset="0"/>
                <a:ea typeface="宋体" charset="-122"/>
              </a:rPr>
              <a:t>use (n)</a:t>
            </a:r>
            <a:r>
              <a:rPr kumimoji="1" lang="en-US" altLang="zh-CN" sz="2400" b="0" dirty="0">
                <a:solidFill>
                  <a:schemeClr val="tx2"/>
                </a:solidFill>
                <a:latin typeface="Gill Sans MT" pitchFamily="34" charset="0"/>
                <a:ea typeface="宋体" charset="-122"/>
              </a:rPr>
              <a:t> or </a:t>
            </a:r>
            <a:r>
              <a:rPr kumimoji="1" lang="en-US" altLang="zh-CN" sz="2400" dirty="0">
                <a:solidFill>
                  <a:schemeClr val="tx2"/>
                </a:solidFill>
                <a:latin typeface="Gill Sans MT" pitchFamily="34" charset="0"/>
                <a:ea typeface="宋体" charset="-122"/>
              </a:rPr>
              <a:t>use (e)</a:t>
            </a:r>
            <a:r>
              <a:rPr kumimoji="1" lang="en-US" altLang="zh-CN" sz="2400" b="0" dirty="0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:  The set of variables that are used by node n or edge e</a:t>
            </a:r>
          </a:p>
          <a:p>
            <a:pPr>
              <a:buFont typeface="Arial" charset="0"/>
              <a:buChar char="•"/>
            </a:pPr>
            <a:r>
              <a:rPr lang="en-US" sz="2400" dirty="0">
                <a:solidFill>
                  <a:schemeClr val="tx2"/>
                </a:solidFill>
                <a:latin typeface="Gill Sans MT" pitchFamily="34" charset="0"/>
              </a:rPr>
              <a:t>DU pair</a:t>
            </a:r>
            <a:r>
              <a:rPr lang="en-US" sz="2400" dirty="0">
                <a:solidFill>
                  <a:schemeClr val="tx1"/>
                </a:solidFill>
                <a:latin typeface="Gill Sans MT" pitchFamily="34" charset="0"/>
              </a:rPr>
              <a:t>: </a:t>
            </a: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 A pair of locations (</a:t>
            </a:r>
            <a:r>
              <a:rPr lang="en-US" sz="2400" b="0" i="1" dirty="0">
                <a:solidFill>
                  <a:schemeClr val="tx1"/>
                </a:solidFill>
                <a:latin typeface="Gill Sans MT" pitchFamily="34" charset="0"/>
              </a:rPr>
              <a:t>l</a:t>
            </a:r>
            <a:r>
              <a:rPr lang="en-US" sz="2400" b="0" i="1" baseline="-25000" dirty="0">
                <a:solidFill>
                  <a:schemeClr val="tx1"/>
                </a:solidFill>
                <a:latin typeface="Gill Sans MT" pitchFamily="34" charset="0"/>
              </a:rPr>
              <a:t>i</a:t>
            </a: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, </a:t>
            </a:r>
            <a:r>
              <a:rPr lang="en-US" sz="2400" b="0" i="1" dirty="0" err="1">
                <a:solidFill>
                  <a:schemeClr val="tx1"/>
                </a:solidFill>
                <a:latin typeface="Gill Sans MT" pitchFamily="34" charset="0"/>
              </a:rPr>
              <a:t>l</a:t>
            </a:r>
            <a:r>
              <a:rPr lang="en-US" sz="2400" b="0" i="1" baseline="-25000" dirty="0" err="1">
                <a:solidFill>
                  <a:schemeClr val="tx1"/>
                </a:solidFill>
                <a:latin typeface="Gill Sans MT" pitchFamily="34" charset="0"/>
              </a:rPr>
              <a:t>j</a:t>
            </a: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) </a:t>
            </a:r>
            <a:r>
              <a:rPr lang="en-US" sz="2400" b="0" i="1" dirty="0">
                <a:solidFill>
                  <a:schemeClr val="tx1"/>
                </a:solidFill>
                <a:latin typeface="Gill Sans MT" pitchFamily="34" charset="0"/>
              </a:rPr>
              <a:t>such that </a:t>
            </a: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a variable </a:t>
            </a:r>
            <a:r>
              <a:rPr lang="en-US" sz="2400" b="0" i="1" dirty="0">
                <a:solidFill>
                  <a:schemeClr val="tx1"/>
                </a:solidFill>
                <a:latin typeface="Gill Sans MT" pitchFamily="34" charset="0"/>
              </a:rPr>
              <a:t>v</a:t>
            </a: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 is defined at </a:t>
            </a:r>
            <a:r>
              <a:rPr lang="en-US" sz="2400" b="0" i="1" dirty="0">
                <a:solidFill>
                  <a:schemeClr val="tx1"/>
                </a:solidFill>
                <a:latin typeface="Gill Sans MT" pitchFamily="34" charset="0"/>
              </a:rPr>
              <a:t>l</a:t>
            </a:r>
            <a:r>
              <a:rPr lang="en-US" sz="2400" b="0" i="1" baseline="-25000" dirty="0">
                <a:solidFill>
                  <a:schemeClr val="tx1"/>
                </a:solidFill>
                <a:latin typeface="Gill Sans MT" pitchFamily="34" charset="0"/>
              </a:rPr>
              <a:t>i</a:t>
            </a: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 and used at </a:t>
            </a:r>
            <a:r>
              <a:rPr lang="en-US" sz="2400" b="0" i="1" dirty="0" err="1">
                <a:solidFill>
                  <a:schemeClr val="tx1"/>
                </a:solidFill>
                <a:latin typeface="Gill Sans MT" pitchFamily="34" charset="0"/>
              </a:rPr>
              <a:t>l</a:t>
            </a:r>
            <a:r>
              <a:rPr lang="en-US" sz="2400" b="0" i="1" baseline="-25000" dirty="0" err="1">
                <a:solidFill>
                  <a:schemeClr val="tx1"/>
                </a:solidFill>
                <a:latin typeface="Gill Sans MT" pitchFamily="34" charset="0"/>
              </a:rPr>
              <a:t>j</a:t>
            </a:r>
            <a:endParaRPr kumimoji="1" lang="en-US" sz="2400" b="0" dirty="0">
              <a:solidFill>
                <a:schemeClr val="tx1"/>
              </a:solidFill>
              <a:latin typeface="Gill Sans MT" pitchFamily="34" charset="0"/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40800" y="3261058"/>
            <a:ext cx="8878888" cy="1569660"/>
          </a:xfrm>
          <a:prstGeom prst="rect">
            <a:avLst/>
          </a:prstGeom>
          <a:solidFill>
            <a:schemeClr val="accent5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buFont typeface="Arial" charset="0"/>
              <a:buChar char="•"/>
            </a:pPr>
            <a:r>
              <a:rPr kumimoji="1" lang="en-US" altLang="zh-CN" sz="2400" b="0" dirty="0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 </a:t>
            </a:r>
            <a:r>
              <a:rPr kumimoji="1" lang="en-US" altLang="zh-CN" sz="2400" dirty="0">
                <a:solidFill>
                  <a:schemeClr val="tx2"/>
                </a:solidFill>
                <a:latin typeface="Gill Sans MT" pitchFamily="34" charset="0"/>
                <a:ea typeface="宋体" charset="-122"/>
              </a:rPr>
              <a:t>Def-clear</a:t>
            </a:r>
            <a:r>
              <a:rPr kumimoji="1" lang="en-US" altLang="zh-CN" sz="2400" dirty="0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:  </a:t>
            </a:r>
            <a:r>
              <a:rPr kumimoji="1" lang="en-US" altLang="zh-CN" sz="2400" b="0" dirty="0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A path from </a:t>
            </a:r>
            <a:r>
              <a:rPr lang="en-US" sz="2400" b="0" i="1" dirty="0">
                <a:solidFill>
                  <a:schemeClr val="tx1"/>
                </a:solidFill>
                <a:latin typeface="Gill Sans MT" pitchFamily="34" charset="0"/>
              </a:rPr>
              <a:t>l</a:t>
            </a:r>
            <a:r>
              <a:rPr lang="en-US" sz="2400" b="0" i="1" baseline="-25000" dirty="0">
                <a:solidFill>
                  <a:schemeClr val="tx1"/>
                </a:solidFill>
                <a:latin typeface="Gill Sans MT" pitchFamily="34" charset="0"/>
              </a:rPr>
              <a:t>i</a:t>
            </a:r>
            <a:r>
              <a:rPr kumimoji="1" lang="en-US" altLang="zh-CN" sz="2400" b="0" dirty="0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 to </a:t>
            </a:r>
            <a:r>
              <a:rPr lang="en-US" sz="2400" b="0" i="1" dirty="0" err="1">
                <a:solidFill>
                  <a:schemeClr val="tx1"/>
                </a:solidFill>
                <a:latin typeface="Gill Sans MT" pitchFamily="34" charset="0"/>
              </a:rPr>
              <a:t>l</a:t>
            </a:r>
            <a:r>
              <a:rPr lang="en-US" sz="2400" b="0" i="1" baseline="-25000" dirty="0" err="1">
                <a:solidFill>
                  <a:schemeClr val="tx1"/>
                </a:solidFill>
                <a:latin typeface="Gill Sans MT" pitchFamily="34" charset="0"/>
              </a:rPr>
              <a:t>j</a:t>
            </a:r>
            <a:r>
              <a:rPr kumimoji="1" lang="en-US" altLang="zh-CN" sz="2400" b="0" dirty="0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 is </a:t>
            </a:r>
            <a:r>
              <a:rPr kumimoji="1" lang="en-US" altLang="zh-CN" sz="2400" b="0" i="1" dirty="0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def-clear</a:t>
            </a:r>
            <a:r>
              <a:rPr kumimoji="1" lang="en-US" altLang="zh-CN" sz="2400" b="0" dirty="0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 with respect to variable </a:t>
            </a:r>
            <a:r>
              <a:rPr kumimoji="1" lang="en-US" altLang="zh-CN" sz="2400" b="0" i="1" dirty="0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v</a:t>
            </a:r>
            <a:r>
              <a:rPr kumimoji="1" lang="en-US" altLang="zh-CN" sz="2400" b="0" dirty="0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 if </a:t>
            </a:r>
            <a:r>
              <a:rPr kumimoji="1" lang="en-US" altLang="zh-CN" sz="2400" b="0" i="1" dirty="0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v</a:t>
            </a:r>
            <a:r>
              <a:rPr kumimoji="1" lang="en-US" altLang="zh-CN" sz="2400" b="0" dirty="0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 is not given another value on any of the nodes or edges in the path</a:t>
            </a:r>
          </a:p>
          <a:p>
            <a:pPr>
              <a:buFont typeface="Arial" charset="0"/>
              <a:buChar char="•"/>
            </a:pPr>
            <a:r>
              <a:rPr kumimoji="1" lang="en-US" sz="2400" b="0" i="1" dirty="0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 </a:t>
            </a:r>
            <a:r>
              <a:rPr kumimoji="1" lang="en-US" altLang="zh-CN" sz="2400" dirty="0">
                <a:solidFill>
                  <a:schemeClr val="tx2"/>
                </a:solidFill>
                <a:latin typeface="Gill Sans MT" pitchFamily="34" charset="0"/>
                <a:ea typeface="宋体" charset="-122"/>
              </a:rPr>
              <a:t>Reach</a:t>
            </a:r>
            <a:r>
              <a:rPr kumimoji="1" lang="en-US" altLang="zh-CN" sz="2400" dirty="0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:</a:t>
            </a:r>
            <a:r>
              <a:rPr kumimoji="1" lang="en-US" altLang="zh-CN" sz="2400" b="0" dirty="0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 If there is a def-clear path from </a:t>
            </a:r>
            <a:r>
              <a:rPr lang="en-US" sz="2400" b="0" i="1" dirty="0">
                <a:solidFill>
                  <a:schemeClr val="tx1"/>
                </a:solidFill>
                <a:latin typeface="Gill Sans MT" pitchFamily="34" charset="0"/>
              </a:rPr>
              <a:t>l</a:t>
            </a:r>
            <a:r>
              <a:rPr lang="en-US" sz="2400" b="0" i="1" baseline="-25000" dirty="0">
                <a:solidFill>
                  <a:schemeClr val="tx1"/>
                </a:solidFill>
                <a:latin typeface="Gill Sans MT" pitchFamily="34" charset="0"/>
              </a:rPr>
              <a:t>i</a:t>
            </a:r>
            <a:r>
              <a:rPr kumimoji="1" lang="en-US" altLang="zh-CN" sz="2400" b="0" dirty="0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 to </a:t>
            </a:r>
            <a:r>
              <a:rPr lang="en-US" sz="2400" b="0" i="1" dirty="0" err="1">
                <a:solidFill>
                  <a:schemeClr val="tx1"/>
                </a:solidFill>
                <a:latin typeface="Gill Sans MT" pitchFamily="34" charset="0"/>
              </a:rPr>
              <a:t>l</a:t>
            </a:r>
            <a:r>
              <a:rPr lang="en-US" sz="2400" b="0" i="1" baseline="-25000" dirty="0" err="1">
                <a:solidFill>
                  <a:schemeClr val="tx1"/>
                </a:solidFill>
                <a:latin typeface="Gill Sans MT" pitchFamily="34" charset="0"/>
              </a:rPr>
              <a:t>j</a:t>
            </a:r>
            <a:r>
              <a:rPr kumimoji="1" lang="en-US" altLang="zh-CN" sz="2400" b="0" dirty="0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 with respect to </a:t>
            </a:r>
            <a:r>
              <a:rPr kumimoji="1" lang="en-US" altLang="zh-CN" sz="2400" b="0" i="1" dirty="0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v</a:t>
            </a:r>
            <a:r>
              <a:rPr kumimoji="1" lang="en-US" altLang="zh-CN" sz="2400" b="0" dirty="0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,  the def of </a:t>
            </a:r>
            <a:r>
              <a:rPr kumimoji="1" lang="en-US" altLang="zh-CN" sz="2400" b="0" i="1" dirty="0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v</a:t>
            </a:r>
            <a:r>
              <a:rPr kumimoji="1" lang="en-US" altLang="zh-CN" sz="2400" b="0" dirty="0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 at </a:t>
            </a:r>
            <a:r>
              <a:rPr lang="en-US" sz="2400" b="0" i="1" dirty="0">
                <a:solidFill>
                  <a:schemeClr val="tx1"/>
                </a:solidFill>
                <a:latin typeface="Gill Sans MT" pitchFamily="34" charset="0"/>
              </a:rPr>
              <a:t>l</a:t>
            </a:r>
            <a:r>
              <a:rPr lang="en-US" sz="2400" b="0" i="1" baseline="-25000" dirty="0">
                <a:solidFill>
                  <a:schemeClr val="tx1"/>
                </a:solidFill>
                <a:latin typeface="Gill Sans MT" pitchFamily="34" charset="0"/>
              </a:rPr>
              <a:t>i</a:t>
            </a:r>
            <a:r>
              <a:rPr kumimoji="1" lang="en-US" altLang="zh-CN" sz="2400" b="0" dirty="0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 reaches the use at </a:t>
            </a:r>
            <a:r>
              <a:rPr lang="en-US" sz="2400" b="0" i="1" dirty="0" err="1">
                <a:solidFill>
                  <a:schemeClr val="tx1"/>
                </a:solidFill>
                <a:latin typeface="Gill Sans MT" pitchFamily="34" charset="0"/>
              </a:rPr>
              <a:t>l</a:t>
            </a:r>
            <a:r>
              <a:rPr lang="en-US" sz="2400" b="0" i="1" baseline="-25000" dirty="0" err="1">
                <a:solidFill>
                  <a:schemeClr val="tx1"/>
                </a:solidFill>
                <a:latin typeface="Gill Sans MT" pitchFamily="34" charset="0"/>
              </a:rPr>
              <a:t>j</a:t>
            </a:r>
            <a:endParaRPr kumimoji="1" lang="en-US" altLang="zh-CN" sz="2400" b="0" dirty="0">
              <a:solidFill>
                <a:schemeClr val="tx1"/>
              </a:solidFill>
              <a:latin typeface="Gill Sans MT" pitchFamily="34" charset="0"/>
              <a:ea typeface="宋体" charset="-122"/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167322" y="4931152"/>
            <a:ext cx="8878888" cy="1631216"/>
          </a:xfrm>
          <a:prstGeom prst="rect">
            <a:avLst/>
          </a:prstGeom>
          <a:solidFill>
            <a:srgbClr val="CCFFCC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buFont typeface="Arial" charset="0"/>
              <a:buChar char="•"/>
            </a:pPr>
            <a:r>
              <a:rPr kumimoji="1" lang="en-US" altLang="zh-CN" sz="2400" b="0" dirty="0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 </a:t>
            </a:r>
            <a:r>
              <a:rPr kumimoji="1" lang="en-US" altLang="zh-CN" sz="2800" dirty="0">
                <a:solidFill>
                  <a:schemeClr val="tx2"/>
                </a:solidFill>
                <a:latin typeface="Gill Sans MT" pitchFamily="34" charset="0"/>
                <a:ea typeface="宋体" charset="-122"/>
              </a:rPr>
              <a:t>du-path</a:t>
            </a:r>
            <a:r>
              <a:rPr kumimoji="1" lang="en-US" altLang="zh-CN" sz="2800" dirty="0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: </a:t>
            </a:r>
            <a:r>
              <a:rPr kumimoji="1" lang="en-US" altLang="zh-CN" sz="2400" b="0" dirty="0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 A simple </a:t>
            </a:r>
            <a:r>
              <a:rPr kumimoji="1" lang="en-US" altLang="zh-CN" sz="2400" b="0" dirty="0" err="1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subpath</a:t>
            </a:r>
            <a:r>
              <a:rPr kumimoji="1" lang="en-US" altLang="zh-CN" sz="2400" b="0" dirty="0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 that is def-clear with respect to </a:t>
            </a:r>
            <a:r>
              <a:rPr kumimoji="1" lang="en-US" altLang="zh-CN" sz="2400" b="0" i="1" dirty="0">
                <a:solidFill>
                  <a:srgbClr val="C00000"/>
                </a:solidFill>
                <a:latin typeface="Gill Sans MT" pitchFamily="34" charset="0"/>
                <a:ea typeface="宋体" charset="-122"/>
              </a:rPr>
              <a:t>v</a:t>
            </a:r>
            <a:r>
              <a:rPr kumimoji="1" lang="en-US" altLang="zh-CN" sz="2400" b="0" dirty="0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 from a def of </a:t>
            </a:r>
            <a:r>
              <a:rPr kumimoji="1" lang="en-US" altLang="zh-CN" sz="2400" b="0" i="1" dirty="0">
                <a:solidFill>
                  <a:srgbClr val="C00000"/>
                </a:solidFill>
                <a:latin typeface="Gill Sans MT" pitchFamily="34" charset="0"/>
                <a:ea typeface="宋体" charset="-122"/>
              </a:rPr>
              <a:t>v</a:t>
            </a:r>
            <a:r>
              <a:rPr kumimoji="1" lang="en-US" altLang="zh-CN" sz="2400" b="0" dirty="0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 to a use of </a:t>
            </a:r>
            <a:r>
              <a:rPr kumimoji="1" lang="en-US" altLang="zh-CN" sz="2400" b="0" i="1" dirty="0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v.</a:t>
            </a:r>
          </a:p>
          <a:p>
            <a:pPr>
              <a:buFont typeface="Arial" charset="0"/>
              <a:buChar char="•"/>
            </a:pPr>
            <a:r>
              <a:rPr kumimoji="1" lang="en-US" altLang="zh-CN" sz="2400" b="0" dirty="0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 </a:t>
            </a:r>
            <a:r>
              <a:rPr kumimoji="1" lang="en-US" altLang="zh-CN" sz="2400" b="0" dirty="0">
                <a:solidFill>
                  <a:srgbClr val="C00000"/>
                </a:solidFill>
                <a:latin typeface="Gill Sans MT" pitchFamily="34" charset="0"/>
                <a:ea typeface="宋体" charset="-122"/>
              </a:rPr>
              <a:t>du</a:t>
            </a:r>
            <a:r>
              <a:rPr kumimoji="1" lang="en-US" altLang="zh-CN" sz="2400" b="0" dirty="0">
                <a:solidFill>
                  <a:schemeClr val="tx2"/>
                </a:solidFill>
                <a:latin typeface="Gill Sans MT" pitchFamily="34" charset="0"/>
                <a:ea typeface="宋体" charset="-122"/>
              </a:rPr>
              <a:t> (</a:t>
            </a:r>
            <a:r>
              <a:rPr lang="en-US" sz="2400" b="0" i="1" dirty="0" err="1">
                <a:solidFill>
                  <a:schemeClr val="tx2"/>
                </a:solidFill>
                <a:latin typeface="Gill Sans MT" pitchFamily="34" charset="0"/>
              </a:rPr>
              <a:t>n</a:t>
            </a:r>
            <a:r>
              <a:rPr lang="en-US" sz="2400" b="0" i="1" baseline="-25000" dirty="0" err="1">
                <a:solidFill>
                  <a:schemeClr val="tx2"/>
                </a:solidFill>
                <a:latin typeface="Gill Sans MT" pitchFamily="34" charset="0"/>
              </a:rPr>
              <a:t>i</a:t>
            </a:r>
            <a:r>
              <a:rPr kumimoji="1" lang="en-US" altLang="zh-CN" sz="2400" b="0" dirty="0">
                <a:solidFill>
                  <a:schemeClr val="tx2"/>
                </a:solidFill>
                <a:latin typeface="Gill Sans MT" pitchFamily="34" charset="0"/>
                <a:ea typeface="宋体" charset="-122"/>
              </a:rPr>
              <a:t>, </a:t>
            </a:r>
            <a:r>
              <a:rPr lang="en-US" sz="2400" b="0" i="1" dirty="0" err="1">
                <a:solidFill>
                  <a:schemeClr val="tx2"/>
                </a:solidFill>
                <a:latin typeface="Gill Sans MT" pitchFamily="34" charset="0"/>
              </a:rPr>
              <a:t>n</a:t>
            </a:r>
            <a:r>
              <a:rPr lang="en-US" sz="2400" b="0" i="1" baseline="-25000" dirty="0" err="1">
                <a:solidFill>
                  <a:schemeClr val="tx2"/>
                </a:solidFill>
                <a:latin typeface="Gill Sans MT" pitchFamily="34" charset="0"/>
              </a:rPr>
              <a:t>j</a:t>
            </a:r>
            <a:r>
              <a:rPr kumimoji="1" lang="en-US" altLang="zh-CN" sz="2400" b="0" dirty="0">
                <a:solidFill>
                  <a:schemeClr val="tx2"/>
                </a:solidFill>
                <a:latin typeface="Gill Sans MT" pitchFamily="34" charset="0"/>
                <a:ea typeface="宋体" charset="-122"/>
              </a:rPr>
              <a:t>, </a:t>
            </a:r>
            <a:r>
              <a:rPr kumimoji="1" lang="en-US" altLang="zh-CN" sz="2400" b="0" i="1" dirty="0">
                <a:solidFill>
                  <a:schemeClr val="tx2"/>
                </a:solidFill>
                <a:latin typeface="Gill Sans MT" pitchFamily="34" charset="0"/>
                <a:ea typeface="宋体" charset="-122"/>
              </a:rPr>
              <a:t>v</a:t>
            </a:r>
            <a:r>
              <a:rPr kumimoji="1" lang="en-US" altLang="zh-CN" sz="2400" b="0" dirty="0">
                <a:solidFill>
                  <a:schemeClr val="tx2"/>
                </a:solidFill>
                <a:latin typeface="Gill Sans MT" pitchFamily="34" charset="0"/>
                <a:ea typeface="宋体" charset="-122"/>
              </a:rPr>
              <a:t>)</a:t>
            </a:r>
            <a:r>
              <a:rPr kumimoji="1" lang="en-US" altLang="zh-CN" sz="2400" b="0" dirty="0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 – the set of du-paths from </a:t>
            </a:r>
            <a:r>
              <a:rPr lang="en-US" sz="2400" b="0" i="1" dirty="0" err="1">
                <a:solidFill>
                  <a:schemeClr val="tx1"/>
                </a:solidFill>
                <a:latin typeface="Gill Sans MT" pitchFamily="34" charset="0"/>
              </a:rPr>
              <a:t>n</a:t>
            </a:r>
            <a:r>
              <a:rPr lang="en-US" sz="2400" b="0" i="1" baseline="-25000" dirty="0" err="1">
                <a:solidFill>
                  <a:schemeClr val="tx1"/>
                </a:solidFill>
                <a:latin typeface="Gill Sans MT" pitchFamily="34" charset="0"/>
              </a:rPr>
              <a:t>i</a:t>
            </a:r>
            <a:r>
              <a:rPr kumimoji="1" lang="en-US" altLang="zh-CN" sz="2400" b="0" dirty="0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 to </a:t>
            </a:r>
            <a:r>
              <a:rPr lang="en-US" sz="2400" b="0" i="1" dirty="0" err="1">
                <a:solidFill>
                  <a:schemeClr val="tx1"/>
                </a:solidFill>
                <a:latin typeface="Gill Sans MT" pitchFamily="34" charset="0"/>
              </a:rPr>
              <a:t>n</a:t>
            </a:r>
            <a:r>
              <a:rPr lang="en-US" sz="2400" b="0" i="1" baseline="-25000" dirty="0" err="1">
                <a:solidFill>
                  <a:schemeClr val="tx1"/>
                </a:solidFill>
                <a:latin typeface="Gill Sans MT" pitchFamily="34" charset="0"/>
              </a:rPr>
              <a:t>j</a:t>
            </a:r>
            <a:endParaRPr kumimoji="1" lang="en-US" altLang="zh-CN" sz="2400" b="0" dirty="0">
              <a:solidFill>
                <a:schemeClr val="tx1"/>
              </a:solidFill>
              <a:latin typeface="Gill Sans MT" pitchFamily="34" charset="0"/>
              <a:ea typeface="宋体" charset="-122"/>
            </a:endParaRPr>
          </a:p>
          <a:p>
            <a:pPr>
              <a:buFont typeface="Arial" charset="0"/>
              <a:buChar char="•"/>
            </a:pPr>
            <a:r>
              <a:rPr kumimoji="1" lang="en-US" altLang="zh-CN" sz="2400" b="0" dirty="0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 </a:t>
            </a:r>
            <a:r>
              <a:rPr kumimoji="1" lang="en-US" altLang="zh-CN" sz="2400" b="0" dirty="0">
                <a:solidFill>
                  <a:srgbClr val="C00000"/>
                </a:solidFill>
                <a:latin typeface="Gill Sans MT" pitchFamily="34" charset="0"/>
                <a:ea typeface="宋体" charset="-122"/>
              </a:rPr>
              <a:t>du</a:t>
            </a:r>
            <a:r>
              <a:rPr kumimoji="1" lang="en-US" altLang="zh-CN" sz="2400" b="0" dirty="0">
                <a:solidFill>
                  <a:srgbClr val="FFFF00"/>
                </a:solidFill>
                <a:latin typeface="Gill Sans MT" pitchFamily="34" charset="0"/>
                <a:ea typeface="宋体" charset="-122"/>
              </a:rPr>
              <a:t> </a:t>
            </a:r>
            <a:r>
              <a:rPr kumimoji="1" lang="en-US" altLang="zh-CN" sz="2400" b="0" dirty="0">
                <a:solidFill>
                  <a:schemeClr val="tx2"/>
                </a:solidFill>
                <a:latin typeface="Gill Sans MT" pitchFamily="34" charset="0"/>
                <a:ea typeface="宋体" charset="-122"/>
              </a:rPr>
              <a:t>(</a:t>
            </a:r>
            <a:r>
              <a:rPr lang="en-US" sz="2400" b="0" i="1" dirty="0" err="1">
                <a:solidFill>
                  <a:schemeClr val="tx2"/>
                </a:solidFill>
                <a:latin typeface="Gill Sans MT" pitchFamily="34" charset="0"/>
              </a:rPr>
              <a:t>n</a:t>
            </a:r>
            <a:r>
              <a:rPr lang="en-US" sz="2400" b="0" i="1" baseline="-25000" dirty="0" err="1">
                <a:solidFill>
                  <a:schemeClr val="tx2"/>
                </a:solidFill>
                <a:latin typeface="Gill Sans MT" pitchFamily="34" charset="0"/>
              </a:rPr>
              <a:t>i</a:t>
            </a:r>
            <a:r>
              <a:rPr kumimoji="1" lang="en-US" altLang="zh-CN" sz="2400" b="0" dirty="0">
                <a:solidFill>
                  <a:schemeClr val="tx2"/>
                </a:solidFill>
                <a:latin typeface="Gill Sans MT" pitchFamily="34" charset="0"/>
                <a:ea typeface="宋体" charset="-122"/>
              </a:rPr>
              <a:t>, </a:t>
            </a:r>
            <a:r>
              <a:rPr kumimoji="1" lang="en-US" altLang="zh-CN" sz="2400" b="0" i="1" dirty="0">
                <a:solidFill>
                  <a:schemeClr val="tx2"/>
                </a:solidFill>
                <a:latin typeface="Gill Sans MT" pitchFamily="34" charset="0"/>
                <a:ea typeface="宋体" charset="-122"/>
              </a:rPr>
              <a:t>v</a:t>
            </a:r>
            <a:r>
              <a:rPr kumimoji="1" lang="en-US" altLang="zh-CN" sz="2400" b="0" dirty="0">
                <a:solidFill>
                  <a:schemeClr val="tx2"/>
                </a:solidFill>
                <a:latin typeface="Gill Sans MT" pitchFamily="34" charset="0"/>
                <a:ea typeface="宋体" charset="-122"/>
              </a:rPr>
              <a:t>)</a:t>
            </a:r>
            <a:r>
              <a:rPr kumimoji="1" lang="en-US" altLang="zh-CN" sz="2400" b="0" dirty="0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 – the set of du-paths that start at </a:t>
            </a:r>
            <a:r>
              <a:rPr lang="en-US" sz="2400" b="0" i="1" dirty="0" err="1">
                <a:solidFill>
                  <a:schemeClr val="tx1"/>
                </a:solidFill>
                <a:latin typeface="Gill Sans MT" pitchFamily="34" charset="0"/>
              </a:rPr>
              <a:t>n</a:t>
            </a:r>
            <a:r>
              <a:rPr lang="en-US" sz="2400" b="0" i="1" baseline="-25000" dirty="0" err="1">
                <a:solidFill>
                  <a:schemeClr val="tx1"/>
                </a:solidFill>
                <a:latin typeface="Gill Sans MT" pitchFamily="34" charset="0"/>
              </a:rPr>
              <a:t>i</a:t>
            </a:r>
            <a:endParaRPr lang="en-US" sz="2400" b="0" i="1" dirty="0">
              <a:solidFill>
                <a:schemeClr val="tx1"/>
              </a:solidFill>
              <a:latin typeface="Gill Sans MT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Introduction to Software Testing, Edition 2  (Ch 07)</a:t>
            </a:r>
          </a:p>
        </p:txBody>
      </p:sp>
      <p:sp>
        <p:nvSpPr>
          <p:cNvPr id="2969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© Ammann &amp; Offutt</a:t>
            </a:r>
          </a:p>
        </p:txBody>
      </p:sp>
      <p:sp>
        <p:nvSpPr>
          <p:cNvPr id="297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58C4394-EFB9-4A3E-B4B8-8FF2D650E2B2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Touring DU-Paths</a:t>
            </a:r>
          </a:p>
        </p:txBody>
      </p:sp>
      <p:sp>
        <p:nvSpPr>
          <p:cNvPr id="297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056" y="970208"/>
            <a:ext cx="9005888" cy="4722812"/>
          </a:xfrm>
        </p:spPr>
        <p:txBody>
          <a:bodyPr/>
          <a:lstStyle/>
          <a:p>
            <a:r>
              <a:rPr lang="en-US" dirty="0"/>
              <a:t>A test path </a:t>
            </a:r>
            <a:r>
              <a:rPr lang="en-US" i="1" dirty="0"/>
              <a:t>p</a:t>
            </a:r>
            <a:r>
              <a:rPr lang="en-US" dirty="0"/>
              <a:t> </a:t>
            </a:r>
            <a:r>
              <a:rPr lang="en-US" i="1" dirty="0">
                <a:solidFill>
                  <a:schemeClr val="tx2"/>
                </a:solidFill>
              </a:rPr>
              <a:t>du-tours</a:t>
            </a:r>
            <a:r>
              <a:rPr lang="en-US" dirty="0"/>
              <a:t> </a:t>
            </a:r>
            <a:r>
              <a:rPr lang="en-US" dirty="0" err="1"/>
              <a:t>subpath</a:t>
            </a:r>
            <a:r>
              <a:rPr lang="en-US" dirty="0"/>
              <a:t> </a:t>
            </a:r>
            <a:r>
              <a:rPr lang="en-US" i="1" dirty="0"/>
              <a:t>d</a:t>
            </a:r>
            <a:r>
              <a:rPr lang="en-US" dirty="0"/>
              <a:t> with respect to </a:t>
            </a:r>
            <a:r>
              <a:rPr lang="en-US" i="1" dirty="0"/>
              <a:t>v</a:t>
            </a:r>
            <a:r>
              <a:rPr lang="en-US" dirty="0"/>
              <a:t> if </a:t>
            </a:r>
            <a:r>
              <a:rPr lang="en-US" i="1" dirty="0"/>
              <a:t>p</a:t>
            </a:r>
            <a:r>
              <a:rPr lang="en-US" dirty="0"/>
              <a:t> tours </a:t>
            </a:r>
            <a:r>
              <a:rPr lang="en-US" i="1" dirty="0"/>
              <a:t>d</a:t>
            </a:r>
            <a:r>
              <a:rPr lang="en-US" dirty="0"/>
              <a:t> and the </a:t>
            </a:r>
            <a:r>
              <a:rPr lang="en-US" dirty="0" err="1"/>
              <a:t>subpath</a:t>
            </a:r>
            <a:r>
              <a:rPr lang="en-US" dirty="0"/>
              <a:t> taken is </a:t>
            </a:r>
            <a:r>
              <a:rPr lang="en-US" dirty="0">
                <a:solidFill>
                  <a:srgbClr val="C00000"/>
                </a:solidFill>
              </a:rPr>
              <a:t>def-clear</a:t>
            </a:r>
            <a:r>
              <a:rPr lang="en-US" dirty="0"/>
              <a:t> with respect to </a:t>
            </a:r>
            <a:r>
              <a:rPr lang="en-US" i="1" dirty="0"/>
              <a:t>v</a:t>
            </a:r>
          </a:p>
          <a:p>
            <a:pPr lvl="1"/>
            <a:endParaRPr lang="en-US" dirty="0"/>
          </a:p>
          <a:p>
            <a:r>
              <a:rPr lang="en-US" dirty="0" err="1">
                <a:solidFill>
                  <a:schemeClr val="tx2"/>
                </a:solidFill>
              </a:rPr>
              <a:t>Sidetrips</a:t>
            </a:r>
            <a:r>
              <a:rPr lang="en-US" dirty="0"/>
              <a:t> can be used, just as with previous touring</a:t>
            </a:r>
          </a:p>
          <a:p>
            <a:pPr lvl="1"/>
            <a:endParaRPr lang="en-US" dirty="0"/>
          </a:p>
          <a:p>
            <a:r>
              <a:rPr lang="en-US" dirty="0"/>
              <a:t>Three criteria</a:t>
            </a:r>
          </a:p>
          <a:p>
            <a:pPr lvl="1"/>
            <a:r>
              <a:rPr lang="en-US" dirty="0"/>
              <a:t>Use every def</a:t>
            </a:r>
          </a:p>
          <a:p>
            <a:pPr lvl="1"/>
            <a:r>
              <a:rPr lang="en-US" dirty="0"/>
              <a:t>Get to every use</a:t>
            </a:r>
          </a:p>
          <a:p>
            <a:pPr lvl="1"/>
            <a:r>
              <a:rPr lang="en-US" dirty="0"/>
              <a:t>Follow all du-paths</a:t>
            </a:r>
          </a:p>
        </p:txBody>
      </p:sp>
    </p:spTree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Introduction to Software Testing, Edition 2  (Ch 07)</a:t>
            </a:r>
          </a:p>
        </p:txBody>
      </p:sp>
      <p:sp>
        <p:nvSpPr>
          <p:cNvPr id="3072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© Ammann &amp; Offutt</a:t>
            </a:r>
          </a:p>
        </p:txBody>
      </p:sp>
      <p:sp>
        <p:nvSpPr>
          <p:cNvPr id="307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667AF9F-EB62-4275-B272-04B35E944CA4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307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Data Flow Test Criteria</a:t>
            </a:r>
          </a:p>
        </p:txBody>
      </p:sp>
      <p:sp>
        <p:nvSpPr>
          <p:cNvPr id="193540" name="Text Box 4"/>
          <p:cNvSpPr txBox="1">
            <a:spLocks noChangeArrowheads="1"/>
          </p:cNvSpPr>
          <p:nvPr/>
        </p:nvSpPr>
        <p:spPr bwMode="auto">
          <a:xfrm>
            <a:off x="791308" y="1525998"/>
            <a:ext cx="7329428" cy="8413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en-US" sz="2400" u="sng" dirty="0">
                <a:solidFill>
                  <a:schemeClr val="tx2"/>
                </a:solidFill>
                <a:latin typeface="Gill Sans MT" pitchFamily="34" charset="0"/>
              </a:rPr>
              <a:t>All-</a:t>
            </a:r>
            <a:r>
              <a:rPr lang="en-US" sz="2400" u="sng" dirty="0" err="1">
                <a:solidFill>
                  <a:schemeClr val="tx2"/>
                </a:solidFill>
                <a:latin typeface="Gill Sans MT" pitchFamily="34" charset="0"/>
              </a:rPr>
              <a:t>defs</a:t>
            </a:r>
            <a:r>
              <a:rPr lang="en-US" sz="2400" u="sng" dirty="0">
                <a:solidFill>
                  <a:schemeClr val="tx2"/>
                </a:solidFill>
                <a:latin typeface="Gill Sans MT" pitchFamily="34" charset="0"/>
              </a:rPr>
              <a:t> coverage (ADC)</a:t>
            </a:r>
            <a:r>
              <a:rPr lang="en-US" sz="2400" dirty="0">
                <a:solidFill>
                  <a:schemeClr val="tx2"/>
                </a:solidFill>
                <a:latin typeface="Gill Sans MT" pitchFamily="34" charset="0"/>
              </a:rPr>
              <a:t>: For each set of du-paths </a:t>
            </a:r>
            <a:r>
              <a:rPr lang="en-US" sz="2400" i="1" dirty="0">
                <a:solidFill>
                  <a:schemeClr val="tx2"/>
                </a:solidFill>
                <a:latin typeface="Gill Sans MT" pitchFamily="34" charset="0"/>
              </a:rPr>
              <a:t>S</a:t>
            </a:r>
            <a:r>
              <a:rPr lang="en-US" sz="2400" dirty="0">
                <a:solidFill>
                  <a:schemeClr val="tx2"/>
                </a:solidFill>
                <a:latin typeface="Gill Sans MT" pitchFamily="34" charset="0"/>
              </a:rPr>
              <a:t> = </a:t>
            </a:r>
            <a:r>
              <a:rPr lang="en-US" sz="2400" i="1" dirty="0">
                <a:solidFill>
                  <a:schemeClr val="tx2"/>
                </a:solidFill>
                <a:latin typeface="Gill Sans MT" pitchFamily="34" charset="0"/>
              </a:rPr>
              <a:t>du</a:t>
            </a:r>
            <a:r>
              <a:rPr lang="en-US" sz="2400" dirty="0">
                <a:solidFill>
                  <a:schemeClr val="tx2"/>
                </a:solidFill>
                <a:latin typeface="Gill Sans MT" pitchFamily="34" charset="0"/>
              </a:rPr>
              <a:t> (</a:t>
            </a:r>
            <a:r>
              <a:rPr lang="en-US" sz="2400" i="1" dirty="0">
                <a:solidFill>
                  <a:schemeClr val="tx2"/>
                </a:solidFill>
                <a:latin typeface="Gill Sans MT" pitchFamily="34" charset="0"/>
              </a:rPr>
              <a:t>n</a:t>
            </a:r>
            <a:r>
              <a:rPr lang="en-US" sz="2400" dirty="0">
                <a:solidFill>
                  <a:schemeClr val="tx2"/>
                </a:solidFill>
                <a:latin typeface="Gill Sans MT" pitchFamily="34" charset="0"/>
              </a:rPr>
              <a:t>, </a:t>
            </a:r>
            <a:r>
              <a:rPr lang="en-US" sz="2400" i="1" dirty="0">
                <a:solidFill>
                  <a:schemeClr val="tx2"/>
                </a:solidFill>
                <a:latin typeface="Gill Sans MT" pitchFamily="34" charset="0"/>
              </a:rPr>
              <a:t>v</a:t>
            </a:r>
            <a:r>
              <a:rPr lang="en-US" sz="2400" dirty="0">
                <a:solidFill>
                  <a:schemeClr val="tx2"/>
                </a:solidFill>
                <a:latin typeface="Gill Sans MT" pitchFamily="34" charset="0"/>
              </a:rPr>
              <a:t>), TR contains at least one path </a:t>
            </a:r>
            <a:r>
              <a:rPr lang="en-US" sz="2400" i="1" dirty="0">
                <a:solidFill>
                  <a:schemeClr val="tx2"/>
                </a:solidFill>
                <a:latin typeface="Gill Sans MT" pitchFamily="34" charset="0"/>
              </a:rPr>
              <a:t>d</a:t>
            </a:r>
            <a:r>
              <a:rPr lang="en-US" sz="2400" dirty="0">
                <a:solidFill>
                  <a:schemeClr val="tx2"/>
                </a:solidFill>
                <a:latin typeface="Gill Sans MT" pitchFamily="34" charset="0"/>
              </a:rPr>
              <a:t> in </a:t>
            </a:r>
            <a:r>
              <a:rPr lang="en-US" sz="2400" i="1" dirty="0">
                <a:solidFill>
                  <a:schemeClr val="tx2"/>
                </a:solidFill>
                <a:latin typeface="Gill Sans MT" pitchFamily="34" charset="0"/>
              </a:rPr>
              <a:t>S</a:t>
            </a:r>
            <a:r>
              <a:rPr lang="en-US" sz="2400" dirty="0">
                <a:solidFill>
                  <a:schemeClr val="tx2"/>
                </a:solidFill>
                <a:latin typeface="Gill Sans MT" pitchFamily="34" charset="0"/>
              </a:rPr>
              <a:t>.</a:t>
            </a:r>
          </a:p>
        </p:txBody>
      </p:sp>
      <p:sp>
        <p:nvSpPr>
          <p:cNvPr id="193542" name="Text Box 6"/>
          <p:cNvSpPr txBox="1">
            <a:spLocks noChangeArrowheads="1"/>
          </p:cNvSpPr>
          <p:nvPr/>
        </p:nvSpPr>
        <p:spPr bwMode="auto">
          <a:xfrm>
            <a:off x="791308" y="3543336"/>
            <a:ext cx="7253654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en-US" sz="2400" u="sng" dirty="0">
                <a:solidFill>
                  <a:schemeClr val="tx2"/>
                </a:solidFill>
                <a:latin typeface="Gill Sans MT" pitchFamily="34" charset="0"/>
              </a:rPr>
              <a:t>All-uses coverage (AUC)</a:t>
            </a:r>
            <a:r>
              <a:rPr lang="en-US" sz="2400" dirty="0">
                <a:solidFill>
                  <a:schemeClr val="tx2"/>
                </a:solidFill>
                <a:latin typeface="Gill Sans MT" pitchFamily="34" charset="0"/>
              </a:rPr>
              <a:t>: For each set of du-paths to uses </a:t>
            </a:r>
            <a:r>
              <a:rPr lang="en-US" sz="2400" i="1" dirty="0">
                <a:solidFill>
                  <a:schemeClr val="tx2"/>
                </a:solidFill>
                <a:latin typeface="Gill Sans MT" pitchFamily="34" charset="0"/>
              </a:rPr>
              <a:t>S</a:t>
            </a:r>
            <a:r>
              <a:rPr lang="en-US" sz="2400" dirty="0">
                <a:solidFill>
                  <a:schemeClr val="tx2"/>
                </a:solidFill>
                <a:latin typeface="Gill Sans MT" pitchFamily="34" charset="0"/>
              </a:rPr>
              <a:t> = </a:t>
            </a:r>
            <a:r>
              <a:rPr lang="en-US" sz="2400" i="1" dirty="0">
                <a:solidFill>
                  <a:schemeClr val="tx2"/>
                </a:solidFill>
                <a:latin typeface="Gill Sans MT" pitchFamily="34" charset="0"/>
              </a:rPr>
              <a:t>du</a:t>
            </a:r>
            <a:r>
              <a:rPr lang="en-US" sz="2400" dirty="0">
                <a:solidFill>
                  <a:schemeClr val="tx2"/>
                </a:solidFill>
                <a:latin typeface="Gill Sans MT" pitchFamily="34" charset="0"/>
              </a:rPr>
              <a:t> (</a:t>
            </a:r>
            <a:r>
              <a:rPr lang="en-US" sz="2400" i="1" dirty="0" err="1">
                <a:solidFill>
                  <a:schemeClr val="tx2"/>
                </a:solidFill>
                <a:latin typeface="Gill Sans MT" pitchFamily="34" charset="0"/>
              </a:rPr>
              <a:t>n</a:t>
            </a:r>
            <a:r>
              <a:rPr lang="en-US" sz="2400" i="1" baseline="-25000" dirty="0" err="1">
                <a:solidFill>
                  <a:schemeClr val="tx2"/>
                </a:solidFill>
                <a:latin typeface="Gill Sans MT" pitchFamily="34" charset="0"/>
              </a:rPr>
              <a:t>i</a:t>
            </a:r>
            <a:r>
              <a:rPr lang="en-US" sz="2400" i="1" dirty="0">
                <a:solidFill>
                  <a:schemeClr val="tx2"/>
                </a:solidFill>
                <a:latin typeface="Gill Sans MT" pitchFamily="34" charset="0"/>
              </a:rPr>
              <a:t>, </a:t>
            </a:r>
            <a:r>
              <a:rPr lang="en-US" sz="2400" i="1" dirty="0" err="1">
                <a:solidFill>
                  <a:schemeClr val="tx2"/>
                </a:solidFill>
                <a:latin typeface="Gill Sans MT" pitchFamily="34" charset="0"/>
              </a:rPr>
              <a:t>n</a:t>
            </a:r>
            <a:r>
              <a:rPr lang="en-US" sz="2400" i="1" baseline="-25000" dirty="0" err="1">
                <a:solidFill>
                  <a:schemeClr val="tx2"/>
                </a:solidFill>
                <a:latin typeface="Gill Sans MT" pitchFamily="34" charset="0"/>
              </a:rPr>
              <a:t>j</a:t>
            </a:r>
            <a:r>
              <a:rPr lang="en-US" sz="2400" dirty="0">
                <a:solidFill>
                  <a:schemeClr val="tx2"/>
                </a:solidFill>
                <a:latin typeface="Gill Sans MT" pitchFamily="34" charset="0"/>
              </a:rPr>
              <a:t>, </a:t>
            </a:r>
            <a:r>
              <a:rPr lang="en-US" sz="2400" i="1" dirty="0">
                <a:solidFill>
                  <a:schemeClr val="tx2"/>
                </a:solidFill>
                <a:latin typeface="Gill Sans MT" pitchFamily="34" charset="0"/>
              </a:rPr>
              <a:t>v</a:t>
            </a:r>
            <a:r>
              <a:rPr lang="en-US" sz="2400" dirty="0">
                <a:solidFill>
                  <a:schemeClr val="tx2"/>
                </a:solidFill>
                <a:latin typeface="Gill Sans MT" pitchFamily="34" charset="0"/>
              </a:rPr>
              <a:t>), TR contains at least one path </a:t>
            </a:r>
            <a:r>
              <a:rPr lang="en-US" sz="2400" i="1" dirty="0">
                <a:solidFill>
                  <a:schemeClr val="tx2"/>
                </a:solidFill>
                <a:latin typeface="Gill Sans MT" pitchFamily="34" charset="0"/>
              </a:rPr>
              <a:t>d</a:t>
            </a:r>
            <a:r>
              <a:rPr lang="en-US" sz="2400" dirty="0">
                <a:solidFill>
                  <a:schemeClr val="tx2"/>
                </a:solidFill>
                <a:latin typeface="Gill Sans MT" pitchFamily="34" charset="0"/>
              </a:rPr>
              <a:t> in </a:t>
            </a:r>
            <a:r>
              <a:rPr lang="en-US" sz="2400" i="1" dirty="0">
                <a:solidFill>
                  <a:schemeClr val="tx2"/>
                </a:solidFill>
                <a:latin typeface="Gill Sans MT" pitchFamily="34" charset="0"/>
              </a:rPr>
              <a:t>S</a:t>
            </a:r>
            <a:r>
              <a:rPr lang="en-US" sz="2400" dirty="0">
                <a:solidFill>
                  <a:schemeClr val="tx2"/>
                </a:solidFill>
                <a:latin typeface="Gill Sans MT" pitchFamily="34" charset="0"/>
              </a:rPr>
              <a:t>.</a:t>
            </a:r>
          </a:p>
        </p:txBody>
      </p:sp>
      <p:sp>
        <p:nvSpPr>
          <p:cNvPr id="193543" name="Text Box 7"/>
          <p:cNvSpPr txBox="1">
            <a:spLocks noChangeArrowheads="1"/>
          </p:cNvSpPr>
          <p:nvPr/>
        </p:nvSpPr>
        <p:spPr bwMode="auto">
          <a:xfrm>
            <a:off x="1046284" y="5536115"/>
            <a:ext cx="6664569" cy="841375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en-US" sz="2400" u="sng" dirty="0">
                <a:solidFill>
                  <a:schemeClr val="accent6">
                    <a:lumMod val="50000"/>
                  </a:schemeClr>
                </a:solidFill>
                <a:latin typeface="Gill Sans MT" pitchFamily="34" charset="0"/>
              </a:rPr>
              <a:t>All-du-paths coverage (ADUPC)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Gill Sans MT" pitchFamily="34" charset="0"/>
              </a:rPr>
              <a:t>: For each set </a:t>
            </a:r>
            <a:r>
              <a:rPr lang="en-US" sz="2400" i="1" dirty="0">
                <a:solidFill>
                  <a:schemeClr val="accent6">
                    <a:lumMod val="50000"/>
                  </a:schemeClr>
                </a:solidFill>
                <a:latin typeface="Gill Sans MT" pitchFamily="34" charset="0"/>
              </a:rPr>
              <a:t>S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Gill Sans MT" pitchFamily="34" charset="0"/>
              </a:rPr>
              <a:t> = </a:t>
            </a:r>
            <a:r>
              <a:rPr lang="en-US" sz="2400" i="1" dirty="0">
                <a:solidFill>
                  <a:schemeClr val="accent6">
                    <a:lumMod val="50000"/>
                  </a:schemeClr>
                </a:solidFill>
                <a:latin typeface="Gill Sans MT" pitchFamily="34" charset="0"/>
              </a:rPr>
              <a:t>du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Gill Sans MT" pitchFamily="34" charset="0"/>
              </a:rPr>
              <a:t> (</a:t>
            </a:r>
            <a:r>
              <a:rPr lang="en-US" sz="2400" i="1" dirty="0" err="1">
                <a:solidFill>
                  <a:schemeClr val="accent6">
                    <a:lumMod val="50000"/>
                  </a:schemeClr>
                </a:solidFill>
                <a:latin typeface="Gill Sans MT" pitchFamily="34" charset="0"/>
              </a:rPr>
              <a:t>n</a:t>
            </a:r>
            <a:r>
              <a:rPr lang="en-US" sz="2400" i="1" baseline="-25000" dirty="0" err="1">
                <a:solidFill>
                  <a:schemeClr val="accent6">
                    <a:lumMod val="50000"/>
                  </a:schemeClr>
                </a:solidFill>
                <a:latin typeface="Gill Sans MT" pitchFamily="34" charset="0"/>
              </a:rPr>
              <a:t>i</a:t>
            </a:r>
            <a:r>
              <a:rPr lang="en-US" sz="2400" i="1" dirty="0">
                <a:solidFill>
                  <a:schemeClr val="accent6">
                    <a:lumMod val="50000"/>
                  </a:schemeClr>
                </a:solidFill>
                <a:latin typeface="Gill Sans MT" pitchFamily="34" charset="0"/>
              </a:rPr>
              <a:t>, </a:t>
            </a:r>
            <a:r>
              <a:rPr lang="en-US" sz="2400" i="1" dirty="0" err="1">
                <a:solidFill>
                  <a:schemeClr val="accent6">
                    <a:lumMod val="50000"/>
                  </a:schemeClr>
                </a:solidFill>
                <a:latin typeface="Gill Sans MT" pitchFamily="34" charset="0"/>
              </a:rPr>
              <a:t>n</a:t>
            </a:r>
            <a:r>
              <a:rPr lang="en-US" sz="2400" i="1" baseline="-25000" dirty="0" err="1">
                <a:solidFill>
                  <a:schemeClr val="accent6">
                    <a:lumMod val="50000"/>
                  </a:schemeClr>
                </a:solidFill>
                <a:latin typeface="Gill Sans MT" pitchFamily="34" charset="0"/>
              </a:rPr>
              <a:t>j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Gill Sans MT" pitchFamily="34" charset="0"/>
              </a:rPr>
              <a:t>, </a:t>
            </a:r>
            <a:r>
              <a:rPr lang="en-US" sz="2400" i="1" dirty="0">
                <a:solidFill>
                  <a:schemeClr val="accent6">
                    <a:lumMod val="50000"/>
                  </a:schemeClr>
                </a:solidFill>
                <a:latin typeface="Gill Sans MT" pitchFamily="34" charset="0"/>
              </a:rPr>
              <a:t>v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Gill Sans MT" pitchFamily="34" charset="0"/>
              </a:rPr>
              <a:t>), TR contains every path </a:t>
            </a:r>
            <a:r>
              <a:rPr lang="en-US" sz="2400" i="1" dirty="0">
                <a:solidFill>
                  <a:schemeClr val="accent6">
                    <a:lumMod val="50000"/>
                  </a:schemeClr>
                </a:solidFill>
                <a:latin typeface="Gill Sans MT" pitchFamily="34" charset="0"/>
              </a:rPr>
              <a:t>d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Gill Sans MT" pitchFamily="34" charset="0"/>
              </a:rPr>
              <a:t> in </a:t>
            </a:r>
            <a:r>
              <a:rPr lang="en-US" sz="2400" i="1" dirty="0">
                <a:solidFill>
                  <a:schemeClr val="accent6">
                    <a:lumMod val="50000"/>
                  </a:schemeClr>
                </a:solidFill>
                <a:latin typeface="Gill Sans MT" pitchFamily="34" charset="0"/>
              </a:rPr>
              <a:t>S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Gill Sans MT" pitchFamily="34" charset="0"/>
              </a:rPr>
              <a:t>.</a:t>
            </a:r>
          </a:p>
        </p:txBody>
      </p:sp>
      <p:sp>
        <p:nvSpPr>
          <p:cNvPr id="193544" name="Rectangle 8"/>
          <p:cNvSpPr>
            <a:spLocks noChangeArrowheads="1"/>
          </p:cNvSpPr>
          <p:nvPr/>
        </p:nvSpPr>
        <p:spPr bwMode="auto">
          <a:xfrm>
            <a:off x="138113" y="2633760"/>
            <a:ext cx="8867775" cy="840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Then we make sure that </a:t>
            </a:r>
            <a:r>
              <a:rPr lang="en-US" sz="2800" b="0" dirty="0">
                <a:solidFill>
                  <a:schemeClr val="tx2"/>
                </a:solidFill>
                <a:latin typeface="Gill Sans MT" pitchFamily="34" charset="0"/>
              </a:rPr>
              <a:t>every def</a:t>
            </a: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 reaches </a:t>
            </a:r>
            <a:r>
              <a:rPr lang="en-US" sz="2800" b="0" dirty="0">
                <a:solidFill>
                  <a:schemeClr val="tx2"/>
                </a:solidFill>
                <a:latin typeface="Gill Sans MT" pitchFamily="34" charset="0"/>
              </a:rPr>
              <a:t>all</a:t>
            </a: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 possible </a:t>
            </a:r>
            <a:r>
              <a:rPr lang="en-US" sz="2800" b="0" dirty="0">
                <a:solidFill>
                  <a:schemeClr val="tx2"/>
                </a:solidFill>
                <a:latin typeface="Gill Sans MT" pitchFamily="34" charset="0"/>
              </a:rPr>
              <a:t>uses.</a:t>
            </a:r>
          </a:p>
        </p:txBody>
      </p:sp>
      <p:sp>
        <p:nvSpPr>
          <p:cNvPr id="193545" name="Rectangle 9"/>
          <p:cNvSpPr>
            <a:spLocks noChangeArrowheads="1"/>
          </p:cNvSpPr>
          <p:nvPr/>
        </p:nvSpPr>
        <p:spPr bwMode="auto">
          <a:xfrm>
            <a:off x="138113" y="4985268"/>
            <a:ext cx="8867775" cy="474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Finally, we cover </a:t>
            </a:r>
            <a:r>
              <a:rPr lang="en-US" sz="2800" b="0" dirty="0">
                <a:solidFill>
                  <a:schemeClr val="tx2"/>
                </a:solidFill>
                <a:latin typeface="Gill Sans MT" pitchFamily="34" charset="0"/>
              </a:rPr>
              <a:t>all the paths</a:t>
            </a: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 between </a:t>
            </a:r>
            <a:r>
              <a:rPr lang="en-US" sz="2800" b="0" dirty="0" err="1">
                <a:solidFill>
                  <a:schemeClr val="tx1"/>
                </a:solidFill>
                <a:latin typeface="Gill Sans MT" pitchFamily="34" charset="0"/>
              </a:rPr>
              <a:t>defs</a:t>
            </a: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 and uses</a:t>
            </a:r>
          </a:p>
        </p:txBody>
      </p:sp>
      <p:sp>
        <p:nvSpPr>
          <p:cNvPr id="30731" name="Rectangle 11"/>
          <p:cNvSpPr>
            <a:spLocks noChangeArrowheads="1"/>
          </p:cNvSpPr>
          <p:nvPr/>
        </p:nvSpPr>
        <p:spPr bwMode="auto">
          <a:xfrm>
            <a:off x="138113" y="901197"/>
            <a:ext cx="8867775" cy="56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First, we make sure </a:t>
            </a:r>
            <a:r>
              <a:rPr lang="en-US" sz="2800" b="0" dirty="0">
                <a:solidFill>
                  <a:schemeClr val="tx2"/>
                </a:solidFill>
                <a:latin typeface="Gill Sans MT" pitchFamily="34" charset="0"/>
              </a:rPr>
              <a:t>every def</a:t>
            </a: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 reaches </a:t>
            </a:r>
            <a:r>
              <a:rPr lang="en-US" sz="2800" b="0" dirty="0">
                <a:solidFill>
                  <a:schemeClr val="tx2"/>
                </a:solidFill>
                <a:latin typeface="Gill Sans MT" pitchFamily="34" charset="0"/>
              </a:rPr>
              <a:t>a use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3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3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93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3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93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540" grpId="0" animBg="1" autoUpdateAnimBg="0"/>
      <p:bldP spid="193542" grpId="0" animBg="1" autoUpdateAnimBg="0"/>
      <p:bldP spid="193543" grpId="0" animBg="1" autoUpdateAnimBg="0"/>
      <p:bldP spid="193544" grpId="0" autoUpdateAnimBg="0"/>
      <p:bldP spid="193545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Introduction to Software Testing, Edition 2  (Ch 07)</a:t>
            </a:r>
          </a:p>
        </p:txBody>
      </p:sp>
      <p:sp>
        <p:nvSpPr>
          <p:cNvPr id="3174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© Ammann &amp; Offutt</a:t>
            </a:r>
          </a:p>
        </p:txBody>
      </p:sp>
      <p:sp>
        <p:nvSpPr>
          <p:cNvPr id="317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18D97B6-0619-419D-BF6F-B75BAEB17F0E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Data Flow Testing Example</a:t>
            </a:r>
          </a:p>
        </p:txBody>
      </p:sp>
      <p:grpSp>
        <p:nvGrpSpPr>
          <p:cNvPr id="31750" name="Group 41"/>
          <p:cNvGrpSpPr>
            <a:grpSpLocks/>
          </p:cNvGrpSpPr>
          <p:nvPr/>
        </p:nvGrpSpPr>
        <p:grpSpPr bwMode="auto">
          <a:xfrm>
            <a:off x="2155948" y="1214434"/>
            <a:ext cx="4346575" cy="2141538"/>
            <a:chOff x="1491" y="760"/>
            <a:chExt cx="2738" cy="1349"/>
          </a:xfrm>
        </p:grpSpPr>
        <p:grpSp>
          <p:nvGrpSpPr>
            <p:cNvPr id="31760" name="Group 4"/>
            <p:cNvGrpSpPr>
              <a:grpSpLocks/>
            </p:cNvGrpSpPr>
            <p:nvPr/>
          </p:nvGrpSpPr>
          <p:grpSpPr bwMode="auto">
            <a:xfrm>
              <a:off x="1491" y="979"/>
              <a:ext cx="2738" cy="909"/>
              <a:chOff x="503" y="2966"/>
              <a:chExt cx="2738" cy="909"/>
            </a:xfrm>
          </p:grpSpPr>
          <p:grpSp>
            <p:nvGrpSpPr>
              <p:cNvPr id="31764" name="Group 5"/>
              <p:cNvGrpSpPr>
                <a:grpSpLocks/>
              </p:cNvGrpSpPr>
              <p:nvPr/>
            </p:nvGrpSpPr>
            <p:grpSpPr bwMode="auto">
              <a:xfrm>
                <a:off x="730" y="3273"/>
                <a:ext cx="350" cy="296"/>
                <a:chOff x="4288" y="1746"/>
                <a:chExt cx="350" cy="296"/>
              </a:xfrm>
            </p:grpSpPr>
            <p:sp>
              <p:nvSpPr>
                <p:cNvPr id="31794" name="Oval 6"/>
                <p:cNvSpPr>
                  <a:spLocks noChangeArrowheads="1"/>
                </p:cNvSpPr>
                <p:nvPr/>
              </p:nvSpPr>
              <p:spPr bwMode="auto">
                <a:xfrm>
                  <a:off x="4288" y="1746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795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4365" y="1769"/>
                  <a:ext cx="196" cy="25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 algn="r"/>
                  <a:r>
                    <a:rPr lang="en-US" dirty="0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</p:grpSp>
          <p:grpSp>
            <p:nvGrpSpPr>
              <p:cNvPr id="31765" name="Group 8"/>
              <p:cNvGrpSpPr>
                <a:grpSpLocks/>
              </p:cNvGrpSpPr>
              <p:nvPr/>
            </p:nvGrpSpPr>
            <p:grpSpPr bwMode="auto">
              <a:xfrm>
                <a:off x="1255" y="2966"/>
                <a:ext cx="380" cy="908"/>
                <a:chOff x="1346" y="2965"/>
                <a:chExt cx="380" cy="908"/>
              </a:xfrm>
            </p:grpSpPr>
            <p:grpSp>
              <p:nvGrpSpPr>
                <p:cNvPr id="31788" name="Group 9"/>
                <p:cNvGrpSpPr>
                  <a:grpSpLocks/>
                </p:cNvGrpSpPr>
                <p:nvPr/>
              </p:nvGrpSpPr>
              <p:grpSpPr bwMode="auto">
                <a:xfrm>
                  <a:off x="1346" y="3577"/>
                  <a:ext cx="350" cy="296"/>
                  <a:chOff x="4738" y="2684"/>
                  <a:chExt cx="350" cy="296"/>
                </a:xfrm>
              </p:grpSpPr>
              <p:sp>
                <p:nvSpPr>
                  <p:cNvPr id="31792" name="Oval 10"/>
                  <p:cNvSpPr>
                    <a:spLocks noChangeArrowheads="1"/>
                  </p:cNvSpPr>
                  <p:nvPr/>
                </p:nvSpPr>
                <p:spPr bwMode="auto">
                  <a:xfrm>
                    <a:off x="4738" y="2684"/>
                    <a:ext cx="350" cy="296"/>
                  </a:xfrm>
                  <a:prstGeom prst="ellipse">
                    <a:avLst/>
                  </a:prstGeom>
                  <a:solidFill>
                    <a:srgbClr val="0066FF"/>
                  </a:solidFill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1793" name="Text Box 1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815" y="2707"/>
                    <a:ext cx="197" cy="252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dirty="0">
                        <a:solidFill>
                          <a:schemeClr val="tx1"/>
                        </a:solidFill>
                      </a:rPr>
                      <a:t>3</a:t>
                    </a:r>
                  </a:p>
                </p:txBody>
              </p:sp>
            </p:grpSp>
            <p:grpSp>
              <p:nvGrpSpPr>
                <p:cNvPr id="31789" name="Group 12"/>
                <p:cNvGrpSpPr>
                  <a:grpSpLocks/>
                </p:cNvGrpSpPr>
                <p:nvPr/>
              </p:nvGrpSpPr>
              <p:grpSpPr bwMode="auto">
                <a:xfrm>
                  <a:off x="1376" y="2965"/>
                  <a:ext cx="350" cy="296"/>
                  <a:chOff x="3838" y="2684"/>
                  <a:chExt cx="350" cy="296"/>
                </a:xfrm>
              </p:grpSpPr>
              <p:sp>
                <p:nvSpPr>
                  <p:cNvPr id="31790" name="Oval 13"/>
                  <p:cNvSpPr>
                    <a:spLocks noChangeArrowheads="1"/>
                  </p:cNvSpPr>
                  <p:nvPr/>
                </p:nvSpPr>
                <p:spPr bwMode="auto">
                  <a:xfrm>
                    <a:off x="3838" y="2684"/>
                    <a:ext cx="350" cy="296"/>
                  </a:xfrm>
                  <a:prstGeom prst="ellipse">
                    <a:avLst/>
                  </a:prstGeom>
                  <a:solidFill>
                    <a:srgbClr val="0066FF"/>
                  </a:solidFill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1791" name="Text Box 1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15" y="2707"/>
                    <a:ext cx="196" cy="250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dirty="0">
                        <a:solidFill>
                          <a:schemeClr val="tx1"/>
                        </a:solidFill>
                      </a:rPr>
                      <a:t>2</a:t>
                    </a:r>
                  </a:p>
                </p:txBody>
              </p:sp>
            </p:grpSp>
          </p:grpSp>
          <p:grpSp>
            <p:nvGrpSpPr>
              <p:cNvPr id="31766" name="Group 15"/>
              <p:cNvGrpSpPr>
                <a:grpSpLocks/>
              </p:cNvGrpSpPr>
              <p:nvPr/>
            </p:nvGrpSpPr>
            <p:grpSpPr bwMode="auto">
              <a:xfrm>
                <a:off x="2891" y="3273"/>
                <a:ext cx="350" cy="296"/>
                <a:chOff x="4288" y="3622"/>
                <a:chExt cx="350" cy="296"/>
              </a:xfrm>
            </p:grpSpPr>
            <p:sp>
              <p:nvSpPr>
                <p:cNvPr id="31786" name="Oval 16"/>
                <p:cNvSpPr>
                  <a:spLocks noChangeArrowheads="1"/>
                </p:cNvSpPr>
                <p:nvPr/>
              </p:nvSpPr>
              <p:spPr bwMode="auto">
                <a:xfrm>
                  <a:off x="4288" y="3622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571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787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365" y="3645"/>
                  <a:ext cx="196" cy="25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dirty="0">
                      <a:solidFill>
                        <a:schemeClr val="tx1"/>
                      </a:solidFill>
                    </a:rPr>
                    <a:t>7</a:t>
                  </a:r>
                </a:p>
              </p:txBody>
            </p:sp>
          </p:grpSp>
          <p:sp>
            <p:nvSpPr>
              <p:cNvPr id="31767" name="Line 18"/>
              <p:cNvSpPr>
                <a:spLocks noChangeShapeType="1"/>
              </p:cNvSpPr>
              <p:nvPr/>
            </p:nvSpPr>
            <p:spPr bwMode="auto">
              <a:xfrm flipV="1">
                <a:off x="1075" y="3193"/>
                <a:ext cx="250" cy="16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68" name="Line 19"/>
              <p:cNvSpPr>
                <a:spLocks noChangeShapeType="1"/>
              </p:cNvSpPr>
              <p:nvPr/>
            </p:nvSpPr>
            <p:spPr bwMode="auto">
              <a:xfrm>
                <a:off x="503" y="3421"/>
                <a:ext cx="223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1769" name="Group 20"/>
              <p:cNvGrpSpPr>
                <a:grpSpLocks/>
              </p:cNvGrpSpPr>
              <p:nvPr/>
            </p:nvGrpSpPr>
            <p:grpSpPr bwMode="auto">
              <a:xfrm>
                <a:off x="1810" y="3273"/>
                <a:ext cx="350" cy="296"/>
                <a:chOff x="4288" y="1746"/>
                <a:chExt cx="350" cy="296"/>
              </a:xfrm>
            </p:grpSpPr>
            <p:sp>
              <p:nvSpPr>
                <p:cNvPr id="31784" name="Oval 21"/>
                <p:cNvSpPr>
                  <a:spLocks noChangeArrowheads="1"/>
                </p:cNvSpPr>
                <p:nvPr/>
              </p:nvSpPr>
              <p:spPr bwMode="auto">
                <a:xfrm>
                  <a:off x="4288" y="1746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785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4365" y="1769"/>
                  <a:ext cx="196" cy="25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 algn="r"/>
                  <a:r>
                    <a:rPr lang="en-US" dirty="0">
                      <a:solidFill>
                        <a:schemeClr val="tx1"/>
                      </a:solidFill>
                    </a:rPr>
                    <a:t>4</a:t>
                  </a:r>
                </a:p>
              </p:txBody>
            </p:sp>
          </p:grpSp>
          <p:grpSp>
            <p:nvGrpSpPr>
              <p:cNvPr id="31770" name="Group 23"/>
              <p:cNvGrpSpPr>
                <a:grpSpLocks/>
              </p:cNvGrpSpPr>
              <p:nvPr/>
            </p:nvGrpSpPr>
            <p:grpSpPr bwMode="auto">
              <a:xfrm>
                <a:off x="2335" y="2967"/>
                <a:ext cx="380" cy="908"/>
                <a:chOff x="2450" y="2968"/>
                <a:chExt cx="380" cy="908"/>
              </a:xfrm>
            </p:grpSpPr>
            <p:grpSp>
              <p:nvGrpSpPr>
                <p:cNvPr id="31778" name="Group 24"/>
                <p:cNvGrpSpPr>
                  <a:grpSpLocks/>
                </p:cNvGrpSpPr>
                <p:nvPr/>
              </p:nvGrpSpPr>
              <p:grpSpPr bwMode="auto">
                <a:xfrm>
                  <a:off x="2450" y="3580"/>
                  <a:ext cx="350" cy="296"/>
                  <a:chOff x="4738" y="2684"/>
                  <a:chExt cx="350" cy="296"/>
                </a:xfrm>
              </p:grpSpPr>
              <p:sp>
                <p:nvSpPr>
                  <p:cNvPr id="31782" name="Oval 25"/>
                  <p:cNvSpPr>
                    <a:spLocks noChangeArrowheads="1"/>
                  </p:cNvSpPr>
                  <p:nvPr/>
                </p:nvSpPr>
                <p:spPr bwMode="auto">
                  <a:xfrm>
                    <a:off x="4738" y="2684"/>
                    <a:ext cx="350" cy="296"/>
                  </a:xfrm>
                  <a:prstGeom prst="ellipse">
                    <a:avLst/>
                  </a:prstGeom>
                  <a:solidFill>
                    <a:srgbClr val="0066FF"/>
                  </a:solidFill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1783" name="Text Box 2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815" y="2707"/>
                    <a:ext cx="196" cy="250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dirty="0">
                        <a:solidFill>
                          <a:schemeClr val="tx1"/>
                        </a:solidFill>
                      </a:rPr>
                      <a:t>6</a:t>
                    </a:r>
                  </a:p>
                </p:txBody>
              </p:sp>
            </p:grpSp>
            <p:grpSp>
              <p:nvGrpSpPr>
                <p:cNvPr id="31779" name="Group 27"/>
                <p:cNvGrpSpPr>
                  <a:grpSpLocks/>
                </p:cNvGrpSpPr>
                <p:nvPr/>
              </p:nvGrpSpPr>
              <p:grpSpPr bwMode="auto">
                <a:xfrm>
                  <a:off x="2480" y="2968"/>
                  <a:ext cx="350" cy="296"/>
                  <a:chOff x="3838" y="2684"/>
                  <a:chExt cx="350" cy="296"/>
                </a:xfrm>
              </p:grpSpPr>
              <p:sp>
                <p:nvSpPr>
                  <p:cNvPr id="31780" name="Oval 28"/>
                  <p:cNvSpPr>
                    <a:spLocks noChangeArrowheads="1"/>
                  </p:cNvSpPr>
                  <p:nvPr/>
                </p:nvSpPr>
                <p:spPr bwMode="auto">
                  <a:xfrm>
                    <a:off x="3838" y="2684"/>
                    <a:ext cx="350" cy="296"/>
                  </a:xfrm>
                  <a:prstGeom prst="ellipse">
                    <a:avLst/>
                  </a:prstGeom>
                  <a:solidFill>
                    <a:srgbClr val="0066FF"/>
                  </a:solidFill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1781" name="Text Box 2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15" y="2707"/>
                    <a:ext cx="196" cy="250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dirty="0">
                        <a:solidFill>
                          <a:schemeClr val="tx1"/>
                        </a:solidFill>
                      </a:rPr>
                      <a:t>5</a:t>
                    </a:r>
                  </a:p>
                </p:txBody>
              </p:sp>
            </p:grpSp>
          </p:grpSp>
          <p:sp>
            <p:nvSpPr>
              <p:cNvPr id="31771" name="Line 30"/>
              <p:cNvSpPr>
                <a:spLocks noChangeShapeType="1"/>
              </p:cNvSpPr>
              <p:nvPr/>
            </p:nvSpPr>
            <p:spPr bwMode="auto">
              <a:xfrm flipV="1">
                <a:off x="2679" y="3513"/>
                <a:ext cx="250" cy="16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72" name="Line 31"/>
              <p:cNvSpPr>
                <a:spLocks noChangeShapeType="1"/>
              </p:cNvSpPr>
              <p:nvPr/>
            </p:nvSpPr>
            <p:spPr bwMode="auto">
              <a:xfrm flipV="1">
                <a:off x="1595" y="3513"/>
                <a:ext cx="250" cy="16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73" name="Line 32"/>
              <p:cNvSpPr>
                <a:spLocks noChangeShapeType="1"/>
              </p:cNvSpPr>
              <p:nvPr/>
            </p:nvSpPr>
            <p:spPr bwMode="auto">
              <a:xfrm flipV="1">
                <a:off x="2147" y="3193"/>
                <a:ext cx="250" cy="16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74" name="Line 33"/>
              <p:cNvSpPr>
                <a:spLocks noChangeShapeType="1"/>
              </p:cNvSpPr>
              <p:nvPr/>
            </p:nvSpPr>
            <p:spPr bwMode="auto">
              <a:xfrm>
                <a:off x="1055" y="3517"/>
                <a:ext cx="218" cy="15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75" name="Line 34"/>
              <p:cNvSpPr>
                <a:spLocks noChangeShapeType="1"/>
              </p:cNvSpPr>
              <p:nvPr/>
            </p:nvSpPr>
            <p:spPr bwMode="auto">
              <a:xfrm>
                <a:off x="1607" y="3198"/>
                <a:ext cx="218" cy="15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76" name="Line 35"/>
              <p:cNvSpPr>
                <a:spLocks noChangeShapeType="1"/>
              </p:cNvSpPr>
              <p:nvPr/>
            </p:nvSpPr>
            <p:spPr bwMode="auto">
              <a:xfrm>
                <a:off x="2123" y="3518"/>
                <a:ext cx="218" cy="15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77" name="Line 36"/>
              <p:cNvSpPr>
                <a:spLocks noChangeShapeType="1"/>
              </p:cNvSpPr>
              <p:nvPr/>
            </p:nvSpPr>
            <p:spPr bwMode="auto">
              <a:xfrm>
                <a:off x="2707" y="3197"/>
                <a:ext cx="218" cy="15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1761" name="Text Box 38"/>
            <p:cNvSpPr txBox="1">
              <a:spLocks noChangeArrowheads="1"/>
            </p:cNvSpPr>
            <p:nvPr/>
          </p:nvSpPr>
          <p:spPr bwMode="auto">
            <a:xfrm>
              <a:off x="1569" y="1093"/>
              <a:ext cx="648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dirty="0">
                  <a:solidFill>
                    <a:srgbClr val="C00000"/>
                  </a:solidFill>
                </a:rPr>
                <a:t>X = 42</a:t>
              </a:r>
            </a:p>
          </p:txBody>
        </p:sp>
        <p:sp>
          <p:nvSpPr>
            <p:cNvPr id="31762" name="Text Box 39"/>
            <p:cNvSpPr txBox="1">
              <a:spLocks noChangeArrowheads="1"/>
            </p:cNvSpPr>
            <p:nvPr/>
          </p:nvSpPr>
          <p:spPr bwMode="auto">
            <a:xfrm>
              <a:off x="3185" y="1859"/>
              <a:ext cx="648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solidFill>
                    <a:srgbClr val="C00000"/>
                  </a:solidFill>
                </a:rPr>
                <a:t>Z = X-8</a:t>
              </a:r>
            </a:p>
          </p:txBody>
        </p:sp>
        <p:sp>
          <p:nvSpPr>
            <p:cNvPr id="31763" name="Text Box 40"/>
            <p:cNvSpPr txBox="1">
              <a:spLocks noChangeArrowheads="1"/>
            </p:cNvSpPr>
            <p:nvPr/>
          </p:nvSpPr>
          <p:spPr bwMode="auto">
            <a:xfrm>
              <a:off x="3132" y="760"/>
              <a:ext cx="75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dirty="0">
                  <a:solidFill>
                    <a:srgbClr val="C00000"/>
                  </a:solidFill>
                </a:rPr>
                <a:t>Z = X*2</a:t>
              </a:r>
            </a:p>
          </p:txBody>
        </p:sp>
      </p:grpSp>
      <p:grpSp>
        <p:nvGrpSpPr>
          <p:cNvPr id="13" name="Group 47"/>
          <p:cNvGrpSpPr>
            <a:grpSpLocks/>
          </p:cNvGrpSpPr>
          <p:nvPr/>
        </p:nvGrpSpPr>
        <p:grpSpPr bwMode="auto">
          <a:xfrm>
            <a:off x="614363" y="3656011"/>
            <a:ext cx="2011362" cy="1015999"/>
            <a:chOff x="382" y="2268"/>
            <a:chExt cx="1080" cy="640"/>
          </a:xfrm>
          <a:solidFill>
            <a:schemeClr val="accent5"/>
          </a:solidFill>
        </p:grpSpPr>
        <p:sp>
          <p:nvSpPr>
            <p:cNvPr id="31758" name="Text Box 37"/>
            <p:cNvSpPr txBox="1">
              <a:spLocks noChangeArrowheads="1"/>
            </p:cNvSpPr>
            <p:nvPr/>
          </p:nvSpPr>
          <p:spPr bwMode="auto">
            <a:xfrm>
              <a:off x="388" y="2268"/>
              <a:ext cx="1071" cy="64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dirty="0">
                  <a:solidFill>
                    <a:schemeClr val="tx1"/>
                  </a:solidFill>
                </a:rPr>
                <a:t>All-</a:t>
              </a:r>
              <a:r>
                <a:rPr lang="en-US" sz="2400" dirty="0" err="1">
                  <a:solidFill>
                    <a:schemeClr val="tx1"/>
                  </a:solidFill>
                </a:rPr>
                <a:t>defs</a:t>
              </a:r>
              <a:r>
                <a:rPr lang="en-US" sz="2400" dirty="0">
                  <a:solidFill>
                    <a:schemeClr val="tx1"/>
                  </a:solidFill>
                </a:rPr>
                <a:t> for </a:t>
              </a:r>
              <a:r>
                <a:rPr lang="en-US" sz="2400" i="1" dirty="0">
                  <a:solidFill>
                    <a:schemeClr val="tx1"/>
                  </a:solidFill>
                </a:rPr>
                <a:t>X</a:t>
              </a:r>
            </a:p>
            <a:p>
              <a:pPr algn="ctr">
                <a:spcBef>
                  <a:spcPct val="50000"/>
                </a:spcBef>
              </a:pPr>
              <a:r>
                <a:rPr lang="en-US" sz="2400" dirty="0">
                  <a:solidFill>
                    <a:schemeClr val="tx1"/>
                  </a:solidFill>
                </a:rPr>
                <a:t>[ 1, 2, 4, 5 ]</a:t>
              </a:r>
            </a:p>
          </p:txBody>
        </p:sp>
        <p:sp>
          <p:nvSpPr>
            <p:cNvPr id="31759" name="Line 42"/>
            <p:cNvSpPr>
              <a:spLocks noChangeShapeType="1"/>
            </p:cNvSpPr>
            <p:nvPr/>
          </p:nvSpPr>
          <p:spPr bwMode="auto">
            <a:xfrm>
              <a:off x="382" y="2513"/>
              <a:ext cx="1080" cy="0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" name="Group 48"/>
          <p:cNvGrpSpPr>
            <a:grpSpLocks/>
          </p:cNvGrpSpPr>
          <p:nvPr/>
        </p:nvGrpSpPr>
        <p:grpSpPr bwMode="auto">
          <a:xfrm>
            <a:off x="3240088" y="3656013"/>
            <a:ext cx="2028825" cy="1565275"/>
            <a:chOff x="1781" y="2364"/>
            <a:chExt cx="1070" cy="986"/>
          </a:xfrm>
        </p:grpSpPr>
        <p:sp>
          <p:nvSpPr>
            <p:cNvPr id="31756" name="Text Box 43"/>
            <p:cNvSpPr txBox="1">
              <a:spLocks noChangeArrowheads="1"/>
            </p:cNvSpPr>
            <p:nvPr/>
          </p:nvSpPr>
          <p:spPr bwMode="auto">
            <a:xfrm>
              <a:off x="1787" y="2364"/>
              <a:ext cx="1064" cy="986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dirty="0">
                  <a:solidFill>
                    <a:schemeClr val="tx1"/>
                  </a:solidFill>
                </a:rPr>
                <a:t>All-uses for </a:t>
              </a:r>
              <a:r>
                <a:rPr lang="en-US" sz="2400" i="1" dirty="0">
                  <a:solidFill>
                    <a:schemeClr val="tx1"/>
                  </a:solidFill>
                </a:rPr>
                <a:t>X</a:t>
              </a:r>
              <a:endParaRPr lang="en-US" sz="2800" i="1" dirty="0">
                <a:solidFill>
                  <a:schemeClr val="tx1"/>
                </a:solidFill>
              </a:endParaRPr>
            </a:p>
            <a:p>
              <a:pPr algn="ctr">
                <a:spcBef>
                  <a:spcPct val="50000"/>
                </a:spcBef>
              </a:pPr>
              <a:r>
                <a:rPr lang="en-US" sz="2400" dirty="0">
                  <a:solidFill>
                    <a:schemeClr val="tx1"/>
                  </a:solidFill>
                </a:rPr>
                <a:t>[ 1, 2, 4, 5 ]</a:t>
              </a:r>
            </a:p>
            <a:p>
              <a:pPr algn="ctr">
                <a:spcBef>
                  <a:spcPct val="50000"/>
                </a:spcBef>
              </a:pPr>
              <a:r>
                <a:rPr lang="en-US" sz="2400" dirty="0">
                  <a:solidFill>
                    <a:schemeClr val="tx1"/>
                  </a:solidFill>
                </a:rPr>
                <a:t>[ 1, 2, 4, 6 ]</a:t>
              </a:r>
            </a:p>
          </p:txBody>
        </p:sp>
        <p:sp>
          <p:nvSpPr>
            <p:cNvPr id="31757" name="Line 44"/>
            <p:cNvSpPr>
              <a:spLocks noChangeShapeType="1"/>
            </p:cNvSpPr>
            <p:nvPr/>
          </p:nvSpPr>
          <p:spPr bwMode="auto">
            <a:xfrm>
              <a:off x="1781" y="2609"/>
              <a:ext cx="106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" name="Group 49"/>
          <p:cNvGrpSpPr>
            <a:grpSpLocks/>
          </p:cNvGrpSpPr>
          <p:nvPr/>
        </p:nvGrpSpPr>
        <p:grpSpPr bwMode="auto">
          <a:xfrm>
            <a:off x="5883275" y="3656014"/>
            <a:ext cx="2646363" cy="2678113"/>
            <a:chOff x="3346" y="2424"/>
            <a:chExt cx="1207" cy="1687"/>
          </a:xfrm>
        </p:grpSpPr>
        <p:sp>
          <p:nvSpPr>
            <p:cNvPr id="31754" name="Text Box 45"/>
            <p:cNvSpPr txBox="1">
              <a:spLocks noChangeArrowheads="1"/>
            </p:cNvSpPr>
            <p:nvPr/>
          </p:nvSpPr>
          <p:spPr bwMode="auto">
            <a:xfrm>
              <a:off x="3352" y="2424"/>
              <a:ext cx="1201" cy="1687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dirty="0">
                  <a:solidFill>
                    <a:schemeClr val="tx1"/>
                  </a:solidFill>
                </a:rPr>
                <a:t>All-du-paths for </a:t>
              </a:r>
              <a:r>
                <a:rPr lang="en-US" sz="2400" i="1" dirty="0">
                  <a:solidFill>
                    <a:schemeClr val="tx1"/>
                  </a:solidFill>
                </a:rPr>
                <a:t>X</a:t>
              </a:r>
              <a:endParaRPr lang="en-US" sz="2800" i="1" dirty="0">
                <a:solidFill>
                  <a:schemeClr val="tx1"/>
                </a:solidFill>
              </a:endParaRPr>
            </a:p>
            <a:p>
              <a:pPr algn="ctr">
                <a:spcBef>
                  <a:spcPct val="50000"/>
                </a:spcBef>
              </a:pPr>
              <a:r>
                <a:rPr lang="en-US" sz="2400" dirty="0">
                  <a:solidFill>
                    <a:schemeClr val="tx1"/>
                  </a:solidFill>
                </a:rPr>
                <a:t>[ 1, 2, 4, 5 ]</a:t>
              </a:r>
            </a:p>
            <a:p>
              <a:pPr algn="ctr">
                <a:spcBef>
                  <a:spcPct val="50000"/>
                </a:spcBef>
              </a:pPr>
              <a:r>
                <a:rPr lang="en-US" sz="2400" dirty="0">
                  <a:solidFill>
                    <a:schemeClr val="tx1"/>
                  </a:solidFill>
                </a:rPr>
                <a:t>[ 1, 3, 4, 5 ]</a:t>
              </a:r>
            </a:p>
            <a:p>
              <a:pPr algn="ctr">
                <a:spcBef>
                  <a:spcPct val="50000"/>
                </a:spcBef>
              </a:pPr>
              <a:r>
                <a:rPr lang="en-US" sz="2400" dirty="0">
                  <a:solidFill>
                    <a:schemeClr val="tx1"/>
                  </a:solidFill>
                </a:rPr>
                <a:t>[ 1, 2, 4, 6 ]</a:t>
              </a:r>
            </a:p>
            <a:p>
              <a:pPr algn="ctr">
                <a:spcBef>
                  <a:spcPct val="50000"/>
                </a:spcBef>
              </a:pPr>
              <a:r>
                <a:rPr lang="en-US" sz="2400" dirty="0">
                  <a:solidFill>
                    <a:schemeClr val="tx1"/>
                  </a:solidFill>
                </a:rPr>
                <a:t>[ 1, 3, 4, 6 ]</a:t>
              </a:r>
            </a:p>
          </p:txBody>
        </p:sp>
        <p:sp>
          <p:nvSpPr>
            <p:cNvPr id="31755" name="Line 46"/>
            <p:cNvSpPr>
              <a:spLocks noChangeShapeType="1"/>
            </p:cNvSpPr>
            <p:nvPr/>
          </p:nvSpPr>
          <p:spPr bwMode="auto">
            <a:xfrm>
              <a:off x="3346" y="2669"/>
              <a:ext cx="120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9663E0EF-77B5-40E7-8510-D6C0F8E3CD07}"/>
              </a:ext>
            </a:extLst>
          </p:cNvPr>
          <p:cNvSpPr txBox="1"/>
          <p:nvPr/>
        </p:nvSpPr>
        <p:spPr>
          <a:xfrm>
            <a:off x="208258" y="794750"/>
            <a:ext cx="436374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chemeClr val="tx1"/>
                </a:solidFill>
                <a:latin typeface="Gill Sans MT" panose="020B0502020104020203" pitchFamily="34" charset="0"/>
              </a:rPr>
              <a:t>Write down the TRs and Test Paths for these criteria.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Introduction to Software Testing, Edition 2  (Ch 07)</a:t>
            </a:r>
          </a:p>
        </p:txBody>
      </p:sp>
      <p:sp>
        <p:nvSpPr>
          <p:cNvPr id="3277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© Ammann &amp; Offutt</a:t>
            </a:r>
          </a:p>
        </p:txBody>
      </p:sp>
      <p:sp>
        <p:nvSpPr>
          <p:cNvPr id="327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ACFD919-1577-4397-9DB0-ED462BC16690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32773" name="Rectangle 2"/>
          <p:cNvSpPr>
            <a:spLocks noGrp="1" noChangeArrowheads="1"/>
          </p:cNvSpPr>
          <p:nvPr>
            <p:ph type="title"/>
          </p:nvPr>
        </p:nvSpPr>
        <p:spPr>
          <a:xfrm>
            <a:off x="49160" y="96838"/>
            <a:ext cx="9006347" cy="615485"/>
          </a:xfrm>
        </p:spPr>
        <p:txBody>
          <a:bodyPr/>
          <a:lstStyle/>
          <a:p>
            <a:r>
              <a:rPr lang="en-US" sz="2800" dirty="0">
                <a:solidFill>
                  <a:srgbClr val="C00000"/>
                </a:solidFill>
                <a:effectLst/>
              </a:rPr>
              <a:t>Graph Coverage Criteria Subsumption </a:t>
            </a:r>
          </a:p>
        </p:txBody>
      </p:sp>
      <p:grpSp>
        <p:nvGrpSpPr>
          <p:cNvPr id="2" name="Group 52"/>
          <p:cNvGrpSpPr>
            <a:grpSpLocks/>
          </p:cNvGrpSpPr>
          <p:nvPr/>
        </p:nvGrpSpPr>
        <p:grpSpPr bwMode="auto">
          <a:xfrm>
            <a:off x="1177925" y="976313"/>
            <a:ext cx="6788149" cy="5530850"/>
            <a:chOff x="1209675" y="762000"/>
            <a:chExt cx="6788149" cy="5530850"/>
          </a:xfrm>
          <a:solidFill>
            <a:schemeClr val="accent1">
              <a:lumMod val="20000"/>
              <a:lumOff val="80000"/>
            </a:schemeClr>
          </a:solidFill>
        </p:grpSpPr>
        <p:grpSp>
          <p:nvGrpSpPr>
            <p:cNvPr id="32775" name="Group 50"/>
            <p:cNvGrpSpPr>
              <a:grpSpLocks/>
            </p:cNvGrpSpPr>
            <p:nvPr/>
          </p:nvGrpSpPr>
          <p:grpSpPr bwMode="auto">
            <a:xfrm>
              <a:off x="1209675" y="762000"/>
              <a:ext cx="6788149" cy="5530850"/>
              <a:chOff x="1209675" y="762000"/>
              <a:chExt cx="6788149" cy="5530850"/>
            </a:xfrm>
            <a:grpFill/>
          </p:grpSpPr>
          <p:grpSp>
            <p:nvGrpSpPr>
              <p:cNvPr id="32777" name="Group 51"/>
              <p:cNvGrpSpPr>
                <a:grpSpLocks/>
              </p:cNvGrpSpPr>
              <p:nvPr/>
            </p:nvGrpSpPr>
            <p:grpSpPr bwMode="auto">
              <a:xfrm>
                <a:off x="1209675" y="762000"/>
                <a:ext cx="6788149" cy="5530850"/>
                <a:chOff x="798" y="480"/>
                <a:chExt cx="4276" cy="3484"/>
              </a:xfrm>
              <a:grpFill/>
            </p:grpSpPr>
            <p:sp>
              <p:nvSpPr>
                <p:cNvPr id="32779" name="Rectangle 60"/>
                <p:cNvSpPr>
                  <a:spLocks noChangeArrowheads="1"/>
                </p:cNvSpPr>
                <p:nvPr/>
              </p:nvSpPr>
              <p:spPr bwMode="auto">
                <a:xfrm>
                  <a:off x="1344" y="2773"/>
                  <a:ext cx="490" cy="199"/>
                </a:xfrm>
                <a:prstGeom prst="rect">
                  <a:avLst/>
                </a:prstGeom>
                <a:grp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>
                    <a:latin typeface="Gill Sans MT" pitchFamily="34" charset="0"/>
                  </a:endParaRPr>
                </a:p>
              </p:txBody>
            </p:sp>
            <p:sp>
              <p:nvSpPr>
                <p:cNvPr id="32780" name="Rectangle 61"/>
                <p:cNvSpPr>
                  <a:spLocks noChangeArrowheads="1"/>
                </p:cNvSpPr>
                <p:nvPr/>
              </p:nvSpPr>
              <p:spPr bwMode="auto">
                <a:xfrm>
                  <a:off x="2371" y="2720"/>
                  <a:ext cx="490" cy="199"/>
                </a:xfrm>
                <a:prstGeom prst="rect">
                  <a:avLst/>
                </a:prstGeom>
                <a:grp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>
                    <a:latin typeface="Gill Sans MT" pitchFamily="34" charset="0"/>
                  </a:endParaRPr>
                </a:p>
              </p:txBody>
            </p:sp>
            <p:sp>
              <p:nvSpPr>
                <p:cNvPr id="32781" name="Rectangle 62"/>
                <p:cNvSpPr>
                  <a:spLocks noChangeArrowheads="1"/>
                </p:cNvSpPr>
                <p:nvPr/>
              </p:nvSpPr>
              <p:spPr bwMode="auto">
                <a:xfrm>
                  <a:off x="3168" y="1610"/>
                  <a:ext cx="255" cy="199"/>
                </a:xfrm>
                <a:prstGeom prst="rect">
                  <a:avLst/>
                </a:prstGeom>
                <a:grp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>
                    <a:latin typeface="Gill Sans MT" pitchFamily="34" charset="0"/>
                  </a:endParaRPr>
                </a:p>
              </p:txBody>
            </p:sp>
            <p:sp>
              <p:nvSpPr>
                <p:cNvPr id="32782" name="Rectangle 63"/>
                <p:cNvSpPr>
                  <a:spLocks noChangeArrowheads="1"/>
                </p:cNvSpPr>
                <p:nvPr/>
              </p:nvSpPr>
              <p:spPr bwMode="auto">
                <a:xfrm>
                  <a:off x="1337" y="1749"/>
                  <a:ext cx="490" cy="199"/>
                </a:xfrm>
                <a:prstGeom prst="rect">
                  <a:avLst/>
                </a:prstGeom>
                <a:grp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>
                    <a:latin typeface="Gill Sans MT" pitchFamily="34" charset="0"/>
                  </a:endParaRPr>
                </a:p>
              </p:txBody>
            </p:sp>
            <p:grpSp>
              <p:nvGrpSpPr>
                <p:cNvPr id="32783" name="Group 34"/>
                <p:cNvGrpSpPr>
                  <a:grpSpLocks/>
                </p:cNvGrpSpPr>
                <p:nvPr/>
              </p:nvGrpSpPr>
              <p:grpSpPr bwMode="auto">
                <a:xfrm>
                  <a:off x="3802" y="3177"/>
                  <a:ext cx="1272" cy="516"/>
                  <a:chOff x="3708" y="3359"/>
                  <a:chExt cx="1148" cy="516"/>
                </a:xfrm>
                <a:grpFill/>
              </p:grpSpPr>
              <p:sp>
                <p:nvSpPr>
                  <p:cNvPr id="32820" name="Text Box 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08" y="3359"/>
                    <a:ext cx="1148" cy="516"/>
                  </a:xfrm>
                  <a:prstGeom prst="rect">
                    <a:avLst/>
                  </a:prstGeom>
                  <a:grpFill/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square">
                    <a:spAutoFit/>
                  </a:bodyPr>
                  <a:lstStyle/>
                  <a:p>
                    <a:pPr algn="ctr">
                      <a:lnSpc>
                        <a:spcPct val="70000"/>
                      </a:lnSpc>
                      <a:spcBef>
                        <a:spcPct val="50000"/>
                      </a:spcBef>
                    </a:pPr>
                    <a:r>
                      <a:rPr lang="en-US" sz="1800">
                        <a:solidFill>
                          <a:schemeClr val="tx1"/>
                        </a:solidFill>
                        <a:latin typeface="Gill Sans MT" pitchFamily="34" charset="0"/>
                      </a:rPr>
                      <a:t>Simple Round Trip Coverage</a:t>
                    </a:r>
                  </a:p>
                  <a:p>
                    <a:pPr algn="ctr">
                      <a:lnSpc>
                        <a:spcPct val="70000"/>
                      </a:lnSpc>
                      <a:spcBef>
                        <a:spcPct val="50000"/>
                      </a:spcBef>
                    </a:pPr>
                    <a:r>
                      <a:rPr lang="en-US" sz="1800">
                        <a:solidFill>
                          <a:schemeClr val="tx1"/>
                        </a:solidFill>
                        <a:latin typeface="Gill Sans MT" pitchFamily="34" charset="0"/>
                      </a:rPr>
                      <a:t>SRTC</a:t>
                    </a:r>
                  </a:p>
                </p:txBody>
              </p:sp>
              <p:sp>
                <p:nvSpPr>
                  <p:cNvPr id="32821" name="Line 10"/>
                  <p:cNvSpPr>
                    <a:spLocks noChangeShapeType="1"/>
                  </p:cNvSpPr>
                  <p:nvPr/>
                </p:nvSpPr>
                <p:spPr bwMode="auto">
                  <a:xfrm>
                    <a:off x="3785" y="3682"/>
                    <a:ext cx="902" cy="0"/>
                  </a:xfrm>
                  <a:prstGeom prst="line">
                    <a:avLst/>
                  </a:prstGeom>
                  <a:grpFill/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>
                      <a:latin typeface="Gill Sans MT" pitchFamily="34" charset="0"/>
                    </a:endParaRPr>
                  </a:p>
                </p:txBody>
              </p:sp>
            </p:grpSp>
            <p:grpSp>
              <p:nvGrpSpPr>
                <p:cNvPr id="32784" name="Group 35"/>
                <p:cNvGrpSpPr>
                  <a:grpSpLocks/>
                </p:cNvGrpSpPr>
                <p:nvPr/>
              </p:nvGrpSpPr>
              <p:grpSpPr bwMode="auto">
                <a:xfrm>
                  <a:off x="2360" y="3448"/>
                  <a:ext cx="891" cy="516"/>
                  <a:chOff x="2332" y="3448"/>
                  <a:chExt cx="891" cy="516"/>
                </a:xfrm>
                <a:grpFill/>
              </p:grpSpPr>
              <p:sp>
                <p:nvSpPr>
                  <p:cNvPr id="32818" name="Text Box 2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32" y="3448"/>
                    <a:ext cx="891" cy="516"/>
                  </a:xfrm>
                  <a:prstGeom prst="rect">
                    <a:avLst/>
                  </a:prstGeom>
                  <a:grpFill/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square">
                    <a:spAutoFit/>
                  </a:bodyPr>
                  <a:lstStyle/>
                  <a:p>
                    <a:pPr algn="ctr">
                      <a:lnSpc>
                        <a:spcPct val="70000"/>
                      </a:lnSpc>
                      <a:spcBef>
                        <a:spcPct val="50000"/>
                      </a:spcBef>
                    </a:pPr>
                    <a:r>
                      <a:rPr lang="en-US" sz="1800">
                        <a:solidFill>
                          <a:schemeClr val="tx1"/>
                        </a:solidFill>
                        <a:latin typeface="Gill Sans MT" pitchFamily="34" charset="0"/>
                      </a:rPr>
                      <a:t>Node Coverage</a:t>
                    </a:r>
                  </a:p>
                  <a:p>
                    <a:pPr algn="ctr">
                      <a:lnSpc>
                        <a:spcPct val="70000"/>
                      </a:lnSpc>
                      <a:spcBef>
                        <a:spcPct val="50000"/>
                      </a:spcBef>
                    </a:pPr>
                    <a:r>
                      <a:rPr lang="en-US" sz="1800">
                        <a:solidFill>
                          <a:schemeClr val="tx1"/>
                        </a:solidFill>
                        <a:latin typeface="Gill Sans MT" pitchFamily="34" charset="0"/>
                      </a:rPr>
                      <a:t>NC</a:t>
                    </a:r>
                  </a:p>
                </p:txBody>
              </p:sp>
              <p:sp>
                <p:nvSpPr>
                  <p:cNvPr id="32819" name="Line 21"/>
                  <p:cNvSpPr>
                    <a:spLocks noChangeShapeType="1"/>
                  </p:cNvSpPr>
                  <p:nvPr/>
                </p:nvSpPr>
                <p:spPr bwMode="auto">
                  <a:xfrm>
                    <a:off x="2390" y="3771"/>
                    <a:ext cx="684" cy="0"/>
                  </a:xfrm>
                  <a:prstGeom prst="line">
                    <a:avLst/>
                  </a:prstGeom>
                  <a:grpFill/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>
                      <a:latin typeface="Gill Sans MT" pitchFamily="34" charset="0"/>
                    </a:endParaRPr>
                  </a:p>
                </p:txBody>
              </p:sp>
            </p:grpSp>
            <p:grpSp>
              <p:nvGrpSpPr>
                <p:cNvPr id="32785" name="Group 36"/>
                <p:cNvGrpSpPr>
                  <a:grpSpLocks/>
                </p:cNvGrpSpPr>
                <p:nvPr/>
              </p:nvGrpSpPr>
              <p:grpSpPr bwMode="auto">
                <a:xfrm>
                  <a:off x="2370" y="2730"/>
                  <a:ext cx="868" cy="516"/>
                  <a:chOff x="2342" y="2730"/>
                  <a:chExt cx="868" cy="516"/>
                </a:xfrm>
                <a:grpFill/>
              </p:grpSpPr>
              <p:sp>
                <p:nvSpPr>
                  <p:cNvPr id="32816" name="Text Box 2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42" y="2730"/>
                    <a:ext cx="868" cy="516"/>
                  </a:xfrm>
                  <a:prstGeom prst="rect">
                    <a:avLst/>
                  </a:prstGeom>
                  <a:grpFill/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square">
                    <a:spAutoFit/>
                  </a:bodyPr>
                  <a:lstStyle/>
                  <a:p>
                    <a:pPr algn="ctr">
                      <a:lnSpc>
                        <a:spcPct val="70000"/>
                      </a:lnSpc>
                      <a:spcBef>
                        <a:spcPct val="50000"/>
                      </a:spcBef>
                    </a:pPr>
                    <a:r>
                      <a:rPr lang="en-US" sz="1800">
                        <a:solidFill>
                          <a:schemeClr val="tx1"/>
                        </a:solidFill>
                        <a:latin typeface="Gill Sans MT" pitchFamily="34" charset="0"/>
                      </a:rPr>
                      <a:t>Edge Coverage</a:t>
                    </a:r>
                  </a:p>
                  <a:p>
                    <a:pPr algn="ctr">
                      <a:lnSpc>
                        <a:spcPct val="70000"/>
                      </a:lnSpc>
                      <a:spcBef>
                        <a:spcPct val="50000"/>
                      </a:spcBef>
                    </a:pPr>
                    <a:r>
                      <a:rPr lang="en-US" sz="1800">
                        <a:solidFill>
                          <a:schemeClr val="tx1"/>
                        </a:solidFill>
                        <a:latin typeface="Gill Sans MT" pitchFamily="34" charset="0"/>
                      </a:rPr>
                      <a:t>EC</a:t>
                    </a:r>
                  </a:p>
                </p:txBody>
              </p:sp>
              <p:sp>
                <p:nvSpPr>
                  <p:cNvPr id="32817" name="Line 24"/>
                  <p:cNvSpPr>
                    <a:spLocks noChangeShapeType="1"/>
                  </p:cNvSpPr>
                  <p:nvPr/>
                </p:nvSpPr>
                <p:spPr bwMode="auto">
                  <a:xfrm>
                    <a:off x="2399" y="3053"/>
                    <a:ext cx="665" cy="0"/>
                  </a:xfrm>
                  <a:prstGeom prst="line">
                    <a:avLst/>
                  </a:prstGeom>
                  <a:grpFill/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>
                      <a:latin typeface="Gill Sans MT" pitchFamily="34" charset="0"/>
                    </a:endParaRPr>
                  </a:p>
                </p:txBody>
              </p:sp>
            </p:grpSp>
            <p:grpSp>
              <p:nvGrpSpPr>
                <p:cNvPr id="32786" name="Group 37"/>
                <p:cNvGrpSpPr>
                  <a:grpSpLocks/>
                </p:cNvGrpSpPr>
                <p:nvPr/>
              </p:nvGrpSpPr>
              <p:grpSpPr bwMode="auto">
                <a:xfrm>
                  <a:off x="2381" y="2012"/>
                  <a:ext cx="845" cy="512"/>
                  <a:chOff x="2360" y="2012"/>
                  <a:chExt cx="845" cy="512"/>
                </a:xfrm>
                <a:grpFill/>
              </p:grpSpPr>
              <p:sp>
                <p:nvSpPr>
                  <p:cNvPr id="32814" name="Text Box 2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60" y="2012"/>
                    <a:ext cx="845" cy="512"/>
                  </a:xfrm>
                  <a:prstGeom prst="rect">
                    <a:avLst/>
                  </a:prstGeom>
                  <a:grpFill/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square">
                    <a:spAutoFit/>
                  </a:bodyPr>
                  <a:lstStyle/>
                  <a:p>
                    <a:pPr algn="ctr">
                      <a:lnSpc>
                        <a:spcPct val="70000"/>
                      </a:lnSpc>
                      <a:spcBef>
                        <a:spcPct val="50000"/>
                      </a:spcBef>
                    </a:pPr>
                    <a:r>
                      <a:rPr lang="en-US" sz="1800" dirty="0">
                        <a:solidFill>
                          <a:schemeClr val="tx1"/>
                        </a:solidFill>
                        <a:latin typeface="Gill Sans MT" pitchFamily="34" charset="0"/>
                      </a:rPr>
                      <a:t>Edge-Pair Coverage</a:t>
                    </a:r>
                  </a:p>
                  <a:p>
                    <a:pPr algn="ctr">
                      <a:lnSpc>
                        <a:spcPct val="70000"/>
                      </a:lnSpc>
                      <a:spcBef>
                        <a:spcPct val="50000"/>
                      </a:spcBef>
                    </a:pPr>
                    <a:r>
                      <a:rPr lang="en-US" sz="1800" dirty="0">
                        <a:solidFill>
                          <a:schemeClr val="tx1"/>
                        </a:solidFill>
                        <a:latin typeface="Gill Sans MT" pitchFamily="34" charset="0"/>
                      </a:rPr>
                      <a:t>EPC</a:t>
                    </a:r>
                  </a:p>
                </p:txBody>
              </p:sp>
              <p:sp>
                <p:nvSpPr>
                  <p:cNvPr id="32815" name="Line 27"/>
                  <p:cNvSpPr>
                    <a:spLocks noChangeShapeType="1"/>
                  </p:cNvSpPr>
                  <p:nvPr/>
                </p:nvSpPr>
                <p:spPr bwMode="auto">
                  <a:xfrm>
                    <a:off x="2415" y="2335"/>
                    <a:ext cx="648" cy="0"/>
                  </a:xfrm>
                  <a:prstGeom prst="line">
                    <a:avLst/>
                  </a:prstGeom>
                  <a:grpFill/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>
                      <a:latin typeface="Gill Sans MT" pitchFamily="34" charset="0"/>
                    </a:endParaRPr>
                  </a:p>
                </p:txBody>
              </p:sp>
            </p:grpSp>
            <p:grpSp>
              <p:nvGrpSpPr>
                <p:cNvPr id="32787" name="Group 38"/>
                <p:cNvGrpSpPr>
                  <a:grpSpLocks/>
                </p:cNvGrpSpPr>
                <p:nvPr/>
              </p:nvGrpSpPr>
              <p:grpSpPr bwMode="auto">
                <a:xfrm>
                  <a:off x="3149" y="1294"/>
                  <a:ext cx="1092" cy="516"/>
                  <a:chOff x="3153" y="1294"/>
                  <a:chExt cx="1092" cy="516"/>
                </a:xfrm>
                <a:grpFill/>
              </p:grpSpPr>
              <p:sp>
                <p:nvSpPr>
                  <p:cNvPr id="32812" name="Text Box 2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153" y="1294"/>
                    <a:ext cx="1092" cy="516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>
                    <a:spAutoFit/>
                  </a:bodyPr>
                  <a:lstStyle/>
                  <a:p>
                    <a:pPr algn="ctr">
                      <a:lnSpc>
                        <a:spcPct val="70000"/>
                      </a:lnSpc>
                      <a:spcBef>
                        <a:spcPct val="50000"/>
                      </a:spcBef>
                    </a:pPr>
                    <a:r>
                      <a:rPr lang="en-US" sz="1800">
                        <a:solidFill>
                          <a:schemeClr val="tx1"/>
                        </a:solidFill>
                        <a:latin typeface="Gill Sans MT" pitchFamily="34" charset="0"/>
                      </a:rPr>
                      <a:t>Prime Path Coverage</a:t>
                    </a:r>
                  </a:p>
                  <a:p>
                    <a:pPr algn="ctr">
                      <a:lnSpc>
                        <a:spcPct val="70000"/>
                      </a:lnSpc>
                      <a:spcBef>
                        <a:spcPct val="50000"/>
                      </a:spcBef>
                    </a:pPr>
                    <a:r>
                      <a:rPr lang="en-US" sz="1800">
                        <a:solidFill>
                          <a:schemeClr val="tx1"/>
                        </a:solidFill>
                        <a:latin typeface="Gill Sans MT" pitchFamily="34" charset="0"/>
                      </a:rPr>
                      <a:t>PPC</a:t>
                    </a:r>
                  </a:p>
                </p:txBody>
              </p:sp>
              <p:sp>
                <p:nvSpPr>
                  <p:cNvPr id="32813" name="Line 30"/>
                  <p:cNvSpPr>
                    <a:spLocks noChangeShapeType="1"/>
                  </p:cNvSpPr>
                  <p:nvPr/>
                </p:nvSpPr>
                <p:spPr bwMode="auto">
                  <a:xfrm>
                    <a:off x="3233" y="1617"/>
                    <a:ext cx="931" cy="0"/>
                  </a:xfrm>
                  <a:prstGeom prst="line">
                    <a:avLst/>
                  </a:prstGeom>
                  <a:grpFill/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>
                      <a:latin typeface="Gill Sans MT" pitchFamily="34" charset="0"/>
                    </a:endParaRPr>
                  </a:p>
                </p:txBody>
              </p:sp>
            </p:grpSp>
            <p:grpSp>
              <p:nvGrpSpPr>
                <p:cNvPr id="32788" name="Group 39"/>
                <p:cNvGrpSpPr>
                  <a:grpSpLocks/>
                </p:cNvGrpSpPr>
                <p:nvPr/>
              </p:nvGrpSpPr>
              <p:grpSpPr bwMode="auto">
                <a:xfrm>
                  <a:off x="3144" y="480"/>
                  <a:ext cx="1099" cy="516"/>
                  <a:chOff x="3144" y="480"/>
                  <a:chExt cx="1099" cy="516"/>
                </a:xfrm>
                <a:grpFill/>
              </p:grpSpPr>
              <p:sp>
                <p:nvSpPr>
                  <p:cNvPr id="32810" name="Text Box 3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144" y="480"/>
                    <a:ext cx="1099" cy="516"/>
                  </a:xfrm>
                  <a:prstGeom prst="rect">
                    <a:avLst/>
                  </a:prstGeom>
                  <a:solidFill>
                    <a:srgbClr val="92D050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>
                    <a:spAutoFit/>
                  </a:bodyPr>
                  <a:lstStyle/>
                  <a:p>
                    <a:pPr algn="ctr">
                      <a:lnSpc>
                        <a:spcPct val="70000"/>
                      </a:lnSpc>
                      <a:spcBef>
                        <a:spcPct val="50000"/>
                      </a:spcBef>
                    </a:pPr>
                    <a:r>
                      <a:rPr lang="en-US" sz="1800">
                        <a:solidFill>
                          <a:schemeClr val="tx1"/>
                        </a:solidFill>
                        <a:latin typeface="Gill Sans MT" pitchFamily="34" charset="0"/>
                      </a:rPr>
                      <a:t>Complete Path Coverage</a:t>
                    </a:r>
                  </a:p>
                  <a:p>
                    <a:pPr algn="ctr">
                      <a:lnSpc>
                        <a:spcPct val="70000"/>
                      </a:lnSpc>
                      <a:spcBef>
                        <a:spcPct val="50000"/>
                      </a:spcBef>
                    </a:pPr>
                    <a:r>
                      <a:rPr lang="en-US" sz="1800">
                        <a:solidFill>
                          <a:schemeClr val="tx1"/>
                        </a:solidFill>
                        <a:latin typeface="Gill Sans MT" pitchFamily="34" charset="0"/>
                      </a:rPr>
                      <a:t>CPC</a:t>
                    </a:r>
                  </a:p>
                </p:txBody>
              </p:sp>
              <p:sp>
                <p:nvSpPr>
                  <p:cNvPr id="32811" name="Line 33"/>
                  <p:cNvSpPr>
                    <a:spLocks noChangeShapeType="1"/>
                  </p:cNvSpPr>
                  <p:nvPr/>
                </p:nvSpPr>
                <p:spPr bwMode="auto">
                  <a:xfrm>
                    <a:off x="3224" y="765"/>
                    <a:ext cx="938" cy="0"/>
                  </a:xfrm>
                  <a:prstGeom prst="line">
                    <a:avLst/>
                  </a:prstGeom>
                  <a:grpFill/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>
                      <a:latin typeface="Gill Sans MT" pitchFamily="34" charset="0"/>
                    </a:endParaRPr>
                  </a:p>
                </p:txBody>
              </p:sp>
            </p:grpSp>
            <p:grpSp>
              <p:nvGrpSpPr>
                <p:cNvPr id="32789" name="Group 40"/>
                <p:cNvGrpSpPr>
                  <a:grpSpLocks/>
                </p:cNvGrpSpPr>
                <p:nvPr/>
              </p:nvGrpSpPr>
              <p:grpSpPr bwMode="auto">
                <a:xfrm>
                  <a:off x="3800" y="2460"/>
                  <a:ext cx="1271" cy="512"/>
                  <a:chOff x="3707" y="3359"/>
                  <a:chExt cx="1147" cy="512"/>
                </a:xfrm>
                <a:grpFill/>
              </p:grpSpPr>
              <p:sp>
                <p:nvSpPr>
                  <p:cNvPr id="32808" name="Text Box 4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07" y="3359"/>
                    <a:ext cx="1147" cy="512"/>
                  </a:xfrm>
                  <a:prstGeom prst="rect">
                    <a:avLst/>
                  </a:prstGeom>
                  <a:grpFill/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square">
                    <a:spAutoFit/>
                  </a:bodyPr>
                  <a:lstStyle/>
                  <a:p>
                    <a:pPr algn="ctr">
                      <a:lnSpc>
                        <a:spcPct val="70000"/>
                      </a:lnSpc>
                      <a:spcBef>
                        <a:spcPct val="50000"/>
                      </a:spcBef>
                    </a:pPr>
                    <a:r>
                      <a:rPr lang="en-US" sz="1800" dirty="0">
                        <a:solidFill>
                          <a:schemeClr val="tx1"/>
                        </a:solidFill>
                        <a:latin typeface="Gill Sans MT" pitchFamily="34" charset="0"/>
                      </a:rPr>
                      <a:t>Complete Round Trip Coverage</a:t>
                    </a:r>
                  </a:p>
                  <a:p>
                    <a:pPr algn="ctr">
                      <a:lnSpc>
                        <a:spcPct val="70000"/>
                      </a:lnSpc>
                      <a:spcBef>
                        <a:spcPct val="50000"/>
                      </a:spcBef>
                    </a:pPr>
                    <a:r>
                      <a:rPr lang="en-US" sz="1800" dirty="0">
                        <a:solidFill>
                          <a:schemeClr val="tx1"/>
                        </a:solidFill>
                        <a:latin typeface="Gill Sans MT" pitchFamily="34" charset="0"/>
                      </a:rPr>
                      <a:t>CRTC</a:t>
                    </a:r>
                  </a:p>
                </p:txBody>
              </p:sp>
              <p:sp>
                <p:nvSpPr>
                  <p:cNvPr id="32809" name="Line 42"/>
                  <p:cNvSpPr>
                    <a:spLocks noChangeShapeType="1"/>
                  </p:cNvSpPr>
                  <p:nvPr/>
                </p:nvSpPr>
                <p:spPr bwMode="auto">
                  <a:xfrm>
                    <a:off x="3785" y="3682"/>
                    <a:ext cx="902" cy="0"/>
                  </a:xfrm>
                  <a:prstGeom prst="line">
                    <a:avLst/>
                  </a:prstGeom>
                  <a:grpFill/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>
                      <a:latin typeface="Gill Sans MT" pitchFamily="34" charset="0"/>
                    </a:endParaRPr>
                  </a:p>
                </p:txBody>
              </p:sp>
            </p:grpSp>
            <p:grpSp>
              <p:nvGrpSpPr>
                <p:cNvPr id="32790" name="Group 43"/>
                <p:cNvGrpSpPr>
                  <a:grpSpLocks/>
                </p:cNvGrpSpPr>
                <p:nvPr/>
              </p:nvGrpSpPr>
              <p:grpSpPr bwMode="auto">
                <a:xfrm>
                  <a:off x="798" y="1743"/>
                  <a:ext cx="1036" cy="512"/>
                  <a:chOff x="2310" y="2012"/>
                  <a:chExt cx="808" cy="512"/>
                </a:xfrm>
                <a:grpFill/>
              </p:grpSpPr>
              <p:sp>
                <p:nvSpPr>
                  <p:cNvPr id="32806" name="Text Box 4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10" y="2012"/>
                    <a:ext cx="808" cy="512"/>
                  </a:xfrm>
                  <a:prstGeom prst="rect">
                    <a:avLst/>
                  </a:prstGeom>
                  <a:solidFill>
                    <a:schemeClr val="accent5">
                      <a:lumMod val="75000"/>
                    </a:schemeClr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square">
                    <a:spAutoFit/>
                  </a:bodyPr>
                  <a:lstStyle/>
                  <a:p>
                    <a:pPr algn="ctr">
                      <a:lnSpc>
                        <a:spcPct val="70000"/>
                      </a:lnSpc>
                      <a:spcBef>
                        <a:spcPct val="50000"/>
                      </a:spcBef>
                    </a:pPr>
                    <a:r>
                      <a:rPr lang="en-US" sz="1800">
                        <a:solidFill>
                          <a:schemeClr val="tx1"/>
                        </a:solidFill>
                        <a:latin typeface="Gill Sans MT" pitchFamily="34" charset="0"/>
                      </a:rPr>
                      <a:t>All-DU-Paths Coverage</a:t>
                    </a:r>
                  </a:p>
                  <a:p>
                    <a:pPr algn="ctr">
                      <a:lnSpc>
                        <a:spcPct val="70000"/>
                      </a:lnSpc>
                      <a:spcBef>
                        <a:spcPct val="50000"/>
                      </a:spcBef>
                    </a:pPr>
                    <a:r>
                      <a:rPr lang="en-US" sz="1800">
                        <a:solidFill>
                          <a:schemeClr val="tx1"/>
                        </a:solidFill>
                        <a:latin typeface="Gill Sans MT" pitchFamily="34" charset="0"/>
                      </a:rPr>
                      <a:t>ADUP</a:t>
                    </a:r>
                  </a:p>
                </p:txBody>
              </p:sp>
              <p:sp>
                <p:nvSpPr>
                  <p:cNvPr id="32807" name="Line 45"/>
                  <p:cNvSpPr>
                    <a:spLocks noChangeShapeType="1"/>
                  </p:cNvSpPr>
                  <p:nvPr/>
                </p:nvSpPr>
                <p:spPr bwMode="auto">
                  <a:xfrm>
                    <a:off x="2415" y="2335"/>
                    <a:ext cx="648" cy="0"/>
                  </a:xfrm>
                  <a:prstGeom prst="line">
                    <a:avLst/>
                  </a:prstGeom>
                  <a:grpFill/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>
                      <a:latin typeface="Gill Sans MT" pitchFamily="34" charset="0"/>
                    </a:endParaRPr>
                  </a:p>
                </p:txBody>
              </p:sp>
            </p:grpSp>
            <p:grpSp>
              <p:nvGrpSpPr>
                <p:cNvPr id="32791" name="Group 46"/>
                <p:cNvGrpSpPr>
                  <a:grpSpLocks/>
                </p:cNvGrpSpPr>
                <p:nvPr/>
              </p:nvGrpSpPr>
              <p:grpSpPr bwMode="auto">
                <a:xfrm>
                  <a:off x="798" y="2460"/>
                  <a:ext cx="1037" cy="516"/>
                  <a:chOff x="2310" y="2012"/>
                  <a:chExt cx="809" cy="516"/>
                </a:xfrm>
                <a:grpFill/>
              </p:grpSpPr>
              <p:sp>
                <p:nvSpPr>
                  <p:cNvPr id="32804" name="Text Box 4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10" y="2012"/>
                    <a:ext cx="809" cy="516"/>
                  </a:xfrm>
                  <a:prstGeom prst="rect">
                    <a:avLst/>
                  </a:prstGeom>
                  <a:solidFill>
                    <a:schemeClr val="accent5">
                      <a:lumMod val="75000"/>
                    </a:schemeClr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square">
                    <a:spAutoFit/>
                  </a:bodyPr>
                  <a:lstStyle/>
                  <a:p>
                    <a:pPr algn="ctr">
                      <a:lnSpc>
                        <a:spcPct val="70000"/>
                      </a:lnSpc>
                      <a:spcBef>
                        <a:spcPct val="50000"/>
                      </a:spcBef>
                    </a:pPr>
                    <a:r>
                      <a:rPr lang="en-US" sz="1800">
                        <a:solidFill>
                          <a:schemeClr val="tx1"/>
                        </a:solidFill>
                        <a:latin typeface="Gill Sans MT" pitchFamily="34" charset="0"/>
                      </a:rPr>
                      <a:t>All-uses Coverage</a:t>
                    </a:r>
                  </a:p>
                  <a:p>
                    <a:pPr algn="ctr">
                      <a:lnSpc>
                        <a:spcPct val="70000"/>
                      </a:lnSpc>
                      <a:spcBef>
                        <a:spcPct val="50000"/>
                      </a:spcBef>
                    </a:pPr>
                    <a:r>
                      <a:rPr lang="en-US" sz="1800">
                        <a:solidFill>
                          <a:schemeClr val="tx1"/>
                        </a:solidFill>
                        <a:latin typeface="Gill Sans MT" pitchFamily="34" charset="0"/>
                      </a:rPr>
                      <a:t>AUC</a:t>
                    </a:r>
                  </a:p>
                </p:txBody>
              </p:sp>
              <p:sp>
                <p:nvSpPr>
                  <p:cNvPr id="32805" name="Line 48"/>
                  <p:cNvSpPr>
                    <a:spLocks noChangeShapeType="1"/>
                  </p:cNvSpPr>
                  <p:nvPr/>
                </p:nvSpPr>
                <p:spPr bwMode="auto">
                  <a:xfrm>
                    <a:off x="2415" y="2335"/>
                    <a:ext cx="648" cy="0"/>
                  </a:xfrm>
                  <a:prstGeom prst="line">
                    <a:avLst/>
                  </a:prstGeom>
                  <a:grpFill/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>
                      <a:latin typeface="Gill Sans MT" pitchFamily="34" charset="0"/>
                    </a:endParaRPr>
                  </a:p>
                </p:txBody>
              </p:sp>
            </p:grpSp>
            <p:grpSp>
              <p:nvGrpSpPr>
                <p:cNvPr id="32792" name="Group 49"/>
                <p:cNvGrpSpPr>
                  <a:grpSpLocks/>
                </p:cNvGrpSpPr>
                <p:nvPr/>
              </p:nvGrpSpPr>
              <p:grpSpPr bwMode="auto">
                <a:xfrm>
                  <a:off x="798" y="3176"/>
                  <a:ext cx="1037" cy="516"/>
                  <a:chOff x="2310" y="2012"/>
                  <a:chExt cx="809" cy="516"/>
                </a:xfrm>
                <a:grpFill/>
              </p:grpSpPr>
              <p:sp>
                <p:nvSpPr>
                  <p:cNvPr id="32802" name="Text Box 5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10" y="2012"/>
                    <a:ext cx="809" cy="516"/>
                  </a:xfrm>
                  <a:prstGeom prst="rect">
                    <a:avLst/>
                  </a:prstGeom>
                  <a:solidFill>
                    <a:schemeClr val="accent5">
                      <a:lumMod val="75000"/>
                    </a:schemeClr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square">
                    <a:spAutoFit/>
                  </a:bodyPr>
                  <a:lstStyle/>
                  <a:p>
                    <a:pPr algn="ctr">
                      <a:lnSpc>
                        <a:spcPct val="70000"/>
                      </a:lnSpc>
                      <a:spcBef>
                        <a:spcPct val="50000"/>
                      </a:spcBef>
                    </a:pPr>
                    <a:r>
                      <a:rPr lang="en-US" sz="1800">
                        <a:solidFill>
                          <a:schemeClr val="tx1"/>
                        </a:solidFill>
                        <a:latin typeface="Gill Sans MT" pitchFamily="34" charset="0"/>
                      </a:rPr>
                      <a:t>All-defs Coverage</a:t>
                    </a:r>
                  </a:p>
                  <a:p>
                    <a:pPr algn="ctr">
                      <a:lnSpc>
                        <a:spcPct val="70000"/>
                      </a:lnSpc>
                      <a:spcBef>
                        <a:spcPct val="50000"/>
                      </a:spcBef>
                    </a:pPr>
                    <a:r>
                      <a:rPr lang="en-US" sz="1800">
                        <a:solidFill>
                          <a:schemeClr val="tx1"/>
                        </a:solidFill>
                        <a:latin typeface="Gill Sans MT" pitchFamily="34" charset="0"/>
                      </a:rPr>
                      <a:t>ADC</a:t>
                    </a:r>
                  </a:p>
                </p:txBody>
              </p:sp>
              <p:sp>
                <p:nvSpPr>
                  <p:cNvPr id="32803" name="Line 51"/>
                  <p:cNvSpPr>
                    <a:spLocks noChangeShapeType="1"/>
                  </p:cNvSpPr>
                  <p:nvPr/>
                </p:nvSpPr>
                <p:spPr bwMode="auto">
                  <a:xfrm>
                    <a:off x="2415" y="2335"/>
                    <a:ext cx="648" cy="0"/>
                  </a:xfrm>
                  <a:prstGeom prst="line">
                    <a:avLst/>
                  </a:prstGeom>
                  <a:grpFill/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>
                      <a:latin typeface="Gill Sans MT" pitchFamily="34" charset="0"/>
                    </a:endParaRPr>
                  </a:p>
                </p:txBody>
              </p:sp>
            </p:grpSp>
            <p:sp>
              <p:nvSpPr>
                <p:cNvPr id="32793" name="Line 53"/>
                <p:cNvSpPr>
                  <a:spLocks noChangeShapeType="1"/>
                </p:cNvSpPr>
                <p:nvPr/>
              </p:nvSpPr>
              <p:spPr bwMode="auto">
                <a:xfrm>
                  <a:off x="4386" y="2972"/>
                  <a:ext cx="0" cy="200"/>
                </a:xfrm>
                <a:prstGeom prst="line">
                  <a:avLst/>
                </a:prstGeom>
                <a:grpFill/>
                <a:ln w="381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</p:spPr>
              <p:txBody>
                <a:bodyPr/>
                <a:lstStyle/>
                <a:p>
                  <a:endParaRPr lang="en-US">
                    <a:latin typeface="Gill Sans MT" pitchFamily="34" charset="0"/>
                  </a:endParaRPr>
                </a:p>
              </p:txBody>
            </p:sp>
            <p:sp>
              <p:nvSpPr>
                <p:cNvPr id="32794" name="Line 54"/>
                <p:cNvSpPr>
                  <a:spLocks noChangeShapeType="1"/>
                </p:cNvSpPr>
                <p:nvPr/>
              </p:nvSpPr>
              <p:spPr bwMode="auto">
                <a:xfrm>
                  <a:off x="2760" y="3239"/>
                  <a:ext cx="0" cy="200"/>
                </a:xfrm>
                <a:prstGeom prst="line">
                  <a:avLst/>
                </a:prstGeom>
                <a:grpFill/>
                <a:ln w="381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</p:spPr>
              <p:txBody>
                <a:bodyPr/>
                <a:lstStyle/>
                <a:p>
                  <a:endParaRPr lang="en-US">
                    <a:latin typeface="Gill Sans MT" pitchFamily="34" charset="0"/>
                  </a:endParaRPr>
                </a:p>
              </p:txBody>
            </p:sp>
            <p:sp>
              <p:nvSpPr>
                <p:cNvPr id="32795" name="Line 55"/>
                <p:cNvSpPr>
                  <a:spLocks noChangeShapeType="1"/>
                </p:cNvSpPr>
                <p:nvPr/>
              </p:nvSpPr>
              <p:spPr bwMode="auto">
                <a:xfrm>
                  <a:off x="2760" y="2524"/>
                  <a:ext cx="0" cy="200"/>
                </a:xfrm>
                <a:prstGeom prst="line">
                  <a:avLst/>
                </a:prstGeom>
                <a:grpFill/>
                <a:ln w="381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</p:spPr>
              <p:txBody>
                <a:bodyPr/>
                <a:lstStyle/>
                <a:p>
                  <a:endParaRPr lang="en-US">
                    <a:latin typeface="Gill Sans MT" pitchFamily="34" charset="0"/>
                  </a:endParaRPr>
                </a:p>
              </p:txBody>
            </p:sp>
            <p:sp>
              <p:nvSpPr>
                <p:cNvPr id="32796" name="Line 56"/>
                <p:cNvSpPr>
                  <a:spLocks noChangeShapeType="1"/>
                </p:cNvSpPr>
                <p:nvPr/>
              </p:nvSpPr>
              <p:spPr bwMode="auto">
                <a:xfrm>
                  <a:off x="1348" y="2258"/>
                  <a:ext cx="0" cy="200"/>
                </a:xfrm>
                <a:prstGeom prst="line">
                  <a:avLst/>
                </a:prstGeom>
                <a:grpFill/>
                <a:ln w="381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</p:spPr>
              <p:txBody>
                <a:bodyPr/>
                <a:lstStyle/>
                <a:p>
                  <a:endParaRPr lang="en-US">
                    <a:latin typeface="Gill Sans MT" pitchFamily="34" charset="0"/>
                  </a:endParaRPr>
                </a:p>
              </p:txBody>
            </p:sp>
            <p:sp>
              <p:nvSpPr>
                <p:cNvPr id="32797" name="Line 57"/>
                <p:cNvSpPr>
                  <a:spLocks noChangeShapeType="1"/>
                </p:cNvSpPr>
                <p:nvPr/>
              </p:nvSpPr>
              <p:spPr bwMode="auto">
                <a:xfrm flipH="1">
                  <a:off x="3693" y="996"/>
                  <a:ext cx="0" cy="304"/>
                </a:xfrm>
                <a:prstGeom prst="line">
                  <a:avLst/>
                </a:prstGeom>
                <a:grpFill/>
                <a:ln w="381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</p:spPr>
              <p:txBody>
                <a:bodyPr/>
                <a:lstStyle/>
                <a:p>
                  <a:endParaRPr lang="en-US">
                    <a:latin typeface="Gill Sans MT" pitchFamily="34" charset="0"/>
                  </a:endParaRPr>
                </a:p>
              </p:txBody>
            </p:sp>
            <p:sp>
              <p:nvSpPr>
                <p:cNvPr id="32798" name="Line 58"/>
                <p:cNvSpPr>
                  <a:spLocks noChangeShapeType="1"/>
                </p:cNvSpPr>
                <p:nvPr/>
              </p:nvSpPr>
              <p:spPr bwMode="auto">
                <a:xfrm>
                  <a:off x="1348" y="2969"/>
                  <a:ext cx="0" cy="200"/>
                </a:xfrm>
                <a:prstGeom prst="line">
                  <a:avLst/>
                </a:prstGeom>
                <a:grpFill/>
                <a:ln w="381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</p:spPr>
              <p:txBody>
                <a:bodyPr/>
                <a:lstStyle/>
                <a:p>
                  <a:endParaRPr lang="en-US">
                    <a:latin typeface="Gill Sans MT" pitchFamily="34" charset="0"/>
                  </a:endParaRPr>
                </a:p>
              </p:txBody>
            </p:sp>
            <p:cxnSp>
              <p:nvCxnSpPr>
                <p:cNvPr id="32799" name="AutoShape 59"/>
                <p:cNvCxnSpPr>
                  <a:cxnSpLocks noChangeShapeType="1"/>
                  <a:stCxn id="32779" idx="2"/>
                  <a:endCxn id="32780" idx="0"/>
                </p:cNvCxnSpPr>
                <p:nvPr/>
              </p:nvCxnSpPr>
              <p:spPr bwMode="auto">
                <a:xfrm rot="5400000" flipH="1" flipV="1">
                  <a:off x="1977" y="2332"/>
                  <a:ext cx="252" cy="1027"/>
                </a:xfrm>
                <a:prstGeom prst="curvedConnector5">
                  <a:avLst>
                    <a:gd name="adj1" fmla="val -56745"/>
                    <a:gd name="adj2" fmla="val 50051"/>
                    <a:gd name="adj3" fmla="val 157144"/>
                  </a:avLst>
                </a:prstGeom>
                <a:grpFill/>
                <a:ln w="381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</p:spPr>
            </p:cxnSp>
            <p:cxnSp>
              <p:nvCxnSpPr>
                <p:cNvPr id="32800" name="AutoShape 64"/>
                <p:cNvCxnSpPr>
                  <a:cxnSpLocks noChangeShapeType="1"/>
                  <a:stCxn id="32781" idx="2"/>
                  <a:endCxn id="32782" idx="0"/>
                </p:cNvCxnSpPr>
                <p:nvPr/>
              </p:nvCxnSpPr>
              <p:spPr bwMode="auto">
                <a:xfrm rot="16200000" flipV="1">
                  <a:off x="2409" y="922"/>
                  <a:ext cx="60" cy="1714"/>
                </a:xfrm>
                <a:prstGeom prst="curvedConnector5">
                  <a:avLst>
                    <a:gd name="adj1" fmla="val -106667"/>
                    <a:gd name="adj2" fmla="val 46556"/>
                    <a:gd name="adj3" fmla="val 706667"/>
                  </a:avLst>
                </a:prstGeom>
                <a:grpFill/>
                <a:ln w="381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</p:spPr>
            </p:cxnSp>
            <p:sp>
              <p:nvSpPr>
                <p:cNvPr id="32801" name="Line 68"/>
                <p:cNvSpPr>
                  <a:spLocks noChangeShapeType="1"/>
                </p:cNvSpPr>
                <p:nvPr/>
              </p:nvSpPr>
              <p:spPr bwMode="auto">
                <a:xfrm>
                  <a:off x="3989" y="1813"/>
                  <a:ext cx="413" cy="640"/>
                </a:xfrm>
                <a:prstGeom prst="line">
                  <a:avLst/>
                </a:prstGeom>
                <a:grpFill/>
                <a:ln w="381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</p:spPr>
              <p:txBody>
                <a:bodyPr/>
                <a:lstStyle/>
                <a:p>
                  <a:endParaRPr lang="en-US">
                    <a:latin typeface="Gill Sans MT" pitchFamily="34" charset="0"/>
                  </a:endParaRPr>
                </a:p>
              </p:txBody>
            </p:sp>
          </p:grpSp>
          <p:cxnSp>
            <p:nvCxnSpPr>
              <p:cNvPr id="32778" name="AutoShape 64"/>
              <p:cNvCxnSpPr>
                <a:cxnSpLocks noChangeShapeType="1"/>
              </p:cNvCxnSpPr>
              <p:nvPr/>
            </p:nvCxnSpPr>
            <p:spPr bwMode="auto">
              <a:xfrm rot="5400000">
                <a:off x="4453732" y="3001169"/>
                <a:ext cx="1430337" cy="1209675"/>
              </a:xfrm>
              <a:prstGeom prst="curvedConnector3">
                <a:avLst>
                  <a:gd name="adj1" fmla="val 81343"/>
                </a:avLst>
              </a:prstGeom>
              <a:grpFill/>
              <a:ln w="381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</p:spPr>
          </p:cxnSp>
        </p:grpSp>
        <p:cxnSp>
          <p:nvCxnSpPr>
            <p:cNvPr id="32776" name="AutoShape 64"/>
            <p:cNvCxnSpPr>
              <a:cxnSpLocks noChangeShapeType="1"/>
              <a:stCxn id="32810" idx="2"/>
              <a:endCxn id="32814" idx="0"/>
            </p:cNvCxnSpPr>
            <p:nvPr/>
          </p:nvCxnSpPr>
          <p:spPr bwMode="auto">
            <a:xfrm rot="5400000">
              <a:off x="4293393" y="1681163"/>
              <a:ext cx="1612900" cy="1412874"/>
            </a:xfrm>
            <a:prstGeom prst="curvedConnector3">
              <a:avLst>
                <a:gd name="adj1" fmla="val 16339"/>
              </a:avLst>
            </a:prstGeom>
            <a:grp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7.1-7.2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4000"/>
              </a:lnSpc>
            </a:pPr>
            <a:r>
              <a:rPr lang="en-US" dirty="0"/>
              <a:t>Graphs are a very </a:t>
            </a:r>
            <a:r>
              <a:rPr lang="en-US" dirty="0">
                <a:solidFill>
                  <a:schemeClr val="tx2"/>
                </a:solidFill>
              </a:rPr>
              <a:t>powerful abstraction</a:t>
            </a:r>
            <a:r>
              <a:rPr lang="en-US" dirty="0"/>
              <a:t> for designing tests</a:t>
            </a:r>
          </a:p>
          <a:p>
            <a:pPr>
              <a:lnSpc>
                <a:spcPct val="114000"/>
              </a:lnSpc>
            </a:pPr>
            <a:r>
              <a:rPr lang="en-US" dirty="0"/>
              <a:t>The various criteria allow lots of </a:t>
            </a:r>
            <a:r>
              <a:rPr lang="en-US" dirty="0">
                <a:solidFill>
                  <a:schemeClr val="tx2"/>
                </a:solidFill>
              </a:rPr>
              <a:t>cost / benefit</a:t>
            </a:r>
            <a:r>
              <a:rPr lang="en-US" dirty="0"/>
              <a:t> tradeoffs</a:t>
            </a:r>
          </a:p>
          <a:p>
            <a:pPr>
              <a:lnSpc>
                <a:spcPct val="114000"/>
              </a:lnSpc>
            </a:pPr>
            <a:r>
              <a:rPr lang="en-US" dirty="0"/>
              <a:t>These two sections are entirely at the “</a:t>
            </a:r>
            <a:r>
              <a:rPr lang="en-US" dirty="0">
                <a:solidFill>
                  <a:schemeClr val="tx2"/>
                </a:solidFill>
              </a:rPr>
              <a:t>design abstraction level</a:t>
            </a:r>
            <a:r>
              <a:rPr lang="en-US" dirty="0"/>
              <a:t>” from chapter 2</a:t>
            </a:r>
          </a:p>
          <a:p>
            <a:pPr>
              <a:lnSpc>
                <a:spcPct val="114000"/>
              </a:lnSpc>
            </a:pPr>
            <a:r>
              <a:rPr lang="en-US" dirty="0"/>
              <a:t>Graphs appear in </a:t>
            </a:r>
            <a:r>
              <a:rPr lang="en-US" dirty="0">
                <a:solidFill>
                  <a:schemeClr val="tx2"/>
                </a:solidFill>
              </a:rPr>
              <a:t>many situations</a:t>
            </a:r>
            <a:r>
              <a:rPr lang="en-US" dirty="0"/>
              <a:t> in software</a:t>
            </a:r>
          </a:p>
          <a:p>
            <a:pPr lvl="1">
              <a:lnSpc>
                <a:spcPct val="114000"/>
              </a:lnSpc>
            </a:pPr>
            <a:r>
              <a:rPr lang="en-US" dirty="0"/>
              <a:t>As discussed in the rest of chapter 7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Software Testing, Edition 2  (Ch 07)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1E34D2-BFAA-43E6-B117-0A7C9FC99B38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997967"/>
      </p:ext>
    </p:extLst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69" y="1143000"/>
            <a:ext cx="7772400" cy="22860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4000" dirty="0">
                <a:effectLst/>
              </a:rPr>
              <a:t>Graph Coverage for Source Code </a:t>
            </a:r>
            <a:r>
              <a:rPr lang="en-US" sz="3200" dirty="0">
                <a:effectLst/>
              </a:rPr>
              <a:t>(</a:t>
            </a:r>
            <a:r>
              <a:rPr lang="en-US" sz="3200" dirty="0"/>
              <a:t>7.3)</a:t>
            </a:r>
            <a:endParaRPr lang="en-US" sz="4000" dirty="0">
              <a:effectLst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14324" y="3363913"/>
            <a:ext cx="8258175" cy="2351087"/>
          </a:xfrm>
        </p:spPr>
        <p:txBody>
          <a:bodyPr anchor="ctr"/>
          <a:lstStyle/>
          <a:p>
            <a:pPr>
              <a:lnSpc>
                <a:spcPct val="100000"/>
              </a:lnSpc>
              <a:spcBef>
                <a:spcPct val="0"/>
              </a:spcBef>
              <a:buSzTx/>
            </a:pPr>
            <a:r>
              <a:rPr lang="en-US" b="0" dirty="0">
                <a:solidFill>
                  <a:srgbClr val="0000CC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https://github.com/m-zakeri/CodA/</a:t>
            </a:r>
            <a:endParaRPr lang="en-US" sz="2800" dirty="0">
              <a:solidFill>
                <a:srgbClr val="0000CC"/>
              </a:solidFill>
            </a:endParaRPr>
          </a:p>
          <a:p>
            <a:r>
              <a:rPr lang="en-US" b="0" dirty="0">
                <a:solidFill>
                  <a:srgbClr val="0000CC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https://cs.gmu.edu:8443/offutt/coverage/GraphCoverage</a:t>
            </a:r>
            <a:r>
              <a:rPr lang="en-US" b="0" dirty="0">
                <a:solidFill>
                  <a:srgbClr val="0000CC"/>
                </a:solidFill>
              </a:rPr>
              <a:t> </a:t>
            </a:r>
          </a:p>
        </p:txBody>
      </p:sp>
    </p:spTree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Introduction to Software Testing, Edition 2  (Ch 7)</a:t>
            </a:r>
          </a:p>
        </p:txBody>
      </p:sp>
      <p:sp>
        <p:nvSpPr>
          <p:cNvPr id="1536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© Ammann &amp; Offutt</a:t>
            </a:r>
          </a:p>
        </p:txBody>
      </p:sp>
      <p:sp>
        <p:nvSpPr>
          <p:cNvPr id="153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110E1BA-E788-4A36-9125-96239943AB91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Overview</a:t>
            </a:r>
          </a:p>
        </p:txBody>
      </p:sp>
      <p:sp>
        <p:nvSpPr>
          <p:cNvPr id="153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090" y="876300"/>
            <a:ext cx="8973185" cy="5884861"/>
          </a:xfrm>
        </p:spPr>
        <p:txBody>
          <a:bodyPr/>
          <a:lstStyle/>
          <a:p>
            <a:r>
              <a:rPr lang="en-US" sz="2800" dirty="0"/>
              <a:t>A common application of graph criteria is to program </a:t>
            </a:r>
            <a:r>
              <a:rPr lang="en-US" sz="2800" dirty="0">
                <a:solidFill>
                  <a:schemeClr val="tx2"/>
                </a:solidFill>
              </a:rPr>
              <a:t>source </a:t>
            </a:r>
          </a:p>
          <a:p>
            <a:r>
              <a:rPr lang="en-US" sz="2800" b="1" dirty="0">
                <a:solidFill>
                  <a:schemeClr val="tx2"/>
                </a:solidFill>
              </a:rPr>
              <a:t>Graph</a:t>
            </a:r>
            <a:r>
              <a:rPr lang="en-US" sz="2800" b="1" dirty="0"/>
              <a:t>:</a:t>
            </a:r>
            <a:r>
              <a:rPr lang="en-US" sz="2800" dirty="0"/>
              <a:t> Usually the control flow graph (CFG) of a function or method.</a:t>
            </a:r>
          </a:p>
          <a:p>
            <a:r>
              <a:rPr lang="en-US" sz="2800" b="1" dirty="0">
                <a:solidFill>
                  <a:schemeClr val="tx2"/>
                </a:solidFill>
              </a:rPr>
              <a:t>Node coverage</a:t>
            </a:r>
            <a:r>
              <a:rPr lang="en-US" sz="2800" b="1" dirty="0"/>
              <a:t>: </a:t>
            </a:r>
            <a:r>
              <a:rPr lang="en-US" sz="2800" dirty="0"/>
              <a:t>Execute every statement (statement or line or basic block coverage)</a:t>
            </a:r>
          </a:p>
          <a:p>
            <a:r>
              <a:rPr lang="en-US" sz="2800" b="1" dirty="0">
                <a:solidFill>
                  <a:schemeClr val="tx2"/>
                </a:solidFill>
              </a:rPr>
              <a:t>Edge coverage</a:t>
            </a:r>
            <a:r>
              <a:rPr lang="en-US" sz="2800" b="1" dirty="0"/>
              <a:t>:</a:t>
            </a:r>
            <a:r>
              <a:rPr lang="en-US" sz="2800" dirty="0"/>
              <a:t> Execute every branch (branch coverage)</a:t>
            </a:r>
          </a:p>
          <a:p>
            <a:r>
              <a:rPr lang="en-US" sz="2800" b="1" dirty="0">
                <a:solidFill>
                  <a:schemeClr val="tx2"/>
                </a:solidFill>
              </a:rPr>
              <a:t>Loops</a:t>
            </a:r>
            <a:r>
              <a:rPr lang="en-US" sz="2800" b="1" dirty="0"/>
              <a:t>:</a:t>
            </a:r>
            <a:r>
              <a:rPr lang="en-US" sz="2800" dirty="0"/>
              <a:t> Looping structures such as for loops, while loops, etc.</a:t>
            </a:r>
          </a:p>
          <a:p>
            <a:r>
              <a:rPr lang="en-US" sz="2800" b="1" dirty="0">
                <a:solidFill>
                  <a:schemeClr val="tx2"/>
                </a:solidFill>
              </a:rPr>
              <a:t>Data flow coverage</a:t>
            </a:r>
            <a:r>
              <a:rPr lang="en-US" sz="2800" dirty="0"/>
              <a:t>: </a:t>
            </a:r>
            <a:r>
              <a:rPr lang="en-US" sz="2800" b="1" dirty="0">
                <a:solidFill>
                  <a:srgbClr val="FF6600"/>
                </a:solidFill>
              </a:rPr>
              <a:t>Augment the CFG</a:t>
            </a:r>
          </a:p>
          <a:p>
            <a:pPr lvl="1"/>
            <a:r>
              <a:rPr lang="en-US" sz="2400" dirty="0" err="1"/>
              <a:t>defs</a:t>
            </a:r>
            <a:r>
              <a:rPr lang="en-US" sz="2400" dirty="0"/>
              <a:t> are statements that assign values to variables</a:t>
            </a:r>
          </a:p>
          <a:p>
            <a:pPr lvl="1"/>
            <a:r>
              <a:rPr lang="en-US" sz="2400" dirty="0"/>
              <a:t>uses are statements that use variables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Introduction to Software Testing, Edition 2  (Ch 07)</a:t>
            </a:r>
          </a:p>
        </p:txBody>
      </p:sp>
      <p:sp>
        <p:nvSpPr>
          <p:cNvPr id="614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© Ammann &amp; Offutt</a:t>
            </a:r>
          </a:p>
        </p:txBody>
      </p:sp>
      <p:sp>
        <p:nvSpPr>
          <p:cNvPr id="61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235AFF7-E3DE-47C9-9E1F-BFE4AC90438E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Graphs</a:t>
            </a:r>
          </a:p>
        </p:txBody>
      </p:sp>
      <p:grpSp>
        <p:nvGrpSpPr>
          <p:cNvPr id="6150" name="Group 114"/>
          <p:cNvGrpSpPr>
            <a:grpSpLocks/>
          </p:cNvGrpSpPr>
          <p:nvPr/>
        </p:nvGrpSpPr>
        <p:grpSpPr bwMode="auto">
          <a:xfrm>
            <a:off x="160338" y="873639"/>
            <a:ext cx="1984375" cy="3794125"/>
            <a:chOff x="101" y="801"/>
            <a:chExt cx="1250" cy="2390"/>
          </a:xfrm>
        </p:grpSpPr>
        <p:sp>
          <p:nvSpPr>
            <p:cNvPr id="6204" name="Oval 5"/>
            <p:cNvSpPr>
              <a:spLocks noChangeArrowheads="1"/>
            </p:cNvSpPr>
            <p:nvPr/>
          </p:nvSpPr>
          <p:spPr bwMode="auto">
            <a:xfrm>
              <a:off x="551" y="1019"/>
              <a:ext cx="350" cy="296"/>
            </a:xfrm>
            <a:prstGeom prst="ellipse">
              <a:avLst/>
            </a:prstGeom>
            <a:solidFill>
              <a:srgbClr val="0066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05" name="Text Box 4"/>
            <p:cNvSpPr txBox="1">
              <a:spLocks noChangeArrowheads="1"/>
            </p:cNvSpPr>
            <p:nvPr/>
          </p:nvSpPr>
          <p:spPr bwMode="auto">
            <a:xfrm>
              <a:off x="628" y="1042"/>
              <a:ext cx="19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206" name="Oval 8"/>
            <p:cNvSpPr>
              <a:spLocks noChangeArrowheads="1"/>
            </p:cNvSpPr>
            <p:nvPr/>
          </p:nvSpPr>
          <p:spPr bwMode="auto">
            <a:xfrm>
              <a:off x="1001" y="1957"/>
              <a:ext cx="350" cy="296"/>
            </a:xfrm>
            <a:prstGeom prst="ellipse">
              <a:avLst/>
            </a:prstGeom>
            <a:solidFill>
              <a:srgbClr val="0066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07" name="Text Box 9"/>
            <p:cNvSpPr txBox="1">
              <a:spLocks noChangeArrowheads="1"/>
            </p:cNvSpPr>
            <p:nvPr/>
          </p:nvSpPr>
          <p:spPr bwMode="auto">
            <a:xfrm>
              <a:off x="1078" y="1980"/>
              <a:ext cx="19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6208" name="Oval 11"/>
            <p:cNvSpPr>
              <a:spLocks noChangeArrowheads="1"/>
            </p:cNvSpPr>
            <p:nvPr/>
          </p:nvSpPr>
          <p:spPr bwMode="auto">
            <a:xfrm>
              <a:off x="101" y="1957"/>
              <a:ext cx="350" cy="296"/>
            </a:xfrm>
            <a:prstGeom prst="ellipse">
              <a:avLst/>
            </a:prstGeom>
            <a:solidFill>
              <a:srgbClr val="0066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09" name="Text Box 12"/>
            <p:cNvSpPr txBox="1">
              <a:spLocks noChangeArrowheads="1"/>
            </p:cNvSpPr>
            <p:nvPr/>
          </p:nvSpPr>
          <p:spPr bwMode="auto">
            <a:xfrm>
              <a:off x="178" y="1980"/>
              <a:ext cx="19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6210" name="Oval 14"/>
            <p:cNvSpPr>
              <a:spLocks noChangeArrowheads="1"/>
            </p:cNvSpPr>
            <p:nvPr/>
          </p:nvSpPr>
          <p:spPr bwMode="auto">
            <a:xfrm>
              <a:off x="551" y="2895"/>
              <a:ext cx="350" cy="296"/>
            </a:xfrm>
            <a:prstGeom prst="ellipse">
              <a:avLst/>
            </a:prstGeom>
            <a:solidFill>
              <a:srgbClr val="0066FF"/>
            </a:solidFill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11" name="Text Box 15"/>
            <p:cNvSpPr txBox="1">
              <a:spLocks noChangeArrowheads="1"/>
            </p:cNvSpPr>
            <p:nvPr/>
          </p:nvSpPr>
          <p:spPr bwMode="auto">
            <a:xfrm>
              <a:off x="628" y="2918"/>
              <a:ext cx="19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6212" name="Line 19"/>
            <p:cNvSpPr>
              <a:spLocks noChangeShapeType="1"/>
            </p:cNvSpPr>
            <p:nvPr/>
          </p:nvSpPr>
          <p:spPr bwMode="auto">
            <a:xfrm flipH="1">
              <a:off x="360" y="1312"/>
              <a:ext cx="327" cy="66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13" name="Line 22"/>
            <p:cNvSpPr>
              <a:spLocks noChangeShapeType="1"/>
            </p:cNvSpPr>
            <p:nvPr/>
          </p:nvSpPr>
          <p:spPr bwMode="auto">
            <a:xfrm>
              <a:off x="384" y="2239"/>
              <a:ext cx="280" cy="65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14" name="Line 27"/>
            <p:cNvSpPr>
              <a:spLocks noChangeShapeType="1"/>
            </p:cNvSpPr>
            <p:nvPr/>
          </p:nvSpPr>
          <p:spPr bwMode="auto">
            <a:xfrm flipH="1">
              <a:off x="780" y="2235"/>
              <a:ext cx="303" cy="6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15" name="Line 28"/>
            <p:cNvSpPr>
              <a:spLocks noChangeShapeType="1"/>
            </p:cNvSpPr>
            <p:nvPr/>
          </p:nvSpPr>
          <p:spPr bwMode="auto">
            <a:xfrm>
              <a:off x="780" y="1317"/>
              <a:ext cx="303" cy="65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16" name="Line 29"/>
            <p:cNvSpPr>
              <a:spLocks noChangeShapeType="1"/>
            </p:cNvSpPr>
            <p:nvPr/>
          </p:nvSpPr>
          <p:spPr bwMode="auto">
            <a:xfrm>
              <a:off x="726" y="801"/>
              <a:ext cx="0" cy="20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151" name="Text Box 109"/>
          <p:cNvSpPr txBox="1">
            <a:spLocks noChangeArrowheads="1"/>
          </p:cNvSpPr>
          <p:nvPr/>
        </p:nvSpPr>
        <p:spPr bwMode="auto">
          <a:xfrm>
            <a:off x="160338" y="4802187"/>
            <a:ext cx="2066395" cy="163121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N</a:t>
            </a:r>
            <a:r>
              <a:rPr lang="en-US" baseline="-25000" dirty="0">
                <a:solidFill>
                  <a:schemeClr val="tx1"/>
                </a:solidFill>
                <a:latin typeface="Gill Sans MT" pitchFamily="34" charset="0"/>
              </a:rPr>
              <a:t>0</a:t>
            </a:r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 = { 1}</a:t>
            </a:r>
          </a:p>
          <a:p>
            <a:pPr algn="ctr">
              <a:spcBef>
                <a:spcPct val="50000"/>
              </a:spcBef>
            </a:pPr>
            <a:r>
              <a:rPr lang="en-US" dirty="0" err="1">
                <a:solidFill>
                  <a:schemeClr val="tx1"/>
                </a:solidFill>
                <a:latin typeface="Gill Sans MT" pitchFamily="34" charset="0"/>
              </a:rPr>
              <a:t>N</a:t>
            </a:r>
            <a:r>
              <a:rPr lang="en-US" baseline="-25000" dirty="0" err="1">
                <a:solidFill>
                  <a:schemeClr val="tx1"/>
                </a:solidFill>
                <a:latin typeface="Gill Sans MT" pitchFamily="34" charset="0"/>
              </a:rPr>
              <a:t>f</a:t>
            </a:r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 = { 4 }</a:t>
            </a:r>
          </a:p>
          <a:p>
            <a:pPr algn="ctr">
              <a:spcBef>
                <a:spcPct val="50000"/>
              </a:spcBef>
            </a:pPr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E = { (1,2), (1,3), (2,4), (3,4) }</a:t>
            </a:r>
          </a:p>
        </p:txBody>
      </p:sp>
      <p:grpSp>
        <p:nvGrpSpPr>
          <p:cNvPr id="6152" name="Group 116"/>
          <p:cNvGrpSpPr>
            <a:grpSpLocks/>
          </p:cNvGrpSpPr>
          <p:nvPr/>
        </p:nvGrpSpPr>
        <p:grpSpPr bwMode="auto">
          <a:xfrm>
            <a:off x="7058025" y="1219714"/>
            <a:ext cx="1984375" cy="3448050"/>
            <a:chOff x="4446" y="1019"/>
            <a:chExt cx="1250" cy="2172"/>
          </a:xfrm>
        </p:grpSpPr>
        <p:sp>
          <p:nvSpPr>
            <p:cNvPr id="6192" name="Oval 90"/>
            <p:cNvSpPr>
              <a:spLocks noChangeArrowheads="1"/>
            </p:cNvSpPr>
            <p:nvPr/>
          </p:nvSpPr>
          <p:spPr bwMode="auto">
            <a:xfrm>
              <a:off x="4896" y="1019"/>
              <a:ext cx="350" cy="296"/>
            </a:xfrm>
            <a:prstGeom prst="ellipse">
              <a:avLst/>
            </a:prstGeom>
            <a:solidFill>
              <a:srgbClr val="0066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93" name="Text Box 91"/>
            <p:cNvSpPr txBox="1">
              <a:spLocks noChangeArrowheads="1"/>
            </p:cNvSpPr>
            <p:nvPr/>
          </p:nvSpPr>
          <p:spPr bwMode="auto">
            <a:xfrm>
              <a:off x="4973" y="1042"/>
              <a:ext cx="197" cy="25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194" name="Oval 93"/>
            <p:cNvSpPr>
              <a:spLocks noChangeArrowheads="1"/>
            </p:cNvSpPr>
            <p:nvPr/>
          </p:nvSpPr>
          <p:spPr bwMode="auto">
            <a:xfrm>
              <a:off x="5346" y="1957"/>
              <a:ext cx="350" cy="296"/>
            </a:xfrm>
            <a:prstGeom prst="ellipse">
              <a:avLst/>
            </a:prstGeom>
            <a:solidFill>
              <a:srgbClr val="0066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95" name="Text Box 94"/>
            <p:cNvSpPr txBox="1">
              <a:spLocks noChangeArrowheads="1"/>
            </p:cNvSpPr>
            <p:nvPr/>
          </p:nvSpPr>
          <p:spPr bwMode="auto">
            <a:xfrm>
              <a:off x="5423" y="1980"/>
              <a:ext cx="19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6196" name="Oval 96"/>
            <p:cNvSpPr>
              <a:spLocks noChangeArrowheads="1"/>
            </p:cNvSpPr>
            <p:nvPr/>
          </p:nvSpPr>
          <p:spPr bwMode="auto">
            <a:xfrm>
              <a:off x="4446" y="1957"/>
              <a:ext cx="350" cy="296"/>
            </a:xfrm>
            <a:prstGeom prst="ellipse">
              <a:avLst/>
            </a:prstGeom>
            <a:solidFill>
              <a:srgbClr val="0066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6198" name="Oval 99"/>
            <p:cNvSpPr>
              <a:spLocks noChangeArrowheads="1"/>
            </p:cNvSpPr>
            <p:nvPr/>
          </p:nvSpPr>
          <p:spPr bwMode="auto">
            <a:xfrm>
              <a:off x="4896" y="2895"/>
              <a:ext cx="350" cy="296"/>
            </a:xfrm>
            <a:prstGeom prst="ellipse">
              <a:avLst/>
            </a:prstGeom>
            <a:solidFill>
              <a:srgbClr val="0066FF"/>
            </a:solidFill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99" name="Text Box 100"/>
            <p:cNvSpPr txBox="1">
              <a:spLocks noChangeArrowheads="1"/>
            </p:cNvSpPr>
            <p:nvPr/>
          </p:nvSpPr>
          <p:spPr bwMode="auto">
            <a:xfrm>
              <a:off x="4973" y="2918"/>
              <a:ext cx="197" cy="25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6200" name="Line 101"/>
            <p:cNvSpPr>
              <a:spLocks noChangeShapeType="1"/>
            </p:cNvSpPr>
            <p:nvPr/>
          </p:nvSpPr>
          <p:spPr bwMode="auto">
            <a:xfrm flipH="1">
              <a:off x="4705" y="1312"/>
              <a:ext cx="327" cy="67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01" name="Line 102"/>
            <p:cNvSpPr>
              <a:spLocks noChangeShapeType="1"/>
            </p:cNvSpPr>
            <p:nvPr/>
          </p:nvSpPr>
          <p:spPr bwMode="auto">
            <a:xfrm>
              <a:off x="4729" y="2239"/>
              <a:ext cx="244" cy="65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02" name="Line 103"/>
            <p:cNvSpPr>
              <a:spLocks noChangeShapeType="1"/>
            </p:cNvSpPr>
            <p:nvPr/>
          </p:nvSpPr>
          <p:spPr bwMode="auto">
            <a:xfrm flipH="1">
              <a:off x="5129" y="2235"/>
              <a:ext cx="299" cy="6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03" name="Line 104"/>
            <p:cNvSpPr>
              <a:spLocks noChangeShapeType="1"/>
            </p:cNvSpPr>
            <p:nvPr/>
          </p:nvSpPr>
          <p:spPr bwMode="auto">
            <a:xfrm>
              <a:off x="5125" y="1317"/>
              <a:ext cx="280" cy="6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153" name="Text Box 110"/>
          <p:cNvSpPr txBox="1">
            <a:spLocks noChangeArrowheads="1"/>
          </p:cNvSpPr>
          <p:nvPr/>
        </p:nvSpPr>
        <p:spPr bwMode="auto">
          <a:xfrm>
            <a:off x="6908800" y="4802187"/>
            <a:ext cx="2133600" cy="163121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N</a:t>
            </a:r>
            <a:r>
              <a:rPr lang="en-US" baseline="-25000" dirty="0">
                <a:solidFill>
                  <a:schemeClr val="tx1"/>
                </a:solidFill>
                <a:latin typeface="Gill Sans MT" pitchFamily="34" charset="0"/>
              </a:rPr>
              <a:t>0</a:t>
            </a:r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 = { }</a:t>
            </a:r>
          </a:p>
          <a:p>
            <a:pPr algn="ctr">
              <a:spcBef>
                <a:spcPct val="50000"/>
              </a:spcBef>
            </a:pPr>
            <a:r>
              <a:rPr lang="en-US" dirty="0" err="1">
                <a:solidFill>
                  <a:schemeClr val="tx1"/>
                </a:solidFill>
                <a:latin typeface="Gill Sans MT" pitchFamily="34" charset="0"/>
              </a:rPr>
              <a:t>N</a:t>
            </a:r>
            <a:r>
              <a:rPr lang="en-US" baseline="-25000" dirty="0" err="1">
                <a:solidFill>
                  <a:schemeClr val="tx1"/>
                </a:solidFill>
                <a:latin typeface="Gill Sans MT" pitchFamily="34" charset="0"/>
              </a:rPr>
              <a:t>f</a:t>
            </a:r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 = { 4 }</a:t>
            </a:r>
          </a:p>
          <a:p>
            <a:pPr algn="ctr">
              <a:spcBef>
                <a:spcPct val="50000"/>
              </a:spcBef>
            </a:pPr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E = { (1,2), (1,3), (2,4), (3,4) }</a:t>
            </a:r>
          </a:p>
        </p:txBody>
      </p:sp>
      <p:grpSp>
        <p:nvGrpSpPr>
          <p:cNvPr id="6154" name="Group 115"/>
          <p:cNvGrpSpPr>
            <a:grpSpLocks/>
          </p:cNvGrpSpPr>
          <p:nvPr/>
        </p:nvGrpSpPr>
        <p:grpSpPr bwMode="auto">
          <a:xfrm>
            <a:off x="2363788" y="868876"/>
            <a:ext cx="4475162" cy="3798888"/>
            <a:chOff x="1489" y="798"/>
            <a:chExt cx="2819" cy="2393"/>
          </a:xfrm>
        </p:grpSpPr>
        <p:sp>
          <p:nvSpPr>
            <p:cNvPr id="6157" name="Oval 78"/>
            <p:cNvSpPr>
              <a:spLocks noChangeArrowheads="1"/>
            </p:cNvSpPr>
            <p:nvPr/>
          </p:nvSpPr>
          <p:spPr bwMode="auto">
            <a:xfrm>
              <a:off x="3548" y="2895"/>
              <a:ext cx="350" cy="296"/>
            </a:xfrm>
            <a:prstGeom prst="ellipse">
              <a:avLst/>
            </a:prstGeom>
            <a:solidFill>
              <a:srgbClr val="0066FF"/>
            </a:solidFill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8" name="Text Box 79"/>
            <p:cNvSpPr txBox="1">
              <a:spLocks noChangeArrowheads="1"/>
            </p:cNvSpPr>
            <p:nvPr/>
          </p:nvSpPr>
          <p:spPr bwMode="auto">
            <a:xfrm>
              <a:off x="3598" y="2918"/>
              <a:ext cx="278" cy="25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6159" name="Oval 31"/>
            <p:cNvSpPr>
              <a:spLocks noChangeArrowheads="1"/>
            </p:cNvSpPr>
            <p:nvPr/>
          </p:nvSpPr>
          <p:spPr bwMode="auto">
            <a:xfrm>
              <a:off x="1899" y="1016"/>
              <a:ext cx="350" cy="296"/>
            </a:xfrm>
            <a:prstGeom prst="ellipse">
              <a:avLst/>
            </a:prstGeom>
            <a:solidFill>
              <a:srgbClr val="0066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0" name="Text Box 32"/>
            <p:cNvSpPr txBox="1">
              <a:spLocks noChangeArrowheads="1"/>
            </p:cNvSpPr>
            <p:nvPr/>
          </p:nvSpPr>
          <p:spPr bwMode="auto">
            <a:xfrm>
              <a:off x="1976" y="1039"/>
              <a:ext cx="19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161" name="Oval 34"/>
            <p:cNvSpPr>
              <a:spLocks noChangeArrowheads="1"/>
            </p:cNvSpPr>
            <p:nvPr/>
          </p:nvSpPr>
          <p:spPr bwMode="auto">
            <a:xfrm>
              <a:off x="2309" y="1954"/>
              <a:ext cx="350" cy="296"/>
            </a:xfrm>
            <a:prstGeom prst="ellipse">
              <a:avLst/>
            </a:prstGeom>
            <a:solidFill>
              <a:srgbClr val="0066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2" name="Text Box 35"/>
            <p:cNvSpPr txBox="1">
              <a:spLocks noChangeArrowheads="1"/>
            </p:cNvSpPr>
            <p:nvPr/>
          </p:nvSpPr>
          <p:spPr bwMode="auto">
            <a:xfrm>
              <a:off x="2386" y="1977"/>
              <a:ext cx="197" cy="25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6163" name="Oval 37"/>
            <p:cNvSpPr>
              <a:spLocks noChangeArrowheads="1"/>
            </p:cNvSpPr>
            <p:nvPr/>
          </p:nvSpPr>
          <p:spPr bwMode="auto">
            <a:xfrm>
              <a:off x="1489" y="1954"/>
              <a:ext cx="350" cy="296"/>
            </a:xfrm>
            <a:prstGeom prst="ellipse">
              <a:avLst/>
            </a:prstGeom>
            <a:solidFill>
              <a:srgbClr val="0066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4" name="Text Box 38"/>
            <p:cNvSpPr txBox="1">
              <a:spLocks noChangeArrowheads="1"/>
            </p:cNvSpPr>
            <p:nvPr/>
          </p:nvSpPr>
          <p:spPr bwMode="auto">
            <a:xfrm>
              <a:off x="1566" y="1977"/>
              <a:ext cx="19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6165" name="Oval 40"/>
            <p:cNvSpPr>
              <a:spLocks noChangeArrowheads="1"/>
            </p:cNvSpPr>
            <p:nvPr/>
          </p:nvSpPr>
          <p:spPr bwMode="auto">
            <a:xfrm>
              <a:off x="1899" y="2892"/>
              <a:ext cx="350" cy="296"/>
            </a:xfrm>
            <a:prstGeom prst="ellipse">
              <a:avLst/>
            </a:prstGeom>
            <a:solidFill>
              <a:srgbClr val="0066FF"/>
            </a:solidFill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6" name="Text Box 41"/>
            <p:cNvSpPr txBox="1">
              <a:spLocks noChangeArrowheads="1"/>
            </p:cNvSpPr>
            <p:nvPr/>
          </p:nvSpPr>
          <p:spPr bwMode="auto">
            <a:xfrm>
              <a:off x="1976" y="2915"/>
              <a:ext cx="197" cy="25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6167" name="Line 42"/>
            <p:cNvSpPr>
              <a:spLocks noChangeShapeType="1"/>
            </p:cNvSpPr>
            <p:nvPr/>
          </p:nvSpPr>
          <p:spPr bwMode="auto">
            <a:xfrm flipH="1">
              <a:off x="1732" y="1309"/>
              <a:ext cx="303" cy="64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8" name="Line 43"/>
            <p:cNvSpPr>
              <a:spLocks noChangeShapeType="1"/>
            </p:cNvSpPr>
            <p:nvPr/>
          </p:nvSpPr>
          <p:spPr bwMode="auto">
            <a:xfrm>
              <a:off x="1732" y="2236"/>
              <a:ext cx="280" cy="65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9" name="Line 44"/>
            <p:cNvSpPr>
              <a:spLocks noChangeShapeType="1"/>
            </p:cNvSpPr>
            <p:nvPr/>
          </p:nvSpPr>
          <p:spPr bwMode="auto">
            <a:xfrm flipH="1">
              <a:off x="2128" y="2250"/>
              <a:ext cx="303" cy="6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0" name="Line 45"/>
            <p:cNvSpPr>
              <a:spLocks noChangeShapeType="1"/>
            </p:cNvSpPr>
            <p:nvPr/>
          </p:nvSpPr>
          <p:spPr bwMode="auto">
            <a:xfrm>
              <a:off x="2128" y="1314"/>
              <a:ext cx="280" cy="6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1" name="Line 46"/>
            <p:cNvSpPr>
              <a:spLocks noChangeShapeType="1"/>
            </p:cNvSpPr>
            <p:nvPr/>
          </p:nvSpPr>
          <p:spPr bwMode="auto">
            <a:xfrm>
              <a:off x="2074" y="798"/>
              <a:ext cx="0" cy="20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2" name="Oval 49"/>
            <p:cNvSpPr>
              <a:spLocks noChangeArrowheads="1"/>
            </p:cNvSpPr>
            <p:nvPr/>
          </p:nvSpPr>
          <p:spPr bwMode="auto">
            <a:xfrm>
              <a:off x="2725" y="1018"/>
              <a:ext cx="350" cy="296"/>
            </a:xfrm>
            <a:prstGeom prst="ellipse">
              <a:avLst/>
            </a:prstGeom>
            <a:solidFill>
              <a:srgbClr val="0066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3" name="Text Box 50"/>
            <p:cNvSpPr txBox="1">
              <a:spLocks noChangeArrowheads="1"/>
            </p:cNvSpPr>
            <p:nvPr/>
          </p:nvSpPr>
          <p:spPr bwMode="auto">
            <a:xfrm>
              <a:off x="2802" y="1041"/>
              <a:ext cx="19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6174" name="Oval 52"/>
            <p:cNvSpPr>
              <a:spLocks noChangeArrowheads="1"/>
            </p:cNvSpPr>
            <p:nvPr/>
          </p:nvSpPr>
          <p:spPr bwMode="auto">
            <a:xfrm>
              <a:off x="3135" y="1956"/>
              <a:ext cx="350" cy="296"/>
            </a:xfrm>
            <a:prstGeom prst="ellipse">
              <a:avLst/>
            </a:prstGeom>
            <a:solidFill>
              <a:srgbClr val="0066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5" name="Text Box 53"/>
            <p:cNvSpPr txBox="1">
              <a:spLocks noChangeArrowheads="1"/>
            </p:cNvSpPr>
            <p:nvPr/>
          </p:nvSpPr>
          <p:spPr bwMode="auto">
            <a:xfrm>
              <a:off x="3212" y="1979"/>
              <a:ext cx="197" cy="25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6176" name="Oval 58"/>
            <p:cNvSpPr>
              <a:spLocks noChangeArrowheads="1"/>
            </p:cNvSpPr>
            <p:nvPr/>
          </p:nvSpPr>
          <p:spPr bwMode="auto">
            <a:xfrm>
              <a:off x="2725" y="2894"/>
              <a:ext cx="350" cy="296"/>
            </a:xfrm>
            <a:prstGeom prst="ellipse">
              <a:avLst/>
            </a:prstGeom>
            <a:solidFill>
              <a:srgbClr val="0066FF"/>
            </a:solidFill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7" name="Text Box 59"/>
            <p:cNvSpPr txBox="1">
              <a:spLocks noChangeArrowheads="1"/>
            </p:cNvSpPr>
            <p:nvPr/>
          </p:nvSpPr>
          <p:spPr bwMode="auto">
            <a:xfrm>
              <a:off x="2802" y="2917"/>
              <a:ext cx="197" cy="25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6178" name="Line 61"/>
            <p:cNvSpPr>
              <a:spLocks noChangeShapeType="1"/>
            </p:cNvSpPr>
            <p:nvPr/>
          </p:nvSpPr>
          <p:spPr bwMode="auto">
            <a:xfrm>
              <a:off x="2592" y="2238"/>
              <a:ext cx="249" cy="65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9" name="Line 62"/>
            <p:cNvSpPr>
              <a:spLocks noChangeShapeType="1"/>
            </p:cNvSpPr>
            <p:nvPr/>
          </p:nvSpPr>
          <p:spPr bwMode="auto">
            <a:xfrm flipH="1">
              <a:off x="2972" y="2250"/>
              <a:ext cx="293" cy="6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arrow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0" name="Line 63"/>
            <p:cNvSpPr>
              <a:spLocks noChangeShapeType="1"/>
            </p:cNvSpPr>
            <p:nvPr/>
          </p:nvSpPr>
          <p:spPr bwMode="auto">
            <a:xfrm flipH="1" flipV="1">
              <a:off x="2967" y="1293"/>
              <a:ext cx="241" cy="68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1" name="Line 64"/>
            <p:cNvSpPr>
              <a:spLocks noChangeShapeType="1"/>
            </p:cNvSpPr>
            <p:nvPr/>
          </p:nvSpPr>
          <p:spPr bwMode="auto">
            <a:xfrm>
              <a:off x="2900" y="800"/>
              <a:ext cx="0" cy="20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2" name="Oval 69"/>
            <p:cNvSpPr>
              <a:spLocks noChangeArrowheads="1"/>
            </p:cNvSpPr>
            <p:nvPr/>
          </p:nvSpPr>
          <p:spPr bwMode="auto">
            <a:xfrm>
              <a:off x="3548" y="1019"/>
              <a:ext cx="350" cy="296"/>
            </a:xfrm>
            <a:prstGeom prst="ellipse">
              <a:avLst/>
            </a:prstGeom>
            <a:solidFill>
              <a:srgbClr val="0066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3" name="Text Box 70"/>
            <p:cNvSpPr txBox="1">
              <a:spLocks noChangeArrowheads="1"/>
            </p:cNvSpPr>
            <p:nvPr/>
          </p:nvSpPr>
          <p:spPr bwMode="auto">
            <a:xfrm>
              <a:off x="3625" y="1042"/>
              <a:ext cx="197" cy="25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6184" name="Oval 72"/>
            <p:cNvSpPr>
              <a:spLocks noChangeArrowheads="1"/>
            </p:cNvSpPr>
            <p:nvPr/>
          </p:nvSpPr>
          <p:spPr bwMode="auto">
            <a:xfrm>
              <a:off x="3958" y="1957"/>
              <a:ext cx="350" cy="296"/>
            </a:xfrm>
            <a:prstGeom prst="ellipse">
              <a:avLst/>
            </a:prstGeom>
            <a:solidFill>
              <a:srgbClr val="0066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5" name="Text Box 73"/>
            <p:cNvSpPr txBox="1">
              <a:spLocks noChangeArrowheads="1"/>
            </p:cNvSpPr>
            <p:nvPr/>
          </p:nvSpPr>
          <p:spPr bwMode="auto">
            <a:xfrm>
              <a:off x="4035" y="1980"/>
              <a:ext cx="19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6186" name="Line 80"/>
            <p:cNvSpPr>
              <a:spLocks noChangeShapeType="1"/>
            </p:cNvSpPr>
            <p:nvPr/>
          </p:nvSpPr>
          <p:spPr bwMode="auto">
            <a:xfrm flipH="1">
              <a:off x="3368" y="1312"/>
              <a:ext cx="298" cy="64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7" name="Line 81"/>
            <p:cNvSpPr>
              <a:spLocks noChangeShapeType="1"/>
            </p:cNvSpPr>
            <p:nvPr/>
          </p:nvSpPr>
          <p:spPr bwMode="auto">
            <a:xfrm>
              <a:off x="3414" y="2231"/>
              <a:ext cx="252" cy="6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8" name="Line 82"/>
            <p:cNvSpPr>
              <a:spLocks noChangeShapeType="1"/>
            </p:cNvSpPr>
            <p:nvPr/>
          </p:nvSpPr>
          <p:spPr bwMode="auto">
            <a:xfrm flipH="1">
              <a:off x="3782" y="2262"/>
              <a:ext cx="319" cy="6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9" name="Line 83"/>
            <p:cNvSpPr>
              <a:spLocks noChangeShapeType="1"/>
            </p:cNvSpPr>
            <p:nvPr/>
          </p:nvSpPr>
          <p:spPr bwMode="auto">
            <a:xfrm>
              <a:off x="3782" y="1309"/>
              <a:ext cx="280" cy="6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0" name="Line 88"/>
            <p:cNvSpPr>
              <a:spLocks noChangeShapeType="1"/>
            </p:cNvSpPr>
            <p:nvPr/>
          </p:nvSpPr>
          <p:spPr bwMode="auto">
            <a:xfrm flipH="1">
              <a:off x="2545" y="1319"/>
              <a:ext cx="296" cy="6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1" name="Line 105"/>
            <p:cNvSpPr>
              <a:spLocks noChangeShapeType="1"/>
            </p:cNvSpPr>
            <p:nvPr/>
          </p:nvSpPr>
          <p:spPr bwMode="auto">
            <a:xfrm>
              <a:off x="3723" y="806"/>
              <a:ext cx="0" cy="20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155" name="Text Box 111"/>
          <p:cNvSpPr txBox="1">
            <a:spLocks noChangeArrowheads="1"/>
          </p:cNvSpPr>
          <p:nvPr/>
        </p:nvSpPr>
        <p:spPr bwMode="auto">
          <a:xfrm>
            <a:off x="2363788" y="4802187"/>
            <a:ext cx="4545012" cy="193899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N</a:t>
            </a:r>
            <a:r>
              <a:rPr lang="en-US" baseline="-25000" dirty="0">
                <a:solidFill>
                  <a:schemeClr val="tx1"/>
                </a:solidFill>
                <a:latin typeface="Gill Sans MT" pitchFamily="34" charset="0"/>
              </a:rPr>
              <a:t>0</a:t>
            </a:r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 = { 1, 2, 3 }</a:t>
            </a:r>
          </a:p>
          <a:p>
            <a:pPr algn="ctr">
              <a:spcBef>
                <a:spcPct val="50000"/>
              </a:spcBef>
            </a:pPr>
            <a:r>
              <a:rPr lang="en-US" dirty="0" err="1">
                <a:solidFill>
                  <a:schemeClr val="tx1"/>
                </a:solidFill>
                <a:latin typeface="Gill Sans MT" pitchFamily="34" charset="0"/>
              </a:rPr>
              <a:t>N</a:t>
            </a:r>
            <a:r>
              <a:rPr lang="en-US" baseline="-25000" dirty="0" err="1">
                <a:solidFill>
                  <a:schemeClr val="tx1"/>
                </a:solidFill>
                <a:latin typeface="Gill Sans MT" pitchFamily="34" charset="0"/>
              </a:rPr>
              <a:t>f</a:t>
            </a:r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 = { 8, 9, 10 }</a:t>
            </a:r>
          </a:p>
          <a:p>
            <a:pPr algn="ctr">
              <a:spcBef>
                <a:spcPct val="50000"/>
              </a:spcBef>
            </a:pPr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E = { (1,4), (1,5), (2,5), (3,6), (3, 7), (4, 8), (5,8), (5,9), </a:t>
            </a:r>
            <a:r>
              <a:rPr lang="en-US">
                <a:solidFill>
                  <a:schemeClr val="tx1"/>
                </a:solidFill>
                <a:latin typeface="Gill Sans MT" pitchFamily="34" charset="0"/>
              </a:rPr>
              <a:t>(6,2), </a:t>
            </a:r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(6,10), (7,10) (9,6) }</a:t>
            </a:r>
          </a:p>
        </p:txBody>
      </p:sp>
    </p:spTree>
    <p:extLst>
      <p:ext uri="{BB962C8B-B14F-4D97-AF65-F5344CB8AC3E}">
        <p14:creationId xmlns:p14="http://schemas.microsoft.com/office/powerpoint/2010/main" val="4041222795"/>
      </p:ext>
    </p:extLst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Introduction to Software Testing, Edition 2  (Ch 7)</a:t>
            </a:r>
          </a:p>
        </p:txBody>
      </p:sp>
      <p:sp>
        <p:nvSpPr>
          <p:cNvPr id="1638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© Ammann &amp; Offutt</a:t>
            </a:r>
          </a:p>
        </p:txBody>
      </p:sp>
      <p:sp>
        <p:nvSpPr>
          <p:cNvPr id="1638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80E542F-F1EA-4011-BEA9-FD68FB30A2C4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Control Flow Graphs</a:t>
            </a:r>
          </a:p>
        </p:txBody>
      </p:sp>
      <p:sp>
        <p:nvSpPr>
          <p:cNvPr id="163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089" y="914400"/>
            <a:ext cx="8961120" cy="5564188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chemeClr val="tx2"/>
                </a:solidFill>
              </a:rPr>
              <a:t>CFG</a:t>
            </a:r>
            <a:r>
              <a:rPr lang="en-US" dirty="0"/>
              <a:t> models all executions of a method by describing control structures</a:t>
            </a:r>
          </a:p>
          <a:p>
            <a:r>
              <a:rPr lang="en-US" b="1" dirty="0">
                <a:solidFill>
                  <a:schemeClr val="tx2"/>
                </a:solidFill>
              </a:rPr>
              <a:t>Nodes</a:t>
            </a:r>
            <a:r>
              <a:rPr lang="en-US" b="1" dirty="0"/>
              <a:t>:</a:t>
            </a:r>
            <a:r>
              <a:rPr lang="en-US" dirty="0"/>
              <a:t> Statements or sequences of statements (</a:t>
            </a:r>
            <a:r>
              <a:rPr lang="en-US" b="1" dirty="0"/>
              <a:t>basic blocks</a:t>
            </a:r>
            <a:r>
              <a:rPr lang="en-US" dirty="0"/>
              <a:t>)</a:t>
            </a:r>
          </a:p>
          <a:p>
            <a:r>
              <a:rPr lang="en-US" b="1" dirty="0">
                <a:solidFill>
                  <a:schemeClr val="tx2"/>
                </a:solidFill>
              </a:rPr>
              <a:t>Edges</a:t>
            </a:r>
            <a:r>
              <a:rPr lang="en-US" b="1" dirty="0"/>
              <a:t>: </a:t>
            </a:r>
            <a:r>
              <a:rPr lang="en-US" dirty="0"/>
              <a:t>Transfers of control</a:t>
            </a:r>
          </a:p>
          <a:p>
            <a:r>
              <a:rPr lang="en-US" b="1" dirty="0">
                <a:solidFill>
                  <a:schemeClr val="tx2"/>
                </a:solidFill>
              </a:rPr>
              <a:t>Basic Block</a:t>
            </a:r>
            <a:r>
              <a:rPr lang="en-US" b="1" dirty="0"/>
              <a:t>: </a:t>
            </a:r>
            <a:r>
              <a:rPr lang="en-US" dirty="0"/>
              <a:t>A sequence of statements such that if the first statement is executed, all statements will be (no branches)</a:t>
            </a:r>
          </a:p>
          <a:p>
            <a:r>
              <a:rPr lang="en-US" dirty="0"/>
              <a:t>CFGs are sometimes annotated with extra information</a:t>
            </a:r>
          </a:p>
          <a:p>
            <a:pPr lvl="1"/>
            <a:r>
              <a:rPr lang="en-US" dirty="0"/>
              <a:t>branch predicates, </a:t>
            </a:r>
            <a:r>
              <a:rPr lang="en-US" dirty="0" err="1"/>
              <a:t>defs</a:t>
            </a:r>
            <a:r>
              <a:rPr lang="en-US" dirty="0"/>
              <a:t>, uses</a:t>
            </a:r>
          </a:p>
          <a:p>
            <a:r>
              <a:rPr lang="en-US" dirty="0"/>
              <a:t>Rules for translating statements into graphs …</a:t>
            </a:r>
          </a:p>
        </p:txBody>
      </p:sp>
    </p:spTree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Introduction to Software Testing, Edition 2  (Ch 7)</a:t>
            </a:r>
          </a:p>
        </p:txBody>
      </p:sp>
      <p:sp>
        <p:nvSpPr>
          <p:cNvPr id="1741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© Ammann &amp; Offutt</a:t>
            </a:r>
          </a:p>
        </p:txBody>
      </p:sp>
      <p:sp>
        <p:nvSpPr>
          <p:cNvPr id="1741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9D02017-72CA-4B0C-8359-F14347D77C6E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CFG: The </a:t>
            </a:r>
            <a:r>
              <a:rPr lang="en-US" i="1" dirty="0">
                <a:solidFill>
                  <a:srgbClr val="FF0000"/>
                </a:solidFill>
                <a:effectLst/>
              </a:rPr>
              <a:t>if</a:t>
            </a:r>
            <a:r>
              <a:rPr lang="en-US" dirty="0">
                <a:effectLst/>
              </a:rPr>
              <a:t> Statement</a:t>
            </a:r>
          </a:p>
        </p:txBody>
      </p:sp>
      <p:sp>
        <p:nvSpPr>
          <p:cNvPr id="17414" name="Text Box 3"/>
          <p:cNvSpPr txBox="1">
            <a:spLocks noChangeArrowheads="1"/>
          </p:cNvSpPr>
          <p:nvPr/>
        </p:nvSpPr>
        <p:spPr bwMode="auto">
          <a:xfrm>
            <a:off x="649285" y="1458150"/>
            <a:ext cx="1577975" cy="28479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Helvetica" charset="0"/>
              </a:rPr>
              <a:t>if (x &lt; y)</a:t>
            </a:r>
          </a:p>
          <a:p>
            <a:r>
              <a:rPr lang="en-US" dirty="0">
                <a:solidFill>
                  <a:schemeClr val="tx1"/>
                </a:solidFill>
                <a:latin typeface="Helvetica" charset="0"/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  <a:latin typeface="Helvetica" charset="0"/>
              </a:rPr>
              <a:t>   y = 0;</a:t>
            </a:r>
          </a:p>
          <a:p>
            <a:r>
              <a:rPr lang="en-US" dirty="0">
                <a:solidFill>
                  <a:schemeClr val="tx1"/>
                </a:solidFill>
                <a:latin typeface="Helvetica" charset="0"/>
              </a:rPr>
              <a:t>   x = x + 1;</a:t>
            </a:r>
          </a:p>
          <a:p>
            <a:r>
              <a:rPr lang="en-US" dirty="0">
                <a:solidFill>
                  <a:schemeClr val="tx1"/>
                </a:solidFill>
                <a:latin typeface="Helvetica" charset="0"/>
              </a:rPr>
              <a:t>}</a:t>
            </a:r>
          </a:p>
          <a:p>
            <a:r>
              <a:rPr lang="en-US" dirty="0">
                <a:solidFill>
                  <a:schemeClr val="tx1"/>
                </a:solidFill>
                <a:latin typeface="Helvetica" charset="0"/>
              </a:rPr>
              <a:t>else</a:t>
            </a:r>
          </a:p>
          <a:p>
            <a:r>
              <a:rPr lang="en-US" dirty="0">
                <a:solidFill>
                  <a:schemeClr val="tx1"/>
                </a:solidFill>
                <a:latin typeface="Helvetica" charset="0"/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  <a:latin typeface="Helvetica" charset="0"/>
              </a:rPr>
              <a:t>   x = y;</a:t>
            </a:r>
          </a:p>
          <a:p>
            <a:r>
              <a:rPr lang="en-US" dirty="0">
                <a:solidFill>
                  <a:schemeClr val="tx1"/>
                </a:solidFill>
                <a:latin typeface="Helvetica" charset="0"/>
              </a:rPr>
              <a:t>}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387601" y="1560513"/>
            <a:ext cx="3240088" cy="2324100"/>
            <a:chOff x="1251" y="873"/>
            <a:chExt cx="2041" cy="1464"/>
          </a:xfrm>
        </p:grpSpPr>
        <p:grpSp>
          <p:nvGrpSpPr>
            <p:cNvPr id="17434" name="Group 5"/>
            <p:cNvGrpSpPr>
              <a:grpSpLocks/>
            </p:cNvGrpSpPr>
            <p:nvPr/>
          </p:nvGrpSpPr>
          <p:grpSpPr bwMode="auto">
            <a:xfrm>
              <a:off x="1811" y="873"/>
              <a:ext cx="1080" cy="1464"/>
              <a:chOff x="1811" y="873"/>
              <a:chExt cx="1080" cy="1464"/>
            </a:xfrm>
          </p:grpSpPr>
          <p:grpSp>
            <p:nvGrpSpPr>
              <p:cNvPr id="17439" name="Group 6"/>
              <p:cNvGrpSpPr>
                <a:grpSpLocks/>
              </p:cNvGrpSpPr>
              <p:nvPr/>
            </p:nvGrpSpPr>
            <p:grpSpPr bwMode="auto">
              <a:xfrm>
                <a:off x="2176" y="2041"/>
                <a:ext cx="350" cy="296"/>
                <a:chOff x="4738" y="2684"/>
                <a:chExt cx="350" cy="296"/>
              </a:xfrm>
            </p:grpSpPr>
            <p:sp>
              <p:nvSpPr>
                <p:cNvPr id="17455" name="Oval 7"/>
                <p:cNvSpPr>
                  <a:spLocks noChangeArrowheads="1"/>
                </p:cNvSpPr>
                <p:nvPr/>
              </p:nvSpPr>
              <p:spPr bwMode="auto">
                <a:xfrm>
                  <a:off x="4738" y="2684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571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56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4815" y="2707"/>
                  <a:ext cx="205" cy="25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dirty="0">
                      <a:solidFill>
                        <a:schemeClr val="tx1"/>
                      </a:solidFill>
                      <a:latin typeface="Gill Sans MT" pitchFamily="34" charset="0"/>
                    </a:rPr>
                    <a:t>4</a:t>
                  </a:r>
                </a:p>
              </p:txBody>
            </p:sp>
          </p:grpSp>
          <p:grpSp>
            <p:nvGrpSpPr>
              <p:cNvPr id="17440" name="Group 9"/>
              <p:cNvGrpSpPr>
                <a:grpSpLocks/>
              </p:cNvGrpSpPr>
              <p:nvPr/>
            </p:nvGrpSpPr>
            <p:grpSpPr bwMode="auto">
              <a:xfrm>
                <a:off x="2176" y="1067"/>
                <a:ext cx="350" cy="296"/>
                <a:chOff x="3838" y="2684"/>
                <a:chExt cx="350" cy="296"/>
              </a:xfrm>
            </p:grpSpPr>
            <p:sp>
              <p:nvSpPr>
                <p:cNvPr id="17453" name="Oval 10"/>
                <p:cNvSpPr>
                  <a:spLocks noChangeArrowheads="1"/>
                </p:cNvSpPr>
                <p:nvPr/>
              </p:nvSpPr>
              <p:spPr bwMode="auto">
                <a:xfrm>
                  <a:off x="3838" y="2684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54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3915" y="2707"/>
                  <a:ext cx="205" cy="25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dirty="0">
                      <a:solidFill>
                        <a:schemeClr val="tx1"/>
                      </a:solidFill>
                      <a:latin typeface="Helvetica" panose="020B0604020202020204" pitchFamily="34" charset="0"/>
                      <a:cs typeface="Helvetica" panose="020B0604020202020204" pitchFamily="34" charset="0"/>
                    </a:rPr>
                    <a:t>1</a:t>
                  </a:r>
                </a:p>
              </p:txBody>
            </p:sp>
          </p:grpSp>
          <p:sp>
            <p:nvSpPr>
              <p:cNvPr id="17441" name="Line 12"/>
              <p:cNvSpPr>
                <a:spLocks noChangeShapeType="1"/>
              </p:cNvSpPr>
              <p:nvPr/>
            </p:nvSpPr>
            <p:spPr bwMode="auto">
              <a:xfrm flipV="1">
                <a:off x="2098" y="1352"/>
                <a:ext cx="194" cy="23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arrow" w="med" len="med"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42" name="Line 13"/>
              <p:cNvSpPr>
                <a:spLocks noChangeShapeType="1"/>
              </p:cNvSpPr>
              <p:nvPr/>
            </p:nvSpPr>
            <p:spPr bwMode="auto">
              <a:xfrm>
                <a:off x="2106" y="1826"/>
                <a:ext cx="146" cy="22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43" name="Line 14"/>
              <p:cNvSpPr>
                <a:spLocks noChangeShapeType="1"/>
              </p:cNvSpPr>
              <p:nvPr/>
            </p:nvSpPr>
            <p:spPr bwMode="auto">
              <a:xfrm>
                <a:off x="2448" y="1347"/>
                <a:ext cx="144" cy="24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44" name="Line 15"/>
              <p:cNvSpPr>
                <a:spLocks noChangeShapeType="1"/>
              </p:cNvSpPr>
              <p:nvPr/>
            </p:nvSpPr>
            <p:spPr bwMode="auto">
              <a:xfrm>
                <a:off x="2351" y="873"/>
                <a:ext cx="0" cy="18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7445" name="Group 16"/>
              <p:cNvGrpSpPr>
                <a:grpSpLocks/>
              </p:cNvGrpSpPr>
              <p:nvPr/>
            </p:nvGrpSpPr>
            <p:grpSpPr bwMode="auto">
              <a:xfrm>
                <a:off x="1811" y="1554"/>
                <a:ext cx="1080" cy="296"/>
                <a:chOff x="1567" y="1522"/>
                <a:chExt cx="1080" cy="296"/>
              </a:xfrm>
            </p:grpSpPr>
            <p:grpSp>
              <p:nvGrpSpPr>
                <p:cNvPr id="17447" name="Group 17"/>
                <p:cNvGrpSpPr>
                  <a:grpSpLocks/>
                </p:cNvGrpSpPr>
                <p:nvPr/>
              </p:nvGrpSpPr>
              <p:grpSpPr bwMode="auto">
                <a:xfrm>
                  <a:off x="1567" y="1522"/>
                  <a:ext cx="350" cy="296"/>
                  <a:chOff x="4288" y="1746"/>
                  <a:chExt cx="350" cy="296"/>
                </a:xfrm>
              </p:grpSpPr>
              <p:sp>
                <p:nvSpPr>
                  <p:cNvPr id="17451" name="Oval 18"/>
                  <p:cNvSpPr>
                    <a:spLocks noChangeArrowheads="1"/>
                  </p:cNvSpPr>
                  <p:nvPr/>
                </p:nvSpPr>
                <p:spPr bwMode="auto">
                  <a:xfrm>
                    <a:off x="4288" y="1746"/>
                    <a:ext cx="350" cy="296"/>
                  </a:xfrm>
                  <a:prstGeom prst="ellipse">
                    <a:avLst/>
                  </a:prstGeom>
                  <a:solidFill>
                    <a:srgbClr val="0066FF"/>
                  </a:solidFill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7452" name="Text Box 1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56" y="1769"/>
                    <a:ext cx="205" cy="252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>
                    <a:spAutoFit/>
                  </a:bodyPr>
                  <a:lstStyle/>
                  <a:p>
                    <a:pPr algn="r"/>
                    <a:r>
                      <a:rPr lang="en-US" dirty="0">
                        <a:solidFill>
                          <a:schemeClr val="tx1"/>
                        </a:solidFill>
                        <a:latin typeface="Gill Sans MT" pitchFamily="34" charset="0"/>
                      </a:rPr>
                      <a:t>2</a:t>
                    </a:r>
                  </a:p>
                </p:txBody>
              </p:sp>
            </p:grpSp>
            <p:grpSp>
              <p:nvGrpSpPr>
                <p:cNvPr id="17448" name="Group 20"/>
                <p:cNvGrpSpPr>
                  <a:grpSpLocks/>
                </p:cNvGrpSpPr>
                <p:nvPr/>
              </p:nvGrpSpPr>
              <p:grpSpPr bwMode="auto">
                <a:xfrm>
                  <a:off x="2297" y="1522"/>
                  <a:ext cx="350" cy="296"/>
                  <a:chOff x="4288" y="1746"/>
                  <a:chExt cx="350" cy="296"/>
                </a:xfrm>
              </p:grpSpPr>
              <p:sp>
                <p:nvSpPr>
                  <p:cNvPr id="17449" name="Oval 21"/>
                  <p:cNvSpPr>
                    <a:spLocks noChangeArrowheads="1"/>
                  </p:cNvSpPr>
                  <p:nvPr/>
                </p:nvSpPr>
                <p:spPr bwMode="auto">
                  <a:xfrm>
                    <a:off x="4288" y="1746"/>
                    <a:ext cx="350" cy="296"/>
                  </a:xfrm>
                  <a:prstGeom prst="ellipse">
                    <a:avLst/>
                  </a:prstGeom>
                  <a:solidFill>
                    <a:srgbClr val="0066FF"/>
                  </a:solidFill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7450" name="Text Box 2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56" y="1769"/>
                    <a:ext cx="205" cy="252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>
                    <a:spAutoFit/>
                  </a:bodyPr>
                  <a:lstStyle/>
                  <a:p>
                    <a:pPr algn="r"/>
                    <a:r>
                      <a:rPr lang="en-US">
                        <a:solidFill>
                          <a:schemeClr val="tx1"/>
                        </a:solidFill>
                        <a:latin typeface="Gill Sans MT" pitchFamily="34" charset="0"/>
                      </a:rPr>
                      <a:t>3</a:t>
                    </a:r>
                  </a:p>
                </p:txBody>
              </p:sp>
            </p:grpSp>
          </p:grpSp>
          <p:sp>
            <p:nvSpPr>
              <p:cNvPr id="17446" name="Line 23"/>
              <p:cNvSpPr>
                <a:spLocks noChangeShapeType="1"/>
              </p:cNvSpPr>
              <p:nvPr/>
            </p:nvSpPr>
            <p:spPr bwMode="auto">
              <a:xfrm flipH="1">
                <a:off x="2452" y="1814"/>
                <a:ext cx="134" cy="24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7435" name="Text Box 24"/>
            <p:cNvSpPr txBox="1">
              <a:spLocks noChangeArrowheads="1"/>
            </p:cNvSpPr>
            <p:nvPr/>
          </p:nvSpPr>
          <p:spPr bwMode="auto">
            <a:xfrm>
              <a:off x="2468" y="1300"/>
              <a:ext cx="551" cy="2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x &gt;= y</a:t>
              </a:r>
            </a:p>
          </p:txBody>
        </p:sp>
        <p:sp>
          <p:nvSpPr>
            <p:cNvPr id="17436" name="Text Box 25"/>
            <p:cNvSpPr txBox="1">
              <a:spLocks noChangeArrowheads="1"/>
            </p:cNvSpPr>
            <p:nvPr/>
          </p:nvSpPr>
          <p:spPr bwMode="auto">
            <a:xfrm>
              <a:off x="1804" y="1300"/>
              <a:ext cx="472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x &lt; y</a:t>
              </a:r>
            </a:p>
          </p:txBody>
        </p:sp>
        <p:sp>
          <p:nvSpPr>
            <p:cNvPr id="17437" name="Text Box 26"/>
            <p:cNvSpPr txBox="1">
              <a:spLocks noChangeArrowheads="1"/>
            </p:cNvSpPr>
            <p:nvPr/>
          </p:nvSpPr>
          <p:spPr bwMode="auto">
            <a:xfrm>
              <a:off x="2820" y="1598"/>
              <a:ext cx="472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x = y</a:t>
              </a:r>
            </a:p>
          </p:txBody>
        </p:sp>
        <p:sp>
          <p:nvSpPr>
            <p:cNvPr id="17438" name="Text Box 27"/>
            <p:cNvSpPr txBox="1">
              <a:spLocks noChangeArrowheads="1"/>
            </p:cNvSpPr>
            <p:nvPr/>
          </p:nvSpPr>
          <p:spPr bwMode="auto">
            <a:xfrm>
              <a:off x="1251" y="1560"/>
              <a:ext cx="623" cy="29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50000"/>
                </a:lnSpc>
                <a:spcBef>
                  <a:spcPct val="50000"/>
                </a:spcBef>
              </a:pPr>
              <a:r>
                <a:rPr lang="en-US" sz="1600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y = 0</a:t>
              </a:r>
            </a:p>
            <a:p>
              <a:pPr algn="ctr">
                <a:lnSpc>
                  <a:spcPct val="50000"/>
                </a:lnSpc>
                <a:spcBef>
                  <a:spcPct val="50000"/>
                </a:spcBef>
              </a:pPr>
              <a:r>
                <a:rPr lang="en-US" sz="1600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x = x + 1</a:t>
              </a:r>
            </a:p>
          </p:txBody>
        </p:sp>
      </p:grpSp>
      <p:sp>
        <p:nvSpPr>
          <p:cNvPr id="230428" name="Text Box 28"/>
          <p:cNvSpPr txBox="1">
            <a:spLocks noChangeArrowheads="1"/>
          </p:cNvSpPr>
          <p:nvPr/>
        </p:nvSpPr>
        <p:spPr bwMode="auto">
          <a:xfrm>
            <a:off x="4706938" y="4171950"/>
            <a:ext cx="1577975" cy="16287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Helvetica" charset="0"/>
              </a:rPr>
              <a:t>if (x &lt; y)</a:t>
            </a:r>
          </a:p>
          <a:p>
            <a:r>
              <a:rPr lang="en-US" dirty="0">
                <a:solidFill>
                  <a:schemeClr val="tx1"/>
                </a:solidFill>
                <a:latin typeface="Helvetica" charset="0"/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  <a:latin typeface="Helvetica" charset="0"/>
              </a:rPr>
              <a:t>   y = 0;</a:t>
            </a:r>
          </a:p>
          <a:p>
            <a:r>
              <a:rPr lang="en-US" dirty="0">
                <a:solidFill>
                  <a:schemeClr val="tx1"/>
                </a:solidFill>
                <a:latin typeface="Helvetica" charset="0"/>
              </a:rPr>
              <a:t>   x = x + 1;</a:t>
            </a:r>
          </a:p>
          <a:p>
            <a:r>
              <a:rPr lang="en-US" dirty="0">
                <a:solidFill>
                  <a:schemeClr val="tx1"/>
                </a:solidFill>
                <a:latin typeface="Helvetica" charset="0"/>
              </a:rPr>
              <a:t>}</a:t>
            </a:r>
          </a:p>
        </p:txBody>
      </p:sp>
      <p:grpSp>
        <p:nvGrpSpPr>
          <p:cNvPr id="9" name="Group 29"/>
          <p:cNvGrpSpPr>
            <a:grpSpLocks/>
          </p:cNvGrpSpPr>
          <p:nvPr/>
        </p:nvGrpSpPr>
        <p:grpSpPr bwMode="auto">
          <a:xfrm>
            <a:off x="6302381" y="3824288"/>
            <a:ext cx="2582866" cy="2324100"/>
            <a:chOff x="3129" y="2035"/>
            <a:chExt cx="1627" cy="1464"/>
          </a:xfrm>
        </p:grpSpPr>
        <p:grpSp>
          <p:nvGrpSpPr>
            <p:cNvPr id="17418" name="Group 30"/>
            <p:cNvGrpSpPr>
              <a:grpSpLocks/>
            </p:cNvGrpSpPr>
            <p:nvPr/>
          </p:nvGrpSpPr>
          <p:grpSpPr bwMode="auto">
            <a:xfrm>
              <a:off x="4079" y="3203"/>
              <a:ext cx="350" cy="296"/>
              <a:chOff x="4738" y="2684"/>
              <a:chExt cx="350" cy="296"/>
            </a:xfrm>
          </p:grpSpPr>
          <p:sp>
            <p:nvSpPr>
              <p:cNvPr id="17432" name="Oval 31"/>
              <p:cNvSpPr>
                <a:spLocks noChangeArrowheads="1"/>
              </p:cNvSpPr>
              <p:nvPr/>
            </p:nvSpPr>
            <p:spPr bwMode="auto">
              <a:xfrm>
                <a:off x="4738" y="2684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571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33" name="Text Box 32"/>
              <p:cNvSpPr txBox="1">
                <a:spLocks noChangeArrowheads="1"/>
              </p:cNvSpPr>
              <p:nvPr/>
            </p:nvSpPr>
            <p:spPr bwMode="auto">
              <a:xfrm>
                <a:off x="4815" y="2707"/>
                <a:ext cx="205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chemeClr val="tx1"/>
                    </a:solidFill>
                    <a:latin typeface="Gill Sans MT" pitchFamily="34" charset="0"/>
                  </a:rPr>
                  <a:t>3</a:t>
                </a:r>
              </a:p>
            </p:txBody>
          </p:sp>
        </p:grpSp>
        <p:grpSp>
          <p:nvGrpSpPr>
            <p:cNvPr id="17419" name="Group 33"/>
            <p:cNvGrpSpPr>
              <a:grpSpLocks/>
            </p:cNvGrpSpPr>
            <p:nvPr/>
          </p:nvGrpSpPr>
          <p:grpSpPr bwMode="auto">
            <a:xfrm>
              <a:off x="4079" y="2229"/>
              <a:ext cx="350" cy="296"/>
              <a:chOff x="3838" y="2684"/>
              <a:chExt cx="350" cy="296"/>
            </a:xfrm>
          </p:grpSpPr>
          <p:sp>
            <p:nvSpPr>
              <p:cNvPr id="17430" name="Oval 34"/>
              <p:cNvSpPr>
                <a:spLocks noChangeArrowheads="1"/>
              </p:cNvSpPr>
              <p:nvPr/>
            </p:nvSpPr>
            <p:spPr bwMode="auto">
              <a:xfrm>
                <a:off x="3838" y="2684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31" name="Text Box 35"/>
              <p:cNvSpPr txBox="1">
                <a:spLocks noChangeArrowheads="1"/>
              </p:cNvSpPr>
              <p:nvPr/>
            </p:nvSpPr>
            <p:spPr bwMode="auto">
              <a:xfrm>
                <a:off x="3915" y="2707"/>
                <a:ext cx="205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1</a:t>
                </a:r>
              </a:p>
            </p:txBody>
          </p:sp>
        </p:grpSp>
        <p:sp>
          <p:nvSpPr>
            <p:cNvPr id="17420" name="Line 36"/>
            <p:cNvSpPr>
              <a:spLocks noChangeShapeType="1"/>
            </p:cNvSpPr>
            <p:nvPr/>
          </p:nvSpPr>
          <p:spPr bwMode="auto">
            <a:xfrm flipV="1">
              <a:off x="4001" y="2514"/>
              <a:ext cx="194" cy="23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arrow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21" name="Line 37"/>
            <p:cNvSpPr>
              <a:spLocks noChangeShapeType="1"/>
            </p:cNvSpPr>
            <p:nvPr/>
          </p:nvSpPr>
          <p:spPr bwMode="auto">
            <a:xfrm>
              <a:off x="4009" y="2988"/>
              <a:ext cx="146" cy="2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22" name="Line 38"/>
            <p:cNvSpPr>
              <a:spLocks noChangeShapeType="1"/>
            </p:cNvSpPr>
            <p:nvPr/>
          </p:nvSpPr>
          <p:spPr bwMode="auto">
            <a:xfrm>
              <a:off x="4254" y="2035"/>
              <a:ext cx="0" cy="1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7423" name="Group 39"/>
            <p:cNvGrpSpPr>
              <a:grpSpLocks/>
            </p:cNvGrpSpPr>
            <p:nvPr/>
          </p:nvGrpSpPr>
          <p:grpSpPr bwMode="auto">
            <a:xfrm>
              <a:off x="3714" y="2716"/>
              <a:ext cx="350" cy="296"/>
              <a:chOff x="4288" y="1746"/>
              <a:chExt cx="350" cy="296"/>
            </a:xfrm>
          </p:grpSpPr>
          <p:sp>
            <p:nvSpPr>
              <p:cNvPr id="17428" name="Oval 40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29" name="Text Box 41"/>
              <p:cNvSpPr txBox="1">
                <a:spLocks noChangeArrowheads="1"/>
              </p:cNvSpPr>
              <p:nvPr/>
            </p:nvSpPr>
            <p:spPr bwMode="auto">
              <a:xfrm>
                <a:off x="4356" y="1769"/>
                <a:ext cx="205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>
                    <a:solidFill>
                      <a:schemeClr val="tx1"/>
                    </a:solidFill>
                    <a:latin typeface="Gill Sans MT" pitchFamily="34" charset="0"/>
                  </a:rPr>
                  <a:t>2</a:t>
                </a:r>
              </a:p>
            </p:txBody>
          </p:sp>
        </p:grpSp>
        <p:sp>
          <p:nvSpPr>
            <p:cNvPr id="17424" name="Line 42"/>
            <p:cNvSpPr>
              <a:spLocks noChangeShapeType="1"/>
            </p:cNvSpPr>
            <p:nvPr/>
          </p:nvSpPr>
          <p:spPr bwMode="auto">
            <a:xfrm>
              <a:off x="4253" y="2537"/>
              <a:ext cx="2" cy="65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25" name="Text Box 43"/>
            <p:cNvSpPr txBox="1">
              <a:spLocks noChangeArrowheads="1"/>
            </p:cNvSpPr>
            <p:nvPr/>
          </p:nvSpPr>
          <p:spPr bwMode="auto">
            <a:xfrm>
              <a:off x="4220" y="2664"/>
              <a:ext cx="536" cy="2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x &gt;= y</a:t>
              </a:r>
            </a:p>
          </p:txBody>
        </p:sp>
        <p:sp>
          <p:nvSpPr>
            <p:cNvPr id="17426" name="Text Box 44"/>
            <p:cNvSpPr txBox="1">
              <a:spLocks noChangeArrowheads="1"/>
            </p:cNvSpPr>
            <p:nvPr/>
          </p:nvSpPr>
          <p:spPr bwMode="auto">
            <a:xfrm>
              <a:off x="3707" y="2462"/>
              <a:ext cx="472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x &lt; y</a:t>
              </a:r>
            </a:p>
          </p:txBody>
        </p:sp>
        <p:sp>
          <p:nvSpPr>
            <p:cNvPr id="17427" name="Text Box 45"/>
            <p:cNvSpPr txBox="1">
              <a:spLocks noChangeArrowheads="1"/>
            </p:cNvSpPr>
            <p:nvPr/>
          </p:nvSpPr>
          <p:spPr bwMode="auto">
            <a:xfrm>
              <a:off x="3129" y="2722"/>
              <a:ext cx="659" cy="29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50000"/>
                </a:lnSpc>
                <a:spcBef>
                  <a:spcPct val="50000"/>
                </a:spcBef>
              </a:pPr>
              <a:r>
                <a:rPr lang="en-US" sz="1600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y = 0</a:t>
              </a:r>
            </a:p>
            <a:p>
              <a:pPr algn="ctr">
                <a:lnSpc>
                  <a:spcPct val="50000"/>
                </a:lnSpc>
                <a:spcBef>
                  <a:spcPct val="50000"/>
                </a:spcBef>
              </a:pPr>
              <a:r>
                <a:rPr lang="en-US" sz="1600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x = x + 1</a:t>
              </a: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135414" y="824678"/>
            <a:ext cx="8304849" cy="461665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Draw the graph. Label the edges with the Java statements.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44104" y="5265678"/>
            <a:ext cx="4218371" cy="830997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Draw the graph and label the edges.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30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428" grpId="0" animBg="1"/>
      <p:bldP spid="49" grpId="0" animBg="1"/>
      <p:bldP spid="49" grpId="1" animBg="1"/>
      <p:bldP spid="51" grpId="0" animBg="1"/>
      <p:bldP spid="51" grpId="1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Introduction to Software Testing, Edition 2  (Ch 7)</a:t>
            </a:r>
          </a:p>
        </p:txBody>
      </p:sp>
      <p:sp>
        <p:nvSpPr>
          <p:cNvPr id="1843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© Ammann &amp; Offutt</a:t>
            </a:r>
          </a:p>
        </p:txBody>
      </p:sp>
      <p:sp>
        <p:nvSpPr>
          <p:cNvPr id="1843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521B722-A18C-4877-B1A8-18B64CFE5CA0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CFG: The </a:t>
            </a:r>
            <a:r>
              <a:rPr lang="en-US" i="1" dirty="0">
                <a:solidFill>
                  <a:srgbClr val="FF0000"/>
                </a:solidFill>
                <a:effectLst/>
              </a:rPr>
              <a:t>if-Return</a:t>
            </a:r>
            <a:r>
              <a:rPr lang="en-US" dirty="0">
                <a:effectLst/>
              </a:rPr>
              <a:t> Statement</a:t>
            </a:r>
          </a:p>
        </p:txBody>
      </p:sp>
      <p:sp>
        <p:nvSpPr>
          <p:cNvPr id="18438" name="Text Box 4"/>
          <p:cNvSpPr txBox="1">
            <a:spLocks noChangeArrowheads="1"/>
          </p:cNvSpPr>
          <p:nvPr/>
        </p:nvSpPr>
        <p:spPr bwMode="auto">
          <a:xfrm>
            <a:off x="1906588" y="1595438"/>
            <a:ext cx="1577975" cy="19335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Helvetica" charset="0"/>
              </a:rPr>
              <a:t>if (x &lt; y)</a:t>
            </a:r>
          </a:p>
          <a:p>
            <a:r>
              <a:rPr lang="en-US" dirty="0">
                <a:solidFill>
                  <a:schemeClr val="tx1"/>
                </a:solidFill>
                <a:latin typeface="Helvetica" charset="0"/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  <a:latin typeface="Helvetica" charset="0"/>
              </a:rPr>
              <a:t>   return;</a:t>
            </a:r>
          </a:p>
          <a:p>
            <a:r>
              <a:rPr lang="en-US" dirty="0">
                <a:solidFill>
                  <a:schemeClr val="tx1"/>
                </a:solidFill>
                <a:latin typeface="Helvetica" charset="0"/>
              </a:rPr>
              <a:t>}</a:t>
            </a:r>
          </a:p>
          <a:p>
            <a:r>
              <a:rPr lang="en-US" dirty="0">
                <a:solidFill>
                  <a:schemeClr val="tx1"/>
                </a:solidFill>
                <a:latin typeface="Helvetica" charset="0"/>
              </a:rPr>
              <a:t>print (x);</a:t>
            </a:r>
          </a:p>
          <a:p>
            <a:r>
              <a:rPr lang="en-US" dirty="0">
                <a:solidFill>
                  <a:schemeClr val="tx1"/>
                </a:solidFill>
                <a:latin typeface="Helvetica" charset="0"/>
              </a:rPr>
              <a:t>return;</a:t>
            </a:r>
          </a:p>
        </p:txBody>
      </p:sp>
      <p:grpSp>
        <p:nvGrpSpPr>
          <p:cNvPr id="2" name="Group 77"/>
          <p:cNvGrpSpPr>
            <a:grpSpLocks/>
          </p:cNvGrpSpPr>
          <p:nvPr/>
        </p:nvGrpSpPr>
        <p:grpSpPr bwMode="auto">
          <a:xfrm>
            <a:off x="4422778" y="1595438"/>
            <a:ext cx="3216278" cy="2413000"/>
            <a:chOff x="2786" y="1005"/>
            <a:chExt cx="2026" cy="1520"/>
          </a:xfrm>
        </p:grpSpPr>
        <p:grpSp>
          <p:nvGrpSpPr>
            <p:cNvPr id="18443" name="Group 49"/>
            <p:cNvGrpSpPr>
              <a:grpSpLocks/>
            </p:cNvGrpSpPr>
            <p:nvPr/>
          </p:nvGrpSpPr>
          <p:grpSpPr bwMode="auto">
            <a:xfrm>
              <a:off x="3799" y="2173"/>
              <a:ext cx="350" cy="296"/>
              <a:chOff x="4738" y="2684"/>
              <a:chExt cx="350" cy="296"/>
            </a:xfrm>
          </p:grpSpPr>
          <p:sp>
            <p:nvSpPr>
              <p:cNvPr id="18457" name="Oval 50"/>
              <p:cNvSpPr>
                <a:spLocks noChangeArrowheads="1"/>
              </p:cNvSpPr>
              <p:nvPr/>
            </p:nvSpPr>
            <p:spPr bwMode="auto">
              <a:xfrm>
                <a:off x="4738" y="2684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571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58" name="Text Box 51"/>
              <p:cNvSpPr txBox="1">
                <a:spLocks noChangeArrowheads="1"/>
              </p:cNvSpPr>
              <p:nvPr/>
            </p:nvSpPr>
            <p:spPr bwMode="auto">
              <a:xfrm>
                <a:off x="4815" y="2707"/>
                <a:ext cx="205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chemeClr val="tx1"/>
                    </a:solidFill>
                    <a:latin typeface="Gill Sans MT" pitchFamily="34" charset="0"/>
                  </a:rPr>
                  <a:t>3</a:t>
                </a:r>
              </a:p>
            </p:txBody>
          </p:sp>
        </p:grpSp>
        <p:grpSp>
          <p:nvGrpSpPr>
            <p:cNvPr id="18444" name="Group 52"/>
            <p:cNvGrpSpPr>
              <a:grpSpLocks/>
            </p:cNvGrpSpPr>
            <p:nvPr/>
          </p:nvGrpSpPr>
          <p:grpSpPr bwMode="auto">
            <a:xfrm>
              <a:off x="3799" y="1199"/>
              <a:ext cx="350" cy="296"/>
              <a:chOff x="3838" y="2684"/>
              <a:chExt cx="350" cy="296"/>
            </a:xfrm>
          </p:grpSpPr>
          <p:sp>
            <p:nvSpPr>
              <p:cNvPr id="18455" name="Oval 53"/>
              <p:cNvSpPr>
                <a:spLocks noChangeArrowheads="1"/>
              </p:cNvSpPr>
              <p:nvPr/>
            </p:nvSpPr>
            <p:spPr bwMode="auto">
              <a:xfrm>
                <a:off x="3838" y="2684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56" name="Text Box 54"/>
              <p:cNvSpPr txBox="1">
                <a:spLocks noChangeArrowheads="1"/>
              </p:cNvSpPr>
              <p:nvPr/>
            </p:nvSpPr>
            <p:spPr bwMode="auto">
              <a:xfrm>
                <a:off x="3915" y="2707"/>
                <a:ext cx="205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1</a:t>
                </a:r>
              </a:p>
            </p:txBody>
          </p:sp>
        </p:grpSp>
        <p:sp>
          <p:nvSpPr>
            <p:cNvPr id="18445" name="Line 55"/>
            <p:cNvSpPr>
              <a:spLocks noChangeShapeType="1"/>
            </p:cNvSpPr>
            <p:nvPr/>
          </p:nvSpPr>
          <p:spPr bwMode="auto">
            <a:xfrm flipV="1">
              <a:off x="3721" y="1484"/>
              <a:ext cx="194" cy="23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arrow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46" name="Line 58"/>
            <p:cNvSpPr>
              <a:spLocks noChangeShapeType="1"/>
            </p:cNvSpPr>
            <p:nvPr/>
          </p:nvSpPr>
          <p:spPr bwMode="auto">
            <a:xfrm>
              <a:off x="3974" y="1005"/>
              <a:ext cx="0" cy="1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8447" name="Group 60"/>
            <p:cNvGrpSpPr>
              <a:grpSpLocks/>
            </p:cNvGrpSpPr>
            <p:nvPr/>
          </p:nvGrpSpPr>
          <p:grpSpPr bwMode="auto">
            <a:xfrm>
              <a:off x="3434" y="1686"/>
              <a:ext cx="350" cy="296"/>
              <a:chOff x="4288" y="1746"/>
              <a:chExt cx="350" cy="296"/>
            </a:xfrm>
          </p:grpSpPr>
          <p:sp>
            <p:nvSpPr>
              <p:cNvPr id="18453" name="Oval 61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571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54" name="Text Box 62"/>
              <p:cNvSpPr txBox="1">
                <a:spLocks noChangeArrowheads="1"/>
              </p:cNvSpPr>
              <p:nvPr/>
            </p:nvSpPr>
            <p:spPr bwMode="auto">
              <a:xfrm>
                <a:off x="4356" y="1769"/>
                <a:ext cx="205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dirty="0">
                    <a:solidFill>
                      <a:schemeClr val="tx1"/>
                    </a:solidFill>
                    <a:latin typeface="Gill Sans MT" pitchFamily="34" charset="0"/>
                  </a:rPr>
                  <a:t>2</a:t>
                </a:r>
              </a:p>
            </p:txBody>
          </p:sp>
        </p:grpSp>
        <p:sp>
          <p:nvSpPr>
            <p:cNvPr id="18448" name="Line 66"/>
            <p:cNvSpPr>
              <a:spLocks noChangeShapeType="1"/>
            </p:cNvSpPr>
            <p:nvPr/>
          </p:nvSpPr>
          <p:spPr bwMode="auto">
            <a:xfrm>
              <a:off x="3973" y="1507"/>
              <a:ext cx="2" cy="65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49" name="Text Box 67"/>
            <p:cNvSpPr txBox="1">
              <a:spLocks noChangeArrowheads="1"/>
            </p:cNvSpPr>
            <p:nvPr/>
          </p:nvSpPr>
          <p:spPr bwMode="auto">
            <a:xfrm>
              <a:off x="3940" y="1634"/>
              <a:ext cx="617" cy="23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800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x &gt;= y</a:t>
              </a:r>
            </a:p>
          </p:txBody>
        </p:sp>
        <p:sp>
          <p:nvSpPr>
            <p:cNvPr id="18450" name="Text Box 68"/>
            <p:cNvSpPr txBox="1">
              <a:spLocks noChangeArrowheads="1"/>
            </p:cNvSpPr>
            <p:nvPr/>
          </p:nvSpPr>
          <p:spPr bwMode="auto">
            <a:xfrm>
              <a:off x="3407" y="1392"/>
              <a:ext cx="523" cy="23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800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x &lt; y</a:t>
              </a:r>
            </a:p>
          </p:txBody>
        </p:sp>
        <p:sp>
          <p:nvSpPr>
            <p:cNvPr id="18451" name="Text Box 70"/>
            <p:cNvSpPr txBox="1">
              <a:spLocks noChangeArrowheads="1"/>
            </p:cNvSpPr>
            <p:nvPr/>
          </p:nvSpPr>
          <p:spPr bwMode="auto">
            <a:xfrm>
              <a:off x="2786" y="1762"/>
              <a:ext cx="656" cy="14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algn="r">
                <a:lnSpc>
                  <a:spcPct val="50000"/>
                </a:lnSpc>
                <a:spcBef>
                  <a:spcPct val="50000"/>
                </a:spcBef>
              </a:pPr>
              <a:r>
                <a:rPr lang="en-US" sz="1800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return</a:t>
              </a:r>
            </a:p>
          </p:txBody>
        </p:sp>
        <p:sp>
          <p:nvSpPr>
            <p:cNvPr id="18452" name="Text Box 72"/>
            <p:cNvSpPr txBox="1">
              <a:spLocks noChangeArrowheads="1"/>
            </p:cNvSpPr>
            <p:nvPr/>
          </p:nvSpPr>
          <p:spPr bwMode="auto">
            <a:xfrm>
              <a:off x="4156" y="2205"/>
              <a:ext cx="656" cy="32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lang="en-US" sz="180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print (x)</a:t>
              </a:r>
            </a:p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lang="en-US" sz="180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return</a:t>
              </a:r>
            </a:p>
          </p:txBody>
        </p:sp>
      </p:grpSp>
      <p:grpSp>
        <p:nvGrpSpPr>
          <p:cNvPr id="6" name="Group 78"/>
          <p:cNvGrpSpPr>
            <a:grpSpLocks/>
          </p:cNvGrpSpPr>
          <p:nvPr/>
        </p:nvGrpSpPr>
        <p:grpSpPr bwMode="auto">
          <a:xfrm>
            <a:off x="266700" y="3262313"/>
            <a:ext cx="5788025" cy="1966912"/>
            <a:chOff x="168" y="2055"/>
            <a:chExt cx="3646" cy="1239"/>
          </a:xfrm>
        </p:grpSpPr>
        <p:sp>
          <p:nvSpPr>
            <p:cNvPr id="18441" name="AutoShape 74"/>
            <p:cNvSpPr>
              <a:spLocks/>
            </p:cNvSpPr>
            <p:nvPr/>
          </p:nvSpPr>
          <p:spPr bwMode="auto">
            <a:xfrm>
              <a:off x="168" y="2823"/>
              <a:ext cx="2756" cy="471"/>
            </a:xfrm>
            <a:prstGeom prst="borderCallout2">
              <a:avLst>
                <a:gd name="adj1" fmla="val 15287"/>
                <a:gd name="adj2" fmla="val 101884"/>
                <a:gd name="adj3" fmla="val 15287"/>
                <a:gd name="adj4" fmla="val 115153"/>
                <a:gd name="adj5" fmla="val -105306"/>
                <a:gd name="adj6" fmla="val 123361"/>
              </a:avLst>
            </a:prstGeom>
            <a:solidFill>
              <a:srgbClr val="0000FF"/>
            </a:solidFill>
            <a:ln w="28575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r>
                <a:rPr lang="en-US" dirty="0">
                  <a:latin typeface="Gill Sans MT" pitchFamily="34" charset="0"/>
                </a:rPr>
                <a:t>No edge from node 2 to 3.</a:t>
              </a:r>
            </a:p>
            <a:p>
              <a:r>
                <a:rPr lang="en-US" dirty="0">
                  <a:latin typeface="Gill Sans MT" pitchFamily="34" charset="0"/>
                </a:rPr>
                <a:t>The return nodes must be distinct.</a:t>
              </a:r>
            </a:p>
          </p:txBody>
        </p:sp>
        <p:sp>
          <p:nvSpPr>
            <p:cNvPr id="18442" name="Oval 76"/>
            <p:cNvSpPr>
              <a:spLocks noChangeArrowheads="1"/>
            </p:cNvSpPr>
            <p:nvPr/>
          </p:nvSpPr>
          <p:spPr bwMode="auto">
            <a:xfrm rot="-1829067">
              <a:off x="3374" y="2055"/>
              <a:ext cx="440" cy="281"/>
            </a:xfrm>
            <a:prstGeom prst="ellipse">
              <a:avLst/>
            </a:prstGeom>
            <a:noFill/>
            <a:ln w="28575">
              <a:solidFill>
                <a:schemeClr val="hlink"/>
              </a:solidFill>
              <a:prstDash val="sysDash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85090" y="832020"/>
            <a:ext cx="6169665" cy="461665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Draw the graph and label the edges.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7" grpId="1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Introduction to Software Testing, Edition 2  (Ch 7)</a:t>
            </a:r>
          </a:p>
        </p:txBody>
      </p:sp>
      <p:sp>
        <p:nvSpPr>
          <p:cNvPr id="1945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© Ammann &amp; Offutt</a:t>
            </a:r>
          </a:p>
        </p:txBody>
      </p:sp>
      <p:sp>
        <p:nvSpPr>
          <p:cNvPr id="1946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99ECA0C-F5DF-478D-A78A-55CA7BBBC86F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Loops</a:t>
            </a:r>
          </a:p>
        </p:txBody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1782763"/>
            <a:ext cx="8867775" cy="4481512"/>
          </a:xfrm>
        </p:spPr>
        <p:txBody>
          <a:bodyPr/>
          <a:lstStyle/>
          <a:p>
            <a:r>
              <a:rPr lang="en-US" dirty="0"/>
              <a:t>Loops require “</a:t>
            </a:r>
            <a:r>
              <a:rPr lang="en-US" i="1" dirty="0"/>
              <a:t>extra</a:t>
            </a:r>
            <a:r>
              <a:rPr lang="en-US" dirty="0"/>
              <a:t>” nodes to be added</a:t>
            </a:r>
          </a:p>
          <a:p>
            <a:endParaRPr lang="en-US" dirty="0"/>
          </a:p>
          <a:p>
            <a:r>
              <a:rPr lang="en-US" dirty="0"/>
              <a:t>Nodes that </a:t>
            </a:r>
            <a:r>
              <a:rPr lang="en-US" dirty="0">
                <a:solidFill>
                  <a:schemeClr val="tx2"/>
                </a:solidFill>
              </a:rPr>
              <a:t>do not </a:t>
            </a:r>
            <a:r>
              <a:rPr lang="en-US" dirty="0"/>
              <a:t>represent statements or basic blocks</a:t>
            </a:r>
          </a:p>
          <a:p>
            <a:endParaRPr lang="en-US" dirty="0"/>
          </a:p>
        </p:txBody>
      </p:sp>
    </p:spTree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Introduction to Software Testing, Edition 2  (Ch 7)</a:t>
            </a:r>
          </a:p>
        </p:txBody>
      </p:sp>
      <p:sp>
        <p:nvSpPr>
          <p:cNvPr id="2048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© Ammann &amp; Offutt</a:t>
            </a:r>
          </a:p>
        </p:txBody>
      </p:sp>
      <p:sp>
        <p:nvSpPr>
          <p:cNvPr id="2048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8099029-27F8-44FB-9F3E-D8A2053D9F64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CFG : while and for Loops</a:t>
            </a:r>
          </a:p>
        </p:txBody>
      </p:sp>
      <p:sp>
        <p:nvSpPr>
          <p:cNvPr id="20486" name="Text Box 4"/>
          <p:cNvSpPr txBox="1">
            <a:spLocks noChangeArrowheads="1"/>
          </p:cNvSpPr>
          <p:nvPr/>
        </p:nvSpPr>
        <p:spPr bwMode="auto">
          <a:xfrm>
            <a:off x="381000" y="1509713"/>
            <a:ext cx="1668463" cy="22467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Helvetica" charset="0"/>
              </a:rPr>
              <a:t>x = 0;</a:t>
            </a:r>
          </a:p>
          <a:p>
            <a:r>
              <a:rPr lang="en-US" dirty="0">
                <a:solidFill>
                  <a:schemeClr val="tx1"/>
                </a:solidFill>
                <a:latin typeface="Helvetica" charset="0"/>
              </a:rPr>
              <a:t>while (x &lt; y)</a:t>
            </a:r>
          </a:p>
          <a:p>
            <a:r>
              <a:rPr lang="en-US" dirty="0">
                <a:solidFill>
                  <a:schemeClr val="tx1"/>
                </a:solidFill>
                <a:latin typeface="Helvetica" charset="0"/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  <a:latin typeface="Helvetica" charset="0"/>
              </a:rPr>
              <a:t>   y = f (x, y);</a:t>
            </a:r>
          </a:p>
          <a:p>
            <a:r>
              <a:rPr lang="en-US" dirty="0">
                <a:solidFill>
                  <a:schemeClr val="tx1"/>
                </a:solidFill>
                <a:latin typeface="Helvetica" charset="0"/>
              </a:rPr>
              <a:t>   x = x + 1;</a:t>
            </a:r>
          </a:p>
          <a:p>
            <a:r>
              <a:rPr lang="en-US" dirty="0">
                <a:solidFill>
                  <a:schemeClr val="tx1"/>
                </a:solidFill>
                <a:latin typeface="Helvetica" charset="0"/>
              </a:rPr>
              <a:t>}</a:t>
            </a:r>
          </a:p>
          <a:p>
            <a:r>
              <a:rPr lang="en-US" dirty="0">
                <a:solidFill>
                  <a:schemeClr val="tx1"/>
                </a:solidFill>
                <a:latin typeface="Helvetica" charset="0"/>
              </a:rPr>
              <a:t>return (x);</a:t>
            </a:r>
          </a:p>
        </p:txBody>
      </p:sp>
      <p:grpSp>
        <p:nvGrpSpPr>
          <p:cNvPr id="2" name="Group 63"/>
          <p:cNvGrpSpPr>
            <a:grpSpLocks/>
          </p:cNvGrpSpPr>
          <p:nvPr/>
        </p:nvGrpSpPr>
        <p:grpSpPr bwMode="auto">
          <a:xfrm>
            <a:off x="2578100" y="1042988"/>
            <a:ext cx="1182688" cy="777875"/>
            <a:chOff x="1904" y="888"/>
            <a:chExt cx="745" cy="490"/>
          </a:xfrm>
        </p:grpSpPr>
        <p:grpSp>
          <p:nvGrpSpPr>
            <p:cNvPr id="20542" name="Group 10"/>
            <p:cNvGrpSpPr>
              <a:grpSpLocks/>
            </p:cNvGrpSpPr>
            <p:nvPr/>
          </p:nvGrpSpPr>
          <p:grpSpPr bwMode="auto">
            <a:xfrm>
              <a:off x="2299" y="1082"/>
              <a:ext cx="350" cy="296"/>
              <a:chOff x="3838" y="2684"/>
              <a:chExt cx="350" cy="296"/>
            </a:xfrm>
          </p:grpSpPr>
          <p:sp>
            <p:nvSpPr>
              <p:cNvPr id="20545" name="Oval 11"/>
              <p:cNvSpPr>
                <a:spLocks noChangeArrowheads="1"/>
              </p:cNvSpPr>
              <p:nvPr/>
            </p:nvSpPr>
            <p:spPr bwMode="auto">
              <a:xfrm>
                <a:off x="3838" y="2684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20546" name="Text Box 12"/>
              <p:cNvSpPr txBox="1">
                <a:spLocks noChangeArrowheads="1"/>
              </p:cNvSpPr>
              <p:nvPr/>
            </p:nvSpPr>
            <p:spPr bwMode="auto">
              <a:xfrm>
                <a:off x="3915" y="2707"/>
                <a:ext cx="205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1</a:t>
                </a:r>
              </a:p>
            </p:txBody>
          </p:sp>
        </p:grpSp>
        <p:sp>
          <p:nvSpPr>
            <p:cNvPr id="20543" name="Line 16"/>
            <p:cNvSpPr>
              <a:spLocks noChangeShapeType="1"/>
            </p:cNvSpPr>
            <p:nvPr/>
          </p:nvSpPr>
          <p:spPr bwMode="auto">
            <a:xfrm>
              <a:off x="2474" y="888"/>
              <a:ext cx="0" cy="1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0544" name="Text Box 27"/>
            <p:cNvSpPr txBox="1">
              <a:spLocks noChangeArrowheads="1"/>
            </p:cNvSpPr>
            <p:nvPr/>
          </p:nvSpPr>
          <p:spPr bwMode="auto">
            <a:xfrm>
              <a:off x="1904" y="1123"/>
              <a:ext cx="472" cy="23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800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x = 0</a:t>
              </a:r>
            </a:p>
          </p:txBody>
        </p:sp>
      </p:grpSp>
      <p:grpSp>
        <p:nvGrpSpPr>
          <p:cNvPr id="4" name="Group 69"/>
          <p:cNvGrpSpPr>
            <a:grpSpLocks/>
          </p:cNvGrpSpPr>
          <p:nvPr/>
        </p:nvGrpSpPr>
        <p:grpSpPr bwMode="auto">
          <a:xfrm>
            <a:off x="2659063" y="2986089"/>
            <a:ext cx="1631950" cy="1041400"/>
            <a:chOff x="1955" y="2112"/>
            <a:chExt cx="1028" cy="656"/>
          </a:xfrm>
        </p:grpSpPr>
        <p:grpSp>
          <p:nvGrpSpPr>
            <p:cNvPr id="20534" name="Group 21"/>
            <p:cNvGrpSpPr>
              <a:grpSpLocks/>
            </p:cNvGrpSpPr>
            <p:nvPr/>
          </p:nvGrpSpPr>
          <p:grpSpPr bwMode="auto">
            <a:xfrm>
              <a:off x="2633" y="2112"/>
              <a:ext cx="350" cy="296"/>
              <a:chOff x="4288" y="1746"/>
              <a:chExt cx="350" cy="296"/>
            </a:xfrm>
          </p:grpSpPr>
          <p:sp>
            <p:nvSpPr>
              <p:cNvPr id="20540" name="Oval 22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571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20541" name="Text Box 23"/>
              <p:cNvSpPr txBox="1">
                <a:spLocks noChangeArrowheads="1"/>
              </p:cNvSpPr>
              <p:nvPr/>
            </p:nvSpPr>
            <p:spPr bwMode="auto">
              <a:xfrm>
                <a:off x="4356" y="1769"/>
                <a:ext cx="205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dirty="0">
                    <a:solidFill>
                      <a:schemeClr val="tx1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4</a:t>
                </a:r>
              </a:p>
            </p:txBody>
          </p:sp>
        </p:grpSp>
        <p:grpSp>
          <p:nvGrpSpPr>
            <p:cNvPr id="20535" name="Group 65"/>
            <p:cNvGrpSpPr>
              <a:grpSpLocks/>
            </p:cNvGrpSpPr>
            <p:nvPr/>
          </p:nvGrpSpPr>
          <p:grpSpPr bwMode="auto">
            <a:xfrm>
              <a:off x="1955" y="2112"/>
              <a:ext cx="698" cy="656"/>
              <a:chOff x="1955" y="2112"/>
              <a:chExt cx="698" cy="656"/>
            </a:xfrm>
          </p:grpSpPr>
          <p:grpSp>
            <p:nvGrpSpPr>
              <p:cNvPr id="20536" name="Group 18"/>
              <p:cNvGrpSpPr>
                <a:grpSpLocks/>
              </p:cNvGrpSpPr>
              <p:nvPr/>
            </p:nvGrpSpPr>
            <p:grpSpPr bwMode="auto">
              <a:xfrm>
                <a:off x="2023" y="2112"/>
                <a:ext cx="350" cy="296"/>
                <a:chOff x="4288" y="1746"/>
                <a:chExt cx="350" cy="296"/>
              </a:xfrm>
            </p:grpSpPr>
            <p:sp>
              <p:nvSpPr>
                <p:cNvPr id="20538" name="Oval 19"/>
                <p:cNvSpPr>
                  <a:spLocks noChangeArrowheads="1"/>
                </p:cNvSpPr>
                <p:nvPr/>
              </p:nvSpPr>
              <p:spPr bwMode="auto">
                <a:xfrm>
                  <a:off x="4288" y="1746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>
                    <a:latin typeface="Helvetica" panose="020B0604020202020204" pitchFamily="34" charset="0"/>
                    <a:cs typeface="Helvetica" panose="020B0604020202020204" pitchFamily="34" charset="0"/>
                  </a:endParaRPr>
                </a:p>
              </p:txBody>
            </p:sp>
            <p:sp>
              <p:nvSpPr>
                <p:cNvPr id="20539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4356" y="1769"/>
                  <a:ext cx="205" cy="25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 algn="r"/>
                  <a:r>
                    <a:rPr lang="en-US" dirty="0">
                      <a:solidFill>
                        <a:schemeClr val="tx1"/>
                      </a:solidFill>
                      <a:latin typeface="Helvetica" panose="020B0604020202020204" pitchFamily="34" charset="0"/>
                      <a:cs typeface="Helvetica" panose="020B0604020202020204" pitchFamily="34" charset="0"/>
                    </a:rPr>
                    <a:t>3</a:t>
                  </a:r>
                </a:p>
              </p:txBody>
            </p:sp>
          </p:grpSp>
          <p:sp>
            <p:nvSpPr>
              <p:cNvPr id="20537" name="Text Box 28"/>
              <p:cNvSpPr txBox="1">
                <a:spLocks noChangeArrowheads="1"/>
              </p:cNvSpPr>
              <p:nvPr/>
            </p:nvSpPr>
            <p:spPr bwMode="auto">
              <a:xfrm>
                <a:off x="1955" y="2448"/>
                <a:ext cx="698" cy="32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50000"/>
                  </a:lnSpc>
                  <a:spcBef>
                    <a:spcPct val="50000"/>
                  </a:spcBef>
                </a:pPr>
                <a:r>
                  <a:rPr lang="en-US" sz="1800" dirty="0">
                    <a:solidFill>
                      <a:schemeClr val="tx1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y =f(</a:t>
                </a:r>
                <a:r>
                  <a:rPr lang="en-US" sz="1800" dirty="0" err="1">
                    <a:solidFill>
                      <a:schemeClr val="tx1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x,y</a:t>
                </a:r>
                <a:r>
                  <a:rPr lang="en-US" sz="1800" dirty="0">
                    <a:solidFill>
                      <a:schemeClr val="tx1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)</a:t>
                </a:r>
              </a:p>
              <a:p>
                <a:pPr algn="ctr">
                  <a:lnSpc>
                    <a:spcPct val="50000"/>
                  </a:lnSpc>
                  <a:spcBef>
                    <a:spcPct val="50000"/>
                  </a:spcBef>
                </a:pPr>
                <a:r>
                  <a:rPr lang="en-US" sz="1800" dirty="0">
                    <a:solidFill>
                      <a:schemeClr val="tx1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x = x + 1</a:t>
                </a:r>
              </a:p>
            </p:txBody>
          </p:sp>
        </p:grpSp>
      </p:grpSp>
      <p:grpSp>
        <p:nvGrpSpPr>
          <p:cNvPr id="8" name="Group 68"/>
          <p:cNvGrpSpPr>
            <a:grpSpLocks/>
          </p:cNvGrpSpPr>
          <p:nvPr/>
        </p:nvGrpSpPr>
        <p:grpSpPr bwMode="auto">
          <a:xfrm>
            <a:off x="2655887" y="2276475"/>
            <a:ext cx="1901824" cy="1120775"/>
            <a:chOff x="1953" y="1665"/>
            <a:chExt cx="1198" cy="706"/>
          </a:xfrm>
        </p:grpSpPr>
        <p:sp>
          <p:nvSpPr>
            <p:cNvPr id="20529" name="Line 14"/>
            <p:cNvSpPr>
              <a:spLocks noChangeShapeType="1"/>
            </p:cNvSpPr>
            <p:nvPr/>
          </p:nvSpPr>
          <p:spPr bwMode="auto">
            <a:xfrm>
              <a:off x="2566" y="1910"/>
              <a:ext cx="146" cy="2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0530" name="Line 24"/>
            <p:cNvSpPr>
              <a:spLocks noChangeShapeType="1"/>
            </p:cNvSpPr>
            <p:nvPr/>
          </p:nvSpPr>
          <p:spPr bwMode="auto">
            <a:xfrm flipH="1">
              <a:off x="2296" y="1918"/>
              <a:ext cx="114" cy="2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0531" name="Text Box 25"/>
            <p:cNvSpPr txBox="1">
              <a:spLocks noChangeArrowheads="1"/>
            </p:cNvSpPr>
            <p:nvPr/>
          </p:nvSpPr>
          <p:spPr bwMode="auto">
            <a:xfrm>
              <a:off x="2580" y="1850"/>
              <a:ext cx="571" cy="23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800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x &gt;= y</a:t>
              </a:r>
            </a:p>
          </p:txBody>
        </p:sp>
        <p:sp>
          <p:nvSpPr>
            <p:cNvPr id="20532" name="Text Box 26"/>
            <p:cNvSpPr txBox="1">
              <a:spLocks noChangeArrowheads="1"/>
            </p:cNvSpPr>
            <p:nvPr/>
          </p:nvSpPr>
          <p:spPr bwMode="auto">
            <a:xfrm>
              <a:off x="1953" y="1850"/>
              <a:ext cx="472" cy="23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800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x &lt; y</a:t>
              </a:r>
            </a:p>
          </p:txBody>
        </p:sp>
        <p:cxnSp>
          <p:nvCxnSpPr>
            <p:cNvPr id="20533" name="AutoShape 30"/>
            <p:cNvCxnSpPr>
              <a:cxnSpLocks noChangeShapeType="1"/>
              <a:stCxn id="20538" idx="3"/>
              <a:endCxn id="20503" idx="1"/>
            </p:cNvCxnSpPr>
            <p:nvPr/>
          </p:nvCxnSpPr>
          <p:spPr bwMode="auto">
            <a:xfrm rot="5400000" flipH="1" flipV="1">
              <a:off x="1860" y="1879"/>
              <a:ext cx="706" cy="277"/>
            </a:xfrm>
            <a:prstGeom prst="curvedConnector5">
              <a:avLst>
                <a:gd name="adj1" fmla="val -25639"/>
                <a:gd name="adj2" fmla="val -145852"/>
                <a:gd name="adj3" fmla="val 125639"/>
              </a:avLst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</p:grpSp>
      <p:sp>
        <p:nvSpPr>
          <p:cNvPr id="195616" name="Text Box 32"/>
          <p:cNvSpPr txBox="1">
            <a:spLocks noChangeArrowheads="1"/>
          </p:cNvSpPr>
          <p:nvPr/>
        </p:nvSpPr>
        <p:spPr bwMode="auto">
          <a:xfrm>
            <a:off x="3324394" y="4071938"/>
            <a:ext cx="2662237" cy="16312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Helvetica" charset="0"/>
              </a:rPr>
              <a:t>for (x = 0; x &lt; y; x++)</a:t>
            </a:r>
          </a:p>
          <a:p>
            <a:r>
              <a:rPr lang="en-US" dirty="0">
                <a:solidFill>
                  <a:schemeClr val="tx1"/>
                </a:solidFill>
                <a:latin typeface="Helvetica" charset="0"/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  <a:latin typeface="Helvetica" charset="0"/>
              </a:rPr>
              <a:t>   y = f (x, y);</a:t>
            </a:r>
          </a:p>
          <a:p>
            <a:r>
              <a:rPr lang="en-US" dirty="0">
                <a:solidFill>
                  <a:schemeClr val="tx1"/>
                </a:solidFill>
                <a:latin typeface="Helvetica" charset="0"/>
              </a:rPr>
              <a:t>}</a:t>
            </a:r>
          </a:p>
          <a:p>
            <a:r>
              <a:rPr lang="en-US" dirty="0">
                <a:solidFill>
                  <a:schemeClr val="tx1"/>
                </a:solidFill>
                <a:latin typeface="Helvetica" charset="0"/>
              </a:rPr>
              <a:t>return (x);</a:t>
            </a:r>
          </a:p>
        </p:txBody>
      </p:sp>
      <p:grpSp>
        <p:nvGrpSpPr>
          <p:cNvPr id="9" name="Group 77"/>
          <p:cNvGrpSpPr>
            <a:grpSpLocks/>
          </p:cNvGrpSpPr>
          <p:nvPr/>
        </p:nvGrpSpPr>
        <p:grpSpPr bwMode="auto">
          <a:xfrm>
            <a:off x="7534275" y="2341563"/>
            <a:ext cx="555625" cy="1162050"/>
            <a:chOff x="4746" y="1706"/>
            <a:chExt cx="350" cy="732"/>
          </a:xfrm>
        </p:grpSpPr>
        <p:grpSp>
          <p:nvGrpSpPr>
            <p:cNvPr id="20524" name="Group 37"/>
            <p:cNvGrpSpPr>
              <a:grpSpLocks/>
            </p:cNvGrpSpPr>
            <p:nvPr/>
          </p:nvGrpSpPr>
          <p:grpSpPr bwMode="auto">
            <a:xfrm>
              <a:off x="4746" y="1900"/>
              <a:ext cx="350" cy="296"/>
              <a:chOff x="3838" y="2684"/>
              <a:chExt cx="350" cy="296"/>
            </a:xfrm>
          </p:grpSpPr>
          <p:sp>
            <p:nvSpPr>
              <p:cNvPr id="20527" name="Oval 38" descr="Light downward diagonal"/>
              <p:cNvSpPr>
                <a:spLocks noChangeArrowheads="1"/>
              </p:cNvSpPr>
              <p:nvPr/>
            </p:nvSpPr>
            <p:spPr bwMode="auto">
              <a:xfrm>
                <a:off x="3838" y="2684"/>
                <a:ext cx="350" cy="296"/>
              </a:xfrm>
              <a:prstGeom prst="ellipse">
                <a:avLst/>
              </a:prstGeom>
              <a:pattFill prst="ltDnDiag">
                <a:fgClr>
                  <a:srgbClr val="3399FF"/>
                </a:fgClr>
                <a:bgClr>
                  <a:schemeClr val="bg1"/>
                </a:bgClr>
              </a:patt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28" name="Text Box 39" descr="Light downward diagonal"/>
              <p:cNvSpPr txBox="1">
                <a:spLocks noChangeArrowheads="1"/>
              </p:cNvSpPr>
              <p:nvPr/>
            </p:nvSpPr>
            <p:spPr bwMode="auto">
              <a:xfrm>
                <a:off x="3915" y="2707"/>
                <a:ext cx="205" cy="252"/>
              </a:xfrm>
              <a:prstGeom prst="rect">
                <a:avLst/>
              </a:prstGeom>
              <a:pattFill prst="ltDnDiag">
                <a:fgClr>
                  <a:srgbClr val="3399FF"/>
                </a:fgClr>
                <a:bgClr>
                  <a:schemeClr val="bg1"/>
                </a:bgClr>
              </a:pattFill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1</a:t>
                </a:r>
              </a:p>
            </p:txBody>
          </p:sp>
        </p:grpSp>
        <p:sp>
          <p:nvSpPr>
            <p:cNvPr id="20525" name="Line 41"/>
            <p:cNvSpPr>
              <a:spLocks noChangeShapeType="1"/>
            </p:cNvSpPr>
            <p:nvPr/>
          </p:nvSpPr>
          <p:spPr bwMode="auto">
            <a:xfrm flipH="1">
              <a:off x="4921" y="2193"/>
              <a:ext cx="1" cy="24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26" name="Line 42"/>
            <p:cNvSpPr>
              <a:spLocks noChangeShapeType="1"/>
            </p:cNvSpPr>
            <p:nvPr/>
          </p:nvSpPr>
          <p:spPr bwMode="auto">
            <a:xfrm>
              <a:off x="4921" y="1706"/>
              <a:ext cx="0" cy="1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5639" name="Text Box 55"/>
          <p:cNvSpPr txBox="1">
            <a:spLocks noChangeArrowheads="1"/>
          </p:cNvSpPr>
          <p:nvPr/>
        </p:nvSpPr>
        <p:spPr bwMode="auto">
          <a:xfrm>
            <a:off x="7602537" y="5316538"/>
            <a:ext cx="1167390" cy="2308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ctr">
              <a:lnSpc>
                <a:spcPct val="50000"/>
              </a:lnSpc>
              <a:spcBef>
                <a:spcPct val="50000"/>
              </a:spcBef>
            </a:pPr>
            <a:r>
              <a:rPr lang="en-US" sz="1800" dirty="0">
                <a:solidFill>
                  <a:schemeClr val="tx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x = x + 1</a:t>
            </a:r>
          </a:p>
        </p:txBody>
      </p:sp>
      <p:grpSp>
        <p:nvGrpSpPr>
          <p:cNvPr id="11" name="Group 71"/>
          <p:cNvGrpSpPr>
            <a:grpSpLocks/>
          </p:cNvGrpSpPr>
          <p:nvPr/>
        </p:nvGrpSpPr>
        <p:grpSpPr bwMode="auto">
          <a:xfrm>
            <a:off x="5937252" y="3516313"/>
            <a:ext cx="2897188" cy="2122487"/>
            <a:chOff x="3740" y="2446"/>
            <a:chExt cx="1825" cy="1337"/>
          </a:xfrm>
        </p:grpSpPr>
        <p:grpSp>
          <p:nvGrpSpPr>
            <p:cNvPr id="20505" name="Group 34"/>
            <p:cNvGrpSpPr>
              <a:grpSpLocks/>
            </p:cNvGrpSpPr>
            <p:nvPr/>
          </p:nvGrpSpPr>
          <p:grpSpPr bwMode="auto">
            <a:xfrm>
              <a:off x="4747" y="2446"/>
              <a:ext cx="350" cy="296"/>
              <a:chOff x="4738" y="2684"/>
              <a:chExt cx="350" cy="296"/>
            </a:xfrm>
          </p:grpSpPr>
          <p:sp>
            <p:nvSpPr>
              <p:cNvPr id="20522" name="Oval 35"/>
              <p:cNvSpPr>
                <a:spLocks noChangeArrowheads="1"/>
              </p:cNvSpPr>
              <p:nvPr/>
            </p:nvSpPr>
            <p:spPr bwMode="auto">
              <a:xfrm>
                <a:off x="4738" y="2684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23" name="Text Box 36"/>
              <p:cNvSpPr txBox="1">
                <a:spLocks noChangeArrowheads="1"/>
              </p:cNvSpPr>
              <p:nvPr/>
            </p:nvSpPr>
            <p:spPr bwMode="auto">
              <a:xfrm>
                <a:off x="4815" y="2707"/>
                <a:ext cx="205" cy="252"/>
              </a:xfrm>
              <a:prstGeom prst="rect">
                <a:avLst/>
              </a:prstGeom>
              <a:solidFill>
                <a:srgbClr val="0066FF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  <a:latin typeface="Gill Sans MT" pitchFamily="34" charset="0"/>
                  </a:rPr>
                  <a:t>2</a:t>
                </a:r>
              </a:p>
            </p:txBody>
          </p:sp>
        </p:grpSp>
        <p:sp>
          <p:nvSpPr>
            <p:cNvPr id="20506" name="Line 40"/>
            <p:cNvSpPr>
              <a:spLocks noChangeShapeType="1"/>
            </p:cNvSpPr>
            <p:nvPr/>
          </p:nvSpPr>
          <p:spPr bwMode="auto">
            <a:xfrm>
              <a:off x="5013" y="2728"/>
              <a:ext cx="146" cy="2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0507" name="Group 43"/>
            <p:cNvGrpSpPr>
              <a:grpSpLocks/>
            </p:cNvGrpSpPr>
            <p:nvPr/>
          </p:nvGrpSpPr>
          <p:grpSpPr bwMode="auto">
            <a:xfrm>
              <a:off x="4468" y="2930"/>
              <a:ext cx="350" cy="296"/>
              <a:chOff x="4288" y="1746"/>
              <a:chExt cx="350" cy="296"/>
            </a:xfrm>
          </p:grpSpPr>
          <p:sp>
            <p:nvSpPr>
              <p:cNvPr id="20520" name="Oval 44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21" name="Text Box 45"/>
              <p:cNvSpPr txBox="1">
                <a:spLocks noChangeArrowheads="1"/>
              </p:cNvSpPr>
              <p:nvPr/>
            </p:nvSpPr>
            <p:spPr bwMode="auto">
              <a:xfrm>
                <a:off x="4356" y="1769"/>
                <a:ext cx="205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dirty="0">
                    <a:solidFill>
                      <a:schemeClr val="tx1"/>
                    </a:solidFill>
                    <a:latin typeface="Gill Sans MT" pitchFamily="34" charset="0"/>
                  </a:rPr>
                  <a:t>3</a:t>
                </a:r>
              </a:p>
            </p:txBody>
          </p:sp>
        </p:grpSp>
        <p:grpSp>
          <p:nvGrpSpPr>
            <p:cNvPr id="20508" name="Group 46"/>
            <p:cNvGrpSpPr>
              <a:grpSpLocks/>
            </p:cNvGrpSpPr>
            <p:nvPr/>
          </p:nvGrpSpPr>
          <p:grpSpPr bwMode="auto">
            <a:xfrm>
              <a:off x="5080" y="2930"/>
              <a:ext cx="350" cy="296"/>
              <a:chOff x="4288" y="1746"/>
              <a:chExt cx="350" cy="296"/>
            </a:xfrm>
          </p:grpSpPr>
          <p:sp>
            <p:nvSpPr>
              <p:cNvPr id="20518" name="Oval 47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571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19" name="Text Box 48"/>
              <p:cNvSpPr txBox="1">
                <a:spLocks noChangeArrowheads="1"/>
              </p:cNvSpPr>
              <p:nvPr/>
            </p:nvSpPr>
            <p:spPr bwMode="auto">
              <a:xfrm>
                <a:off x="4356" y="1769"/>
                <a:ext cx="205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dirty="0">
                    <a:solidFill>
                      <a:schemeClr val="tx1"/>
                    </a:solidFill>
                    <a:latin typeface="Gill Sans MT" pitchFamily="34" charset="0"/>
                  </a:rPr>
                  <a:t>5</a:t>
                </a:r>
              </a:p>
            </p:txBody>
          </p:sp>
        </p:grpSp>
        <p:sp>
          <p:nvSpPr>
            <p:cNvPr id="20509" name="Line 49"/>
            <p:cNvSpPr>
              <a:spLocks noChangeShapeType="1"/>
            </p:cNvSpPr>
            <p:nvPr/>
          </p:nvSpPr>
          <p:spPr bwMode="auto">
            <a:xfrm flipH="1">
              <a:off x="4743" y="2736"/>
              <a:ext cx="114" cy="2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10" name="Text Box 50"/>
            <p:cNvSpPr txBox="1">
              <a:spLocks noChangeArrowheads="1"/>
            </p:cNvSpPr>
            <p:nvPr/>
          </p:nvSpPr>
          <p:spPr bwMode="auto">
            <a:xfrm>
              <a:off x="5027" y="2668"/>
              <a:ext cx="538" cy="23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800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x &gt;= y</a:t>
              </a:r>
            </a:p>
          </p:txBody>
        </p:sp>
        <p:sp>
          <p:nvSpPr>
            <p:cNvPr id="20511" name="Text Box 51"/>
            <p:cNvSpPr txBox="1">
              <a:spLocks noChangeArrowheads="1"/>
            </p:cNvSpPr>
            <p:nvPr/>
          </p:nvSpPr>
          <p:spPr bwMode="auto">
            <a:xfrm>
              <a:off x="4400" y="2668"/>
              <a:ext cx="472" cy="23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800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x &lt; y</a:t>
              </a:r>
            </a:p>
          </p:txBody>
        </p:sp>
        <p:sp>
          <p:nvSpPr>
            <p:cNvPr id="20512" name="Text Box 53"/>
            <p:cNvSpPr txBox="1">
              <a:spLocks noChangeArrowheads="1"/>
            </p:cNvSpPr>
            <p:nvPr/>
          </p:nvSpPr>
          <p:spPr bwMode="auto">
            <a:xfrm>
              <a:off x="3740" y="3028"/>
              <a:ext cx="799" cy="14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50000"/>
                </a:lnSpc>
                <a:spcBef>
                  <a:spcPct val="50000"/>
                </a:spcBef>
              </a:pPr>
              <a:r>
                <a:rPr lang="en-US" sz="1800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y = f (x, y)</a:t>
              </a:r>
            </a:p>
          </p:txBody>
        </p:sp>
        <p:cxnSp>
          <p:nvCxnSpPr>
            <p:cNvPr id="20513" name="AutoShape 54"/>
            <p:cNvCxnSpPr>
              <a:cxnSpLocks noChangeShapeType="1"/>
              <a:stCxn id="20516" idx="3"/>
              <a:endCxn id="20522" idx="1"/>
            </p:cNvCxnSpPr>
            <p:nvPr/>
          </p:nvCxnSpPr>
          <p:spPr bwMode="auto">
            <a:xfrm rot="5400000" flipH="1" flipV="1">
              <a:off x="4027" y="2975"/>
              <a:ext cx="1263" cy="279"/>
            </a:xfrm>
            <a:prstGeom prst="curvedConnector5">
              <a:avLst>
                <a:gd name="adj1" fmla="val -14329"/>
                <a:gd name="adj2" fmla="val -175124"/>
                <a:gd name="adj3" fmla="val 114329"/>
              </a:avLst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  <p:grpSp>
          <p:nvGrpSpPr>
            <p:cNvPr id="20514" name="Group 56"/>
            <p:cNvGrpSpPr>
              <a:grpSpLocks/>
            </p:cNvGrpSpPr>
            <p:nvPr/>
          </p:nvGrpSpPr>
          <p:grpSpPr bwMode="auto">
            <a:xfrm>
              <a:off x="4468" y="3487"/>
              <a:ext cx="350" cy="296"/>
              <a:chOff x="4288" y="1746"/>
              <a:chExt cx="350" cy="296"/>
            </a:xfrm>
          </p:grpSpPr>
          <p:sp>
            <p:nvSpPr>
              <p:cNvPr id="20516" name="Oval 57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17" name="Text Box 58"/>
              <p:cNvSpPr txBox="1">
                <a:spLocks noChangeArrowheads="1"/>
              </p:cNvSpPr>
              <p:nvPr/>
            </p:nvSpPr>
            <p:spPr bwMode="auto">
              <a:xfrm>
                <a:off x="4356" y="1769"/>
                <a:ext cx="205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dirty="0">
                    <a:solidFill>
                      <a:schemeClr val="tx1"/>
                    </a:solidFill>
                    <a:latin typeface="Gill Sans MT" pitchFamily="34" charset="0"/>
                  </a:rPr>
                  <a:t>4</a:t>
                </a:r>
              </a:p>
            </p:txBody>
          </p:sp>
        </p:grpSp>
        <p:sp>
          <p:nvSpPr>
            <p:cNvPr id="20515" name="Line 59"/>
            <p:cNvSpPr>
              <a:spLocks noChangeShapeType="1"/>
            </p:cNvSpPr>
            <p:nvPr/>
          </p:nvSpPr>
          <p:spPr bwMode="auto">
            <a:xfrm flipH="1">
              <a:off x="4642" y="3232"/>
              <a:ext cx="1" cy="24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" name="Group 70"/>
          <p:cNvGrpSpPr>
            <a:grpSpLocks/>
          </p:cNvGrpSpPr>
          <p:nvPr/>
        </p:nvGrpSpPr>
        <p:grpSpPr bwMode="auto">
          <a:xfrm>
            <a:off x="3206751" y="1816100"/>
            <a:ext cx="2771776" cy="871538"/>
            <a:chOff x="2300" y="1375"/>
            <a:chExt cx="1746" cy="549"/>
          </a:xfrm>
        </p:grpSpPr>
        <p:sp>
          <p:nvSpPr>
            <p:cNvPr id="20499" name="Line 15"/>
            <p:cNvSpPr>
              <a:spLocks noChangeShapeType="1"/>
            </p:cNvSpPr>
            <p:nvPr/>
          </p:nvSpPr>
          <p:spPr bwMode="auto">
            <a:xfrm flipH="1">
              <a:off x="2474" y="1375"/>
              <a:ext cx="1" cy="24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0500" name="Group 67"/>
            <p:cNvGrpSpPr>
              <a:grpSpLocks/>
            </p:cNvGrpSpPr>
            <p:nvPr/>
          </p:nvGrpSpPr>
          <p:grpSpPr bwMode="auto">
            <a:xfrm>
              <a:off x="2300" y="1375"/>
              <a:ext cx="1746" cy="549"/>
              <a:chOff x="2300" y="1375"/>
              <a:chExt cx="1746" cy="549"/>
            </a:xfrm>
          </p:grpSpPr>
          <p:grpSp>
            <p:nvGrpSpPr>
              <p:cNvPr id="20501" name="Group 7"/>
              <p:cNvGrpSpPr>
                <a:grpSpLocks/>
              </p:cNvGrpSpPr>
              <p:nvPr/>
            </p:nvGrpSpPr>
            <p:grpSpPr bwMode="auto">
              <a:xfrm>
                <a:off x="2300" y="1628"/>
                <a:ext cx="350" cy="296"/>
                <a:chOff x="4738" y="2684"/>
                <a:chExt cx="350" cy="296"/>
              </a:xfrm>
            </p:grpSpPr>
            <p:sp>
              <p:nvSpPr>
                <p:cNvPr id="20503" name="Oval 8" descr="Dark downward diagonal"/>
                <p:cNvSpPr>
                  <a:spLocks noChangeArrowheads="1"/>
                </p:cNvSpPr>
                <p:nvPr/>
              </p:nvSpPr>
              <p:spPr bwMode="auto">
                <a:xfrm>
                  <a:off x="4738" y="2684"/>
                  <a:ext cx="350" cy="296"/>
                </a:xfrm>
                <a:prstGeom prst="ellipse">
                  <a:avLst/>
                </a:prstGeom>
                <a:pattFill prst="dkDnDiag">
                  <a:fgClr>
                    <a:srgbClr val="0066FF"/>
                  </a:fgClr>
                  <a:bgClr>
                    <a:schemeClr val="bg1"/>
                  </a:bgClr>
                </a:patt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504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4815" y="2707"/>
                  <a:ext cx="205" cy="25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dirty="0">
                      <a:solidFill>
                        <a:schemeClr val="tx1"/>
                      </a:solidFill>
                      <a:latin typeface="Gill Sans MT" pitchFamily="34" charset="0"/>
                    </a:rPr>
                    <a:t>2</a:t>
                  </a:r>
                </a:p>
              </p:txBody>
            </p:sp>
          </p:grpSp>
          <p:sp>
            <p:nvSpPr>
              <p:cNvPr id="20502" name="AutoShape 66"/>
              <p:cNvSpPr>
                <a:spLocks/>
              </p:cNvSpPr>
              <p:nvPr/>
            </p:nvSpPr>
            <p:spPr bwMode="auto">
              <a:xfrm>
                <a:off x="2950" y="1375"/>
                <a:ext cx="1096" cy="262"/>
              </a:xfrm>
              <a:prstGeom prst="borderCallout2">
                <a:avLst>
                  <a:gd name="adj1" fmla="val 27481"/>
                  <a:gd name="adj2" fmla="val -4796"/>
                  <a:gd name="adj3" fmla="val 27481"/>
                  <a:gd name="adj4" fmla="val -23676"/>
                  <a:gd name="adj5" fmla="val 134731"/>
                  <a:gd name="adj6" fmla="val -35065"/>
                </a:avLst>
              </a:prstGeom>
              <a:solidFill>
                <a:srgbClr val="3399FF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/>
                <a:r>
                  <a:rPr lang="en-US" i="1" dirty="0">
                    <a:latin typeface="Gill Sans MT" pitchFamily="34" charset="0"/>
                  </a:rPr>
                  <a:t>dummy</a:t>
                </a:r>
                <a:r>
                  <a:rPr lang="en-US" dirty="0">
                    <a:latin typeface="Gill Sans MT" pitchFamily="34" charset="0"/>
                  </a:rPr>
                  <a:t> node</a:t>
                </a:r>
              </a:p>
            </p:txBody>
          </p:sp>
        </p:grpSp>
      </p:grpSp>
      <p:grpSp>
        <p:nvGrpSpPr>
          <p:cNvPr id="19" name="Group 78"/>
          <p:cNvGrpSpPr>
            <a:grpSpLocks/>
          </p:cNvGrpSpPr>
          <p:nvPr/>
        </p:nvGrpSpPr>
        <p:grpSpPr bwMode="auto">
          <a:xfrm>
            <a:off x="5064124" y="2513013"/>
            <a:ext cx="2568575" cy="655637"/>
            <a:chOff x="3190" y="1814"/>
            <a:chExt cx="1618" cy="413"/>
          </a:xfrm>
        </p:grpSpPr>
        <p:sp>
          <p:nvSpPr>
            <p:cNvPr id="20497" name="Text Box 52"/>
            <p:cNvSpPr txBox="1">
              <a:spLocks noChangeArrowheads="1"/>
            </p:cNvSpPr>
            <p:nvPr/>
          </p:nvSpPr>
          <p:spPr bwMode="auto">
            <a:xfrm>
              <a:off x="4336" y="1941"/>
              <a:ext cx="472" cy="23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800" dirty="0">
                  <a:solidFill>
                    <a:schemeClr val="tx2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x = 0</a:t>
              </a:r>
            </a:p>
          </p:txBody>
        </p:sp>
        <p:sp>
          <p:nvSpPr>
            <p:cNvPr id="20498" name="AutoShape 72"/>
            <p:cNvSpPr>
              <a:spLocks/>
            </p:cNvSpPr>
            <p:nvPr/>
          </p:nvSpPr>
          <p:spPr bwMode="auto">
            <a:xfrm>
              <a:off x="3190" y="1814"/>
              <a:ext cx="1198" cy="413"/>
            </a:xfrm>
            <a:prstGeom prst="borderCallout2">
              <a:avLst>
                <a:gd name="adj1" fmla="val 17435"/>
                <a:gd name="adj2" fmla="val 104301"/>
                <a:gd name="adj3" fmla="val 17435"/>
                <a:gd name="adj4" fmla="val 123926"/>
                <a:gd name="adj5" fmla="val 47218"/>
                <a:gd name="adj6" fmla="val 144264"/>
              </a:avLst>
            </a:prstGeom>
            <a:solidFill>
              <a:srgbClr val="0066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/>
              <a:r>
                <a:rPr lang="en-US" dirty="0">
                  <a:latin typeface="Gill Sans MT" pitchFamily="34" charset="0"/>
                </a:rPr>
                <a:t>implicitly initializes loop</a:t>
              </a:r>
            </a:p>
          </p:txBody>
        </p:sp>
      </p:grpSp>
      <p:sp>
        <p:nvSpPr>
          <p:cNvPr id="195660" name="AutoShape 76"/>
          <p:cNvSpPr>
            <a:spLocks/>
          </p:cNvSpPr>
          <p:nvPr/>
        </p:nvSpPr>
        <p:spPr bwMode="auto">
          <a:xfrm>
            <a:off x="4304714" y="5900738"/>
            <a:ext cx="2246899" cy="655637"/>
          </a:xfrm>
          <a:prstGeom prst="borderCallout2">
            <a:avLst>
              <a:gd name="adj1" fmla="val 17435"/>
              <a:gd name="adj2" fmla="val 103944"/>
              <a:gd name="adj3" fmla="val 17435"/>
              <a:gd name="adj4" fmla="val 126954"/>
              <a:gd name="adj5" fmla="val -53755"/>
              <a:gd name="adj6" fmla="val 142319"/>
            </a:avLst>
          </a:prstGeom>
          <a:solidFill>
            <a:srgbClr val="0066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algn="ctr"/>
            <a:r>
              <a:rPr lang="en-US" dirty="0">
                <a:latin typeface="Gill Sans MT" pitchFamily="34" charset="0"/>
              </a:rPr>
              <a:t>implicitly increments loop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85090" y="797658"/>
            <a:ext cx="8658007" cy="400110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Draw the graph and label the edges.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95276" y="4958556"/>
            <a:ext cx="2895772" cy="707886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Draw the graph and label the edges.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95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195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616" grpId="0" animBg="1"/>
      <p:bldP spid="195639" grpId="0"/>
      <p:bldP spid="195660" grpId="0" animBg="1"/>
      <p:bldP spid="67" grpId="0" animBg="1"/>
      <p:bldP spid="67" grpId="1" animBg="1"/>
      <p:bldP spid="68" grpId="0" animBg="1"/>
      <p:bldP spid="68" grpId="1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Introduction to Software Testing, Edition 2  (Ch 7)</a:t>
            </a:r>
          </a:p>
        </p:txBody>
      </p:sp>
      <p:sp>
        <p:nvSpPr>
          <p:cNvPr id="2150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© Ammann &amp; Offutt</a:t>
            </a:r>
          </a:p>
        </p:txBody>
      </p:sp>
      <p:sp>
        <p:nvSpPr>
          <p:cNvPr id="215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EF6ED8A-F78B-488F-BB46-82A78C755EF8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96839"/>
            <a:ext cx="9144000" cy="628650"/>
          </a:xfrm>
        </p:spPr>
        <p:txBody>
          <a:bodyPr/>
          <a:lstStyle/>
          <a:p>
            <a:r>
              <a:rPr lang="en-US" dirty="0">
                <a:effectLst/>
              </a:rPr>
              <a:t>CFG: do Loop, break, and continue</a:t>
            </a:r>
          </a:p>
        </p:txBody>
      </p:sp>
      <p:sp>
        <p:nvSpPr>
          <p:cNvPr id="21510" name="Text Box 4"/>
          <p:cNvSpPr txBox="1">
            <a:spLocks noChangeArrowheads="1"/>
          </p:cNvSpPr>
          <p:nvPr/>
        </p:nvSpPr>
        <p:spPr bwMode="auto">
          <a:xfrm>
            <a:off x="249238" y="992188"/>
            <a:ext cx="1957387" cy="25558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Helvetica" charset="0"/>
              </a:rPr>
              <a:t>x = 0;</a:t>
            </a:r>
          </a:p>
          <a:p>
            <a:r>
              <a:rPr lang="en-US" dirty="0">
                <a:solidFill>
                  <a:schemeClr val="tx1"/>
                </a:solidFill>
                <a:latin typeface="Helvetica" charset="0"/>
              </a:rPr>
              <a:t>do</a:t>
            </a:r>
          </a:p>
          <a:p>
            <a:r>
              <a:rPr lang="en-US" dirty="0">
                <a:solidFill>
                  <a:schemeClr val="tx1"/>
                </a:solidFill>
                <a:latin typeface="Helvetica" charset="0"/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  <a:latin typeface="Helvetica" charset="0"/>
              </a:rPr>
              <a:t>   y = f (x, y);</a:t>
            </a:r>
          </a:p>
          <a:p>
            <a:r>
              <a:rPr lang="en-US" dirty="0">
                <a:solidFill>
                  <a:schemeClr val="tx1"/>
                </a:solidFill>
                <a:latin typeface="Helvetica" charset="0"/>
              </a:rPr>
              <a:t>   x = x + 1;</a:t>
            </a:r>
          </a:p>
          <a:p>
            <a:r>
              <a:rPr lang="en-US" dirty="0">
                <a:solidFill>
                  <a:schemeClr val="tx1"/>
                </a:solidFill>
                <a:latin typeface="Helvetica" charset="0"/>
              </a:rPr>
              <a:t>} while (x &lt; y);</a:t>
            </a:r>
          </a:p>
          <a:p>
            <a:r>
              <a:rPr lang="en-US" dirty="0">
                <a:solidFill>
                  <a:schemeClr val="tx1"/>
                </a:solidFill>
                <a:latin typeface="Helvetica" charset="0"/>
              </a:rPr>
              <a:t>return (y);</a:t>
            </a:r>
          </a:p>
          <a:p>
            <a:endParaRPr lang="en-US" dirty="0">
              <a:solidFill>
                <a:schemeClr val="tx1"/>
              </a:solidFill>
              <a:latin typeface="Helvetica" charset="0"/>
            </a:endParaRP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1350963" y="4005263"/>
            <a:ext cx="555625" cy="469900"/>
            <a:chOff x="3838" y="2684"/>
            <a:chExt cx="350" cy="296"/>
          </a:xfrm>
        </p:grpSpPr>
        <p:sp>
          <p:nvSpPr>
            <p:cNvPr id="21566" name="Oval 11"/>
            <p:cNvSpPr>
              <a:spLocks noChangeArrowheads="1"/>
            </p:cNvSpPr>
            <p:nvPr/>
          </p:nvSpPr>
          <p:spPr bwMode="auto">
            <a:xfrm>
              <a:off x="3838" y="2684"/>
              <a:ext cx="350" cy="296"/>
            </a:xfrm>
            <a:prstGeom prst="ellipse">
              <a:avLst/>
            </a:prstGeom>
            <a:solidFill>
              <a:srgbClr val="0066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67" name="Text Box 12"/>
            <p:cNvSpPr txBox="1">
              <a:spLocks noChangeArrowheads="1"/>
            </p:cNvSpPr>
            <p:nvPr/>
          </p:nvSpPr>
          <p:spPr bwMode="auto">
            <a:xfrm>
              <a:off x="3915" y="2707"/>
              <a:ext cx="19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tx1"/>
                  </a:solidFill>
                </a:rPr>
                <a:t>1</a:t>
              </a:r>
            </a:p>
          </p:txBody>
        </p:sp>
      </p:grpSp>
      <p:sp>
        <p:nvSpPr>
          <p:cNvPr id="20543" name="Line 16"/>
          <p:cNvSpPr>
            <a:spLocks noChangeShapeType="1"/>
          </p:cNvSpPr>
          <p:nvPr/>
        </p:nvSpPr>
        <p:spPr bwMode="auto">
          <a:xfrm>
            <a:off x="1628775" y="3697288"/>
            <a:ext cx="0" cy="2952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544" name="Text Box 27"/>
          <p:cNvSpPr txBox="1">
            <a:spLocks noChangeArrowheads="1"/>
          </p:cNvSpPr>
          <p:nvPr/>
        </p:nvSpPr>
        <p:spPr bwMode="auto">
          <a:xfrm>
            <a:off x="728663" y="4070350"/>
            <a:ext cx="74930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x = 0</a:t>
            </a:r>
          </a:p>
        </p:txBody>
      </p:sp>
      <p:sp>
        <p:nvSpPr>
          <p:cNvPr id="20540" name="Oval 22"/>
          <p:cNvSpPr>
            <a:spLocks noChangeArrowheads="1"/>
          </p:cNvSpPr>
          <p:nvPr/>
        </p:nvSpPr>
        <p:spPr bwMode="auto">
          <a:xfrm>
            <a:off x="931863" y="5680075"/>
            <a:ext cx="555625" cy="469900"/>
          </a:xfrm>
          <a:prstGeom prst="ellipse">
            <a:avLst/>
          </a:prstGeom>
          <a:solidFill>
            <a:srgbClr val="0066FF"/>
          </a:solidFill>
          <a:ln w="571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41" name="Text Box 23"/>
          <p:cNvSpPr txBox="1">
            <a:spLocks noChangeArrowheads="1"/>
          </p:cNvSpPr>
          <p:nvPr/>
        </p:nvSpPr>
        <p:spPr bwMode="auto">
          <a:xfrm>
            <a:off x="1054100" y="5716588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r"/>
            <a:r>
              <a:rPr lang="en-US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0538" name="Oval 19"/>
          <p:cNvSpPr>
            <a:spLocks noChangeArrowheads="1"/>
          </p:cNvSpPr>
          <p:nvPr/>
        </p:nvSpPr>
        <p:spPr bwMode="auto">
          <a:xfrm>
            <a:off x="1350963" y="4875213"/>
            <a:ext cx="555625" cy="469900"/>
          </a:xfrm>
          <a:prstGeom prst="ellipse">
            <a:avLst/>
          </a:prstGeom>
          <a:solidFill>
            <a:srgbClr val="0066FF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39" name="Text Box 20"/>
          <p:cNvSpPr txBox="1">
            <a:spLocks noChangeArrowheads="1"/>
          </p:cNvSpPr>
          <p:nvPr/>
        </p:nvSpPr>
        <p:spPr bwMode="auto">
          <a:xfrm>
            <a:off x="1473200" y="4911725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0530" name="Line 24"/>
          <p:cNvSpPr>
            <a:spLocks noChangeShapeType="1"/>
          </p:cNvSpPr>
          <p:nvPr/>
        </p:nvSpPr>
        <p:spPr bwMode="auto">
          <a:xfrm flipH="1">
            <a:off x="1322388" y="5346700"/>
            <a:ext cx="177800" cy="3492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531" name="Text Box 25"/>
          <p:cNvSpPr txBox="1">
            <a:spLocks noChangeArrowheads="1"/>
          </p:cNvSpPr>
          <p:nvPr/>
        </p:nvSpPr>
        <p:spPr bwMode="auto">
          <a:xfrm>
            <a:off x="548640" y="5224463"/>
            <a:ext cx="1008698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x &gt;= y</a:t>
            </a:r>
          </a:p>
        </p:txBody>
      </p:sp>
      <p:sp>
        <p:nvSpPr>
          <p:cNvPr id="20532" name="Text Box 26"/>
          <p:cNvSpPr txBox="1">
            <a:spLocks noChangeArrowheads="1"/>
          </p:cNvSpPr>
          <p:nvPr/>
        </p:nvSpPr>
        <p:spPr bwMode="auto">
          <a:xfrm>
            <a:off x="1830388" y="5383213"/>
            <a:ext cx="74930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x &lt; y</a:t>
            </a:r>
          </a:p>
        </p:txBody>
      </p:sp>
      <p:cxnSp>
        <p:nvCxnSpPr>
          <p:cNvPr id="20533" name="AutoShape 30"/>
          <p:cNvCxnSpPr>
            <a:cxnSpLocks noChangeShapeType="1"/>
            <a:stCxn id="20538" idx="5"/>
            <a:endCxn id="20538" idx="7"/>
          </p:cNvCxnSpPr>
          <p:nvPr/>
        </p:nvCxnSpPr>
        <p:spPr bwMode="auto">
          <a:xfrm rot="5400000" flipH="1">
            <a:off x="1658144" y="5109369"/>
            <a:ext cx="333375" cy="1587"/>
          </a:xfrm>
          <a:prstGeom prst="curvedConnector5">
            <a:avLst>
              <a:gd name="adj1" fmla="val -68801"/>
              <a:gd name="adj2" fmla="val -85117706"/>
              <a:gd name="adj3" fmla="val 168801"/>
            </a:avLst>
          </a:prstGeom>
          <a:noFill/>
          <a:ln w="28575">
            <a:solidFill>
              <a:srgbClr val="00B0F0"/>
            </a:solidFill>
            <a:round/>
            <a:headEnd type="none" w="sm" len="sm"/>
            <a:tailEnd type="triangle" w="med" len="med"/>
          </a:ln>
        </p:spPr>
      </p:cxnSp>
      <p:sp>
        <p:nvSpPr>
          <p:cNvPr id="72" name="Text Box 53"/>
          <p:cNvSpPr txBox="1">
            <a:spLocks noChangeArrowheads="1"/>
          </p:cNvSpPr>
          <p:nvPr/>
        </p:nvSpPr>
        <p:spPr bwMode="auto">
          <a:xfrm>
            <a:off x="1887538" y="4900613"/>
            <a:ext cx="1333092" cy="50783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8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y = f (x, y)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8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x = x+1</a:t>
            </a:r>
          </a:p>
        </p:txBody>
      </p:sp>
      <p:sp>
        <p:nvSpPr>
          <p:cNvPr id="73" name="Line 41"/>
          <p:cNvSpPr>
            <a:spLocks noChangeShapeType="1"/>
          </p:cNvSpPr>
          <p:nvPr/>
        </p:nvSpPr>
        <p:spPr bwMode="auto">
          <a:xfrm flipH="1">
            <a:off x="1628775" y="4479925"/>
            <a:ext cx="1588" cy="3889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6" name="Oval 11"/>
          <p:cNvSpPr>
            <a:spLocks noChangeArrowheads="1"/>
          </p:cNvSpPr>
          <p:nvPr/>
        </p:nvSpPr>
        <p:spPr bwMode="auto">
          <a:xfrm>
            <a:off x="5795963" y="1201738"/>
            <a:ext cx="555625" cy="469900"/>
          </a:xfrm>
          <a:prstGeom prst="ellipse">
            <a:avLst/>
          </a:prstGeom>
          <a:solidFill>
            <a:srgbClr val="0066FF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" name="Text Box 12"/>
          <p:cNvSpPr txBox="1">
            <a:spLocks noChangeArrowheads="1"/>
          </p:cNvSpPr>
          <p:nvPr/>
        </p:nvSpPr>
        <p:spPr bwMode="auto">
          <a:xfrm>
            <a:off x="5918200" y="1238250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8" name="Line 16"/>
          <p:cNvSpPr>
            <a:spLocks noChangeShapeType="1"/>
          </p:cNvSpPr>
          <p:nvPr/>
        </p:nvSpPr>
        <p:spPr bwMode="auto">
          <a:xfrm>
            <a:off x="6073775" y="893763"/>
            <a:ext cx="0" cy="2952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9" name="Text Box 27"/>
          <p:cNvSpPr txBox="1">
            <a:spLocks noChangeArrowheads="1"/>
          </p:cNvSpPr>
          <p:nvPr/>
        </p:nvSpPr>
        <p:spPr bwMode="auto">
          <a:xfrm>
            <a:off x="6284913" y="1266825"/>
            <a:ext cx="74930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x = 0</a:t>
            </a:r>
          </a:p>
        </p:txBody>
      </p:sp>
      <p:grpSp>
        <p:nvGrpSpPr>
          <p:cNvPr id="3" name="Group 58"/>
          <p:cNvGrpSpPr>
            <a:grpSpLocks/>
          </p:cNvGrpSpPr>
          <p:nvPr/>
        </p:nvGrpSpPr>
        <p:grpSpPr bwMode="auto">
          <a:xfrm>
            <a:off x="5795963" y="6007100"/>
            <a:ext cx="555625" cy="469900"/>
            <a:chOff x="3735388" y="2986088"/>
            <a:chExt cx="555625" cy="469900"/>
          </a:xfrm>
        </p:grpSpPr>
        <p:sp>
          <p:nvSpPr>
            <p:cNvPr id="21564" name="Oval 22"/>
            <p:cNvSpPr>
              <a:spLocks noChangeArrowheads="1"/>
            </p:cNvSpPr>
            <p:nvPr/>
          </p:nvSpPr>
          <p:spPr bwMode="auto">
            <a:xfrm>
              <a:off x="3735388" y="2986088"/>
              <a:ext cx="555625" cy="469900"/>
            </a:xfrm>
            <a:prstGeom prst="ellipse">
              <a:avLst/>
            </a:prstGeom>
            <a:solidFill>
              <a:srgbClr val="0066FF"/>
            </a:solidFill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65" name="Text Box 23"/>
            <p:cNvSpPr txBox="1">
              <a:spLocks noChangeArrowheads="1"/>
            </p:cNvSpPr>
            <p:nvPr/>
          </p:nvSpPr>
          <p:spPr bwMode="auto">
            <a:xfrm>
              <a:off x="3857626" y="3022601"/>
              <a:ext cx="311150" cy="39687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>
                  <a:solidFill>
                    <a:schemeClr val="tx1"/>
                  </a:solidFill>
                </a:rPr>
                <a:t>8</a:t>
              </a:r>
            </a:p>
          </p:txBody>
        </p:sp>
      </p:grpSp>
      <p:grpSp>
        <p:nvGrpSpPr>
          <p:cNvPr id="4" name="Group 35"/>
          <p:cNvGrpSpPr>
            <a:grpSpLocks/>
          </p:cNvGrpSpPr>
          <p:nvPr/>
        </p:nvGrpSpPr>
        <p:grpSpPr bwMode="auto">
          <a:xfrm>
            <a:off x="6470650" y="2867025"/>
            <a:ext cx="555625" cy="469900"/>
            <a:chOff x="7398648" y="3284261"/>
            <a:chExt cx="555625" cy="469900"/>
          </a:xfrm>
        </p:grpSpPr>
        <p:sp>
          <p:nvSpPr>
            <p:cNvPr id="21562" name="Oval 19"/>
            <p:cNvSpPr>
              <a:spLocks noChangeArrowheads="1"/>
            </p:cNvSpPr>
            <p:nvPr/>
          </p:nvSpPr>
          <p:spPr bwMode="auto">
            <a:xfrm>
              <a:off x="7398648" y="3284261"/>
              <a:ext cx="555625" cy="469900"/>
            </a:xfrm>
            <a:prstGeom prst="ellipse">
              <a:avLst/>
            </a:prstGeom>
            <a:solidFill>
              <a:srgbClr val="0066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63" name="Text Box 20"/>
            <p:cNvSpPr txBox="1">
              <a:spLocks noChangeArrowheads="1"/>
            </p:cNvSpPr>
            <p:nvPr/>
          </p:nvSpPr>
          <p:spPr bwMode="auto">
            <a:xfrm>
              <a:off x="7520885" y="3320774"/>
              <a:ext cx="311150" cy="39687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>
                  <a:solidFill>
                    <a:schemeClr val="tx1"/>
                  </a:solidFill>
                </a:rPr>
                <a:t>3</a:t>
              </a:r>
            </a:p>
          </p:txBody>
        </p:sp>
      </p:grpSp>
      <p:sp>
        <p:nvSpPr>
          <p:cNvPr id="82" name="Text Box 28"/>
          <p:cNvSpPr txBox="1">
            <a:spLocks noChangeArrowheads="1"/>
          </p:cNvSpPr>
          <p:nvPr/>
        </p:nvSpPr>
        <p:spPr bwMode="auto">
          <a:xfrm>
            <a:off x="6983412" y="5670821"/>
            <a:ext cx="1246187" cy="2308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8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x = x + 1</a:t>
            </a:r>
          </a:p>
        </p:txBody>
      </p:sp>
      <p:sp>
        <p:nvSpPr>
          <p:cNvPr id="83" name="Line 14"/>
          <p:cNvSpPr>
            <a:spLocks noChangeShapeType="1"/>
          </p:cNvSpPr>
          <p:nvPr/>
        </p:nvSpPr>
        <p:spPr bwMode="auto">
          <a:xfrm>
            <a:off x="6291263" y="2425700"/>
            <a:ext cx="382587" cy="4381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4" name="Text Box 25"/>
          <p:cNvSpPr txBox="1">
            <a:spLocks noChangeArrowheads="1"/>
          </p:cNvSpPr>
          <p:nvPr/>
        </p:nvSpPr>
        <p:spPr bwMode="auto">
          <a:xfrm>
            <a:off x="7488238" y="3652838"/>
            <a:ext cx="1022716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break</a:t>
            </a:r>
          </a:p>
        </p:txBody>
      </p:sp>
      <p:sp>
        <p:nvSpPr>
          <p:cNvPr id="85" name="Text Box 26"/>
          <p:cNvSpPr txBox="1">
            <a:spLocks noChangeArrowheads="1"/>
          </p:cNvSpPr>
          <p:nvPr/>
        </p:nvSpPr>
        <p:spPr bwMode="auto">
          <a:xfrm>
            <a:off x="6950075" y="4508500"/>
            <a:ext cx="74930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y &lt; 0</a:t>
            </a:r>
          </a:p>
        </p:txBody>
      </p:sp>
      <p:sp>
        <p:nvSpPr>
          <p:cNvPr id="86" name="Line 15"/>
          <p:cNvSpPr>
            <a:spLocks noChangeShapeType="1"/>
          </p:cNvSpPr>
          <p:nvPr/>
        </p:nvSpPr>
        <p:spPr bwMode="auto">
          <a:xfrm flipH="1">
            <a:off x="6073775" y="1687513"/>
            <a:ext cx="1588" cy="3889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arrow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5" name="Group 71"/>
          <p:cNvGrpSpPr>
            <a:grpSpLocks/>
          </p:cNvGrpSpPr>
          <p:nvPr/>
        </p:nvGrpSpPr>
        <p:grpSpPr bwMode="auto">
          <a:xfrm>
            <a:off x="5795963" y="2078038"/>
            <a:ext cx="555625" cy="469900"/>
            <a:chOff x="6681014" y="2227681"/>
            <a:chExt cx="555625" cy="469900"/>
          </a:xfrm>
        </p:grpSpPr>
        <p:sp>
          <p:nvSpPr>
            <p:cNvPr id="21560" name="Oval 8" descr="Dark downward diagonal"/>
            <p:cNvSpPr>
              <a:spLocks noChangeArrowheads="1"/>
            </p:cNvSpPr>
            <p:nvPr/>
          </p:nvSpPr>
          <p:spPr bwMode="auto">
            <a:xfrm>
              <a:off x="6681014" y="2227681"/>
              <a:ext cx="555625" cy="469900"/>
            </a:xfrm>
            <a:prstGeom prst="ellipse">
              <a:avLst/>
            </a:prstGeom>
            <a:pattFill prst="dkDnDiag">
              <a:fgClr>
                <a:srgbClr val="0066FF"/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561" name="Text Box 9"/>
            <p:cNvSpPr txBox="1">
              <a:spLocks noChangeArrowheads="1"/>
            </p:cNvSpPr>
            <p:nvPr/>
          </p:nvSpPr>
          <p:spPr bwMode="auto">
            <a:xfrm>
              <a:off x="6803251" y="2264194"/>
              <a:ext cx="311150" cy="39687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tx1"/>
                  </a:solidFill>
                </a:rPr>
                <a:t>2</a:t>
              </a:r>
            </a:p>
          </p:txBody>
        </p:sp>
      </p:grpSp>
      <p:grpSp>
        <p:nvGrpSpPr>
          <p:cNvPr id="6" name="Group 36"/>
          <p:cNvGrpSpPr>
            <a:grpSpLocks/>
          </p:cNvGrpSpPr>
          <p:nvPr/>
        </p:nvGrpSpPr>
        <p:grpSpPr bwMode="auto">
          <a:xfrm>
            <a:off x="7004050" y="3616325"/>
            <a:ext cx="555625" cy="469900"/>
            <a:chOff x="7398648" y="3284261"/>
            <a:chExt cx="555625" cy="469900"/>
          </a:xfrm>
        </p:grpSpPr>
        <p:sp>
          <p:nvSpPr>
            <p:cNvPr id="21558" name="Oval 19"/>
            <p:cNvSpPr>
              <a:spLocks noChangeArrowheads="1"/>
            </p:cNvSpPr>
            <p:nvPr/>
          </p:nvSpPr>
          <p:spPr bwMode="auto">
            <a:xfrm>
              <a:off x="7398648" y="3284261"/>
              <a:ext cx="555625" cy="469900"/>
            </a:xfrm>
            <a:prstGeom prst="ellipse">
              <a:avLst/>
            </a:prstGeom>
            <a:solidFill>
              <a:srgbClr val="0066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59" name="Text Box 20"/>
            <p:cNvSpPr txBox="1">
              <a:spLocks noChangeArrowheads="1"/>
            </p:cNvSpPr>
            <p:nvPr/>
          </p:nvSpPr>
          <p:spPr bwMode="auto">
            <a:xfrm>
              <a:off x="7520885" y="3320774"/>
              <a:ext cx="311150" cy="39687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>
                  <a:solidFill>
                    <a:schemeClr val="tx1"/>
                  </a:solidFill>
                </a:rPr>
                <a:t>4</a:t>
              </a:r>
            </a:p>
          </p:txBody>
        </p:sp>
      </p:grpSp>
      <p:grpSp>
        <p:nvGrpSpPr>
          <p:cNvPr id="7" name="Group 45"/>
          <p:cNvGrpSpPr>
            <a:grpSpLocks/>
          </p:cNvGrpSpPr>
          <p:nvPr/>
        </p:nvGrpSpPr>
        <p:grpSpPr bwMode="auto">
          <a:xfrm>
            <a:off x="6470650" y="4171950"/>
            <a:ext cx="555625" cy="469900"/>
            <a:chOff x="7398648" y="3284261"/>
            <a:chExt cx="555625" cy="469900"/>
          </a:xfrm>
        </p:grpSpPr>
        <p:sp>
          <p:nvSpPr>
            <p:cNvPr id="21556" name="Oval 19"/>
            <p:cNvSpPr>
              <a:spLocks noChangeArrowheads="1"/>
            </p:cNvSpPr>
            <p:nvPr/>
          </p:nvSpPr>
          <p:spPr bwMode="auto">
            <a:xfrm>
              <a:off x="7398648" y="3284261"/>
              <a:ext cx="555625" cy="469900"/>
            </a:xfrm>
            <a:prstGeom prst="ellipse">
              <a:avLst/>
            </a:prstGeom>
            <a:solidFill>
              <a:srgbClr val="0066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57" name="Text Box 20"/>
            <p:cNvSpPr txBox="1">
              <a:spLocks noChangeArrowheads="1"/>
            </p:cNvSpPr>
            <p:nvPr/>
          </p:nvSpPr>
          <p:spPr bwMode="auto">
            <a:xfrm>
              <a:off x="7520885" y="3320774"/>
              <a:ext cx="311150" cy="39687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>
                  <a:solidFill>
                    <a:schemeClr val="tx1"/>
                  </a:solidFill>
                </a:rPr>
                <a:t>5</a:t>
              </a:r>
            </a:p>
          </p:txBody>
        </p:sp>
      </p:grpSp>
      <p:sp>
        <p:nvSpPr>
          <p:cNvPr id="90" name="Line 14"/>
          <p:cNvSpPr>
            <a:spLocks noChangeShapeType="1"/>
          </p:cNvSpPr>
          <p:nvPr/>
        </p:nvSpPr>
        <p:spPr bwMode="auto">
          <a:xfrm>
            <a:off x="6932613" y="3284538"/>
            <a:ext cx="231775" cy="3571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1" name="Line 15"/>
          <p:cNvSpPr>
            <a:spLocks noChangeShapeType="1"/>
          </p:cNvSpPr>
          <p:nvPr/>
        </p:nvSpPr>
        <p:spPr bwMode="auto">
          <a:xfrm flipH="1">
            <a:off x="6750050" y="3349625"/>
            <a:ext cx="0" cy="8048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arrow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8" name="Group 50"/>
          <p:cNvGrpSpPr>
            <a:grpSpLocks/>
          </p:cNvGrpSpPr>
          <p:nvPr/>
        </p:nvGrpSpPr>
        <p:grpSpPr bwMode="auto">
          <a:xfrm>
            <a:off x="6967538" y="4930775"/>
            <a:ext cx="555625" cy="469900"/>
            <a:chOff x="7398648" y="3284261"/>
            <a:chExt cx="555625" cy="469900"/>
          </a:xfrm>
        </p:grpSpPr>
        <p:sp>
          <p:nvSpPr>
            <p:cNvPr id="21554" name="Oval 19"/>
            <p:cNvSpPr>
              <a:spLocks noChangeArrowheads="1"/>
            </p:cNvSpPr>
            <p:nvPr/>
          </p:nvSpPr>
          <p:spPr bwMode="auto">
            <a:xfrm>
              <a:off x="7398648" y="3284261"/>
              <a:ext cx="555625" cy="469900"/>
            </a:xfrm>
            <a:prstGeom prst="ellipse">
              <a:avLst/>
            </a:prstGeom>
            <a:solidFill>
              <a:srgbClr val="0066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55" name="Text Box 20"/>
            <p:cNvSpPr txBox="1">
              <a:spLocks noChangeArrowheads="1"/>
            </p:cNvSpPr>
            <p:nvPr/>
          </p:nvSpPr>
          <p:spPr bwMode="auto">
            <a:xfrm>
              <a:off x="7520885" y="3320774"/>
              <a:ext cx="311150" cy="39687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>
                  <a:solidFill>
                    <a:schemeClr val="tx1"/>
                  </a:solidFill>
                </a:rPr>
                <a:t>6</a:t>
              </a:r>
            </a:p>
          </p:txBody>
        </p:sp>
      </p:grpSp>
      <p:sp>
        <p:nvSpPr>
          <p:cNvPr id="93" name="Line 14"/>
          <p:cNvSpPr>
            <a:spLocks noChangeShapeType="1"/>
          </p:cNvSpPr>
          <p:nvPr/>
        </p:nvSpPr>
        <p:spPr bwMode="auto">
          <a:xfrm>
            <a:off x="6896100" y="4600575"/>
            <a:ext cx="231775" cy="3571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arrow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9" name="Group 54"/>
          <p:cNvGrpSpPr>
            <a:grpSpLocks/>
          </p:cNvGrpSpPr>
          <p:nvPr/>
        </p:nvGrpSpPr>
        <p:grpSpPr bwMode="auto">
          <a:xfrm>
            <a:off x="6484938" y="5476875"/>
            <a:ext cx="555625" cy="469900"/>
            <a:chOff x="7398648" y="3284261"/>
            <a:chExt cx="555625" cy="469900"/>
          </a:xfrm>
        </p:grpSpPr>
        <p:sp>
          <p:nvSpPr>
            <p:cNvPr id="21552" name="Oval 19"/>
            <p:cNvSpPr>
              <a:spLocks noChangeArrowheads="1"/>
            </p:cNvSpPr>
            <p:nvPr/>
          </p:nvSpPr>
          <p:spPr bwMode="auto">
            <a:xfrm>
              <a:off x="7398648" y="3284261"/>
              <a:ext cx="555625" cy="469900"/>
            </a:xfrm>
            <a:prstGeom prst="ellipse">
              <a:avLst/>
            </a:prstGeom>
            <a:solidFill>
              <a:srgbClr val="0066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53" name="Text Box 20"/>
            <p:cNvSpPr txBox="1">
              <a:spLocks noChangeArrowheads="1"/>
            </p:cNvSpPr>
            <p:nvPr/>
          </p:nvSpPr>
          <p:spPr bwMode="auto">
            <a:xfrm>
              <a:off x="7520885" y="3320774"/>
              <a:ext cx="311150" cy="39687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>
                  <a:solidFill>
                    <a:schemeClr val="tx1"/>
                  </a:solidFill>
                </a:rPr>
                <a:t>7</a:t>
              </a:r>
            </a:p>
          </p:txBody>
        </p:sp>
      </p:grpSp>
      <p:sp>
        <p:nvSpPr>
          <p:cNvPr id="95" name="Line 15"/>
          <p:cNvSpPr>
            <a:spLocks noChangeShapeType="1"/>
          </p:cNvSpPr>
          <p:nvPr/>
        </p:nvSpPr>
        <p:spPr bwMode="auto">
          <a:xfrm flipH="1">
            <a:off x="6762750" y="4656138"/>
            <a:ext cx="0" cy="8032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6" name="Line 15"/>
          <p:cNvSpPr>
            <a:spLocks noChangeShapeType="1"/>
          </p:cNvSpPr>
          <p:nvPr/>
        </p:nvSpPr>
        <p:spPr bwMode="auto">
          <a:xfrm flipH="1">
            <a:off x="6073775" y="2565400"/>
            <a:ext cx="0" cy="34178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7" name="Freeform 96"/>
          <p:cNvSpPr>
            <a:spLocks/>
          </p:cNvSpPr>
          <p:nvPr/>
        </p:nvSpPr>
        <p:spPr bwMode="auto">
          <a:xfrm>
            <a:off x="6391275" y="3995738"/>
            <a:ext cx="1652588" cy="2360612"/>
          </a:xfrm>
          <a:custGeom>
            <a:avLst/>
            <a:gdLst>
              <a:gd name="T0" fmla="*/ 1102830 w 1653209"/>
              <a:gd name="T1" fmla="*/ 0 h 2360543"/>
              <a:gd name="T2" fmla="*/ 1520116 w 1653209"/>
              <a:gd name="T3" fmla="*/ 566547 h 2360543"/>
              <a:gd name="T4" fmla="*/ 1510181 w 1653209"/>
              <a:gd name="T5" fmla="*/ 1520733 h 2360543"/>
              <a:gd name="T6" fmla="*/ 665672 w 1653209"/>
              <a:gd name="T7" fmla="*/ 2236370 h 2360543"/>
              <a:gd name="T8" fmla="*/ 0 w 1653209"/>
              <a:gd name="T9" fmla="*/ 2266189 h 236054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53209"/>
              <a:gd name="T16" fmla="*/ 0 h 2360543"/>
              <a:gd name="T17" fmla="*/ 1653209 w 1653209"/>
              <a:gd name="T18" fmla="*/ 2360543 h 236054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53209" h="2360543">
                <a:moveTo>
                  <a:pt x="1103244" y="0"/>
                </a:moveTo>
                <a:cubicBezTo>
                  <a:pt x="1278007" y="156541"/>
                  <a:pt x="1452770" y="313082"/>
                  <a:pt x="1520687" y="566530"/>
                </a:cubicBezTo>
                <a:cubicBezTo>
                  <a:pt x="1588604" y="819978"/>
                  <a:pt x="1653209" y="1242392"/>
                  <a:pt x="1510748" y="1520687"/>
                </a:cubicBezTo>
                <a:cubicBezTo>
                  <a:pt x="1368287" y="1798982"/>
                  <a:pt x="917713" y="2112065"/>
                  <a:pt x="665922" y="2236304"/>
                </a:cubicBezTo>
                <a:cubicBezTo>
                  <a:pt x="414131" y="2360543"/>
                  <a:pt x="207065" y="2313332"/>
                  <a:pt x="0" y="2266122"/>
                </a:cubicBezTo>
              </a:path>
            </a:pathLst>
          </a:custGeom>
          <a:noFill/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8" name="Text Box 28"/>
          <p:cNvSpPr txBox="1">
            <a:spLocks noChangeArrowheads="1"/>
          </p:cNvSpPr>
          <p:nvPr/>
        </p:nvSpPr>
        <p:spPr bwMode="auto">
          <a:xfrm>
            <a:off x="6956425" y="2986088"/>
            <a:ext cx="1230972" cy="2308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80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y =f(x,y)</a:t>
            </a:r>
          </a:p>
        </p:txBody>
      </p:sp>
      <p:sp>
        <p:nvSpPr>
          <p:cNvPr id="99" name="Text Box 25"/>
          <p:cNvSpPr txBox="1">
            <a:spLocks noChangeArrowheads="1"/>
          </p:cNvSpPr>
          <p:nvPr/>
        </p:nvSpPr>
        <p:spPr bwMode="auto">
          <a:xfrm>
            <a:off x="6973888" y="3209925"/>
            <a:ext cx="1072832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y == 0</a:t>
            </a:r>
          </a:p>
        </p:txBody>
      </p:sp>
      <p:sp>
        <p:nvSpPr>
          <p:cNvPr id="100" name="Text Box 28"/>
          <p:cNvSpPr txBox="1">
            <a:spLocks noChangeArrowheads="1"/>
          </p:cNvSpPr>
          <p:nvPr/>
        </p:nvSpPr>
        <p:spPr bwMode="auto">
          <a:xfrm>
            <a:off x="7462837" y="4943475"/>
            <a:ext cx="1174725" cy="50783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8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y = y*2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8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continue</a:t>
            </a:r>
          </a:p>
        </p:txBody>
      </p:sp>
      <p:sp>
        <p:nvSpPr>
          <p:cNvPr id="101" name="Freeform 100"/>
          <p:cNvSpPr>
            <a:spLocks/>
          </p:cNvSpPr>
          <p:nvPr/>
        </p:nvSpPr>
        <p:spPr bwMode="auto">
          <a:xfrm>
            <a:off x="6340475" y="2325688"/>
            <a:ext cx="2505075" cy="3430587"/>
          </a:xfrm>
          <a:custGeom>
            <a:avLst/>
            <a:gdLst>
              <a:gd name="T0" fmla="*/ 1083547 w 2504661"/>
              <a:gd name="T1" fmla="*/ 3021433 h 3430656"/>
              <a:gd name="T2" fmla="*/ 1491118 w 2504661"/>
              <a:gd name="T3" fmla="*/ 3259968 h 3430656"/>
              <a:gd name="T4" fmla="*/ 1878808 w 2504661"/>
              <a:gd name="T5" fmla="*/ 3389174 h 3430656"/>
              <a:gd name="T6" fmla="*/ 2256556 w 2504661"/>
              <a:gd name="T7" fmla="*/ 3379236 h 3430656"/>
              <a:gd name="T8" fmla="*/ 2475254 w 2504661"/>
              <a:gd name="T9" fmla="*/ 3081068 h 3430656"/>
              <a:gd name="T10" fmla="*/ 2435489 w 2504661"/>
              <a:gd name="T11" fmla="*/ 2415160 h 3430656"/>
              <a:gd name="T12" fmla="*/ 2127327 w 2504661"/>
              <a:gd name="T13" fmla="*/ 1391450 h 3430656"/>
              <a:gd name="T14" fmla="*/ 1322125 w 2504661"/>
              <a:gd name="T15" fmla="*/ 417435 h 3430656"/>
              <a:gd name="T16" fmla="*/ 636210 w 2504661"/>
              <a:gd name="T17" fmla="*/ 119267 h 3430656"/>
              <a:gd name="T18" fmla="*/ 0 w 2504661"/>
              <a:gd name="T19" fmla="*/ 0 h 343065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504661"/>
              <a:gd name="T31" fmla="*/ 0 h 3430656"/>
              <a:gd name="T32" fmla="*/ 2504661 w 2504661"/>
              <a:gd name="T33" fmla="*/ 3430656 h 343065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504661" h="3430656">
                <a:moveTo>
                  <a:pt x="1083366" y="3021495"/>
                </a:moveTo>
                <a:cubicBezTo>
                  <a:pt x="1220857" y="3110119"/>
                  <a:pt x="1358348" y="3198743"/>
                  <a:pt x="1490870" y="3260034"/>
                </a:cubicBezTo>
                <a:cubicBezTo>
                  <a:pt x="1623392" y="3321325"/>
                  <a:pt x="1750944" y="3369365"/>
                  <a:pt x="1878496" y="3389243"/>
                </a:cubicBezTo>
                <a:cubicBezTo>
                  <a:pt x="2006048" y="3409121"/>
                  <a:pt x="2156792" y="3430656"/>
                  <a:pt x="2256183" y="3379304"/>
                </a:cubicBezTo>
                <a:cubicBezTo>
                  <a:pt x="2355574" y="3327952"/>
                  <a:pt x="2445027" y="3241813"/>
                  <a:pt x="2474844" y="3081130"/>
                </a:cubicBezTo>
                <a:cubicBezTo>
                  <a:pt x="2504661" y="2920447"/>
                  <a:pt x="2493065" y="2696817"/>
                  <a:pt x="2435087" y="2415208"/>
                </a:cubicBezTo>
                <a:cubicBezTo>
                  <a:pt x="2377109" y="2133599"/>
                  <a:pt x="2312504" y="1724439"/>
                  <a:pt x="2126974" y="1391478"/>
                </a:cubicBezTo>
                <a:cubicBezTo>
                  <a:pt x="1941444" y="1058517"/>
                  <a:pt x="1570383" y="629478"/>
                  <a:pt x="1321905" y="417443"/>
                </a:cubicBezTo>
                <a:cubicBezTo>
                  <a:pt x="1073427" y="205408"/>
                  <a:pt x="856422" y="188843"/>
                  <a:pt x="636105" y="119269"/>
                </a:cubicBezTo>
                <a:cubicBezTo>
                  <a:pt x="415788" y="49695"/>
                  <a:pt x="207894" y="24847"/>
                  <a:pt x="0" y="0"/>
                </a:cubicBezTo>
              </a:path>
            </a:pathLst>
          </a:custGeom>
          <a:noFill/>
          <a:ln w="1905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2" name="Freeform 101"/>
          <p:cNvSpPr>
            <a:spLocks/>
          </p:cNvSpPr>
          <p:nvPr/>
        </p:nvSpPr>
        <p:spPr bwMode="auto">
          <a:xfrm>
            <a:off x="6330950" y="2184400"/>
            <a:ext cx="2725738" cy="4173538"/>
          </a:xfrm>
          <a:custGeom>
            <a:avLst/>
            <a:gdLst>
              <a:gd name="T0" fmla="*/ 556747 w 2724979"/>
              <a:gd name="T1" fmla="*/ 3729509 h 4172779"/>
              <a:gd name="T2" fmla="*/ 864946 w 2724979"/>
              <a:gd name="T3" fmla="*/ 3858741 h 4172779"/>
              <a:gd name="T4" fmla="*/ 1580764 w 2724979"/>
              <a:gd name="T5" fmla="*/ 4027737 h 4172779"/>
              <a:gd name="T6" fmla="*/ 2346288 w 2724979"/>
              <a:gd name="T7" fmla="*/ 4027737 h 4172779"/>
              <a:gd name="T8" fmla="*/ 2714139 w 2724979"/>
              <a:gd name="T9" fmla="*/ 3152934 h 4172779"/>
              <a:gd name="T10" fmla="*/ 2415882 w 2724979"/>
              <a:gd name="T11" fmla="*/ 1174689 h 4172779"/>
              <a:gd name="T12" fmla="*/ 1173146 w 2724979"/>
              <a:gd name="T13" fmla="*/ 190535 h 4172779"/>
              <a:gd name="T14" fmla="*/ 328083 w 2724979"/>
              <a:gd name="T15" fmla="*/ 31480 h 4172779"/>
              <a:gd name="T16" fmla="*/ 0 w 2724979"/>
              <a:gd name="T17" fmla="*/ 31480 h 417277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724979"/>
              <a:gd name="T28" fmla="*/ 0 h 4172779"/>
              <a:gd name="T29" fmla="*/ 2724979 w 2724979"/>
              <a:gd name="T30" fmla="*/ 4172779 h 4172779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724979" h="4172779">
                <a:moveTo>
                  <a:pt x="556592" y="3728831"/>
                </a:moveTo>
                <a:cubicBezTo>
                  <a:pt x="625337" y="3768587"/>
                  <a:pt x="694083" y="3808343"/>
                  <a:pt x="864705" y="3858039"/>
                </a:cubicBezTo>
                <a:cubicBezTo>
                  <a:pt x="1035327" y="3907735"/>
                  <a:pt x="1333501" y="3998844"/>
                  <a:pt x="1580322" y="4027005"/>
                </a:cubicBezTo>
                <a:cubicBezTo>
                  <a:pt x="1827143" y="4055166"/>
                  <a:pt x="2156792" y="4172779"/>
                  <a:pt x="2345635" y="4027005"/>
                </a:cubicBezTo>
                <a:cubicBezTo>
                  <a:pt x="2534478" y="3881231"/>
                  <a:pt x="2701787" y="3627783"/>
                  <a:pt x="2713383" y="3152361"/>
                </a:cubicBezTo>
                <a:cubicBezTo>
                  <a:pt x="2724979" y="2676939"/>
                  <a:pt x="2671970" y="1668118"/>
                  <a:pt x="2415209" y="1174474"/>
                </a:cubicBezTo>
                <a:cubicBezTo>
                  <a:pt x="2158448" y="680831"/>
                  <a:pt x="1520688" y="381000"/>
                  <a:pt x="1172818" y="190500"/>
                </a:cubicBezTo>
                <a:cubicBezTo>
                  <a:pt x="824949" y="0"/>
                  <a:pt x="523462" y="57978"/>
                  <a:pt x="327992" y="31474"/>
                </a:cubicBezTo>
                <a:cubicBezTo>
                  <a:pt x="132522" y="4970"/>
                  <a:pt x="66261" y="18222"/>
                  <a:pt x="0" y="31474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7" name="Text Box 4"/>
          <p:cNvSpPr txBox="1">
            <a:spLocks noChangeArrowheads="1"/>
          </p:cNvSpPr>
          <p:nvPr/>
        </p:nvSpPr>
        <p:spPr bwMode="auto">
          <a:xfrm>
            <a:off x="3560763" y="952500"/>
            <a:ext cx="2093912" cy="47101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Helvetica" charset="0"/>
              </a:rPr>
              <a:t>x = 0;</a:t>
            </a:r>
          </a:p>
          <a:p>
            <a:r>
              <a:rPr lang="en-US" dirty="0">
                <a:solidFill>
                  <a:schemeClr val="tx1"/>
                </a:solidFill>
                <a:latin typeface="Helvetica" charset="0"/>
              </a:rPr>
              <a:t>while (x &lt; y)</a:t>
            </a:r>
          </a:p>
          <a:p>
            <a:r>
              <a:rPr lang="en-US" dirty="0">
                <a:solidFill>
                  <a:schemeClr val="tx1"/>
                </a:solidFill>
                <a:latin typeface="Helvetica" charset="0"/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  <a:latin typeface="Helvetica" charset="0"/>
              </a:rPr>
              <a:t>   y = f (x, y);</a:t>
            </a:r>
          </a:p>
          <a:p>
            <a:r>
              <a:rPr lang="en-US" dirty="0">
                <a:solidFill>
                  <a:schemeClr val="tx1"/>
                </a:solidFill>
                <a:latin typeface="Helvetica" charset="0"/>
              </a:rPr>
              <a:t>   if (y == 0)</a:t>
            </a:r>
          </a:p>
          <a:p>
            <a:r>
              <a:rPr lang="en-US" dirty="0">
                <a:solidFill>
                  <a:schemeClr val="tx1"/>
                </a:solidFill>
                <a:latin typeface="Helvetica" charset="0"/>
              </a:rPr>
              <a:t>   {</a:t>
            </a:r>
          </a:p>
          <a:p>
            <a:r>
              <a:rPr lang="en-US" dirty="0">
                <a:solidFill>
                  <a:schemeClr val="tx1"/>
                </a:solidFill>
                <a:latin typeface="Helvetica" charset="0"/>
              </a:rPr>
              <a:t>      break;</a:t>
            </a:r>
          </a:p>
          <a:p>
            <a:r>
              <a:rPr lang="en-US" dirty="0">
                <a:solidFill>
                  <a:schemeClr val="tx1"/>
                </a:solidFill>
                <a:latin typeface="Helvetica" charset="0"/>
              </a:rPr>
              <a:t>   } else if (y &lt; 0)</a:t>
            </a:r>
          </a:p>
          <a:p>
            <a:r>
              <a:rPr lang="en-US" dirty="0">
                <a:solidFill>
                  <a:schemeClr val="tx1"/>
                </a:solidFill>
                <a:latin typeface="Helvetica" charset="0"/>
              </a:rPr>
              <a:t>   {</a:t>
            </a:r>
          </a:p>
          <a:p>
            <a:r>
              <a:rPr lang="en-US" dirty="0">
                <a:solidFill>
                  <a:schemeClr val="tx1"/>
                </a:solidFill>
                <a:latin typeface="Helvetica" charset="0"/>
              </a:rPr>
              <a:t>      y = y*2;</a:t>
            </a:r>
          </a:p>
          <a:p>
            <a:r>
              <a:rPr lang="en-US" dirty="0">
                <a:solidFill>
                  <a:schemeClr val="tx1"/>
                </a:solidFill>
                <a:latin typeface="Helvetica" charset="0"/>
              </a:rPr>
              <a:t>      continue;</a:t>
            </a:r>
          </a:p>
          <a:p>
            <a:r>
              <a:rPr lang="en-US" dirty="0">
                <a:solidFill>
                  <a:schemeClr val="tx1"/>
                </a:solidFill>
                <a:latin typeface="Helvetica" charset="0"/>
              </a:rPr>
              <a:t>   }</a:t>
            </a:r>
          </a:p>
          <a:p>
            <a:r>
              <a:rPr lang="en-US" dirty="0">
                <a:solidFill>
                  <a:schemeClr val="tx1"/>
                </a:solidFill>
                <a:latin typeface="Helvetica" charset="0"/>
              </a:rPr>
              <a:t>   x = x + 1;</a:t>
            </a:r>
          </a:p>
          <a:p>
            <a:r>
              <a:rPr lang="en-US" dirty="0">
                <a:solidFill>
                  <a:schemeClr val="tx1"/>
                </a:solidFill>
                <a:latin typeface="Helvetica" charset="0"/>
              </a:rPr>
              <a:t>}</a:t>
            </a:r>
          </a:p>
          <a:p>
            <a:r>
              <a:rPr lang="en-US" dirty="0">
                <a:solidFill>
                  <a:schemeClr val="tx1"/>
                </a:solidFill>
                <a:latin typeface="Helvetica" charset="0"/>
              </a:rPr>
              <a:t>return (y);</a:t>
            </a:r>
          </a:p>
        </p:txBody>
      </p:sp>
      <p:sp>
        <p:nvSpPr>
          <p:cNvPr id="64" name="Text Box 28"/>
          <p:cNvSpPr txBox="1">
            <a:spLocks noChangeArrowheads="1"/>
          </p:cNvSpPr>
          <p:nvPr/>
        </p:nvSpPr>
        <p:spPr bwMode="auto">
          <a:xfrm>
            <a:off x="4594912" y="6169628"/>
            <a:ext cx="1246187" cy="2308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r">
              <a:lnSpc>
                <a:spcPct val="50000"/>
              </a:lnSpc>
              <a:spcBef>
                <a:spcPct val="50000"/>
              </a:spcBef>
            </a:pPr>
            <a:r>
              <a:rPr lang="en-US" sz="18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return (y)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0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0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0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0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0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20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20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0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500"/>
                            </p:stCondLst>
                            <p:childTnLst>
                              <p:par>
                                <p:cTn id="1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500"/>
                            </p:stCondLst>
                            <p:childTnLst>
                              <p:par>
                                <p:cTn id="14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500"/>
                            </p:stCondLst>
                            <p:childTnLst>
                              <p:par>
                                <p:cTn id="15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43" grpId="0" animBg="1"/>
      <p:bldP spid="20544" grpId="0"/>
      <p:bldP spid="20540" grpId="0" animBg="1"/>
      <p:bldP spid="20541" grpId="0"/>
      <p:bldP spid="20538" grpId="0" animBg="1"/>
      <p:bldP spid="20539" grpId="0"/>
      <p:bldP spid="20530" grpId="0" animBg="1"/>
      <p:bldP spid="20531" grpId="0"/>
      <p:bldP spid="20532" grpId="0"/>
      <p:bldP spid="72" grpId="0"/>
      <p:bldP spid="73" grpId="0" animBg="1"/>
      <p:bldP spid="76" grpId="0" animBg="1"/>
      <p:bldP spid="77" grpId="0"/>
      <p:bldP spid="78" grpId="0" animBg="1"/>
      <p:bldP spid="79" grpId="0"/>
      <p:bldP spid="82" grpId="0"/>
      <p:bldP spid="83" grpId="0" animBg="1"/>
      <p:bldP spid="84" grpId="0"/>
      <p:bldP spid="85" grpId="0"/>
      <p:bldP spid="86" grpId="0" animBg="1"/>
      <p:bldP spid="90" grpId="0" animBg="1"/>
      <p:bldP spid="91" grpId="0" animBg="1"/>
      <p:bldP spid="93" grpId="0" animBg="1"/>
      <p:bldP spid="95" grpId="0" animBg="1"/>
      <p:bldP spid="96" grpId="0" animBg="1"/>
      <p:bldP spid="97" grpId="0" animBg="1"/>
      <p:bldP spid="98" grpId="0"/>
      <p:bldP spid="99" grpId="0"/>
      <p:bldP spid="100" grpId="0"/>
      <p:bldP spid="101" grpId="0" animBg="1"/>
      <p:bldP spid="102" grpId="0" animBg="1"/>
      <p:bldP spid="117" grpId="0" animBg="1"/>
      <p:bldP spid="64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Introduction to Software Testing, Edition 2  (Ch 7)</a:t>
            </a:r>
          </a:p>
        </p:txBody>
      </p:sp>
      <p:sp>
        <p:nvSpPr>
          <p:cNvPr id="2253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© Ammann &amp; Offutt</a:t>
            </a:r>
          </a:p>
        </p:txBody>
      </p:sp>
      <p:sp>
        <p:nvSpPr>
          <p:cNvPr id="2253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0D3F9D9-06C9-42BD-8DD6-73D5ADB63DE8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225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CFG: The case (switch) Structure</a:t>
            </a:r>
          </a:p>
        </p:txBody>
      </p:sp>
      <p:sp>
        <p:nvSpPr>
          <p:cNvPr id="22534" name="Text Box 4"/>
          <p:cNvSpPr txBox="1">
            <a:spLocks noChangeArrowheads="1"/>
          </p:cNvSpPr>
          <p:nvPr/>
        </p:nvSpPr>
        <p:spPr bwMode="auto">
          <a:xfrm>
            <a:off x="1227138" y="1423561"/>
            <a:ext cx="1841500" cy="40934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Helvetica" charset="0"/>
              </a:rPr>
              <a:t>read ( c) ;</a:t>
            </a:r>
          </a:p>
          <a:p>
            <a:r>
              <a:rPr lang="en-US" dirty="0">
                <a:solidFill>
                  <a:schemeClr val="tx1"/>
                </a:solidFill>
                <a:latin typeface="Helvetica" charset="0"/>
              </a:rPr>
              <a:t>switch ( c )</a:t>
            </a:r>
          </a:p>
          <a:p>
            <a:r>
              <a:rPr lang="en-US" dirty="0">
                <a:solidFill>
                  <a:schemeClr val="tx1"/>
                </a:solidFill>
                <a:latin typeface="Helvetica" charset="0"/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  <a:latin typeface="Helvetica" charset="0"/>
              </a:rPr>
              <a:t>   case ‘N’:</a:t>
            </a:r>
          </a:p>
          <a:p>
            <a:r>
              <a:rPr lang="en-US" dirty="0">
                <a:solidFill>
                  <a:schemeClr val="tx1"/>
                </a:solidFill>
                <a:latin typeface="Helvetica" charset="0"/>
              </a:rPr>
              <a:t>      z = 25;</a:t>
            </a:r>
          </a:p>
          <a:p>
            <a:r>
              <a:rPr lang="en-US" dirty="0">
                <a:solidFill>
                  <a:schemeClr val="tx1"/>
                </a:solidFill>
                <a:latin typeface="Helvetica" charset="0"/>
              </a:rPr>
              <a:t>   case ‘Y’:</a:t>
            </a:r>
          </a:p>
          <a:p>
            <a:r>
              <a:rPr lang="en-US" dirty="0">
                <a:solidFill>
                  <a:schemeClr val="tx1"/>
                </a:solidFill>
                <a:latin typeface="Helvetica" charset="0"/>
              </a:rPr>
              <a:t>      x = 50;</a:t>
            </a:r>
          </a:p>
          <a:p>
            <a:r>
              <a:rPr lang="en-US" dirty="0">
                <a:solidFill>
                  <a:schemeClr val="tx1"/>
                </a:solidFill>
                <a:latin typeface="Helvetica" charset="0"/>
              </a:rPr>
              <a:t>      break;</a:t>
            </a:r>
          </a:p>
          <a:p>
            <a:r>
              <a:rPr lang="en-US" dirty="0">
                <a:solidFill>
                  <a:schemeClr val="tx1"/>
                </a:solidFill>
                <a:latin typeface="Helvetica" charset="0"/>
              </a:rPr>
              <a:t>   default:</a:t>
            </a:r>
          </a:p>
          <a:p>
            <a:r>
              <a:rPr lang="en-US" dirty="0">
                <a:solidFill>
                  <a:schemeClr val="tx1"/>
                </a:solidFill>
                <a:latin typeface="Helvetica" charset="0"/>
              </a:rPr>
              <a:t>      x = 0;</a:t>
            </a:r>
          </a:p>
          <a:p>
            <a:r>
              <a:rPr lang="en-US" dirty="0">
                <a:solidFill>
                  <a:schemeClr val="tx1"/>
                </a:solidFill>
                <a:latin typeface="Helvetica" charset="0"/>
              </a:rPr>
              <a:t>      break;</a:t>
            </a:r>
          </a:p>
          <a:p>
            <a:r>
              <a:rPr lang="en-US" dirty="0">
                <a:solidFill>
                  <a:schemeClr val="tx1"/>
                </a:solidFill>
                <a:latin typeface="Helvetica" charset="0"/>
              </a:rPr>
              <a:t>}</a:t>
            </a:r>
          </a:p>
          <a:p>
            <a:r>
              <a:rPr lang="en-US" dirty="0">
                <a:solidFill>
                  <a:schemeClr val="tx1"/>
                </a:solidFill>
                <a:latin typeface="Helvetica" charset="0"/>
              </a:rPr>
              <a:t>print (x);</a:t>
            </a:r>
          </a:p>
        </p:txBody>
      </p:sp>
      <p:grpSp>
        <p:nvGrpSpPr>
          <p:cNvPr id="2" name="Group 46"/>
          <p:cNvGrpSpPr>
            <a:grpSpLocks/>
          </p:cNvGrpSpPr>
          <p:nvPr/>
        </p:nvGrpSpPr>
        <p:grpSpPr bwMode="auto">
          <a:xfrm>
            <a:off x="4149726" y="2195513"/>
            <a:ext cx="3959226" cy="3157538"/>
            <a:chOff x="2614" y="1383"/>
            <a:chExt cx="2494" cy="1989"/>
          </a:xfrm>
        </p:grpSpPr>
        <p:grpSp>
          <p:nvGrpSpPr>
            <p:cNvPr id="22536" name="Group 7"/>
            <p:cNvGrpSpPr>
              <a:grpSpLocks/>
            </p:cNvGrpSpPr>
            <p:nvPr/>
          </p:nvGrpSpPr>
          <p:grpSpPr bwMode="auto">
            <a:xfrm>
              <a:off x="3679" y="2950"/>
              <a:ext cx="350" cy="296"/>
              <a:chOff x="4738" y="2684"/>
              <a:chExt cx="350" cy="296"/>
            </a:xfrm>
          </p:grpSpPr>
          <p:sp>
            <p:nvSpPr>
              <p:cNvPr id="22565" name="Oval 8"/>
              <p:cNvSpPr>
                <a:spLocks noChangeArrowheads="1"/>
              </p:cNvSpPr>
              <p:nvPr/>
            </p:nvSpPr>
            <p:spPr bwMode="auto">
              <a:xfrm>
                <a:off x="4738" y="2684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571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66" name="Text Box 9"/>
              <p:cNvSpPr txBox="1">
                <a:spLocks noChangeArrowheads="1"/>
              </p:cNvSpPr>
              <p:nvPr/>
            </p:nvSpPr>
            <p:spPr bwMode="auto">
              <a:xfrm>
                <a:off x="4815" y="2707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>
                    <a:solidFill>
                      <a:schemeClr val="tx1"/>
                    </a:solidFill>
                  </a:rPr>
                  <a:t>5</a:t>
                </a:r>
              </a:p>
            </p:txBody>
          </p:sp>
        </p:grpSp>
        <p:grpSp>
          <p:nvGrpSpPr>
            <p:cNvPr id="22537" name="Group 10"/>
            <p:cNvGrpSpPr>
              <a:grpSpLocks/>
            </p:cNvGrpSpPr>
            <p:nvPr/>
          </p:nvGrpSpPr>
          <p:grpSpPr bwMode="auto">
            <a:xfrm>
              <a:off x="3679" y="1577"/>
              <a:ext cx="350" cy="296"/>
              <a:chOff x="3838" y="2684"/>
              <a:chExt cx="350" cy="296"/>
            </a:xfrm>
          </p:grpSpPr>
          <p:sp>
            <p:nvSpPr>
              <p:cNvPr id="22563" name="Oval 11"/>
              <p:cNvSpPr>
                <a:spLocks noChangeArrowheads="1"/>
              </p:cNvSpPr>
              <p:nvPr/>
            </p:nvSpPr>
            <p:spPr bwMode="auto">
              <a:xfrm>
                <a:off x="3838" y="2684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64" name="Text Box 12"/>
              <p:cNvSpPr txBox="1">
                <a:spLocks noChangeArrowheads="1"/>
              </p:cNvSpPr>
              <p:nvPr/>
            </p:nvSpPr>
            <p:spPr bwMode="auto">
              <a:xfrm>
                <a:off x="3915" y="2707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>
                    <a:solidFill>
                      <a:schemeClr val="tx1"/>
                    </a:solidFill>
                  </a:rPr>
                  <a:t>1</a:t>
                </a:r>
              </a:p>
            </p:txBody>
          </p:sp>
        </p:grpSp>
        <p:sp>
          <p:nvSpPr>
            <p:cNvPr id="22538" name="Line 13"/>
            <p:cNvSpPr>
              <a:spLocks noChangeShapeType="1"/>
            </p:cNvSpPr>
            <p:nvPr/>
          </p:nvSpPr>
          <p:spPr bwMode="auto">
            <a:xfrm flipV="1">
              <a:off x="3438" y="1827"/>
              <a:ext cx="292" cy="5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arrow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39" name="Line 14"/>
            <p:cNvSpPr>
              <a:spLocks noChangeShapeType="1"/>
            </p:cNvSpPr>
            <p:nvPr/>
          </p:nvSpPr>
          <p:spPr bwMode="auto">
            <a:xfrm>
              <a:off x="3461" y="2411"/>
              <a:ext cx="21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40" name="Line 15"/>
            <p:cNvSpPr>
              <a:spLocks noChangeShapeType="1"/>
            </p:cNvSpPr>
            <p:nvPr/>
          </p:nvSpPr>
          <p:spPr bwMode="auto">
            <a:xfrm>
              <a:off x="3964" y="1836"/>
              <a:ext cx="293" cy="51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41" name="Line 16"/>
            <p:cNvSpPr>
              <a:spLocks noChangeShapeType="1"/>
            </p:cNvSpPr>
            <p:nvPr/>
          </p:nvSpPr>
          <p:spPr bwMode="auto">
            <a:xfrm>
              <a:off x="3854" y="1383"/>
              <a:ext cx="0" cy="1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42" name="Line 24"/>
            <p:cNvSpPr>
              <a:spLocks noChangeShapeType="1"/>
            </p:cNvSpPr>
            <p:nvPr/>
          </p:nvSpPr>
          <p:spPr bwMode="auto">
            <a:xfrm flipH="1">
              <a:off x="4048" y="2541"/>
              <a:ext cx="394" cy="51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43" name="Text Box 25"/>
            <p:cNvSpPr txBox="1">
              <a:spLocks noChangeArrowheads="1"/>
            </p:cNvSpPr>
            <p:nvPr/>
          </p:nvSpPr>
          <p:spPr bwMode="auto">
            <a:xfrm>
              <a:off x="3964" y="1598"/>
              <a:ext cx="830" cy="23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800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read ( c );</a:t>
              </a:r>
            </a:p>
          </p:txBody>
        </p:sp>
        <p:sp>
          <p:nvSpPr>
            <p:cNvPr id="22544" name="Text Box 26"/>
            <p:cNvSpPr txBox="1">
              <a:spLocks noChangeArrowheads="1"/>
            </p:cNvSpPr>
            <p:nvPr/>
          </p:nvSpPr>
          <p:spPr bwMode="auto">
            <a:xfrm>
              <a:off x="2942" y="1811"/>
              <a:ext cx="679" cy="23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800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c == ‘N’</a:t>
              </a:r>
            </a:p>
          </p:txBody>
        </p:sp>
        <p:sp>
          <p:nvSpPr>
            <p:cNvPr id="22545" name="Text Box 27"/>
            <p:cNvSpPr txBox="1">
              <a:spLocks noChangeArrowheads="1"/>
            </p:cNvSpPr>
            <p:nvPr/>
          </p:nvSpPr>
          <p:spPr bwMode="auto">
            <a:xfrm>
              <a:off x="4502" y="2489"/>
              <a:ext cx="606" cy="32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50000"/>
                </a:lnSpc>
                <a:spcBef>
                  <a:spcPct val="50000"/>
                </a:spcBef>
              </a:pPr>
              <a:r>
                <a:rPr lang="en-US" sz="1800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x = 0;</a:t>
              </a:r>
            </a:p>
            <a:p>
              <a:pPr algn="ctr">
                <a:lnSpc>
                  <a:spcPct val="50000"/>
                </a:lnSpc>
                <a:spcBef>
                  <a:spcPct val="50000"/>
                </a:spcBef>
              </a:pPr>
              <a:r>
                <a:rPr lang="en-US" sz="1800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break;</a:t>
              </a:r>
            </a:p>
          </p:txBody>
        </p:sp>
        <p:grpSp>
          <p:nvGrpSpPr>
            <p:cNvPr id="22546" name="Group 32"/>
            <p:cNvGrpSpPr>
              <a:grpSpLocks/>
            </p:cNvGrpSpPr>
            <p:nvPr/>
          </p:nvGrpSpPr>
          <p:grpSpPr bwMode="auto">
            <a:xfrm>
              <a:off x="3111" y="2263"/>
              <a:ext cx="1486" cy="296"/>
              <a:chOff x="3329" y="1774"/>
              <a:chExt cx="1486" cy="296"/>
            </a:xfrm>
          </p:grpSpPr>
          <p:grpSp>
            <p:nvGrpSpPr>
              <p:cNvPr id="22554" name="Group 18"/>
              <p:cNvGrpSpPr>
                <a:grpSpLocks/>
              </p:cNvGrpSpPr>
              <p:nvPr/>
            </p:nvGrpSpPr>
            <p:grpSpPr bwMode="auto">
              <a:xfrm>
                <a:off x="3329" y="1774"/>
                <a:ext cx="350" cy="296"/>
                <a:chOff x="4288" y="1746"/>
                <a:chExt cx="350" cy="296"/>
              </a:xfrm>
            </p:grpSpPr>
            <p:sp>
              <p:nvSpPr>
                <p:cNvPr id="22561" name="Oval 19"/>
                <p:cNvSpPr>
                  <a:spLocks noChangeArrowheads="1"/>
                </p:cNvSpPr>
                <p:nvPr/>
              </p:nvSpPr>
              <p:spPr bwMode="auto">
                <a:xfrm>
                  <a:off x="4288" y="1746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562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4365" y="1769"/>
                  <a:ext cx="196" cy="25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 algn="r"/>
                  <a:r>
                    <a:rPr lang="en-US">
                      <a:solidFill>
                        <a:schemeClr val="tx1"/>
                      </a:solidFill>
                    </a:rPr>
                    <a:t>2</a:t>
                  </a:r>
                </a:p>
              </p:txBody>
            </p:sp>
          </p:grpSp>
          <p:grpSp>
            <p:nvGrpSpPr>
              <p:cNvPr id="22555" name="Group 21"/>
              <p:cNvGrpSpPr>
                <a:grpSpLocks/>
              </p:cNvGrpSpPr>
              <p:nvPr/>
            </p:nvGrpSpPr>
            <p:grpSpPr bwMode="auto">
              <a:xfrm>
                <a:off x="4465" y="1774"/>
                <a:ext cx="350" cy="296"/>
                <a:chOff x="4288" y="1746"/>
                <a:chExt cx="350" cy="296"/>
              </a:xfrm>
            </p:grpSpPr>
            <p:sp>
              <p:nvSpPr>
                <p:cNvPr id="22559" name="Oval 22"/>
                <p:cNvSpPr>
                  <a:spLocks noChangeArrowheads="1"/>
                </p:cNvSpPr>
                <p:nvPr/>
              </p:nvSpPr>
              <p:spPr bwMode="auto">
                <a:xfrm>
                  <a:off x="4288" y="1746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560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4365" y="1769"/>
                  <a:ext cx="196" cy="25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 algn="r"/>
                  <a:r>
                    <a:rPr lang="en-US">
                      <a:solidFill>
                        <a:schemeClr val="tx1"/>
                      </a:solidFill>
                    </a:rPr>
                    <a:t>4</a:t>
                  </a:r>
                </a:p>
              </p:txBody>
            </p:sp>
          </p:grpSp>
          <p:grpSp>
            <p:nvGrpSpPr>
              <p:cNvPr id="22556" name="Group 29"/>
              <p:cNvGrpSpPr>
                <a:grpSpLocks/>
              </p:cNvGrpSpPr>
              <p:nvPr/>
            </p:nvGrpSpPr>
            <p:grpSpPr bwMode="auto">
              <a:xfrm>
                <a:off x="3897" y="1774"/>
                <a:ext cx="350" cy="296"/>
                <a:chOff x="4288" y="1746"/>
                <a:chExt cx="350" cy="296"/>
              </a:xfrm>
            </p:grpSpPr>
            <p:sp>
              <p:nvSpPr>
                <p:cNvPr id="22557" name="Oval 30"/>
                <p:cNvSpPr>
                  <a:spLocks noChangeArrowheads="1"/>
                </p:cNvSpPr>
                <p:nvPr/>
              </p:nvSpPr>
              <p:spPr bwMode="auto">
                <a:xfrm>
                  <a:off x="4288" y="1746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558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4365" y="1769"/>
                  <a:ext cx="196" cy="25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 algn="r"/>
                  <a:r>
                    <a:rPr lang="en-US">
                      <a:solidFill>
                        <a:schemeClr val="tx1"/>
                      </a:solidFill>
                    </a:rPr>
                    <a:t>3</a:t>
                  </a:r>
                </a:p>
              </p:txBody>
            </p:sp>
          </p:grpSp>
        </p:grpSp>
        <p:sp>
          <p:nvSpPr>
            <p:cNvPr id="22547" name="Line 33"/>
            <p:cNvSpPr>
              <a:spLocks noChangeShapeType="1"/>
            </p:cNvSpPr>
            <p:nvPr/>
          </p:nvSpPr>
          <p:spPr bwMode="auto">
            <a:xfrm flipH="1">
              <a:off x="3852" y="1873"/>
              <a:ext cx="4" cy="3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48" name="Line 34"/>
            <p:cNvSpPr>
              <a:spLocks noChangeShapeType="1"/>
            </p:cNvSpPr>
            <p:nvPr/>
          </p:nvSpPr>
          <p:spPr bwMode="auto">
            <a:xfrm flipH="1">
              <a:off x="3856" y="2563"/>
              <a:ext cx="0" cy="3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49" name="Text Box 39"/>
            <p:cNvSpPr txBox="1">
              <a:spLocks noChangeArrowheads="1"/>
            </p:cNvSpPr>
            <p:nvPr/>
          </p:nvSpPr>
          <p:spPr bwMode="auto">
            <a:xfrm>
              <a:off x="3500" y="1953"/>
              <a:ext cx="647" cy="23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800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c == ‘Y’</a:t>
              </a:r>
            </a:p>
          </p:txBody>
        </p:sp>
        <p:sp>
          <p:nvSpPr>
            <p:cNvPr id="22550" name="Text Box 40"/>
            <p:cNvSpPr txBox="1">
              <a:spLocks noChangeArrowheads="1"/>
            </p:cNvSpPr>
            <p:nvPr/>
          </p:nvSpPr>
          <p:spPr bwMode="auto">
            <a:xfrm>
              <a:off x="4048" y="1936"/>
              <a:ext cx="657" cy="23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800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default</a:t>
              </a:r>
            </a:p>
          </p:txBody>
        </p:sp>
        <p:sp>
          <p:nvSpPr>
            <p:cNvPr id="22551" name="Text Box 41"/>
            <p:cNvSpPr txBox="1">
              <a:spLocks noChangeArrowheads="1"/>
            </p:cNvSpPr>
            <p:nvPr/>
          </p:nvSpPr>
          <p:spPr bwMode="auto">
            <a:xfrm>
              <a:off x="3621" y="2592"/>
              <a:ext cx="721" cy="3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50000"/>
                </a:lnSpc>
                <a:spcBef>
                  <a:spcPct val="50000"/>
                </a:spcBef>
              </a:pPr>
              <a:r>
                <a:rPr lang="en-US" sz="1800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x = 50;</a:t>
              </a:r>
            </a:p>
            <a:p>
              <a:pPr algn="ctr">
                <a:lnSpc>
                  <a:spcPct val="50000"/>
                </a:lnSpc>
                <a:spcBef>
                  <a:spcPct val="50000"/>
                </a:spcBef>
              </a:pPr>
              <a:r>
                <a:rPr lang="en-US" sz="1800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break;</a:t>
              </a:r>
            </a:p>
          </p:txBody>
        </p:sp>
        <p:sp>
          <p:nvSpPr>
            <p:cNvPr id="22552" name="Text Box 42"/>
            <p:cNvSpPr txBox="1">
              <a:spLocks noChangeArrowheads="1"/>
            </p:cNvSpPr>
            <p:nvPr/>
          </p:nvSpPr>
          <p:spPr bwMode="auto">
            <a:xfrm>
              <a:off x="2614" y="2489"/>
              <a:ext cx="616" cy="14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50000"/>
                </a:lnSpc>
                <a:spcBef>
                  <a:spcPct val="50000"/>
                </a:spcBef>
              </a:pPr>
              <a:r>
                <a:rPr lang="en-US" sz="1800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z = 25;</a:t>
              </a:r>
            </a:p>
          </p:txBody>
        </p:sp>
        <p:sp>
          <p:nvSpPr>
            <p:cNvPr id="22553" name="Text Box 43"/>
            <p:cNvSpPr txBox="1">
              <a:spLocks noChangeArrowheads="1"/>
            </p:cNvSpPr>
            <p:nvPr/>
          </p:nvSpPr>
          <p:spPr bwMode="auto">
            <a:xfrm>
              <a:off x="3886" y="3139"/>
              <a:ext cx="819" cy="23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800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print (x);</a:t>
              </a: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97790" y="784562"/>
            <a:ext cx="8589010" cy="461665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Draw the graph and label the edges.</a:t>
            </a:r>
          </a:p>
        </p:txBody>
      </p:sp>
      <p:sp>
        <p:nvSpPr>
          <p:cNvPr id="41" name="AutoShape 74"/>
          <p:cNvSpPr>
            <a:spLocks/>
          </p:cNvSpPr>
          <p:nvPr/>
        </p:nvSpPr>
        <p:spPr bwMode="auto">
          <a:xfrm>
            <a:off x="1227138" y="5741988"/>
            <a:ext cx="3443288" cy="747712"/>
          </a:xfrm>
          <a:prstGeom prst="borderCallout2">
            <a:avLst>
              <a:gd name="adj1" fmla="val 52230"/>
              <a:gd name="adj2" fmla="val 100404"/>
              <a:gd name="adj3" fmla="val 15287"/>
              <a:gd name="adj4" fmla="val 115153"/>
              <a:gd name="adj5" fmla="val -224704"/>
              <a:gd name="adj6" fmla="val 127410"/>
            </a:avLst>
          </a:prstGeom>
          <a:solidFill>
            <a:srgbClr val="0000FF"/>
          </a:solidFill>
          <a:ln w="28575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r>
              <a:rPr lang="en-US" dirty="0">
                <a:latin typeface="Gill Sans MT" pitchFamily="34" charset="0"/>
              </a:rPr>
              <a:t>Cases without breaks fall through to the next case</a:t>
            </a:r>
          </a:p>
        </p:txBody>
      </p:sp>
      <p:sp>
        <p:nvSpPr>
          <p:cNvPr id="42" name="Oval 76"/>
          <p:cNvSpPr>
            <a:spLocks noChangeArrowheads="1"/>
          </p:cNvSpPr>
          <p:nvPr/>
        </p:nvSpPr>
        <p:spPr bwMode="auto">
          <a:xfrm rot="19770933">
            <a:off x="5372373" y="3586684"/>
            <a:ext cx="580482" cy="446087"/>
          </a:xfrm>
          <a:prstGeom prst="ellipse">
            <a:avLst/>
          </a:prstGeom>
          <a:noFill/>
          <a:ln w="28575">
            <a:solidFill>
              <a:schemeClr val="hlink"/>
            </a:solidFill>
            <a:prstDash val="sysDash"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99102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39" grpId="1" animBg="1"/>
      <p:bldP spid="41" grpId="0" animBg="1"/>
      <p:bldP spid="42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Introduction to Software Testing, Edition 2  (Ch 7)</a:t>
            </a:r>
          </a:p>
        </p:txBody>
      </p:sp>
      <p:sp>
        <p:nvSpPr>
          <p:cNvPr id="2150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© Ammann &amp; Offutt</a:t>
            </a:r>
          </a:p>
        </p:txBody>
      </p:sp>
      <p:sp>
        <p:nvSpPr>
          <p:cNvPr id="215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EF6ED8A-F78B-488F-BB46-82A78C755EF8}" type="slidenum">
              <a:rPr lang="en-US" smtClean="0"/>
              <a:pPr/>
              <a:t>57</a:t>
            </a:fld>
            <a:endParaRPr lang="en-US"/>
          </a:p>
        </p:txBody>
      </p:sp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CFG: Exceptions (try-catch)</a:t>
            </a:r>
          </a:p>
        </p:txBody>
      </p:sp>
      <p:sp>
        <p:nvSpPr>
          <p:cNvPr id="76" name="Oval 11"/>
          <p:cNvSpPr>
            <a:spLocks noChangeArrowheads="1"/>
          </p:cNvSpPr>
          <p:nvPr/>
        </p:nvSpPr>
        <p:spPr bwMode="auto">
          <a:xfrm>
            <a:off x="5418094" y="1256071"/>
            <a:ext cx="555625" cy="469900"/>
          </a:xfrm>
          <a:prstGeom prst="ellipse">
            <a:avLst/>
          </a:prstGeom>
          <a:solidFill>
            <a:srgbClr val="0066FF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8" name="Line 16"/>
          <p:cNvSpPr>
            <a:spLocks noChangeShapeType="1"/>
          </p:cNvSpPr>
          <p:nvPr/>
        </p:nvSpPr>
        <p:spPr bwMode="auto">
          <a:xfrm>
            <a:off x="5691102" y="940294"/>
            <a:ext cx="9608" cy="31577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9" name="Text Box 27"/>
          <p:cNvSpPr txBox="1">
            <a:spLocks noChangeArrowheads="1"/>
          </p:cNvSpPr>
          <p:nvPr/>
        </p:nvSpPr>
        <p:spPr bwMode="auto">
          <a:xfrm>
            <a:off x="5901107" y="1196364"/>
            <a:ext cx="1962041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solidFill>
                  <a:schemeClr val="tx1"/>
                </a:solidFill>
                <a:latin typeface="Gill Sans MT" panose="020B0502020104020203" pitchFamily="34" charset="0"/>
              </a:rPr>
              <a:t>s = </a:t>
            </a:r>
            <a:r>
              <a:rPr lang="en-US" sz="1800" dirty="0" err="1">
                <a:solidFill>
                  <a:schemeClr val="tx1"/>
                </a:solidFill>
                <a:latin typeface="Gill Sans MT" panose="020B0502020104020203" pitchFamily="34" charset="0"/>
              </a:rPr>
              <a:t>br.readLine</a:t>
            </a:r>
            <a:r>
              <a:rPr lang="en-US" sz="1800" dirty="0">
                <a:solidFill>
                  <a:schemeClr val="tx1"/>
                </a:solidFill>
                <a:latin typeface="Gill Sans MT" panose="020B0502020104020203" pitchFamily="34" charset="0"/>
              </a:rPr>
              <a:t>()</a:t>
            </a:r>
          </a:p>
        </p:txBody>
      </p:sp>
      <p:sp>
        <p:nvSpPr>
          <p:cNvPr id="21564" name="Oval 22"/>
          <p:cNvSpPr>
            <a:spLocks noChangeArrowheads="1"/>
          </p:cNvSpPr>
          <p:nvPr/>
        </p:nvSpPr>
        <p:spPr bwMode="auto">
          <a:xfrm>
            <a:off x="6238549" y="5801899"/>
            <a:ext cx="555625" cy="469900"/>
          </a:xfrm>
          <a:prstGeom prst="ellipse">
            <a:avLst/>
          </a:prstGeom>
          <a:solidFill>
            <a:srgbClr val="0066FF"/>
          </a:solidFill>
          <a:ln w="571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8</a:t>
            </a:r>
          </a:p>
        </p:txBody>
      </p:sp>
      <p:sp>
        <p:nvSpPr>
          <p:cNvPr id="83" name="Line 14"/>
          <p:cNvSpPr>
            <a:spLocks noChangeShapeType="1"/>
          </p:cNvSpPr>
          <p:nvPr/>
        </p:nvSpPr>
        <p:spPr bwMode="auto">
          <a:xfrm>
            <a:off x="5829522" y="1713007"/>
            <a:ext cx="516516" cy="52544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6" name="Line 15"/>
          <p:cNvSpPr>
            <a:spLocks noChangeShapeType="1"/>
          </p:cNvSpPr>
          <p:nvPr/>
        </p:nvSpPr>
        <p:spPr bwMode="auto">
          <a:xfrm flipH="1">
            <a:off x="5046088" y="1653235"/>
            <a:ext cx="468727" cy="58521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6" name="Line 15"/>
          <p:cNvSpPr>
            <a:spLocks noChangeShapeType="1"/>
          </p:cNvSpPr>
          <p:nvPr/>
        </p:nvSpPr>
        <p:spPr bwMode="auto">
          <a:xfrm>
            <a:off x="4888654" y="2647892"/>
            <a:ext cx="1457384" cy="315400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7" name="Freeform 96"/>
          <p:cNvSpPr>
            <a:spLocks/>
          </p:cNvSpPr>
          <p:nvPr/>
        </p:nvSpPr>
        <p:spPr bwMode="auto">
          <a:xfrm>
            <a:off x="6794174" y="3306756"/>
            <a:ext cx="1537870" cy="2879860"/>
          </a:xfrm>
          <a:custGeom>
            <a:avLst/>
            <a:gdLst>
              <a:gd name="T0" fmla="*/ 1102830 w 1653209"/>
              <a:gd name="T1" fmla="*/ 0 h 2360543"/>
              <a:gd name="T2" fmla="*/ 1520116 w 1653209"/>
              <a:gd name="T3" fmla="*/ 566547 h 2360543"/>
              <a:gd name="T4" fmla="*/ 1510181 w 1653209"/>
              <a:gd name="T5" fmla="*/ 1520733 h 2360543"/>
              <a:gd name="T6" fmla="*/ 665672 w 1653209"/>
              <a:gd name="T7" fmla="*/ 2236370 h 2360543"/>
              <a:gd name="T8" fmla="*/ 0 w 1653209"/>
              <a:gd name="T9" fmla="*/ 2266189 h 236054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53209"/>
              <a:gd name="T16" fmla="*/ 0 h 2360543"/>
              <a:gd name="T17" fmla="*/ 1653209 w 1653209"/>
              <a:gd name="T18" fmla="*/ 2360543 h 236054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53209" h="2360543">
                <a:moveTo>
                  <a:pt x="1103244" y="0"/>
                </a:moveTo>
                <a:cubicBezTo>
                  <a:pt x="1278007" y="156541"/>
                  <a:pt x="1452770" y="313082"/>
                  <a:pt x="1520687" y="566530"/>
                </a:cubicBezTo>
                <a:cubicBezTo>
                  <a:pt x="1588604" y="819978"/>
                  <a:pt x="1653209" y="1242392"/>
                  <a:pt x="1510748" y="1520687"/>
                </a:cubicBezTo>
                <a:cubicBezTo>
                  <a:pt x="1368287" y="1798982"/>
                  <a:pt x="917713" y="2112065"/>
                  <a:pt x="665922" y="2236304"/>
                </a:cubicBezTo>
                <a:cubicBezTo>
                  <a:pt x="414131" y="2360543"/>
                  <a:pt x="207065" y="2313332"/>
                  <a:pt x="0" y="2266122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7" name="Text Box 4"/>
          <p:cNvSpPr txBox="1">
            <a:spLocks noChangeArrowheads="1"/>
          </p:cNvSpPr>
          <p:nvPr/>
        </p:nvSpPr>
        <p:spPr bwMode="auto">
          <a:xfrm>
            <a:off x="279995" y="1363148"/>
            <a:ext cx="3411465" cy="470898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chemeClr val="tx1"/>
                </a:solidFill>
                <a:latin typeface="Helvetica" charset="0"/>
              </a:rPr>
              <a:t>try</a:t>
            </a:r>
          </a:p>
          <a:p>
            <a:r>
              <a:rPr lang="en-US" b="0" dirty="0">
                <a:solidFill>
                  <a:schemeClr val="tx1"/>
                </a:solidFill>
                <a:latin typeface="Helvetica" charset="0"/>
              </a:rPr>
              <a:t>{</a:t>
            </a:r>
          </a:p>
          <a:p>
            <a:r>
              <a:rPr lang="en-US" b="0" dirty="0">
                <a:solidFill>
                  <a:schemeClr val="tx1"/>
                </a:solidFill>
                <a:latin typeface="Helvetica" charset="0"/>
              </a:rPr>
              <a:t>   s = </a:t>
            </a:r>
            <a:r>
              <a:rPr lang="en-US" b="0" dirty="0" err="1">
                <a:solidFill>
                  <a:schemeClr val="tx1"/>
                </a:solidFill>
                <a:latin typeface="Helvetica" charset="0"/>
              </a:rPr>
              <a:t>br.readLine</a:t>
            </a:r>
            <a:r>
              <a:rPr lang="en-US" b="0" dirty="0">
                <a:solidFill>
                  <a:schemeClr val="tx1"/>
                </a:solidFill>
                <a:latin typeface="Helvetica" charset="0"/>
              </a:rPr>
              <a:t>();</a:t>
            </a:r>
          </a:p>
          <a:p>
            <a:r>
              <a:rPr lang="en-US" b="0" dirty="0">
                <a:solidFill>
                  <a:schemeClr val="tx1"/>
                </a:solidFill>
                <a:latin typeface="Helvetica" charset="0"/>
              </a:rPr>
              <a:t>   if (</a:t>
            </a:r>
            <a:r>
              <a:rPr lang="en-US" b="0" dirty="0" err="1">
                <a:solidFill>
                  <a:schemeClr val="tx1"/>
                </a:solidFill>
                <a:latin typeface="Helvetica" charset="0"/>
              </a:rPr>
              <a:t>s.length</a:t>
            </a:r>
            <a:r>
              <a:rPr lang="en-US" b="0" dirty="0">
                <a:solidFill>
                  <a:schemeClr val="tx1"/>
                </a:solidFill>
                <a:latin typeface="Helvetica" charset="0"/>
              </a:rPr>
              <a:t>() &gt; 96)</a:t>
            </a:r>
          </a:p>
          <a:p>
            <a:r>
              <a:rPr lang="en-US" b="0" dirty="0">
                <a:solidFill>
                  <a:schemeClr val="tx1"/>
                </a:solidFill>
                <a:latin typeface="Helvetica" charset="0"/>
              </a:rPr>
              <a:t>      throw new Exception</a:t>
            </a:r>
          </a:p>
          <a:p>
            <a:r>
              <a:rPr lang="en-US" b="0" dirty="0">
                <a:solidFill>
                  <a:schemeClr val="tx1"/>
                </a:solidFill>
                <a:latin typeface="Helvetica" charset="0"/>
              </a:rPr>
              <a:t>         (“too long”);</a:t>
            </a:r>
          </a:p>
          <a:p>
            <a:r>
              <a:rPr lang="en-US" b="0" dirty="0">
                <a:solidFill>
                  <a:schemeClr val="tx1"/>
                </a:solidFill>
                <a:latin typeface="Helvetica" charset="0"/>
              </a:rPr>
              <a:t>   if (</a:t>
            </a:r>
            <a:r>
              <a:rPr lang="en-US" b="0" dirty="0" err="1">
                <a:solidFill>
                  <a:schemeClr val="tx1"/>
                </a:solidFill>
                <a:latin typeface="Helvetica" charset="0"/>
              </a:rPr>
              <a:t>s.length</a:t>
            </a:r>
            <a:r>
              <a:rPr lang="en-US" b="0" dirty="0">
                <a:solidFill>
                  <a:schemeClr val="tx1"/>
                </a:solidFill>
                <a:latin typeface="Helvetica" charset="0"/>
              </a:rPr>
              <a:t>() == 0)</a:t>
            </a:r>
          </a:p>
          <a:p>
            <a:r>
              <a:rPr lang="en-US" b="0" dirty="0">
                <a:solidFill>
                  <a:schemeClr val="tx1"/>
                </a:solidFill>
                <a:latin typeface="Helvetica" charset="0"/>
              </a:rPr>
              <a:t>      throw new Exception</a:t>
            </a:r>
          </a:p>
          <a:p>
            <a:r>
              <a:rPr lang="en-US" b="0" dirty="0">
                <a:solidFill>
                  <a:schemeClr val="tx1"/>
                </a:solidFill>
                <a:latin typeface="Helvetica" charset="0"/>
              </a:rPr>
              <a:t>         (“too short”);</a:t>
            </a:r>
          </a:p>
          <a:p>
            <a:r>
              <a:rPr lang="en-US" b="0" dirty="0">
                <a:solidFill>
                  <a:schemeClr val="tx1"/>
                </a:solidFill>
                <a:latin typeface="Helvetica" charset="0"/>
              </a:rPr>
              <a:t>} (catch </a:t>
            </a:r>
            <a:r>
              <a:rPr lang="en-US" b="0" dirty="0" err="1">
                <a:solidFill>
                  <a:schemeClr val="tx1"/>
                </a:solidFill>
                <a:latin typeface="Helvetica" charset="0"/>
              </a:rPr>
              <a:t>IOException</a:t>
            </a:r>
            <a:r>
              <a:rPr lang="en-US" b="0" dirty="0">
                <a:solidFill>
                  <a:schemeClr val="tx1"/>
                </a:solidFill>
                <a:latin typeface="Helvetica" charset="0"/>
              </a:rPr>
              <a:t> e) {</a:t>
            </a:r>
          </a:p>
          <a:p>
            <a:r>
              <a:rPr lang="en-US" b="0" dirty="0">
                <a:solidFill>
                  <a:schemeClr val="tx1"/>
                </a:solidFill>
                <a:latin typeface="Helvetica" charset="0"/>
              </a:rPr>
              <a:t>   </a:t>
            </a:r>
            <a:r>
              <a:rPr lang="en-US" b="0" dirty="0" err="1">
                <a:solidFill>
                  <a:schemeClr val="tx1"/>
                </a:solidFill>
                <a:latin typeface="Helvetica" charset="0"/>
              </a:rPr>
              <a:t>e.printStackTrace</a:t>
            </a:r>
            <a:r>
              <a:rPr lang="en-US" b="0" dirty="0">
                <a:solidFill>
                  <a:schemeClr val="tx1"/>
                </a:solidFill>
                <a:latin typeface="Helvetica" charset="0"/>
              </a:rPr>
              <a:t>();</a:t>
            </a:r>
          </a:p>
          <a:p>
            <a:r>
              <a:rPr lang="en-US" b="0" dirty="0">
                <a:solidFill>
                  <a:schemeClr val="tx1"/>
                </a:solidFill>
                <a:latin typeface="Helvetica" charset="0"/>
              </a:rPr>
              <a:t>} (catch Exception e) {</a:t>
            </a:r>
          </a:p>
          <a:p>
            <a:r>
              <a:rPr lang="en-US" b="0" dirty="0">
                <a:solidFill>
                  <a:schemeClr val="tx1"/>
                </a:solidFill>
                <a:latin typeface="Helvetica" charset="0"/>
              </a:rPr>
              <a:t>   </a:t>
            </a:r>
            <a:r>
              <a:rPr lang="en-US" b="0" dirty="0" err="1">
                <a:solidFill>
                  <a:schemeClr val="tx1"/>
                </a:solidFill>
                <a:latin typeface="Helvetica" charset="0"/>
              </a:rPr>
              <a:t>e.getMessage</a:t>
            </a:r>
            <a:r>
              <a:rPr lang="en-US" b="0" dirty="0">
                <a:solidFill>
                  <a:schemeClr val="tx1"/>
                </a:solidFill>
                <a:latin typeface="Helvetica" charset="0"/>
              </a:rPr>
              <a:t>();</a:t>
            </a:r>
          </a:p>
          <a:p>
            <a:r>
              <a:rPr lang="en-US" b="0" dirty="0">
                <a:solidFill>
                  <a:schemeClr val="tx1"/>
                </a:solidFill>
                <a:latin typeface="Helvetica" charset="0"/>
              </a:rPr>
              <a:t>}</a:t>
            </a:r>
          </a:p>
          <a:p>
            <a:r>
              <a:rPr lang="en-US" b="0" dirty="0">
                <a:solidFill>
                  <a:schemeClr val="tx1"/>
                </a:solidFill>
                <a:latin typeface="Helvetica" charset="0"/>
              </a:rPr>
              <a:t>return (s);</a:t>
            </a:r>
          </a:p>
        </p:txBody>
      </p:sp>
      <p:sp>
        <p:nvSpPr>
          <p:cNvPr id="65" name="Oval 11"/>
          <p:cNvSpPr>
            <a:spLocks noChangeArrowheads="1"/>
          </p:cNvSpPr>
          <p:nvPr/>
        </p:nvSpPr>
        <p:spPr bwMode="auto">
          <a:xfrm>
            <a:off x="4610842" y="2177993"/>
            <a:ext cx="555625" cy="469900"/>
          </a:xfrm>
          <a:prstGeom prst="ellipse">
            <a:avLst/>
          </a:prstGeom>
          <a:solidFill>
            <a:srgbClr val="0066FF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2</a:t>
            </a:r>
          </a:p>
        </p:txBody>
      </p:sp>
      <p:sp>
        <p:nvSpPr>
          <p:cNvPr id="66" name="Oval 11"/>
          <p:cNvSpPr>
            <a:spLocks noChangeArrowheads="1"/>
          </p:cNvSpPr>
          <p:nvPr/>
        </p:nvSpPr>
        <p:spPr bwMode="auto">
          <a:xfrm>
            <a:off x="6238549" y="2177993"/>
            <a:ext cx="555625" cy="469900"/>
          </a:xfrm>
          <a:prstGeom prst="ellipse">
            <a:avLst/>
          </a:prstGeom>
          <a:solidFill>
            <a:srgbClr val="0066FF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3</a:t>
            </a:r>
          </a:p>
        </p:txBody>
      </p:sp>
      <p:sp>
        <p:nvSpPr>
          <p:cNvPr id="67" name="Oval 11"/>
          <p:cNvSpPr>
            <a:spLocks noChangeArrowheads="1"/>
          </p:cNvSpPr>
          <p:nvPr/>
        </p:nvSpPr>
        <p:spPr bwMode="auto">
          <a:xfrm>
            <a:off x="6238549" y="3071806"/>
            <a:ext cx="555625" cy="469900"/>
          </a:xfrm>
          <a:prstGeom prst="ellipse">
            <a:avLst/>
          </a:prstGeom>
          <a:solidFill>
            <a:srgbClr val="0066FF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4</a:t>
            </a:r>
          </a:p>
        </p:txBody>
      </p:sp>
      <p:sp>
        <p:nvSpPr>
          <p:cNvPr id="68" name="Oval 11"/>
          <p:cNvSpPr>
            <a:spLocks noChangeArrowheads="1"/>
          </p:cNvSpPr>
          <p:nvPr/>
        </p:nvSpPr>
        <p:spPr bwMode="auto">
          <a:xfrm>
            <a:off x="7392203" y="3071806"/>
            <a:ext cx="555625" cy="469900"/>
          </a:xfrm>
          <a:prstGeom prst="ellipse">
            <a:avLst/>
          </a:prstGeom>
          <a:solidFill>
            <a:srgbClr val="0066FF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5</a:t>
            </a:r>
          </a:p>
        </p:txBody>
      </p:sp>
      <p:sp>
        <p:nvSpPr>
          <p:cNvPr id="69" name="Oval 11"/>
          <p:cNvSpPr>
            <a:spLocks noChangeArrowheads="1"/>
          </p:cNvSpPr>
          <p:nvPr/>
        </p:nvSpPr>
        <p:spPr bwMode="auto">
          <a:xfrm>
            <a:off x="6238549" y="4892735"/>
            <a:ext cx="555625" cy="469900"/>
          </a:xfrm>
          <a:prstGeom prst="ellipse">
            <a:avLst/>
          </a:prstGeom>
          <a:solidFill>
            <a:srgbClr val="0066FF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6</a:t>
            </a:r>
          </a:p>
        </p:txBody>
      </p:sp>
      <p:sp>
        <p:nvSpPr>
          <p:cNvPr id="70" name="Oval 11"/>
          <p:cNvSpPr>
            <a:spLocks noChangeArrowheads="1"/>
          </p:cNvSpPr>
          <p:nvPr/>
        </p:nvSpPr>
        <p:spPr bwMode="auto">
          <a:xfrm>
            <a:off x="7392203" y="3983569"/>
            <a:ext cx="555625" cy="469900"/>
          </a:xfrm>
          <a:prstGeom prst="ellipse">
            <a:avLst/>
          </a:prstGeom>
          <a:solidFill>
            <a:srgbClr val="0066FF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7</a:t>
            </a:r>
          </a:p>
        </p:txBody>
      </p:sp>
      <p:sp>
        <p:nvSpPr>
          <p:cNvPr id="71" name="Line 14"/>
          <p:cNvSpPr>
            <a:spLocks noChangeShapeType="1"/>
          </p:cNvSpPr>
          <p:nvPr/>
        </p:nvSpPr>
        <p:spPr bwMode="auto">
          <a:xfrm>
            <a:off x="6683590" y="2596974"/>
            <a:ext cx="837556" cy="48682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4" name="Line 15"/>
          <p:cNvSpPr>
            <a:spLocks noChangeShapeType="1"/>
          </p:cNvSpPr>
          <p:nvPr/>
        </p:nvSpPr>
        <p:spPr bwMode="auto">
          <a:xfrm flipH="1">
            <a:off x="6516361" y="2647893"/>
            <a:ext cx="0" cy="4239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5" name="Line 15"/>
          <p:cNvSpPr>
            <a:spLocks noChangeShapeType="1"/>
          </p:cNvSpPr>
          <p:nvPr/>
        </p:nvSpPr>
        <p:spPr bwMode="auto">
          <a:xfrm flipH="1">
            <a:off x="7670015" y="3559656"/>
            <a:ext cx="0" cy="4239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0" name="Line 15"/>
          <p:cNvSpPr>
            <a:spLocks noChangeShapeType="1"/>
          </p:cNvSpPr>
          <p:nvPr/>
        </p:nvSpPr>
        <p:spPr bwMode="auto">
          <a:xfrm flipH="1">
            <a:off x="6516361" y="3559656"/>
            <a:ext cx="0" cy="133307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1" name="Line 15"/>
          <p:cNvSpPr>
            <a:spLocks noChangeShapeType="1"/>
          </p:cNvSpPr>
          <p:nvPr/>
        </p:nvSpPr>
        <p:spPr bwMode="auto">
          <a:xfrm flipH="1">
            <a:off x="6516361" y="5362635"/>
            <a:ext cx="0" cy="4239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8" name="Line 15"/>
          <p:cNvSpPr>
            <a:spLocks noChangeShapeType="1"/>
          </p:cNvSpPr>
          <p:nvPr/>
        </p:nvSpPr>
        <p:spPr bwMode="auto">
          <a:xfrm flipH="1">
            <a:off x="6683588" y="4424833"/>
            <a:ext cx="837557" cy="53293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9" name="Text Box 27"/>
          <p:cNvSpPr txBox="1">
            <a:spLocks noChangeArrowheads="1"/>
          </p:cNvSpPr>
          <p:nvPr/>
        </p:nvSpPr>
        <p:spPr bwMode="auto">
          <a:xfrm>
            <a:off x="4150364" y="1695273"/>
            <a:ext cx="1550346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 err="1">
                <a:solidFill>
                  <a:schemeClr val="tx1"/>
                </a:solidFill>
                <a:latin typeface="Gill Sans MT" panose="020B0502020104020203" pitchFamily="34" charset="0"/>
              </a:rPr>
              <a:t>IOException</a:t>
            </a:r>
            <a:endParaRPr lang="en-US" sz="18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92" name="Text Box 27"/>
          <p:cNvSpPr txBox="1">
            <a:spLocks noChangeArrowheads="1"/>
          </p:cNvSpPr>
          <p:nvPr/>
        </p:nvSpPr>
        <p:spPr bwMode="auto">
          <a:xfrm>
            <a:off x="3691638" y="2600887"/>
            <a:ext cx="2266841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 err="1">
                <a:solidFill>
                  <a:schemeClr val="tx1"/>
                </a:solidFill>
                <a:latin typeface="Gill Sans MT" panose="020B0502020104020203" pitchFamily="34" charset="0"/>
              </a:rPr>
              <a:t>e.printStackTrace</a:t>
            </a:r>
            <a:r>
              <a:rPr lang="en-US" sz="1800" dirty="0">
                <a:solidFill>
                  <a:schemeClr val="tx1"/>
                </a:solidFill>
                <a:latin typeface="Gill Sans MT" panose="020B0502020104020203" pitchFamily="34" charset="0"/>
              </a:rPr>
              <a:t>()</a:t>
            </a:r>
          </a:p>
        </p:txBody>
      </p:sp>
      <p:sp>
        <p:nvSpPr>
          <p:cNvPr id="94" name="Text Box 27"/>
          <p:cNvSpPr txBox="1">
            <a:spLocks noChangeArrowheads="1"/>
          </p:cNvSpPr>
          <p:nvPr/>
        </p:nvSpPr>
        <p:spPr bwMode="auto">
          <a:xfrm>
            <a:off x="5879303" y="2723252"/>
            <a:ext cx="1368089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solidFill>
                  <a:schemeClr val="tx1"/>
                </a:solidFill>
                <a:latin typeface="Gill Sans MT" panose="020B0502020104020203" pitchFamily="34" charset="0"/>
              </a:rPr>
              <a:t>length &gt; 96</a:t>
            </a:r>
          </a:p>
        </p:txBody>
      </p:sp>
      <p:sp>
        <p:nvSpPr>
          <p:cNvPr id="103" name="Text Box 27"/>
          <p:cNvSpPr txBox="1">
            <a:spLocks noChangeArrowheads="1"/>
          </p:cNvSpPr>
          <p:nvPr/>
        </p:nvSpPr>
        <p:spPr bwMode="auto">
          <a:xfrm>
            <a:off x="6755847" y="2412200"/>
            <a:ext cx="1962041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solidFill>
                  <a:schemeClr val="tx1"/>
                </a:solidFill>
                <a:latin typeface="Gill Sans MT" panose="020B0502020104020203" pitchFamily="34" charset="0"/>
              </a:rPr>
              <a:t>length &lt;= 96</a:t>
            </a:r>
          </a:p>
        </p:txBody>
      </p:sp>
      <p:sp>
        <p:nvSpPr>
          <p:cNvPr id="104" name="Text Box 27"/>
          <p:cNvSpPr txBox="1">
            <a:spLocks noChangeArrowheads="1"/>
          </p:cNvSpPr>
          <p:nvPr/>
        </p:nvSpPr>
        <p:spPr bwMode="auto">
          <a:xfrm>
            <a:off x="5125172" y="6001950"/>
            <a:ext cx="1230676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solidFill>
                  <a:schemeClr val="tx1"/>
                </a:solidFill>
                <a:latin typeface="Gill Sans MT" panose="020B0502020104020203" pitchFamily="34" charset="0"/>
              </a:rPr>
              <a:t>return (s)</a:t>
            </a:r>
          </a:p>
        </p:txBody>
      </p:sp>
      <p:sp>
        <p:nvSpPr>
          <p:cNvPr id="105" name="Text Box 27"/>
          <p:cNvSpPr txBox="1">
            <a:spLocks noChangeArrowheads="1"/>
          </p:cNvSpPr>
          <p:nvPr/>
        </p:nvSpPr>
        <p:spPr bwMode="auto">
          <a:xfrm>
            <a:off x="5473286" y="3163280"/>
            <a:ext cx="910889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solidFill>
                  <a:schemeClr val="tx1"/>
                </a:solidFill>
                <a:latin typeface="Gill Sans MT" panose="020B0502020104020203" pitchFamily="34" charset="0"/>
              </a:rPr>
              <a:t>throw</a:t>
            </a:r>
          </a:p>
        </p:txBody>
      </p:sp>
      <p:sp>
        <p:nvSpPr>
          <p:cNvPr id="106" name="Text Box 27"/>
          <p:cNvSpPr txBox="1">
            <a:spLocks noChangeArrowheads="1"/>
          </p:cNvSpPr>
          <p:nvPr/>
        </p:nvSpPr>
        <p:spPr bwMode="auto">
          <a:xfrm>
            <a:off x="6704376" y="3584896"/>
            <a:ext cx="1443254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solidFill>
                  <a:schemeClr val="tx1"/>
                </a:solidFill>
                <a:latin typeface="Gill Sans MT" panose="020B0502020104020203" pitchFamily="34" charset="0"/>
              </a:rPr>
              <a:t>length == 0</a:t>
            </a:r>
          </a:p>
        </p:txBody>
      </p:sp>
      <p:sp>
        <p:nvSpPr>
          <p:cNvPr id="107" name="Text Box 27"/>
          <p:cNvSpPr txBox="1">
            <a:spLocks noChangeArrowheads="1"/>
          </p:cNvSpPr>
          <p:nvPr/>
        </p:nvSpPr>
        <p:spPr bwMode="auto">
          <a:xfrm>
            <a:off x="7810214" y="3327035"/>
            <a:ext cx="1315568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solidFill>
                  <a:schemeClr val="tx1"/>
                </a:solidFill>
                <a:latin typeface="Gill Sans MT" panose="020B0502020104020203" pitchFamily="34" charset="0"/>
              </a:rPr>
              <a:t>length != 0</a:t>
            </a:r>
          </a:p>
        </p:txBody>
      </p:sp>
      <p:sp>
        <p:nvSpPr>
          <p:cNvPr id="108" name="Text Box 27"/>
          <p:cNvSpPr txBox="1">
            <a:spLocks noChangeArrowheads="1"/>
          </p:cNvSpPr>
          <p:nvPr/>
        </p:nvSpPr>
        <p:spPr bwMode="auto">
          <a:xfrm>
            <a:off x="7714618" y="4295361"/>
            <a:ext cx="833655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solidFill>
                  <a:schemeClr val="tx1"/>
                </a:solidFill>
                <a:latin typeface="Gill Sans MT" panose="020B0502020104020203" pitchFamily="34" charset="0"/>
              </a:rPr>
              <a:t>throw</a:t>
            </a:r>
          </a:p>
        </p:txBody>
      </p:sp>
      <p:sp>
        <p:nvSpPr>
          <p:cNvPr id="109" name="Text Box 27"/>
          <p:cNvSpPr txBox="1">
            <a:spLocks noChangeArrowheads="1"/>
          </p:cNvSpPr>
          <p:nvPr/>
        </p:nvSpPr>
        <p:spPr bwMode="auto">
          <a:xfrm>
            <a:off x="6492970" y="5180923"/>
            <a:ext cx="1798466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 err="1">
                <a:solidFill>
                  <a:schemeClr val="tx1"/>
                </a:solidFill>
                <a:latin typeface="Gill Sans MT" panose="020B0502020104020203" pitchFamily="34" charset="0"/>
              </a:rPr>
              <a:t>e.getMessage</a:t>
            </a:r>
            <a:r>
              <a:rPr lang="en-US" sz="1800" dirty="0">
                <a:solidFill>
                  <a:schemeClr val="tx1"/>
                </a:solidFill>
                <a:latin typeface="Gill Sans MT" panose="020B0502020104020203" pitchFamily="34" charset="0"/>
              </a:rPr>
              <a:t>()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92478" y="815224"/>
            <a:ext cx="4973989" cy="400110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Draw the graph and label the edges.</a:t>
            </a:r>
          </a:p>
        </p:txBody>
      </p:sp>
    </p:spTree>
    <p:extLst>
      <p:ext uri="{BB962C8B-B14F-4D97-AF65-F5344CB8AC3E}">
        <p14:creationId xmlns:p14="http://schemas.microsoft.com/office/powerpoint/2010/main" val="274387757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21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78" grpId="0" animBg="1"/>
      <p:bldP spid="79" grpId="0"/>
      <p:bldP spid="21564" grpId="0" animBg="1"/>
      <p:bldP spid="83" grpId="0" animBg="1"/>
      <p:bldP spid="86" grpId="0" animBg="1"/>
      <p:bldP spid="96" grpId="0" animBg="1"/>
      <p:bldP spid="97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4" grpId="0" animBg="1"/>
      <p:bldP spid="75" grpId="0" animBg="1"/>
      <p:bldP spid="80" grpId="0" animBg="1"/>
      <p:bldP spid="81" grpId="0" animBg="1"/>
      <p:bldP spid="88" grpId="0" animBg="1"/>
      <p:bldP spid="89" grpId="0"/>
      <p:bldP spid="92" grpId="0"/>
      <p:bldP spid="94" grpId="0"/>
      <p:bldP spid="103" grpId="0"/>
      <p:bldP spid="104" grpId="0"/>
      <p:bldP spid="105" grpId="0"/>
      <p:bldP spid="106" grpId="0"/>
      <p:bldP spid="107" grpId="0"/>
      <p:bldP spid="108" grpId="0"/>
      <p:bldP spid="109" grpId="0"/>
      <p:bldP spid="37" grpId="0" animBg="1"/>
      <p:bldP spid="37" grpId="1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Footer Placeholder 4"/>
          <p:cNvSpPr txBox="1">
            <a:spLocks noGrp="1"/>
          </p:cNvSpPr>
          <p:nvPr/>
        </p:nvSpPr>
        <p:spPr bwMode="auto">
          <a:xfrm>
            <a:off x="4156869" y="6513048"/>
            <a:ext cx="28956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900" b="0">
                <a:solidFill>
                  <a:schemeClr val="tx1"/>
                </a:solidFill>
              </a:rPr>
              <a:t>© Ammann &amp; Offutt</a:t>
            </a:r>
          </a:p>
        </p:txBody>
      </p:sp>
      <p:sp>
        <p:nvSpPr>
          <p:cNvPr id="2355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>
                <a:effectLst/>
              </a:rPr>
              <a:t>Example Control Flow – Stats</a:t>
            </a:r>
          </a:p>
        </p:txBody>
      </p:sp>
      <p:sp>
        <p:nvSpPr>
          <p:cNvPr id="23558" name="Text Box 4"/>
          <p:cNvSpPr txBox="1">
            <a:spLocks noChangeArrowheads="1"/>
          </p:cNvSpPr>
          <p:nvPr/>
        </p:nvSpPr>
        <p:spPr bwMode="auto">
          <a:xfrm>
            <a:off x="1017588" y="1520825"/>
            <a:ext cx="6365875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23559" name="Text Box 6"/>
          <p:cNvSpPr txBox="1">
            <a:spLocks noChangeArrowheads="1"/>
          </p:cNvSpPr>
          <p:nvPr/>
        </p:nvSpPr>
        <p:spPr bwMode="auto">
          <a:xfrm>
            <a:off x="1092200" y="836613"/>
            <a:ext cx="6959600" cy="574311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85000"/>
              </a:lnSpc>
            </a:pP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public static void </a:t>
            </a:r>
            <a:r>
              <a:rPr lang="en-US" sz="1600" b="0" dirty="0" err="1">
                <a:solidFill>
                  <a:schemeClr val="tx1"/>
                </a:solidFill>
                <a:latin typeface="Helvetica" charset="0"/>
              </a:rPr>
              <a:t>computeStats</a:t>
            </a: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(</a:t>
            </a:r>
            <a:r>
              <a:rPr lang="en-US" sz="1600" b="0" dirty="0" err="1">
                <a:solidFill>
                  <a:schemeClr val="tx1"/>
                </a:solidFill>
                <a:latin typeface="Helvetica" charset="0"/>
              </a:rPr>
              <a:t>int</a:t>
            </a: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[ ] numbers)</a:t>
            </a:r>
          </a:p>
          <a:p>
            <a:pPr>
              <a:lnSpc>
                <a:spcPct val="85000"/>
              </a:lnSpc>
            </a:pP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{</a:t>
            </a:r>
          </a:p>
          <a:p>
            <a:pPr>
              <a:lnSpc>
                <a:spcPct val="85000"/>
              </a:lnSpc>
            </a:pP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    </a:t>
            </a:r>
            <a:r>
              <a:rPr lang="en-US" sz="1600" b="0" dirty="0" err="1">
                <a:solidFill>
                  <a:schemeClr val="tx1"/>
                </a:solidFill>
                <a:latin typeface="Helvetica" charset="0"/>
              </a:rPr>
              <a:t>int</a:t>
            </a: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length = </a:t>
            </a:r>
            <a:r>
              <a:rPr lang="en-US" sz="1600" b="0" dirty="0" err="1">
                <a:solidFill>
                  <a:schemeClr val="tx1"/>
                </a:solidFill>
                <a:latin typeface="Helvetica" charset="0"/>
              </a:rPr>
              <a:t>numbers.length</a:t>
            </a: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;</a:t>
            </a:r>
          </a:p>
          <a:p>
            <a:pPr>
              <a:lnSpc>
                <a:spcPct val="85000"/>
              </a:lnSpc>
            </a:pP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    double med, </a:t>
            </a:r>
            <a:r>
              <a:rPr lang="en-US" sz="1600" b="0" dirty="0" err="1">
                <a:solidFill>
                  <a:schemeClr val="tx1"/>
                </a:solidFill>
                <a:latin typeface="Helvetica" charset="0"/>
              </a:rPr>
              <a:t>var</a:t>
            </a: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, </a:t>
            </a:r>
            <a:r>
              <a:rPr lang="en-US" sz="1600" b="0" dirty="0" err="1">
                <a:solidFill>
                  <a:schemeClr val="tx1"/>
                </a:solidFill>
                <a:latin typeface="Helvetica" charset="0"/>
              </a:rPr>
              <a:t>sd</a:t>
            </a: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, mean, sum, </a:t>
            </a:r>
            <a:r>
              <a:rPr lang="en-US" sz="1600" b="0" dirty="0" err="1">
                <a:solidFill>
                  <a:schemeClr val="tx1"/>
                </a:solidFill>
                <a:latin typeface="Helvetica" charset="0"/>
              </a:rPr>
              <a:t>varsum</a:t>
            </a: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;</a:t>
            </a:r>
          </a:p>
          <a:p>
            <a:pPr>
              <a:lnSpc>
                <a:spcPct val="85000"/>
              </a:lnSpc>
            </a:pPr>
            <a:endParaRPr lang="en-US" sz="1600" b="0" dirty="0">
              <a:solidFill>
                <a:schemeClr val="tx1"/>
              </a:solidFill>
              <a:latin typeface="Helvetica" charset="0"/>
            </a:endParaRPr>
          </a:p>
          <a:p>
            <a:pPr>
              <a:lnSpc>
                <a:spcPct val="85000"/>
              </a:lnSpc>
            </a:pP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    sum = 0;</a:t>
            </a:r>
          </a:p>
          <a:p>
            <a:pPr>
              <a:lnSpc>
                <a:spcPct val="85000"/>
              </a:lnSpc>
            </a:pP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    </a:t>
            </a: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for (</a:t>
            </a:r>
            <a:r>
              <a:rPr lang="en-US" sz="1600" b="0" dirty="0" err="1">
                <a:solidFill>
                  <a:schemeClr val="tx2"/>
                </a:solidFill>
                <a:latin typeface="Helvetica" charset="0"/>
              </a:rPr>
              <a:t>int</a:t>
            </a: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 </a:t>
            </a:r>
            <a:r>
              <a:rPr lang="en-US" sz="1600" b="0" dirty="0" err="1">
                <a:solidFill>
                  <a:schemeClr val="tx2"/>
                </a:solidFill>
                <a:latin typeface="Helvetica" charset="0"/>
              </a:rPr>
              <a:t>i</a:t>
            </a: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 = 0; </a:t>
            </a:r>
            <a:r>
              <a:rPr lang="en-US" sz="1600" b="0" dirty="0" err="1">
                <a:solidFill>
                  <a:schemeClr val="tx2"/>
                </a:solidFill>
                <a:latin typeface="Helvetica" charset="0"/>
              </a:rPr>
              <a:t>i</a:t>
            </a: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 &lt; length; </a:t>
            </a:r>
            <a:r>
              <a:rPr lang="en-US" sz="1600" b="0" dirty="0" err="1">
                <a:solidFill>
                  <a:schemeClr val="tx2"/>
                </a:solidFill>
                <a:latin typeface="Helvetica" charset="0"/>
              </a:rPr>
              <a:t>i</a:t>
            </a: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++)</a:t>
            </a:r>
          </a:p>
          <a:p>
            <a:pPr>
              <a:lnSpc>
                <a:spcPct val="85000"/>
              </a:lnSpc>
            </a:pP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    {</a:t>
            </a:r>
          </a:p>
          <a:p>
            <a:pPr>
              <a:lnSpc>
                <a:spcPct val="85000"/>
              </a:lnSpc>
            </a:pP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         sum += numbers [ </a:t>
            </a:r>
            <a:r>
              <a:rPr lang="en-US" sz="1600" b="0" dirty="0" err="1">
                <a:solidFill>
                  <a:schemeClr val="tx1"/>
                </a:solidFill>
                <a:latin typeface="Helvetica" charset="0"/>
              </a:rPr>
              <a:t>i</a:t>
            </a: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];</a:t>
            </a:r>
          </a:p>
          <a:p>
            <a:pPr>
              <a:lnSpc>
                <a:spcPct val="85000"/>
              </a:lnSpc>
            </a:pP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    } </a:t>
            </a:r>
          </a:p>
          <a:p>
            <a:pPr>
              <a:lnSpc>
                <a:spcPct val="85000"/>
              </a:lnSpc>
            </a:pP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    med   = numbers [ length / 2];</a:t>
            </a:r>
          </a:p>
          <a:p>
            <a:pPr>
              <a:lnSpc>
                <a:spcPct val="85000"/>
              </a:lnSpc>
            </a:pP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    mean = sum / (double) length;</a:t>
            </a:r>
          </a:p>
          <a:p>
            <a:pPr>
              <a:lnSpc>
                <a:spcPct val="85000"/>
              </a:lnSpc>
            </a:pPr>
            <a:endParaRPr lang="en-US" sz="1600" b="0" dirty="0">
              <a:solidFill>
                <a:schemeClr val="tx1"/>
              </a:solidFill>
              <a:latin typeface="Helvetica" charset="0"/>
            </a:endParaRPr>
          </a:p>
          <a:p>
            <a:pPr>
              <a:lnSpc>
                <a:spcPct val="85000"/>
              </a:lnSpc>
            </a:pP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    </a:t>
            </a:r>
            <a:r>
              <a:rPr lang="en-US" sz="1600" b="0" dirty="0" err="1">
                <a:solidFill>
                  <a:schemeClr val="tx1"/>
                </a:solidFill>
                <a:latin typeface="Helvetica" charset="0"/>
              </a:rPr>
              <a:t>varsum</a:t>
            </a: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= 0;</a:t>
            </a:r>
          </a:p>
          <a:p>
            <a:pPr>
              <a:lnSpc>
                <a:spcPct val="85000"/>
              </a:lnSpc>
            </a:pP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    </a:t>
            </a: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for (</a:t>
            </a:r>
            <a:r>
              <a:rPr lang="en-US" sz="1600" b="0" dirty="0" err="1">
                <a:solidFill>
                  <a:schemeClr val="tx2"/>
                </a:solidFill>
                <a:latin typeface="Helvetica" charset="0"/>
              </a:rPr>
              <a:t>int</a:t>
            </a: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 </a:t>
            </a:r>
            <a:r>
              <a:rPr lang="en-US" sz="1600" b="0" dirty="0" err="1">
                <a:solidFill>
                  <a:schemeClr val="tx2"/>
                </a:solidFill>
                <a:latin typeface="Helvetica" charset="0"/>
              </a:rPr>
              <a:t>i</a:t>
            </a: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 = 0; </a:t>
            </a:r>
            <a:r>
              <a:rPr lang="en-US" sz="1600" b="0" dirty="0" err="1">
                <a:solidFill>
                  <a:schemeClr val="tx2"/>
                </a:solidFill>
                <a:latin typeface="Helvetica" charset="0"/>
              </a:rPr>
              <a:t>i</a:t>
            </a: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 &lt; length; </a:t>
            </a:r>
            <a:r>
              <a:rPr lang="en-US" sz="1600" b="0" dirty="0" err="1">
                <a:solidFill>
                  <a:schemeClr val="tx2"/>
                </a:solidFill>
                <a:latin typeface="Helvetica" charset="0"/>
              </a:rPr>
              <a:t>i</a:t>
            </a: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++)</a:t>
            </a:r>
          </a:p>
          <a:p>
            <a:pPr>
              <a:lnSpc>
                <a:spcPct val="85000"/>
              </a:lnSpc>
            </a:pP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    {</a:t>
            </a:r>
          </a:p>
          <a:p>
            <a:pPr>
              <a:lnSpc>
                <a:spcPct val="85000"/>
              </a:lnSpc>
            </a:pP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         </a:t>
            </a:r>
            <a:r>
              <a:rPr lang="en-US" sz="1600" b="0" dirty="0" err="1">
                <a:solidFill>
                  <a:schemeClr val="tx1"/>
                </a:solidFill>
                <a:latin typeface="Helvetica" charset="0"/>
              </a:rPr>
              <a:t>varsum</a:t>
            </a: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= </a:t>
            </a:r>
            <a:r>
              <a:rPr lang="en-US" sz="1600" b="0" dirty="0" err="1">
                <a:solidFill>
                  <a:schemeClr val="tx1"/>
                </a:solidFill>
                <a:latin typeface="Helvetica" charset="0"/>
              </a:rPr>
              <a:t>varsum</a:t>
            </a: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 + ((numbers [ </a:t>
            </a:r>
            <a:r>
              <a:rPr lang="en-US" sz="1600" b="0" dirty="0" err="1">
                <a:solidFill>
                  <a:schemeClr val="tx1"/>
                </a:solidFill>
                <a:latin typeface="Helvetica" charset="0"/>
              </a:rPr>
              <a:t>i</a:t>
            </a: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] - mean) * (numbers [ </a:t>
            </a:r>
            <a:r>
              <a:rPr lang="en-US" sz="1600" b="0" dirty="0" err="1">
                <a:solidFill>
                  <a:schemeClr val="tx1"/>
                </a:solidFill>
                <a:latin typeface="Helvetica" charset="0"/>
              </a:rPr>
              <a:t>i</a:t>
            </a: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] - mean));</a:t>
            </a:r>
          </a:p>
          <a:p>
            <a:pPr>
              <a:lnSpc>
                <a:spcPct val="85000"/>
              </a:lnSpc>
            </a:pP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    }</a:t>
            </a:r>
          </a:p>
          <a:p>
            <a:pPr>
              <a:lnSpc>
                <a:spcPct val="85000"/>
              </a:lnSpc>
            </a:pP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    </a:t>
            </a:r>
            <a:r>
              <a:rPr lang="en-US" sz="1600" b="0" dirty="0" err="1">
                <a:solidFill>
                  <a:schemeClr val="tx1"/>
                </a:solidFill>
                <a:latin typeface="Helvetica" charset="0"/>
              </a:rPr>
              <a:t>var</a:t>
            </a: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= </a:t>
            </a:r>
            <a:r>
              <a:rPr lang="en-US" sz="1600" b="0" dirty="0" err="1">
                <a:solidFill>
                  <a:schemeClr val="tx1"/>
                </a:solidFill>
                <a:latin typeface="Helvetica" charset="0"/>
              </a:rPr>
              <a:t>varsum</a:t>
            </a: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/ ( length - 1.0 );</a:t>
            </a:r>
          </a:p>
          <a:p>
            <a:pPr>
              <a:lnSpc>
                <a:spcPct val="85000"/>
              </a:lnSpc>
            </a:pP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    </a:t>
            </a:r>
            <a:r>
              <a:rPr lang="en-US" sz="1600" b="0" dirty="0" err="1">
                <a:solidFill>
                  <a:schemeClr val="tx1"/>
                </a:solidFill>
                <a:latin typeface="Helvetica" charset="0"/>
              </a:rPr>
              <a:t>sd</a:t>
            </a: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 = </a:t>
            </a:r>
            <a:r>
              <a:rPr lang="en-US" sz="1600" b="0" dirty="0" err="1">
                <a:solidFill>
                  <a:schemeClr val="tx1"/>
                </a:solidFill>
                <a:latin typeface="Helvetica" charset="0"/>
              </a:rPr>
              <a:t>Math.sqrt</a:t>
            </a: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( </a:t>
            </a:r>
            <a:r>
              <a:rPr lang="en-US" sz="1600" b="0" dirty="0" err="1">
                <a:solidFill>
                  <a:schemeClr val="tx1"/>
                </a:solidFill>
                <a:latin typeface="Helvetica" charset="0"/>
              </a:rPr>
              <a:t>var</a:t>
            </a: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);</a:t>
            </a:r>
          </a:p>
          <a:p>
            <a:pPr>
              <a:lnSpc>
                <a:spcPct val="85000"/>
              </a:lnSpc>
            </a:pPr>
            <a:endParaRPr lang="en-US" sz="1600" b="0" dirty="0">
              <a:solidFill>
                <a:schemeClr val="tx1"/>
              </a:solidFill>
              <a:latin typeface="Helvetica" charset="0"/>
            </a:endParaRPr>
          </a:p>
          <a:p>
            <a:pPr>
              <a:lnSpc>
                <a:spcPct val="85000"/>
              </a:lnSpc>
            </a:pP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    </a:t>
            </a:r>
            <a:r>
              <a:rPr lang="en-US" sz="1600" b="0" dirty="0" err="1">
                <a:solidFill>
                  <a:schemeClr val="tx1"/>
                </a:solidFill>
                <a:latin typeface="Helvetica" charset="0"/>
              </a:rPr>
              <a:t>System.out.println</a:t>
            </a: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("length:                   " + length);</a:t>
            </a:r>
          </a:p>
          <a:p>
            <a:pPr>
              <a:lnSpc>
                <a:spcPct val="85000"/>
              </a:lnSpc>
            </a:pP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    </a:t>
            </a:r>
            <a:r>
              <a:rPr lang="en-US" sz="1600" b="0" dirty="0" err="1">
                <a:solidFill>
                  <a:schemeClr val="tx1"/>
                </a:solidFill>
                <a:latin typeface="Helvetica" charset="0"/>
              </a:rPr>
              <a:t>System.out.println</a:t>
            </a: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("mean:                    " + mean);</a:t>
            </a:r>
          </a:p>
          <a:p>
            <a:pPr>
              <a:lnSpc>
                <a:spcPct val="85000"/>
              </a:lnSpc>
            </a:pP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    </a:t>
            </a:r>
            <a:r>
              <a:rPr lang="en-US" sz="1600" b="0" dirty="0" err="1">
                <a:solidFill>
                  <a:schemeClr val="tx1"/>
                </a:solidFill>
                <a:latin typeface="Helvetica" charset="0"/>
              </a:rPr>
              <a:t>System.out.println</a:t>
            </a: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("median:                 " + med);</a:t>
            </a:r>
          </a:p>
          <a:p>
            <a:pPr>
              <a:lnSpc>
                <a:spcPct val="85000"/>
              </a:lnSpc>
            </a:pP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    </a:t>
            </a:r>
            <a:r>
              <a:rPr lang="en-US" sz="1600" b="0" dirty="0" err="1">
                <a:solidFill>
                  <a:schemeClr val="tx1"/>
                </a:solidFill>
                <a:latin typeface="Helvetica" charset="0"/>
              </a:rPr>
              <a:t>System.out.println</a:t>
            </a: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("variance:                " + </a:t>
            </a:r>
            <a:r>
              <a:rPr lang="en-US" sz="1600" b="0" dirty="0" err="1">
                <a:solidFill>
                  <a:schemeClr val="tx1"/>
                </a:solidFill>
                <a:latin typeface="Helvetica" charset="0"/>
              </a:rPr>
              <a:t>var</a:t>
            </a: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);</a:t>
            </a:r>
          </a:p>
          <a:p>
            <a:pPr>
              <a:lnSpc>
                <a:spcPct val="85000"/>
              </a:lnSpc>
            </a:pP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    </a:t>
            </a:r>
            <a:r>
              <a:rPr lang="en-US" sz="1600" b="0" dirty="0" err="1">
                <a:solidFill>
                  <a:schemeClr val="tx1"/>
                </a:solidFill>
                <a:latin typeface="Helvetica" charset="0"/>
              </a:rPr>
              <a:t>System.out.println</a:t>
            </a: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("standard deviation: " + </a:t>
            </a:r>
            <a:r>
              <a:rPr lang="en-US" sz="1600" b="0" dirty="0" err="1">
                <a:solidFill>
                  <a:schemeClr val="tx1"/>
                </a:solidFill>
                <a:latin typeface="Helvetica" charset="0"/>
              </a:rPr>
              <a:t>sd</a:t>
            </a: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);</a:t>
            </a:r>
          </a:p>
          <a:p>
            <a:pPr>
              <a:lnSpc>
                <a:spcPct val="85000"/>
              </a:lnSpc>
            </a:pP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}</a:t>
            </a:r>
          </a:p>
        </p:txBody>
      </p:sp>
      <p:sp>
        <p:nvSpPr>
          <p:cNvPr id="23560" name="Date Placeholder 7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dirty="0"/>
              <a:t>Introduction to Software Testing, Edition 2  (Ch 7)</a:t>
            </a:r>
          </a:p>
        </p:txBody>
      </p:sp>
      <p:sp>
        <p:nvSpPr>
          <p:cNvPr id="23561" name="Slide Number Placeholder 8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D257CDE-6FBD-41FA-A52E-F2E9C339BCBA}" type="slidenum">
              <a:rPr lang="en-US" smtClean="0"/>
              <a:pPr/>
              <a:t>58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95950" y="2099679"/>
            <a:ext cx="2276475" cy="707886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0" i="1" dirty="0">
                <a:solidFill>
                  <a:srgbClr val="002060"/>
                </a:solidFill>
                <a:latin typeface="Gill Sans MT" panose="020B0502020104020203" pitchFamily="34" charset="0"/>
              </a:rPr>
              <a:t>Draw the graph and label the edges.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Footer Placeholder 4"/>
          <p:cNvSpPr txBox="1">
            <a:spLocks noGrp="1"/>
          </p:cNvSpPr>
          <p:nvPr/>
        </p:nvSpPr>
        <p:spPr bwMode="auto">
          <a:xfrm>
            <a:off x="4105275" y="6427788"/>
            <a:ext cx="28956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900" b="0">
                <a:solidFill>
                  <a:schemeClr val="tx1"/>
                </a:solidFill>
              </a:rPr>
              <a:t>© Ammann &amp; Offutt</a:t>
            </a:r>
          </a:p>
        </p:txBody>
      </p:sp>
      <p:sp>
        <p:nvSpPr>
          <p:cNvPr id="2458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effectLst/>
              </a:rPr>
              <a:t>Control Flow Graph for Stats</a:t>
            </a:r>
          </a:p>
        </p:txBody>
      </p:sp>
      <p:sp>
        <p:nvSpPr>
          <p:cNvPr id="24582" name="Text Box 4"/>
          <p:cNvSpPr txBox="1">
            <a:spLocks noChangeArrowheads="1"/>
          </p:cNvSpPr>
          <p:nvPr/>
        </p:nvSpPr>
        <p:spPr bwMode="auto">
          <a:xfrm>
            <a:off x="1017588" y="1520825"/>
            <a:ext cx="6365875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63495" name="Text Box 6"/>
          <p:cNvSpPr txBox="1">
            <a:spLocks noChangeArrowheads="1"/>
          </p:cNvSpPr>
          <p:nvPr/>
        </p:nvSpPr>
        <p:spPr bwMode="auto">
          <a:xfrm>
            <a:off x="1092200" y="836613"/>
            <a:ext cx="6959600" cy="59531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85000"/>
              </a:lnSpc>
            </a:pP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public static void </a:t>
            </a:r>
            <a:r>
              <a:rPr lang="en-US" sz="1600" b="0" dirty="0" err="1">
                <a:solidFill>
                  <a:schemeClr val="tx1"/>
                </a:solidFill>
                <a:latin typeface="Helvetica" charset="0"/>
              </a:rPr>
              <a:t>computeStats</a:t>
            </a: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(</a:t>
            </a:r>
            <a:r>
              <a:rPr lang="en-US" sz="1600" b="0" dirty="0" err="1">
                <a:solidFill>
                  <a:schemeClr val="tx1"/>
                </a:solidFill>
                <a:latin typeface="Helvetica" charset="0"/>
              </a:rPr>
              <a:t>int</a:t>
            </a: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[ ] numbers)</a:t>
            </a:r>
          </a:p>
          <a:p>
            <a:pPr>
              <a:lnSpc>
                <a:spcPct val="85000"/>
              </a:lnSpc>
            </a:pP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{</a:t>
            </a:r>
          </a:p>
          <a:p>
            <a:pPr>
              <a:lnSpc>
                <a:spcPct val="85000"/>
              </a:lnSpc>
            </a:pP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    </a:t>
            </a:r>
            <a:r>
              <a:rPr lang="en-US" sz="1600" b="0" dirty="0" err="1">
                <a:solidFill>
                  <a:schemeClr val="tx1"/>
                </a:solidFill>
                <a:latin typeface="Helvetica" charset="0"/>
              </a:rPr>
              <a:t>int</a:t>
            </a: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length = </a:t>
            </a:r>
            <a:r>
              <a:rPr lang="en-US" sz="1600" b="0" dirty="0" err="1">
                <a:solidFill>
                  <a:schemeClr val="tx1"/>
                </a:solidFill>
                <a:latin typeface="Helvetica" charset="0"/>
              </a:rPr>
              <a:t>numbers.length</a:t>
            </a: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;</a:t>
            </a:r>
          </a:p>
          <a:p>
            <a:pPr>
              <a:lnSpc>
                <a:spcPct val="85000"/>
              </a:lnSpc>
            </a:pP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    double med, </a:t>
            </a:r>
            <a:r>
              <a:rPr lang="en-US" sz="1600" b="0" dirty="0" err="1">
                <a:solidFill>
                  <a:schemeClr val="tx1"/>
                </a:solidFill>
                <a:latin typeface="Helvetica" charset="0"/>
              </a:rPr>
              <a:t>var</a:t>
            </a: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, </a:t>
            </a:r>
            <a:r>
              <a:rPr lang="en-US" sz="1600" b="0" dirty="0" err="1">
                <a:solidFill>
                  <a:schemeClr val="tx1"/>
                </a:solidFill>
                <a:latin typeface="Helvetica" charset="0"/>
              </a:rPr>
              <a:t>sd</a:t>
            </a: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, mean, sum, </a:t>
            </a:r>
            <a:r>
              <a:rPr lang="en-US" sz="1600" b="0" dirty="0" err="1">
                <a:solidFill>
                  <a:schemeClr val="tx1"/>
                </a:solidFill>
                <a:latin typeface="Helvetica" charset="0"/>
              </a:rPr>
              <a:t>varsum</a:t>
            </a: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;</a:t>
            </a:r>
          </a:p>
          <a:p>
            <a:pPr>
              <a:lnSpc>
                <a:spcPct val="85000"/>
              </a:lnSpc>
            </a:pPr>
            <a:endParaRPr lang="en-US" sz="1600" b="0" dirty="0">
              <a:solidFill>
                <a:schemeClr val="tx1"/>
              </a:solidFill>
              <a:latin typeface="Helvetica" charset="0"/>
            </a:endParaRPr>
          </a:p>
          <a:p>
            <a:pPr>
              <a:lnSpc>
                <a:spcPct val="85000"/>
              </a:lnSpc>
            </a:pP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    sum = 0;</a:t>
            </a:r>
          </a:p>
          <a:p>
            <a:pPr>
              <a:lnSpc>
                <a:spcPct val="85000"/>
              </a:lnSpc>
            </a:pP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    </a:t>
            </a: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for (</a:t>
            </a:r>
            <a:r>
              <a:rPr lang="en-US" sz="1600" b="0" dirty="0" err="1">
                <a:solidFill>
                  <a:schemeClr val="tx2"/>
                </a:solidFill>
                <a:latin typeface="Helvetica" charset="0"/>
              </a:rPr>
              <a:t>int</a:t>
            </a: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 </a:t>
            </a:r>
            <a:r>
              <a:rPr lang="en-US" sz="1600" b="0" dirty="0" err="1">
                <a:solidFill>
                  <a:schemeClr val="tx2"/>
                </a:solidFill>
                <a:latin typeface="Helvetica" charset="0"/>
              </a:rPr>
              <a:t>i</a:t>
            </a: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 = 0; </a:t>
            </a:r>
            <a:r>
              <a:rPr lang="en-US" sz="1600" b="0" dirty="0" err="1">
                <a:solidFill>
                  <a:schemeClr val="tx2"/>
                </a:solidFill>
                <a:latin typeface="Helvetica" charset="0"/>
              </a:rPr>
              <a:t>i</a:t>
            </a: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 &lt; length; </a:t>
            </a:r>
            <a:r>
              <a:rPr lang="en-US" sz="1600" b="0" dirty="0" err="1">
                <a:solidFill>
                  <a:schemeClr val="tx2"/>
                </a:solidFill>
                <a:latin typeface="Helvetica" charset="0"/>
              </a:rPr>
              <a:t>i</a:t>
            </a: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++)</a:t>
            </a:r>
          </a:p>
          <a:p>
            <a:pPr>
              <a:lnSpc>
                <a:spcPct val="85000"/>
              </a:lnSpc>
            </a:pP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    {</a:t>
            </a:r>
          </a:p>
          <a:p>
            <a:pPr>
              <a:lnSpc>
                <a:spcPct val="85000"/>
              </a:lnSpc>
            </a:pP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         sum += numbers [ </a:t>
            </a:r>
            <a:r>
              <a:rPr lang="en-US" sz="1600" b="0" dirty="0" err="1">
                <a:solidFill>
                  <a:schemeClr val="tx1"/>
                </a:solidFill>
                <a:latin typeface="Helvetica" charset="0"/>
              </a:rPr>
              <a:t>i</a:t>
            </a: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];</a:t>
            </a:r>
          </a:p>
          <a:p>
            <a:pPr>
              <a:lnSpc>
                <a:spcPct val="85000"/>
              </a:lnSpc>
            </a:pP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    } </a:t>
            </a:r>
          </a:p>
          <a:p>
            <a:pPr>
              <a:lnSpc>
                <a:spcPct val="85000"/>
              </a:lnSpc>
            </a:pP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    med   = numbers [ length / 2];</a:t>
            </a:r>
          </a:p>
          <a:p>
            <a:pPr>
              <a:lnSpc>
                <a:spcPct val="85000"/>
              </a:lnSpc>
            </a:pP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    mean = sum / (double) length;</a:t>
            </a:r>
          </a:p>
          <a:p>
            <a:pPr>
              <a:lnSpc>
                <a:spcPct val="85000"/>
              </a:lnSpc>
            </a:pPr>
            <a:endParaRPr lang="en-US" sz="1600" b="0" dirty="0">
              <a:solidFill>
                <a:schemeClr val="tx1"/>
              </a:solidFill>
              <a:latin typeface="Helvetica" charset="0"/>
            </a:endParaRPr>
          </a:p>
          <a:p>
            <a:pPr>
              <a:lnSpc>
                <a:spcPct val="85000"/>
              </a:lnSpc>
            </a:pP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    </a:t>
            </a:r>
            <a:r>
              <a:rPr lang="en-US" sz="1600" b="0" dirty="0" err="1">
                <a:solidFill>
                  <a:schemeClr val="tx1"/>
                </a:solidFill>
                <a:latin typeface="Helvetica" charset="0"/>
              </a:rPr>
              <a:t>varsum</a:t>
            </a: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= 0;</a:t>
            </a:r>
          </a:p>
          <a:p>
            <a:pPr>
              <a:lnSpc>
                <a:spcPct val="85000"/>
              </a:lnSpc>
            </a:pP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    </a:t>
            </a: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for (</a:t>
            </a:r>
            <a:r>
              <a:rPr lang="en-US" sz="1600" b="0" dirty="0" err="1">
                <a:solidFill>
                  <a:schemeClr val="tx2"/>
                </a:solidFill>
                <a:latin typeface="Helvetica" charset="0"/>
              </a:rPr>
              <a:t>int</a:t>
            </a: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 </a:t>
            </a:r>
            <a:r>
              <a:rPr lang="en-US" sz="1600" b="0" dirty="0" err="1">
                <a:solidFill>
                  <a:schemeClr val="tx2"/>
                </a:solidFill>
                <a:latin typeface="Helvetica" charset="0"/>
              </a:rPr>
              <a:t>i</a:t>
            </a: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 = 0; </a:t>
            </a:r>
            <a:r>
              <a:rPr lang="en-US" sz="1600" b="0" dirty="0" err="1">
                <a:solidFill>
                  <a:schemeClr val="tx2"/>
                </a:solidFill>
                <a:latin typeface="Helvetica" charset="0"/>
              </a:rPr>
              <a:t>i</a:t>
            </a: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 &lt; length; </a:t>
            </a:r>
            <a:r>
              <a:rPr lang="en-US" sz="1600" b="0" dirty="0" err="1">
                <a:solidFill>
                  <a:schemeClr val="tx2"/>
                </a:solidFill>
                <a:latin typeface="Helvetica" charset="0"/>
              </a:rPr>
              <a:t>i</a:t>
            </a: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++)</a:t>
            </a:r>
          </a:p>
          <a:p>
            <a:pPr>
              <a:lnSpc>
                <a:spcPct val="85000"/>
              </a:lnSpc>
            </a:pP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    {</a:t>
            </a:r>
          </a:p>
          <a:p>
            <a:pPr>
              <a:lnSpc>
                <a:spcPct val="85000"/>
              </a:lnSpc>
            </a:pP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         </a:t>
            </a:r>
            <a:r>
              <a:rPr lang="en-US" sz="1600" b="0" dirty="0" err="1">
                <a:solidFill>
                  <a:schemeClr val="tx1"/>
                </a:solidFill>
                <a:latin typeface="Helvetica" charset="0"/>
              </a:rPr>
              <a:t>varsum</a:t>
            </a: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= </a:t>
            </a:r>
            <a:r>
              <a:rPr lang="en-US" sz="1600" b="0" dirty="0" err="1">
                <a:solidFill>
                  <a:schemeClr val="tx1"/>
                </a:solidFill>
                <a:latin typeface="Helvetica" charset="0"/>
              </a:rPr>
              <a:t>varsum</a:t>
            </a: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 + ((numbers [ I ] - mean) * (numbers [ I ] - mean));</a:t>
            </a:r>
          </a:p>
          <a:p>
            <a:pPr>
              <a:lnSpc>
                <a:spcPct val="85000"/>
              </a:lnSpc>
            </a:pP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    }</a:t>
            </a:r>
          </a:p>
          <a:p>
            <a:pPr>
              <a:lnSpc>
                <a:spcPct val="85000"/>
              </a:lnSpc>
            </a:pP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    </a:t>
            </a:r>
            <a:r>
              <a:rPr lang="en-US" sz="1600" b="0" dirty="0" err="1">
                <a:solidFill>
                  <a:schemeClr val="tx1"/>
                </a:solidFill>
                <a:latin typeface="Helvetica" charset="0"/>
              </a:rPr>
              <a:t>var</a:t>
            </a: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= </a:t>
            </a:r>
            <a:r>
              <a:rPr lang="en-US" sz="1600" b="0" dirty="0" err="1">
                <a:solidFill>
                  <a:schemeClr val="tx1"/>
                </a:solidFill>
                <a:latin typeface="Helvetica" charset="0"/>
              </a:rPr>
              <a:t>varsum</a:t>
            </a: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/ ( length - 1.0 );</a:t>
            </a:r>
          </a:p>
          <a:p>
            <a:pPr>
              <a:lnSpc>
                <a:spcPct val="85000"/>
              </a:lnSpc>
            </a:pP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    </a:t>
            </a:r>
            <a:r>
              <a:rPr lang="en-US" sz="1600" b="0" dirty="0" err="1">
                <a:solidFill>
                  <a:schemeClr val="tx1"/>
                </a:solidFill>
                <a:latin typeface="Helvetica" charset="0"/>
              </a:rPr>
              <a:t>sd</a:t>
            </a: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 = </a:t>
            </a:r>
            <a:r>
              <a:rPr lang="en-US" sz="1600" b="0" dirty="0" err="1">
                <a:solidFill>
                  <a:schemeClr val="tx1"/>
                </a:solidFill>
                <a:latin typeface="Helvetica" charset="0"/>
              </a:rPr>
              <a:t>Math.sqrt</a:t>
            </a: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( </a:t>
            </a:r>
            <a:r>
              <a:rPr lang="en-US" sz="1600" b="0" dirty="0" err="1">
                <a:solidFill>
                  <a:schemeClr val="tx1"/>
                </a:solidFill>
                <a:latin typeface="Helvetica" charset="0"/>
              </a:rPr>
              <a:t>var</a:t>
            </a: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);</a:t>
            </a:r>
          </a:p>
          <a:p>
            <a:pPr>
              <a:lnSpc>
                <a:spcPct val="85000"/>
              </a:lnSpc>
            </a:pPr>
            <a:endParaRPr lang="en-US" sz="1600" b="0" dirty="0">
              <a:solidFill>
                <a:schemeClr val="tx1"/>
              </a:solidFill>
              <a:latin typeface="Helvetica" charset="0"/>
            </a:endParaRPr>
          </a:p>
          <a:p>
            <a:pPr>
              <a:lnSpc>
                <a:spcPct val="85000"/>
              </a:lnSpc>
            </a:pP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    </a:t>
            </a:r>
            <a:r>
              <a:rPr lang="en-US" sz="1600" b="0" dirty="0" err="1">
                <a:solidFill>
                  <a:schemeClr val="tx1"/>
                </a:solidFill>
                <a:latin typeface="Helvetica" charset="0"/>
              </a:rPr>
              <a:t>System.out.println</a:t>
            </a: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("length:                   " + length);</a:t>
            </a:r>
          </a:p>
          <a:p>
            <a:pPr>
              <a:lnSpc>
                <a:spcPct val="85000"/>
              </a:lnSpc>
            </a:pP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    </a:t>
            </a:r>
            <a:r>
              <a:rPr lang="en-US" sz="1600" b="0" dirty="0" err="1">
                <a:solidFill>
                  <a:schemeClr val="tx1"/>
                </a:solidFill>
                <a:latin typeface="Helvetica" charset="0"/>
              </a:rPr>
              <a:t>System.out.println</a:t>
            </a: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("mean:                    " + mean);</a:t>
            </a:r>
          </a:p>
          <a:p>
            <a:pPr>
              <a:lnSpc>
                <a:spcPct val="85000"/>
              </a:lnSpc>
            </a:pP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    </a:t>
            </a:r>
            <a:r>
              <a:rPr lang="en-US" sz="1600" b="0" dirty="0" err="1">
                <a:solidFill>
                  <a:schemeClr val="tx1"/>
                </a:solidFill>
                <a:latin typeface="Helvetica" charset="0"/>
              </a:rPr>
              <a:t>System.out.println</a:t>
            </a: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("median:                 " + med);</a:t>
            </a:r>
          </a:p>
          <a:p>
            <a:pPr>
              <a:lnSpc>
                <a:spcPct val="85000"/>
              </a:lnSpc>
            </a:pP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    </a:t>
            </a:r>
            <a:r>
              <a:rPr lang="en-US" sz="1600" b="0" dirty="0" err="1">
                <a:solidFill>
                  <a:schemeClr val="tx1"/>
                </a:solidFill>
                <a:latin typeface="Helvetica" charset="0"/>
              </a:rPr>
              <a:t>System.out.println</a:t>
            </a: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("variance:                " + </a:t>
            </a:r>
            <a:r>
              <a:rPr lang="en-US" sz="1600" b="0" dirty="0" err="1">
                <a:solidFill>
                  <a:schemeClr val="tx1"/>
                </a:solidFill>
                <a:latin typeface="Helvetica" charset="0"/>
              </a:rPr>
              <a:t>var</a:t>
            </a: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);</a:t>
            </a:r>
          </a:p>
          <a:p>
            <a:pPr>
              <a:lnSpc>
                <a:spcPct val="85000"/>
              </a:lnSpc>
            </a:pP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    </a:t>
            </a:r>
            <a:r>
              <a:rPr lang="en-US" sz="1600" b="0" dirty="0" err="1">
                <a:solidFill>
                  <a:schemeClr val="tx1"/>
                </a:solidFill>
                <a:latin typeface="Helvetica" charset="0"/>
              </a:rPr>
              <a:t>System.out.println</a:t>
            </a: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("standard deviation: " + </a:t>
            </a:r>
            <a:r>
              <a:rPr lang="en-US" sz="1600" b="0" dirty="0" err="1">
                <a:solidFill>
                  <a:schemeClr val="tx1"/>
                </a:solidFill>
                <a:latin typeface="Helvetica" charset="0"/>
              </a:rPr>
              <a:t>sd</a:t>
            </a: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);</a:t>
            </a:r>
          </a:p>
          <a:p>
            <a:pPr>
              <a:lnSpc>
                <a:spcPct val="85000"/>
              </a:lnSpc>
            </a:pP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}</a:t>
            </a:r>
          </a:p>
        </p:txBody>
      </p:sp>
      <p:sp>
        <p:nvSpPr>
          <p:cNvPr id="202811" name="Text Box 59"/>
          <p:cNvSpPr txBox="1">
            <a:spLocks noChangeArrowheads="1"/>
          </p:cNvSpPr>
          <p:nvPr/>
        </p:nvSpPr>
        <p:spPr bwMode="auto">
          <a:xfrm>
            <a:off x="7650163" y="2198688"/>
            <a:ext cx="735012" cy="2444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lnSpc>
                <a:spcPct val="50000"/>
              </a:lnSpc>
              <a:spcBef>
                <a:spcPct val="50000"/>
              </a:spcBef>
            </a:pPr>
            <a:r>
              <a:rPr lang="en-US" dirty="0" err="1">
                <a:solidFill>
                  <a:srgbClr val="FF3300"/>
                </a:solidFill>
              </a:rPr>
              <a:t>i</a:t>
            </a:r>
            <a:r>
              <a:rPr lang="en-US" dirty="0">
                <a:solidFill>
                  <a:srgbClr val="FF3300"/>
                </a:solidFill>
              </a:rPr>
              <a:t> = 0</a:t>
            </a:r>
          </a:p>
        </p:txBody>
      </p: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6831013" y="3044825"/>
            <a:ext cx="2312987" cy="819150"/>
            <a:chOff x="4303" y="1918"/>
            <a:chExt cx="1457" cy="516"/>
          </a:xfrm>
        </p:grpSpPr>
        <p:sp>
          <p:nvSpPr>
            <p:cNvPr id="24658" name="Text Box 62"/>
            <p:cNvSpPr txBox="1">
              <a:spLocks noChangeArrowheads="1"/>
            </p:cNvSpPr>
            <p:nvPr/>
          </p:nvSpPr>
          <p:spPr bwMode="auto">
            <a:xfrm>
              <a:off x="4912" y="1918"/>
              <a:ext cx="848" cy="15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lang="en-US">
                  <a:solidFill>
                    <a:srgbClr val="FF3300"/>
                  </a:solidFill>
                </a:rPr>
                <a:t>i &gt;= length</a:t>
              </a:r>
            </a:p>
          </p:txBody>
        </p:sp>
        <p:sp>
          <p:nvSpPr>
            <p:cNvPr id="24659" name="Text Box 63"/>
            <p:cNvSpPr txBox="1">
              <a:spLocks noChangeArrowheads="1"/>
            </p:cNvSpPr>
            <p:nvPr/>
          </p:nvSpPr>
          <p:spPr bwMode="auto">
            <a:xfrm>
              <a:off x="4303" y="2280"/>
              <a:ext cx="821" cy="15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lang="en-US">
                  <a:solidFill>
                    <a:srgbClr val="FF3300"/>
                  </a:solidFill>
                </a:rPr>
                <a:t>i &lt; length</a:t>
              </a:r>
            </a:p>
          </p:txBody>
        </p:sp>
      </p:grpSp>
      <p:sp>
        <p:nvSpPr>
          <p:cNvPr id="202816" name="Text Box 64"/>
          <p:cNvSpPr txBox="1">
            <a:spLocks noChangeArrowheads="1"/>
          </p:cNvSpPr>
          <p:nvPr/>
        </p:nvSpPr>
        <p:spPr bwMode="auto">
          <a:xfrm>
            <a:off x="5722938" y="3971925"/>
            <a:ext cx="547687" cy="2301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800">
                <a:solidFill>
                  <a:srgbClr val="FF3300"/>
                </a:solidFill>
              </a:rPr>
              <a:t>i++</a:t>
            </a:r>
          </a:p>
        </p:txBody>
      </p: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7081838" y="5432425"/>
            <a:ext cx="2062162" cy="487363"/>
            <a:chOff x="4461" y="3422"/>
            <a:chExt cx="1299" cy="307"/>
          </a:xfrm>
        </p:grpSpPr>
        <p:sp>
          <p:nvSpPr>
            <p:cNvPr id="24656" name="Text Box 66"/>
            <p:cNvSpPr txBox="1">
              <a:spLocks noChangeArrowheads="1"/>
            </p:cNvSpPr>
            <p:nvPr/>
          </p:nvSpPr>
          <p:spPr bwMode="auto">
            <a:xfrm>
              <a:off x="4882" y="3575"/>
              <a:ext cx="878" cy="15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lnSpc>
                  <a:spcPct val="50000"/>
                </a:lnSpc>
                <a:spcBef>
                  <a:spcPct val="50000"/>
                </a:spcBef>
              </a:pPr>
              <a:r>
                <a:rPr lang="en-US">
                  <a:solidFill>
                    <a:srgbClr val="FF3300"/>
                  </a:solidFill>
                </a:rPr>
                <a:t>i &gt;= length</a:t>
              </a:r>
            </a:p>
          </p:txBody>
        </p:sp>
        <p:sp>
          <p:nvSpPr>
            <p:cNvPr id="24657" name="Text Box 67"/>
            <p:cNvSpPr txBox="1">
              <a:spLocks noChangeArrowheads="1"/>
            </p:cNvSpPr>
            <p:nvPr/>
          </p:nvSpPr>
          <p:spPr bwMode="auto">
            <a:xfrm>
              <a:off x="4461" y="3422"/>
              <a:ext cx="812" cy="15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lnSpc>
                  <a:spcPct val="50000"/>
                </a:lnSpc>
                <a:spcBef>
                  <a:spcPct val="50000"/>
                </a:spcBef>
              </a:pPr>
              <a:r>
                <a:rPr lang="en-US">
                  <a:solidFill>
                    <a:srgbClr val="FF3300"/>
                  </a:solidFill>
                </a:rPr>
                <a:t>i &lt; length</a:t>
              </a:r>
            </a:p>
          </p:txBody>
        </p:sp>
      </p:grpSp>
      <p:sp>
        <p:nvSpPr>
          <p:cNvPr id="2" name="Text Box 59"/>
          <p:cNvSpPr txBox="1">
            <a:spLocks noChangeArrowheads="1"/>
          </p:cNvSpPr>
          <p:nvPr/>
        </p:nvSpPr>
        <p:spPr bwMode="auto">
          <a:xfrm>
            <a:off x="8204200" y="4471110"/>
            <a:ext cx="714375" cy="2444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lnSpc>
                <a:spcPct val="50000"/>
              </a:lnSpc>
              <a:spcBef>
                <a:spcPct val="50000"/>
              </a:spcBef>
            </a:pPr>
            <a:r>
              <a:rPr lang="en-US" dirty="0" err="1">
                <a:solidFill>
                  <a:srgbClr val="FF3300"/>
                </a:solidFill>
              </a:rPr>
              <a:t>i</a:t>
            </a:r>
            <a:r>
              <a:rPr lang="en-US" dirty="0">
                <a:solidFill>
                  <a:srgbClr val="FF3300"/>
                </a:solidFill>
              </a:rPr>
              <a:t> = 0</a:t>
            </a:r>
          </a:p>
        </p:txBody>
      </p:sp>
      <p:sp>
        <p:nvSpPr>
          <p:cNvPr id="3" name="Text Box 64"/>
          <p:cNvSpPr txBox="1">
            <a:spLocks noChangeArrowheads="1"/>
          </p:cNvSpPr>
          <p:nvPr/>
        </p:nvSpPr>
        <p:spPr bwMode="auto">
          <a:xfrm>
            <a:off x="7121525" y="6362700"/>
            <a:ext cx="547688" cy="2444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>
                <a:solidFill>
                  <a:srgbClr val="FF3300"/>
                </a:solidFill>
              </a:rPr>
              <a:t>i++</a:t>
            </a:r>
          </a:p>
        </p:txBody>
      </p:sp>
      <p:grpSp>
        <p:nvGrpSpPr>
          <p:cNvPr id="6" name="Group 18"/>
          <p:cNvGrpSpPr>
            <a:grpSpLocks/>
          </p:cNvGrpSpPr>
          <p:nvPr/>
        </p:nvGrpSpPr>
        <p:grpSpPr bwMode="auto">
          <a:xfrm>
            <a:off x="736600" y="1143000"/>
            <a:ext cx="6280149" cy="1011238"/>
            <a:chOff x="16" y="720"/>
            <a:chExt cx="4404" cy="637"/>
          </a:xfrm>
        </p:grpSpPr>
        <p:sp>
          <p:nvSpPr>
            <p:cNvPr id="24654" name="Oval 19"/>
            <p:cNvSpPr>
              <a:spLocks noChangeArrowheads="1"/>
            </p:cNvSpPr>
            <p:nvPr/>
          </p:nvSpPr>
          <p:spPr bwMode="auto">
            <a:xfrm>
              <a:off x="16" y="720"/>
              <a:ext cx="2479" cy="637"/>
            </a:xfrm>
            <a:custGeom>
              <a:avLst/>
              <a:gdLst>
                <a:gd name="connsiteX0" fmla="*/ 0 w 10000"/>
                <a:gd name="connsiteY0" fmla="*/ 5008 h 10000"/>
                <a:gd name="connsiteX1" fmla="*/ 5002 w 10000"/>
                <a:gd name="connsiteY1" fmla="*/ 0 h 10000"/>
                <a:gd name="connsiteX2" fmla="*/ 10004 w 10000"/>
                <a:gd name="connsiteY2" fmla="*/ 5008 h 10000"/>
                <a:gd name="connsiteX3" fmla="*/ 5002 w 10000"/>
                <a:gd name="connsiteY3" fmla="*/ 10016 h 10000"/>
                <a:gd name="connsiteX4" fmla="*/ 0 w 10000"/>
                <a:gd name="connsiteY4" fmla="*/ 5008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 extrusionOk="0">
                  <a:moveTo>
                    <a:pt x="0" y="5008"/>
                  </a:moveTo>
                  <a:cubicBezTo>
                    <a:pt x="261" y="2222"/>
                    <a:pt x="2216" y="-274"/>
                    <a:pt x="5002" y="0"/>
                  </a:cubicBezTo>
                  <a:cubicBezTo>
                    <a:pt x="8006" y="128"/>
                    <a:pt x="10212" y="2173"/>
                    <a:pt x="10004" y="5008"/>
                  </a:cubicBezTo>
                  <a:cubicBezTo>
                    <a:pt x="9771" y="7998"/>
                    <a:pt x="7924" y="9984"/>
                    <a:pt x="5002" y="10016"/>
                  </a:cubicBezTo>
                  <a:cubicBezTo>
                    <a:pt x="2185" y="9721"/>
                    <a:pt x="-27" y="7146"/>
                    <a:pt x="0" y="5008"/>
                  </a:cubicBezTo>
                  <a:close/>
                </a:path>
              </a:pathLst>
            </a:custGeom>
            <a:noFill/>
            <a:ln w="28575">
              <a:solidFill>
                <a:schemeClr val="accent1">
                  <a:lumMod val="60000"/>
                  <a:lumOff val="40000"/>
                </a:schemeClr>
              </a:solidFill>
              <a:prstDash val="sysDash"/>
              <a:round/>
              <a:headEnd type="none" w="sm" len="sm"/>
              <a:tailEnd type="none" w="sm" len="sm"/>
              <a:extLst>
                <a:ext uri="{C807C97D-BFC1-408E-A445-0C87EB9F89A2}">
                  <ask:lineSketchStyleProps xmlns:ask="http://schemas.microsoft.com/office/drawing/2018/sketchyshapes" sd="1063132833">
                    <a:prstGeom prst="ellips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55" name="Line 20"/>
            <p:cNvSpPr>
              <a:spLocks noChangeShapeType="1"/>
            </p:cNvSpPr>
            <p:nvPr/>
          </p:nvSpPr>
          <p:spPr bwMode="auto">
            <a:xfrm flipV="1">
              <a:off x="2500" y="855"/>
              <a:ext cx="1920" cy="179"/>
            </a:xfrm>
            <a:custGeom>
              <a:avLst/>
              <a:gdLst>
                <a:gd name="connsiteX0" fmla="*/ 0 w 1920"/>
                <a:gd name="connsiteY0" fmla="*/ 0 h 179"/>
                <a:gd name="connsiteX1" fmla="*/ 1920 w 1920"/>
                <a:gd name="connsiteY1" fmla="*/ 179 h 1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20" h="179" extrusionOk="0">
                  <a:moveTo>
                    <a:pt x="0" y="0"/>
                  </a:moveTo>
                  <a:cubicBezTo>
                    <a:pt x="509" y="40"/>
                    <a:pt x="1455" y="170"/>
                    <a:pt x="1920" y="179"/>
                  </a:cubicBezTo>
                </a:path>
              </a:pathLst>
            </a:custGeom>
            <a:noFill/>
            <a:ln w="28575">
              <a:solidFill>
                <a:schemeClr val="accent1">
                  <a:lumMod val="60000"/>
                  <a:lumOff val="40000"/>
                </a:schemeClr>
              </a:solidFill>
              <a:prstDash val="sysDash"/>
              <a:round/>
              <a:headEnd type="none" w="sm" len="sm"/>
              <a:tailEnd type="none" w="sm" len="sm"/>
              <a:extLst>
                <a:ext uri="{C807C97D-BFC1-408E-A445-0C87EB9F89A2}">
                  <ask:lineSketchStyleProps xmlns:ask="http://schemas.microsoft.com/office/drawing/2018/sketchyshapes" sd="3766024893">
                    <a:prstGeom prst="lin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21"/>
          <p:cNvGrpSpPr>
            <a:grpSpLocks/>
          </p:cNvGrpSpPr>
          <p:nvPr/>
        </p:nvGrpSpPr>
        <p:grpSpPr bwMode="auto">
          <a:xfrm>
            <a:off x="615950" y="2079625"/>
            <a:ext cx="6359525" cy="319088"/>
            <a:chOff x="388" y="1310"/>
            <a:chExt cx="4006" cy="201"/>
          </a:xfrm>
        </p:grpSpPr>
        <p:sp>
          <p:nvSpPr>
            <p:cNvPr id="24652" name="Oval 22"/>
            <p:cNvSpPr>
              <a:spLocks noChangeArrowheads="1"/>
            </p:cNvSpPr>
            <p:nvPr/>
          </p:nvSpPr>
          <p:spPr bwMode="auto">
            <a:xfrm>
              <a:off x="388" y="1310"/>
              <a:ext cx="341" cy="201"/>
            </a:xfrm>
            <a:prstGeom prst="ellipse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  <a:prstDash val="sysDash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53" name="Line 23"/>
            <p:cNvSpPr>
              <a:spLocks noChangeShapeType="1"/>
            </p:cNvSpPr>
            <p:nvPr/>
          </p:nvSpPr>
          <p:spPr bwMode="auto">
            <a:xfrm>
              <a:off x="733" y="1414"/>
              <a:ext cx="3661" cy="9"/>
            </a:xfrm>
            <a:prstGeom prst="line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  <a:prstDash val="sysDash"/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24"/>
          <p:cNvGrpSpPr>
            <a:grpSpLocks/>
          </p:cNvGrpSpPr>
          <p:nvPr/>
        </p:nvGrpSpPr>
        <p:grpSpPr bwMode="auto">
          <a:xfrm>
            <a:off x="7108825" y="785813"/>
            <a:ext cx="555625" cy="777875"/>
            <a:chOff x="4478" y="495"/>
            <a:chExt cx="350" cy="490"/>
          </a:xfrm>
        </p:grpSpPr>
        <p:grpSp>
          <p:nvGrpSpPr>
            <p:cNvPr id="24648" name="Group 9"/>
            <p:cNvGrpSpPr>
              <a:grpSpLocks/>
            </p:cNvGrpSpPr>
            <p:nvPr/>
          </p:nvGrpSpPr>
          <p:grpSpPr bwMode="auto">
            <a:xfrm>
              <a:off x="4478" y="689"/>
              <a:ext cx="350" cy="296"/>
              <a:chOff x="3838" y="2684"/>
              <a:chExt cx="350" cy="296"/>
            </a:xfrm>
          </p:grpSpPr>
          <p:sp>
            <p:nvSpPr>
              <p:cNvPr id="24650" name="Oval 10"/>
              <p:cNvSpPr>
                <a:spLocks noChangeArrowheads="1"/>
              </p:cNvSpPr>
              <p:nvPr/>
            </p:nvSpPr>
            <p:spPr bwMode="auto">
              <a:xfrm>
                <a:off x="3838" y="2684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51" name="Text Box 11"/>
              <p:cNvSpPr txBox="1">
                <a:spLocks noChangeArrowheads="1"/>
              </p:cNvSpPr>
              <p:nvPr/>
            </p:nvSpPr>
            <p:spPr bwMode="auto">
              <a:xfrm>
                <a:off x="3915" y="2707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>
                    <a:solidFill>
                      <a:schemeClr val="tx1"/>
                    </a:solidFill>
                  </a:rPr>
                  <a:t>1</a:t>
                </a:r>
              </a:p>
            </p:txBody>
          </p:sp>
        </p:grpSp>
        <p:sp>
          <p:nvSpPr>
            <p:cNvPr id="24649" name="Line 15"/>
            <p:cNvSpPr>
              <a:spLocks noChangeShapeType="1"/>
            </p:cNvSpPr>
            <p:nvPr/>
          </p:nvSpPr>
          <p:spPr bwMode="auto">
            <a:xfrm>
              <a:off x="4653" y="495"/>
              <a:ext cx="0" cy="1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" name="Group 29"/>
          <p:cNvGrpSpPr>
            <a:grpSpLocks/>
          </p:cNvGrpSpPr>
          <p:nvPr/>
        </p:nvGrpSpPr>
        <p:grpSpPr bwMode="auto">
          <a:xfrm>
            <a:off x="7108825" y="1573213"/>
            <a:ext cx="555625" cy="947737"/>
            <a:chOff x="4478" y="991"/>
            <a:chExt cx="350" cy="597"/>
          </a:xfrm>
        </p:grpSpPr>
        <p:grpSp>
          <p:nvGrpSpPr>
            <p:cNvPr id="24644" name="Group 21"/>
            <p:cNvGrpSpPr>
              <a:grpSpLocks/>
            </p:cNvGrpSpPr>
            <p:nvPr/>
          </p:nvGrpSpPr>
          <p:grpSpPr bwMode="auto">
            <a:xfrm>
              <a:off x="4478" y="1292"/>
              <a:ext cx="350" cy="296"/>
              <a:chOff x="4288" y="1746"/>
              <a:chExt cx="350" cy="296"/>
            </a:xfrm>
          </p:grpSpPr>
          <p:sp>
            <p:nvSpPr>
              <p:cNvPr id="24646" name="Oval 22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47" name="Text Box 23"/>
              <p:cNvSpPr txBox="1">
                <a:spLocks noChangeArrowheads="1"/>
              </p:cNvSpPr>
              <p:nvPr/>
            </p:nvSpPr>
            <p:spPr bwMode="auto">
              <a:xfrm>
                <a:off x="4365" y="1769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>
                    <a:solidFill>
                      <a:schemeClr val="tx1"/>
                    </a:solidFill>
                  </a:rPr>
                  <a:t>2</a:t>
                </a:r>
              </a:p>
            </p:txBody>
          </p:sp>
        </p:grpSp>
        <p:cxnSp>
          <p:nvCxnSpPr>
            <p:cNvPr id="24645" name="AutoShape 48"/>
            <p:cNvCxnSpPr>
              <a:cxnSpLocks noChangeShapeType="1"/>
              <a:stCxn id="24650" idx="4"/>
              <a:endCxn id="24646" idx="0"/>
            </p:cNvCxnSpPr>
            <p:nvPr/>
          </p:nvCxnSpPr>
          <p:spPr bwMode="auto">
            <a:xfrm>
              <a:off x="4653" y="991"/>
              <a:ext cx="0" cy="29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12" name="Group 34"/>
          <p:cNvGrpSpPr>
            <a:grpSpLocks/>
          </p:cNvGrpSpPr>
          <p:nvPr/>
        </p:nvGrpSpPr>
        <p:grpSpPr bwMode="auto">
          <a:xfrm>
            <a:off x="7108825" y="2530475"/>
            <a:ext cx="555625" cy="949325"/>
            <a:chOff x="4478" y="1594"/>
            <a:chExt cx="350" cy="598"/>
          </a:xfrm>
        </p:grpSpPr>
        <p:grpSp>
          <p:nvGrpSpPr>
            <p:cNvPr id="24640" name="Group 27"/>
            <p:cNvGrpSpPr>
              <a:grpSpLocks/>
            </p:cNvGrpSpPr>
            <p:nvPr/>
          </p:nvGrpSpPr>
          <p:grpSpPr bwMode="auto">
            <a:xfrm>
              <a:off x="4478" y="1896"/>
              <a:ext cx="350" cy="296"/>
              <a:chOff x="4288" y="1746"/>
              <a:chExt cx="350" cy="296"/>
            </a:xfrm>
          </p:grpSpPr>
          <p:sp>
            <p:nvSpPr>
              <p:cNvPr id="24642" name="Oval 28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43" name="Text Box 29"/>
              <p:cNvSpPr txBox="1">
                <a:spLocks noChangeArrowheads="1"/>
              </p:cNvSpPr>
              <p:nvPr/>
            </p:nvSpPr>
            <p:spPr bwMode="auto">
              <a:xfrm>
                <a:off x="4365" y="1769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>
                    <a:solidFill>
                      <a:schemeClr val="tx1"/>
                    </a:solidFill>
                  </a:rPr>
                  <a:t>3</a:t>
                </a:r>
              </a:p>
            </p:txBody>
          </p:sp>
        </p:grpSp>
        <p:cxnSp>
          <p:nvCxnSpPr>
            <p:cNvPr id="24641" name="AutoShape 49"/>
            <p:cNvCxnSpPr>
              <a:cxnSpLocks noChangeShapeType="1"/>
              <a:stCxn id="24646" idx="4"/>
              <a:endCxn id="24642" idx="0"/>
            </p:cNvCxnSpPr>
            <p:nvPr/>
          </p:nvCxnSpPr>
          <p:spPr bwMode="auto">
            <a:xfrm>
              <a:off x="4653" y="1594"/>
              <a:ext cx="0" cy="29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14" name="Group 39"/>
          <p:cNvGrpSpPr>
            <a:grpSpLocks/>
          </p:cNvGrpSpPr>
          <p:nvPr/>
        </p:nvGrpSpPr>
        <p:grpSpPr bwMode="auto">
          <a:xfrm>
            <a:off x="7673975" y="3244850"/>
            <a:ext cx="804863" cy="1190625"/>
            <a:chOff x="4834" y="2044"/>
            <a:chExt cx="507" cy="750"/>
          </a:xfrm>
        </p:grpSpPr>
        <p:grpSp>
          <p:nvGrpSpPr>
            <p:cNvPr id="24636" name="Group 37"/>
            <p:cNvGrpSpPr>
              <a:grpSpLocks/>
            </p:cNvGrpSpPr>
            <p:nvPr/>
          </p:nvGrpSpPr>
          <p:grpSpPr bwMode="auto">
            <a:xfrm>
              <a:off x="4991" y="2498"/>
              <a:ext cx="350" cy="296"/>
              <a:chOff x="4288" y="1746"/>
              <a:chExt cx="350" cy="296"/>
            </a:xfrm>
          </p:grpSpPr>
          <p:sp>
            <p:nvSpPr>
              <p:cNvPr id="24638" name="Oval 38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39" name="Text Box 39"/>
              <p:cNvSpPr txBox="1">
                <a:spLocks noChangeArrowheads="1"/>
              </p:cNvSpPr>
              <p:nvPr/>
            </p:nvSpPr>
            <p:spPr bwMode="auto">
              <a:xfrm>
                <a:off x="4365" y="1769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>
                    <a:solidFill>
                      <a:schemeClr val="tx1"/>
                    </a:solidFill>
                  </a:rPr>
                  <a:t>5</a:t>
                </a:r>
              </a:p>
            </p:txBody>
          </p:sp>
        </p:grpSp>
        <p:cxnSp>
          <p:nvCxnSpPr>
            <p:cNvPr id="24637" name="AutoShape 52"/>
            <p:cNvCxnSpPr>
              <a:cxnSpLocks noChangeShapeType="1"/>
              <a:stCxn id="24642" idx="6"/>
              <a:endCxn id="24638" idx="0"/>
            </p:cNvCxnSpPr>
            <p:nvPr/>
          </p:nvCxnSpPr>
          <p:spPr bwMode="auto">
            <a:xfrm>
              <a:off x="4834" y="2044"/>
              <a:ext cx="332" cy="448"/>
            </a:xfrm>
            <a:prstGeom prst="curvedConnector2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16" name="Group 44"/>
          <p:cNvGrpSpPr>
            <a:grpSpLocks/>
          </p:cNvGrpSpPr>
          <p:nvPr/>
        </p:nvGrpSpPr>
        <p:grpSpPr bwMode="auto">
          <a:xfrm>
            <a:off x="6194425" y="3244850"/>
            <a:ext cx="995363" cy="935038"/>
            <a:chOff x="3902" y="2044"/>
            <a:chExt cx="627" cy="589"/>
          </a:xfrm>
        </p:grpSpPr>
        <p:grpSp>
          <p:nvGrpSpPr>
            <p:cNvPr id="24631" name="Group 24"/>
            <p:cNvGrpSpPr>
              <a:grpSpLocks/>
            </p:cNvGrpSpPr>
            <p:nvPr/>
          </p:nvGrpSpPr>
          <p:grpSpPr bwMode="auto">
            <a:xfrm>
              <a:off x="3908" y="2337"/>
              <a:ext cx="350" cy="296"/>
              <a:chOff x="4288" y="1746"/>
              <a:chExt cx="350" cy="296"/>
            </a:xfrm>
          </p:grpSpPr>
          <p:sp>
            <p:nvSpPr>
              <p:cNvPr id="24634" name="Oval 25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35" name="Text Box 26"/>
              <p:cNvSpPr txBox="1">
                <a:spLocks noChangeArrowheads="1"/>
              </p:cNvSpPr>
              <p:nvPr/>
            </p:nvSpPr>
            <p:spPr bwMode="auto">
              <a:xfrm>
                <a:off x="4365" y="1769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>
                    <a:solidFill>
                      <a:schemeClr val="tx1"/>
                    </a:solidFill>
                  </a:rPr>
                  <a:t>4</a:t>
                </a:r>
              </a:p>
            </p:txBody>
          </p:sp>
        </p:grpSp>
        <p:cxnSp>
          <p:nvCxnSpPr>
            <p:cNvPr id="24632" name="AutoShape 50"/>
            <p:cNvCxnSpPr>
              <a:cxnSpLocks noChangeShapeType="1"/>
              <a:stCxn id="24642" idx="3"/>
              <a:endCxn id="24634" idx="7"/>
            </p:cNvCxnSpPr>
            <p:nvPr/>
          </p:nvCxnSpPr>
          <p:spPr bwMode="auto">
            <a:xfrm flipH="1">
              <a:off x="4207" y="2155"/>
              <a:ext cx="322" cy="219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  <p:cxnSp>
          <p:nvCxnSpPr>
            <p:cNvPr id="24633" name="AutoShape 53"/>
            <p:cNvCxnSpPr>
              <a:cxnSpLocks noChangeShapeType="1"/>
              <a:stCxn id="24634" idx="2"/>
              <a:endCxn id="24642" idx="2"/>
            </p:cNvCxnSpPr>
            <p:nvPr/>
          </p:nvCxnSpPr>
          <p:spPr bwMode="auto">
            <a:xfrm rot="10800000" flipH="1">
              <a:off x="3902" y="2044"/>
              <a:ext cx="570" cy="441"/>
            </a:xfrm>
            <a:prstGeom prst="curvedConnector3">
              <a:avLst>
                <a:gd name="adj1" fmla="val -24208"/>
              </a:avLst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18" name="Group 50"/>
          <p:cNvGrpSpPr>
            <a:grpSpLocks/>
          </p:cNvGrpSpPr>
          <p:nvPr/>
        </p:nvGrpSpPr>
        <p:grpSpPr bwMode="auto">
          <a:xfrm>
            <a:off x="7923213" y="4445000"/>
            <a:ext cx="555625" cy="950913"/>
            <a:chOff x="4991" y="2800"/>
            <a:chExt cx="350" cy="599"/>
          </a:xfrm>
        </p:grpSpPr>
        <p:grpSp>
          <p:nvGrpSpPr>
            <p:cNvPr id="24627" name="Group 40"/>
            <p:cNvGrpSpPr>
              <a:grpSpLocks/>
            </p:cNvGrpSpPr>
            <p:nvPr/>
          </p:nvGrpSpPr>
          <p:grpSpPr bwMode="auto">
            <a:xfrm>
              <a:off x="4991" y="3103"/>
              <a:ext cx="350" cy="296"/>
              <a:chOff x="4288" y="1746"/>
              <a:chExt cx="350" cy="296"/>
            </a:xfrm>
          </p:grpSpPr>
          <p:sp>
            <p:nvSpPr>
              <p:cNvPr id="24629" name="Oval 41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30" name="Text Box 42"/>
              <p:cNvSpPr txBox="1">
                <a:spLocks noChangeArrowheads="1"/>
              </p:cNvSpPr>
              <p:nvPr/>
            </p:nvSpPr>
            <p:spPr bwMode="auto">
              <a:xfrm>
                <a:off x="4365" y="1769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>
                    <a:solidFill>
                      <a:schemeClr val="tx1"/>
                    </a:solidFill>
                  </a:rPr>
                  <a:t>6</a:t>
                </a:r>
              </a:p>
            </p:txBody>
          </p:sp>
        </p:grpSp>
        <p:cxnSp>
          <p:nvCxnSpPr>
            <p:cNvPr id="24628" name="AutoShape 54"/>
            <p:cNvCxnSpPr>
              <a:cxnSpLocks noChangeShapeType="1"/>
              <a:stCxn id="24638" idx="4"/>
              <a:endCxn id="24629" idx="0"/>
            </p:cNvCxnSpPr>
            <p:nvPr/>
          </p:nvCxnSpPr>
          <p:spPr bwMode="auto">
            <a:xfrm>
              <a:off x="5166" y="2800"/>
              <a:ext cx="0" cy="297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20" name="Group 55"/>
          <p:cNvGrpSpPr>
            <a:grpSpLocks/>
          </p:cNvGrpSpPr>
          <p:nvPr/>
        </p:nvGrpSpPr>
        <p:grpSpPr bwMode="auto">
          <a:xfrm>
            <a:off x="8480425" y="5243513"/>
            <a:ext cx="571500" cy="1184275"/>
            <a:chOff x="5347" y="3251"/>
            <a:chExt cx="360" cy="746"/>
          </a:xfrm>
        </p:grpSpPr>
        <p:grpSp>
          <p:nvGrpSpPr>
            <p:cNvPr id="24623" name="Group 6"/>
            <p:cNvGrpSpPr>
              <a:grpSpLocks/>
            </p:cNvGrpSpPr>
            <p:nvPr/>
          </p:nvGrpSpPr>
          <p:grpSpPr bwMode="auto">
            <a:xfrm>
              <a:off x="5357" y="3701"/>
              <a:ext cx="350" cy="296"/>
              <a:chOff x="4738" y="2684"/>
              <a:chExt cx="350" cy="296"/>
            </a:xfrm>
          </p:grpSpPr>
          <p:sp>
            <p:nvSpPr>
              <p:cNvPr id="24625" name="Oval 7"/>
              <p:cNvSpPr>
                <a:spLocks noChangeArrowheads="1"/>
              </p:cNvSpPr>
              <p:nvPr/>
            </p:nvSpPr>
            <p:spPr bwMode="auto">
              <a:xfrm>
                <a:off x="4738" y="2684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571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26" name="Text Box 8"/>
              <p:cNvSpPr txBox="1">
                <a:spLocks noChangeArrowheads="1"/>
              </p:cNvSpPr>
              <p:nvPr/>
            </p:nvSpPr>
            <p:spPr bwMode="auto">
              <a:xfrm>
                <a:off x="4815" y="2707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>
                    <a:solidFill>
                      <a:schemeClr val="tx1"/>
                    </a:solidFill>
                  </a:rPr>
                  <a:t>8</a:t>
                </a:r>
              </a:p>
            </p:txBody>
          </p:sp>
        </p:grpSp>
        <p:cxnSp>
          <p:nvCxnSpPr>
            <p:cNvPr id="24624" name="AutoShape 55"/>
            <p:cNvCxnSpPr>
              <a:cxnSpLocks noChangeShapeType="1"/>
              <a:stCxn id="24629" idx="6"/>
              <a:endCxn id="24625" idx="0"/>
            </p:cNvCxnSpPr>
            <p:nvPr/>
          </p:nvCxnSpPr>
          <p:spPr bwMode="auto">
            <a:xfrm>
              <a:off x="5347" y="3251"/>
              <a:ext cx="185" cy="438"/>
            </a:xfrm>
            <a:prstGeom prst="curvedConnector2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22" name="Group 60"/>
          <p:cNvGrpSpPr>
            <a:grpSpLocks/>
          </p:cNvGrpSpPr>
          <p:nvPr/>
        </p:nvGrpSpPr>
        <p:grpSpPr bwMode="auto">
          <a:xfrm>
            <a:off x="7100888" y="5160963"/>
            <a:ext cx="903287" cy="1193800"/>
            <a:chOff x="4473" y="3251"/>
            <a:chExt cx="569" cy="752"/>
          </a:xfrm>
        </p:grpSpPr>
        <p:grpSp>
          <p:nvGrpSpPr>
            <p:cNvPr id="24618" name="Group 43"/>
            <p:cNvGrpSpPr>
              <a:grpSpLocks/>
            </p:cNvGrpSpPr>
            <p:nvPr/>
          </p:nvGrpSpPr>
          <p:grpSpPr bwMode="auto">
            <a:xfrm>
              <a:off x="4479" y="3707"/>
              <a:ext cx="350" cy="296"/>
              <a:chOff x="4288" y="1746"/>
              <a:chExt cx="350" cy="296"/>
            </a:xfrm>
          </p:grpSpPr>
          <p:sp>
            <p:nvSpPr>
              <p:cNvPr id="24621" name="Oval 44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22" name="Text Box 45"/>
              <p:cNvSpPr txBox="1">
                <a:spLocks noChangeArrowheads="1"/>
              </p:cNvSpPr>
              <p:nvPr/>
            </p:nvSpPr>
            <p:spPr bwMode="auto">
              <a:xfrm>
                <a:off x="4365" y="1769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>
                    <a:solidFill>
                      <a:schemeClr val="tx1"/>
                    </a:solidFill>
                  </a:rPr>
                  <a:t>7</a:t>
                </a:r>
              </a:p>
            </p:txBody>
          </p:sp>
        </p:grpSp>
        <p:cxnSp>
          <p:nvCxnSpPr>
            <p:cNvPr id="24619" name="AutoShape 56"/>
            <p:cNvCxnSpPr>
              <a:cxnSpLocks noChangeShapeType="1"/>
              <a:stCxn id="24629" idx="3"/>
              <a:endCxn id="24621" idx="7"/>
            </p:cNvCxnSpPr>
            <p:nvPr/>
          </p:nvCxnSpPr>
          <p:spPr bwMode="auto">
            <a:xfrm flipH="1">
              <a:off x="4778" y="3362"/>
              <a:ext cx="264" cy="382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  <p:cxnSp>
          <p:nvCxnSpPr>
            <p:cNvPr id="24620" name="AutoShape 57"/>
            <p:cNvCxnSpPr>
              <a:cxnSpLocks noChangeShapeType="1"/>
              <a:stCxn id="24621" idx="2"/>
              <a:endCxn id="24629" idx="2"/>
            </p:cNvCxnSpPr>
            <p:nvPr/>
          </p:nvCxnSpPr>
          <p:spPr bwMode="auto">
            <a:xfrm rot="10800000" flipH="1">
              <a:off x="4473" y="3251"/>
              <a:ext cx="512" cy="604"/>
            </a:xfrm>
            <a:prstGeom prst="curvedConnector3">
              <a:avLst>
                <a:gd name="adj1" fmla="val -19532"/>
              </a:avLst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24" name="Group 66"/>
          <p:cNvGrpSpPr>
            <a:grpSpLocks/>
          </p:cNvGrpSpPr>
          <p:nvPr/>
        </p:nvGrpSpPr>
        <p:grpSpPr bwMode="auto">
          <a:xfrm>
            <a:off x="261938" y="2468563"/>
            <a:ext cx="5937250" cy="1333500"/>
            <a:chOff x="165" y="1555"/>
            <a:chExt cx="3714" cy="967"/>
          </a:xfrm>
        </p:grpSpPr>
        <p:sp>
          <p:nvSpPr>
            <p:cNvPr id="24616" name="Oval 67"/>
            <p:cNvSpPr>
              <a:spLocks noChangeArrowheads="1"/>
            </p:cNvSpPr>
            <p:nvPr/>
          </p:nvSpPr>
          <p:spPr bwMode="auto">
            <a:xfrm>
              <a:off x="165" y="1555"/>
              <a:ext cx="1380" cy="249"/>
            </a:xfrm>
            <a:prstGeom prst="ellipse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  <a:prstDash val="sysDash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7" name="Line 68"/>
            <p:cNvSpPr>
              <a:spLocks noChangeShapeType="1"/>
            </p:cNvSpPr>
            <p:nvPr/>
          </p:nvSpPr>
          <p:spPr bwMode="auto">
            <a:xfrm>
              <a:off x="1540" y="1684"/>
              <a:ext cx="2339" cy="838"/>
            </a:xfrm>
            <a:prstGeom prst="line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  <a:prstDash val="sysDash"/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5" name="Group 69"/>
          <p:cNvGrpSpPr>
            <a:grpSpLocks/>
          </p:cNvGrpSpPr>
          <p:nvPr/>
        </p:nvGrpSpPr>
        <p:grpSpPr bwMode="auto">
          <a:xfrm>
            <a:off x="19050" y="2951163"/>
            <a:ext cx="7885113" cy="1239837"/>
            <a:chOff x="12" y="1859"/>
            <a:chExt cx="4967" cy="781"/>
          </a:xfrm>
        </p:grpSpPr>
        <p:sp>
          <p:nvSpPr>
            <p:cNvPr id="24614" name="Oval 70"/>
            <p:cNvSpPr>
              <a:spLocks noChangeArrowheads="1"/>
            </p:cNvSpPr>
            <p:nvPr/>
          </p:nvSpPr>
          <p:spPr bwMode="auto">
            <a:xfrm>
              <a:off x="12" y="1859"/>
              <a:ext cx="1942" cy="537"/>
            </a:xfrm>
            <a:prstGeom prst="ellipse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  <a:prstDash val="sysDash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5" name="Line 71"/>
            <p:cNvSpPr>
              <a:spLocks noChangeShapeType="1"/>
            </p:cNvSpPr>
            <p:nvPr/>
          </p:nvSpPr>
          <p:spPr bwMode="auto">
            <a:xfrm>
              <a:off x="1946" y="2138"/>
              <a:ext cx="3033" cy="502"/>
            </a:xfrm>
            <a:prstGeom prst="line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  <a:prstDash val="sysDash"/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6" name="Group 72"/>
          <p:cNvGrpSpPr>
            <a:grpSpLocks/>
          </p:cNvGrpSpPr>
          <p:nvPr/>
        </p:nvGrpSpPr>
        <p:grpSpPr bwMode="auto">
          <a:xfrm>
            <a:off x="638175" y="3749675"/>
            <a:ext cx="7210425" cy="539750"/>
            <a:chOff x="402" y="2362"/>
            <a:chExt cx="4542" cy="340"/>
          </a:xfrm>
        </p:grpSpPr>
        <p:sp>
          <p:nvSpPr>
            <p:cNvPr id="24612" name="Oval 73"/>
            <p:cNvSpPr>
              <a:spLocks noChangeArrowheads="1"/>
            </p:cNvSpPr>
            <p:nvPr/>
          </p:nvSpPr>
          <p:spPr bwMode="auto">
            <a:xfrm>
              <a:off x="402" y="2362"/>
              <a:ext cx="341" cy="201"/>
            </a:xfrm>
            <a:prstGeom prst="ellipse">
              <a:avLst/>
            </a:prstGeom>
            <a:noFill/>
            <a:ln w="38100">
              <a:solidFill>
                <a:schemeClr val="accent1">
                  <a:lumMod val="40000"/>
                  <a:lumOff val="60000"/>
                </a:schemeClr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3" name="Line 74"/>
            <p:cNvSpPr>
              <a:spLocks noChangeShapeType="1"/>
            </p:cNvSpPr>
            <p:nvPr/>
          </p:nvSpPr>
          <p:spPr bwMode="auto">
            <a:xfrm>
              <a:off x="750" y="2475"/>
              <a:ext cx="4194" cy="227"/>
            </a:xfrm>
            <a:prstGeom prst="line">
              <a:avLst/>
            </a:prstGeom>
            <a:noFill/>
            <a:ln w="38100">
              <a:solidFill>
                <a:schemeClr val="accent1">
                  <a:lumMod val="40000"/>
                  <a:lumOff val="60000"/>
                </a:schemeClr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7" name="Group 75"/>
          <p:cNvGrpSpPr>
            <a:grpSpLocks/>
          </p:cNvGrpSpPr>
          <p:nvPr/>
        </p:nvGrpSpPr>
        <p:grpSpPr bwMode="auto">
          <a:xfrm>
            <a:off x="227013" y="4151313"/>
            <a:ext cx="7045325" cy="1717675"/>
            <a:chOff x="143" y="2615"/>
            <a:chExt cx="4438" cy="1082"/>
          </a:xfrm>
        </p:grpSpPr>
        <p:sp>
          <p:nvSpPr>
            <p:cNvPr id="24610" name="Oval 76"/>
            <p:cNvSpPr>
              <a:spLocks noChangeArrowheads="1"/>
            </p:cNvSpPr>
            <p:nvPr/>
          </p:nvSpPr>
          <p:spPr bwMode="auto">
            <a:xfrm>
              <a:off x="143" y="2615"/>
              <a:ext cx="3933" cy="249"/>
            </a:xfrm>
            <a:prstGeom prst="ellipse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  <a:prstDash val="sysDash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1" name="Line 77"/>
            <p:cNvSpPr>
              <a:spLocks noChangeShapeType="1"/>
            </p:cNvSpPr>
            <p:nvPr/>
          </p:nvSpPr>
          <p:spPr bwMode="auto">
            <a:xfrm>
              <a:off x="3909" y="2780"/>
              <a:ext cx="672" cy="917"/>
            </a:xfrm>
            <a:prstGeom prst="line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  <a:prstDash val="sysDash"/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8" name="Group 78"/>
          <p:cNvGrpSpPr>
            <a:grpSpLocks/>
          </p:cNvGrpSpPr>
          <p:nvPr/>
        </p:nvGrpSpPr>
        <p:grpSpPr bwMode="auto">
          <a:xfrm>
            <a:off x="19050" y="4613275"/>
            <a:ext cx="8459788" cy="1808163"/>
            <a:chOff x="12" y="2906"/>
            <a:chExt cx="5329" cy="1139"/>
          </a:xfrm>
        </p:grpSpPr>
        <p:sp>
          <p:nvSpPr>
            <p:cNvPr id="24608" name="Oval 79"/>
            <p:cNvSpPr>
              <a:spLocks noChangeArrowheads="1"/>
            </p:cNvSpPr>
            <p:nvPr/>
          </p:nvSpPr>
          <p:spPr bwMode="auto">
            <a:xfrm>
              <a:off x="12" y="2906"/>
              <a:ext cx="2936" cy="1139"/>
            </a:xfrm>
            <a:prstGeom prst="ellipse">
              <a:avLst/>
            </a:prstGeom>
            <a:noFill/>
            <a:ln w="38100">
              <a:solidFill>
                <a:schemeClr val="accent1">
                  <a:lumMod val="40000"/>
                  <a:lumOff val="60000"/>
                </a:schemeClr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9" name="Line 80"/>
            <p:cNvSpPr>
              <a:spLocks noChangeShapeType="1"/>
            </p:cNvSpPr>
            <p:nvPr/>
          </p:nvSpPr>
          <p:spPr bwMode="auto">
            <a:xfrm>
              <a:off x="2940" y="3491"/>
              <a:ext cx="2401" cy="336"/>
            </a:xfrm>
            <a:prstGeom prst="line">
              <a:avLst/>
            </a:prstGeom>
            <a:noFill/>
            <a:ln w="38100">
              <a:solidFill>
                <a:schemeClr val="accent1">
                  <a:lumMod val="40000"/>
                  <a:lumOff val="60000"/>
                </a:schemeClr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605" name="Date Placeholder 80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Introduction to Software Testing, Edition 2  (Ch 7)</a:t>
            </a:r>
          </a:p>
        </p:txBody>
      </p:sp>
      <p:sp>
        <p:nvSpPr>
          <p:cNvPr id="24606" name="Slide Number Placeholder 8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F45F3F2-D3B3-4314-BA58-35E6FD716F40}" type="slidenum">
              <a:rPr lang="en-US" smtClean="0"/>
              <a:pPr/>
              <a:t>59</a:t>
            </a:fld>
            <a:endParaRPr lang="en-US"/>
          </a:p>
        </p:txBody>
      </p:sp>
      <p:sp>
        <p:nvSpPr>
          <p:cNvPr id="24607" name="Footer Placeholder 8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© Ammann &amp; Offutt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111E-6 L -0.15451 1.11111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34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5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1000"/>
                                        <p:tgtEl>
                                          <p:spTgt spid="202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500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350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1000"/>
                                        <p:tgtEl>
                                          <p:spTgt spid="202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4500"/>
                            </p:stCondLst>
                            <p:childTnLst>
                              <p:par>
                                <p:cTn id="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500"/>
                            </p:stCondLst>
                            <p:childTnLst>
                              <p:par>
                                <p:cTn id="9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6500"/>
                            </p:stCondLst>
                            <p:childTnLst>
                              <p:par>
                                <p:cTn id="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5" grpId="0" animBg="1"/>
      <p:bldP spid="202811" grpId="0"/>
      <p:bldP spid="202816" grpId="0"/>
      <p:bldP spid="2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Introduction to Software Testing, Edition 2  (Ch 07)</a:t>
            </a:r>
          </a:p>
        </p:txBody>
      </p:sp>
      <p:sp>
        <p:nvSpPr>
          <p:cNvPr id="614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© Ammann &amp; Offutt</a:t>
            </a:r>
          </a:p>
        </p:txBody>
      </p:sp>
      <p:sp>
        <p:nvSpPr>
          <p:cNvPr id="61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235AFF7-E3DE-47C9-9E1F-BFE4AC90438E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Example Graphs</a:t>
            </a:r>
          </a:p>
        </p:txBody>
      </p:sp>
      <p:grpSp>
        <p:nvGrpSpPr>
          <p:cNvPr id="6150" name="Group 114"/>
          <p:cNvGrpSpPr>
            <a:grpSpLocks/>
          </p:cNvGrpSpPr>
          <p:nvPr/>
        </p:nvGrpSpPr>
        <p:grpSpPr bwMode="auto">
          <a:xfrm>
            <a:off x="160338" y="873639"/>
            <a:ext cx="1984375" cy="3794125"/>
            <a:chOff x="101" y="801"/>
            <a:chExt cx="1250" cy="2390"/>
          </a:xfrm>
        </p:grpSpPr>
        <p:sp>
          <p:nvSpPr>
            <p:cNvPr id="6204" name="Oval 5"/>
            <p:cNvSpPr>
              <a:spLocks noChangeArrowheads="1"/>
            </p:cNvSpPr>
            <p:nvPr/>
          </p:nvSpPr>
          <p:spPr bwMode="auto">
            <a:xfrm>
              <a:off x="551" y="1019"/>
              <a:ext cx="350" cy="296"/>
            </a:xfrm>
            <a:prstGeom prst="ellipse">
              <a:avLst/>
            </a:prstGeom>
            <a:solidFill>
              <a:srgbClr val="0066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05" name="Text Box 4"/>
            <p:cNvSpPr txBox="1">
              <a:spLocks noChangeArrowheads="1"/>
            </p:cNvSpPr>
            <p:nvPr/>
          </p:nvSpPr>
          <p:spPr bwMode="auto">
            <a:xfrm>
              <a:off x="628" y="1042"/>
              <a:ext cx="19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206" name="Oval 8"/>
            <p:cNvSpPr>
              <a:spLocks noChangeArrowheads="1"/>
            </p:cNvSpPr>
            <p:nvPr/>
          </p:nvSpPr>
          <p:spPr bwMode="auto">
            <a:xfrm>
              <a:off x="1001" y="1957"/>
              <a:ext cx="350" cy="296"/>
            </a:xfrm>
            <a:prstGeom prst="ellipse">
              <a:avLst/>
            </a:prstGeom>
            <a:solidFill>
              <a:srgbClr val="0066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07" name="Text Box 9"/>
            <p:cNvSpPr txBox="1">
              <a:spLocks noChangeArrowheads="1"/>
            </p:cNvSpPr>
            <p:nvPr/>
          </p:nvSpPr>
          <p:spPr bwMode="auto">
            <a:xfrm>
              <a:off x="1078" y="1980"/>
              <a:ext cx="19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6208" name="Oval 11"/>
            <p:cNvSpPr>
              <a:spLocks noChangeArrowheads="1"/>
            </p:cNvSpPr>
            <p:nvPr/>
          </p:nvSpPr>
          <p:spPr bwMode="auto">
            <a:xfrm>
              <a:off x="101" y="1957"/>
              <a:ext cx="350" cy="296"/>
            </a:xfrm>
            <a:prstGeom prst="ellipse">
              <a:avLst/>
            </a:prstGeom>
            <a:solidFill>
              <a:srgbClr val="0066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09" name="Text Box 12"/>
            <p:cNvSpPr txBox="1">
              <a:spLocks noChangeArrowheads="1"/>
            </p:cNvSpPr>
            <p:nvPr/>
          </p:nvSpPr>
          <p:spPr bwMode="auto">
            <a:xfrm>
              <a:off x="178" y="1980"/>
              <a:ext cx="19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6210" name="Oval 14"/>
            <p:cNvSpPr>
              <a:spLocks noChangeArrowheads="1"/>
            </p:cNvSpPr>
            <p:nvPr/>
          </p:nvSpPr>
          <p:spPr bwMode="auto">
            <a:xfrm>
              <a:off x="551" y="2895"/>
              <a:ext cx="350" cy="296"/>
            </a:xfrm>
            <a:prstGeom prst="ellipse">
              <a:avLst/>
            </a:prstGeom>
            <a:solidFill>
              <a:srgbClr val="0066FF"/>
            </a:solidFill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11" name="Text Box 15"/>
            <p:cNvSpPr txBox="1">
              <a:spLocks noChangeArrowheads="1"/>
            </p:cNvSpPr>
            <p:nvPr/>
          </p:nvSpPr>
          <p:spPr bwMode="auto">
            <a:xfrm>
              <a:off x="628" y="2918"/>
              <a:ext cx="19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6212" name="Line 19"/>
            <p:cNvSpPr>
              <a:spLocks noChangeShapeType="1"/>
            </p:cNvSpPr>
            <p:nvPr/>
          </p:nvSpPr>
          <p:spPr bwMode="auto">
            <a:xfrm flipH="1">
              <a:off x="360" y="1312"/>
              <a:ext cx="327" cy="66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13" name="Line 22"/>
            <p:cNvSpPr>
              <a:spLocks noChangeShapeType="1"/>
            </p:cNvSpPr>
            <p:nvPr/>
          </p:nvSpPr>
          <p:spPr bwMode="auto">
            <a:xfrm>
              <a:off x="384" y="2239"/>
              <a:ext cx="280" cy="65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14" name="Line 27"/>
            <p:cNvSpPr>
              <a:spLocks noChangeShapeType="1"/>
            </p:cNvSpPr>
            <p:nvPr/>
          </p:nvSpPr>
          <p:spPr bwMode="auto">
            <a:xfrm flipH="1">
              <a:off x="780" y="2235"/>
              <a:ext cx="303" cy="6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15" name="Line 28"/>
            <p:cNvSpPr>
              <a:spLocks noChangeShapeType="1"/>
            </p:cNvSpPr>
            <p:nvPr/>
          </p:nvSpPr>
          <p:spPr bwMode="auto">
            <a:xfrm>
              <a:off x="780" y="1317"/>
              <a:ext cx="303" cy="65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16" name="Line 29"/>
            <p:cNvSpPr>
              <a:spLocks noChangeShapeType="1"/>
            </p:cNvSpPr>
            <p:nvPr/>
          </p:nvSpPr>
          <p:spPr bwMode="auto">
            <a:xfrm>
              <a:off x="726" y="801"/>
              <a:ext cx="0" cy="20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151" name="Text Box 109"/>
          <p:cNvSpPr txBox="1">
            <a:spLocks noChangeArrowheads="1"/>
          </p:cNvSpPr>
          <p:nvPr/>
        </p:nvSpPr>
        <p:spPr bwMode="auto">
          <a:xfrm>
            <a:off x="160338" y="4802187"/>
            <a:ext cx="2066395" cy="163121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N</a:t>
            </a:r>
            <a:r>
              <a:rPr lang="en-US" baseline="-25000" dirty="0">
                <a:solidFill>
                  <a:schemeClr val="tx1"/>
                </a:solidFill>
                <a:latin typeface="Gill Sans MT" pitchFamily="34" charset="0"/>
              </a:rPr>
              <a:t>0</a:t>
            </a:r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 = { 1}</a:t>
            </a:r>
          </a:p>
          <a:p>
            <a:pPr algn="ctr">
              <a:spcBef>
                <a:spcPct val="50000"/>
              </a:spcBef>
            </a:pPr>
            <a:r>
              <a:rPr lang="en-US" dirty="0" err="1">
                <a:solidFill>
                  <a:schemeClr val="tx1"/>
                </a:solidFill>
                <a:latin typeface="Gill Sans MT" pitchFamily="34" charset="0"/>
              </a:rPr>
              <a:t>N</a:t>
            </a:r>
            <a:r>
              <a:rPr lang="en-US" baseline="-25000" dirty="0" err="1">
                <a:solidFill>
                  <a:schemeClr val="tx1"/>
                </a:solidFill>
                <a:latin typeface="Gill Sans MT" pitchFamily="34" charset="0"/>
              </a:rPr>
              <a:t>f</a:t>
            </a:r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 = { 4 }</a:t>
            </a:r>
          </a:p>
          <a:p>
            <a:pPr algn="ctr">
              <a:spcBef>
                <a:spcPct val="50000"/>
              </a:spcBef>
            </a:pPr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E = { (1,2), (1,3), (2,4), (3,4) }</a:t>
            </a:r>
          </a:p>
        </p:txBody>
      </p:sp>
      <p:grpSp>
        <p:nvGrpSpPr>
          <p:cNvPr id="6152" name="Group 116"/>
          <p:cNvGrpSpPr>
            <a:grpSpLocks/>
          </p:cNvGrpSpPr>
          <p:nvPr/>
        </p:nvGrpSpPr>
        <p:grpSpPr bwMode="auto">
          <a:xfrm>
            <a:off x="7058025" y="1219714"/>
            <a:ext cx="1984375" cy="3448050"/>
            <a:chOff x="4446" y="1019"/>
            <a:chExt cx="1250" cy="2172"/>
          </a:xfrm>
        </p:grpSpPr>
        <p:sp>
          <p:nvSpPr>
            <p:cNvPr id="6192" name="Oval 90"/>
            <p:cNvSpPr>
              <a:spLocks noChangeArrowheads="1"/>
            </p:cNvSpPr>
            <p:nvPr/>
          </p:nvSpPr>
          <p:spPr bwMode="auto">
            <a:xfrm>
              <a:off x="4896" y="1019"/>
              <a:ext cx="350" cy="296"/>
            </a:xfrm>
            <a:prstGeom prst="ellipse">
              <a:avLst/>
            </a:prstGeom>
            <a:solidFill>
              <a:srgbClr val="0066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93" name="Text Box 91"/>
            <p:cNvSpPr txBox="1">
              <a:spLocks noChangeArrowheads="1"/>
            </p:cNvSpPr>
            <p:nvPr/>
          </p:nvSpPr>
          <p:spPr bwMode="auto">
            <a:xfrm>
              <a:off x="4973" y="1042"/>
              <a:ext cx="197" cy="25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194" name="Oval 93"/>
            <p:cNvSpPr>
              <a:spLocks noChangeArrowheads="1"/>
            </p:cNvSpPr>
            <p:nvPr/>
          </p:nvSpPr>
          <p:spPr bwMode="auto">
            <a:xfrm>
              <a:off x="5346" y="1957"/>
              <a:ext cx="350" cy="296"/>
            </a:xfrm>
            <a:prstGeom prst="ellipse">
              <a:avLst/>
            </a:prstGeom>
            <a:solidFill>
              <a:srgbClr val="0066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95" name="Text Box 94"/>
            <p:cNvSpPr txBox="1">
              <a:spLocks noChangeArrowheads="1"/>
            </p:cNvSpPr>
            <p:nvPr/>
          </p:nvSpPr>
          <p:spPr bwMode="auto">
            <a:xfrm>
              <a:off x="5423" y="1980"/>
              <a:ext cx="19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6196" name="Oval 96"/>
            <p:cNvSpPr>
              <a:spLocks noChangeArrowheads="1"/>
            </p:cNvSpPr>
            <p:nvPr/>
          </p:nvSpPr>
          <p:spPr bwMode="auto">
            <a:xfrm>
              <a:off x="4446" y="1957"/>
              <a:ext cx="350" cy="296"/>
            </a:xfrm>
            <a:prstGeom prst="ellipse">
              <a:avLst/>
            </a:prstGeom>
            <a:solidFill>
              <a:srgbClr val="0066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6198" name="Oval 99"/>
            <p:cNvSpPr>
              <a:spLocks noChangeArrowheads="1"/>
            </p:cNvSpPr>
            <p:nvPr/>
          </p:nvSpPr>
          <p:spPr bwMode="auto">
            <a:xfrm>
              <a:off x="4896" y="2895"/>
              <a:ext cx="350" cy="296"/>
            </a:xfrm>
            <a:prstGeom prst="ellipse">
              <a:avLst/>
            </a:prstGeom>
            <a:solidFill>
              <a:srgbClr val="0066FF"/>
            </a:solidFill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99" name="Text Box 100"/>
            <p:cNvSpPr txBox="1">
              <a:spLocks noChangeArrowheads="1"/>
            </p:cNvSpPr>
            <p:nvPr/>
          </p:nvSpPr>
          <p:spPr bwMode="auto">
            <a:xfrm>
              <a:off x="4973" y="2918"/>
              <a:ext cx="197" cy="25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6200" name="Line 101"/>
            <p:cNvSpPr>
              <a:spLocks noChangeShapeType="1"/>
            </p:cNvSpPr>
            <p:nvPr/>
          </p:nvSpPr>
          <p:spPr bwMode="auto">
            <a:xfrm flipH="1">
              <a:off x="4705" y="1312"/>
              <a:ext cx="327" cy="67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01" name="Line 102"/>
            <p:cNvSpPr>
              <a:spLocks noChangeShapeType="1"/>
            </p:cNvSpPr>
            <p:nvPr/>
          </p:nvSpPr>
          <p:spPr bwMode="auto">
            <a:xfrm>
              <a:off x="4729" y="2239"/>
              <a:ext cx="244" cy="65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02" name="Line 103"/>
            <p:cNvSpPr>
              <a:spLocks noChangeShapeType="1"/>
            </p:cNvSpPr>
            <p:nvPr/>
          </p:nvSpPr>
          <p:spPr bwMode="auto">
            <a:xfrm flipH="1">
              <a:off x="5129" y="2235"/>
              <a:ext cx="299" cy="6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03" name="Line 104"/>
            <p:cNvSpPr>
              <a:spLocks noChangeShapeType="1"/>
            </p:cNvSpPr>
            <p:nvPr/>
          </p:nvSpPr>
          <p:spPr bwMode="auto">
            <a:xfrm>
              <a:off x="5125" y="1317"/>
              <a:ext cx="280" cy="6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153" name="Text Box 110"/>
          <p:cNvSpPr txBox="1">
            <a:spLocks noChangeArrowheads="1"/>
          </p:cNvSpPr>
          <p:nvPr/>
        </p:nvSpPr>
        <p:spPr bwMode="auto">
          <a:xfrm>
            <a:off x="6908800" y="4802187"/>
            <a:ext cx="2133600" cy="163121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N</a:t>
            </a:r>
            <a:r>
              <a:rPr lang="en-US" baseline="-25000" dirty="0">
                <a:solidFill>
                  <a:schemeClr val="tx1"/>
                </a:solidFill>
                <a:latin typeface="Gill Sans MT" pitchFamily="34" charset="0"/>
              </a:rPr>
              <a:t>0</a:t>
            </a:r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 = { }</a:t>
            </a:r>
          </a:p>
          <a:p>
            <a:pPr algn="ctr">
              <a:spcBef>
                <a:spcPct val="50000"/>
              </a:spcBef>
            </a:pPr>
            <a:r>
              <a:rPr lang="en-US" dirty="0" err="1">
                <a:solidFill>
                  <a:schemeClr val="tx1"/>
                </a:solidFill>
                <a:latin typeface="Gill Sans MT" pitchFamily="34" charset="0"/>
              </a:rPr>
              <a:t>N</a:t>
            </a:r>
            <a:r>
              <a:rPr lang="en-US" baseline="-25000" dirty="0" err="1">
                <a:solidFill>
                  <a:schemeClr val="tx1"/>
                </a:solidFill>
                <a:latin typeface="Gill Sans MT" pitchFamily="34" charset="0"/>
              </a:rPr>
              <a:t>f</a:t>
            </a:r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 = { 4 }</a:t>
            </a:r>
          </a:p>
          <a:p>
            <a:pPr algn="ctr">
              <a:spcBef>
                <a:spcPct val="50000"/>
              </a:spcBef>
            </a:pPr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E = { (1,2), (1,3), (2,4), (3,4) }</a:t>
            </a:r>
          </a:p>
        </p:txBody>
      </p:sp>
      <p:grpSp>
        <p:nvGrpSpPr>
          <p:cNvPr id="6154" name="Group 115"/>
          <p:cNvGrpSpPr>
            <a:grpSpLocks/>
          </p:cNvGrpSpPr>
          <p:nvPr/>
        </p:nvGrpSpPr>
        <p:grpSpPr bwMode="auto">
          <a:xfrm>
            <a:off x="2363788" y="868876"/>
            <a:ext cx="4475162" cy="3798888"/>
            <a:chOff x="1489" y="798"/>
            <a:chExt cx="2819" cy="2393"/>
          </a:xfrm>
        </p:grpSpPr>
        <p:sp>
          <p:nvSpPr>
            <p:cNvPr id="6157" name="Oval 78"/>
            <p:cNvSpPr>
              <a:spLocks noChangeArrowheads="1"/>
            </p:cNvSpPr>
            <p:nvPr/>
          </p:nvSpPr>
          <p:spPr bwMode="auto">
            <a:xfrm>
              <a:off x="3548" y="2895"/>
              <a:ext cx="350" cy="296"/>
            </a:xfrm>
            <a:prstGeom prst="ellipse">
              <a:avLst/>
            </a:prstGeom>
            <a:solidFill>
              <a:srgbClr val="0066FF"/>
            </a:solidFill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8" name="Text Box 79"/>
            <p:cNvSpPr txBox="1">
              <a:spLocks noChangeArrowheads="1"/>
            </p:cNvSpPr>
            <p:nvPr/>
          </p:nvSpPr>
          <p:spPr bwMode="auto">
            <a:xfrm>
              <a:off x="3598" y="2918"/>
              <a:ext cx="278" cy="25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6159" name="Oval 31"/>
            <p:cNvSpPr>
              <a:spLocks noChangeArrowheads="1"/>
            </p:cNvSpPr>
            <p:nvPr/>
          </p:nvSpPr>
          <p:spPr bwMode="auto">
            <a:xfrm>
              <a:off x="1899" y="1016"/>
              <a:ext cx="350" cy="296"/>
            </a:xfrm>
            <a:prstGeom prst="ellipse">
              <a:avLst/>
            </a:prstGeom>
            <a:solidFill>
              <a:srgbClr val="0066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0" name="Text Box 32"/>
            <p:cNvSpPr txBox="1">
              <a:spLocks noChangeArrowheads="1"/>
            </p:cNvSpPr>
            <p:nvPr/>
          </p:nvSpPr>
          <p:spPr bwMode="auto">
            <a:xfrm>
              <a:off x="1976" y="1039"/>
              <a:ext cx="19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161" name="Oval 34"/>
            <p:cNvSpPr>
              <a:spLocks noChangeArrowheads="1"/>
            </p:cNvSpPr>
            <p:nvPr/>
          </p:nvSpPr>
          <p:spPr bwMode="auto">
            <a:xfrm>
              <a:off x="2309" y="1954"/>
              <a:ext cx="350" cy="296"/>
            </a:xfrm>
            <a:prstGeom prst="ellipse">
              <a:avLst/>
            </a:prstGeom>
            <a:solidFill>
              <a:srgbClr val="0066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2" name="Text Box 35"/>
            <p:cNvSpPr txBox="1">
              <a:spLocks noChangeArrowheads="1"/>
            </p:cNvSpPr>
            <p:nvPr/>
          </p:nvSpPr>
          <p:spPr bwMode="auto">
            <a:xfrm>
              <a:off x="2386" y="1977"/>
              <a:ext cx="197" cy="25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6163" name="Oval 37"/>
            <p:cNvSpPr>
              <a:spLocks noChangeArrowheads="1"/>
            </p:cNvSpPr>
            <p:nvPr/>
          </p:nvSpPr>
          <p:spPr bwMode="auto">
            <a:xfrm>
              <a:off x="1489" y="1954"/>
              <a:ext cx="350" cy="296"/>
            </a:xfrm>
            <a:prstGeom prst="ellipse">
              <a:avLst/>
            </a:prstGeom>
            <a:solidFill>
              <a:srgbClr val="0066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4" name="Text Box 38"/>
            <p:cNvSpPr txBox="1">
              <a:spLocks noChangeArrowheads="1"/>
            </p:cNvSpPr>
            <p:nvPr/>
          </p:nvSpPr>
          <p:spPr bwMode="auto">
            <a:xfrm>
              <a:off x="1566" y="1977"/>
              <a:ext cx="19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6165" name="Oval 40"/>
            <p:cNvSpPr>
              <a:spLocks noChangeArrowheads="1"/>
            </p:cNvSpPr>
            <p:nvPr/>
          </p:nvSpPr>
          <p:spPr bwMode="auto">
            <a:xfrm>
              <a:off x="1899" y="2892"/>
              <a:ext cx="350" cy="296"/>
            </a:xfrm>
            <a:prstGeom prst="ellipse">
              <a:avLst/>
            </a:prstGeom>
            <a:solidFill>
              <a:srgbClr val="0066FF"/>
            </a:solidFill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6" name="Text Box 41"/>
            <p:cNvSpPr txBox="1">
              <a:spLocks noChangeArrowheads="1"/>
            </p:cNvSpPr>
            <p:nvPr/>
          </p:nvSpPr>
          <p:spPr bwMode="auto">
            <a:xfrm>
              <a:off x="1976" y="2915"/>
              <a:ext cx="197" cy="25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6167" name="Line 42"/>
            <p:cNvSpPr>
              <a:spLocks noChangeShapeType="1"/>
            </p:cNvSpPr>
            <p:nvPr/>
          </p:nvSpPr>
          <p:spPr bwMode="auto">
            <a:xfrm flipH="1">
              <a:off x="1732" y="1309"/>
              <a:ext cx="303" cy="64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8" name="Line 43"/>
            <p:cNvSpPr>
              <a:spLocks noChangeShapeType="1"/>
            </p:cNvSpPr>
            <p:nvPr/>
          </p:nvSpPr>
          <p:spPr bwMode="auto">
            <a:xfrm>
              <a:off x="1732" y="2236"/>
              <a:ext cx="280" cy="65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9" name="Line 44"/>
            <p:cNvSpPr>
              <a:spLocks noChangeShapeType="1"/>
            </p:cNvSpPr>
            <p:nvPr/>
          </p:nvSpPr>
          <p:spPr bwMode="auto">
            <a:xfrm flipH="1">
              <a:off x="2128" y="2250"/>
              <a:ext cx="303" cy="6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0" name="Line 45"/>
            <p:cNvSpPr>
              <a:spLocks noChangeShapeType="1"/>
            </p:cNvSpPr>
            <p:nvPr/>
          </p:nvSpPr>
          <p:spPr bwMode="auto">
            <a:xfrm>
              <a:off x="2128" y="1314"/>
              <a:ext cx="280" cy="6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1" name="Line 46"/>
            <p:cNvSpPr>
              <a:spLocks noChangeShapeType="1"/>
            </p:cNvSpPr>
            <p:nvPr/>
          </p:nvSpPr>
          <p:spPr bwMode="auto">
            <a:xfrm>
              <a:off x="2074" y="798"/>
              <a:ext cx="0" cy="20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2" name="Oval 49"/>
            <p:cNvSpPr>
              <a:spLocks noChangeArrowheads="1"/>
            </p:cNvSpPr>
            <p:nvPr/>
          </p:nvSpPr>
          <p:spPr bwMode="auto">
            <a:xfrm>
              <a:off x="2725" y="1018"/>
              <a:ext cx="350" cy="296"/>
            </a:xfrm>
            <a:prstGeom prst="ellipse">
              <a:avLst/>
            </a:prstGeom>
            <a:solidFill>
              <a:srgbClr val="0066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3" name="Text Box 50"/>
            <p:cNvSpPr txBox="1">
              <a:spLocks noChangeArrowheads="1"/>
            </p:cNvSpPr>
            <p:nvPr/>
          </p:nvSpPr>
          <p:spPr bwMode="auto">
            <a:xfrm>
              <a:off x="2802" y="1041"/>
              <a:ext cx="19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6174" name="Oval 52"/>
            <p:cNvSpPr>
              <a:spLocks noChangeArrowheads="1"/>
            </p:cNvSpPr>
            <p:nvPr/>
          </p:nvSpPr>
          <p:spPr bwMode="auto">
            <a:xfrm>
              <a:off x="3135" y="1956"/>
              <a:ext cx="350" cy="296"/>
            </a:xfrm>
            <a:prstGeom prst="ellipse">
              <a:avLst/>
            </a:prstGeom>
            <a:solidFill>
              <a:srgbClr val="0066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5" name="Text Box 53"/>
            <p:cNvSpPr txBox="1">
              <a:spLocks noChangeArrowheads="1"/>
            </p:cNvSpPr>
            <p:nvPr/>
          </p:nvSpPr>
          <p:spPr bwMode="auto">
            <a:xfrm>
              <a:off x="3212" y="1979"/>
              <a:ext cx="197" cy="25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6176" name="Oval 58"/>
            <p:cNvSpPr>
              <a:spLocks noChangeArrowheads="1"/>
            </p:cNvSpPr>
            <p:nvPr/>
          </p:nvSpPr>
          <p:spPr bwMode="auto">
            <a:xfrm>
              <a:off x="2725" y="2894"/>
              <a:ext cx="350" cy="296"/>
            </a:xfrm>
            <a:prstGeom prst="ellipse">
              <a:avLst/>
            </a:prstGeom>
            <a:solidFill>
              <a:srgbClr val="0066FF"/>
            </a:solidFill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7" name="Text Box 59"/>
            <p:cNvSpPr txBox="1">
              <a:spLocks noChangeArrowheads="1"/>
            </p:cNvSpPr>
            <p:nvPr/>
          </p:nvSpPr>
          <p:spPr bwMode="auto">
            <a:xfrm>
              <a:off x="2802" y="2917"/>
              <a:ext cx="197" cy="25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6178" name="Line 61"/>
            <p:cNvSpPr>
              <a:spLocks noChangeShapeType="1"/>
            </p:cNvSpPr>
            <p:nvPr/>
          </p:nvSpPr>
          <p:spPr bwMode="auto">
            <a:xfrm>
              <a:off x="2592" y="2238"/>
              <a:ext cx="249" cy="65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9" name="Line 62"/>
            <p:cNvSpPr>
              <a:spLocks noChangeShapeType="1"/>
            </p:cNvSpPr>
            <p:nvPr/>
          </p:nvSpPr>
          <p:spPr bwMode="auto">
            <a:xfrm flipH="1">
              <a:off x="2972" y="2250"/>
              <a:ext cx="293" cy="6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arrow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0" name="Line 63"/>
            <p:cNvSpPr>
              <a:spLocks noChangeShapeType="1"/>
            </p:cNvSpPr>
            <p:nvPr/>
          </p:nvSpPr>
          <p:spPr bwMode="auto">
            <a:xfrm flipH="1" flipV="1">
              <a:off x="2967" y="1293"/>
              <a:ext cx="241" cy="68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1" name="Line 64"/>
            <p:cNvSpPr>
              <a:spLocks noChangeShapeType="1"/>
            </p:cNvSpPr>
            <p:nvPr/>
          </p:nvSpPr>
          <p:spPr bwMode="auto">
            <a:xfrm>
              <a:off x="2900" y="800"/>
              <a:ext cx="0" cy="20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2" name="Oval 69"/>
            <p:cNvSpPr>
              <a:spLocks noChangeArrowheads="1"/>
            </p:cNvSpPr>
            <p:nvPr/>
          </p:nvSpPr>
          <p:spPr bwMode="auto">
            <a:xfrm>
              <a:off x="3548" y="1019"/>
              <a:ext cx="350" cy="296"/>
            </a:xfrm>
            <a:prstGeom prst="ellipse">
              <a:avLst/>
            </a:prstGeom>
            <a:solidFill>
              <a:srgbClr val="0066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3" name="Text Box 70"/>
            <p:cNvSpPr txBox="1">
              <a:spLocks noChangeArrowheads="1"/>
            </p:cNvSpPr>
            <p:nvPr/>
          </p:nvSpPr>
          <p:spPr bwMode="auto">
            <a:xfrm>
              <a:off x="3625" y="1042"/>
              <a:ext cx="197" cy="25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6184" name="Oval 72"/>
            <p:cNvSpPr>
              <a:spLocks noChangeArrowheads="1"/>
            </p:cNvSpPr>
            <p:nvPr/>
          </p:nvSpPr>
          <p:spPr bwMode="auto">
            <a:xfrm>
              <a:off x="3958" y="1957"/>
              <a:ext cx="350" cy="296"/>
            </a:xfrm>
            <a:prstGeom prst="ellipse">
              <a:avLst/>
            </a:prstGeom>
            <a:solidFill>
              <a:srgbClr val="0066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5" name="Text Box 73"/>
            <p:cNvSpPr txBox="1">
              <a:spLocks noChangeArrowheads="1"/>
            </p:cNvSpPr>
            <p:nvPr/>
          </p:nvSpPr>
          <p:spPr bwMode="auto">
            <a:xfrm>
              <a:off x="4035" y="1980"/>
              <a:ext cx="19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6186" name="Line 80"/>
            <p:cNvSpPr>
              <a:spLocks noChangeShapeType="1"/>
            </p:cNvSpPr>
            <p:nvPr/>
          </p:nvSpPr>
          <p:spPr bwMode="auto">
            <a:xfrm flipH="1">
              <a:off x="3368" y="1312"/>
              <a:ext cx="298" cy="64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7" name="Line 81"/>
            <p:cNvSpPr>
              <a:spLocks noChangeShapeType="1"/>
            </p:cNvSpPr>
            <p:nvPr/>
          </p:nvSpPr>
          <p:spPr bwMode="auto">
            <a:xfrm>
              <a:off x="3414" y="2231"/>
              <a:ext cx="252" cy="6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8" name="Line 82"/>
            <p:cNvSpPr>
              <a:spLocks noChangeShapeType="1"/>
            </p:cNvSpPr>
            <p:nvPr/>
          </p:nvSpPr>
          <p:spPr bwMode="auto">
            <a:xfrm flipH="1">
              <a:off x="3782" y="2262"/>
              <a:ext cx="319" cy="6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9" name="Line 83"/>
            <p:cNvSpPr>
              <a:spLocks noChangeShapeType="1"/>
            </p:cNvSpPr>
            <p:nvPr/>
          </p:nvSpPr>
          <p:spPr bwMode="auto">
            <a:xfrm>
              <a:off x="3782" y="1309"/>
              <a:ext cx="280" cy="6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0" name="Line 88"/>
            <p:cNvSpPr>
              <a:spLocks noChangeShapeType="1"/>
            </p:cNvSpPr>
            <p:nvPr/>
          </p:nvSpPr>
          <p:spPr bwMode="auto">
            <a:xfrm flipH="1">
              <a:off x="2545" y="1319"/>
              <a:ext cx="296" cy="6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1" name="Line 105"/>
            <p:cNvSpPr>
              <a:spLocks noChangeShapeType="1"/>
            </p:cNvSpPr>
            <p:nvPr/>
          </p:nvSpPr>
          <p:spPr bwMode="auto">
            <a:xfrm>
              <a:off x="3723" y="806"/>
              <a:ext cx="0" cy="20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155" name="Text Box 111"/>
          <p:cNvSpPr txBox="1">
            <a:spLocks noChangeArrowheads="1"/>
          </p:cNvSpPr>
          <p:nvPr/>
        </p:nvSpPr>
        <p:spPr bwMode="auto">
          <a:xfrm>
            <a:off x="2363788" y="4802187"/>
            <a:ext cx="4545012" cy="193899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N</a:t>
            </a:r>
            <a:r>
              <a:rPr lang="en-US" baseline="-25000" dirty="0">
                <a:solidFill>
                  <a:schemeClr val="tx1"/>
                </a:solidFill>
                <a:latin typeface="Gill Sans MT" pitchFamily="34" charset="0"/>
              </a:rPr>
              <a:t>0</a:t>
            </a:r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 = { 1, 2, 3 }</a:t>
            </a:r>
          </a:p>
          <a:p>
            <a:pPr algn="ctr">
              <a:spcBef>
                <a:spcPct val="50000"/>
              </a:spcBef>
            </a:pPr>
            <a:r>
              <a:rPr lang="en-US" dirty="0" err="1">
                <a:solidFill>
                  <a:schemeClr val="tx1"/>
                </a:solidFill>
                <a:latin typeface="Gill Sans MT" pitchFamily="34" charset="0"/>
              </a:rPr>
              <a:t>N</a:t>
            </a:r>
            <a:r>
              <a:rPr lang="en-US" baseline="-25000" dirty="0" err="1">
                <a:solidFill>
                  <a:schemeClr val="tx1"/>
                </a:solidFill>
                <a:latin typeface="Gill Sans MT" pitchFamily="34" charset="0"/>
              </a:rPr>
              <a:t>f</a:t>
            </a:r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 = { 8, 9, 10 }</a:t>
            </a:r>
          </a:p>
          <a:p>
            <a:pPr algn="ctr">
              <a:spcBef>
                <a:spcPct val="50000"/>
              </a:spcBef>
            </a:pPr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E = { (1,4), (1,5), (2,5), (3,6), (3, 7), (4, 8), (5,8), (5,9), </a:t>
            </a:r>
            <a:r>
              <a:rPr lang="en-US">
                <a:solidFill>
                  <a:schemeClr val="tx1"/>
                </a:solidFill>
                <a:latin typeface="Gill Sans MT" pitchFamily="34" charset="0"/>
              </a:rPr>
              <a:t>(6,2), </a:t>
            </a:r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(6,10), (7,10) (9,6) }</a:t>
            </a:r>
          </a:p>
        </p:txBody>
      </p:sp>
      <p:sp>
        <p:nvSpPr>
          <p:cNvPr id="17481" name="AutoShape 73"/>
          <p:cNvSpPr>
            <a:spLocks noChangeArrowheads="1"/>
          </p:cNvSpPr>
          <p:nvPr/>
        </p:nvSpPr>
        <p:spPr bwMode="auto">
          <a:xfrm>
            <a:off x="7243762" y="1628781"/>
            <a:ext cx="1798638" cy="1608138"/>
          </a:xfrm>
          <a:prstGeom prst="irregularSeal2">
            <a:avLst/>
          </a:prstGeom>
          <a:solidFill>
            <a:schemeClr val="tx1">
              <a:lumMod val="65000"/>
            </a:schemeClr>
          </a:solidFill>
          <a:ln w="28575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Not a</a:t>
            </a:r>
          </a:p>
          <a:p>
            <a:pPr algn="ctr">
              <a:defRPr/>
            </a:pP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valid</a:t>
            </a:r>
          </a:p>
          <a:p>
            <a:pPr algn="ctr">
              <a:defRPr/>
            </a:pP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graph</a:t>
            </a:r>
          </a:p>
        </p:txBody>
      </p:sp>
    </p:spTree>
    <p:extLst>
      <p:ext uri="{BB962C8B-B14F-4D97-AF65-F5344CB8AC3E}">
        <p14:creationId xmlns:p14="http://schemas.microsoft.com/office/powerpoint/2010/main" val="335804986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7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81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9850" y="96838"/>
            <a:ext cx="9004300" cy="763587"/>
          </a:xfrm>
        </p:spPr>
        <p:txBody>
          <a:bodyPr/>
          <a:lstStyle/>
          <a:p>
            <a:r>
              <a:rPr lang="en-US" sz="3200" dirty="0">
                <a:effectLst/>
              </a:rPr>
              <a:t>Control Flow TRs and Test Paths—EPC</a:t>
            </a:r>
          </a:p>
        </p:txBody>
      </p:sp>
      <p:grpSp>
        <p:nvGrpSpPr>
          <p:cNvPr id="26632" name="Group 24"/>
          <p:cNvGrpSpPr>
            <a:grpSpLocks/>
          </p:cNvGrpSpPr>
          <p:nvPr/>
        </p:nvGrpSpPr>
        <p:grpSpPr bwMode="auto">
          <a:xfrm>
            <a:off x="1328738" y="757238"/>
            <a:ext cx="555625" cy="777875"/>
            <a:chOff x="4478" y="495"/>
            <a:chExt cx="350" cy="490"/>
          </a:xfrm>
        </p:grpSpPr>
        <p:grpSp>
          <p:nvGrpSpPr>
            <p:cNvPr id="26688" name="Group 9"/>
            <p:cNvGrpSpPr>
              <a:grpSpLocks/>
            </p:cNvGrpSpPr>
            <p:nvPr/>
          </p:nvGrpSpPr>
          <p:grpSpPr bwMode="auto">
            <a:xfrm>
              <a:off x="4478" y="689"/>
              <a:ext cx="350" cy="296"/>
              <a:chOff x="3838" y="2684"/>
              <a:chExt cx="350" cy="296"/>
            </a:xfrm>
          </p:grpSpPr>
          <p:sp>
            <p:nvSpPr>
              <p:cNvPr id="26690" name="Oval 10"/>
              <p:cNvSpPr>
                <a:spLocks noChangeArrowheads="1"/>
              </p:cNvSpPr>
              <p:nvPr/>
            </p:nvSpPr>
            <p:spPr bwMode="auto">
              <a:xfrm>
                <a:off x="3838" y="2684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91" name="Text Box 11"/>
              <p:cNvSpPr txBox="1">
                <a:spLocks noChangeArrowheads="1"/>
              </p:cNvSpPr>
              <p:nvPr/>
            </p:nvSpPr>
            <p:spPr bwMode="auto">
              <a:xfrm>
                <a:off x="3915" y="2707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>
                    <a:solidFill>
                      <a:schemeClr val="tx1"/>
                    </a:solidFill>
                  </a:rPr>
                  <a:t>1</a:t>
                </a:r>
              </a:p>
            </p:txBody>
          </p:sp>
        </p:grpSp>
        <p:sp>
          <p:nvSpPr>
            <p:cNvPr id="26689" name="Line 15"/>
            <p:cNvSpPr>
              <a:spLocks noChangeShapeType="1"/>
            </p:cNvSpPr>
            <p:nvPr/>
          </p:nvSpPr>
          <p:spPr bwMode="auto">
            <a:xfrm>
              <a:off x="4653" y="495"/>
              <a:ext cx="0" cy="1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6633" name="Group 29"/>
          <p:cNvGrpSpPr>
            <a:grpSpLocks/>
          </p:cNvGrpSpPr>
          <p:nvPr/>
        </p:nvGrpSpPr>
        <p:grpSpPr bwMode="auto">
          <a:xfrm>
            <a:off x="1328738" y="1535113"/>
            <a:ext cx="555625" cy="957262"/>
            <a:chOff x="4478" y="985"/>
            <a:chExt cx="350" cy="603"/>
          </a:xfrm>
        </p:grpSpPr>
        <p:grpSp>
          <p:nvGrpSpPr>
            <p:cNvPr id="26684" name="Group 21"/>
            <p:cNvGrpSpPr>
              <a:grpSpLocks/>
            </p:cNvGrpSpPr>
            <p:nvPr/>
          </p:nvGrpSpPr>
          <p:grpSpPr bwMode="auto">
            <a:xfrm>
              <a:off x="4478" y="1292"/>
              <a:ext cx="350" cy="296"/>
              <a:chOff x="4288" y="1746"/>
              <a:chExt cx="350" cy="296"/>
            </a:xfrm>
          </p:grpSpPr>
          <p:sp>
            <p:nvSpPr>
              <p:cNvPr id="26686" name="Oval 22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87" name="Text Box 23"/>
              <p:cNvSpPr txBox="1">
                <a:spLocks noChangeArrowheads="1"/>
              </p:cNvSpPr>
              <p:nvPr/>
            </p:nvSpPr>
            <p:spPr bwMode="auto">
              <a:xfrm>
                <a:off x="4365" y="1769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>
                    <a:solidFill>
                      <a:schemeClr val="tx1"/>
                    </a:solidFill>
                  </a:rPr>
                  <a:t>2</a:t>
                </a:r>
              </a:p>
            </p:txBody>
          </p:sp>
        </p:grpSp>
        <p:cxnSp>
          <p:nvCxnSpPr>
            <p:cNvPr id="26685" name="AutoShape 48"/>
            <p:cNvCxnSpPr>
              <a:cxnSpLocks noChangeShapeType="1"/>
              <a:stCxn id="26690" idx="4"/>
              <a:endCxn id="26686" idx="0"/>
            </p:cNvCxnSpPr>
            <p:nvPr/>
          </p:nvCxnSpPr>
          <p:spPr bwMode="auto">
            <a:xfrm rot="5400000">
              <a:off x="4502" y="1136"/>
              <a:ext cx="307" cy="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26634" name="Group 34"/>
          <p:cNvGrpSpPr>
            <a:grpSpLocks/>
          </p:cNvGrpSpPr>
          <p:nvPr/>
        </p:nvGrpSpPr>
        <p:grpSpPr bwMode="auto">
          <a:xfrm>
            <a:off x="1328738" y="2493963"/>
            <a:ext cx="555625" cy="957262"/>
            <a:chOff x="4478" y="1589"/>
            <a:chExt cx="350" cy="603"/>
          </a:xfrm>
        </p:grpSpPr>
        <p:grpSp>
          <p:nvGrpSpPr>
            <p:cNvPr id="26680" name="Group 27"/>
            <p:cNvGrpSpPr>
              <a:grpSpLocks/>
            </p:cNvGrpSpPr>
            <p:nvPr/>
          </p:nvGrpSpPr>
          <p:grpSpPr bwMode="auto">
            <a:xfrm>
              <a:off x="4478" y="1896"/>
              <a:ext cx="350" cy="296"/>
              <a:chOff x="4288" y="1746"/>
              <a:chExt cx="350" cy="296"/>
            </a:xfrm>
          </p:grpSpPr>
          <p:sp>
            <p:nvSpPr>
              <p:cNvPr id="26682" name="Oval 28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83" name="Text Box 29"/>
              <p:cNvSpPr txBox="1">
                <a:spLocks noChangeArrowheads="1"/>
              </p:cNvSpPr>
              <p:nvPr/>
            </p:nvSpPr>
            <p:spPr bwMode="auto">
              <a:xfrm>
                <a:off x="4365" y="1769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>
                    <a:solidFill>
                      <a:schemeClr val="tx1"/>
                    </a:solidFill>
                  </a:rPr>
                  <a:t>3</a:t>
                </a:r>
              </a:p>
            </p:txBody>
          </p:sp>
        </p:grpSp>
        <p:cxnSp>
          <p:nvCxnSpPr>
            <p:cNvPr id="26681" name="AutoShape 49"/>
            <p:cNvCxnSpPr>
              <a:cxnSpLocks noChangeShapeType="1"/>
              <a:stCxn id="26686" idx="4"/>
              <a:endCxn id="26682" idx="0"/>
            </p:cNvCxnSpPr>
            <p:nvPr/>
          </p:nvCxnSpPr>
          <p:spPr bwMode="auto">
            <a:xfrm rot="5400000">
              <a:off x="4501" y="1740"/>
              <a:ext cx="308" cy="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26635" name="Group 37"/>
          <p:cNvGrpSpPr>
            <a:grpSpLocks/>
          </p:cNvGrpSpPr>
          <p:nvPr/>
        </p:nvGrpSpPr>
        <p:grpSpPr bwMode="auto">
          <a:xfrm>
            <a:off x="1933575" y="3937000"/>
            <a:ext cx="555625" cy="469900"/>
            <a:chOff x="4288" y="1746"/>
            <a:chExt cx="350" cy="296"/>
          </a:xfrm>
        </p:grpSpPr>
        <p:sp>
          <p:nvSpPr>
            <p:cNvPr id="26678" name="Oval 38"/>
            <p:cNvSpPr>
              <a:spLocks noChangeArrowheads="1"/>
            </p:cNvSpPr>
            <p:nvPr/>
          </p:nvSpPr>
          <p:spPr bwMode="auto">
            <a:xfrm>
              <a:off x="4288" y="1746"/>
              <a:ext cx="350" cy="296"/>
            </a:xfrm>
            <a:prstGeom prst="ellipse">
              <a:avLst/>
            </a:prstGeom>
            <a:solidFill>
              <a:srgbClr val="0066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79" name="Text Box 39"/>
            <p:cNvSpPr txBox="1">
              <a:spLocks noChangeArrowheads="1"/>
            </p:cNvSpPr>
            <p:nvPr/>
          </p:nvSpPr>
          <p:spPr bwMode="auto">
            <a:xfrm>
              <a:off x="4365" y="1769"/>
              <a:ext cx="19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>
                  <a:solidFill>
                    <a:schemeClr val="tx1"/>
                  </a:solidFill>
                </a:rPr>
                <a:t>5</a:t>
              </a:r>
            </a:p>
          </p:txBody>
        </p:sp>
      </p:grpSp>
      <p:cxnSp>
        <p:nvCxnSpPr>
          <p:cNvPr id="26636" name="AutoShape 52"/>
          <p:cNvCxnSpPr>
            <a:cxnSpLocks noChangeShapeType="1"/>
          </p:cNvCxnSpPr>
          <p:nvPr/>
        </p:nvCxnSpPr>
        <p:spPr bwMode="auto">
          <a:xfrm>
            <a:off x="1893888" y="3216275"/>
            <a:ext cx="317500" cy="711200"/>
          </a:xfrm>
          <a:prstGeom prst="curvedConnector2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grpSp>
        <p:nvGrpSpPr>
          <p:cNvPr id="26637" name="Group 44"/>
          <p:cNvGrpSpPr>
            <a:grpSpLocks/>
          </p:cNvGrpSpPr>
          <p:nvPr/>
        </p:nvGrpSpPr>
        <p:grpSpPr bwMode="auto">
          <a:xfrm>
            <a:off x="423863" y="3216275"/>
            <a:ext cx="993775" cy="935038"/>
            <a:chOff x="3908" y="2044"/>
            <a:chExt cx="626" cy="589"/>
          </a:xfrm>
        </p:grpSpPr>
        <p:grpSp>
          <p:nvGrpSpPr>
            <p:cNvPr id="26673" name="Group 24"/>
            <p:cNvGrpSpPr>
              <a:grpSpLocks/>
            </p:cNvGrpSpPr>
            <p:nvPr/>
          </p:nvGrpSpPr>
          <p:grpSpPr bwMode="auto">
            <a:xfrm>
              <a:off x="3908" y="2337"/>
              <a:ext cx="350" cy="296"/>
              <a:chOff x="4288" y="1746"/>
              <a:chExt cx="350" cy="296"/>
            </a:xfrm>
          </p:grpSpPr>
          <p:sp>
            <p:nvSpPr>
              <p:cNvPr id="26676" name="Oval 25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77" name="Text Box 26"/>
              <p:cNvSpPr txBox="1">
                <a:spLocks noChangeArrowheads="1"/>
              </p:cNvSpPr>
              <p:nvPr/>
            </p:nvSpPr>
            <p:spPr bwMode="auto">
              <a:xfrm>
                <a:off x="4365" y="1769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>
                    <a:solidFill>
                      <a:schemeClr val="tx1"/>
                    </a:solidFill>
                  </a:rPr>
                  <a:t>4</a:t>
                </a:r>
              </a:p>
            </p:txBody>
          </p:sp>
        </p:grpSp>
        <p:cxnSp>
          <p:nvCxnSpPr>
            <p:cNvPr id="26674" name="AutoShape 50"/>
            <p:cNvCxnSpPr>
              <a:cxnSpLocks noChangeShapeType="1"/>
              <a:stCxn id="26682" idx="3"/>
              <a:endCxn id="26676" idx="7"/>
            </p:cNvCxnSpPr>
            <p:nvPr/>
          </p:nvCxnSpPr>
          <p:spPr bwMode="auto">
            <a:xfrm rot="5400000">
              <a:off x="4255" y="2101"/>
              <a:ext cx="232" cy="327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  <p:cxnSp>
          <p:nvCxnSpPr>
            <p:cNvPr id="26675" name="AutoShape 53"/>
            <p:cNvCxnSpPr>
              <a:cxnSpLocks noChangeShapeType="1"/>
              <a:stCxn id="26676" idx="2"/>
              <a:endCxn id="26682" idx="2"/>
            </p:cNvCxnSpPr>
            <p:nvPr/>
          </p:nvCxnSpPr>
          <p:spPr bwMode="auto">
            <a:xfrm rot="10800000" flipH="1">
              <a:off x="3908" y="2044"/>
              <a:ext cx="575" cy="441"/>
            </a:xfrm>
            <a:prstGeom prst="curvedConnector3">
              <a:avLst>
                <a:gd name="adj1" fmla="val -25056"/>
              </a:avLst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26638" name="Group 50"/>
          <p:cNvGrpSpPr>
            <a:grpSpLocks/>
          </p:cNvGrpSpPr>
          <p:nvPr/>
        </p:nvGrpSpPr>
        <p:grpSpPr bwMode="auto">
          <a:xfrm>
            <a:off x="1933575" y="4406900"/>
            <a:ext cx="555625" cy="960438"/>
            <a:chOff x="4991" y="2794"/>
            <a:chExt cx="350" cy="605"/>
          </a:xfrm>
        </p:grpSpPr>
        <p:grpSp>
          <p:nvGrpSpPr>
            <p:cNvPr id="26669" name="Group 40"/>
            <p:cNvGrpSpPr>
              <a:grpSpLocks/>
            </p:cNvGrpSpPr>
            <p:nvPr/>
          </p:nvGrpSpPr>
          <p:grpSpPr bwMode="auto">
            <a:xfrm>
              <a:off x="4991" y="3103"/>
              <a:ext cx="350" cy="296"/>
              <a:chOff x="4288" y="1746"/>
              <a:chExt cx="350" cy="296"/>
            </a:xfrm>
          </p:grpSpPr>
          <p:sp>
            <p:nvSpPr>
              <p:cNvPr id="26671" name="Oval 41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72" name="Text Box 42"/>
              <p:cNvSpPr txBox="1">
                <a:spLocks noChangeArrowheads="1"/>
              </p:cNvSpPr>
              <p:nvPr/>
            </p:nvSpPr>
            <p:spPr bwMode="auto">
              <a:xfrm>
                <a:off x="4365" y="1769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>
                    <a:solidFill>
                      <a:schemeClr val="tx1"/>
                    </a:solidFill>
                  </a:rPr>
                  <a:t>6</a:t>
                </a:r>
              </a:p>
            </p:txBody>
          </p:sp>
        </p:grpSp>
        <p:cxnSp>
          <p:nvCxnSpPr>
            <p:cNvPr id="26670" name="AutoShape 54"/>
            <p:cNvCxnSpPr>
              <a:cxnSpLocks noChangeShapeType="1"/>
              <a:stCxn id="26678" idx="4"/>
              <a:endCxn id="26671" idx="0"/>
            </p:cNvCxnSpPr>
            <p:nvPr/>
          </p:nvCxnSpPr>
          <p:spPr bwMode="auto">
            <a:xfrm rot="5400000">
              <a:off x="5014" y="2946"/>
              <a:ext cx="309" cy="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26639" name="Group 55"/>
          <p:cNvGrpSpPr>
            <a:grpSpLocks/>
          </p:cNvGrpSpPr>
          <p:nvPr/>
        </p:nvGrpSpPr>
        <p:grpSpPr bwMode="auto">
          <a:xfrm>
            <a:off x="2497138" y="5132388"/>
            <a:ext cx="565150" cy="1266825"/>
            <a:chOff x="5351" y="3199"/>
            <a:chExt cx="356" cy="798"/>
          </a:xfrm>
        </p:grpSpPr>
        <p:grpSp>
          <p:nvGrpSpPr>
            <p:cNvPr id="26665" name="Group 6"/>
            <p:cNvGrpSpPr>
              <a:grpSpLocks/>
            </p:cNvGrpSpPr>
            <p:nvPr/>
          </p:nvGrpSpPr>
          <p:grpSpPr bwMode="auto">
            <a:xfrm>
              <a:off x="5357" y="3701"/>
              <a:ext cx="350" cy="296"/>
              <a:chOff x="4738" y="2684"/>
              <a:chExt cx="350" cy="296"/>
            </a:xfrm>
          </p:grpSpPr>
          <p:sp>
            <p:nvSpPr>
              <p:cNvPr id="26667" name="Oval 7"/>
              <p:cNvSpPr>
                <a:spLocks noChangeArrowheads="1"/>
              </p:cNvSpPr>
              <p:nvPr/>
            </p:nvSpPr>
            <p:spPr bwMode="auto">
              <a:xfrm>
                <a:off x="4738" y="2684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571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68" name="Text Box 8"/>
              <p:cNvSpPr txBox="1">
                <a:spLocks noChangeArrowheads="1"/>
              </p:cNvSpPr>
              <p:nvPr/>
            </p:nvSpPr>
            <p:spPr bwMode="auto">
              <a:xfrm>
                <a:off x="4815" y="2707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>
                    <a:solidFill>
                      <a:schemeClr val="tx1"/>
                    </a:solidFill>
                  </a:rPr>
                  <a:t>8</a:t>
                </a:r>
              </a:p>
            </p:txBody>
          </p:sp>
        </p:grpSp>
        <p:cxnSp>
          <p:nvCxnSpPr>
            <p:cNvPr id="26666" name="AutoShape 55"/>
            <p:cNvCxnSpPr>
              <a:cxnSpLocks noChangeShapeType="1"/>
              <a:stCxn id="26671" idx="6"/>
              <a:endCxn id="26667" idx="0"/>
            </p:cNvCxnSpPr>
            <p:nvPr/>
          </p:nvCxnSpPr>
          <p:spPr bwMode="auto">
            <a:xfrm>
              <a:off x="5351" y="3199"/>
              <a:ext cx="181" cy="502"/>
            </a:xfrm>
            <a:prstGeom prst="curvedConnector2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26640" name="Group 60"/>
          <p:cNvGrpSpPr>
            <a:grpSpLocks/>
          </p:cNvGrpSpPr>
          <p:nvPr/>
        </p:nvGrpSpPr>
        <p:grpSpPr bwMode="auto">
          <a:xfrm>
            <a:off x="1120775" y="5132388"/>
            <a:ext cx="901700" cy="1193800"/>
            <a:chOff x="4479" y="3251"/>
            <a:chExt cx="568" cy="752"/>
          </a:xfrm>
        </p:grpSpPr>
        <p:grpSp>
          <p:nvGrpSpPr>
            <p:cNvPr id="26660" name="Group 43"/>
            <p:cNvGrpSpPr>
              <a:grpSpLocks/>
            </p:cNvGrpSpPr>
            <p:nvPr/>
          </p:nvGrpSpPr>
          <p:grpSpPr bwMode="auto">
            <a:xfrm>
              <a:off x="4479" y="3707"/>
              <a:ext cx="350" cy="296"/>
              <a:chOff x="4288" y="1746"/>
              <a:chExt cx="350" cy="296"/>
            </a:xfrm>
          </p:grpSpPr>
          <p:sp>
            <p:nvSpPr>
              <p:cNvPr id="26663" name="Oval 44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64" name="Text Box 45"/>
              <p:cNvSpPr txBox="1">
                <a:spLocks noChangeArrowheads="1"/>
              </p:cNvSpPr>
              <p:nvPr/>
            </p:nvSpPr>
            <p:spPr bwMode="auto">
              <a:xfrm>
                <a:off x="4365" y="1769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>
                    <a:solidFill>
                      <a:schemeClr val="tx1"/>
                    </a:solidFill>
                  </a:rPr>
                  <a:t>7</a:t>
                </a:r>
              </a:p>
            </p:txBody>
          </p:sp>
        </p:grpSp>
        <p:cxnSp>
          <p:nvCxnSpPr>
            <p:cNvPr id="26661" name="AutoShape 56"/>
            <p:cNvCxnSpPr>
              <a:cxnSpLocks noChangeShapeType="1"/>
              <a:stCxn id="26671" idx="3"/>
              <a:endCxn id="26663" idx="7"/>
            </p:cNvCxnSpPr>
            <p:nvPr/>
          </p:nvCxnSpPr>
          <p:spPr bwMode="auto">
            <a:xfrm rot="5400000">
              <a:off x="4715" y="3418"/>
              <a:ext cx="395" cy="269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  <p:cxnSp>
          <p:nvCxnSpPr>
            <p:cNvPr id="26662" name="AutoShape 57"/>
            <p:cNvCxnSpPr>
              <a:cxnSpLocks noChangeShapeType="1"/>
              <a:stCxn id="26663" idx="2"/>
              <a:endCxn id="26671" idx="2"/>
            </p:cNvCxnSpPr>
            <p:nvPr/>
          </p:nvCxnSpPr>
          <p:spPr bwMode="auto">
            <a:xfrm rot="10800000" flipH="1">
              <a:off x="4479" y="3251"/>
              <a:ext cx="517" cy="604"/>
            </a:xfrm>
            <a:prstGeom prst="curvedConnector3">
              <a:avLst>
                <a:gd name="adj1" fmla="val -27866"/>
              </a:avLst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18" name="Group 59"/>
          <p:cNvGrpSpPr>
            <a:grpSpLocks/>
          </p:cNvGrpSpPr>
          <p:nvPr/>
        </p:nvGrpSpPr>
        <p:grpSpPr bwMode="auto">
          <a:xfrm>
            <a:off x="3170238" y="821785"/>
            <a:ext cx="5599112" cy="5352434"/>
            <a:chOff x="3222878" y="1109262"/>
            <a:chExt cx="5598826" cy="5352291"/>
          </a:xfrm>
        </p:grpSpPr>
        <p:sp>
          <p:nvSpPr>
            <p:cNvPr id="26657" name="Text Box 5"/>
            <p:cNvSpPr txBox="1">
              <a:spLocks noChangeArrowheads="1"/>
            </p:cNvSpPr>
            <p:nvPr/>
          </p:nvSpPr>
          <p:spPr bwMode="auto">
            <a:xfrm>
              <a:off x="3222878" y="1568037"/>
              <a:ext cx="1835056" cy="4893516"/>
            </a:xfrm>
            <a:prstGeom prst="rect">
              <a:avLst/>
            </a:prstGeom>
            <a:solidFill>
              <a:srgbClr val="0066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/>
              <a:r>
                <a:rPr lang="en-US" sz="2400" dirty="0">
                  <a:solidFill>
                    <a:srgbClr val="FFFF00"/>
                  </a:solidFill>
                  <a:latin typeface="Gill Sans MT" pitchFamily="34" charset="0"/>
                </a:rPr>
                <a:t>TR</a:t>
              </a:r>
            </a:p>
            <a:p>
              <a:endParaRPr lang="en-US" sz="2400" b="0" dirty="0">
                <a:solidFill>
                  <a:srgbClr val="FFFF00"/>
                </a:solidFill>
                <a:latin typeface="Gill Sans MT" pitchFamily="34" charset="0"/>
              </a:endParaRPr>
            </a:p>
            <a:p>
              <a:endParaRPr lang="en-US" sz="2400" b="0" dirty="0">
                <a:solidFill>
                  <a:srgbClr val="FFFF00"/>
                </a:solidFill>
                <a:latin typeface="Gill Sans MT" pitchFamily="34" charset="0"/>
              </a:endParaRPr>
            </a:p>
            <a:p>
              <a:endParaRPr lang="en-US" sz="2400" b="0" dirty="0">
                <a:solidFill>
                  <a:srgbClr val="FFFF00"/>
                </a:solidFill>
                <a:latin typeface="Gill Sans MT" pitchFamily="34" charset="0"/>
              </a:endParaRPr>
            </a:p>
            <a:p>
              <a:endParaRPr lang="en-US" sz="2400" b="0" dirty="0">
                <a:solidFill>
                  <a:srgbClr val="FFFF00"/>
                </a:solidFill>
                <a:latin typeface="Gill Sans MT" pitchFamily="34" charset="0"/>
              </a:endParaRPr>
            </a:p>
            <a:p>
              <a:endParaRPr lang="en-US" sz="2400" b="0" dirty="0">
                <a:solidFill>
                  <a:srgbClr val="FFFF00"/>
                </a:solidFill>
                <a:latin typeface="Gill Sans MT" pitchFamily="34" charset="0"/>
              </a:endParaRPr>
            </a:p>
            <a:p>
              <a:endParaRPr lang="en-US" sz="2400" b="0" dirty="0">
                <a:solidFill>
                  <a:srgbClr val="FFFF00"/>
                </a:solidFill>
                <a:latin typeface="Gill Sans MT" pitchFamily="34" charset="0"/>
              </a:endParaRPr>
            </a:p>
            <a:p>
              <a:endParaRPr lang="en-US" sz="2400" b="0" dirty="0">
                <a:solidFill>
                  <a:srgbClr val="FFFF00"/>
                </a:solidFill>
                <a:latin typeface="Gill Sans MT" pitchFamily="34" charset="0"/>
              </a:endParaRPr>
            </a:p>
            <a:p>
              <a:endParaRPr lang="en-US" sz="2400" b="0" dirty="0">
                <a:solidFill>
                  <a:srgbClr val="FFFF00"/>
                </a:solidFill>
                <a:latin typeface="Gill Sans MT" pitchFamily="34" charset="0"/>
              </a:endParaRPr>
            </a:p>
            <a:p>
              <a:endParaRPr lang="en-US" sz="2400" b="0" dirty="0">
                <a:solidFill>
                  <a:srgbClr val="FFFF00"/>
                </a:solidFill>
                <a:latin typeface="Gill Sans MT" pitchFamily="34" charset="0"/>
              </a:endParaRPr>
            </a:p>
            <a:p>
              <a:endParaRPr lang="en-US" sz="2400" b="0" dirty="0">
                <a:solidFill>
                  <a:srgbClr val="FFFF00"/>
                </a:solidFill>
                <a:latin typeface="Gill Sans MT" pitchFamily="34" charset="0"/>
              </a:endParaRPr>
            </a:p>
            <a:p>
              <a:endParaRPr lang="en-US" sz="2400" b="0" dirty="0">
                <a:solidFill>
                  <a:srgbClr val="FFFF00"/>
                </a:solidFill>
                <a:latin typeface="Gill Sans MT" pitchFamily="34" charset="0"/>
              </a:endParaRPr>
            </a:p>
            <a:p>
              <a:endParaRPr lang="en-US" sz="2400" b="0" dirty="0">
                <a:solidFill>
                  <a:schemeClr val="tx2"/>
                </a:solidFill>
                <a:latin typeface="Gill Sans MT" pitchFamily="34" charset="0"/>
              </a:endParaRPr>
            </a:p>
          </p:txBody>
        </p:sp>
        <p:sp>
          <p:nvSpPr>
            <p:cNvPr id="26658" name="Text Box 6"/>
            <p:cNvSpPr txBox="1">
              <a:spLocks noChangeArrowheads="1"/>
            </p:cNvSpPr>
            <p:nvPr/>
          </p:nvSpPr>
          <p:spPr bwMode="auto">
            <a:xfrm>
              <a:off x="5062696" y="1568037"/>
              <a:ext cx="3759008" cy="1938940"/>
            </a:xfrm>
            <a:prstGeom prst="rect">
              <a:avLst/>
            </a:prstGeom>
            <a:solidFill>
              <a:srgbClr val="0066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/>
              <a:r>
                <a:rPr lang="en-US" sz="2400" dirty="0">
                  <a:solidFill>
                    <a:srgbClr val="FFFF00"/>
                  </a:solidFill>
                  <a:latin typeface="Gill Sans MT" pitchFamily="34" charset="0"/>
                </a:rPr>
                <a:t>Test Paths</a:t>
              </a:r>
            </a:p>
            <a:p>
              <a:endParaRPr lang="en-US" sz="2400" b="0" dirty="0">
                <a:solidFill>
                  <a:srgbClr val="FFFF00"/>
                </a:solidFill>
                <a:latin typeface="Gill Sans MT" pitchFamily="34" charset="0"/>
              </a:endParaRPr>
            </a:p>
            <a:p>
              <a:endParaRPr lang="en-US" sz="2400" b="0" dirty="0">
                <a:solidFill>
                  <a:srgbClr val="FFFF00"/>
                </a:solidFill>
                <a:latin typeface="Gill Sans MT" pitchFamily="34" charset="0"/>
              </a:endParaRPr>
            </a:p>
            <a:p>
              <a:endParaRPr lang="en-US" sz="2400" b="0" dirty="0">
                <a:solidFill>
                  <a:srgbClr val="FFFF00"/>
                </a:solidFill>
                <a:latin typeface="Gill Sans MT" pitchFamily="34" charset="0"/>
              </a:endParaRPr>
            </a:p>
            <a:p>
              <a:endParaRPr lang="en-US" sz="2400" b="0" dirty="0" err="1">
                <a:solidFill>
                  <a:schemeClr val="tx2"/>
                </a:solidFill>
                <a:latin typeface="Gill Sans MT" pitchFamily="34" charset="0"/>
              </a:endParaRPr>
            </a:p>
          </p:txBody>
        </p:sp>
        <p:sp>
          <p:nvSpPr>
            <p:cNvPr id="26659" name="Text Box 6"/>
            <p:cNvSpPr txBox="1">
              <a:spLocks noChangeArrowheads="1"/>
            </p:cNvSpPr>
            <p:nvPr/>
          </p:nvSpPr>
          <p:spPr bwMode="auto">
            <a:xfrm>
              <a:off x="3223555" y="1109262"/>
              <a:ext cx="5598149" cy="461665"/>
            </a:xfrm>
            <a:prstGeom prst="rect">
              <a:avLst/>
            </a:prstGeom>
            <a:solidFill>
              <a:srgbClr val="0066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/>
              <a:r>
                <a:rPr lang="en-US" sz="2400">
                  <a:solidFill>
                    <a:srgbClr val="FFFF00"/>
                  </a:solidFill>
                  <a:latin typeface="Gill Sans MT" pitchFamily="34" charset="0"/>
                </a:rPr>
                <a:t>Edge-Pair Coverage</a:t>
              </a:r>
            </a:p>
          </p:txBody>
        </p:sp>
      </p:grpSp>
      <p:sp>
        <p:nvSpPr>
          <p:cNvPr id="26645" name="Date Placeholder 67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Introduction to Software Testing, Edition 2  (Ch 7)</a:t>
            </a:r>
          </a:p>
        </p:txBody>
      </p:sp>
      <p:sp>
        <p:nvSpPr>
          <p:cNvPr id="26647" name="Footer Placeholder 69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© Ammann &amp; Offutt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A85067-8029-4B11-9218-99F57D2F78EB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3260817" y="2000797"/>
            <a:ext cx="1673268" cy="707886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0" i="1" dirty="0">
                <a:solidFill>
                  <a:schemeClr val="tx1"/>
                </a:solidFill>
                <a:latin typeface="Gill Sans MT" panose="020B0502020104020203" pitchFamily="34" charset="0"/>
              </a:rPr>
              <a:t>Write down TRs for EPC.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5795470" y="1985337"/>
            <a:ext cx="2019195" cy="1015663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0" i="1" dirty="0">
                <a:solidFill>
                  <a:schemeClr val="tx1"/>
                </a:solidFill>
                <a:latin typeface="Gill Sans MT" panose="020B0502020104020203" pitchFamily="34" charset="0"/>
              </a:rPr>
              <a:t>Write down test paths that tour all edge pairs.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3" grpId="1" animBg="1"/>
      <p:bldP spid="74" grpId="0" animBg="1"/>
      <p:bldP spid="74" grpId="1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9850" y="96838"/>
            <a:ext cx="9004300" cy="763587"/>
          </a:xfrm>
        </p:spPr>
        <p:txBody>
          <a:bodyPr/>
          <a:lstStyle/>
          <a:p>
            <a:r>
              <a:rPr lang="en-US" sz="3200" dirty="0">
                <a:effectLst/>
              </a:rPr>
              <a:t>Control Flow TRs and Test Paths—EPC</a:t>
            </a:r>
          </a:p>
        </p:txBody>
      </p:sp>
      <p:grpSp>
        <p:nvGrpSpPr>
          <p:cNvPr id="26632" name="Group 24"/>
          <p:cNvGrpSpPr>
            <a:grpSpLocks/>
          </p:cNvGrpSpPr>
          <p:nvPr/>
        </p:nvGrpSpPr>
        <p:grpSpPr bwMode="auto">
          <a:xfrm>
            <a:off x="1328738" y="757238"/>
            <a:ext cx="555625" cy="777875"/>
            <a:chOff x="4478" y="495"/>
            <a:chExt cx="350" cy="490"/>
          </a:xfrm>
        </p:grpSpPr>
        <p:grpSp>
          <p:nvGrpSpPr>
            <p:cNvPr id="26688" name="Group 9"/>
            <p:cNvGrpSpPr>
              <a:grpSpLocks/>
            </p:cNvGrpSpPr>
            <p:nvPr/>
          </p:nvGrpSpPr>
          <p:grpSpPr bwMode="auto">
            <a:xfrm>
              <a:off x="4478" y="689"/>
              <a:ext cx="350" cy="296"/>
              <a:chOff x="3838" y="2684"/>
              <a:chExt cx="350" cy="296"/>
            </a:xfrm>
          </p:grpSpPr>
          <p:sp>
            <p:nvSpPr>
              <p:cNvPr id="26690" name="Oval 10"/>
              <p:cNvSpPr>
                <a:spLocks noChangeArrowheads="1"/>
              </p:cNvSpPr>
              <p:nvPr/>
            </p:nvSpPr>
            <p:spPr bwMode="auto">
              <a:xfrm>
                <a:off x="3838" y="2684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91" name="Text Box 11"/>
              <p:cNvSpPr txBox="1">
                <a:spLocks noChangeArrowheads="1"/>
              </p:cNvSpPr>
              <p:nvPr/>
            </p:nvSpPr>
            <p:spPr bwMode="auto">
              <a:xfrm>
                <a:off x="3915" y="2707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>
                    <a:solidFill>
                      <a:schemeClr val="tx1"/>
                    </a:solidFill>
                  </a:rPr>
                  <a:t>1</a:t>
                </a:r>
              </a:p>
            </p:txBody>
          </p:sp>
        </p:grpSp>
        <p:sp>
          <p:nvSpPr>
            <p:cNvPr id="26689" name="Line 15"/>
            <p:cNvSpPr>
              <a:spLocks noChangeShapeType="1"/>
            </p:cNvSpPr>
            <p:nvPr/>
          </p:nvSpPr>
          <p:spPr bwMode="auto">
            <a:xfrm>
              <a:off x="4653" y="495"/>
              <a:ext cx="0" cy="1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6633" name="Group 29"/>
          <p:cNvGrpSpPr>
            <a:grpSpLocks/>
          </p:cNvGrpSpPr>
          <p:nvPr/>
        </p:nvGrpSpPr>
        <p:grpSpPr bwMode="auto">
          <a:xfrm>
            <a:off x="1328738" y="1535113"/>
            <a:ext cx="555625" cy="957262"/>
            <a:chOff x="4478" y="985"/>
            <a:chExt cx="350" cy="603"/>
          </a:xfrm>
        </p:grpSpPr>
        <p:grpSp>
          <p:nvGrpSpPr>
            <p:cNvPr id="26684" name="Group 21"/>
            <p:cNvGrpSpPr>
              <a:grpSpLocks/>
            </p:cNvGrpSpPr>
            <p:nvPr/>
          </p:nvGrpSpPr>
          <p:grpSpPr bwMode="auto">
            <a:xfrm>
              <a:off x="4478" y="1292"/>
              <a:ext cx="350" cy="296"/>
              <a:chOff x="4288" y="1746"/>
              <a:chExt cx="350" cy="296"/>
            </a:xfrm>
          </p:grpSpPr>
          <p:sp>
            <p:nvSpPr>
              <p:cNvPr id="26686" name="Oval 22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87" name="Text Box 23"/>
              <p:cNvSpPr txBox="1">
                <a:spLocks noChangeArrowheads="1"/>
              </p:cNvSpPr>
              <p:nvPr/>
            </p:nvSpPr>
            <p:spPr bwMode="auto">
              <a:xfrm>
                <a:off x="4365" y="1769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>
                    <a:solidFill>
                      <a:schemeClr val="tx1"/>
                    </a:solidFill>
                  </a:rPr>
                  <a:t>2</a:t>
                </a:r>
              </a:p>
            </p:txBody>
          </p:sp>
        </p:grpSp>
        <p:cxnSp>
          <p:nvCxnSpPr>
            <p:cNvPr id="26685" name="AutoShape 48"/>
            <p:cNvCxnSpPr>
              <a:cxnSpLocks noChangeShapeType="1"/>
              <a:stCxn id="26690" idx="4"/>
              <a:endCxn id="26686" idx="0"/>
            </p:cNvCxnSpPr>
            <p:nvPr/>
          </p:nvCxnSpPr>
          <p:spPr bwMode="auto">
            <a:xfrm rot="5400000">
              <a:off x="4502" y="1136"/>
              <a:ext cx="307" cy="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26634" name="Group 34"/>
          <p:cNvGrpSpPr>
            <a:grpSpLocks/>
          </p:cNvGrpSpPr>
          <p:nvPr/>
        </p:nvGrpSpPr>
        <p:grpSpPr bwMode="auto">
          <a:xfrm>
            <a:off x="1328738" y="2493963"/>
            <a:ext cx="555625" cy="957262"/>
            <a:chOff x="4478" y="1589"/>
            <a:chExt cx="350" cy="603"/>
          </a:xfrm>
        </p:grpSpPr>
        <p:grpSp>
          <p:nvGrpSpPr>
            <p:cNvPr id="26680" name="Group 27"/>
            <p:cNvGrpSpPr>
              <a:grpSpLocks/>
            </p:cNvGrpSpPr>
            <p:nvPr/>
          </p:nvGrpSpPr>
          <p:grpSpPr bwMode="auto">
            <a:xfrm>
              <a:off x="4478" y="1896"/>
              <a:ext cx="350" cy="296"/>
              <a:chOff x="4288" y="1746"/>
              <a:chExt cx="350" cy="296"/>
            </a:xfrm>
          </p:grpSpPr>
          <p:sp>
            <p:nvSpPr>
              <p:cNvPr id="26682" name="Oval 28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83" name="Text Box 29"/>
              <p:cNvSpPr txBox="1">
                <a:spLocks noChangeArrowheads="1"/>
              </p:cNvSpPr>
              <p:nvPr/>
            </p:nvSpPr>
            <p:spPr bwMode="auto">
              <a:xfrm>
                <a:off x="4365" y="1769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>
                    <a:solidFill>
                      <a:schemeClr val="tx1"/>
                    </a:solidFill>
                  </a:rPr>
                  <a:t>3</a:t>
                </a:r>
              </a:p>
            </p:txBody>
          </p:sp>
        </p:grpSp>
        <p:cxnSp>
          <p:nvCxnSpPr>
            <p:cNvPr id="26681" name="AutoShape 49"/>
            <p:cNvCxnSpPr>
              <a:cxnSpLocks noChangeShapeType="1"/>
              <a:stCxn id="26686" idx="4"/>
              <a:endCxn id="26682" idx="0"/>
            </p:cNvCxnSpPr>
            <p:nvPr/>
          </p:nvCxnSpPr>
          <p:spPr bwMode="auto">
            <a:xfrm rot="5400000">
              <a:off x="4501" y="1740"/>
              <a:ext cx="308" cy="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26635" name="Group 37"/>
          <p:cNvGrpSpPr>
            <a:grpSpLocks/>
          </p:cNvGrpSpPr>
          <p:nvPr/>
        </p:nvGrpSpPr>
        <p:grpSpPr bwMode="auto">
          <a:xfrm>
            <a:off x="1933575" y="3937000"/>
            <a:ext cx="555625" cy="469900"/>
            <a:chOff x="4288" y="1746"/>
            <a:chExt cx="350" cy="296"/>
          </a:xfrm>
        </p:grpSpPr>
        <p:sp>
          <p:nvSpPr>
            <p:cNvPr id="26678" name="Oval 38"/>
            <p:cNvSpPr>
              <a:spLocks noChangeArrowheads="1"/>
            </p:cNvSpPr>
            <p:nvPr/>
          </p:nvSpPr>
          <p:spPr bwMode="auto">
            <a:xfrm>
              <a:off x="4288" y="1746"/>
              <a:ext cx="350" cy="296"/>
            </a:xfrm>
            <a:prstGeom prst="ellipse">
              <a:avLst/>
            </a:prstGeom>
            <a:solidFill>
              <a:srgbClr val="0066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79" name="Text Box 39"/>
            <p:cNvSpPr txBox="1">
              <a:spLocks noChangeArrowheads="1"/>
            </p:cNvSpPr>
            <p:nvPr/>
          </p:nvSpPr>
          <p:spPr bwMode="auto">
            <a:xfrm>
              <a:off x="4365" y="1769"/>
              <a:ext cx="19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>
                  <a:solidFill>
                    <a:schemeClr val="tx1"/>
                  </a:solidFill>
                </a:rPr>
                <a:t>5</a:t>
              </a:r>
            </a:p>
          </p:txBody>
        </p:sp>
      </p:grpSp>
      <p:cxnSp>
        <p:nvCxnSpPr>
          <p:cNvPr id="26636" name="AutoShape 52"/>
          <p:cNvCxnSpPr>
            <a:cxnSpLocks noChangeShapeType="1"/>
          </p:cNvCxnSpPr>
          <p:nvPr/>
        </p:nvCxnSpPr>
        <p:spPr bwMode="auto">
          <a:xfrm>
            <a:off x="1893888" y="3216275"/>
            <a:ext cx="317500" cy="711200"/>
          </a:xfrm>
          <a:prstGeom prst="curvedConnector2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grpSp>
        <p:nvGrpSpPr>
          <p:cNvPr id="26637" name="Group 44"/>
          <p:cNvGrpSpPr>
            <a:grpSpLocks/>
          </p:cNvGrpSpPr>
          <p:nvPr/>
        </p:nvGrpSpPr>
        <p:grpSpPr bwMode="auto">
          <a:xfrm>
            <a:off x="423863" y="3216275"/>
            <a:ext cx="993775" cy="935038"/>
            <a:chOff x="3908" y="2044"/>
            <a:chExt cx="626" cy="589"/>
          </a:xfrm>
        </p:grpSpPr>
        <p:grpSp>
          <p:nvGrpSpPr>
            <p:cNvPr id="26673" name="Group 24"/>
            <p:cNvGrpSpPr>
              <a:grpSpLocks/>
            </p:cNvGrpSpPr>
            <p:nvPr/>
          </p:nvGrpSpPr>
          <p:grpSpPr bwMode="auto">
            <a:xfrm>
              <a:off x="3908" y="2337"/>
              <a:ext cx="350" cy="296"/>
              <a:chOff x="4288" y="1746"/>
              <a:chExt cx="350" cy="296"/>
            </a:xfrm>
          </p:grpSpPr>
          <p:sp>
            <p:nvSpPr>
              <p:cNvPr id="26676" name="Oval 25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77" name="Text Box 26"/>
              <p:cNvSpPr txBox="1">
                <a:spLocks noChangeArrowheads="1"/>
              </p:cNvSpPr>
              <p:nvPr/>
            </p:nvSpPr>
            <p:spPr bwMode="auto">
              <a:xfrm>
                <a:off x="4365" y="1769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>
                    <a:solidFill>
                      <a:schemeClr val="tx1"/>
                    </a:solidFill>
                  </a:rPr>
                  <a:t>4</a:t>
                </a:r>
              </a:p>
            </p:txBody>
          </p:sp>
        </p:grpSp>
        <p:cxnSp>
          <p:nvCxnSpPr>
            <p:cNvPr id="26674" name="AutoShape 50"/>
            <p:cNvCxnSpPr>
              <a:cxnSpLocks noChangeShapeType="1"/>
              <a:stCxn id="26682" idx="3"/>
              <a:endCxn id="26676" idx="7"/>
            </p:cNvCxnSpPr>
            <p:nvPr/>
          </p:nvCxnSpPr>
          <p:spPr bwMode="auto">
            <a:xfrm rot="5400000">
              <a:off x="4255" y="2101"/>
              <a:ext cx="232" cy="327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  <p:cxnSp>
          <p:nvCxnSpPr>
            <p:cNvPr id="26675" name="AutoShape 53"/>
            <p:cNvCxnSpPr>
              <a:cxnSpLocks noChangeShapeType="1"/>
              <a:stCxn id="26676" idx="2"/>
              <a:endCxn id="26682" idx="2"/>
            </p:cNvCxnSpPr>
            <p:nvPr/>
          </p:nvCxnSpPr>
          <p:spPr bwMode="auto">
            <a:xfrm rot="10800000" flipH="1">
              <a:off x="3908" y="2044"/>
              <a:ext cx="575" cy="441"/>
            </a:xfrm>
            <a:prstGeom prst="curvedConnector3">
              <a:avLst>
                <a:gd name="adj1" fmla="val -25056"/>
              </a:avLst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26638" name="Group 50"/>
          <p:cNvGrpSpPr>
            <a:grpSpLocks/>
          </p:cNvGrpSpPr>
          <p:nvPr/>
        </p:nvGrpSpPr>
        <p:grpSpPr bwMode="auto">
          <a:xfrm>
            <a:off x="1933575" y="4406900"/>
            <a:ext cx="555625" cy="960438"/>
            <a:chOff x="4991" y="2794"/>
            <a:chExt cx="350" cy="605"/>
          </a:xfrm>
        </p:grpSpPr>
        <p:grpSp>
          <p:nvGrpSpPr>
            <p:cNvPr id="26669" name="Group 40"/>
            <p:cNvGrpSpPr>
              <a:grpSpLocks/>
            </p:cNvGrpSpPr>
            <p:nvPr/>
          </p:nvGrpSpPr>
          <p:grpSpPr bwMode="auto">
            <a:xfrm>
              <a:off x="4991" y="3103"/>
              <a:ext cx="350" cy="296"/>
              <a:chOff x="4288" y="1746"/>
              <a:chExt cx="350" cy="296"/>
            </a:xfrm>
          </p:grpSpPr>
          <p:sp>
            <p:nvSpPr>
              <p:cNvPr id="26671" name="Oval 41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72" name="Text Box 42"/>
              <p:cNvSpPr txBox="1">
                <a:spLocks noChangeArrowheads="1"/>
              </p:cNvSpPr>
              <p:nvPr/>
            </p:nvSpPr>
            <p:spPr bwMode="auto">
              <a:xfrm>
                <a:off x="4365" y="1769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>
                    <a:solidFill>
                      <a:schemeClr val="tx1"/>
                    </a:solidFill>
                  </a:rPr>
                  <a:t>6</a:t>
                </a:r>
              </a:p>
            </p:txBody>
          </p:sp>
        </p:grpSp>
        <p:cxnSp>
          <p:nvCxnSpPr>
            <p:cNvPr id="26670" name="AutoShape 54"/>
            <p:cNvCxnSpPr>
              <a:cxnSpLocks noChangeShapeType="1"/>
              <a:stCxn id="26678" idx="4"/>
              <a:endCxn id="26671" idx="0"/>
            </p:cNvCxnSpPr>
            <p:nvPr/>
          </p:nvCxnSpPr>
          <p:spPr bwMode="auto">
            <a:xfrm rot="5400000">
              <a:off x="5014" y="2946"/>
              <a:ext cx="309" cy="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26639" name="Group 55"/>
          <p:cNvGrpSpPr>
            <a:grpSpLocks/>
          </p:cNvGrpSpPr>
          <p:nvPr/>
        </p:nvGrpSpPr>
        <p:grpSpPr bwMode="auto">
          <a:xfrm>
            <a:off x="2497138" y="5132388"/>
            <a:ext cx="565150" cy="1266825"/>
            <a:chOff x="5351" y="3199"/>
            <a:chExt cx="356" cy="798"/>
          </a:xfrm>
        </p:grpSpPr>
        <p:grpSp>
          <p:nvGrpSpPr>
            <p:cNvPr id="26665" name="Group 6"/>
            <p:cNvGrpSpPr>
              <a:grpSpLocks/>
            </p:cNvGrpSpPr>
            <p:nvPr/>
          </p:nvGrpSpPr>
          <p:grpSpPr bwMode="auto">
            <a:xfrm>
              <a:off x="5357" y="3701"/>
              <a:ext cx="350" cy="296"/>
              <a:chOff x="4738" y="2684"/>
              <a:chExt cx="350" cy="296"/>
            </a:xfrm>
          </p:grpSpPr>
          <p:sp>
            <p:nvSpPr>
              <p:cNvPr id="26667" name="Oval 7"/>
              <p:cNvSpPr>
                <a:spLocks noChangeArrowheads="1"/>
              </p:cNvSpPr>
              <p:nvPr/>
            </p:nvSpPr>
            <p:spPr bwMode="auto">
              <a:xfrm>
                <a:off x="4738" y="2684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571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68" name="Text Box 8"/>
              <p:cNvSpPr txBox="1">
                <a:spLocks noChangeArrowheads="1"/>
              </p:cNvSpPr>
              <p:nvPr/>
            </p:nvSpPr>
            <p:spPr bwMode="auto">
              <a:xfrm>
                <a:off x="4815" y="2707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>
                    <a:solidFill>
                      <a:schemeClr val="tx1"/>
                    </a:solidFill>
                  </a:rPr>
                  <a:t>8</a:t>
                </a:r>
              </a:p>
            </p:txBody>
          </p:sp>
        </p:grpSp>
        <p:cxnSp>
          <p:nvCxnSpPr>
            <p:cNvPr id="26666" name="AutoShape 55"/>
            <p:cNvCxnSpPr>
              <a:cxnSpLocks noChangeShapeType="1"/>
              <a:stCxn id="26671" idx="6"/>
              <a:endCxn id="26667" idx="0"/>
            </p:cNvCxnSpPr>
            <p:nvPr/>
          </p:nvCxnSpPr>
          <p:spPr bwMode="auto">
            <a:xfrm>
              <a:off x="5351" y="3199"/>
              <a:ext cx="181" cy="502"/>
            </a:xfrm>
            <a:prstGeom prst="curvedConnector2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26640" name="Group 60"/>
          <p:cNvGrpSpPr>
            <a:grpSpLocks/>
          </p:cNvGrpSpPr>
          <p:nvPr/>
        </p:nvGrpSpPr>
        <p:grpSpPr bwMode="auto">
          <a:xfrm>
            <a:off x="1120775" y="5132388"/>
            <a:ext cx="901700" cy="1193800"/>
            <a:chOff x="4479" y="3251"/>
            <a:chExt cx="568" cy="752"/>
          </a:xfrm>
        </p:grpSpPr>
        <p:grpSp>
          <p:nvGrpSpPr>
            <p:cNvPr id="26660" name="Group 43"/>
            <p:cNvGrpSpPr>
              <a:grpSpLocks/>
            </p:cNvGrpSpPr>
            <p:nvPr/>
          </p:nvGrpSpPr>
          <p:grpSpPr bwMode="auto">
            <a:xfrm>
              <a:off x="4479" y="3707"/>
              <a:ext cx="350" cy="296"/>
              <a:chOff x="4288" y="1746"/>
              <a:chExt cx="350" cy="296"/>
            </a:xfrm>
          </p:grpSpPr>
          <p:sp>
            <p:nvSpPr>
              <p:cNvPr id="26663" name="Oval 44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64" name="Text Box 45"/>
              <p:cNvSpPr txBox="1">
                <a:spLocks noChangeArrowheads="1"/>
              </p:cNvSpPr>
              <p:nvPr/>
            </p:nvSpPr>
            <p:spPr bwMode="auto">
              <a:xfrm>
                <a:off x="4365" y="1769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>
                    <a:solidFill>
                      <a:schemeClr val="tx1"/>
                    </a:solidFill>
                  </a:rPr>
                  <a:t>7</a:t>
                </a:r>
              </a:p>
            </p:txBody>
          </p:sp>
        </p:grpSp>
        <p:cxnSp>
          <p:nvCxnSpPr>
            <p:cNvPr id="26661" name="AutoShape 56"/>
            <p:cNvCxnSpPr>
              <a:cxnSpLocks noChangeShapeType="1"/>
              <a:stCxn id="26671" idx="3"/>
              <a:endCxn id="26663" idx="7"/>
            </p:cNvCxnSpPr>
            <p:nvPr/>
          </p:nvCxnSpPr>
          <p:spPr bwMode="auto">
            <a:xfrm rot="5400000">
              <a:off x="4715" y="3418"/>
              <a:ext cx="395" cy="269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  <p:cxnSp>
          <p:nvCxnSpPr>
            <p:cNvPr id="26662" name="AutoShape 57"/>
            <p:cNvCxnSpPr>
              <a:cxnSpLocks noChangeShapeType="1"/>
              <a:stCxn id="26663" idx="2"/>
              <a:endCxn id="26671" idx="2"/>
            </p:cNvCxnSpPr>
            <p:nvPr/>
          </p:nvCxnSpPr>
          <p:spPr bwMode="auto">
            <a:xfrm rot="10800000" flipH="1">
              <a:off x="4479" y="3251"/>
              <a:ext cx="517" cy="604"/>
            </a:xfrm>
            <a:prstGeom prst="curvedConnector3">
              <a:avLst>
                <a:gd name="adj1" fmla="val -27866"/>
              </a:avLst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18" name="Group 59"/>
          <p:cNvGrpSpPr>
            <a:grpSpLocks/>
          </p:cNvGrpSpPr>
          <p:nvPr/>
        </p:nvGrpSpPr>
        <p:grpSpPr bwMode="auto">
          <a:xfrm>
            <a:off x="3170238" y="821785"/>
            <a:ext cx="5599112" cy="5352434"/>
            <a:chOff x="3222878" y="1109262"/>
            <a:chExt cx="5598826" cy="5352291"/>
          </a:xfrm>
        </p:grpSpPr>
        <p:sp>
          <p:nvSpPr>
            <p:cNvPr id="26657" name="Text Box 5"/>
            <p:cNvSpPr txBox="1">
              <a:spLocks noChangeArrowheads="1"/>
            </p:cNvSpPr>
            <p:nvPr/>
          </p:nvSpPr>
          <p:spPr bwMode="auto">
            <a:xfrm>
              <a:off x="3222878" y="1568037"/>
              <a:ext cx="1835056" cy="4893516"/>
            </a:xfrm>
            <a:prstGeom prst="rect">
              <a:avLst/>
            </a:prstGeom>
            <a:solidFill>
              <a:srgbClr val="0066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/>
              <a:r>
                <a:rPr lang="en-US" sz="2400" dirty="0">
                  <a:solidFill>
                    <a:srgbClr val="FFFF00"/>
                  </a:solidFill>
                  <a:latin typeface="Gill Sans MT" pitchFamily="34" charset="0"/>
                </a:rPr>
                <a:t>TR</a:t>
              </a:r>
            </a:p>
            <a:p>
              <a:endParaRPr lang="en-US" sz="2400" b="0" dirty="0">
                <a:solidFill>
                  <a:srgbClr val="FFFF00"/>
                </a:solidFill>
                <a:latin typeface="Gill Sans MT" pitchFamily="34" charset="0"/>
              </a:endParaRPr>
            </a:p>
            <a:p>
              <a:endParaRPr lang="en-US" sz="2400" b="0" dirty="0">
                <a:solidFill>
                  <a:srgbClr val="FFFF00"/>
                </a:solidFill>
                <a:latin typeface="Gill Sans MT" pitchFamily="34" charset="0"/>
              </a:endParaRPr>
            </a:p>
            <a:p>
              <a:endParaRPr lang="en-US" sz="2400" b="0" dirty="0">
                <a:solidFill>
                  <a:srgbClr val="FFFF00"/>
                </a:solidFill>
                <a:latin typeface="Gill Sans MT" pitchFamily="34" charset="0"/>
              </a:endParaRPr>
            </a:p>
            <a:p>
              <a:endParaRPr lang="en-US" sz="2400" b="0" dirty="0">
                <a:solidFill>
                  <a:srgbClr val="FFFF00"/>
                </a:solidFill>
                <a:latin typeface="Gill Sans MT" pitchFamily="34" charset="0"/>
              </a:endParaRPr>
            </a:p>
            <a:p>
              <a:endParaRPr lang="en-US" sz="2400" b="0" dirty="0">
                <a:solidFill>
                  <a:srgbClr val="FFFF00"/>
                </a:solidFill>
                <a:latin typeface="Gill Sans MT" pitchFamily="34" charset="0"/>
              </a:endParaRPr>
            </a:p>
            <a:p>
              <a:endParaRPr lang="en-US" sz="2400" b="0" dirty="0">
                <a:solidFill>
                  <a:srgbClr val="FFFF00"/>
                </a:solidFill>
                <a:latin typeface="Gill Sans MT" pitchFamily="34" charset="0"/>
              </a:endParaRPr>
            </a:p>
            <a:p>
              <a:endParaRPr lang="en-US" sz="2400" b="0" dirty="0">
                <a:solidFill>
                  <a:srgbClr val="FFFF00"/>
                </a:solidFill>
                <a:latin typeface="Gill Sans MT" pitchFamily="34" charset="0"/>
              </a:endParaRPr>
            </a:p>
            <a:p>
              <a:endParaRPr lang="en-US" sz="2400" b="0" dirty="0">
                <a:solidFill>
                  <a:srgbClr val="FFFF00"/>
                </a:solidFill>
                <a:latin typeface="Gill Sans MT" pitchFamily="34" charset="0"/>
              </a:endParaRPr>
            </a:p>
            <a:p>
              <a:endParaRPr lang="en-US" sz="2400" b="0" dirty="0">
                <a:solidFill>
                  <a:srgbClr val="FFFF00"/>
                </a:solidFill>
                <a:latin typeface="Gill Sans MT" pitchFamily="34" charset="0"/>
              </a:endParaRPr>
            </a:p>
            <a:p>
              <a:endParaRPr lang="en-US" sz="2400" b="0" dirty="0">
                <a:solidFill>
                  <a:srgbClr val="FFFF00"/>
                </a:solidFill>
                <a:latin typeface="Gill Sans MT" pitchFamily="34" charset="0"/>
              </a:endParaRPr>
            </a:p>
            <a:p>
              <a:endParaRPr lang="en-US" sz="2400" b="0" dirty="0">
                <a:solidFill>
                  <a:srgbClr val="FFFF00"/>
                </a:solidFill>
                <a:latin typeface="Gill Sans MT" pitchFamily="34" charset="0"/>
              </a:endParaRPr>
            </a:p>
            <a:p>
              <a:endParaRPr lang="en-US" sz="2400" b="0" dirty="0">
                <a:solidFill>
                  <a:schemeClr val="tx2"/>
                </a:solidFill>
                <a:latin typeface="Gill Sans MT" pitchFamily="34" charset="0"/>
              </a:endParaRPr>
            </a:p>
          </p:txBody>
        </p:sp>
        <p:sp>
          <p:nvSpPr>
            <p:cNvPr id="26658" name="Text Box 6"/>
            <p:cNvSpPr txBox="1">
              <a:spLocks noChangeArrowheads="1"/>
            </p:cNvSpPr>
            <p:nvPr/>
          </p:nvSpPr>
          <p:spPr bwMode="auto">
            <a:xfrm>
              <a:off x="5062696" y="1568037"/>
              <a:ext cx="3759008" cy="1938940"/>
            </a:xfrm>
            <a:prstGeom prst="rect">
              <a:avLst/>
            </a:prstGeom>
            <a:solidFill>
              <a:srgbClr val="0066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/>
              <a:r>
                <a:rPr lang="en-US" sz="2400" dirty="0">
                  <a:solidFill>
                    <a:srgbClr val="FFFF00"/>
                  </a:solidFill>
                  <a:latin typeface="Gill Sans MT" pitchFamily="34" charset="0"/>
                </a:rPr>
                <a:t>Test Paths</a:t>
              </a:r>
            </a:p>
            <a:p>
              <a:endParaRPr lang="en-US" sz="2400" b="0" dirty="0">
                <a:solidFill>
                  <a:srgbClr val="FFFF00"/>
                </a:solidFill>
                <a:latin typeface="Gill Sans MT" pitchFamily="34" charset="0"/>
              </a:endParaRPr>
            </a:p>
            <a:p>
              <a:endParaRPr lang="en-US" sz="2400" b="0" dirty="0">
                <a:solidFill>
                  <a:srgbClr val="FFFF00"/>
                </a:solidFill>
                <a:latin typeface="Gill Sans MT" pitchFamily="34" charset="0"/>
              </a:endParaRPr>
            </a:p>
            <a:p>
              <a:endParaRPr lang="en-US" sz="2400" b="0" dirty="0">
                <a:solidFill>
                  <a:srgbClr val="FFFF00"/>
                </a:solidFill>
                <a:latin typeface="Gill Sans MT" pitchFamily="34" charset="0"/>
              </a:endParaRPr>
            </a:p>
            <a:p>
              <a:endParaRPr lang="en-US" sz="2400" b="0" dirty="0" err="1">
                <a:solidFill>
                  <a:schemeClr val="tx2"/>
                </a:solidFill>
                <a:latin typeface="Gill Sans MT" pitchFamily="34" charset="0"/>
              </a:endParaRPr>
            </a:p>
          </p:txBody>
        </p:sp>
        <p:sp>
          <p:nvSpPr>
            <p:cNvPr id="26659" name="Text Box 6"/>
            <p:cNvSpPr txBox="1">
              <a:spLocks noChangeArrowheads="1"/>
            </p:cNvSpPr>
            <p:nvPr/>
          </p:nvSpPr>
          <p:spPr bwMode="auto">
            <a:xfrm>
              <a:off x="3223555" y="1109262"/>
              <a:ext cx="5598149" cy="461665"/>
            </a:xfrm>
            <a:prstGeom prst="rect">
              <a:avLst/>
            </a:prstGeom>
            <a:solidFill>
              <a:srgbClr val="0066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/>
              <a:r>
                <a:rPr lang="en-US" sz="2400">
                  <a:solidFill>
                    <a:srgbClr val="FFFF00"/>
                  </a:solidFill>
                  <a:latin typeface="Gill Sans MT" pitchFamily="34" charset="0"/>
                </a:rPr>
                <a:t>Edge-Pair Coverage</a:t>
              </a:r>
            </a:p>
          </p:txBody>
        </p:sp>
      </p:grpSp>
      <p:sp>
        <p:nvSpPr>
          <p:cNvPr id="26645" name="Date Placeholder 67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Introduction to Software Testing, Edition 2  (Ch 7)</a:t>
            </a:r>
          </a:p>
        </p:txBody>
      </p:sp>
      <p:sp>
        <p:nvSpPr>
          <p:cNvPr id="26647" name="Footer Placeholder 69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© Ammann &amp; Offutt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A85067-8029-4B11-9218-99F57D2F78EB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3191662" y="1649426"/>
            <a:ext cx="179230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>
                <a:solidFill>
                  <a:schemeClr val="tx2"/>
                </a:solidFill>
                <a:latin typeface="Gill Sans MT" pitchFamily="34" charset="0"/>
              </a:rPr>
              <a:t>A.</a:t>
            </a: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 [ 1, 2, 3 ]</a:t>
            </a:r>
          </a:p>
          <a:p>
            <a:r>
              <a:rPr lang="en-US" sz="2400" b="0" dirty="0">
                <a:solidFill>
                  <a:schemeClr val="tx2"/>
                </a:solidFill>
                <a:latin typeface="Gill Sans MT" pitchFamily="34" charset="0"/>
              </a:rPr>
              <a:t>B. </a:t>
            </a: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[ 2, 3, 4 ]</a:t>
            </a:r>
          </a:p>
          <a:p>
            <a:r>
              <a:rPr lang="en-US" sz="2400" b="0" dirty="0">
                <a:solidFill>
                  <a:schemeClr val="tx2"/>
                </a:solidFill>
                <a:latin typeface="Gill Sans MT" pitchFamily="34" charset="0"/>
              </a:rPr>
              <a:t>C. </a:t>
            </a: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[ 2, 3, 5 ]</a:t>
            </a:r>
          </a:p>
          <a:p>
            <a:r>
              <a:rPr lang="en-US" sz="2400" b="0" dirty="0">
                <a:solidFill>
                  <a:schemeClr val="tx2"/>
                </a:solidFill>
                <a:latin typeface="Gill Sans MT" pitchFamily="34" charset="0"/>
              </a:rPr>
              <a:t>D. </a:t>
            </a: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[ 3, 4, 3 ]</a:t>
            </a:r>
          </a:p>
          <a:p>
            <a:r>
              <a:rPr lang="en-US" sz="2400" b="0" dirty="0">
                <a:solidFill>
                  <a:schemeClr val="tx2"/>
                </a:solidFill>
                <a:latin typeface="Gill Sans MT" pitchFamily="34" charset="0"/>
              </a:rPr>
              <a:t>E. </a:t>
            </a: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[ 3, 5, 6 ]</a:t>
            </a:r>
          </a:p>
          <a:p>
            <a:r>
              <a:rPr lang="en-US" sz="2400" b="0" dirty="0">
                <a:solidFill>
                  <a:schemeClr val="tx2"/>
                </a:solidFill>
                <a:latin typeface="Gill Sans MT" pitchFamily="34" charset="0"/>
              </a:rPr>
              <a:t>F. </a:t>
            </a: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[ 4, 3, 5 ]</a:t>
            </a:r>
          </a:p>
          <a:p>
            <a:r>
              <a:rPr lang="en-US" sz="2400" b="0" dirty="0">
                <a:solidFill>
                  <a:schemeClr val="tx2"/>
                </a:solidFill>
                <a:latin typeface="Gill Sans MT" pitchFamily="34" charset="0"/>
              </a:rPr>
              <a:t>G. </a:t>
            </a: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[ 5, 6, 7 ]</a:t>
            </a:r>
          </a:p>
          <a:p>
            <a:r>
              <a:rPr lang="en-US" sz="2400" b="0" dirty="0">
                <a:solidFill>
                  <a:schemeClr val="tx2"/>
                </a:solidFill>
                <a:latin typeface="Gill Sans MT" pitchFamily="34" charset="0"/>
              </a:rPr>
              <a:t>H. </a:t>
            </a: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[ 5, 6, 8 ]</a:t>
            </a:r>
          </a:p>
          <a:p>
            <a:r>
              <a:rPr lang="en-US" sz="2400" b="0" dirty="0">
                <a:solidFill>
                  <a:schemeClr val="tx2"/>
                </a:solidFill>
                <a:latin typeface="Gill Sans MT" pitchFamily="34" charset="0"/>
              </a:rPr>
              <a:t>I. </a:t>
            </a: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[ 6, 7, 6 ]</a:t>
            </a:r>
          </a:p>
          <a:p>
            <a:r>
              <a:rPr lang="en-US" sz="2400" b="0" dirty="0">
                <a:solidFill>
                  <a:schemeClr val="tx2"/>
                </a:solidFill>
                <a:latin typeface="Gill Sans MT" pitchFamily="34" charset="0"/>
              </a:rPr>
              <a:t>J. </a:t>
            </a: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[ 7, 6, 8 ]</a:t>
            </a:r>
          </a:p>
          <a:p>
            <a:r>
              <a:rPr lang="en-US" sz="2400" b="0" dirty="0">
                <a:solidFill>
                  <a:schemeClr val="tx2"/>
                </a:solidFill>
                <a:latin typeface="Gill Sans MT" pitchFamily="34" charset="0"/>
              </a:rPr>
              <a:t>K. </a:t>
            </a: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[ 4, 3, 4 ]</a:t>
            </a:r>
          </a:p>
          <a:p>
            <a:r>
              <a:rPr lang="en-US" sz="2400" b="0" dirty="0">
                <a:solidFill>
                  <a:schemeClr val="tx2"/>
                </a:solidFill>
                <a:latin typeface="Gill Sans MT" pitchFamily="34" charset="0"/>
              </a:rPr>
              <a:t>L. </a:t>
            </a: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[ 7, 6, 7 ]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106988" y="1633167"/>
            <a:ext cx="35557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 err="1">
                <a:solidFill>
                  <a:schemeClr val="tx2"/>
                </a:solidFill>
                <a:latin typeface="Gill Sans MT" pitchFamily="34" charset="0"/>
              </a:rPr>
              <a:t>i</a:t>
            </a:r>
            <a:r>
              <a:rPr lang="en-US" sz="2400" b="0" dirty="0">
                <a:solidFill>
                  <a:schemeClr val="tx2"/>
                </a:solidFill>
                <a:latin typeface="Gill Sans MT" pitchFamily="34" charset="0"/>
              </a:rPr>
              <a:t>.</a:t>
            </a: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 [ 1, 2, 3, 4, 3, 5, 6, 7, 6, 8 ]</a:t>
            </a:r>
          </a:p>
          <a:p>
            <a:r>
              <a:rPr lang="en-US" sz="2400" b="0" dirty="0">
                <a:solidFill>
                  <a:schemeClr val="tx2"/>
                </a:solidFill>
                <a:latin typeface="Gill Sans MT" pitchFamily="34" charset="0"/>
              </a:rPr>
              <a:t>ii.</a:t>
            </a: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 [ 1, 2, 3, 5, 6, 8 ]</a:t>
            </a:r>
          </a:p>
          <a:p>
            <a:r>
              <a:rPr lang="en-US" sz="2400" b="0" dirty="0">
                <a:solidFill>
                  <a:schemeClr val="tx2"/>
                </a:solidFill>
                <a:latin typeface="Gill Sans MT" pitchFamily="34" charset="0"/>
              </a:rPr>
              <a:t>iii.</a:t>
            </a: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 [ 1, 2, 3, 4, 3, 4, 3, 5, 6, 7,</a:t>
            </a:r>
          </a:p>
          <a:p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       6, 7, 6, 8 ]</a:t>
            </a:r>
          </a:p>
        </p:txBody>
      </p:sp>
    </p:spTree>
    <p:extLst>
      <p:ext uri="{BB962C8B-B14F-4D97-AF65-F5344CB8AC3E}">
        <p14:creationId xmlns:p14="http://schemas.microsoft.com/office/powerpoint/2010/main" val="108895878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  <p:bldP spid="70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5"/>
          <p:cNvGrpSpPr>
            <a:grpSpLocks/>
          </p:cNvGrpSpPr>
          <p:nvPr/>
        </p:nvGrpSpPr>
        <p:grpSpPr bwMode="auto">
          <a:xfrm>
            <a:off x="5106988" y="3793053"/>
            <a:ext cx="3800475" cy="393700"/>
            <a:chOff x="5106651" y="4139785"/>
            <a:chExt cx="3800109" cy="394741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6692" name="Rectangle 65"/>
            <p:cNvSpPr>
              <a:spLocks noChangeArrowheads="1"/>
            </p:cNvSpPr>
            <p:nvPr/>
          </p:nvSpPr>
          <p:spPr bwMode="auto">
            <a:xfrm>
              <a:off x="5106651" y="4139785"/>
              <a:ext cx="577484" cy="394741"/>
            </a:xfrm>
            <a:prstGeom prst="rect">
              <a:avLst/>
            </a:prstGeom>
            <a:grpFill/>
            <a:ln w="28575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ctr"/>
              <a:r>
                <a:rPr lang="en-US" sz="1800" b="0">
                  <a:solidFill>
                    <a:schemeClr val="tx1"/>
                  </a:solidFill>
                  <a:latin typeface="Gill Sans MT" pitchFamily="34" charset="0"/>
                </a:rPr>
                <a:t>i</a:t>
              </a:r>
            </a:p>
          </p:txBody>
        </p:sp>
        <p:sp>
          <p:nvSpPr>
            <p:cNvPr id="26693" name="Rectangle 68"/>
            <p:cNvSpPr>
              <a:spLocks noChangeArrowheads="1"/>
            </p:cNvSpPr>
            <p:nvPr/>
          </p:nvSpPr>
          <p:spPr bwMode="auto">
            <a:xfrm>
              <a:off x="5680960" y="4139785"/>
              <a:ext cx="2151401" cy="383497"/>
            </a:xfrm>
            <a:prstGeom prst="rect">
              <a:avLst/>
            </a:prstGeom>
            <a:grpFill/>
            <a:ln w="28575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ctr"/>
              <a:r>
                <a:rPr lang="en-US" sz="1800" b="0" dirty="0">
                  <a:solidFill>
                    <a:schemeClr val="tx1"/>
                  </a:solidFill>
                  <a:latin typeface="Gill Sans MT" pitchFamily="34" charset="0"/>
                </a:rPr>
                <a:t>A, B, D, E, F, G, I, J</a:t>
              </a:r>
            </a:p>
          </p:txBody>
        </p:sp>
        <p:sp>
          <p:nvSpPr>
            <p:cNvPr id="26694" name="Rectangle 69"/>
            <p:cNvSpPr>
              <a:spLocks noChangeArrowheads="1"/>
            </p:cNvSpPr>
            <p:nvPr/>
          </p:nvSpPr>
          <p:spPr bwMode="auto">
            <a:xfrm>
              <a:off x="7832362" y="4139786"/>
              <a:ext cx="1074398" cy="386671"/>
            </a:xfrm>
            <a:prstGeom prst="rect">
              <a:avLst/>
            </a:prstGeom>
            <a:grpFill/>
            <a:ln w="28575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ctr"/>
              <a:r>
                <a:rPr lang="en-US" sz="1800" b="0">
                  <a:solidFill>
                    <a:schemeClr val="tx1"/>
                  </a:solidFill>
                  <a:latin typeface="Gill Sans MT" pitchFamily="34" charset="0"/>
                </a:rPr>
                <a:t>C, H</a:t>
              </a:r>
            </a:p>
          </p:txBody>
        </p:sp>
      </p:grpSp>
      <p:sp>
        <p:nvSpPr>
          <p:cNvPr id="266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9850" y="96838"/>
            <a:ext cx="9004300" cy="763587"/>
          </a:xfrm>
        </p:spPr>
        <p:txBody>
          <a:bodyPr/>
          <a:lstStyle/>
          <a:p>
            <a:r>
              <a:rPr lang="en-US" sz="3200" dirty="0">
                <a:effectLst/>
              </a:rPr>
              <a:t>Control Flow TRs and Test Paths—EPC</a:t>
            </a:r>
          </a:p>
        </p:txBody>
      </p:sp>
      <p:grpSp>
        <p:nvGrpSpPr>
          <p:cNvPr id="26632" name="Group 24"/>
          <p:cNvGrpSpPr>
            <a:grpSpLocks/>
          </p:cNvGrpSpPr>
          <p:nvPr/>
        </p:nvGrpSpPr>
        <p:grpSpPr bwMode="auto">
          <a:xfrm>
            <a:off x="1328738" y="757238"/>
            <a:ext cx="555625" cy="777875"/>
            <a:chOff x="4478" y="495"/>
            <a:chExt cx="350" cy="490"/>
          </a:xfrm>
        </p:grpSpPr>
        <p:grpSp>
          <p:nvGrpSpPr>
            <p:cNvPr id="26688" name="Group 9"/>
            <p:cNvGrpSpPr>
              <a:grpSpLocks/>
            </p:cNvGrpSpPr>
            <p:nvPr/>
          </p:nvGrpSpPr>
          <p:grpSpPr bwMode="auto">
            <a:xfrm>
              <a:off x="4478" y="689"/>
              <a:ext cx="350" cy="296"/>
              <a:chOff x="3838" y="2684"/>
              <a:chExt cx="350" cy="296"/>
            </a:xfrm>
          </p:grpSpPr>
          <p:sp>
            <p:nvSpPr>
              <p:cNvPr id="26690" name="Oval 10"/>
              <p:cNvSpPr>
                <a:spLocks noChangeArrowheads="1"/>
              </p:cNvSpPr>
              <p:nvPr/>
            </p:nvSpPr>
            <p:spPr bwMode="auto">
              <a:xfrm>
                <a:off x="3838" y="2684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91" name="Text Box 11"/>
              <p:cNvSpPr txBox="1">
                <a:spLocks noChangeArrowheads="1"/>
              </p:cNvSpPr>
              <p:nvPr/>
            </p:nvSpPr>
            <p:spPr bwMode="auto">
              <a:xfrm>
                <a:off x="3915" y="2707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>
                    <a:solidFill>
                      <a:schemeClr val="tx1"/>
                    </a:solidFill>
                  </a:rPr>
                  <a:t>1</a:t>
                </a:r>
              </a:p>
            </p:txBody>
          </p:sp>
        </p:grpSp>
        <p:sp>
          <p:nvSpPr>
            <p:cNvPr id="26689" name="Line 15"/>
            <p:cNvSpPr>
              <a:spLocks noChangeShapeType="1"/>
            </p:cNvSpPr>
            <p:nvPr/>
          </p:nvSpPr>
          <p:spPr bwMode="auto">
            <a:xfrm>
              <a:off x="4653" y="495"/>
              <a:ext cx="0" cy="1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6633" name="Group 29"/>
          <p:cNvGrpSpPr>
            <a:grpSpLocks/>
          </p:cNvGrpSpPr>
          <p:nvPr/>
        </p:nvGrpSpPr>
        <p:grpSpPr bwMode="auto">
          <a:xfrm>
            <a:off x="1328738" y="1535113"/>
            <a:ext cx="555625" cy="957262"/>
            <a:chOff x="4478" y="985"/>
            <a:chExt cx="350" cy="603"/>
          </a:xfrm>
        </p:grpSpPr>
        <p:grpSp>
          <p:nvGrpSpPr>
            <p:cNvPr id="26684" name="Group 21"/>
            <p:cNvGrpSpPr>
              <a:grpSpLocks/>
            </p:cNvGrpSpPr>
            <p:nvPr/>
          </p:nvGrpSpPr>
          <p:grpSpPr bwMode="auto">
            <a:xfrm>
              <a:off x="4478" y="1292"/>
              <a:ext cx="350" cy="296"/>
              <a:chOff x="4288" y="1746"/>
              <a:chExt cx="350" cy="296"/>
            </a:xfrm>
          </p:grpSpPr>
          <p:sp>
            <p:nvSpPr>
              <p:cNvPr id="26686" name="Oval 22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87" name="Text Box 23"/>
              <p:cNvSpPr txBox="1">
                <a:spLocks noChangeArrowheads="1"/>
              </p:cNvSpPr>
              <p:nvPr/>
            </p:nvSpPr>
            <p:spPr bwMode="auto">
              <a:xfrm>
                <a:off x="4365" y="1769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>
                    <a:solidFill>
                      <a:schemeClr val="tx1"/>
                    </a:solidFill>
                  </a:rPr>
                  <a:t>2</a:t>
                </a:r>
              </a:p>
            </p:txBody>
          </p:sp>
        </p:grpSp>
        <p:cxnSp>
          <p:nvCxnSpPr>
            <p:cNvPr id="26685" name="AutoShape 48"/>
            <p:cNvCxnSpPr>
              <a:cxnSpLocks noChangeShapeType="1"/>
              <a:stCxn id="26690" idx="4"/>
              <a:endCxn id="26686" idx="0"/>
            </p:cNvCxnSpPr>
            <p:nvPr/>
          </p:nvCxnSpPr>
          <p:spPr bwMode="auto">
            <a:xfrm rot="5400000">
              <a:off x="4502" y="1136"/>
              <a:ext cx="307" cy="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26634" name="Group 34"/>
          <p:cNvGrpSpPr>
            <a:grpSpLocks/>
          </p:cNvGrpSpPr>
          <p:nvPr/>
        </p:nvGrpSpPr>
        <p:grpSpPr bwMode="auto">
          <a:xfrm>
            <a:off x="1328738" y="2493963"/>
            <a:ext cx="555625" cy="957262"/>
            <a:chOff x="4478" y="1589"/>
            <a:chExt cx="350" cy="603"/>
          </a:xfrm>
        </p:grpSpPr>
        <p:grpSp>
          <p:nvGrpSpPr>
            <p:cNvPr id="26680" name="Group 27"/>
            <p:cNvGrpSpPr>
              <a:grpSpLocks/>
            </p:cNvGrpSpPr>
            <p:nvPr/>
          </p:nvGrpSpPr>
          <p:grpSpPr bwMode="auto">
            <a:xfrm>
              <a:off x="4478" y="1896"/>
              <a:ext cx="350" cy="296"/>
              <a:chOff x="4288" y="1746"/>
              <a:chExt cx="350" cy="296"/>
            </a:xfrm>
          </p:grpSpPr>
          <p:sp>
            <p:nvSpPr>
              <p:cNvPr id="26682" name="Oval 28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83" name="Text Box 29"/>
              <p:cNvSpPr txBox="1">
                <a:spLocks noChangeArrowheads="1"/>
              </p:cNvSpPr>
              <p:nvPr/>
            </p:nvSpPr>
            <p:spPr bwMode="auto">
              <a:xfrm>
                <a:off x="4365" y="1769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>
                    <a:solidFill>
                      <a:schemeClr val="tx1"/>
                    </a:solidFill>
                  </a:rPr>
                  <a:t>3</a:t>
                </a:r>
              </a:p>
            </p:txBody>
          </p:sp>
        </p:grpSp>
        <p:cxnSp>
          <p:nvCxnSpPr>
            <p:cNvPr id="26681" name="AutoShape 49"/>
            <p:cNvCxnSpPr>
              <a:cxnSpLocks noChangeShapeType="1"/>
              <a:stCxn id="26686" idx="4"/>
              <a:endCxn id="26682" idx="0"/>
            </p:cNvCxnSpPr>
            <p:nvPr/>
          </p:nvCxnSpPr>
          <p:spPr bwMode="auto">
            <a:xfrm rot="5400000">
              <a:off x="4501" y="1740"/>
              <a:ext cx="308" cy="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26635" name="Group 37"/>
          <p:cNvGrpSpPr>
            <a:grpSpLocks/>
          </p:cNvGrpSpPr>
          <p:nvPr/>
        </p:nvGrpSpPr>
        <p:grpSpPr bwMode="auto">
          <a:xfrm>
            <a:off x="1933575" y="3937000"/>
            <a:ext cx="555625" cy="469900"/>
            <a:chOff x="4288" y="1746"/>
            <a:chExt cx="350" cy="296"/>
          </a:xfrm>
        </p:grpSpPr>
        <p:sp>
          <p:nvSpPr>
            <p:cNvPr id="26678" name="Oval 38"/>
            <p:cNvSpPr>
              <a:spLocks noChangeArrowheads="1"/>
            </p:cNvSpPr>
            <p:nvPr/>
          </p:nvSpPr>
          <p:spPr bwMode="auto">
            <a:xfrm>
              <a:off x="4288" y="1746"/>
              <a:ext cx="350" cy="296"/>
            </a:xfrm>
            <a:prstGeom prst="ellipse">
              <a:avLst/>
            </a:prstGeom>
            <a:solidFill>
              <a:srgbClr val="0066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79" name="Text Box 39"/>
            <p:cNvSpPr txBox="1">
              <a:spLocks noChangeArrowheads="1"/>
            </p:cNvSpPr>
            <p:nvPr/>
          </p:nvSpPr>
          <p:spPr bwMode="auto">
            <a:xfrm>
              <a:off x="4365" y="1769"/>
              <a:ext cx="19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>
                  <a:solidFill>
                    <a:schemeClr val="tx1"/>
                  </a:solidFill>
                </a:rPr>
                <a:t>5</a:t>
              </a:r>
            </a:p>
          </p:txBody>
        </p:sp>
      </p:grpSp>
      <p:cxnSp>
        <p:nvCxnSpPr>
          <p:cNvPr id="26636" name="AutoShape 52"/>
          <p:cNvCxnSpPr>
            <a:cxnSpLocks noChangeShapeType="1"/>
          </p:cNvCxnSpPr>
          <p:nvPr/>
        </p:nvCxnSpPr>
        <p:spPr bwMode="auto">
          <a:xfrm>
            <a:off x="1893888" y="3216275"/>
            <a:ext cx="317500" cy="711200"/>
          </a:xfrm>
          <a:prstGeom prst="curvedConnector2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grpSp>
        <p:nvGrpSpPr>
          <p:cNvPr id="26637" name="Group 44"/>
          <p:cNvGrpSpPr>
            <a:grpSpLocks/>
          </p:cNvGrpSpPr>
          <p:nvPr/>
        </p:nvGrpSpPr>
        <p:grpSpPr bwMode="auto">
          <a:xfrm>
            <a:off x="423863" y="3216275"/>
            <a:ext cx="993775" cy="935038"/>
            <a:chOff x="3908" y="2044"/>
            <a:chExt cx="626" cy="589"/>
          </a:xfrm>
        </p:grpSpPr>
        <p:grpSp>
          <p:nvGrpSpPr>
            <p:cNvPr id="26673" name="Group 24"/>
            <p:cNvGrpSpPr>
              <a:grpSpLocks/>
            </p:cNvGrpSpPr>
            <p:nvPr/>
          </p:nvGrpSpPr>
          <p:grpSpPr bwMode="auto">
            <a:xfrm>
              <a:off x="3908" y="2337"/>
              <a:ext cx="350" cy="296"/>
              <a:chOff x="4288" y="1746"/>
              <a:chExt cx="350" cy="296"/>
            </a:xfrm>
          </p:grpSpPr>
          <p:sp>
            <p:nvSpPr>
              <p:cNvPr id="26676" name="Oval 25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77" name="Text Box 26"/>
              <p:cNvSpPr txBox="1">
                <a:spLocks noChangeArrowheads="1"/>
              </p:cNvSpPr>
              <p:nvPr/>
            </p:nvSpPr>
            <p:spPr bwMode="auto">
              <a:xfrm>
                <a:off x="4365" y="1769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>
                    <a:solidFill>
                      <a:schemeClr val="tx1"/>
                    </a:solidFill>
                  </a:rPr>
                  <a:t>4</a:t>
                </a:r>
              </a:p>
            </p:txBody>
          </p:sp>
        </p:grpSp>
        <p:cxnSp>
          <p:nvCxnSpPr>
            <p:cNvPr id="26674" name="AutoShape 50"/>
            <p:cNvCxnSpPr>
              <a:cxnSpLocks noChangeShapeType="1"/>
              <a:stCxn id="26682" idx="3"/>
              <a:endCxn id="26676" idx="7"/>
            </p:cNvCxnSpPr>
            <p:nvPr/>
          </p:nvCxnSpPr>
          <p:spPr bwMode="auto">
            <a:xfrm rot="5400000">
              <a:off x="4255" y="2101"/>
              <a:ext cx="232" cy="327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  <p:cxnSp>
          <p:nvCxnSpPr>
            <p:cNvPr id="26675" name="AutoShape 53"/>
            <p:cNvCxnSpPr>
              <a:cxnSpLocks noChangeShapeType="1"/>
              <a:stCxn id="26676" idx="2"/>
              <a:endCxn id="26682" idx="2"/>
            </p:cNvCxnSpPr>
            <p:nvPr/>
          </p:nvCxnSpPr>
          <p:spPr bwMode="auto">
            <a:xfrm rot="10800000" flipH="1">
              <a:off x="3908" y="2044"/>
              <a:ext cx="575" cy="441"/>
            </a:xfrm>
            <a:prstGeom prst="curvedConnector3">
              <a:avLst>
                <a:gd name="adj1" fmla="val -25056"/>
              </a:avLst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26638" name="Group 50"/>
          <p:cNvGrpSpPr>
            <a:grpSpLocks/>
          </p:cNvGrpSpPr>
          <p:nvPr/>
        </p:nvGrpSpPr>
        <p:grpSpPr bwMode="auto">
          <a:xfrm>
            <a:off x="1933575" y="4406900"/>
            <a:ext cx="555625" cy="960438"/>
            <a:chOff x="4991" y="2794"/>
            <a:chExt cx="350" cy="605"/>
          </a:xfrm>
        </p:grpSpPr>
        <p:grpSp>
          <p:nvGrpSpPr>
            <p:cNvPr id="26669" name="Group 40"/>
            <p:cNvGrpSpPr>
              <a:grpSpLocks/>
            </p:cNvGrpSpPr>
            <p:nvPr/>
          </p:nvGrpSpPr>
          <p:grpSpPr bwMode="auto">
            <a:xfrm>
              <a:off x="4991" y="3103"/>
              <a:ext cx="350" cy="296"/>
              <a:chOff x="4288" y="1746"/>
              <a:chExt cx="350" cy="296"/>
            </a:xfrm>
          </p:grpSpPr>
          <p:sp>
            <p:nvSpPr>
              <p:cNvPr id="26671" name="Oval 41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72" name="Text Box 42"/>
              <p:cNvSpPr txBox="1">
                <a:spLocks noChangeArrowheads="1"/>
              </p:cNvSpPr>
              <p:nvPr/>
            </p:nvSpPr>
            <p:spPr bwMode="auto">
              <a:xfrm>
                <a:off x="4365" y="1769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>
                    <a:solidFill>
                      <a:schemeClr val="tx1"/>
                    </a:solidFill>
                  </a:rPr>
                  <a:t>6</a:t>
                </a:r>
              </a:p>
            </p:txBody>
          </p:sp>
        </p:grpSp>
        <p:cxnSp>
          <p:nvCxnSpPr>
            <p:cNvPr id="26670" name="AutoShape 54"/>
            <p:cNvCxnSpPr>
              <a:cxnSpLocks noChangeShapeType="1"/>
              <a:stCxn id="26678" idx="4"/>
              <a:endCxn id="26671" idx="0"/>
            </p:cNvCxnSpPr>
            <p:nvPr/>
          </p:nvCxnSpPr>
          <p:spPr bwMode="auto">
            <a:xfrm rot="5400000">
              <a:off x="5014" y="2946"/>
              <a:ext cx="309" cy="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26639" name="Group 55"/>
          <p:cNvGrpSpPr>
            <a:grpSpLocks/>
          </p:cNvGrpSpPr>
          <p:nvPr/>
        </p:nvGrpSpPr>
        <p:grpSpPr bwMode="auto">
          <a:xfrm>
            <a:off x="2497138" y="5132388"/>
            <a:ext cx="565150" cy="1266825"/>
            <a:chOff x="5351" y="3199"/>
            <a:chExt cx="356" cy="798"/>
          </a:xfrm>
        </p:grpSpPr>
        <p:grpSp>
          <p:nvGrpSpPr>
            <p:cNvPr id="26665" name="Group 6"/>
            <p:cNvGrpSpPr>
              <a:grpSpLocks/>
            </p:cNvGrpSpPr>
            <p:nvPr/>
          </p:nvGrpSpPr>
          <p:grpSpPr bwMode="auto">
            <a:xfrm>
              <a:off x="5357" y="3701"/>
              <a:ext cx="350" cy="296"/>
              <a:chOff x="4738" y="2684"/>
              <a:chExt cx="350" cy="296"/>
            </a:xfrm>
          </p:grpSpPr>
          <p:sp>
            <p:nvSpPr>
              <p:cNvPr id="26667" name="Oval 7"/>
              <p:cNvSpPr>
                <a:spLocks noChangeArrowheads="1"/>
              </p:cNvSpPr>
              <p:nvPr/>
            </p:nvSpPr>
            <p:spPr bwMode="auto">
              <a:xfrm>
                <a:off x="4738" y="2684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571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68" name="Text Box 8"/>
              <p:cNvSpPr txBox="1">
                <a:spLocks noChangeArrowheads="1"/>
              </p:cNvSpPr>
              <p:nvPr/>
            </p:nvSpPr>
            <p:spPr bwMode="auto">
              <a:xfrm>
                <a:off x="4815" y="2707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>
                    <a:solidFill>
                      <a:schemeClr val="tx1"/>
                    </a:solidFill>
                  </a:rPr>
                  <a:t>8</a:t>
                </a:r>
              </a:p>
            </p:txBody>
          </p:sp>
        </p:grpSp>
        <p:cxnSp>
          <p:nvCxnSpPr>
            <p:cNvPr id="26666" name="AutoShape 55"/>
            <p:cNvCxnSpPr>
              <a:cxnSpLocks noChangeShapeType="1"/>
              <a:stCxn id="26671" idx="6"/>
              <a:endCxn id="26667" idx="0"/>
            </p:cNvCxnSpPr>
            <p:nvPr/>
          </p:nvCxnSpPr>
          <p:spPr bwMode="auto">
            <a:xfrm>
              <a:off x="5351" y="3199"/>
              <a:ext cx="181" cy="502"/>
            </a:xfrm>
            <a:prstGeom prst="curvedConnector2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26640" name="Group 60"/>
          <p:cNvGrpSpPr>
            <a:grpSpLocks/>
          </p:cNvGrpSpPr>
          <p:nvPr/>
        </p:nvGrpSpPr>
        <p:grpSpPr bwMode="auto">
          <a:xfrm>
            <a:off x="1120775" y="5132388"/>
            <a:ext cx="901700" cy="1193800"/>
            <a:chOff x="4479" y="3251"/>
            <a:chExt cx="568" cy="752"/>
          </a:xfrm>
        </p:grpSpPr>
        <p:grpSp>
          <p:nvGrpSpPr>
            <p:cNvPr id="26660" name="Group 43"/>
            <p:cNvGrpSpPr>
              <a:grpSpLocks/>
            </p:cNvGrpSpPr>
            <p:nvPr/>
          </p:nvGrpSpPr>
          <p:grpSpPr bwMode="auto">
            <a:xfrm>
              <a:off x="4479" y="3707"/>
              <a:ext cx="350" cy="296"/>
              <a:chOff x="4288" y="1746"/>
              <a:chExt cx="350" cy="296"/>
            </a:xfrm>
          </p:grpSpPr>
          <p:sp>
            <p:nvSpPr>
              <p:cNvPr id="26663" name="Oval 44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64" name="Text Box 45"/>
              <p:cNvSpPr txBox="1">
                <a:spLocks noChangeArrowheads="1"/>
              </p:cNvSpPr>
              <p:nvPr/>
            </p:nvSpPr>
            <p:spPr bwMode="auto">
              <a:xfrm>
                <a:off x="4365" y="1769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>
                    <a:solidFill>
                      <a:schemeClr val="tx1"/>
                    </a:solidFill>
                  </a:rPr>
                  <a:t>7</a:t>
                </a:r>
              </a:p>
            </p:txBody>
          </p:sp>
        </p:grpSp>
        <p:cxnSp>
          <p:nvCxnSpPr>
            <p:cNvPr id="26661" name="AutoShape 56"/>
            <p:cNvCxnSpPr>
              <a:cxnSpLocks noChangeShapeType="1"/>
              <a:stCxn id="26671" idx="3"/>
              <a:endCxn id="26663" idx="7"/>
            </p:cNvCxnSpPr>
            <p:nvPr/>
          </p:nvCxnSpPr>
          <p:spPr bwMode="auto">
            <a:xfrm rot="5400000">
              <a:off x="4715" y="3418"/>
              <a:ext cx="395" cy="269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  <p:cxnSp>
          <p:nvCxnSpPr>
            <p:cNvPr id="26662" name="AutoShape 57"/>
            <p:cNvCxnSpPr>
              <a:cxnSpLocks noChangeShapeType="1"/>
              <a:stCxn id="26663" idx="2"/>
              <a:endCxn id="26671" idx="2"/>
            </p:cNvCxnSpPr>
            <p:nvPr/>
          </p:nvCxnSpPr>
          <p:spPr bwMode="auto">
            <a:xfrm rot="10800000" flipH="1">
              <a:off x="4479" y="3251"/>
              <a:ext cx="517" cy="604"/>
            </a:xfrm>
            <a:prstGeom prst="curvedConnector3">
              <a:avLst>
                <a:gd name="adj1" fmla="val -27866"/>
              </a:avLst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18" name="Group 59"/>
          <p:cNvGrpSpPr>
            <a:grpSpLocks/>
          </p:cNvGrpSpPr>
          <p:nvPr/>
        </p:nvGrpSpPr>
        <p:grpSpPr bwMode="auto">
          <a:xfrm>
            <a:off x="3170238" y="821785"/>
            <a:ext cx="5599112" cy="5352434"/>
            <a:chOff x="3222878" y="1109262"/>
            <a:chExt cx="5598826" cy="5352291"/>
          </a:xfrm>
        </p:grpSpPr>
        <p:sp>
          <p:nvSpPr>
            <p:cNvPr id="26657" name="Text Box 5"/>
            <p:cNvSpPr txBox="1">
              <a:spLocks noChangeArrowheads="1"/>
            </p:cNvSpPr>
            <p:nvPr/>
          </p:nvSpPr>
          <p:spPr bwMode="auto">
            <a:xfrm>
              <a:off x="3222878" y="1568037"/>
              <a:ext cx="1835056" cy="4893516"/>
            </a:xfrm>
            <a:prstGeom prst="rect">
              <a:avLst/>
            </a:prstGeom>
            <a:solidFill>
              <a:srgbClr val="0066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/>
              <a:r>
                <a:rPr lang="en-US" sz="2400" dirty="0">
                  <a:solidFill>
                    <a:srgbClr val="FFFF00"/>
                  </a:solidFill>
                  <a:latin typeface="Gill Sans MT" pitchFamily="34" charset="0"/>
                </a:rPr>
                <a:t>TR</a:t>
              </a:r>
            </a:p>
            <a:p>
              <a:endParaRPr lang="en-US" sz="2400" b="0" dirty="0">
                <a:solidFill>
                  <a:srgbClr val="FFFF00"/>
                </a:solidFill>
                <a:latin typeface="Gill Sans MT" pitchFamily="34" charset="0"/>
              </a:endParaRPr>
            </a:p>
            <a:p>
              <a:endParaRPr lang="en-US" sz="2400" b="0" dirty="0">
                <a:solidFill>
                  <a:srgbClr val="FFFF00"/>
                </a:solidFill>
                <a:latin typeface="Gill Sans MT" pitchFamily="34" charset="0"/>
              </a:endParaRPr>
            </a:p>
            <a:p>
              <a:endParaRPr lang="en-US" sz="2400" b="0" dirty="0">
                <a:solidFill>
                  <a:srgbClr val="FFFF00"/>
                </a:solidFill>
                <a:latin typeface="Gill Sans MT" pitchFamily="34" charset="0"/>
              </a:endParaRPr>
            </a:p>
            <a:p>
              <a:endParaRPr lang="en-US" sz="2400" b="0" dirty="0">
                <a:solidFill>
                  <a:srgbClr val="FFFF00"/>
                </a:solidFill>
                <a:latin typeface="Gill Sans MT" pitchFamily="34" charset="0"/>
              </a:endParaRPr>
            </a:p>
            <a:p>
              <a:endParaRPr lang="en-US" sz="2400" b="0" dirty="0">
                <a:solidFill>
                  <a:srgbClr val="FFFF00"/>
                </a:solidFill>
                <a:latin typeface="Gill Sans MT" pitchFamily="34" charset="0"/>
              </a:endParaRPr>
            </a:p>
            <a:p>
              <a:endParaRPr lang="en-US" sz="2400" b="0" dirty="0">
                <a:solidFill>
                  <a:srgbClr val="FFFF00"/>
                </a:solidFill>
                <a:latin typeface="Gill Sans MT" pitchFamily="34" charset="0"/>
              </a:endParaRPr>
            </a:p>
            <a:p>
              <a:endParaRPr lang="en-US" sz="2400" b="0" dirty="0">
                <a:solidFill>
                  <a:srgbClr val="FFFF00"/>
                </a:solidFill>
                <a:latin typeface="Gill Sans MT" pitchFamily="34" charset="0"/>
              </a:endParaRPr>
            </a:p>
            <a:p>
              <a:endParaRPr lang="en-US" sz="2400" b="0" dirty="0">
                <a:solidFill>
                  <a:srgbClr val="FFFF00"/>
                </a:solidFill>
                <a:latin typeface="Gill Sans MT" pitchFamily="34" charset="0"/>
              </a:endParaRPr>
            </a:p>
            <a:p>
              <a:endParaRPr lang="en-US" sz="2400" b="0" dirty="0">
                <a:solidFill>
                  <a:srgbClr val="FFFF00"/>
                </a:solidFill>
                <a:latin typeface="Gill Sans MT" pitchFamily="34" charset="0"/>
              </a:endParaRPr>
            </a:p>
            <a:p>
              <a:endParaRPr lang="en-US" sz="2400" b="0" dirty="0">
                <a:solidFill>
                  <a:srgbClr val="FFFF00"/>
                </a:solidFill>
                <a:latin typeface="Gill Sans MT" pitchFamily="34" charset="0"/>
              </a:endParaRPr>
            </a:p>
            <a:p>
              <a:endParaRPr lang="en-US" sz="2400" b="0" dirty="0">
                <a:solidFill>
                  <a:srgbClr val="FFFF00"/>
                </a:solidFill>
                <a:latin typeface="Gill Sans MT" pitchFamily="34" charset="0"/>
              </a:endParaRPr>
            </a:p>
            <a:p>
              <a:endParaRPr lang="en-US" sz="2400" b="0" dirty="0">
                <a:solidFill>
                  <a:schemeClr val="tx2"/>
                </a:solidFill>
                <a:latin typeface="Gill Sans MT" pitchFamily="34" charset="0"/>
              </a:endParaRPr>
            </a:p>
          </p:txBody>
        </p:sp>
        <p:sp>
          <p:nvSpPr>
            <p:cNvPr id="26658" name="Text Box 6"/>
            <p:cNvSpPr txBox="1">
              <a:spLocks noChangeArrowheads="1"/>
            </p:cNvSpPr>
            <p:nvPr/>
          </p:nvSpPr>
          <p:spPr bwMode="auto">
            <a:xfrm>
              <a:off x="5062696" y="1568037"/>
              <a:ext cx="3759008" cy="1938940"/>
            </a:xfrm>
            <a:prstGeom prst="rect">
              <a:avLst/>
            </a:prstGeom>
            <a:solidFill>
              <a:srgbClr val="0066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/>
              <a:r>
                <a:rPr lang="en-US" sz="2400" dirty="0">
                  <a:solidFill>
                    <a:srgbClr val="FFFF00"/>
                  </a:solidFill>
                  <a:latin typeface="Gill Sans MT" pitchFamily="34" charset="0"/>
                </a:rPr>
                <a:t>Test Paths</a:t>
              </a:r>
            </a:p>
            <a:p>
              <a:endParaRPr lang="en-US" sz="2400" b="0" dirty="0">
                <a:solidFill>
                  <a:srgbClr val="FFFF00"/>
                </a:solidFill>
                <a:latin typeface="Gill Sans MT" pitchFamily="34" charset="0"/>
              </a:endParaRPr>
            </a:p>
            <a:p>
              <a:endParaRPr lang="en-US" sz="2400" b="0" dirty="0">
                <a:solidFill>
                  <a:srgbClr val="FFFF00"/>
                </a:solidFill>
                <a:latin typeface="Gill Sans MT" pitchFamily="34" charset="0"/>
              </a:endParaRPr>
            </a:p>
            <a:p>
              <a:endParaRPr lang="en-US" sz="2400" b="0" dirty="0">
                <a:solidFill>
                  <a:srgbClr val="FFFF00"/>
                </a:solidFill>
                <a:latin typeface="Gill Sans MT" pitchFamily="34" charset="0"/>
              </a:endParaRPr>
            </a:p>
            <a:p>
              <a:endParaRPr lang="en-US" sz="2400" b="0" dirty="0" err="1">
                <a:solidFill>
                  <a:schemeClr val="tx2"/>
                </a:solidFill>
                <a:latin typeface="Gill Sans MT" pitchFamily="34" charset="0"/>
              </a:endParaRPr>
            </a:p>
          </p:txBody>
        </p:sp>
        <p:sp>
          <p:nvSpPr>
            <p:cNvPr id="26659" name="Text Box 6"/>
            <p:cNvSpPr txBox="1">
              <a:spLocks noChangeArrowheads="1"/>
            </p:cNvSpPr>
            <p:nvPr/>
          </p:nvSpPr>
          <p:spPr bwMode="auto">
            <a:xfrm>
              <a:off x="3223555" y="1109262"/>
              <a:ext cx="5598149" cy="461665"/>
            </a:xfrm>
            <a:prstGeom prst="rect">
              <a:avLst/>
            </a:prstGeom>
            <a:solidFill>
              <a:srgbClr val="0066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/>
              <a:r>
                <a:rPr lang="en-US" sz="2400" dirty="0">
                  <a:solidFill>
                    <a:srgbClr val="FFFF00"/>
                  </a:solidFill>
                  <a:latin typeface="Gill Sans MT" pitchFamily="34" charset="0"/>
                </a:rPr>
                <a:t>Edge-Pair Coverage</a:t>
              </a:r>
            </a:p>
          </p:txBody>
        </p:sp>
      </p:grpSp>
      <p:grpSp>
        <p:nvGrpSpPr>
          <p:cNvPr id="19" name="Group 74"/>
          <p:cNvGrpSpPr>
            <a:grpSpLocks/>
          </p:cNvGrpSpPr>
          <p:nvPr/>
        </p:nvGrpSpPr>
        <p:grpSpPr bwMode="auto">
          <a:xfrm>
            <a:off x="5106988" y="3402528"/>
            <a:ext cx="3800475" cy="398463"/>
            <a:chOff x="5106651" y="3750040"/>
            <a:chExt cx="3800108" cy="39859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6654" name="Rectangle 62"/>
            <p:cNvSpPr>
              <a:spLocks noChangeArrowheads="1"/>
            </p:cNvSpPr>
            <p:nvPr/>
          </p:nvSpPr>
          <p:spPr bwMode="auto">
            <a:xfrm>
              <a:off x="5106651" y="3750040"/>
              <a:ext cx="569625" cy="394741"/>
            </a:xfrm>
            <a:prstGeom prst="rect">
              <a:avLst/>
            </a:prstGeom>
            <a:grpFill/>
            <a:ln w="28575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ctr"/>
              <a:r>
                <a:rPr lang="en-US" sz="1800" b="0">
                  <a:latin typeface="Gill Sans MT" pitchFamily="34" charset="0"/>
                </a:rPr>
                <a:t>TP</a:t>
              </a:r>
            </a:p>
          </p:txBody>
        </p:sp>
        <p:sp>
          <p:nvSpPr>
            <p:cNvPr id="26655" name="Rectangle 63"/>
            <p:cNvSpPr>
              <a:spLocks noChangeArrowheads="1"/>
            </p:cNvSpPr>
            <p:nvPr/>
          </p:nvSpPr>
          <p:spPr bwMode="auto">
            <a:xfrm>
              <a:off x="5676276" y="3750040"/>
              <a:ext cx="2163684" cy="394741"/>
            </a:xfrm>
            <a:prstGeom prst="rect">
              <a:avLst/>
            </a:prstGeom>
            <a:grpFill/>
            <a:ln w="28575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ctr"/>
              <a:r>
                <a:rPr lang="en-US" sz="1800" b="0" dirty="0">
                  <a:latin typeface="Gill Sans MT" pitchFamily="34" charset="0"/>
                </a:rPr>
                <a:t>TRs toured</a:t>
              </a:r>
            </a:p>
          </p:txBody>
        </p:sp>
        <p:sp>
          <p:nvSpPr>
            <p:cNvPr id="26656" name="Rectangle 64"/>
            <p:cNvSpPr>
              <a:spLocks noChangeArrowheads="1"/>
            </p:cNvSpPr>
            <p:nvPr/>
          </p:nvSpPr>
          <p:spPr bwMode="auto">
            <a:xfrm>
              <a:off x="7833608" y="3750040"/>
              <a:ext cx="1073151" cy="398592"/>
            </a:xfrm>
            <a:prstGeom prst="rect">
              <a:avLst/>
            </a:prstGeom>
            <a:grpFill/>
            <a:ln w="28575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ctr"/>
              <a:r>
                <a:rPr lang="en-US" sz="1800" b="0" i="1">
                  <a:latin typeface="Gill Sans MT" pitchFamily="34" charset="0"/>
                </a:rPr>
                <a:t>sidetrips</a:t>
              </a:r>
            </a:p>
          </p:txBody>
        </p:sp>
      </p:grpSp>
      <p:grpSp>
        <p:nvGrpSpPr>
          <p:cNvPr id="20" name="Group 76"/>
          <p:cNvGrpSpPr>
            <a:grpSpLocks/>
          </p:cNvGrpSpPr>
          <p:nvPr/>
        </p:nvGrpSpPr>
        <p:grpSpPr bwMode="auto">
          <a:xfrm>
            <a:off x="5106988" y="4172466"/>
            <a:ext cx="3800475" cy="395287"/>
            <a:chOff x="5106651" y="4519535"/>
            <a:chExt cx="3800109" cy="394741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6651" name="Rectangle 66"/>
            <p:cNvSpPr>
              <a:spLocks noChangeArrowheads="1"/>
            </p:cNvSpPr>
            <p:nvPr/>
          </p:nvSpPr>
          <p:spPr bwMode="auto">
            <a:xfrm>
              <a:off x="5106651" y="4519535"/>
              <a:ext cx="569625" cy="394741"/>
            </a:xfrm>
            <a:prstGeom prst="rect">
              <a:avLst/>
            </a:prstGeom>
            <a:grpFill/>
            <a:ln w="28575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ctr"/>
              <a:r>
                <a:rPr lang="en-US" sz="1800" b="0">
                  <a:solidFill>
                    <a:schemeClr val="tx1"/>
                  </a:solidFill>
                  <a:latin typeface="Gill Sans MT" pitchFamily="34" charset="0"/>
                </a:rPr>
                <a:t>ii</a:t>
              </a:r>
            </a:p>
          </p:txBody>
        </p:sp>
        <p:sp>
          <p:nvSpPr>
            <p:cNvPr id="26652" name="Rectangle 70"/>
            <p:cNvSpPr>
              <a:spLocks noChangeArrowheads="1"/>
            </p:cNvSpPr>
            <p:nvPr/>
          </p:nvSpPr>
          <p:spPr bwMode="auto">
            <a:xfrm>
              <a:off x="5680960" y="4520785"/>
              <a:ext cx="2151401" cy="383497"/>
            </a:xfrm>
            <a:prstGeom prst="rect">
              <a:avLst/>
            </a:prstGeom>
            <a:grpFill/>
            <a:ln w="28575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ctr"/>
              <a:r>
                <a:rPr lang="en-US" sz="1800" b="0">
                  <a:solidFill>
                    <a:schemeClr val="tx1"/>
                  </a:solidFill>
                  <a:latin typeface="Gill Sans MT" pitchFamily="34" charset="0"/>
                </a:rPr>
                <a:t>A, </a:t>
              </a:r>
              <a:r>
                <a:rPr lang="en-US" sz="1800" b="0">
                  <a:solidFill>
                    <a:srgbClr val="FFFF00"/>
                  </a:solidFill>
                  <a:latin typeface="Gill Sans MT" pitchFamily="34" charset="0"/>
                </a:rPr>
                <a:t>C</a:t>
              </a:r>
              <a:r>
                <a:rPr lang="en-US" sz="1800" b="0">
                  <a:solidFill>
                    <a:schemeClr val="tx1"/>
                  </a:solidFill>
                  <a:latin typeface="Gill Sans MT" pitchFamily="34" charset="0"/>
                </a:rPr>
                <a:t>, E, </a:t>
              </a:r>
              <a:r>
                <a:rPr lang="en-US" sz="1800" b="0">
                  <a:solidFill>
                    <a:srgbClr val="FFFF00"/>
                  </a:solidFill>
                  <a:latin typeface="Gill Sans MT" pitchFamily="34" charset="0"/>
                </a:rPr>
                <a:t>H</a:t>
              </a:r>
            </a:p>
          </p:txBody>
        </p:sp>
        <p:sp>
          <p:nvSpPr>
            <p:cNvPr id="26653" name="Rectangle 71"/>
            <p:cNvSpPr>
              <a:spLocks noChangeArrowheads="1"/>
            </p:cNvSpPr>
            <p:nvPr/>
          </p:nvSpPr>
          <p:spPr bwMode="auto">
            <a:xfrm>
              <a:off x="7832362" y="4520786"/>
              <a:ext cx="1074398" cy="386671"/>
            </a:xfrm>
            <a:prstGeom prst="rect">
              <a:avLst/>
            </a:prstGeom>
            <a:grpFill/>
            <a:ln w="28575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ctr"/>
              <a:endParaRPr lang="en-US" sz="1800" b="0">
                <a:solidFill>
                  <a:schemeClr val="tx1"/>
                </a:solidFill>
                <a:latin typeface="Gill Sans MT" pitchFamily="34" charset="0"/>
              </a:endParaRPr>
            </a:p>
          </p:txBody>
        </p:sp>
      </p:grpSp>
      <p:grpSp>
        <p:nvGrpSpPr>
          <p:cNvPr id="21" name="Group 77"/>
          <p:cNvGrpSpPr>
            <a:grpSpLocks/>
          </p:cNvGrpSpPr>
          <p:nvPr/>
        </p:nvGrpSpPr>
        <p:grpSpPr bwMode="auto">
          <a:xfrm>
            <a:off x="5106988" y="4555053"/>
            <a:ext cx="3797300" cy="684213"/>
            <a:chOff x="5106651" y="4901786"/>
            <a:chExt cx="3796934" cy="68449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6648" name="Rectangle 67"/>
            <p:cNvSpPr>
              <a:spLocks noChangeArrowheads="1"/>
            </p:cNvSpPr>
            <p:nvPr/>
          </p:nvSpPr>
          <p:spPr bwMode="auto">
            <a:xfrm>
              <a:off x="5106651" y="4904282"/>
              <a:ext cx="569625" cy="678327"/>
            </a:xfrm>
            <a:prstGeom prst="rect">
              <a:avLst/>
            </a:prstGeom>
            <a:grpFill/>
            <a:ln w="28575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ctr"/>
              <a:r>
                <a:rPr lang="en-US" sz="1800" b="0">
                  <a:solidFill>
                    <a:schemeClr val="tx1"/>
                  </a:solidFill>
                  <a:latin typeface="Gill Sans MT" pitchFamily="34" charset="0"/>
                </a:rPr>
                <a:t>iii</a:t>
              </a:r>
            </a:p>
          </p:txBody>
        </p:sp>
        <p:sp>
          <p:nvSpPr>
            <p:cNvPr id="26649" name="Rectangle 72"/>
            <p:cNvSpPr>
              <a:spLocks noChangeArrowheads="1"/>
            </p:cNvSpPr>
            <p:nvPr/>
          </p:nvSpPr>
          <p:spPr bwMode="auto">
            <a:xfrm>
              <a:off x="5677785" y="4904960"/>
              <a:ext cx="2151401" cy="678876"/>
            </a:xfrm>
            <a:prstGeom prst="rect">
              <a:avLst/>
            </a:prstGeom>
            <a:grpFill/>
            <a:ln w="28575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ctr"/>
              <a:r>
                <a:rPr lang="en-US" sz="1800" b="0">
                  <a:solidFill>
                    <a:schemeClr val="tx1"/>
                  </a:solidFill>
                  <a:latin typeface="Gill Sans MT" pitchFamily="34" charset="0"/>
                </a:rPr>
                <a:t>A, B, D, E, F, G, I, J, </a:t>
              </a:r>
              <a:r>
                <a:rPr lang="en-US" sz="1800" b="0">
                  <a:solidFill>
                    <a:srgbClr val="FFFF00"/>
                  </a:solidFill>
                  <a:latin typeface="Gill Sans MT" pitchFamily="34" charset="0"/>
                </a:rPr>
                <a:t>K</a:t>
              </a:r>
              <a:r>
                <a:rPr lang="en-US" sz="1800" b="0">
                  <a:solidFill>
                    <a:schemeClr val="tx1"/>
                  </a:solidFill>
                  <a:latin typeface="Gill Sans MT" pitchFamily="34" charset="0"/>
                </a:rPr>
                <a:t>, </a:t>
              </a:r>
              <a:r>
                <a:rPr lang="en-US" sz="1800" b="0">
                  <a:solidFill>
                    <a:srgbClr val="FFFF00"/>
                  </a:solidFill>
                  <a:latin typeface="Gill Sans MT" pitchFamily="34" charset="0"/>
                </a:rPr>
                <a:t>L</a:t>
              </a:r>
            </a:p>
          </p:txBody>
        </p:sp>
        <p:sp>
          <p:nvSpPr>
            <p:cNvPr id="26650" name="Rectangle 73"/>
            <p:cNvSpPr>
              <a:spLocks noChangeArrowheads="1"/>
            </p:cNvSpPr>
            <p:nvPr/>
          </p:nvSpPr>
          <p:spPr bwMode="auto">
            <a:xfrm>
              <a:off x="7829187" y="4901786"/>
              <a:ext cx="1074398" cy="684495"/>
            </a:xfrm>
            <a:prstGeom prst="rect">
              <a:avLst/>
            </a:prstGeom>
            <a:grpFill/>
            <a:ln w="28575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ctr"/>
              <a:r>
                <a:rPr lang="en-US" sz="1800" b="0">
                  <a:solidFill>
                    <a:schemeClr val="tx1"/>
                  </a:solidFill>
                  <a:latin typeface="Gill Sans MT" pitchFamily="34" charset="0"/>
                </a:rPr>
                <a:t>C, H</a:t>
              </a:r>
            </a:p>
          </p:txBody>
        </p:sp>
      </p:grpSp>
      <p:sp>
        <p:nvSpPr>
          <p:cNvPr id="26645" name="Date Placeholder 67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Introduction to Software Testing, Edition 2  (Ch 7)</a:t>
            </a:r>
          </a:p>
        </p:txBody>
      </p:sp>
      <p:sp>
        <p:nvSpPr>
          <p:cNvPr id="26647" name="Footer Placeholder 69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© Ammann &amp; Offutt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A85067-8029-4B11-9218-99F57D2F78EB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3191662" y="1649426"/>
            <a:ext cx="179230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>
                <a:solidFill>
                  <a:schemeClr val="tx2"/>
                </a:solidFill>
                <a:latin typeface="Gill Sans MT" pitchFamily="34" charset="0"/>
              </a:rPr>
              <a:t>A.</a:t>
            </a: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 [ 1, 2, 3 ]</a:t>
            </a:r>
          </a:p>
          <a:p>
            <a:r>
              <a:rPr lang="en-US" sz="2400" b="0" dirty="0">
                <a:solidFill>
                  <a:schemeClr val="tx2"/>
                </a:solidFill>
                <a:latin typeface="Gill Sans MT" pitchFamily="34" charset="0"/>
              </a:rPr>
              <a:t>B. </a:t>
            </a: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[ 2, 3, 4 ]</a:t>
            </a:r>
          </a:p>
          <a:p>
            <a:r>
              <a:rPr lang="en-US" sz="2400" b="0" dirty="0">
                <a:solidFill>
                  <a:schemeClr val="tx2"/>
                </a:solidFill>
                <a:latin typeface="Gill Sans MT" pitchFamily="34" charset="0"/>
              </a:rPr>
              <a:t>C. </a:t>
            </a: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[ 2, 3, 5 ]</a:t>
            </a:r>
          </a:p>
          <a:p>
            <a:r>
              <a:rPr lang="en-US" sz="2400" b="0" dirty="0">
                <a:solidFill>
                  <a:schemeClr val="tx2"/>
                </a:solidFill>
                <a:latin typeface="Gill Sans MT" pitchFamily="34" charset="0"/>
              </a:rPr>
              <a:t>D. </a:t>
            </a: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[ 3, 4, 3 ]</a:t>
            </a:r>
          </a:p>
          <a:p>
            <a:r>
              <a:rPr lang="en-US" sz="2400" b="0" dirty="0">
                <a:solidFill>
                  <a:schemeClr val="tx2"/>
                </a:solidFill>
                <a:latin typeface="Gill Sans MT" pitchFamily="34" charset="0"/>
              </a:rPr>
              <a:t>E. </a:t>
            </a: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[ 3, 5, 6 ]</a:t>
            </a:r>
          </a:p>
          <a:p>
            <a:r>
              <a:rPr lang="en-US" sz="2400" b="0" dirty="0">
                <a:solidFill>
                  <a:schemeClr val="tx2"/>
                </a:solidFill>
                <a:latin typeface="Gill Sans MT" pitchFamily="34" charset="0"/>
              </a:rPr>
              <a:t>F. </a:t>
            </a: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[ 4, 3, 5 ]</a:t>
            </a:r>
          </a:p>
          <a:p>
            <a:r>
              <a:rPr lang="en-US" sz="2400" b="0" dirty="0">
                <a:solidFill>
                  <a:schemeClr val="tx2"/>
                </a:solidFill>
                <a:latin typeface="Gill Sans MT" pitchFamily="34" charset="0"/>
              </a:rPr>
              <a:t>G. </a:t>
            </a: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[ 5, 6, 7 ]</a:t>
            </a:r>
          </a:p>
          <a:p>
            <a:r>
              <a:rPr lang="en-US" sz="2400" b="0" dirty="0">
                <a:solidFill>
                  <a:schemeClr val="tx2"/>
                </a:solidFill>
                <a:latin typeface="Gill Sans MT" pitchFamily="34" charset="0"/>
              </a:rPr>
              <a:t>H. </a:t>
            </a: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[ 5, 6, 8 ]</a:t>
            </a:r>
          </a:p>
          <a:p>
            <a:r>
              <a:rPr lang="en-US" sz="2400" b="0" dirty="0">
                <a:solidFill>
                  <a:schemeClr val="tx2"/>
                </a:solidFill>
                <a:latin typeface="Gill Sans MT" pitchFamily="34" charset="0"/>
              </a:rPr>
              <a:t>I. </a:t>
            </a: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[ 6, 7, 6 ]</a:t>
            </a:r>
          </a:p>
          <a:p>
            <a:r>
              <a:rPr lang="en-US" sz="2400" b="0" dirty="0">
                <a:solidFill>
                  <a:schemeClr val="tx2"/>
                </a:solidFill>
                <a:latin typeface="Gill Sans MT" pitchFamily="34" charset="0"/>
              </a:rPr>
              <a:t>J. </a:t>
            </a: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[ 7, 6, 8 ]</a:t>
            </a:r>
          </a:p>
          <a:p>
            <a:r>
              <a:rPr lang="en-US" sz="2400" b="0" dirty="0">
                <a:solidFill>
                  <a:schemeClr val="tx2"/>
                </a:solidFill>
                <a:latin typeface="Gill Sans MT" pitchFamily="34" charset="0"/>
              </a:rPr>
              <a:t>K. </a:t>
            </a: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[ 4, 3, 4 ]</a:t>
            </a:r>
          </a:p>
          <a:p>
            <a:r>
              <a:rPr lang="en-US" sz="2400" b="0" dirty="0">
                <a:solidFill>
                  <a:schemeClr val="tx2"/>
                </a:solidFill>
                <a:latin typeface="Gill Sans MT" pitchFamily="34" charset="0"/>
              </a:rPr>
              <a:t>L. </a:t>
            </a: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[ 7, 6, 7 ]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106988" y="1633167"/>
            <a:ext cx="35557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 err="1">
                <a:solidFill>
                  <a:schemeClr val="tx2"/>
                </a:solidFill>
                <a:latin typeface="Gill Sans MT" pitchFamily="34" charset="0"/>
              </a:rPr>
              <a:t>i</a:t>
            </a:r>
            <a:r>
              <a:rPr lang="en-US" sz="2400" b="0" dirty="0">
                <a:solidFill>
                  <a:schemeClr val="tx2"/>
                </a:solidFill>
                <a:latin typeface="Gill Sans MT" pitchFamily="34" charset="0"/>
              </a:rPr>
              <a:t>.</a:t>
            </a: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 [ 1, 2, 3, 4, 3, 5, 6, 7, 6, 8 ]</a:t>
            </a:r>
          </a:p>
          <a:p>
            <a:r>
              <a:rPr lang="en-US" sz="2400" b="0" dirty="0">
                <a:solidFill>
                  <a:schemeClr val="tx2"/>
                </a:solidFill>
                <a:latin typeface="Gill Sans MT" pitchFamily="34" charset="0"/>
              </a:rPr>
              <a:t>ii.</a:t>
            </a: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 [ 1, 2, 3, 5, 6, 8 ]</a:t>
            </a:r>
          </a:p>
          <a:p>
            <a:r>
              <a:rPr lang="en-US" sz="2400" b="0" dirty="0">
                <a:solidFill>
                  <a:schemeClr val="tx2"/>
                </a:solidFill>
                <a:latin typeface="Gill Sans MT" pitchFamily="34" charset="0"/>
              </a:rPr>
              <a:t>iii.</a:t>
            </a: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 [ 1, 2, 3, 4, 3, 4, 3, 5, 6, 7,</a:t>
            </a:r>
          </a:p>
          <a:p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       6, 7, 6, 8 ]</a:t>
            </a:r>
          </a:p>
        </p:txBody>
      </p:sp>
    </p:spTree>
    <p:extLst>
      <p:ext uri="{BB962C8B-B14F-4D97-AF65-F5344CB8AC3E}">
        <p14:creationId xmlns:p14="http://schemas.microsoft.com/office/powerpoint/2010/main" val="39861392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  <p:bldP spid="70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5"/>
          <p:cNvGrpSpPr>
            <a:grpSpLocks/>
          </p:cNvGrpSpPr>
          <p:nvPr/>
        </p:nvGrpSpPr>
        <p:grpSpPr bwMode="auto">
          <a:xfrm>
            <a:off x="5106988" y="3793053"/>
            <a:ext cx="3800475" cy="393700"/>
            <a:chOff x="5106651" y="4139785"/>
            <a:chExt cx="3800109" cy="394741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6692" name="Rectangle 65"/>
            <p:cNvSpPr>
              <a:spLocks noChangeArrowheads="1"/>
            </p:cNvSpPr>
            <p:nvPr/>
          </p:nvSpPr>
          <p:spPr bwMode="auto">
            <a:xfrm>
              <a:off x="5106651" y="4139785"/>
              <a:ext cx="577484" cy="394741"/>
            </a:xfrm>
            <a:prstGeom prst="rect">
              <a:avLst/>
            </a:prstGeom>
            <a:grpFill/>
            <a:ln w="28575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ctr"/>
              <a:r>
                <a:rPr lang="en-US" sz="1800" b="0">
                  <a:solidFill>
                    <a:schemeClr val="tx1"/>
                  </a:solidFill>
                  <a:latin typeface="Gill Sans MT" pitchFamily="34" charset="0"/>
                </a:rPr>
                <a:t>i</a:t>
              </a:r>
            </a:p>
          </p:txBody>
        </p:sp>
        <p:sp>
          <p:nvSpPr>
            <p:cNvPr id="26693" name="Rectangle 68"/>
            <p:cNvSpPr>
              <a:spLocks noChangeArrowheads="1"/>
            </p:cNvSpPr>
            <p:nvPr/>
          </p:nvSpPr>
          <p:spPr bwMode="auto">
            <a:xfrm>
              <a:off x="5680960" y="4139785"/>
              <a:ext cx="2151401" cy="383497"/>
            </a:xfrm>
            <a:prstGeom prst="rect">
              <a:avLst/>
            </a:prstGeom>
            <a:grpFill/>
            <a:ln w="28575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ctr"/>
              <a:r>
                <a:rPr lang="en-US" sz="1800" b="0" dirty="0">
                  <a:solidFill>
                    <a:schemeClr val="tx1"/>
                  </a:solidFill>
                  <a:latin typeface="Gill Sans MT" pitchFamily="34" charset="0"/>
                </a:rPr>
                <a:t>A, B, D, E, F, G, I, J</a:t>
              </a:r>
            </a:p>
          </p:txBody>
        </p:sp>
        <p:sp>
          <p:nvSpPr>
            <p:cNvPr id="26694" name="Rectangle 69"/>
            <p:cNvSpPr>
              <a:spLocks noChangeArrowheads="1"/>
            </p:cNvSpPr>
            <p:nvPr/>
          </p:nvSpPr>
          <p:spPr bwMode="auto">
            <a:xfrm>
              <a:off x="7832362" y="4139786"/>
              <a:ext cx="1074398" cy="386671"/>
            </a:xfrm>
            <a:prstGeom prst="rect">
              <a:avLst/>
            </a:prstGeom>
            <a:grpFill/>
            <a:ln w="28575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ctr"/>
              <a:r>
                <a:rPr lang="en-US" sz="1800" b="0">
                  <a:solidFill>
                    <a:schemeClr val="tx1"/>
                  </a:solidFill>
                  <a:latin typeface="Gill Sans MT" pitchFamily="34" charset="0"/>
                </a:rPr>
                <a:t>C, H</a:t>
              </a:r>
            </a:p>
          </p:txBody>
        </p:sp>
      </p:grpSp>
      <p:sp>
        <p:nvSpPr>
          <p:cNvPr id="266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9850" y="96838"/>
            <a:ext cx="9004300" cy="763587"/>
          </a:xfrm>
        </p:spPr>
        <p:txBody>
          <a:bodyPr/>
          <a:lstStyle/>
          <a:p>
            <a:r>
              <a:rPr lang="en-US" sz="3200" dirty="0">
                <a:effectLst/>
              </a:rPr>
              <a:t>Control Flow TRs and Test Paths—EPC</a:t>
            </a:r>
          </a:p>
        </p:txBody>
      </p:sp>
      <p:grpSp>
        <p:nvGrpSpPr>
          <p:cNvPr id="26632" name="Group 24"/>
          <p:cNvGrpSpPr>
            <a:grpSpLocks/>
          </p:cNvGrpSpPr>
          <p:nvPr/>
        </p:nvGrpSpPr>
        <p:grpSpPr bwMode="auto">
          <a:xfrm>
            <a:off x="1328738" y="757238"/>
            <a:ext cx="555625" cy="777875"/>
            <a:chOff x="4478" y="495"/>
            <a:chExt cx="350" cy="490"/>
          </a:xfrm>
        </p:grpSpPr>
        <p:grpSp>
          <p:nvGrpSpPr>
            <p:cNvPr id="26688" name="Group 9"/>
            <p:cNvGrpSpPr>
              <a:grpSpLocks/>
            </p:cNvGrpSpPr>
            <p:nvPr/>
          </p:nvGrpSpPr>
          <p:grpSpPr bwMode="auto">
            <a:xfrm>
              <a:off x="4478" y="689"/>
              <a:ext cx="350" cy="296"/>
              <a:chOff x="3838" y="2684"/>
              <a:chExt cx="350" cy="296"/>
            </a:xfrm>
          </p:grpSpPr>
          <p:sp>
            <p:nvSpPr>
              <p:cNvPr id="26690" name="Oval 10"/>
              <p:cNvSpPr>
                <a:spLocks noChangeArrowheads="1"/>
              </p:cNvSpPr>
              <p:nvPr/>
            </p:nvSpPr>
            <p:spPr bwMode="auto">
              <a:xfrm>
                <a:off x="3838" y="2684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91" name="Text Box 11"/>
              <p:cNvSpPr txBox="1">
                <a:spLocks noChangeArrowheads="1"/>
              </p:cNvSpPr>
              <p:nvPr/>
            </p:nvSpPr>
            <p:spPr bwMode="auto">
              <a:xfrm>
                <a:off x="3915" y="2707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>
                    <a:solidFill>
                      <a:schemeClr val="tx1"/>
                    </a:solidFill>
                  </a:rPr>
                  <a:t>1</a:t>
                </a:r>
              </a:p>
            </p:txBody>
          </p:sp>
        </p:grpSp>
        <p:sp>
          <p:nvSpPr>
            <p:cNvPr id="26689" name="Line 15"/>
            <p:cNvSpPr>
              <a:spLocks noChangeShapeType="1"/>
            </p:cNvSpPr>
            <p:nvPr/>
          </p:nvSpPr>
          <p:spPr bwMode="auto">
            <a:xfrm>
              <a:off x="4653" y="495"/>
              <a:ext cx="0" cy="1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6633" name="Group 29"/>
          <p:cNvGrpSpPr>
            <a:grpSpLocks/>
          </p:cNvGrpSpPr>
          <p:nvPr/>
        </p:nvGrpSpPr>
        <p:grpSpPr bwMode="auto">
          <a:xfrm>
            <a:off x="1328738" y="1535113"/>
            <a:ext cx="555625" cy="957262"/>
            <a:chOff x="4478" y="985"/>
            <a:chExt cx="350" cy="603"/>
          </a:xfrm>
        </p:grpSpPr>
        <p:grpSp>
          <p:nvGrpSpPr>
            <p:cNvPr id="26684" name="Group 21"/>
            <p:cNvGrpSpPr>
              <a:grpSpLocks/>
            </p:cNvGrpSpPr>
            <p:nvPr/>
          </p:nvGrpSpPr>
          <p:grpSpPr bwMode="auto">
            <a:xfrm>
              <a:off x="4478" y="1292"/>
              <a:ext cx="350" cy="296"/>
              <a:chOff x="4288" y="1746"/>
              <a:chExt cx="350" cy="296"/>
            </a:xfrm>
          </p:grpSpPr>
          <p:sp>
            <p:nvSpPr>
              <p:cNvPr id="26686" name="Oval 22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87" name="Text Box 23"/>
              <p:cNvSpPr txBox="1">
                <a:spLocks noChangeArrowheads="1"/>
              </p:cNvSpPr>
              <p:nvPr/>
            </p:nvSpPr>
            <p:spPr bwMode="auto">
              <a:xfrm>
                <a:off x="4365" y="1769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>
                    <a:solidFill>
                      <a:schemeClr val="tx1"/>
                    </a:solidFill>
                  </a:rPr>
                  <a:t>2</a:t>
                </a:r>
              </a:p>
            </p:txBody>
          </p:sp>
        </p:grpSp>
        <p:cxnSp>
          <p:nvCxnSpPr>
            <p:cNvPr id="26685" name="AutoShape 48"/>
            <p:cNvCxnSpPr>
              <a:cxnSpLocks noChangeShapeType="1"/>
              <a:stCxn id="26690" idx="4"/>
              <a:endCxn id="26686" idx="0"/>
            </p:cNvCxnSpPr>
            <p:nvPr/>
          </p:nvCxnSpPr>
          <p:spPr bwMode="auto">
            <a:xfrm rot="5400000">
              <a:off x="4502" y="1136"/>
              <a:ext cx="307" cy="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26634" name="Group 34"/>
          <p:cNvGrpSpPr>
            <a:grpSpLocks/>
          </p:cNvGrpSpPr>
          <p:nvPr/>
        </p:nvGrpSpPr>
        <p:grpSpPr bwMode="auto">
          <a:xfrm>
            <a:off x="1328738" y="2493963"/>
            <a:ext cx="555625" cy="957262"/>
            <a:chOff x="4478" y="1589"/>
            <a:chExt cx="350" cy="603"/>
          </a:xfrm>
        </p:grpSpPr>
        <p:grpSp>
          <p:nvGrpSpPr>
            <p:cNvPr id="26680" name="Group 27"/>
            <p:cNvGrpSpPr>
              <a:grpSpLocks/>
            </p:cNvGrpSpPr>
            <p:nvPr/>
          </p:nvGrpSpPr>
          <p:grpSpPr bwMode="auto">
            <a:xfrm>
              <a:off x="4478" y="1896"/>
              <a:ext cx="350" cy="296"/>
              <a:chOff x="4288" y="1746"/>
              <a:chExt cx="350" cy="296"/>
            </a:xfrm>
          </p:grpSpPr>
          <p:sp>
            <p:nvSpPr>
              <p:cNvPr id="26682" name="Oval 28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83" name="Text Box 29"/>
              <p:cNvSpPr txBox="1">
                <a:spLocks noChangeArrowheads="1"/>
              </p:cNvSpPr>
              <p:nvPr/>
            </p:nvSpPr>
            <p:spPr bwMode="auto">
              <a:xfrm>
                <a:off x="4365" y="1769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>
                    <a:solidFill>
                      <a:schemeClr val="tx1"/>
                    </a:solidFill>
                  </a:rPr>
                  <a:t>3</a:t>
                </a:r>
              </a:p>
            </p:txBody>
          </p:sp>
        </p:grpSp>
        <p:cxnSp>
          <p:nvCxnSpPr>
            <p:cNvPr id="26681" name="AutoShape 49"/>
            <p:cNvCxnSpPr>
              <a:cxnSpLocks noChangeShapeType="1"/>
              <a:stCxn id="26686" idx="4"/>
              <a:endCxn id="26682" idx="0"/>
            </p:cNvCxnSpPr>
            <p:nvPr/>
          </p:nvCxnSpPr>
          <p:spPr bwMode="auto">
            <a:xfrm rot="5400000">
              <a:off x="4501" y="1740"/>
              <a:ext cx="308" cy="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26635" name="Group 37"/>
          <p:cNvGrpSpPr>
            <a:grpSpLocks/>
          </p:cNvGrpSpPr>
          <p:nvPr/>
        </p:nvGrpSpPr>
        <p:grpSpPr bwMode="auto">
          <a:xfrm>
            <a:off x="1933575" y="3937000"/>
            <a:ext cx="555625" cy="469900"/>
            <a:chOff x="4288" y="1746"/>
            <a:chExt cx="350" cy="296"/>
          </a:xfrm>
        </p:grpSpPr>
        <p:sp>
          <p:nvSpPr>
            <p:cNvPr id="26678" name="Oval 38"/>
            <p:cNvSpPr>
              <a:spLocks noChangeArrowheads="1"/>
            </p:cNvSpPr>
            <p:nvPr/>
          </p:nvSpPr>
          <p:spPr bwMode="auto">
            <a:xfrm>
              <a:off x="4288" y="1746"/>
              <a:ext cx="350" cy="296"/>
            </a:xfrm>
            <a:prstGeom prst="ellipse">
              <a:avLst/>
            </a:prstGeom>
            <a:solidFill>
              <a:srgbClr val="0066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79" name="Text Box 39"/>
            <p:cNvSpPr txBox="1">
              <a:spLocks noChangeArrowheads="1"/>
            </p:cNvSpPr>
            <p:nvPr/>
          </p:nvSpPr>
          <p:spPr bwMode="auto">
            <a:xfrm>
              <a:off x="4365" y="1769"/>
              <a:ext cx="19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>
                  <a:solidFill>
                    <a:schemeClr val="tx1"/>
                  </a:solidFill>
                </a:rPr>
                <a:t>5</a:t>
              </a:r>
            </a:p>
          </p:txBody>
        </p:sp>
      </p:grpSp>
      <p:cxnSp>
        <p:nvCxnSpPr>
          <p:cNvPr id="26636" name="AutoShape 52"/>
          <p:cNvCxnSpPr>
            <a:cxnSpLocks noChangeShapeType="1"/>
          </p:cNvCxnSpPr>
          <p:nvPr/>
        </p:nvCxnSpPr>
        <p:spPr bwMode="auto">
          <a:xfrm>
            <a:off x="1893888" y="3216275"/>
            <a:ext cx="317500" cy="711200"/>
          </a:xfrm>
          <a:prstGeom prst="curvedConnector2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grpSp>
        <p:nvGrpSpPr>
          <p:cNvPr id="26637" name="Group 44"/>
          <p:cNvGrpSpPr>
            <a:grpSpLocks/>
          </p:cNvGrpSpPr>
          <p:nvPr/>
        </p:nvGrpSpPr>
        <p:grpSpPr bwMode="auto">
          <a:xfrm>
            <a:off x="423863" y="3216275"/>
            <a:ext cx="993775" cy="935038"/>
            <a:chOff x="3908" y="2044"/>
            <a:chExt cx="626" cy="589"/>
          </a:xfrm>
        </p:grpSpPr>
        <p:grpSp>
          <p:nvGrpSpPr>
            <p:cNvPr id="26673" name="Group 24"/>
            <p:cNvGrpSpPr>
              <a:grpSpLocks/>
            </p:cNvGrpSpPr>
            <p:nvPr/>
          </p:nvGrpSpPr>
          <p:grpSpPr bwMode="auto">
            <a:xfrm>
              <a:off x="3908" y="2337"/>
              <a:ext cx="350" cy="296"/>
              <a:chOff x="4288" y="1746"/>
              <a:chExt cx="350" cy="296"/>
            </a:xfrm>
          </p:grpSpPr>
          <p:sp>
            <p:nvSpPr>
              <p:cNvPr id="26676" name="Oval 25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77" name="Text Box 26"/>
              <p:cNvSpPr txBox="1">
                <a:spLocks noChangeArrowheads="1"/>
              </p:cNvSpPr>
              <p:nvPr/>
            </p:nvSpPr>
            <p:spPr bwMode="auto">
              <a:xfrm>
                <a:off x="4365" y="1769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>
                    <a:solidFill>
                      <a:schemeClr val="tx1"/>
                    </a:solidFill>
                  </a:rPr>
                  <a:t>4</a:t>
                </a:r>
              </a:p>
            </p:txBody>
          </p:sp>
        </p:grpSp>
        <p:cxnSp>
          <p:nvCxnSpPr>
            <p:cNvPr id="26674" name="AutoShape 50"/>
            <p:cNvCxnSpPr>
              <a:cxnSpLocks noChangeShapeType="1"/>
              <a:stCxn id="26682" idx="3"/>
              <a:endCxn id="26676" idx="7"/>
            </p:cNvCxnSpPr>
            <p:nvPr/>
          </p:nvCxnSpPr>
          <p:spPr bwMode="auto">
            <a:xfrm rot="5400000">
              <a:off x="4255" y="2101"/>
              <a:ext cx="232" cy="327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  <p:cxnSp>
          <p:nvCxnSpPr>
            <p:cNvPr id="26675" name="AutoShape 53"/>
            <p:cNvCxnSpPr>
              <a:cxnSpLocks noChangeShapeType="1"/>
              <a:stCxn id="26676" idx="2"/>
              <a:endCxn id="26682" idx="2"/>
            </p:cNvCxnSpPr>
            <p:nvPr/>
          </p:nvCxnSpPr>
          <p:spPr bwMode="auto">
            <a:xfrm rot="10800000" flipH="1">
              <a:off x="3908" y="2044"/>
              <a:ext cx="575" cy="441"/>
            </a:xfrm>
            <a:prstGeom prst="curvedConnector3">
              <a:avLst>
                <a:gd name="adj1" fmla="val -25056"/>
              </a:avLst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26638" name="Group 50"/>
          <p:cNvGrpSpPr>
            <a:grpSpLocks/>
          </p:cNvGrpSpPr>
          <p:nvPr/>
        </p:nvGrpSpPr>
        <p:grpSpPr bwMode="auto">
          <a:xfrm>
            <a:off x="1933575" y="4406900"/>
            <a:ext cx="555625" cy="960438"/>
            <a:chOff x="4991" y="2794"/>
            <a:chExt cx="350" cy="605"/>
          </a:xfrm>
        </p:grpSpPr>
        <p:grpSp>
          <p:nvGrpSpPr>
            <p:cNvPr id="26669" name="Group 40"/>
            <p:cNvGrpSpPr>
              <a:grpSpLocks/>
            </p:cNvGrpSpPr>
            <p:nvPr/>
          </p:nvGrpSpPr>
          <p:grpSpPr bwMode="auto">
            <a:xfrm>
              <a:off x="4991" y="3103"/>
              <a:ext cx="350" cy="296"/>
              <a:chOff x="4288" y="1746"/>
              <a:chExt cx="350" cy="296"/>
            </a:xfrm>
          </p:grpSpPr>
          <p:sp>
            <p:nvSpPr>
              <p:cNvPr id="26671" name="Oval 41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72" name="Text Box 42"/>
              <p:cNvSpPr txBox="1">
                <a:spLocks noChangeArrowheads="1"/>
              </p:cNvSpPr>
              <p:nvPr/>
            </p:nvSpPr>
            <p:spPr bwMode="auto">
              <a:xfrm>
                <a:off x="4365" y="1769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>
                    <a:solidFill>
                      <a:schemeClr val="tx1"/>
                    </a:solidFill>
                  </a:rPr>
                  <a:t>6</a:t>
                </a:r>
              </a:p>
            </p:txBody>
          </p:sp>
        </p:grpSp>
        <p:cxnSp>
          <p:nvCxnSpPr>
            <p:cNvPr id="26670" name="AutoShape 54"/>
            <p:cNvCxnSpPr>
              <a:cxnSpLocks noChangeShapeType="1"/>
              <a:stCxn id="26678" idx="4"/>
              <a:endCxn id="26671" idx="0"/>
            </p:cNvCxnSpPr>
            <p:nvPr/>
          </p:nvCxnSpPr>
          <p:spPr bwMode="auto">
            <a:xfrm rot="5400000">
              <a:off x="5014" y="2946"/>
              <a:ext cx="309" cy="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26639" name="Group 55"/>
          <p:cNvGrpSpPr>
            <a:grpSpLocks/>
          </p:cNvGrpSpPr>
          <p:nvPr/>
        </p:nvGrpSpPr>
        <p:grpSpPr bwMode="auto">
          <a:xfrm>
            <a:off x="2497138" y="5132388"/>
            <a:ext cx="565150" cy="1266825"/>
            <a:chOff x="5351" y="3199"/>
            <a:chExt cx="356" cy="798"/>
          </a:xfrm>
        </p:grpSpPr>
        <p:grpSp>
          <p:nvGrpSpPr>
            <p:cNvPr id="26665" name="Group 6"/>
            <p:cNvGrpSpPr>
              <a:grpSpLocks/>
            </p:cNvGrpSpPr>
            <p:nvPr/>
          </p:nvGrpSpPr>
          <p:grpSpPr bwMode="auto">
            <a:xfrm>
              <a:off x="5357" y="3701"/>
              <a:ext cx="350" cy="296"/>
              <a:chOff x="4738" y="2684"/>
              <a:chExt cx="350" cy="296"/>
            </a:xfrm>
          </p:grpSpPr>
          <p:sp>
            <p:nvSpPr>
              <p:cNvPr id="26667" name="Oval 7"/>
              <p:cNvSpPr>
                <a:spLocks noChangeArrowheads="1"/>
              </p:cNvSpPr>
              <p:nvPr/>
            </p:nvSpPr>
            <p:spPr bwMode="auto">
              <a:xfrm>
                <a:off x="4738" y="2684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571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68" name="Text Box 8"/>
              <p:cNvSpPr txBox="1">
                <a:spLocks noChangeArrowheads="1"/>
              </p:cNvSpPr>
              <p:nvPr/>
            </p:nvSpPr>
            <p:spPr bwMode="auto">
              <a:xfrm>
                <a:off x="4815" y="2707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>
                    <a:solidFill>
                      <a:schemeClr val="tx1"/>
                    </a:solidFill>
                  </a:rPr>
                  <a:t>8</a:t>
                </a:r>
              </a:p>
            </p:txBody>
          </p:sp>
        </p:grpSp>
        <p:cxnSp>
          <p:nvCxnSpPr>
            <p:cNvPr id="26666" name="AutoShape 55"/>
            <p:cNvCxnSpPr>
              <a:cxnSpLocks noChangeShapeType="1"/>
              <a:stCxn id="26671" idx="6"/>
              <a:endCxn id="26667" idx="0"/>
            </p:cNvCxnSpPr>
            <p:nvPr/>
          </p:nvCxnSpPr>
          <p:spPr bwMode="auto">
            <a:xfrm>
              <a:off x="5351" y="3199"/>
              <a:ext cx="181" cy="502"/>
            </a:xfrm>
            <a:prstGeom prst="curvedConnector2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26640" name="Group 60"/>
          <p:cNvGrpSpPr>
            <a:grpSpLocks/>
          </p:cNvGrpSpPr>
          <p:nvPr/>
        </p:nvGrpSpPr>
        <p:grpSpPr bwMode="auto">
          <a:xfrm>
            <a:off x="1120775" y="5132388"/>
            <a:ext cx="901700" cy="1193800"/>
            <a:chOff x="4479" y="3251"/>
            <a:chExt cx="568" cy="752"/>
          </a:xfrm>
        </p:grpSpPr>
        <p:grpSp>
          <p:nvGrpSpPr>
            <p:cNvPr id="26660" name="Group 43"/>
            <p:cNvGrpSpPr>
              <a:grpSpLocks/>
            </p:cNvGrpSpPr>
            <p:nvPr/>
          </p:nvGrpSpPr>
          <p:grpSpPr bwMode="auto">
            <a:xfrm>
              <a:off x="4479" y="3707"/>
              <a:ext cx="350" cy="296"/>
              <a:chOff x="4288" y="1746"/>
              <a:chExt cx="350" cy="296"/>
            </a:xfrm>
          </p:grpSpPr>
          <p:sp>
            <p:nvSpPr>
              <p:cNvPr id="26663" name="Oval 44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64" name="Text Box 45"/>
              <p:cNvSpPr txBox="1">
                <a:spLocks noChangeArrowheads="1"/>
              </p:cNvSpPr>
              <p:nvPr/>
            </p:nvSpPr>
            <p:spPr bwMode="auto">
              <a:xfrm>
                <a:off x="4365" y="1769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>
                    <a:solidFill>
                      <a:schemeClr val="tx1"/>
                    </a:solidFill>
                  </a:rPr>
                  <a:t>7</a:t>
                </a:r>
              </a:p>
            </p:txBody>
          </p:sp>
        </p:grpSp>
        <p:cxnSp>
          <p:nvCxnSpPr>
            <p:cNvPr id="26661" name="AutoShape 56"/>
            <p:cNvCxnSpPr>
              <a:cxnSpLocks noChangeShapeType="1"/>
              <a:stCxn id="26671" idx="3"/>
              <a:endCxn id="26663" idx="7"/>
            </p:cNvCxnSpPr>
            <p:nvPr/>
          </p:nvCxnSpPr>
          <p:spPr bwMode="auto">
            <a:xfrm rot="5400000">
              <a:off x="4715" y="3418"/>
              <a:ext cx="395" cy="269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  <p:cxnSp>
          <p:nvCxnSpPr>
            <p:cNvPr id="26662" name="AutoShape 57"/>
            <p:cNvCxnSpPr>
              <a:cxnSpLocks noChangeShapeType="1"/>
              <a:stCxn id="26663" idx="2"/>
              <a:endCxn id="26671" idx="2"/>
            </p:cNvCxnSpPr>
            <p:nvPr/>
          </p:nvCxnSpPr>
          <p:spPr bwMode="auto">
            <a:xfrm rot="10800000" flipH="1">
              <a:off x="4479" y="3251"/>
              <a:ext cx="517" cy="604"/>
            </a:xfrm>
            <a:prstGeom prst="curvedConnector3">
              <a:avLst>
                <a:gd name="adj1" fmla="val -27866"/>
              </a:avLst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18" name="Group 59"/>
          <p:cNvGrpSpPr>
            <a:grpSpLocks/>
          </p:cNvGrpSpPr>
          <p:nvPr/>
        </p:nvGrpSpPr>
        <p:grpSpPr bwMode="auto">
          <a:xfrm>
            <a:off x="3170238" y="821785"/>
            <a:ext cx="5599112" cy="5352434"/>
            <a:chOff x="3222878" y="1109262"/>
            <a:chExt cx="5598826" cy="5352291"/>
          </a:xfrm>
        </p:grpSpPr>
        <p:sp>
          <p:nvSpPr>
            <p:cNvPr id="26657" name="Text Box 5"/>
            <p:cNvSpPr txBox="1">
              <a:spLocks noChangeArrowheads="1"/>
            </p:cNvSpPr>
            <p:nvPr/>
          </p:nvSpPr>
          <p:spPr bwMode="auto">
            <a:xfrm>
              <a:off x="3222878" y="1568037"/>
              <a:ext cx="1835056" cy="4893516"/>
            </a:xfrm>
            <a:prstGeom prst="rect">
              <a:avLst/>
            </a:prstGeom>
            <a:solidFill>
              <a:srgbClr val="0066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/>
              <a:r>
                <a:rPr lang="en-US" sz="2400" dirty="0">
                  <a:solidFill>
                    <a:srgbClr val="FFFF00"/>
                  </a:solidFill>
                  <a:latin typeface="Gill Sans MT" pitchFamily="34" charset="0"/>
                </a:rPr>
                <a:t>TR</a:t>
              </a:r>
            </a:p>
            <a:p>
              <a:endParaRPr lang="en-US" sz="2400" b="0" dirty="0">
                <a:solidFill>
                  <a:srgbClr val="FFFF00"/>
                </a:solidFill>
                <a:latin typeface="Gill Sans MT" pitchFamily="34" charset="0"/>
              </a:endParaRPr>
            </a:p>
            <a:p>
              <a:endParaRPr lang="en-US" sz="2400" b="0" dirty="0">
                <a:solidFill>
                  <a:srgbClr val="FFFF00"/>
                </a:solidFill>
                <a:latin typeface="Gill Sans MT" pitchFamily="34" charset="0"/>
              </a:endParaRPr>
            </a:p>
            <a:p>
              <a:endParaRPr lang="en-US" sz="2400" b="0" dirty="0">
                <a:solidFill>
                  <a:srgbClr val="FFFF00"/>
                </a:solidFill>
                <a:latin typeface="Gill Sans MT" pitchFamily="34" charset="0"/>
              </a:endParaRPr>
            </a:p>
            <a:p>
              <a:endParaRPr lang="en-US" sz="2400" b="0" dirty="0">
                <a:solidFill>
                  <a:srgbClr val="FFFF00"/>
                </a:solidFill>
                <a:latin typeface="Gill Sans MT" pitchFamily="34" charset="0"/>
              </a:endParaRPr>
            </a:p>
            <a:p>
              <a:endParaRPr lang="en-US" sz="2400" b="0" dirty="0">
                <a:solidFill>
                  <a:srgbClr val="FFFF00"/>
                </a:solidFill>
                <a:latin typeface="Gill Sans MT" pitchFamily="34" charset="0"/>
              </a:endParaRPr>
            </a:p>
            <a:p>
              <a:endParaRPr lang="en-US" sz="2400" b="0" dirty="0">
                <a:solidFill>
                  <a:srgbClr val="FFFF00"/>
                </a:solidFill>
                <a:latin typeface="Gill Sans MT" pitchFamily="34" charset="0"/>
              </a:endParaRPr>
            </a:p>
            <a:p>
              <a:endParaRPr lang="en-US" sz="2400" b="0" dirty="0">
                <a:solidFill>
                  <a:srgbClr val="FFFF00"/>
                </a:solidFill>
                <a:latin typeface="Gill Sans MT" pitchFamily="34" charset="0"/>
              </a:endParaRPr>
            </a:p>
            <a:p>
              <a:endParaRPr lang="en-US" sz="2400" b="0" dirty="0">
                <a:solidFill>
                  <a:srgbClr val="FFFF00"/>
                </a:solidFill>
                <a:latin typeface="Gill Sans MT" pitchFamily="34" charset="0"/>
              </a:endParaRPr>
            </a:p>
            <a:p>
              <a:endParaRPr lang="en-US" sz="2400" b="0" dirty="0">
                <a:solidFill>
                  <a:srgbClr val="FFFF00"/>
                </a:solidFill>
                <a:latin typeface="Gill Sans MT" pitchFamily="34" charset="0"/>
              </a:endParaRPr>
            </a:p>
            <a:p>
              <a:endParaRPr lang="en-US" sz="2400" b="0" dirty="0">
                <a:solidFill>
                  <a:srgbClr val="FFFF00"/>
                </a:solidFill>
                <a:latin typeface="Gill Sans MT" pitchFamily="34" charset="0"/>
              </a:endParaRPr>
            </a:p>
            <a:p>
              <a:endParaRPr lang="en-US" sz="2400" b="0" dirty="0">
                <a:solidFill>
                  <a:srgbClr val="FFFF00"/>
                </a:solidFill>
                <a:latin typeface="Gill Sans MT" pitchFamily="34" charset="0"/>
              </a:endParaRPr>
            </a:p>
            <a:p>
              <a:endParaRPr lang="en-US" sz="2400" b="0" dirty="0">
                <a:solidFill>
                  <a:schemeClr val="tx2"/>
                </a:solidFill>
                <a:latin typeface="Gill Sans MT" pitchFamily="34" charset="0"/>
              </a:endParaRPr>
            </a:p>
          </p:txBody>
        </p:sp>
        <p:sp>
          <p:nvSpPr>
            <p:cNvPr id="26658" name="Text Box 6"/>
            <p:cNvSpPr txBox="1">
              <a:spLocks noChangeArrowheads="1"/>
            </p:cNvSpPr>
            <p:nvPr/>
          </p:nvSpPr>
          <p:spPr bwMode="auto">
            <a:xfrm>
              <a:off x="5062696" y="1568037"/>
              <a:ext cx="3759008" cy="1938940"/>
            </a:xfrm>
            <a:prstGeom prst="rect">
              <a:avLst/>
            </a:prstGeom>
            <a:solidFill>
              <a:srgbClr val="0066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/>
              <a:r>
                <a:rPr lang="en-US" sz="2400" dirty="0">
                  <a:solidFill>
                    <a:srgbClr val="FFFF00"/>
                  </a:solidFill>
                  <a:latin typeface="Gill Sans MT" pitchFamily="34" charset="0"/>
                </a:rPr>
                <a:t>Test Paths</a:t>
              </a:r>
            </a:p>
            <a:p>
              <a:endParaRPr lang="en-US" sz="2400" b="0" dirty="0">
                <a:solidFill>
                  <a:srgbClr val="FFFF00"/>
                </a:solidFill>
                <a:latin typeface="Gill Sans MT" pitchFamily="34" charset="0"/>
              </a:endParaRPr>
            </a:p>
            <a:p>
              <a:endParaRPr lang="en-US" sz="2400" b="0" dirty="0">
                <a:solidFill>
                  <a:srgbClr val="FFFF00"/>
                </a:solidFill>
                <a:latin typeface="Gill Sans MT" pitchFamily="34" charset="0"/>
              </a:endParaRPr>
            </a:p>
            <a:p>
              <a:endParaRPr lang="en-US" sz="2400" b="0" dirty="0">
                <a:solidFill>
                  <a:srgbClr val="FFFF00"/>
                </a:solidFill>
                <a:latin typeface="Gill Sans MT" pitchFamily="34" charset="0"/>
              </a:endParaRPr>
            </a:p>
            <a:p>
              <a:endParaRPr lang="en-US" sz="2400" b="0" dirty="0" err="1">
                <a:solidFill>
                  <a:schemeClr val="tx2"/>
                </a:solidFill>
                <a:latin typeface="Gill Sans MT" pitchFamily="34" charset="0"/>
              </a:endParaRPr>
            </a:p>
          </p:txBody>
        </p:sp>
        <p:sp>
          <p:nvSpPr>
            <p:cNvPr id="26659" name="Text Box 6"/>
            <p:cNvSpPr txBox="1">
              <a:spLocks noChangeArrowheads="1"/>
            </p:cNvSpPr>
            <p:nvPr/>
          </p:nvSpPr>
          <p:spPr bwMode="auto">
            <a:xfrm>
              <a:off x="3223555" y="1109262"/>
              <a:ext cx="5598149" cy="461665"/>
            </a:xfrm>
            <a:prstGeom prst="rect">
              <a:avLst/>
            </a:prstGeom>
            <a:solidFill>
              <a:srgbClr val="0066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/>
              <a:r>
                <a:rPr lang="en-US" sz="2400">
                  <a:solidFill>
                    <a:srgbClr val="FFFF00"/>
                  </a:solidFill>
                  <a:latin typeface="Gill Sans MT" pitchFamily="34" charset="0"/>
                </a:rPr>
                <a:t>Edge-Pair Coverage</a:t>
              </a:r>
            </a:p>
          </p:txBody>
        </p:sp>
      </p:grpSp>
      <p:grpSp>
        <p:nvGrpSpPr>
          <p:cNvPr id="19" name="Group 74"/>
          <p:cNvGrpSpPr>
            <a:grpSpLocks/>
          </p:cNvGrpSpPr>
          <p:nvPr/>
        </p:nvGrpSpPr>
        <p:grpSpPr bwMode="auto">
          <a:xfrm>
            <a:off x="5106988" y="3402528"/>
            <a:ext cx="3800475" cy="398463"/>
            <a:chOff x="5106651" y="3750040"/>
            <a:chExt cx="3800108" cy="39859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6654" name="Rectangle 62"/>
            <p:cNvSpPr>
              <a:spLocks noChangeArrowheads="1"/>
            </p:cNvSpPr>
            <p:nvPr/>
          </p:nvSpPr>
          <p:spPr bwMode="auto">
            <a:xfrm>
              <a:off x="5106651" y="3750040"/>
              <a:ext cx="569625" cy="394741"/>
            </a:xfrm>
            <a:prstGeom prst="rect">
              <a:avLst/>
            </a:prstGeom>
            <a:grpFill/>
            <a:ln w="28575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ctr"/>
              <a:r>
                <a:rPr lang="en-US" sz="1800" b="0">
                  <a:latin typeface="Gill Sans MT" pitchFamily="34" charset="0"/>
                </a:rPr>
                <a:t>TP</a:t>
              </a:r>
            </a:p>
          </p:txBody>
        </p:sp>
        <p:sp>
          <p:nvSpPr>
            <p:cNvPr id="26655" name="Rectangle 63"/>
            <p:cNvSpPr>
              <a:spLocks noChangeArrowheads="1"/>
            </p:cNvSpPr>
            <p:nvPr/>
          </p:nvSpPr>
          <p:spPr bwMode="auto">
            <a:xfrm>
              <a:off x="5676276" y="3750040"/>
              <a:ext cx="2163684" cy="394741"/>
            </a:xfrm>
            <a:prstGeom prst="rect">
              <a:avLst/>
            </a:prstGeom>
            <a:grpFill/>
            <a:ln w="28575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ctr"/>
              <a:r>
                <a:rPr lang="en-US" sz="1800" b="0" dirty="0">
                  <a:latin typeface="Gill Sans MT" pitchFamily="34" charset="0"/>
                </a:rPr>
                <a:t>TRs toured</a:t>
              </a:r>
            </a:p>
          </p:txBody>
        </p:sp>
        <p:sp>
          <p:nvSpPr>
            <p:cNvPr id="26656" name="Rectangle 64"/>
            <p:cNvSpPr>
              <a:spLocks noChangeArrowheads="1"/>
            </p:cNvSpPr>
            <p:nvPr/>
          </p:nvSpPr>
          <p:spPr bwMode="auto">
            <a:xfrm>
              <a:off x="7833608" y="3750040"/>
              <a:ext cx="1073151" cy="398592"/>
            </a:xfrm>
            <a:prstGeom prst="rect">
              <a:avLst/>
            </a:prstGeom>
            <a:grpFill/>
            <a:ln w="28575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ctr"/>
              <a:r>
                <a:rPr lang="en-US" sz="1800" b="0" i="1">
                  <a:latin typeface="Gill Sans MT" pitchFamily="34" charset="0"/>
                </a:rPr>
                <a:t>sidetrips</a:t>
              </a:r>
            </a:p>
          </p:txBody>
        </p:sp>
      </p:grpSp>
      <p:grpSp>
        <p:nvGrpSpPr>
          <p:cNvPr id="20" name="Group 76"/>
          <p:cNvGrpSpPr>
            <a:grpSpLocks/>
          </p:cNvGrpSpPr>
          <p:nvPr/>
        </p:nvGrpSpPr>
        <p:grpSpPr bwMode="auto">
          <a:xfrm>
            <a:off x="5106988" y="4172466"/>
            <a:ext cx="3800475" cy="395287"/>
            <a:chOff x="5106651" y="4519535"/>
            <a:chExt cx="3800109" cy="394741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6651" name="Rectangle 66"/>
            <p:cNvSpPr>
              <a:spLocks noChangeArrowheads="1"/>
            </p:cNvSpPr>
            <p:nvPr/>
          </p:nvSpPr>
          <p:spPr bwMode="auto">
            <a:xfrm>
              <a:off x="5106651" y="4519535"/>
              <a:ext cx="569625" cy="394741"/>
            </a:xfrm>
            <a:prstGeom prst="rect">
              <a:avLst/>
            </a:prstGeom>
            <a:grpFill/>
            <a:ln w="28575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ctr"/>
              <a:r>
                <a:rPr lang="en-US" sz="1800" b="0">
                  <a:solidFill>
                    <a:schemeClr val="tx1"/>
                  </a:solidFill>
                  <a:latin typeface="Gill Sans MT" pitchFamily="34" charset="0"/>
                </a:rPr>
                <a:t>ii</a:t>
              </a:r>
            </a:p>
          </p:txBody>
        </p:sp>
        <p:sp>
          <p:nvSpPr>
            <p:cNvPr id="26652" name="Rectangle 70"/>
            <p:cNvSpPr>
              <a:spLocks noChangeArrowheads="1"/>
            </p:cNvSpPr>
            <p:nvPr/>
          </p:nvSpPr>
          <p:spPr bwMode="auto">
            <a:xfrm>
              <a:off x="5680960" y="4520785"/>
              <a:ext cx="2151401" cy="383497"/>
            </a:xfrm>
            <a:prstGeom prst="rect">
              <a:avLst/>
            </a:prstGeom>
            <a:grpFill/>
            <a:ln w="28575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ctr"/>
              <a:r>
                <a:rPr lang="en-US" sz="1800" b="0">
                  <a:solidFill>
                    <a:schemeClr val="tx1"/>
                  </a:solidFill>
                  <a:latin typeface="Gill Sans MT" pitchFamily="34" charset="0"/>
                </a:rPr>
                <a:t>A, </a:t>
              </a:r>
              <a:r>
                <a:rPr lang="en-US" sz="1800" b="0">
                  <a:solidFill>
                    <a:srgbClr val="FFFF00"/>
                  </a:solidFill>
                  <a:latin typeface="Gill Sans MT" pitchFamily="34" charset="0"/>
                </a:rPr>
                <a:t>C</a:t>
              </a:r>
              <a:r>
                <a:rPr lang="en-US" sz="1800" b="0">
                  <a:solidFill>
                    <a:schemeClr val="tx1"/>
                  </a:solidFill>
                  <a:latin typeface="Gill Sans MT" pitchFamily="34" charset="0"/>
                </a:rPr>
                <a:t>, E, </a:t>
              </a:r>
              <a:r>
                <a:rPr lang="en-US" sz="1800" b="0">
                  <a:solidFill>
                    <a:srgbClr val="FFFF00"/>
                  </a:solidFill>
                  <a:latin typeface="Gill Sans MT" pitchFamily="34" charset="0"/>
                </a:rPr>
                <a:t>H</a:t>
              </a:r>
            </a:p>
          </p:txBody>
        </p:sp>
        <p:sp>
          <p:nvSpPr>
            <p:cNvPr id="26653" name="Rectangle 71"/>
            <p:cNvSpPr>
              <a:spLocks noChangeArrowheads="1"/>
            </p:cNvSpPr>
            <p:nvPr/>
          </p:nvSpPr>
          <p:spPr bwMode="auto">
            <a:xfrm>
              <a:off x="7832362" y="4520786"/>
              <a:ext cx="1074398" cy="386671"/>
            </a:xfrm>
            <a:prstGeom prst="rect">
              <a:avLst/>
            </a:prstGeom>
            <a:grpFill/>
            <a:ln w="28575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ctr"/>
              <a:endParaRPr lang="en-US" sz="1800" b="0">
                <a:solidFill>
                  <a:schemeClr val="tx1"/>
                </a:solidFill>
                <a:latin typeface="Gill Sans MT" pitchFamily="34" charset="0"/>
              </a:endParaRPr>
            </a:p>
          </p:txBody>
        </p:sp>
      </p:grpSp>
      <p:grpSp>
        <p:nvGrpSpPr>
          <p:cNvPr id="21" name="Group 77"/>
          <p:cNvGrpSpPr>
            <a:grpSpLocks/>
          </p:cNvGrpSpPr>
          <p:nvPr/>
        </p:nvGrpSpPr>
        <p:grpSpPr bwMode="auto">
          <a:xfrm>
            <a:off x="5106988" y="4555053"/>
            <a:ext cx="3797300" cy="684213"/>
            <a:chOff x="5106651" y="4901786"/>
            <a:chExt cx="3796934" cy="68449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6648" name="Rectangle 67"/>
            <p:cNvSpPr>
              <a:spLocks noChangeArrowheads="1"/>
            </p:cNvSpPr>
            <p:nvPr/>
          </p:nvSpPr>
          <p:spPr bwMode="auto">
            <a:xfrm>
              <a:off x="5106651" y="4904282"/>
              <a:ext cx="569625" cy="678327"/>
            </a:xfrm>
            <a:prstGeom prst="rect">
              <a:avLst/>
            </a:prstGeom>
            <a:grpFill/>
            <a:ln w="28575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ctr"/>
              <a:r>
                <a:rPr lang="en-US" sz="1800" b="0">
                  <a:solidFill>
                    <a:schemeClr val="tx1"/>
                  </a:solidFill>
                  <a:latin typeface="Gill Sans MT" pitchFamily="34" charset="0"/>
                </a:rPr>
                <a:t>iii</a:t>
              </a:r>
            </a:p>
          </p:txBody>
        </p:sp>
        <p:sp>
          <p:nvSpPr>
            <p:cNvPr id="26649" name="Rectangle 72"/>
            <p:cNvSpPr>
              <a:spLocks noChangeArrowheads="1"/>
            </p:cNvSpPr>
            <p:nvPr/>
          </p:nvSpPr>
          <p:spPr bwMode="auto">
            <a:xfrm>
              <a:off x="5677785" y="4904960"/>
              <a:ext cx="2151401" cy="678876"/>
            </a:xfrm>
            <a:prstGeom prst="rect">
              <a:avLst/>
            </a:prstGeom>
            <a:grpFill/>
            <a:ln w="28575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ctr"/>
              <a:r>
                <a:rPr lang="en-US" sz="1800" b="0">
                  <a:solidFill>
                    <a:schemeClr val="tx1"/>
                  </a:solidFill>
                  <a:latin typeface="Gill Sans MT" pitchFamily="34" charset="0"/>
                </a:rPr>
                <a:t>A, B, D, E, F, G, I, J, </a:t>
              </a:r>
              <a:r>
                <a:rPr lang="en-US" sz="1800" b="0">
                  <a:solidFill>
                    <a:srgbClr val="FFFF00"/>
                  </a:solidFill>
                  <a:latin typeface="Gill Sans MT" pitchFamily="34" charset="0"/>
                </a:rPr>
                <a:t>K</a:t>
              </a:r>
              <a:r>
                <a:rPr lang="en-US" sz="1800" b="0">
                  <a:solidFill>
                    <a:schemeClr val="tx1"/>
                  </a:solidFill>
                  <a:latin typeface="Gill Sans MT" pitchFamily="34" charset="0"/>
                </a:rPr>
                <a:t>, </a:t>
              </a:r>
              <a:r>
                <a:rPr lang="en-US" sz="1800" b="0">
                  <a:solidFill>
                    <a:srgbClr val="FFFF00"/>
                  </a:solidFill>
                  <a:latin typeface="Gill Sans MT" pitchFamily="34" charset="0"/>
                </a:rPr>
                <a:t>L</a:t>
              </a:r>
            </a:p>
          </p:txBody>
        </p:sp>
        <p:sp>
          <p:nvSpPr>
            <p:cNvPr id="26650" name="Rectangle 73"/>
            <p:cNvSpPr>
              <a:spLocks noChangeArrowheads="1"/>
            </p:cNvSpPr>
            <p:nvPr/>
          </p:nvSpPr>
          <p:spPr bwMode="auto">
            <a:xfrm>
              <a:off x="7829187" y="4901786"/>
              <a:ext cx="1074398" cy="684495"/>
            </a:xfrm>
            <a:prstGeom prst="rect">
              <a:avLst/>
            </a:prstGeom>
            <a:grpFill/>
            <a:ln w="28575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ctr"/>
              <a:r>
                <a:rPr lang="en-US" sz="1800" b="0">
                  <a:solidFill>
                    <a:schemeClr val="tx1"/>
                  </a:solidFill>
                  <a:latin typeface="Gill Sans MT" pitchFamily="34" charset="0"/>
                </a:rPr>
                <a:t>C, H</a:t>
              </a:r>
            </a:p>
          </p:txBody>
        </p:sp>
      </p:grpSp>
      <p:sp>
        <p:nvSpPr>
          <p:cNvPr id="26645" name="Date Placeholder 67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Introduction to Software Testing, Edition 2  (Ch 7)</a:t>
            </a:r>
          </a:p>
        </p:txBody>
      </p:sp>
      <p:sp>
        <p:nvSpPr>
          <p:cNvPr id="26647" name="Footer Placeholder 69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© Ammann &amp; Offutt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A85067-8029-4B11-9218-99F57D2F78EB}" type="slidenum">
              <a:rPr lang="en-US" smtClean="0"/>
              <a:pPr>
                <a:defRPr/>
              </a:pPr>
              <a:t>63</a:t>
            </a:fld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3191662" y="1649426"/>
            <a:ext cx="179230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>
                <a:solidFill>
                  <a:schemeClr val="tx2"/>
                </a:solidFill>
                <a:latin typeface="Gill Sans MT" pitchFamily="34" charset="0"/>
              </a:rPr>
              <a:t>A.</a:t>
            </a: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 [ 1, 2, 3 ]</a:t>
            </a:r>
          </a:p>
          <a:p>
            <a:r>
              <a:rPr lang="en-US" sz="2400" b="0" dirty="0">
                <a:solidFill>
                  <a:schemeClr val="tx2"/>
                </a:solidFill>
                <a:latin typeface="Gill Sans MT" pitchFamily="34" charset="0"/>
              </a:rPr>
              <a:t>B. </a:t>
            </a: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[ 2, 3, 4 ]</a:t>
            </a:r>
          </a:p>
          <a:p>
            <a:r>
              <a:rPr lang="en-US" sz="2400" b="0" dirty="0">
                <a:solidFill>
                  <a:schemeClr val="tx2"/>
                </a:solidFill>
                <a:latin typeface="Gill Sans MT" pitchFamily="34" charset="0"/>
              </a:rPr>
              <a:t>C. </a:t>
            </a: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[ 2, 3, 5 ]</a:t>
            </a:r>
          </a:p>
          <a:p>
            <a:r>
              <a:rPr lang="en-US" sz="2400" b="0" dirty="0">
                <a:solidFill>
                  <a:schemeClr val="tx2"/>
                </a:solidFill>
                <a:latin typeface="Gill Sans MT" pitchFamily="34" charset="0"/>
              </a:rPr>
              <a:t>D. </a:t>
            </a: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[ 3, 4, 3 ]</a:t>
            </a:r>
          </a:p>
          <a:p>
            <a:r>
              <a:rPr lang="en-US" sz="2400" b="0" dirty="0">
                <a:solidFill>
                  <a:schemeClr val="tx2"/>
                </a:solidFill>
                <a:latin typeface="Gill Sans MT" pitchFamily="34" charset="0"/>
              </a:rPr>
              <a:t>E. </a:t>
            </a: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[ 3, 5, 6 ]</a:t>
            </a:r>
          </a:p>
          <a:p>
            <a:r>
              <a:rPr lang="en-US" sz="2400" b="0" dirty="0">
                <a:solidFill>
                  <a:schemeClr val="tx2"/>
                </a:solidFill>
                <a:latin typeface="Gill Sans MT" pitchFamily="34" charset="0"/>
              </a:rPr>
              <a:t>F. </a:t>
            </a: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[ 4, 3, 5 ]</a:t>
            </a:r>
          </a:p>
          <a:p>
            <a:r>
              <a:rPr lang="en-US" sz="2400" b="0" dirty="0">
                <a:solidFill>
                  <a:schemeClr val="tx2"/>
                </a:solidFill>
                <a:latin typeface="Gill Sans MT" pitchFamily="34" charset="0"/>
              </a:rPr>
              <a:t>G. </a:t>
            </a: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[ 5, 6, 7 ]</a:t>
            </a:r>
          </a:p>
          <a:p>
            <a:r>
              <a:rPr lang="en-US" sz="2400" b="0" dirty="0">
                <a:solidFill>
                  <a:schemeClr val="tx2"/>
                </a:solidFill>
                <a:latin typeface="Gill Sans MT" pitchFamily="34" charset="0"/>
              </a:rPr>
              <a:t>H. </a:t>
            </a: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[ 5, 6, 8 ]</a:t>
            </a:r>
          </a:p>
          <a:p>
            <a:r>
              <a:rPr lang="en-US" sz="2400" b="0" dirty="0">
                <a:solidFill>
                  <a:schemeClr val="tx2"/>
                </a:solidFill>
                <a:latin typeface="Gill Sans MT" pitchFamily="34" charset="0"/>
              </a:rPr>
              <a:t>I. </a:t>
            </a: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[ 6, 7, 6 ]</a:t>
            </a:r>
          </a:p>
          <a:p>
            <a:r>
              <a:rPr lang="en-US" sz="2400" b="0" dirty="0">
                <a:solidFill>
                  <a:schemeClr val="tx2"/>
                </a:solidFill>
                <a:latin typeface="Gill Sans MT" pitchFamily="34" charset="0"/>
              </a:rPr>
              <a:t>J. </a:t>
            </a: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[ 7, 6, 8 ]</a:t>
            </a:r>
          </a:p>
          <a:p>
            <a:r>
              <a:rPr lang="en-US" sz="2400" b="0" dirty="0">
                <a:solidFill>
                  <a:schemeClr val="tx2"/>
                </a:solidFill>
                <a:latin typeface="Gill Sans MT" pitchFamily="34" charset="0"/>
              </a:rPr>
              <a:t>K. </a:t>
            </a: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[ 4, 3, 4 ]</a:t>
            </a:r>
          </a:p>
          <a:p>
            <a:r>
              <a:rPr lang="en-US" sz="2400" b="0" dirty="0">
                <a:solidFill>
                  <a:schemeClr val="tx2"/>
                </a:solidFill>
                <a:latin typeface="Gill Sans MT" pitchFamily="34" charset="0"/>
              </a:rPr>
              <a:t>L. </a:t>
            </a: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[ 7, 6, 7 ]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106988" y="1633167"/>
            <a:ext cx="35557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 err="1">
                <a:solidFill>
                  <a:schemeClr val="tx2"/>
                </a:solidFill>
                <a:latin typeface="Gill Sans MT" pitchFamily="34" charset="0"/>
              </a:rPr>
              <a:t>i</a:t>
            </a:r>
            <a:r>
              <a:rPr lang="en-US" sz="2400" b="0" dirty="0">
                <a:solidFill>
                  <a:schemeClr val="tx2"/>
                </a:solidFill>
                <a:latin typeface="Gill Sans MT" pitchFamily="34" charset="0"/>
              </a:rPr>
              <a:t>.</a:t>
            </a: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 [ 1, 2, 3, 4, 3, 5, 6, 7, 6, 8 ]</a:t>
            </a:r>
          </a:p>
          <a:p>
            <a:r>
              <a:rPr lang="en-US" sz="2400" b="0" dirty="0">
                <a:solidFill>
                  <a:schemeClr val="tx2"/>
                </a:solidFill>
                <a:latin typeface="Gill Sans MT" pitchFamily="34" charset="0"/>
              </a:rPr>
              <a:t>ii.</a:t>
            </a: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 [ 1, 2, 3, 5, 6, 8 ]</a:t>
            </a:r>
          </a:p>
          <a:p>
            <a:r>
              <a:rPr lang="en-US" sz="2400" b="0" dirty="0">
                <a:solidFill>
                  <a:schemeClr val="tx2"/>
                </a:solidFill>
                <a:latin typeface="Gill Sans MT" pitchFamily="34" charset="0"/>
              </a:rPr>
              <a:t>iii.</a:t>
            </a: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 [ 1, 2, 3, 4, 3, 4, 3, 5, 6, 7,</a:t>
            </a:r>
          </a:p>
          <a:p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       6, 7, 6, 8 ]</a:t>
            </a:r>
          </a:p>
        </p:txBody>
      </p:sp>
      <p:sp>
        <p:nvSpPr>
          <p:cNvPr id="71" name="Line 92"/>
          <p:cNvSpPr>
            <a:spLocks noChangeShapeType="1"/>
          </p:cNvSpPr>
          <p:nvPr/>
        </p:nvSpPr>
        <p:spPr bwMode="auto">
          <a:xfrm>
            <a:off x="5317068" y="3975086"/>
            <a:ext cx="2864162" cy="11907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>
              <a:latin typeface="Gill Sans MT" pitchFamily="34" charset="0"/>
            </a:endParaRPr>
          </a:p>
        </p:txBody>
      </p:sp>
      <p:sp>
        <p:nvSpPr>
          <p:cNvPr id="72" name="AutoShape 93"/>
          <p:cNvSpPr>
            <a:spLocks/>
          </p:cNvSpPr>
          <p:nvPr/>
        </p:nvSpPr>
        <p:spPr bwMode="auto">
          <a:xfrm>
            <a:off x="5795470" y="5479510"/>
            <a:ext cx="2737720" cy="1073690"/>
          </a:xfrm>
          <a:prstGeom prst="borderCallout2">
            <a:avLst>
              <a:gd name="adj1" fmla="val 14398"/>
              <a:gd name="adj2" fmla="val -3019"/>
              <a:gd name="adj3" fmla="val 14398"/>
              <a:gd name="adj4" fmla="val -15282"/>
              <a:gd name="adj5" fmla="val -141428"/>
              <a:gd name="adj6" fmla="val 37268"/>
            </a:avLst>
          </a:prstGeom>
          <a:solidFill>
            <a:srgbClr val="0000FF"/>
          </a:solidFill>
          <a:ln w="28575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r>
              <a:rPr lang="en-US" dirty="0">
                <a:latin typeface="Gill Sans MT" pitchFamily="34" charset="0"/>
              </a:rPr>
              <a:t>TP iii makes TP </a:t>
            </a:r>
            <a:r>
              <a:rPr lang="en-US" dirty="0" err="1">
                <a:latin typeface="Gill Sans MT" pitchFamily="34" charset="0"/>
              </a:rPr>
              <a:t>i</a:t>
            </a:r>
            <a:r>
              <a:rPr lang="en-US" dirty="0">
                <a:latin typeface="Gill Sans MT" pitchFamily="34" charset="0"/>
              </a:rPr>
              <a:t> redundant.  A </a:t>
            </a:r>
            <a:r>
              <a:rPr lang="en-US" i="1" dirty="0">
                <a:latin typeface="Gill Sans MT" pitchFamily="34" charset="0"/>
              </a:rPr>
              <a:t>minimal</a:t>
            </a:r>
            <a:r>
              <a:rPr lang="en-US" dirty="0">
                <a:latin typeface="Gill Sans MT" pitchFamily="34" charset="0"/>
              </a:rPr>
              <a:t> set of TPs is cheaper.</a:t>
            </a:r>
          </a:p>
        </p:txBody>
      </p:sp>
    </p:spTree>
    <p:extLst>
      <p:ext uri="{BB962C8B-B14F-4D97-AF65-F5344CB8AC3E}">
        <p14:creationId xmlns:p14="http://schemas.microsoft.com/office/powerpoint/2010/main" val="313226826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  <p:bldP spid="70" grpId="0"/>
      <p:bldP spid="71" grpId="0" animBg="1"/>
      <p:bldP spid="72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9850" y="96839"/>
            <a:ext cx="9004300" cy="665162"/>
          </a:xfrm>
        </p:spPr>
        <p:txBody>
          <a:bodyPr/>
          <a:lstStyle/>
          <a:p>
            <a:r>
              <a:rPr lang="en-US" sz="3200" dirty="0">
                <a:effectLst/>
              </a:rPr>
              <a:t>Control Flow TRs and Test Paths—PPC</a:t>
            </a:r>
          </a:p>
        </p:txBody>
      </p:sp>
      <p:grpSp>
        <p:nvGrpSpPr>
          <p:cNvPr id="27655" name="Group 24"/>
          <p:cNvGrpSpPr>
            <a:grpSpLocks/>
          </p:cNvGrpSpPr>
          <p:nvPr/>
        </p:nvGrpSpPr>
        <p:grpSpPr bwMode="auto">
          <a:xfrm>
            <a:off x="1257300" y="757238"/>
            <a:ext cx="555625" cy="777875"/>
            <a:chOff x="4478" y="495"/>
            <a:chExt cx="350" cy="490"/>
          </a:xfrm>
        </p:grpSpPr>
        <p:grpSp>
          <p:nvGrpSpPr>
            <p:cNvPr id="27723" name="Group 9"/>
            <p:cNvGrpSpPr>
              <a:grpSpLocks/>
            </p:cNvGrpSpPr>
            <p:nvPr/>
          </p:nvGrpSpPr>
          <p:grpSpPr bwMode="auto">
            <a:xfrm>
              <a:off x="4478" y="689"/>
              <a:ext cx="350" cy="296"/>
              <a:chOff x="3838" y="2684"/>
              <a:chExt cx="350" cy="296"/>
            </a:xfrm>
          </p:grpSpPr>
          <p:sp>
            <p:nvSpPr>
              <p:cNvPr id="27725" name="Oval 10"/>
              <p:cNvSpPr>
                <a:spLocks noChangeArrowheads="1"/>
              </p:cNvSpPr>
              <p:nvPr/>
            </p:nvSpPr>
            <p:spPr bwMode="auto">
              <a:xfrm>
                <a:off x="3838" y="2684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726" name="Text Box 11"/>
              <p:cNvSpPr txBox="1">
                <a:spLocks noChangeArrowheads="1"/>
              </p:cNvSpPr>
              <p:nvPr/>
            </p:nvSpPr>
            <p:spPr bwMode="auto">
              <a:xfrm>
                <a:off x="3915" y="2707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>
                    <a:solidFill>
                      <a:schemeClr val="tx1"/>
                    </a:solidFill>
                  </a:rPr>
                  <a:t>1</a:t>
                </a:r>
              </a:p>
            </p:txBody>
          </p:sp>
        </p:grpSp>
        <p:sp>
          <p:nvSpPr>
            <p:cNvPr id="27724" name="Line 15"/>
            <p:cNvSpPr>
              <a:spLocks noChangeShapeType="1"/>
            </p:cNvSpPr>
            <p:nvPr/>
          </p:nvSpPr>
          <p:spPr bwMode="auto">
            <a:xfrm>
              <a:off x="4653" y="495"/>
              <a:ext cx="0" cy="1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7656" name="Group 29"/>
          <p:cNvGrpSpPr>
            <a:grpSpLocks/>
          </p:cNvGrpSpPr>
          <p:nvPr/>
        </p:nvGrpSpPr>
        <p:grpSpPr bwMode="auto">
          <a:xfrm>
            <a:off x="1257300" y="1535113"/>
            <a:ext cx="555625" cy="957262"/>
            <a:chOff x="4478" y="985"/>
            <a:chExt cx="350" cy="603"/>
          </a:xfrm>
        </p:grpSpPr>
        <p:grpSp>
          <p:nvGrpSpPr>
            <p:cNvPr id="27719" name="Group 21"/>
            <p:cNvGrpSpPr>
              <a:grpSpLocks/>
            </p:cNvGrpSpPr>
            <p:nvPr/>
          </p:nvGrpSpPr>
          <p:grpSpPr bwMode="auto">
            <a:xfrm>
              <a:off x="4478" y="1292"/>
              <a:ext cx="350" cy="296"/>
              <a:chOff x="4288" y="1746"/>
              <a:chExt cx="350" cy="296"/>
            </a:xfrm>
          </p:grpSpPr>
          <p:sp>
            <p:nvSpPr>
              <p:cNvPr id="27721" name="Oval 22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722" name="Text Box 23"/>
              <p:cNvSpPr txBox="1">
                <a:spLocks noChangeArrowheads="1"/>
              </p:cNvSpPr>
              <p:nvPr/>
            </p:nvSpPr>
            <p:spPr bwMode="auto">
              <a:xfrm>
                <a:off x="4365" y="1769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>
                    <a:solidFill>
                      <a:schemeClr val="tx1"/>
                    </a:solidFill>
                  </a:rPr>
                  <a:t>2</a:t>
                </a:r>
              </a:p>
            </p:txBody>
          </p:sp>
        </p:grpSp>
        <p:cxnSp>
          <p:nvCxnSpPr>
            <p:cNvPr id="27720" name="AutoShape 48"/>
            <p:cNvCxnSpPr>
              <a:cxnSpLocks noChangeShapeType="1"/>
              <a:stCxn id="27725" idx="4"/>
              <a:endCxn id="27721" idx="0"/>
            </p:cNvCxnSpPr>
            <p:nvPr/>
          </p:nvCxnSpPr>
          <p:spPr bwMode="auto">
            <a:xfrm rot="16200000" flipH="1">
              <a:off x="4497" y="1136"/>
              <a:ext cx="307" cy="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27657" name="Group 34"/>
          <p:cNvGrpSpPr>
            <a:grpSpLocks/>
          </p:cNvGrpSpPr>
          <p:nvPr/>
        </p:nvGrpSpPr>
        <p:grpSpPr bwMode="auto">
          <a:xfrm>
            <a:off x="1257300" y="2493963"/>
            <a:ext cx="555625" cy="957262"/>
            <a:chOff x="4478" y="1589"/>
            <a:chExt cx="350" cy="603"/>
          </a:xfrm>
        </p:grpSpPr>
        <p:grpSp>
          <p:nvGrpSpPr>
            <p:cNvPr id="27715" name="Group 27"/>
            <p:cNvGrpSpPr>
              <a:grpSpLocks/>
            </p:cNvGrpSpPr>
            <p:nvPr/>
          </p:nvGrpSpPr>
          <p:grpSpPr bwMode="auto">
            <a:xfrm>
              <a:off x="4478" y="1896"/>
              <a:ext cx="350" cy="296"/>
              <a:chOff x="4288" y="1746"/>
              <a:chExt cx="350" cy="296"/>
            </a:xfrm>
          </p:grpSpPr>
          <p:sp>
            <p:nvSpPr>
              <p:cNvPr id="27717" name="Oval 28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718" name="Text Box 29"/>
              <p:cNvSpPr txBox="1">
                <a:spLocks noChangeArrowheads="1"/>
              </p:cNvSpPr>
              <p:nvPr/>
            </p:nvSpPr>
            <p:spPr bwMode="auto">
              <a:xfrm>
                <a:off x="4365" y="1769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>
                    <a:solidFill>
                      <a:schemeClr val="tx1"/>
                    </a:solidFill>
                  </a:rPr>
                  <a:t>3</a:t>
                </a:r>
              </a:p>
            </p:txBody>
          </p:sp>
        </p:grpSp>
        <p:cxnSp>
          <p:nvCxnSpPr>
            <p:cNvPr id="27716" name="AutoShape 49"/>
            <p:cNvCxnSpPr>
              <a:cxnSpLocks noChangeShapeType="1"/>
              <a:stCxn id="27721" idx="4"/>
              <a:endCxn id="27717" idx="0"/>
            </p:cNvCxnSpPr>
            <p:nvPr/>
          </p:nvCxnSpPr>
          <p:spPr bwMode="auto">
            <a:xfrm rot="16200000" flipH="1">
              <a:off x="4497" y="1740"/>
              <a:ext cx="308" cy="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27658" name="Group 37"/>
          <p:cNvGrpSpPr>
            <a:grpSpLocks/>
          </p:cNvGrpSpPr>
          <p:nvPr/>
        </p:nvGrpSpPr>
        <p:grpSpPr bwMode="auto">
          <a:xfrm>
            <a:off x="1735138" y="3937000"/>
            <a:ext cx="555625" cy="469900"/>
            <a:chOff x="4288" y="1746"/>
            <a:chExt cx="350" cy="296"/>
          </a:xfrm>
        </p:grpSpPr>
        <p:sp>
          <p:nvSpPr>
            <p:cNvPr id="27713" name="Oval 38"/>
            <p:cNvSpPr>
              <a:spLocks noChangeArrowheads="1"/>
            </p:cNvSpPr>
            <p:nvPr/>
          </p:nvSpPr>
          <p:spPr bwMode="auto">
            <a:xfrm>
              <a:off x="4288" y="1746"/>
              <a:ext cx="350" cy="296"/>
            </a:xfrm>
            <a:prstGeom prst="ellipse">
              <a:avLst/>
            </a:prstGeom>
            <a:solidFill>
              <a:srgbClr val="0066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14" name="Text Box 39"/>
            <p:cNvSpPr txBox="1">
              <a:spLocks noChangeArrowheads="1"/>
            </p:cNvSpPr>
            <p:nvPr/>
          </p:nvSpPr>
          <p:spPr bwMode="auto">
            <a:xfrm>
              <a:off x="4365" y="1769"/>
              <a:ext cx="19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>
                  <a:solidFill>
                    <a:schemeClr val="tx1"/>
                  </a:solidFill>
                </a:rPr>
                <a:t>5</a:t>
              </a:r>
            </a:p>
          </p:txBody>
        </p:sp>
      </p:grpSp>
      <p:cxnSp>
        <p:nvCxnSpPr>
          <p:cNvPr id="27659" name="AutoShape 52"/>
          <p:cNvCxnSpPr>
            <a:cxnSpLocks noChangeShapeType="1"/>
            <a:endCxn id="27713" idx="0"/>
          </p:cNvCxnSpPr>
          <p:nvPr/>
        </p:nvCxnSpPr>
        <p:spPr bwMode="auto">
          <a:xfrm rot="16200000" flipH="1">
            <a:off x="1557337" y="3481388"/>
            <a:ext cx="720725" cy="190500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grpSp>
        <p:nvGrpSpPr>
          <p:cNvPr id="27660" name="Group 44"/>
          <p:cNvGrpSpPr>
            <a:grpSpLocks/>
          </p:cNvGrpSpPr>
          <p:nvPr/>
        </p:nvGrpSpPr>
        <p:grpSpPr bwMode="auto">
          <a:xfrm>
            <a:off x="352425" y="3216275"/>
            <a:ext cx="979488" cy="935038"/>
            <a:chOff x="3908" y="2044"/>
            <a:chExt cx="617" cy="589"/>
          </a:xfrm>
        </p:grpSpPr>
        <p:grpSp>
          <p:nvGrpSpPr>
            <p:cNvPr id="27708" name="Group 24"/>
            <p:cNvGrpSpPr>
              <a:grpSpLocks/>
            </p:cNvGrpSpPr>
            <p:nvPr/>
          </p:nvGrpSpPr>
          <p:grpSpPr bwMode="auto">
            <a:xfrm>
              <a:off x="3908" y="2337"/>
              <a:ext cx="350" cy="296"/>
              <a:chOff x="4288" y="1746"/>
              <a:chExt cx="350" cy="296"/>
            </a:xfrm>
          </p:grpSpPr>
          <p:sp>
            <p:nvSpPr>
              <p:cNvPr id="27711" name="Oval 25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712" name="Text Box 26"/>
              <p:cNvSpPr txBox="1">
                <a:spLocks noChangeArrowheads="1"/>
              </p:cNvSpPr>
              <p:nvPr/>
            </p:nvSpPr>
            <p:spPr bwMode="auto">
              <a:xfrm>
                <a:off x="4365" y="1769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>
                    <a:solidFill>
                      <a:schemeClr val="tx1"/>
                    </a:solidFill>
                  </a:rPr>
                  <a:t>4</a:t>
                </a:r>
              </a:p>
            </p:txBody>
          </p:sp>
        </p:grpSp>
        <p:cxnSp>
          <p:nvCxnSpPr>
            <p:cNvPr id="27709" name="AutoShape 50"/>
            <p:cNvCxnSpPr>
              <a:cxnSpLocks noChangeShapeType="1"/>
              <a:stCxn id="27717" idx="3"/>
              <a:endCxn id="27711" idx="7"/>
            </p:cNvCxnSpPr>
            <p:nvPr/>
          </p:nvCxnSpPr>
          <p:spPr bwMode="auto">
            <a:xfrm rot="5400000">
              <a:off x="4250" y="2106"/>
              <a:ext cx="232" cy="31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  <p:cxnSp>
          <p:nvCxnSpPr>
            <p:cNvPr id="27710" name="AutoShape 53"/>
            <p:cNvCxnSpPr>
              <a:cxnSpLocks noChangeShapeType="1"/>
              <a:stCxn id="27711" idx="2"/>
              <a:endCxn id="27717" idx="2"/>
            </p:cNvCxnSpPr>
            <p:nvPr/>
          </p:nvCxnSpPr>
          <p:spPr bwMode="auto">
            <a:xfrm rot="10800000" flipH="1">
              <a:off x="3908" y="2044"/>
              <a:ext cx="565" cy="441"/>
            </a:xfrm>
            <a:prstGeom prst="curvedConnector3">
              <a:avLst>
                <a:gd name="adj1" fmla="val -25472"/>
              </a:avLst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27661" name="Group 50"/>
          <p:cNvGrpSpPr>
            <a:grpSpLocks/>
          </p:cNvGrpSpPr>
          <p:nvPr/>
        </p:nvGrpSpPr>
        <p:grpSpPr bwMode="auto">
          <a:xfrm>
            <a:off x="1735138" y="4406900"/>
            <a:ext cx="555625" cy="960438"/>
            <a:chOff x="4991" y="2794"/>
            <a:chExt cx="350" cy="605"/>
          </a:xfrm>
        </p:grpSpPr>
        <p:grpSp>
          <p:nvGrpSpPr>
            <p:cNvPr id="27704" name="Group 40"/>
            <p:cNvGrpSpPr>
              <a:grpSpLocks/>
            </p:cNvGrpSpPr>
            <p:nvPr/>
          </p:nvGrpSpPr>
          <p:grpSpPr bwMode="auto">
            <a:xfrm>
              <a:off x="4991" y="3103"/>
              <a:ext cx="350" cy="296"/>
              <a:chOff x="4288" y="1746"/>
              <a:chExt cx="350" cy="296"/>
            </a:xfrm>
          </p:grpSpPr>
          <p:sp>
            <p:nvSpPr>
              <p:cNvPr id="27706" name="Oval 41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707" name="Text Box 42"/>
              <p:cNvSpPr txBox="1">
                <a:spLocks noChangeArrowheads="1"/>
              </p:cNvSpPr>
              <p:nvPr/>
            </p:nvSpPr>
            <p:spPr bwMode="auto">
              <a:xfrm>
                <a:off x="4365" y="1769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>
                    <a:solidFill>
                      <a:schemeClr val="tx1"/>
                    </a:solidFill>
                  </a:rPr>
                  <a:t>6</a:t>
                </a:r>
              </a:p>
            </p:txBody>
          </p:sp>
        </p:grpSp>
        <p:cxnSp>
          <p:nvCxnSpPr>
            <p:cNvPr id="27705" name="AutoShape 54"/>
            <p:cNvCxnSpPr>
              <a:cxnSpLocks noChangeShapeType="1"/>
              <a:stCxn id="27713" idx="4"/>
              <a:endCxn id="27706" idx="0"/>
            </p:cNvCxnSpPr>
            <p:nvPr/>
          </p:nvCxnSpPr>
          <p:spPr bwMode="auto">
            <a:xfrm rot="16200000" flipH="1">
              <a:off x="5009" y="2946"/>
              <a:ext cx="309" cy="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27662" name="Group 55"/>
          <p:cNvGrpSpPr>
            <a:grpSpLocks/>
          </p:cNvGrpSpPr>
          <p:nvPr/>
        </p:nvGrpSpPr>
        <p:grpSpPr bwMode="auto">
          <a:xfrm>
            <a:off x="2209800" y="5299075"/>
            <a:ext cx="654050" cy="1100138"/>
            <a:chOff x="5295" y="3304"/>
            <a:chExt cx="412" cy="693"/>
          </a:xfrm>
        </p:grpSpPr>
        <p:grpSp>
          <p:nvGrpSpPr>
            <p:cNvPr id="27700" name="Group 6"/>
            <p:cNvGrpSpPr>
              <a:grpSpLocks/>
            </p:cNvGrpSpPr>
            <p:nvPr/>
          </p:nvGrpSpPr>
          <p:grpSpPr bwMode="auto">
            <a:xfrm>
              <a:off x="5357" y="3701"/>
              <a:ext cx="350" cy="296"/>
              <a:chOff x="4738" y="2684"/>
              <a:chExt cx="350" cy="296"/>
            </a:xfrm>
          </p:grpSpPr>
          <p:sp>
            <p:nvSpPr>
              <p:cNvPr id="27702" name="Oval 7"/>
              <p:cNvSpPr>
                <a:spLocks noChangeArrowheads="1"/>
              </p:cNvSpPr>
              <p:nvPr/>
            </p:nvSpPr>
            <p:spPr bwMode="auto">
              <a:xfrm>
                <a:off x="4738" y="2684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571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703" name="Text Box 8"/>
              <p:cNvSpPr txBox="1">
                <a:spLocks noChangeArrowheads="1"/>
              </p:cNvSpPr>
              <p:nvPr/>
            </p:nvSpPr>
            <p:spPr bwMode="auto">
              <a:xfrm>
                <a:off x="4815" y="2707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>
                    <a:solidFill>
                      <a:schemeClr val="tx1"/>
                    </a:solidFill>
                  </a:rPr>
                  <a:t>8</a:t>
                </a:r>
              </a:p>
            </p:txBody>
          </p:sp>
        </p:grpSp>
        <p:cxnSp>
          <p:nvCxnSpPr>
            <p:cNvPr id="27701" name="AutoShape 55"/>
            <p:cNvCxnSpPr>
              <a:cxnSpLocks noChangeShapeType="1"/>
              <a:stCxn id="27706" idx="5"/>
              <a:endCxn id="27702" idx="0"/>
            </p:cNvCxnSpPr>
            <p:nvPr/>
          </p:nvCxnSpPr>
          <p:spPr bwMode="auto">
            <a:xfrm rot="16200000" flipH="1">
              <a:off x="5215" y="3384"/>
              <a:ext cx="397" cy="237"/>
            </a:xfrm>
            <a:prstGeom prst="curvedConnector3">
              <a:avLst>
                <a:gd name="adj1" fmla="val 50000"/>
              </a:avLst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27663" name="Group 60"/>
          <p:cNvGrpSpPr>
            <a:grpSpLocks/>
          </p:cNvGrpSpPr>
          <p:nvPr/>
        </p:nvGrpSpPr>
        <p:grpSpPr bwMode="auto">
          <a:xfrm>
            <a:off x="922338" y="5132388"/>
            <a:ext cx="887412" cy="1193800"/>
            <a:chOff x="4479" y="3251"/>
            <a:chExt cx="559" cy="752"/>
          </a:xfrm>
        </p:grpSpPr>
        <p:grpSp>
          <p:nvGrpSpPr>
            <p:cNvPr id="27695" name="Group 43"/>
            <p:cNvGrpSpPr>
              <a:grpSpLocks/>
            </p:cNvGrpSpPr>
            <p:nvPr/>
          </p:nvGrpSpPr>
          <p:grpSpPr bwMode="auto">
            <a:xfrm>
              <a:off x="4479" y="3707"/>
              <a:ext cx="350" cy="296"/>
              <a:chOff x="4288" y="1746"/>
              <a:chExt cx="350" cy="296"/>
            </a:xfrm>
          </p:grpSpPr>
          <p:sp>
            <p:nvSpPr>
              <p:cNvPr id="27698" name="Oval 44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99" name="Text Box 45"/>
              <p:cNvSpPr txBox="1">
                <a:spLocks noChangeArrowheads="1"/>
              </p:cNvSpPr>
              <p:nvPr/>
            </p:nvSpPr>
            <p:spPr bwMode="auto">
              <a:xfrm>
                <a:off x="4365" y="1769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>
                    <a:solidFill>
                      <a:schemeClr val="tx1"/>
                    </a:solidFill>
                  </a:rPr>
                  <a:t>7</a:t>
                </a:r>
              </a:p>
            </p:txBody>
          </p:sp>
        </p:grpSp>
        <p:cxnSp>
          <p:nvCxnSpPr>
            <p:cNvPr id="27696" name="AutoShape 56"/>
            <p:cNvCxnSpPr>
              <a:cxnSpLocks noChangeShapeType="1"/>
              <a:stCxn id="27706" idx="3"/>
              <a:endCxn id="27698" idx="7"/>
            </p:cNvCxnSpPr>
            <p:nvPr/>
          </p:nvCxnSpPr>
          <p:spPr bwMode="auto">
            <a:xfrm rot="5400000">
              <a:off x="4710" y="3423"/>
              <a:ext cx="395" cy="26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  <p:cxnSp>
          <p:nvCxnSpPr>
            <p:cNvPr id="27697" name="AutoShape 57"/>
            <p:cNvCxnSpPr>
              <a:cxnSpLocks noChangeShapeType="1"/>
              <a:stCxn id="27698" idx="2"/>
              <a:endCxn id="27706" idx="2"/>
            </p:cNvCxnSpPr>
            <p:nvPr/>
          </p:nvCxnSpPr>
          <p:spPr bwMode="auto">
            <a:xfrm rot="10800000" flipH="1">
              <a:off x="4479" y="3251"/>
              <a:ext cx="507" cy="604"/>
            </a:xfrm>
            <a:prstGeom prst="curvedConnector3">
              <a:avLst>
                <a:gd name="adj1" fmla="val -28389"/>
              </a:avLst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17" name="Group 59"/>
          <p:cNvGrpSpPr>
            <a:grpSpLocks/>
          </p:cNvGrpSpPr>
          <p:nvPr/>
        </p:nvGrpSpPr>
        <p:grpSpPr bwMode="auto">
          <a:xfrm>
            <a:off x="2517776" y="858838"/>
            <a:ext cx="6386512" cy="4579937"/>
            <a:chOff x="2274358" y="1195327"/>
            <a:chExt cx="6475752" cy="4613157"/>
          </a:xfrm>
        </p:grpSpPr>
        <p:sp>
          <p:nvSpPr>
            <p:cNvPr id="27692" name="Text Box 5"/>
            <p:cNvSpPr txBox="1">
              <a:spLocks noChangeArrowheads="1"/>
            </p:cNvSpPr>
            <p:nvPr/>
          </p:nvSpPr>
          <p:spPr bwMode="auto">
            <a:xfrm>
              <a:off x="2274358" y="1654053"/>
              <a:ext cx="2673490" cy="415443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  <a:latin typeface="Gill Sans MT" pitchFamily="34" charset="0"/>
                </a:rPr>
                <a:t>TR</a:t>
              </a:r>
            </a:p>
            <a:p>
              <a:endParaRPr lang="en-US" sz="2400" b="0" dirty="0">
                <a:solidFill>
                  <a:srgbClr val="FFFF00"/>
                </a:solidFill>
                <a:latin typeface="Gill Sans MT" pitchFamily="34" charset="0"/>
              </a:endParaRPr>
            </a:p>
            <a:p>
              <a:endParaRPr lang="en-US" sz="2400" b="0" dirty="0">
                <a:solidFill>
                  <a:srgbClr val="FFFF00"/>
                </a:solidFill>
                <a:latin typeface="Gill Sans MT" pitchFamily="34" charset="0"/>
              </a:endParaRPr>
            </a:p>
            <a:p>
              <a:endParaRPr lang="en-US" sz="2400" b="0" dirty="0">
                <a:solidFill>
                  <a:srgbClr val="FFFF00"/>
                </a:solidFill>
                <a:latin typeface="Gill Sans MT" pitchFamily="34" charset="0"/>
              </a:endParaRPr>
            </a:p>
            <a:p>
              <a:endParaRPr lang="en-US" sz="2400" b="0" dirty="0">
                <a:solidFill>
                  <a:srgbClr val="FFFF00"/>
                </a:solidFill>
                <a:latin typeface="Gill Sans MT" pitchFamily="34" charset="0"/>
              </a:endParaRPr>
            </a:p>
            <a:p>
              <a:endParaRPr lang="en-US" sz="2400" b="0" dirty="0">
                <a:solidFill>
                  <a:srgbClr val="FFFF00"/>
                </a:solidFill>
                <a:latin typeface="Gill Sans MT" pitchFamily="34" charset="0"/>
              </a:endParaRPr>
            </a:p>
            <a:p>
              <a:endParaRPr lang="en-US" sz="2400" b="0" dirty="0">
                <a:solidFill>
                  <a:srgbClr val="FFFF00"/>
                </a:solidFill>
                <a:latin typeface="Gill Sans MT" pitchFamily="34" charset="0"/>
              </a:endParaRPr>
            </a:p>
            <a:p>
              <a:endParaRPr lang="en-US" sz="2400" b="0" dirty="0">
                <a:solidFill>
                  <a:srgbClr val="FFFF00"/>
                </a:solidFill>
                <a:latin typeface="Gill Sans MT" pitchFamily="34" charset="0"/>
              </a:endParaRPr>
            </a:p>
            <a:p>
              <a:endParaRPr lang="en-US" sz="2400" b="0" dirty="0">
                <a:solidFill>
                  <a:srgbClr val="FFFF00"/>
                </a:solidFill>
                <a:latin typeface="Gill Sans MT" pitchFamily="34" charset="0"/>
              </a:endParaRPr>
            </a:p>
            <a:p>
              <a:endParaRPr lang="en-US" sz="2400" b="0" dirty="0">
                <a:solidFill>
                  <a:srgbClr val="FFFF00"/>
                </a:solidFill>
                <a:latin typeface="Gill Sans MT" pitchFamily="34" charset="0"/>
              </a:endParaRPr>
            </a:p>
            <a:p>
              <a:endParaRPr lang="en-US" sz="2400" b="0" dirty="0">
                <a:solidFill>
                  <a:schemeClr val="tx2"/>
                </a:solidFill>
                <a:latin typeface="Gill Sans MT" pitchFamily="34" charset="0"/>
              </a:endParaRPr>
            </a:p>
          </p:txBody>
        </p:sp>
        <p:sp>
          <p:nvSpPr>
            <p:cNvPr id="27693" name="Text Box 6"/>
            <p:cNvSpPr txBox="1">
              <a:spLocks noChangeArrowheads="1"/>
            </p:cNvSpPr>
            <p:nvPr/>
          </p:nvSpPr>
          <p:spPr bwMode="auto">
            <a:xfrm>
              <a:off x="4947848" y="1661990"/>
              <a:ext cx="3802262" cy="26773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  <a:latin typeface="Gill Sans MT" pitchFamily="34" charset="0"/>
                </a:rPr>
                <a:t>Test Paths</a:t>
              </a:r>
            </a:p>
            <a:p>
              <a:endParaRPr lang="en-US" sz="2400" b="0" dirty="0">
                <a:solidFill>
                  <a:schemeClr val="tx2"/>
                </a:solidFill>
                <a:latin typeface="Gill Sans MT" pitchFamily="34" charset="0"/>
              </a:endParaRPr>
            </a:p>
            <a:p>
              <a:endParaRPr lang="en-US" sz="2400" b="0" dirty="0">
                <a:solidFill>
                  <a:schemeClr val="tx2"/>
                </a:solidFill>
                <a:latin typeface="Gill Sans MT" pitchFamily="34" charset="0"/>
              </a:endParaRPr>
            </a:p>
            <a:p>
              <a:endParaRPr lang="en-US" sz="2400" b="0" dirty="0">
                <a:solidFill>
                  <a:schemeClr val="tx2"/>
                </a:solidFill>
                <a:latin typeface="Gill Sans MT" pitchFamily="34" charset="0"/>
              </a:endParaRPr>
            </a:p>
            <a:p>
              <a:endParaRPr lang="en-US" sz="2400" b="0" dirty="0">
                <a:solidFill>
                  <a:schemeClr val="tx2"/>
                </a:solidFill>
                <a:latin typeface="Gill Sans MT" pitchFamily="34" charset="0"/>
              </a:endParaRPr>
            </a:p>
            <a:p>
              <a:endParaRPr lang="en-US" sz="2400" b="0" dirty="0">
                <a:solidFill>
                  <a:schemeClr val="tx2"/>
                </a:solidFill>
                <a:latin typeface="Gill Sans MT" pitchFamily="34" charset="0"/>
              </a:endParaRPr>
            </a:p>
            <a:p>
              <a:endParaRPr lang="en-US" sz="2400" b="0" dirty="0">
                <a:solidFill>
                  <a:schemeClr val="tx2"/>
                </a:solidFill>
                <a:latin typeface="Gill Sans MT" pitchFamily="34" charset="0"/>
              </a:endParaRPr>
            </a:p>
          </p:txBody>
        </p:sp>
        <p:sp>
          <p:nvSpPr>
            <p:cNvPr id="27694" name="Text Box 6"/>
            <p:cNvSpPr txBox="1">
              <a:spLocks noChangeArrowheads="1"/>
            </p:cNvSpPr>
            <p:nvPr/>
          </p:nvSpPr>
          <p:spPr bwMode="auto">
            <a:xfrm>
              <a:off x="2274358" y="1195327"/>
              <a:ext cx="6475749" cy="46166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  <a:latin typeface="Gill Sans MT" pitchFamily="34" charset="0"/>
                </a:rPr>
                <a:t>Prime Path Coverage</a:t>
              </a:r>
            </a:p>
          </p:txBody>
        </p:sp>
      </p:grpSp>
      <p:sp>
        <p:nvSpPr>
          <p:cNvPr id="27671" name="Date Placeholder 75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Introduction to Software Testing, Edition 2  (Ch 7)</a:t>
            </a:r>
          </a:p>
        </p:txBody>
      </p:sp>
      <p:sp>
        <p:nvSpPr>
          <p:cNvPr id="27673" name="Footer Placeholder 77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© Ammann &amp; Offutt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A85067-8029-4B11-9218-99F57D2F78EB}" type="slidenum">
              <a:rPr lang="en-US" smtClean="0"/>
              <a:pPr>
                <a:defRPr/>
              </a:pPr>
              <a:t>64</a:t>
            </a:fld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2864613" y="1985337"/>
            <a:ext cx="1780382" cy="707886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0" i="1" dirty="0">
                <a:solidFill>
                  <a:schemeClr val="tx1"/>
                </a:solidFill>
                <a:latin typeface="Gill Sans MT" panose="020B0502020104020203" pitchFamily="34" charset="0"/>
              </a:rPr>
              <a:t>Write down TRs for PPC.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5795470" y="1985337"/>
            <a:ext cx="2019195" cy="1015663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0" i="1" dirty="0">
                <a:solidFill>
                  <a:schemeClr val="tx1"/>
                </a:solidFill>
                <a:latin typeface="Gill Sans MT" panose="020B0502020104020203" pitchFamily="34" charset="0"/>
              </a:rPr>
              <a:t>Write down test paths that tour all prime paths.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  <p:bldP spid="81" grpId="1" animBg="1"/>
      <p:bldP spid="82" grpId="0" animBg="1"/>
      <p:bldP spid="82" grpId="1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9850" y="96839"/>
            <a:ext cx="9004300" cy="665162"/>
          </a:xfrm>
        </p:spPr>
        <p:txBody>
          <a:bodyPr/>
          <a:lstStyle/>
          <a:p>
            <a:r>
              <a:rPr lang="en-US" sz="3200" dirty="0">
                <a:effectLst/>
              </a:rPr>
              <a:t>Control Flow TRs and Test Paths—PPC</a:t>
            </a:r>
          </a:p>
        </p:txBody>
      </p:sp>
      <p:grpSp>
        <p:nvGrpSpPr>
          <p:cNvPr id="27655" name="Group 24"/>
          <p:cNvGrpSpPr>
            <a:grpSpLocks/>
          </p:cNvGrpSpPr>
          <p:nvPr/>
        </p:nvGrpSpPr>
        <p:grpSpPr bwMode="auto">
          <a:xfrm>
            <a:off x="1257300" y="757238"/>
            <a:ext cx="555625" cy="777875"/>
            <a:chOff x="4478" y="495"/>
            <a:chExt cx="350" cy="490"/>
          </a:xfrm>
        </p:grpSpPr>
        <p:grpSp>
          <p:nvGrpSpPr>
            <p:cNvPr id="27723" name="Group 9"/>
            <p:cNvGrpSpPr>
              <a:grpSpLocks/>
            </p:cNvGrpSpPr>
            <p:nvPr/>
          </p:nvGrpSpPr>
          <p:grpSpPr bwMode="auto">
            <a:xfrm>
              <a:off x="4478" y="689"/>
              <a:ext cx="350" cy="296"/>
              <a:chOff x="3838" y="2684"/>
              <a:chExt cx="350" cy="296"/>
            </a:xfrm>
          </p:grpSpPr>
          <p:sp>
            <p:nvSpPr>
              <p:cNvPr id="27725" name="Oval 10"/>
              <p:cNvSpPr>
                <a:spLocks noChangeArrowheads="1"/>
              </p:cNvSpPr>
              <p:nvPr/>
            </p:nvSpPr>
            <p:spPr bwMode="auto">
              <a:xfrm>
                <a:off x="3838" y="2684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726" name="Text Box 11"/>
              <p:cNvSpPr txBox="1">
                <a:spLocks noChangeArrowheads="1"/>
              </p:cNvSpPr>
              <p:nvPr/>
            </p:nvSpPr>
            <p:spPr bwMode="auto">
              <a:xfrm>
                <a:off x="3915" y="2707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>
                    <a:solidFill>
                      <a:schemeClr val="tx1"/>
                    </a:solidFill>
                  </a:rPr>
                  <a:t>1</a:t>
                </a:r>
              </a:p>
            </p:txBody>
          </p:sp>
        </p:grpSp>
        <p:sp>
          <p:nvSpPr>
            <p:cNvPr id="27724" name="Line 15"/>
            <p:cNvSpPr>
              <a:spLocks noChangeShapeType="1"/>
            </p:cNvSpPr>
            <p:nvPr/>
          </p:nvSpPr>
          <p:spPr bwMode="auto">
            <a:xfrm>
              <a:off x="4653" y="495"/>
              <a:ext cx="0" cy="1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7656" name="Group 29"/>
          <p:cNvGrpSpPr>
            <a:grpSpLocks/>
          </p:cNvGrpSpPr>
          <p:nvPr/>
        </p:nvGrpSpPr>
        <p:grpSpPr bwMode="auto">
          <a:xfrm>
            <a:off x="1257300" y="1535113"/>
            <a:ext cx="555625" cy="957262"/>
            <a:chOff x="4478" y="985"/>
            <a:chExt cx="350" cy="603"/>
          </a:xfrm>
        </p:grpSpPr>
        <p:grpSp>
          <p:nvGrpSpPr>
            <p:cNvPr id="27719" name="Group 21"/>
            <p:cNvGrpSpPr>
              <a:grpSpLocks/>
            </p:cNvGrpSpPr>
            <p:nvPr/>
          </p:nvGrpSpPr>
          <p:grpSpPr bwMode="auto">
            <a:xfrm>
              <a:off x="4478" y="1292"/>
              <a:ext cx="350" cy="296"/>
              <a:chOff x="4288" y="1746"/>
              <a:chExt cx="350" cy="296"/>
            </a:xfrm>
          </p:grpSpPr>
          <p:sp>
            <p:nvSpPr>
              <p:cNvPr id="27721" name="Oval 22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722" name="Text Box 23"/>
              <p:cNvSpPr txBox="1">
                <a:spLocks noChangeArrowheads="1"/>
              </p:cNvSpPr>
              <p:nvPr/>
            </p:nvSpPr>
            <p:spPr bwMode="auto">
              <a:xfrm>
                <a:off x="4365" y="1769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>
                    <a:solidFill>
                      <a:schemeClr val="tx1"/>
                    </a:solidFill>
                  </a:rPr>
                  <a:t>2</a:t>
                </a:r>
              </a:p>
            </p:txBody>
          </p:sp>
        </p:grpSp>
        <p:cxnSp>
          <p:nvCxnSpPr>
            <p:cNvPr id="27720" name="AutoShape 48"/>
            <p:cNvCxnSpPr>
              <a:cxnSpLocks noChangeShapeType="1"/>
              <a:stCxn id="27725" idx="4"/>
              <a:endCxn id="27721" idx="0"/>
            </p:cNvCxnSpPr>
            <p:nvPr/>
          </p:nvCxnSpPr>
          <p:spPr bwMode="auto">
            <a:xfrm rot="16200000" flipH="1">
              <a:off x="4497" y="1136"/>
              <a:ext cx="307" cy="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27657" name="Group 34"/>
          <p:cNvGrpSpPr>
            <a:grpSpLocks/>
          </p:cNvGrpSpPr>
          <p:nvPr/>
        </p:nvGrpSpPr>
        <p:grpSpPr bwMode="auto">
          <a:xfrm>
            <a:off x="1257300" y="2493963"/>
            <a:ext cx="555625" cy="957262"/>
            <a:chOff x="4478" y="1589"/>
            <a:chExt cx="350" cy="603"/>
          </a:xfrm>
        </p:grpSpPr>
        <p:grpSp>
          <p:nvGrpSpPr>
            <p:cNvPr id="27715" name="Group 27"/>
            <p:cNvGrpSpPr>
              <a:grpSpLocks/>
            </p:cNvGrpSpPr>
            <p:nvPr/>
          </p:nvGrpSpPr>
          <p:grpSpPr bwMode="auto">
            <a:xfrm>
              <a:off x="4478" y="1896"/>
              <a:ext cx="350" cy="296"/>
              <a:chOff x="4288" y="1746"/>
              <a:chExt cx="350" cy="296"/>
            </a:xfrm>
          </p:grpSpPr>
          <p:sp>
            <p:nvSpPr>
              <p:cNvPr id="27717" name="Oval 28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718" name="Text Box 29"/>
              <p:cNvSpPr txBox="1">
                <a:spLocks noChangeArrowheads="1"/>
              </p:cNvSpPr>
              <p:nvPr/>
            </p:nvSpPr>
            <p:spPr bwMode="auto">
              <a:xfrm>
                <a:off x="4365" y="1769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>
                    <a:solidFill>
                      <a:schemeClr val="tx1"/>
                    </a:solidFill>
                  </a:rPr>
                  <a:t>3</a:t>
                </a:r>
              </a:p>
            </p:txBody>
          </p:sp>
        </p:grpSp>
        <p:cxnSp>
          <p:nvCxnSpPr>
            <p:cNvPr id="27716" name="AutoShape 49"/>
            <p:cNvCxnSpPr>
              <a:cxnSpLocks noChangeShapeType="1"/>
              <a:stCxn id="27721" idx="4"/>
              <a:endCxn id="27717" idx="0"/>
            </p:cNvCxnSpPr>
            <p:nvPr/>
          </p:nvCxnSpPr>
          <p:spPr bwMode="auto">
            <a:xfrm rot="16200000" flipH="1">
              <a:off x="4497" y="1740"/>
              <a:ext cx="308" cy="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27658" name="Group 37"/>
          <p:cNvGrpSpPr>
            <a:grpSpLocks/>
          </p:cNvGrpSpPr>
          <p:nvPr/>
        </p:nvGrpSpPr>
        <p:grpSpPr bwMode="auto">
          <a:xfrm>
            <a:off x="1735138" y="3937000"/>
            <a:ext cx="555625" cy="469900"/>
            <a:chOff x="4288" y="1746"/>
            <a:chExt cx="350" cy="296"/>
          </a:xfrm>
        </p:grpSpPr>
        <p:sp>
          <p:nvSpPr>
            <p:cNvPr id="27713" name="Oval 38"/>
            <p:cNvSpPr>
              <a:spLocks noChangeArrowheads="1"/>
            </p:cNvSpPr>
            <p:nvPr/>
          </p:nvSpPr>
          <p:spPr bwMode="auto">
            <a:xfrm>
              <a:off x="4288" y="1746"/>
              <a:ext cx="350" cy="296"/>
            </a:xfrm>
            <a:prstGeom prst="ellipse">
              <a:avLst/>
            </a:prstGeom>
            <a:solidFill>
              <a:srgbClr val="0066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14" name="Text Box 39"/>
            <p:cNvSpPr txBox="1">
              <a:spLocks noChangeArrowheads="1"/>
            </p:cNvSpPr>
            <p:nvPr/>
          </p:nvSpPr>
          <p:spPr bwMode="auto">
            <a:xfrm>
              <a:off x="4365" y="1769"/>
              <a:ext cx="19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>
                  <a:solidFill>
                    <a:schemeClr val="tx1"/>
                  </a:solidFill>
                </a:rPr>
                <a:t>5</a:t>
              </a:r>
            </a:p>
          </p:txBody>
        </p:sp>
      </p:grpSp>
      <p:cxnSp>
        <p:nvCxnSpPr>
          <p:cNvPr id="27659" name="AutoShape 52"/>
          <p:cNvCxnSpPr>
            <a:cxnSpLocks noChangeShapeType="1"/>
            <a:endCxn id="27713" idx="0"/>
          </p:cNvCxnSpPr>
          <p:nvPr/>
        </p:nvCxnSpPr>
        <p:spPr bwMode="auto">
          <a:xfrm rot="16200000" flipH="1">
            <a:off x="1557337" y="3481388"/>
            <a:ext cx="720725" cy="190500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grpSp>
        <p:nvGrpSpPr>
          <p:cNvPr id="27660" name="Group 44"/>
          <p:cNvGrpSpPr>
            <a:grpSpLocks/>
          </p:cNvGrpSpPr>
          <p:nvPr/>
        </p:nvGrpSpPr>
        <p:grpSpPr bwMode="auto">
          <a:xfrm>
            <a:off x="352425" y="3216275"/>
            <a:ext cx="979488" cy="935038"/>
            <a:chOff x="3908" y="2044"/>
            <a:chExt cx="617" cy="589"/>
          </a:xfrm>
        </p:grpSpPr>
        <p:grpSp>
          <p:nvGrpSpPr>
            <p:cNvPr id="27708" name="Group 24"/>
            <p:cNvGrpSpPr>
              <a:grpSpLocks/>
            </p:cNvGrpSpPr>
            <p:nvPr/>
          </p:nvGrpSpPr>
          <p:grpSpPr bwMode="auto">
            <a:xfrm>
              <a:off x="3908" y="2337"/>
              <a:ext cx="350" cy="296"/>
              <a:chOff x="4288" y="1746"/>
              <a:chExt cx="350" cy="296"/>
            </a:xfrm>
          </p:grpSpPr>
          <p:sp>
            <p:nvSpPr>
              <p:cNvPr id="27711" name="Oval 25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712" name="Text Box 26"/>
              <p:cNvSpPr txBox="1">
                <a:spLocks noChangeArrowheads="1"/>
              </p:cNvSpPr>
              <p:nvPr/>
            </p:nvSpPr>
            <p:spPr bwMode="auto">
              <a:xfrm>
                <a:off x="4365" y="1769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>
                    <a:solidFill>
                      <a:schemeClr val="tx1"/>
                    </a:solidFill>
                  </a:rPr>
                  <a:t>4</a:t>
                </a:r>
              </a:p>
            </p:txBody>
          </p:sp>
        </p:grpSp>
        <p:cxnSp>
          <p:nvCxnSpPr>
            <p:cNvPr id="27709" name="AutoShape 50"/>
            <p:cNvCxnSpPr>
              <a:cxnSpLocks noChangeShapeType="1"/>
              <a:stCxn id="27717" idx="3"/>
              <a:endCxn id="27711" idx="7"/>
            </p:cNvCxnSpPr>
            <p:nvPr/>
          </p:nvCxnSpPr>
          <p:spPr bwMode="auto">
            <a:xfrm rot="5400000">
              <a:off x="4250" y="2106"/>
              <a:ext cx="232" cy="31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  <p:cxnSp>
          <p:nvCxnSpPr>
            <p:cNvPr id="27710" name="AutoShape 53"/>
            <p:cNvCxnSpPr>
              <a:cxnSpLocks noChangeShapeType="1"/>
              <a:stCxn id="27711" idx="2"/>
              <a:endCxn id="27717" idx="2"/>
            </p:cNvCxnSpPr>
            <p:nvPr/>
          </p:nvCxnSpPr>
          <p:spPr bwMode="auto">
            <a:xfrm rot="10800000" flipH="1">
              <a:off x="3908" y="2044"/>
              <a:ext cx="565" cy="441"/>
            </a:xfrm>
            <a:prstGeom prst="curvedConnector3">
              <a:avLst>
                <a:gd name="adj1" fmla="val -25472"/>
              </a:avLst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27661" name="Group 50"/>
          <p:cNvGrpSpPr>
            <a:grpSpLocks/>
          </p:cNvGrpSpPr>
          <p:nvPr/>
        </p:nvGrpSpPr>
        <p:grpSpPr bwMode="auto">
          <a:xfrm>
            <a:off x="1735138" y="4406900"/>
            <a:ext cx="555625" cy="960438"/>
            <a:chOff x="4991" y="2794"/>
            <a:chExt cx="350" cy="605"/>
          </a:xfrm>
        </p:grpSpPr>
        <p:grpSp>
          <p:nvGrpSpPr>
            <p:cNvPr id="27704" name="Group 40"/>
            <p:cNvGrpSpPr>
              <a:grpSpLocks/>
            </p:cNvGrpSpPr>
            <p:nvPr/>
          </p:nvGrpSpPr>
          <p:grpSpPr bwMode="auto">
            <a:xfrm>
              <a:off x="4991" y="3103"/>
              <a:ext cx="350" cy="296"/>
              <a:chOff x="4288" y="1746"/>
              <a:chExt cx="350" cy="296"/>
            </a:xfrm>
          </p:grpSpPr>
          <p:sp>
            <p:nvSpPr>
              <p:cNvPr id="27706" name="Oval 41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707" name="Text Box 42"/>
              <p:cNvSpPr txBox="1">
                <a:spLocks noChangeArrowheads="1"/>
              </p:cNvSpPr>
              <p:nvPr/>
            </p:nvSpPr>
            <p:spPr bwMode="auto">
              <a:xfrm>
                <a:off x="4365" y="1769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>
                    <a:solidFill>
                      <a:schemeClr val="tx1"/>
                    </a:solidFill>
                  </a:rPr>
                  <a:t>6</a:t>
                </a:r>
              </a:p>
            </p:txBody>
          </p:sp>
        </p:grpSp>
        <p:cxnSp>
          <p:nvCxnSpPr>
            <p:cNvPr id="27705" name="AutoShape 54"/>
            <p:cNvCxnSpPr>
              <a:cxnSpLocks noChangeShapeType="1"/>
              <a:stCxn id="27713" idx="4"/>
              <a:endCxn id="27706" idx="0"/>
            </p:cNvCxnSpPr>
            <p:nvPr/>
          </p:nvCxnSpPr>
          <p:spPr bwMode="auto">
            <a:xfrm rot="16200000" flipH="1">
              <a:off x="5009" y="2946"/>
              <a:ext cx="309" cy="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27662" name="Group 55"/>
          <p:cNvGrpSpPr>
            <a:grpSpLocks/>
          </p:cNvGrpSpPr>
          <p:nvPr/>
        </p:nvGrpSpPr>
        <p:grpSpPr bwMode="auto">
          <a:xfrm>
            <a:off x="2209800" y="5299075"/>
            <a:ext cx="654050" cy="1100138"/>
            <a:chOff x="5295" y="3304"/>
            <a:chExt cx="412" cy="693"/>
          </a:xfrm>
        </p:grpSpPr>
        <p:grpSp>
          <p:nvGrpSpPr>
            <p:cNvPr id="27700" name="Group 6"/>
            <p:cNvGrpSpPr>
              <a:grpSpLocks/>
            </p:cNvGrpSpPr>
            <p:nvPr/>
          </p:nvGrpSpPr>
          <p:grpSpPr bwMode="auto">
            <a:xfrm>
              <a:off x="5357" y="3701"/>
              <a:ext cx="350" cy="296"/>
              <a:chOff x="4738" y="2684"/>
              <a:chExt cx="350" cy="296"/>
            </a:xfrm>
          </p:grpSpPr>
          <p:sp>
            <p:nvSpPr>
              <p:cNvPr id="27702" name="Oval 7"/>
              <p:cNvSpPr>
                <a:spLocks noChangeArrowheads="1"/>
              </p:cNvSpPr>
              <p:nvPr/>
            </p:nvSpPr>
            <p:spPr bwMode="auto">
              <a:xfrm>
                <a:off x="4738" y="2684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571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703" name="Text Box 8"/>
              <p:cNvSpPr txBox="1">
                <a:spLocks noChangeArrowheads="1"/>
              </p:cNvSpPr>
              <p:nvPr/>
            </p:nvSpPr>
            <p:spPr bwMode="auto">
              <a:xfrm>
                <a:off x="4815" y="2707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>
                    <a:solidFill>
                      <a:schemeClr val="tx1"/>
                    </a:solidFill>
                  </a:rPr>
                  <a:t>8</a:t>
                </a:r>
              </a:p>
            </p:txBody>
          </p:sp>
        </p:grpSp>
        <p:cxnSp>
          <p:nvCxnSpPr>
            <p:cNvPr id="27701" name="AutoShape 55"/>
            <p:cNvCxnSpPr>
              <a:cxnSpLocks noChangeShapeType="1"/>
              <a:stCxn id="27706" idx="5"/>
              <a:endCxn id="27702" idx="0"/>
            </p:cNvCxnSpPr>
            <p:nvPr/>
          </p:nvCxnSpPr>
          <p:spPr bwMode="auto">
            <a:xfrm rot="16200000" flipH="1">
              <a:off x="5215" y="3384"/>
              <a:ext cx="397" cy="237"/>
            </a:xfrm>
            <a:prstGeom prst="curvedConnector3">
              <a:avLst>
                <a:gd name="adj1" fmla="val 50000"/>
              </a:avLst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27663" name="Group 60"/>
          <p:cNvGrpSpPr>
            <a:grpSpLocks/>
          </p:cNvGrpSpPr>
          <p:nvPr/>
        </p:nvGrpSpPr>
        <p:grpSpPr bwMode="auto">
          <a:xfrm>
            <a:off x="922338" y="5132388"/>
            <a:ext cx="887412" cy="1193800"/>
            <a:chOff x="4479" y="3251"/>
            <a:chExt cx="559" cy="752"/>
          </a:xfrm>
        </p:grpSpPr>
        <p:grpSp>
          <p:nvGrpSpPr>
            <p:cNvPr id="27695" name="Group 43"/>
            <p:cNvGrpSpPr>
              <a:grpSpLocks/>
            </p:cNvGrpSpPr>
            <p:nvPr/>
          </p:nvGrpSpPr>
          <p:grpSpPr bwMode="auto">
            <a:xfrm>
              <a:off x="4479" y="3707"/>
              <a:ext cx="350" cy="296"/>
              <a:chOff x="4288" y="1746"/>
              <a:chExt cx="350" cy="296"/>
            </a:xfrm>
          </p:grpSpPr>
          <p:sp>
            <p:nvSpPr>
              <p:cNvPr id="27698" name="Oval 44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99" name="Text Box 45"/>
              <p:cNvSpPr txBox="1">
                <a:spLocks noChangeArrowheads="1"/>
              </p:cNvSpPr>
              <p:nvPr/>
            </p:nvSpPr>
            <p:spPr bwMode="auto">
              <a:xfrm>
                <a:off x="4365" y="1769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>
                    <a:solidFill>
                      <a:schemeClr val="tx1"/>
                    </a:solidFill>
                  </a:rPr>
                  <a:t>7</a:t>
                </a:r>
              </a:p>
            </p:txBody>
          </p:sp>
        </p:grpSp>
        <p:cxnSp>
          <p:nvCxnSpPr>
            <p:cNvPr id="27696" name="AutoShape 56"/>
            <p:cNvCxnSpPr>
              <a:cxnSpLocks noChangeShapeType="1"/>
              <a:stCxn id="27706" idx="3"/>
              <a:endCxn id="27698" idx="7"/>
            </p:cNvCxnSpPr>
            <p:nvPr/>
          </p:nvCxnSpPr>
          <p:spPr bwMode="auto">
            <a:xfrm rot="5400000">
              <a:off x="4710" y="3423"/>
              <a:ext cx="395" cy="26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  <p:cxnSp>
          <p:nvCxnSpPr>
            <p:cNvPr id="27697" name="AutoShape 57"/>
            <p:cNvCxnSpPr>
              <a:cxnSpLocks noChangeShapeType="1"/>
              <a:stCxn id="27698" idx="2"/>
              <a:endCxn id="27706" idx="2"/>
            </p:cNvCxnSpPr>
            <p:nvPr/>
          </p:nvCxnSpPr>
          <p:spPr bwMode="auto">
            <a:xfrm rot="10800000" flipH="1">
              <a:off x="4479" y="3251"/>
              <a:ext cx="507" cy="604"/>
            </a:xfrm>
            <a:prstGeom prst="curvedConnector3">
              <a:avLst>
                <a:gd name="adj1" fmla="val -28389"/>
              </a:avLst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17" name="Group 59"/>
          <p:cNvGrpSpPr>
            <a:grpSpLocks/>
          </p:cNvGrpSpPr>
          <p:nvPr/>
        </p:nvGrpSpPr>
        <p:grpSpPr bwMode="auto">
          <a:xfrm>
            <a:off x="2428875" y="782638"/>
            <a:ext cx="6475413" cy="4613771"/>
            <a:chOff x="2274358" y="1195327"/>
            <a:chExt cx="6475752" cy="4613157"/>
          </a:xfrm>
        </p:grpSpPr>
        <p:sp>
          <p:nvSpPr>
            <p:cNvPr id="27692" name="Text Box 5"/>
            <p:cNvSpPr txBox="1">
              <a:spLocks noChangeArrowheads="1"/>
            </p:cNvSpPr>
            <p:nvPr/>
          </p:nvSpPr>
          <p:spPr bwMode="auto">
            <a:xfrm>
              <a:off x="2274358" y="1654053"/>
              <a:ext cx="2673490" cy="415443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  <a:latin typeface="Gill Sans MT" pitchFamily="34" charset="0"/>
                </a:rPr>
                <a:t>TR</a:t>
              </a:r>
            </a:p>
            <a:p>
              <a:endParaRPr lang="en-US" sz="2400" b="0" dirty="0">
                <a:solidFill>
                  <a:srgbClr val="FFFF00"/>
                </a:solidFill>
                <a:latin typeface="Gill Sans MT" pitchFamily="34" charset="0"/>
              </a:endParaRPr>
            </a:p>
            <a:p>
              <a:endParaRPr lang="en-US" sz="2400" b="0" dirty="0">
                <a:solidFill>
                  <a:srgbClr val="FFFF00"/>
                </a:solidFill>
                <a:latin typeface="Gill Sans MT" pitchFamily="34" charset="0"/>
              </a:endParaRPr>
            </a:p>
            <a:p>
              <a:endParaRPr lang="en-US" sz="2400" b="0" dirty="0">
                <a:solidFill>
                  <a:srgbClr val="FFFF00"/>
                </a:solidFill>
                <a:latin typeface="Gill Sans MT" pitchFamily="34" charset="0"/>
              </a:endParaRPr>
            </a:p>
            <a:p>
              <a:endParaRPr lang="en-US" sz="2400" b="0" dirty="0">
                <a:solidFill>
                  <a:srgbClr val="FFFF00"/>
                </a:solidFill>
                <a:latin typeface="Gill Sans MT" pitchFamily="34" charset="0"/>
              </a:endParaRPr>
            </a:p>
            <a:p>
              <a:endParaRPr lang="en-US" sz="2400" b="0" dirty="0">
                <a:solidFill>
                  <a:srgbClr val="FFFF00"/>
                </a:solidFill>
                <a:latin typeface="Gill Sans MT" pitchFamily="34" charset="0"/>
              </a:endParaRPr>
            </a:p>
            <a:p>
              <a:endParaRPr lang="en-US" sz="2400" b="0" dirty="0">
                <a:solidFill>
                  <a:srgbClr val="FFFF00"/>
                </a:solidFill>
                <a:latin typeface="Gill Sans MT" pitchFamily="34" charset="0"/>
              </a:endParaRPr>
            </a:p>
            <a:p>
              <a:endParaRPr lang="en-US" sz="2400" b="0" dirty="0">
                <a:solidFill>
                  <a:srgbClr val="FFFF00"/>
                </a:solidFill>
                <a:latin typeface="Gill Sans MT" pitchFamily="34" charset="0"/>
              </a:endParaRPr>
            </a:p>
            <a:p>
              <a:endParaRPr lang="en-US" sz="2400" b="0" dirty="0">
                <a:solidFill>
                  <a:srgbClr val="FFFF00"/>
                </a:solidFill>
                <a:latin typeface="Gill Sans MT" pitchFamily="34" charset="0"/>
              </a:endParaRPr>
            </a:p>
            <a:p>
              <a:endParaRPr lang="en-US" sz="2400" b="0" dirty="0">
                <a:solidFill>
                  <a:srgbClr val="FFFF00"/>
                </a:solidFill>
                <a:latin typeface="Gill Sans MT" pitchFamily="34" charset="0"/>
              </a:endParaRPr>
            </a:p>
            <a:p>
              <a:endParaRPr lang="en-US" sz="2400" b="0" dirty="0">
                <a:solidFill>
                  <a:schemeClr val="tx2"/>
                </a:solidFill>
                <a:latin typeface="Gill Sans MT" pitchFamily="34" charset="0"/>
              </a:endParaRPr>
            </a:p>
          </p:txBody>
        </p:sp>
        <p:sp>
          <p:nvSpPr>
            <p:cNvPr id="27693" name="Text Box 6"/>
            <p:cNvSpPr txBox="1">
              <a:spLocks noChangeArrowheads="1"/>
            </p:cNvSpPr>
            <p:nvPr/>
          </p:nvSpPr>
          <p:spPr bwMode="auto">
            <a:xfrm>
              <a:off x="4947848" y="1661990"/>
              <a:ext cx="3802262" cy="26773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  <a:latin typeface="Gill Sans MT" pitchFamily="34" charset="0"/>
                </a:rPr>
                <a:t>Test Paths</a:t>
              </a:r>
            </a:p>
            <a:p>
              <a:endParaRPr lang="en-US" sz="2400" b="0" dirty="0">
                <a:solidFill>
                  <a:schemeClr val="tx2"/>
                </a:solidFill>
                <a:latin typeface="Gill Sans MT" pitchFamily="34" charset="0"/>
              </a:endParaRPr>
            </a:p>
            <a:p>
              <a:endParaRPr lang="en-US" sz="2400" b="0" dirty="0">
                <a:solidFill>
                  <a:schemeClr val="tx2"/>
                </a:solidFill>
                <a:latin typeface="Gill Sans MT" pitchFamily="34" charset="0"/>
              </a:endParaRPr>
            </a:p>
            <a:p>
              <a:endParaRPr lang="en-US" sz="2400" b="0" dirty="0">
                <a:solidFill>
                  <a:schemeClr val="tx2"/>
                </a:solidFill>
                <a:latin typeface="Gill Sans MT" pitchFamily="34" charset="0"/>
              </a:endParaRPr>
            </a:p>
            <a:p>
              <a:endParaRPr lang="en-US" sz="2400" b="0" dirty="0">
                <a:solidFill>
                  <a:schemeClr val="tx2"/>
                </a:solidFill>
                <a:latin typeface="Gill Sans MT" pitchFamily="34" charset="0"/>
              </a:endParaRPr>
            </a:p>
            <a:p>
              <a:endParaRPr lang="en-US" sz="2400" b="0" dirty="0">
                <a:solidFill>
                  <a:schemeClr val="tx2"/>
                </a:solidFill>
                <a:latin typeface="Gill Sans MT" pitchFamily="34" charset="0"/>
              </a:endParaRPr>
            </a:p>
            <a:p>
              <a:endParaRPr lang="en-US" sz="2400" b="0" dirty="0">
                <a:solidFill>
                  <a:schemeClr val="tx2"/>
                </a:solidFill>
                <a:latin typeface="Gill Sans MT" pitchFamily="34" charset="0"/>
              </a:endParaRPr>
            </a:p>
          </p:txBody>
        </p:sp>
        <p:sp>
          <p:nvSpPr>
            <p:cNvPr id="27694" name="Text Box 6"/>
            <p:cNvSpPr txBox="1">
              <a:spLocks noChangeArrowheads="1"/>
            </p:cNvSpPr>
            <p:nvPr/>
          </p:nvSpPr>
          <p:spPr bwMode="auto">
            <a:xfrm>
              <a:off x="2274358" y="1195327"/>
              <a:ext cx="6475749" cy="46166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  <a:latin typeface="Gill Sans MT" pitchFamily="34" charset="0"/>
                </a:rPr>
                <a:t>Prime Path Coverage</a:t>
              </a:r>
            </a:p>
          </p:txBody>
        </p:sp>
      </p:grpSp>
      <p:sp>
        <p:nvSpPr>
          <p:cNvPr id="27671" name="Date Placeholder 75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Introduction to Software Testing, Edition 2  (Ch 7)</a:t>
            </a:r>
          </a:p>
        </p:txBody>
      </p:sp>
      <p:sp>
        <p:nvSpPr>
          <p:cNvPr id="27673" name="Footer Placeholder 77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© Ammann &amp; Offutt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A85067-8029-4B11-9218-99F57D2F78EB}" type="slidenum">
              <a:rPr lang="en-US" smtClean="0"/>
              <a:pPr>
                <a:defRPr/>
              </a:pPr>
              <a:t>65</a:t>
            </a:fld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2586037" y="1600961"/>
            <a:ext cx="233753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>
                <a:solidFill>
                  <a:schemeClr val="tx2"/>
                </a:solidFill>
                <a:latin typeface="Gill Sans MT" pitchFamily="34" charset="0"/>
              </a:rPr>
              <a:t>A. </a:t>
            </a: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[ 3, 4, 3 ]</a:t>
            </a:r>
          </a:p>
          <a:p>
            <a:r>
              <a:rPr lang="en-US" sz="2400" b="0" dirty="0">
                <a:solidFill>
                  <a:schemeClr val="tx2"/>
                </a:solidFill>
                <a:latin typeface="Gill Sans MT" pitchFamily="34" charset="0"/>
              </a:rPr>
              <a:t>B. </a:t>
            </a: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[ 4, 3, 4 ]</a:t>
            </a:r>
          </a:p>
          <a:p>
            <a:r>
              <a:rPr lang="en-US" sz="2400" b="0" dirty="0">
                <a:solidFill>
                  <a:schemeClr val="tx2"/>
                </a:solidFill>
                <a:latin typeface="Gill Sans MT" pitchFamily="34" charset="0"/>
              </a:rPr>
              <a:t>C. </a:t>
            </a: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[ 7, 6, 7 ]</a:t>
            </a:r>
          </a:p>
          <a:p>
            <a:r>
              <a:rPr lang="en-US" sz="2400" b="0" dirty="0">
                <a:solidFill>
                  <a:schemeClr val="tx2"/>
                </a:solidFill>
                <a:latin typeface="Gill Sans MT" pitchFamily="34" charset="0"/>
              </a:rPr>
              <a:t>D. </a:t>
            </a: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[ 7, 6, 8 ]</a:t>
            </a:r>
          </a:p>
          <a:p>
            <a:r>
              <a:rPr lang="en-US" sz="2400" b="0" dirty="0">
                <a:solidFill>
                  <a:schemeClr val="tx2"/>
                </a:solidFill>
                <a:latin typeface="Gill Sans MT" pitchFamily="34" charset="0"/>
              </a:rPr>
              <a:t>E. </a:t>
            </a: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[ 6, 7, 6 ]</a:t>
            </a:r>
          </a:p>
          <a:p>
            <a:r>
              <a:rPr lang="en-US" sz="2400" b="0" dirty="0">
                <a:solidFill>
                  <a:schemeClr val="tx2"/>
                </a:solidFill>
                <a:latin typeface="Gill Sans MT" pitchFamily="34" charset="0"/>
              </a:rPr>
              <a:t>F. </a:t>
            </a: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[ 1, 2, 3, 4 ]</a:t>
            </a:r>
          </a:p>
          <a:p>
            <a:r>
              <a:rPr lang="en-US" sz="2400" b="0" dirty="0">
                <a:solidFill>
                  <a:schemeClr val="tx2"/>
                </a:solidFill>
                <a:latin typeface="Gill Sans MT" pitchFamily="34" charset="0"/>
              </a:rPr>
              <a:t>G. </a:t>
            </a: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[ 4, 3, 5, 6, 7 ]</a:t>
            </a:r>
          </a:p>
          <a:p>
            <a:r>
              <a:rPr lang="en-US" sz="2400" b="0" dirty="0">
                <a:solidFill>
                  <a:schemeClr val="tx2"/>
                </a:solidFill>
                <a:latin typeface="Gill Sans MT" pitchFamily="34" charset="0"/>
              </a:rPr>
              <a:t>H. </a:t>
            </a: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[ 4, 3, 5, 6, 8 ]</a:t>
            </a:r>
          </a:p>
          <a:p>
            <a:r>
              <a:rPr lang="en-US" sz="2400" b="0" dirty="0">
                <a:solidFill>
                  <a:schemeClr val="tx2"/>
                </a:solidFill>
                <a:latin typeface="Gill Sans MT" pitchFamily="34" charset="0"/>
              </a:rPr>
              <a:t>I. </a:t>
            </a: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[ 1, 2, 3, 5, 6, 7 ]</a:t>
            </a:r>
          </a:p>
          <a:p>
            <a:r>
              <a:rPr lang="en-US" sz="2400" b="0" dirty="0">
                <a:solidFill>
                  <a:schemeClr val="tx2"/>
                </a:solidFill>
                <a:latin typeface="Gill Sans MT" pitchFamily="34" charset="0"/>
              </a:rPr>
              <a:t>J.</a:t>
            </a: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 [ 1, 2, 3, 5, 6, 8 ]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5184579" y="1594246"/>
            <a:ext cx="359527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 err="1">
                <a:solidFill>
                  <a:schemeClr val="tx2"/>
                </a:solidFill>
                <a:latin typeface="Gill Sans MT" pitchFamily="34" charset="0"/>
              </a:rPr>
              <a:t>i</a:t>
            </a:r>
            <a:r>
              <a:rPr lang="en-US" sz="2400" b="0" dirty="0">
                <a:solidFill>
                  <a:schemeClr val="tx2"/>
                </a:solidFill>
                <a:latin typeface="Gill Sans MT" pitchFamily="34" charset="0"/>
              </a:rPr>
              <a:t>.  </a:t>
            </a: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[ 1, 2, 3, 4, 3, 5, 6, 7, 6, 8 ]</a:t>
            </a:r>
          </a:p>
          <a:p>
            <a:r>
              <a:rPr lang="en-US" sz="2400" b="0" dirty="0">
                <a:solidFill>
                  <a:schemeClr val="tx2"/>
                </a:solidFill>
                <a:latin typeface="Gill Sans MT" pitchFamily="34" charset="0"/>
              </a:rPr>
              <a:t>ii. </a:t>
            </a: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[ 1, 2, 3, 4, 3, 4, 3,</a:t>
            </a:r>
          </a:p>
          <a:p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       5, 6, 7, 6, 7, 6, 8 ]</a:t>
            </a:r>
          </a:p>
          <a:p>
            <a:r>
              <a:rPr lang="en-US" sz="2400" b="0" dirty="0">
                <a:solidFill>
                  <a:schemeClr val="tx2"/>
                </a:solidFill>
                <a:latin typeface="Gill Sans MT" pitchFamily="34" charset="0"/>
              </a:rPr>
              <a:t>iii. </a:t>
            </a: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[ 1, 2, 3, 4, 3, 5, 6, 8 ]</a:t>
            </a:r>
          </a:p>
          <a:p>
            <a:r>
              <a:rPr lang="en-US" sz="2400" b="0" dirty="0">
                <a:solidFill>
                  <a:schemeClr val="tx2"/>
                </a:solidFill>
                <a:latin typeface="Gill Sans MT" pitchFamily="34" charset="0"/>
              </a:rPr>
              <a:t>iv. </a:t>
            </a: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[ 1, 2, 3, 5, 6, 7, 6, 8 ]</a:t>
            </a:r>
          </a:p>
          <a:p>
            <a:r>
              <a:rPr lang="en-US" sz="2400" b="0" dirty="0">
                <a:solidFill>
                  <a:schemeClr val="tx2"/>
                </a:solidFill>
                <a:latin typeface="Gill Sans MT" pitchFamily="34" charset="0"/>
              </a:rPr>
              <a:t>v.</a:t>
            </a: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  [ 1, 2, 3, 5, 6, 8 ]</a:t>
            </a:r>
          </a:p>
        </p:txBody>
      </p:sp>
    </p:spTree>
    <p:extLst>
      <p:ext uri="{BB962C8B-B14F-4D97-AF65-F5344CB8AC3E}">
        <p14:creationId xmlns:p14="http://schemas.microsoft.com/office/powerpoint/2010/main" val="19989435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78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9850" y="96839"/>
            <a:ext cx="9004300" cy="665162"/>
          </a:xfrm>
        </p:spPr>
        <p:txBody>
          <a:bodyPr/>
          <a:lstStyle/>
          <a:p>
            <a:r>
              <a:rPr lang="en-US" sz="3200" dirty="0">
                <a:effectLst/>
              </a:rPr>
              <a:t>Control Flow TRs and Test Paths—PPC</a:t>
            </a:r>
          </a:p>
        </p:txBody>
      </p:sp>
      <p:grpSp>
        <p:nvGrpSpPr>
          <p:cNvPr id="27655" name="Group 24"/>
          <p:cNvGrpSpPr>
            <a:grpSpLocks/>
          </p:cNvGrpSpPr>
          <p:nvPr/>
        </p:nvGrpSpPr>
        <p:grpSpPr bwMode="auto">
          <a:xfrm>
            <a:off x="1257300" y="757238"/>
            <a:ext cx="555625" cy="777875"/>
            <a:chOff x="4478" y="495"/>
            <a:chExt cx="350" cy="490"/>
          </a:xfrm>
        </p:grpSpPr>
        <p:grpSp>
          <p:nvGrpSpPr>
            <p:cNvPr id="27723" name="Group 9"/>
            <p:cNvGrpSpPr>
              <a:grpSpLocks/>
            </p:cNvGrpSpPr>
            <p:nvPr/>
          </p:nvGrpSpPr>
          <p:grpSpPr bwMode="auto">
            <a:xfrm>
              <a:off x="4478" y="689"/>
              <a:ext cx="350" cy="296"/>
              <a:chOff x="3838" y="2684"/>
              <a:chExt cx="350" cy="296"/>
            </a:xfrm>
          </p:grpSpPr>
          <p:sp>
            <p:nvSpPr>
              <p:cNvPr id="27725" name="Oval 10"/>
              <p:cNvSpPr>
                <a:spLocks noChangeArrowheads="1"/>
              </p:cNvSpPr>
              <p:nvPr/>
            </p:nvSpPr>
            <p:spPr bwMode="auto">
              <a:xfrm>
                <a:off x="3838" y="2684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726" name="Text Box 11"/>
              <p:cNvSpPr txBox="1">
                <a:spLocks noChangeArrowheads="1"/>
              </p:cNvSpPr>
              <p:nvPr/>
            </p:nvSpPr>
            <p:spPr bwMode="auto">
              <a:xfrm>
                <a:off x="3915" y="2707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>
                    <a:solidFill>
                      <a:schemeClr val="tx1"/>
                    </a:solidFill>
                  </a:rPr>
                  <a:t>1</a:t>
                </a:r>
              </a:p>
            </p:txBody>
          </p:sp>
        </p:grpSp>
        <p:sp>
          <p:nvSpPr>
            <p:cNvPr id="27724" name="Line 15"/>
            <p:cNvSpPr>
              <a:spLocks noChangeShapeType="1"/>
            </p:cNvSpPr>
            <p:nvPr/>
          </p:nvSpPr>
          <p:spPr bwMode="auto">
            <a:xfrm>
              <a:off x="4653" y="495"/>
              <a:ext cx="0" cy="1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7656" name="Group 29"/>
          <p:cNvGrpSpPr>
            <a:grpSpLocks/>
          </p:cNvGrpSpPr>
          <p:nvPr/>
        </p:nvGrpSpPr>
        <p:grpSpPr bwMode="auto">
          <a:xfrm>
            <a:off x="1257300" y="1535113"/>
            <a:ext cx="555625" cy="957262"/>
            <a:chOff x="4478" y="985"/>
            <a:chExt cx="350" cy="603"/>
          </a:xfrm>
        </p:grpSpPr>
        <p:grpSp>
          <p:nvGrpSpPr>
            <p:cNvPr id="27719" name="Group 21"/>
            <p:cNvGrpSpPr>
              <a:grpSpLocks/>
            </p:cNvGrpSpPr>
            <p:nvPr/>
          </p:nvGrpSpPr>
          <p:grpSpPr bwMode="auto">
            <a:xfrm>
              <a:off x="4478" y="1292"/>
              <a:ext cx="350" cy="296"/>
              <a:chOff x="4288" y="1746"/>
              <a:chExt cx="350" cy="296"/>
            </a:xfrm>
          </p:grpSpPr>
          <p:sp>
            <p:nvSpPr>
              <p:cNvPr id="27721" name="Oval 22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722" name="Text Box 23"/>
              <p:cNvSpPr txBox="1">
                <a:spLocks noChangeArrowheads="1"/>
              </p:cNvSpPr>
              <p:nvPr/>
            </p:nvSpPr>
            <p:spPr bwMode="auto">
              <a:xfrm>
                <a:off x="4365" y="1769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>
                    <a:solidFill>
                      <a:schemeClr val="tx1"/>
                    </a:solidFill>
                  </a:rPr>
                  <a:t>2</a:t>
                </a:r>
              </a:p>
            </p:txBody>
          </p:sp>
        </p:grpSp>
        <p:cxnSp>
          <p:nvCxnSpPr>
            <p:cNvPr id="27720" name="AutoShape 48"/>
            <p:cNvCxnSpPr>
              <a:cxnSpLocks noChangeShapeType="1"/>
              <a:stCxn id="27725" idx="4"/>
              <a:endCxn id="27721" idx="0"/>
            </p:cNvCxnSpPr>
            <p:nvPr/>
          </p:nvCxnSpPr>
          <p:spPr bwMode="auto">
            <a:xfrm rot="16200000" flipH="1">
              <a:off x="4497" y="1136"/>
              <a:ext cx="307" cy="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27657" name="Group 34"/>
          <p:cNvGrpSpPr>
            <a:grpSpLocks/>
          </p:cNvGrpSpPr>
          <p:nvPr/>
        </p:nvGrpSpPr>
        <p:grpSpPr bwMode="auto">
          <a:xfrm>
            <a:off x="1257300" y="2493963"/>
            <a:ext cx="555625" cy="957262"/>
            <a:chOff x="4478" y="1589"/>
            <a:chExt cx="350" cy="603"/>
          </a:xfrm>
        </p:grpSpPr>
        <p:grpSp>
          <p:nvGrpSpPr>
            <p:cNvPr id="27715" name="Group 27"/>
            <p:cNvGrpSpPr>
              <a:grpSpLocks/>
            </p:cNvGrpSpPr>
            <p:nvPr/>
          </p:nvGrpSpPr>
          <p:grpSpPr bwMode="auto">
            <a:xfrm>
              <a:off x="4478" y="1896"/>
              <a:ext cx="350" cy="296"/>
              <a:chOff x="4288" y="1746"/>
              <a:chExt cx="350" cy="296"/>
            </a:xfrm>
          </p:grpSpPr>
          <p:sp>
            <p:nvSpPr>
              <p:cNvPr id="27717" name="Oval 28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718" name="Text Box 29"/>
              <p:cNvSpPr txBox="1">
                <a:spLocks noChangeArrowheads="1"/>
              </p:cNvSpPr>
              <p:nvPr/>
            </p:nvSpPr>
            <p:spPr bwMode="auto">
              <a:xfrm>
                <a:off x="4365" y="1769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>
                    <a:solidFill>
                      <a:schemeClr val="tx1"/>
                    </a:solidFill>
                  </a:rPr>
                  <a:t>3</a:t>
                </a:r>
              </a:p>
            </p:txBody>
          </p:sp>
        </p:grpSp>
        <p:cxnSp>
          <p:nvCxnSpPr>
            <p:cNvPr id="27716" name="AutoShape 49"/>
            <p:cNvCxnSpPr>
              <a:cxnSpLocks noChangeShapeType="1"/>
              <a:stCxn id="27721" idx="4"/>
              <a:endCxn id="27717" idx="0"/>
            </p:cNvCxnSpPr>
            <p:nvPr/>
          </p:nvCxnSpPr>
          <p:spPr bwMode="auto">
            <a:xfrm rot="16200000" flipH="1">
              <a:off x="4497" y="1740"/>
              <a:ext cx="308" cy="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27658" name="Group 37"/>
          <p:cNvGrpSpPr>
            <a:grpSpLocks/>
          </p:cNvGrpSpPr>
          <p:nvPr/>
        </p:nvGrpSpPr>
        <p:grpSpPr bwMode="auto">
          <a:xfrm>
            <a:off x="1735138" y="3937000"/>
            <a:ext cx="555625" cy="469900"/>
            <a:chOff x="4288" y="1746"/>
            <a:chExt cx="350" cy="296"/>
          </a:xfrm>
        </p:grpSpPr>
        <p:sp>
          <p:nvSpPr>
            <p:cNvPr id="27713" name="Oval 38"/>
            <p:cNvSpPr>
              <a:spLocks noChangeArrowheads="1"/>
            </p:cNvSpPr>
            <p:nvPr/>
          </p:nvSpPr>
          <p:spPr bwMode="auto">
            <a:xfrm>
              <a:off x="4288" y="1746"/>
              <a:ext cx="350" cy="296"/>
            </a:xfrm>
            <a:prstGeom prst="ellipse">
              <a:avLst/>
            </a:prstGeom>
            <a:solidFill>
              <a:srgbClr val="0066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14" name="Text Box 39"/>
            <p:cNvSpPr txBox="1">
              <a:spLocks noChangeArrowheads="1"/>
            </p:cNvSpPr>
            <p:nvPr/>
          </p:nvSpPr>
          <p:spPr bwMode="auto">
            <a:xfrm>
              <a:off x="4365" y="1769"/>
              <a:ext cx="19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>
                  <a:solidFill>
                    <a:schemeClr val="tx1"/>
                  </a:solidFill>
                </a:rPr>
                <a:t>5</a:t>
              </a:r>
            </a:p>
          </p:txBody>
        </p:sp>
      </p:grpSp>
      <p:cxnSp>
        <p:nvCxnSpPr>
          <p:cNvPr id="27659" name="AutoShape 52"/>
          <p:cNvCxnSpPr>
            <a:cxnSpLocks noChangeShapeType="1"/>
            <a:endCxn id="27713" idx="0"/>
          </p:cNvCxnSpPr>
          <p:nvPr/>
        </p:nvCxnSpPr>
        <p:spPr bwMode="auto">
          <a:xfrm rot="16200000" flipH="1">
            <a:off x="1557337" y="3481388"/>
            <a:ext cx="720725" cy="190500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grpSp>
        <p:nvGrpSpPr>
          <p:cNvPr id="27660" name="Group 44"/>
          <p:cNvGrpSpPr>
            <a:grpSpLocks/>
          </p:cNvGrpSpPr>
          <p:nvPr/>
        </p:nvGrpSpPr>
        <p:grpSpPr bwMode="auto">
          <a:xfrm>
            <a:off x="352425" y="3216275"/>
            <a:ext cx="979488" cy="935038"/>
            <a:chOff x="3908" y="2044"/>
            <a:chExt cx="617" cy="589"/>
          </a:xfrm>
        </p:grpSpPr>
        <p:grpSp>
          <p:nvGrpSpPr>
            <p:cNvPr id="27708" name="Group 24"/>
            <p:cNvGrpSpPr>
              <a:grpSpLocks/>
            </p:cNvGrpSpPr>
            <p:nvPr/>
          </p:nvGrpSpPr>
          <p:grpSpPr bwMode="auto">
            <a:xfrm>
              <a:off x="3908" y="2337"/>
              <a:ext cx="350" cy="296"/>
              <a:chOff x="4288" y="1746"/>
              <a:chExt cx="350" cy="296"/>
            </a:xfrm>
          </p:grpSpPr>
          <p:sp>
            <p:nvSpPr>
              <p:cNvPr id="27711" name="Oval 25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712" name="Text Box 26"/>
              <p:cNvSpPr txBox="1">
                <a:spLocks noChangeArrowheads="1"/>
              </p:cNvSpPr>
              <p:nvPr/>
            </p:nvSpPr>
            <p:spPr bwMode="auto">
              <a:xfrm>
                <a:off x="4365" y="1769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>
                    <a:solidFill>
                      <a:schemeClr val="tx1"/>
                    </a:solidFill>
                  </a:rPr>
                  <a:t>4</a:t>
                </a:r>
              </a:p>
            </p:txBody>
          </p:sp>
        </p:grpSp>
        <p:cxnSp>
          <p:nvCxnSpPr>
            <p:cNvPr id="27709" name="AutoShape 50"/>
            <p:cNvCxnSpPr>
              <a:cxnSpLocks noChangeShapeType="1"/>
              <a:stCxn id="27717" idx="3"/>
              <a:endCxn id="27711" idx="7"/>
            </p:cNvCxnSpPr>
            <p:nvPr/>
          </p:nvCxnSpPr>
          <p:spPr bwMode="auto">
            <a:xfrm rot="5400000">
              <a:off x="4250" y="2106"/>
              <a:ext cx="232" cy="31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  <p:cxnSp>
          <p:nvCxnSpPr>
            <p:cNvPr id="27710" name="AutoShape 53"/>
            <p:cNvCxnSpPr>
              <a:cxnSpLocks noChangeShapeType="1"/>
              <a:stCxn id="27711" idx="2"/>
              <a:endCxn id="27717" idx="2"/>
            </p:cNvCxnSpPr>
            <p:nvPr/>
          </p:nvCxnSpPr>
          <p:spPr bwMode="auto">
            <a:xfrm rot="10800000" flipH="1">
              <a:off x="3908" y="2044"/>
              <a:ext cx="565" cy="441"/>
            </a:xfrm>
            <a:prstGeom prst="curvedConnector3">
              <a:avLst>
                <a:gd name="adj1" fmla="val -25472"/>
              </a:avLst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27661" name="Group 50"/>
          <p:cNvGrpSpPr>
            <a:grpSpLocks/>
          </p:cNvGrpSpPr>
          <p:nvPr/>
        </p:nvGrpSpPr>
        <p:grpSpPr bwMode="auto">
          <a:xfrm>
            <a:off x="1735138" y="4406900"/>
            <a:ext cx="555625" cy="960438"/>
            <a:chOff x="4991" y="2794"/>
            <a:chExt cx="350" cy="605"/>
          </a:xfrm>
        </p:grpSpPr>
        <p:grpSp>
          <p:nvGrpSpPr>
            <p:cNvPr id="27704" name="Group 40"/>
            <p:cNvGrpSpPr>
              <a:grpSpLocks/>
            </p:cNvGrpSpPr>
            <p:nvPr/>
          </p:nvGrpSpPr>
          <p:grpSpPr bwMode="auto">
            <a:xfrm>
              <a:off x="4991" y="3103"/>
              <a:ext cx="350" cy="296"/>
              <a:chOff x="4288" y="1746"/>
              <a:chExt cx="350" cy="296"/>
            </a:xfrm>
          </p:grpSpPr>
          <p:sp>
            <p:nvSpPr>
              <p:cNvPr id="27706" name="Oval 41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707" name="Text Box 42"/>
              <p:cNvSpPr txBox="1">
                <a:spLocks noChangeArrowheads="1"/>
              </p:cNvSpPr>
              <p:nvPr/>
            </p:nvSpPr>
            <p:spPr bwMode="auto">
              <a:xfrm>
                <a:off x="4365" y="1769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>
                    <a:solidFill>
                      <a:schemeClr val="tx1"/>
                    </a:solidFill>
                  </a:rPr>
                  <a:t>6</a:t>
                </a:r>
              </a:p>
            </p:txBody>
          </p:sp>
        </p:grpSp>
        <p:cxnSp>
          <p:nvCxnSpPr>
            <p:cNvPr id="27705" name="AutoShape 54"/>
            <p:cNvCxnSpPr>
              <a:cxnSpLocks noChangeShapeType="1"/>
              <a:stCxn id="27713" idx="4"/>
              <a:endCxn id="27706" idx="0"/>
            </p:cNvCxnSpPr>
            <p:nvPr/>
          </p:nvCxnSpPr>
          <p:spPr bwMode="auto">
            <a:xfrm rot="16200000" flipH="1">
              <a:off x="5009" y="2946"/>
              <a:ext cx="309" cy="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27662" name="Group 55"/>
          <p:cNvGrpSpPr>
            <a:grpSpLocks/>
          </p:cNvGrpSpPr>
          <p:nvPr/>
        </p:nvGrpSpPr>
        <p:grpSpPr bwMode="auto">
          <a:xfrm>
            <a:off x="2209800" y="5299075"/>
            <a:ext cx="654050" cy="1100138"/>
            <a:chOff x="5295" y="3304"/>
            <a:chExt cx="412" cy="693"/>
          </a:xfrm>
        </p:grpSpPr>
        <p:grpSp>
          <p:nvGrpSpPr>
            <p:cNvPr id="27700" name="Group 6"/>
            <p:cNvGrpSpPr>
              <a:grpSpLocks/>
            </p:cNvGrpSpPr>
            <p:nvPr/>
          </p:nvGrpSpPr>
          <p:grpSpPr bwMode="auto">
            <a:xfrm>
              <a:off x="5357" y="3701"/>
              <a:ext cx="350" cy="296"/>
              <a:chOff x="4738" y="2684"/>
              <a:chExt cx="350" cy="296"/>
            </a:xfrm>
          </p:grpSpPr>
          <p:sp>
            <p:nvSpPr>
              <p:cNvPr id="27702" name="Oval 7"/>
              <p:cNvSpPr>
                <a:spLocks noChangeArrowheads="1"/>
              </p:cNvSpPr>
              <p:nvPr/>
            </p:nvSpPr>
            <p:spPr bwMode="auto">
              <a:xfrm>
                <a:off x="4738" y="2684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571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703" name="Text Box 8"/>
              <p:cNvSpPr txBox="1">
                <a:spLocks noChangeArrowheads="1"/>
              </p:cNvSpPr>
              <p:nvPr/>
            </p:nvSpPr>
            <p:spPr bwMode="auto">
              <a:xfrm>
                <a:off x="4815" y="2707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>
                    <a:solidFill>
                      <a:schemeClr val="tx1"/>
                    </a:solidFill>
                  </a:rPr>
                  <a:t>8</a:t>
                </a:r>
              </a:p>
            </p:txBody>
          </p:sp>
        </p:grpSp>
        <p:cxnSp>
          <p:nvCxnSpPr>
            <p:cNvPr id="27701" name="AutoShape 55"/>
            <p:cNvCxnSpPr>
              <a:cxnSpLocks noChangeShapeType="1"/>
              <a:stCxn id="27706" idx="5"/>
              <a:endCxn id="27702" idx="0"/>
            </p:cNvCxnSpPr>
            <p:nvPr/>
          </p:nvCxnSpPr>
          <p:spPr bwMode="auto">
            <a:xfrm rot="16200000" flipH="1">
              <a:off x="5215" y="3384"/>
              <a:ext cx="397" cy="237"/>
            </a:xfrm>
            <a:prstGeom prst="curvedConnector3">
              <a:avLst>
                <a:gd name="adj1" fmla="val 50000"/>
              </a:avLst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27663" name="Group 60"/>
          <p:cNvGrpSpPr>
            <a:grpSpLocks/>
          </p:cNvGrpSpPr>
          <p:nvPr/>
        </p:nvGrpSpPr>
        <p:grpSpPr bwMode="auto">
          <a:xfrm>
            <a:off x="922338" y="5132388"/>
            <a:ext cx="887412" cy="1193800"/>
            <a:chOff x="4479" y="3251"/>
            <a:chExt cx="559" cy="752"/>
          </a:xfrm>
        </p:grpSpPr>
        <p:grpSp>
          <p:nvGrpSpPr>
            <p:cNvPr id="27695" name="Group 43"/>
            <p:cNvGrpSpPr>
              <a:grpSpLocks/>
            </p:cNvGrpSpPr>
            <p:nvPr/>
          </p:nvGrpSpPr>
          <p:grpSpPr bwMode="auto">
            <a:xfrm>
              <a:off x="4479" y="3707"/>
              <a:ext cx="350" cy="296"/>
              <a:chOff x="4288" y="1746"/>
              <a:chExt cx="350" cy="296"/>
            </a:xfrm>
          </p:grpSpPr>
          <p:sp>
            <p:nvSpPr>
              <p:cNvPr id="27698" name="Oval 44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99" name="Text Box 45"/>
              <p:cNvSpPr txBox="1">
                <a:spLocks noChangeArrowheads="1"/>
              </p:cNvSpPr>
              <p:nvPr/>
            </p:nvSpPr>
            <p:spPr bwMode="auto">
              <a:xfrm>
                <a:off x="4365" y="1769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>
                    <a:solidFill>
                      <a:schemeClr val="tx1"/>
                    </a:solidFill>
                  </a:rPr>
                  <a:t>7</a:t>
                </a:r>
              </a:p>
            </p:txBody>
          </p:sp>
        </p:grpSp>
        <p:cxnSp>
          <p:nvCxnSpPr>
            <p:cNvPr id="27696" name="AutoShape 56"/>
            <p:cNvCxnSpPr>
              <a:cxnSpLocks noChangeShapeType="1"/>
              <a:stCxn id="27706" idx="3"/>
              <a:endCxn id="27698" idx="7"/>
            </p:cNvCxnSpPr>
            <p:nvPr/>
          </p:nvCxnSpPr>
          <p:spPr bwMode="auto">
            <a:xfrm rot="5400000">
              <a:off x="4710" y="3423"/>
              <a:ext cx="395" cy="26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  <p:cxnSp>
          <p:nvCxnSpPr>
            <p:cNvPr id="27697" name="AutoShape 57"/>
            <p:cNvCxnSpPr>
              <a:cxnSpLocks noChangeShapeType="1"/>
              <a:stCxn id="27698" idx="2"/>
              <a:endCxn id="27706" idx="2"/>
            </p:cNvCxnSpPr>
            <p:nvPr/>
          </p:nvCxnSpPr>
          <p:spPr bwMode="auto">
            <a:xfrm rot="10800000" flipH="1">
              <a:off x="4479" y="3251"/>
              <a:ext cx="507" cy="604"/>
            </a:xfrm>
            <a:prstGeom prst="curvedConnector3">
              <a:avLst>
                <a:gd name="adj1" fmla="val -28389"/>
              </a:avLst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17" name="Group 59"/>
          <p:cNvGrpSpPr>
            <a:grpSpLocks/>
          </p:cNvGrpSpPr>
          <p:nvPr/>
        </p:nvGrpSpPr>
        <p:grpSpPr bwMode="auto">
          <a:xfrm>
            <a:off x="2428875" y="782638"/>
            <a:ext cx="6475413" cy="4613771"/>
            <a:chOff x="2274358" y="1195327"/>
            <a:chExt cx="6475752" cy="4613157"/>
          </a:xfrm>
        </p:grpSpPr>
        <p:sp>
          <p:nvSpPr>
            <p:cNvPr id="27692" name="Text Box 5"/>
            <p:cNvSpPr txBox="1">
              <a:spLocks noChangeArrowheads="1"/>
            </p:cNvSpPr>
            <p:nvPr/>
          </p:nvSpPr>
          <p:spPr bwMode="auto">
            <a:xfrm>
              <a:off x="2274358" y="1654053"/>
              <a:ext cx="2673490" cy="415443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  <a:latin typeface="Gill Sans MT" pitchFamily="34" charset="0"/>
                </a:rPr>
                <a:t>TR</a:t>
              </a:r>
            </a:p>
            <a:p>
              <a:endParaRPr lang="en-US" sz="2400" b="0" dirty="0">
                <a:solidFill>
                  <a:srgbClr val="FFFF00"/>
                </a:solidFill>
                <a:latin typeface="Gill Sans MT" pitchFamily="34" charset="0"/>
              </a:endParaRPr>
            </a:p>
            <a:p>
              <a:endParaRPr lang="en-US" sz="2400" b="0" dirty="0">
                <a:solidFill>
                  <a:srgbClr val="FFFF00"/>
                </a:solidFill>
                <a:latin typeface="Gill Sans MT" pitchFamily="34" charset="0"/>
              </a:endParaRPr>
            </a:p>
            <a:p>
              <a:endParaRPr lang="en-US" sz="2400" b="0" dirty="0">
                <a:solidFill>
                  <a:srgbClr val="FFFF00"/>
                </a:solidFill>
                <a:latin typeface="Gill Sans MT" pitchFamily="34" charset="0"/>
              </a:endParaRPr>
            </a:p>
            <a:p>
              <a:endParaRPr lang="en-US" sz="2400" b="0" dirty="0">
                <a:solidFill>
                  <a:srgbClr val="FFFF00"/>
                </a:solidFill>
                <a:latin typeface="Gill Sans MT" pitchFamily="34" charset="0"/>
              </a:endParaRPr>
            </a:p>
            <a:p>
              <a:endParaRPr lang="en-US" sz="2400" b="0" dirty="0">
                <a:solidFill>
                  <a:srgbClr val="FFFF00"/>
                </a:solidFill>
                <a:latin typeface="Gill Sans MT" pitchFamily="34" charset="0"/>
              </a:endParaRPr>
            </a:p>
            <a:p>
              <a:endParaRPr lang="en-US" sz="2400" b="0" dirty="0">
                <a:solidFill>
                  <a:srgbClr val="FFFF00"/>
                </a:solidFill>
                <a:latin typeface="Gill Sans MT" pitchFamily="34" charset="0"/>
              </a:endParaRPr>
            </a:p>
            <a:p>
              <a:endParaRPr lang="en-US" sz="2400" b="0" dirty="0">
                <a:solidFill>
                  <a:srgbClr val="FFFF00"/>
                </a:solidFill>
                <a:latin typeface="Gill Sans MT" pitchFamily="34" charset="0"/>
              </a:endParaRPr>
            </a:p>
            <a:p>
              <a:endParaRPr lang="en-US" sz="2400" b="0" dirty="0">
                <a:solidFill>
                  <a:srgbClr val="FFFF00"/>
                </a:solidFill>
                <a:latin typeface="Gill Sans MT" pitchFamily="34" charset="0"/>
              </a:endParaRPr>
            </a:p>
            <a:p>
              <a:endParaRPr lang="en-US" sz="2400" b="0" dirty="0">
                <a:solidFill>
                  <a:srgbClr val="FFFF00"/>
                </a:solidFill>
                <a:latin typeface="Gill Sans MT" pitchFamily="34" charset="0"/>
              </a:endParaRPr>
            </a:p>
            <a:p>
              <a:endParaRPr lang="en-US" sz="2400" b="0" dirty="0">
                <a:solidFill>
                  <a:schemeClr val="tx2"/>
                </a:solidFill>
                <a:latin typeface="Gill Sans MT" pitchFamily="34" charset="0"/>
              </a:endParaRPr>
            </a:p>
          </p:txBody>
        </p:sp>
        <p:sp>
          <p:nvSpPr>
            <p:cNvPr id="27693" name="Text Box 6"/>
            <p:cNvSpPr txBox="1">
              <a:spLocks noChangeArrowheads="1"/>
            </p:cNvSpPr>
            <p:nvPr/>
          </p:nvSpPr>
          <p:spPr bwMode="auto">
            <a:xfrm>
              <a:off x="4947848" y="1661990"/>
              <a:ext cx="3802262" cy="26773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  <a:latin typeface="Gill Sans MT" pitchFamily="34" charset="0"/>
                </a:rPr>
                <a:t>Test Paths</a:t>
              </a:r>
            </a:p>
            <a:p>
              <a:endParaRPr lang="en-US" sz="2400" b="0" dirty="0">
                <a:solidFill>
                  <a:schemeClr val="tx2"/>
                </a:solidFill>
                <a:latin typeface="Gill Sans MT" pitchFamily="34" charset="0"/>
              </a:endParaRPr>
            </a:p>
            <a:p>
              <a:endParaRPr lang="en-US" sz="2400" b="0" dirty="0">
                <a:solidFill>
                  <a:schemeClr val="tx2"/>
                </a:solidFill>
                <a:latin typeface="Gill Sans MT" pitchFamily="34" charset="0"/>
              </a:endParaRPr>
            </a:p>
            <a:p>
              <a:endParaRPr lang="en-US" sz="2400" b="0" dirty="0">
                <a:solidFill>
                  <a:schemeClr val="tx2"/>
                </a:solidFill>
                <a:latin typeface="Gill Sans MT" pitchFamily="34" charset="0"/>
              </a:endParaRPr>
            </a:p>
            <a:p>
              <a:endParaRPr lang="en-US" sz="2400" b="0" dirty="0">
                <a:solidFill>
                  <a:schemeClr val="tx2"/>
                </a:solidFill>
                <a:latin typeface="Gill Sans MT" pitchFamily="34" charset="0"/>
              </a:endParaRPr>
            </a:p>
            <a:p>
              <a:endParaRPr lang="en-US" sz="2400" b="0" dirty="0">
                <a:solidFill>
                  <a:schemeClr val="tx2"/>
                </a:solidFill>
                <a:latin typeface="Gill Sans MT" pitchFamily="34" charset="0"/>
              </a:endParaRPr>
            </a:p>
            <a:p>
              <a:endParaRPr lang="en-US" sz="2400" b="0" dirty="0">
                <a:solidFill>
                  <a:schemeClr val="tx2"/>
                </a:solidFill>
                <a:latin typeface="Gill Sans MT" pitchFamily="34" charset="0"/>
              </a:endParaRPr>
            </a:p>
          </p:txBody>
        </p:sp>
        <p:sp>
          <p:nvSpPr>
            <p:cNvPr id="27694" name="Text Box 6"/>
            <p:cNvSpPr txBox="1">
              <a:spLocks noChangeArrowheads="1"/>
            </p:cNvSpPr>
            <p:nvPr/>
          </p:nvSpPr>
          <p:spPr bwMode="auto">
            <a:xfrm>
              <a:off x="2274358" y="1195327"/>
              <a:ext cx="6475749" cy="46166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  <a:latin typeface="Gill Sans MT" pitchFamily="34" charset="0"/>
                </a:rPr>
                <a:t>Prime Path Coverage</a:t>
              </a:r>
            </a:p>
          </p:txBody>
        </p:sp>
      </p:grpSp>
      <p:grpSp>
        <p:nvGrpSpPr>
          <p:cNvPr id="18" name="Group 81"/>
          <p:cNvGrpSpPr>
            <a:grpSpLocks/>
          </p:cNvGrpSpPr>
          <p:nvPr/>
        </p:nvGrpSpPr>
        <p:grpSpPr bwMode="auto">
          <a:xfrm>
            <a:off x="5235575" y="4484688"/>
            <a:ext cx="3800475" cy="395287"/>
            <a:chOff x="5241562" y="4454583"/>
            <a:chExt cx="3800109" cy="394741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27689" name="Rectangle 62"/>
            <p:cNvSpPr>
              <a:spLocks noChangeArrowheads="1"/>
            </p:cNvSpPr>
            <p:nvPr/>
          </p:nvSpPr>
          <p:spPr bwMode="auto">
            <a:xfrm>
              <a:off x="5241562" y="4454583"/>
              <a:ext cx="577484" cy="394741"/>
            </a:xfrm>
            <a:prstGeom prst="rect">
              <a:avLst/>
            </a:prstGeom>
            <a:grpFill/>
            <a:ln w="28575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ctr"/>
              <a:r>
                <a:rPr lang="en-US" sz="1800">
                  <a:solidFill>
                    <a:schemeClr val="tx1"/>
                  </a:solidFill>
                  <a:latin typeface="Gill Sans MT" pitchFamily="34" charset="0"/>
                </a:rPr>
                <a:t>i</a:t>
              </a:r>
            </a:p>
          </p:txBody>
        </p:sp>
        <p:sp>
          <p:nvSpPr>
            <p:cNvPr id="27690" name="Rectangle 63"/>
            <p:cNvSpPr>
              <a:spLocks noChangeArrowheads="1"/>
            </p:cNvSpPr>
            <p:nvPr/>
          </p:nvSpPr>
          <p:spPr bwMode="auto">
            <a:xfrm>
              <a:off x="5815871" y="4454583"/>
              <a:ext cx="2151401" cy="383497"/>
            </a:xfrm>
            <a:prstGeom prst="rect">
              <a:avLst/>
            </a:prstGeom>
            <a:grpFill/>
            <a:ln w="28575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ctr"/>
              <a:r>
                <a:rPr lang="en-US" sz="1800" dirty="0">
                  <a:solidFill>
                    <a:schemeClr val="tx1"/>
                  </a:solidFill>
                  <a:latin typeface="Gill Sans MT" pitchFamily="34" charset="0"/>
                </a:rPr>
                <a:t>A, D, E, F, G</a:t>
              </a:r>
            </a:p>
          </p:txBody>
        </p:sp>
        <p:sp>
          <p:nvSpPr>
            <p:cNvPr id="27691" name="Rectangle 64"/>
            <p:cNvSpPr>
              <a:spLocks noChangeArrowheads="1"/>
            </p:cNvSpPr>
            <p:nvPr/>
          </p:nvSpPr>
          <p:spPr bwMode="auto">
            <a:xfrm>
              <a:off x="7967273" y="4454584"/>
              <a:ext cx="1074398" cy="386671"/>
            </a:xfrm>
            <a:prstGeom prst="rect">
              <a:avLst/>
            </a:prstGeom>
            <a:grpFill/>
            <a:ln w="28575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ctr"/>
              <a:r>
                <a:rPr lang="en-US" sz="1800">
                  <a:solidFill>
                    <a:schemeClr val="tx1"/>
                  </a:solidFill>
                  <a:latin typeface="Gill Sans MT" pitchFamily="34" charset="0"/>
                </a:rPr>
                <a:t>H, I, J</a:t>
              </a:r>
            </a:p>
          </p:txBody>
        </p:sp>
      </p:grpSp>
      <p:grpSp>
        <p:nvGrpSpPr>
          <p:cNvPr id="19" name="Group 80"/>
          <p:cNvGrpSpPr>
            <a:grpSpLocks/>
          </p:cNvGrpSpPr>
          <p:nvPr/>
        </p:nvGrpSpPr>
        <p:grpSpPr bwMode="auto">
          <a:xfrm>
            <a:off x="5235575" y="4090988"/>
            <a:ext cx="3800475" cy="398462"/>
            <a:chOff x="5241562" y="4064838"/>
            <a:chExt cx="3800108" cy="398592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27686" name="Rectangle 65"/>
            <p:cNvSpPr>
              <a:spLocks noChangeArrowheads="1"/>
            </p:cNvSpPr>
            <p:nvPr/>
          </p:nvSpPr>
          <p:spPr bwMode="auto">
            <a:xfrm>
              <a:off x="5241562" y="4064838"/>
              <a:ext cx="569625" cy="394741"/>
            </a:xfrm>
            <a:prstGeom prst="rect">
              <a:avLst/>
            </a:prstGeom>
            <a:grpFill/>
            <a:ln w="28575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ctr"/>
              <a:r>
                <a:rPr lang="en-US">
                  <a:latin typeface="Gill Sans MT" pitchFamily="34" charset="0"/>
                </a:rPr>
                <a:t>TP</a:t>
              </a:r>
            </a:p>
          </p:txBody>
        </p:sp>
        <p:sp>
          <p:nvSpPr>
            <p:cNvPr id="27687" name="Rectangle 66"/>
            <p:cNvSpPr>
              <a:spLocks noChangeArrowheads="1"/>
            </p:cNvSpPr>
            <p:nvPr/>
          </p:nvSpPr>
          <p:spPr bwMode="auto">
            <a:xfrm>
              <a:off x="5811187" y="4064838"/>
              <a:ext cx="2163684" cy="394741"/>
            </a:xfrm>
            <a:prstGeom prst="rect">
              <a:avLst/>
            </a:prstGeom>
            <a:grpFill/>
            <a:ln w="28575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ctr"/>
              <a:r>
                <a:rPr lang="en-US">
                  <a:latin typeface="Gill Sans MT" pitchFamily="34" charset="0"/>
                </a:rPr>
                <a:t>TRs toured</a:t>
              </a:r>
            </a:p>
          </p:txBody>
        </p:sp>
        <p:sp>
          <p:nvSpPr>
            <p:cNvPr id="27688" name="Rectangle 67"/>
            <p:cNvSpPr>
              <a:spLocks noChangeArrowheads="1"/>
            </p:cNvSpPr>
            <p:nvPr/>
          </p:nvSpPr>
          <p:spPr bwMode="auto">
            <a:xfrm>
              <a:off x="7968519" y="4064838"/>
              <a:ext cx="1073151" cy="398592"/>
            </a:xfrm>
            <a:prstGeom prst="rect">
              <a:avLst/>
            </a:prstGeom>
            <a:grpFill/>
            <a:ln w="28575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ctr"/>
              <a:r>
                <a:rPr lang="en-US" sz="1800" i="1">
                  <a:latin typeface="Gill Sans MT" pitchFamily="34" charset="0"/>
                </a:rPr>
                <a:t>sidetrips</a:t>
              </a:r>
            </a:p>
          </p:txBody>
        </p:sp>
      </p:grpSp>
      <p:grpSp>
        <p:nvGrpSpPr>
          <p:cNvPr id="20" name="Group 82"/>
          <p:cNvGrpSpPr>
            <a:grpSpLocks/>
          </p:cNvGrpSpPr>
          <p:nvPr/>
        </p:nvGrpSpPr>
        <p:grpSpPr bwMode="auto">
          <a:xfrm>
            <a:off x="5235575" y="4864100"/>
            <a:ext cx="3800475" cy="395288"/>
            <a:chOff x="5241562" y="4834333"/>
            <a:chExt cx="3800109" cy="394741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27683" name="Rectangle 68"/>
            <p:cNvSpPr>
              <a:spLocks noChangeArrowheads="1"/>
            </p:cNvSpPr>
            <p:nvPr/>
          </p:nvSpPr>
          <p:spPr bwMode="auto">
            <a:xfrm>
              <a:off x="5241562" y="4834333"/>
              <a:ext cx="569625" cy="394741"/>
            </a:xfrm>
            <a:prstGeom prst="rect">
              <a:avLst/>
            </a:prstGeom>
            <a:grpFill/>
            <a:ln w="28575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ctr"/>
              <a:r>
                <a:rPr lang="en-US" sz="1800">
                  <a:solidFill>
                    <a:schemeClr val="tx1"/>
                  </a:solidFill>
                  <a:latin typeface="Gill Sans MT" pitchFamily="34" charset="0"/>
                </a:rPr>
                <a:t>ii</a:t>
              </a:r>
            </a:p>
          </p:txBody>
        </p:sp>
        <p:sp>
          <p:nvSpPr>
            <p:cNvPr id="27684" name="Rectangle 70"/>
            <p:cNvSpPr>
              <a:spLocks noChangeArrowheads="1"/>
            </p:cNvSpPr>
            <p:nvPr/>
          </p:nvSpPr>
          <p:spPr bwMode="auto">
            <a:xfrm>
              <a:off x="5815871" y="4835583"/>
              <a:ext cx="2151401" cy="383497"/>
            </a:xfrm>
            <a:prstGeom prst="rect">
              <a:avLst/>
            </a:prstGeom>
            <a:grpFill/>
            <a:ln w="28575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ctr"/>
              <a:r>
                <a:rPr lang="en-US" sz="1800">
                  <a:solidFill>
                    <a:schemeClr val="tx1"/>
                  </a:solidFill>
                  <a:latin typeface="Gill Sans MT" pitchFamily="34" charset="0"/>
                </a:rPr>
                <a:t>A, </a:t>
              </a:r>
              <a:r>
                <a:rPr lang="en-US" sz="1800">
                  <a:solidFill>
                    <a:schemeClr val="tx2"/>
                  </a:solidFill>
                  <a:latin typeface="Gill Sans MT" pitchFamily="34" charset="0"/>
                </a:rPr>
                <a:t>B</a:t>
              </a:r>
              <a:r>
                <a:rPr lang="en-US" sz="1800">
                  <a:solidFill>
                    <a:schemeClr val="tx1"/>
                  </a:solidFill>
                  <a:latin typeface="Gill Sans MT" pitchFamily="34" charset="0"/>
                </a:rPr>
                <a:t>, </a:t>
              </a:r>
              <a:r>
                <a:rPr lang="en-US" sz="1800">
                  <a:solidFill>
                    <a:schemeClr val="tx2"/>
                  </a:solidFill>
                  <a:latin typeface="Gill Sans MT" pitchFamily="34" charset="0"/>
                </a:rPr>
                <a:t>C</a:t>
              </a:r>
              <a:r>
                <a:rPr lang="en-US" sz="1800">
                  <a:solidFill>
                    <a:schemeClr val="tx1"/>
                  </a:solidFill>
                  <a:latin typeface="Gill Sans MT" pitchFamily="34" charset="0"/>
                </a:rPr>
                <a:t>, D, E, F, G, </a:t>
              </a:r>
            </a:p>
          </p:txBody>
        </p:sp>
        <p:sp>
          <p:nvSpPr>
            <p:cNvPr id="27685" name="Rectangle 71"/>
            <p:cNvSpPr>
              <a:spLocks noChangeArrowheads="1"/>
            </p:cNvSpPr>
            <p:nvPr/>
          </p:nvSpPr>
          <p:spPr bwMode="auto">
            <a:xfrm>
              <a:off x="7967273" y="4835584"/>
              <a:ext cx="1074398" cy="386671"/>
            </a:xfrm>
            <a:prstGeom prst="rect">
              <a:avLst/>
            </a:prstGeom>
            <a:grpFill/>
            <a:ln w="28575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ctr"/>
              <a:r>
                <a:rPr lang="en-US" sz="1800">
                  <a:solidFill>
                    <a:schemeClr val="tx1"/>
                  </a:solidFill>
                  <a:latin typeface="Gill Sans MT" pitchFamily="34" charset="0"/>
                </a:rPr>
                <a:t>H, I, J</a:t>
              </a:r>
            </a:p>
          </p:txBody>
        </p:sp>
      </p:grpSp>
      <p:grpSp>
        <p:nvGrpSpPr>
          <p:cNvPr id="21" name="Group 83"/>
          <p:cNvGrpSpPr>
            <a:grpSpLocks/>
          </p:cNvGrpSpPr>
          <p:nvPr/>
        </p:nvGrpSpPr>
        <p:grpSpPr bwMode="auto">
          <a:xfrm>
            <a:off x="5235575" y="5246688"/>
            <a:ext cx="3797300" cy="396875"/>
            <a:chOff x="5241562" y="5216585"/>
            <a:chExt cx="3796934" cy="397320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27680" name="Rectangle 69"/>
            <p:cNvSpPr>
              <a:spLocks noChangeArrowheads="1"/>
            </p:cNvSpPr>
            <p:nvPr/>
          </p:nvSpPr>
          <p:spPr bwMode="auto">
            <a:xfrm>
              <a:off x="5241562" y="5219080"/>
              <a:ext cx="569625" cy="393739"/>
            </a:xfrm>
            <a:prstGeom prst="rect">
              <a:avLst/>
            </a:prstGeom>
            <a:grpFill/>
            <a:ln w="28575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ctr"/>
              <a:r>
                <a:rPr lang="en-US" sz="1800">
                  <a:solidFill>
                    <a:schemeClr val="tx1"/>
                  </a:solidFill>
                  <a:latin typeface="Gill Sans MT" pitchFamily="34" charset="0"/>
                </a:rPr>
                <a:t>iii</a:t>
              </a:r>
            </a:p>
          </p:txBody>
        </p:sp>
        <p:sp>
          <p:nvSpPr>
            <p:cNvPr id="27681" name="Rectangle 72"/>
            <p:cNvSpPr>
              <a:spLocks noChangeArrowheads="1"/>
            </p:cNvSpPr>
            <p:nvPr/>
          </p:nvSpPr>
          <p:spPr bwMode="auto">
            <a:xfrm>
              <a:off x="5812696" y="5219758"/>
              <a:ext cx="2151401" cy="394058"/>
            </a:xfrm>
            <a:prstGeom prst="rect">
              <a:avLst/>
            </a:prstGeom>
            <a:grpFill/>
            <a:ln w="28575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ctr"/>
              <a:r>
                <a:rPr lang="en-US" sz="1800">
                  <a:solidFill>
                    <a:schemeClr val="tx1"/>
                  </a:solidFill>
                  <a:latin typeface="Gill Sans MT" pitchFamily="34" charset="0"/>
                </a:rPr>
                <a:t>A, F, </a:t>
              </a:r>
              <a:r>
                <a:rPr lang="en-US" sz="1800">
                  <a:solidFill>
                    <a:schemeClr val="tx2"/>
                  </a:solidFill>
                  <a:latin typeface="Gill Sans MT" pitchFamily="34" charset="0"/>
                </a:rPr>
                <a:t>H</a:t>
              </a:r>
            </a:p>
          </p:txBody>
        </p:sp>
        <p:sp>
          <p:nvSpPr>
            <p:cNvPr id="27682" name="Rectangle 73"/>
            <p:cNvSpPr>
              <a:spLocks noChangeArrowheads="1"/>
            </p:cNvSpPr>
            <p:nvPr/>
          </p:nvSpPr>
          <p:spPr bwMode="auto">
            <a:xfrm>
              <a:off x="7964098" y="5216585"/>
              <a:ext cx="1074398" cy="397320"/>
            </a:xfrm>
            <a:prstGeom prst="rect">
              <a:avLst/>
            </a:prstGeom>
            <a:grpFill/>
            <a:ln w="28575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ctr"/>
              <a:r>
                <a:rPr lang="en-US" sz="1800">
                  <a:solidFill>
                    <a:schemeClr val="tx1"/>
                  </a:solidFill>
                  <a:latin typeface="Gill Sans MT" pitchFamily="34" charset="0"/>
                </a:rPr>
                <a:t>J</a:t>
              </a:r>
            </a:p>
          </p:txBody>
        </p:sp>
      </p:grpSp>
      <p:grpSp>
        <p:nvGrpSpPr>
          <p:cNvPr id="22" name="Group 84"/>
          <p:cNvGrpSpPr>
            <a:grpSpLocks/>
          </p:cNvGrpSpPr>
          <p:nvPr/>
        </p:nvGrpSpPr>
        <p:grpSpPr bwMode="auto">
          <a:xfrm>
            <a:off x="5235575" y="5646738"/>
            <a:ext cx="3811588" cy="396875"/>
            <a:chOff x="5229070" y="5616322"/>
            <a:chExt cx="3811924" cy="397320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27677" name="Rectangle 74"/>
            <p:cNvSpPr>
              <a:spLocks noChangeArrowheads="1"/>
            </p:cNvSpPr>
            <p:nvPr/>
          </p:nvSpPr>
          <p:spPr bwMode="auto">
            <a:xfrm>
              <a:off x="5229070" y="5618817"/>
              <a:ext cx="569625" cy="393739"/>
            </a:xfrm>
            <a:prstGeom prst="rect">
              <a:avLst/>
            </a:prstGeom>
            <a:grpFill/>
            <a:ln w="28575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ctr"/>
              <a:r>
                <a:rPr lang="en-US" sz="1800">
                  <a:solidFill>
                    <a:schemeClr val="tx1"/>
                  </a:solidFill>
                  <a:latin typeface="Gill Sans MT" pitchFamily="34" charset="0"/>
                </a:rPr>
                <a:t>iv</a:t>
              </a:r>
            </a:p>
          </p:txBody>
        </p:sp>
        <p:sp>
          <p:nvSpPr>
            <p:cNvPr id="27678" name="Rectangle 75"/>
            <p:cNvSpPr>
              <a:spLocks noChangeArrowheads="1"/>
            </p:cNvSpPr>
            <p:nvPr/>
          </p:nvSpPr>
          <p:spPr bwMode="auto">
            <a:xfrm>
              <a:off x="5800204" y="5619495"/>
              <a:ext cx="2182058" cy="394058"/>
            </a:xfrm>
            <a:prstGeom prst="rect">
              <a:avLst/>
            </a:prstGeom>
            <a:grpFill/>
            <a:ln w="28575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ctr"/>
              <a:r>
                <a:rPr lang="en-US" sz="1800">
                  <a:solidFill>
                    <a:schemeClr val="tx1"/>
                  </a:solidFill>
                  <a:latin typeface="Gill Sans MT" pitchFamily="34" charset="0"/>
                </a:rPr>
                <a:t>D, E, F, </a:t>
              </a:r>
              <a:r>
                <a:rPr lang="en-US" sz="1800">
                  <a:solidFill>
                    <a:schemeClr val="tx2"/>
                  </a:solidFill>
                  <a:latin typeface="Gill Sans MT" pitchFamily="34" charset="0"/>
                </a:rPr>
                <a:t>I</a:t>
              </a:r>
            </a:p>
          </p:txBody>
        </p:sp>
        <p:sp>
          <p:nvSpPr>
            <p:cNvPr id="27679" name="Rectangle 76"/>
            <p:cNvSpPr>
              <a:spLocks noChangeArrowheads="1"/>
            </p:cNvSpPr>
            <p:nvPr/>
          </p:nvSpPr>
          <p:spPr bwMode="auto">
            <a:xfrm>
              <a:off x="7966596" y="5616322"/>
              <a:ext cx="1074398" cy="397320"/>
            </a:xfrm>
            <a:prstGeom prst="rect">
              <a:avLst/>
            </a:prstGeom>
            <a:grpFill/>
            <a:ln w="28575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ctr"/>
              <a:r>
                <a:rPr lang="en-US" sz="1800">
                  <a:solidFill>
                    <a:schemeClr val="tx1"/>
                  </a:solidFill>
                  <a:latin typeface="Gill Sans MT" pitchFamily="34" charset="0"/>
                </a:rPr>
                <a:t>J</a:t>
              </a:r>
            </a:p>
          </p:txBody>
        </p:sp>
      </p:grpSp>
      <p:grpSp>
        <p:nvGrpSpPr>
          <p:cNvPr id="23" name="Group 85"/>
          <p:cNvGrpSpPr>
            <a:grpSpLocks/>
          </p:cNvGrpSpPr>
          <p:nvPr/>
        </p:nvGrpSpPr>
        <p:grpSpPr bwMode="auto">
          <a:xfrm>
            <a:off x="5235575" y="6043614"/>
            <a:ext cx="3803650" cy="398462"/>
            <a:chOff x="5236567" y="6006060"/>
            <a:chExt cx="3804429" cy="397320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27674" name="Rectangle 77"/>
            <p:cNvSpPr>
              <a:spLocks noChangeArrowheads="1"/>
            </p:cNvSpPr>
            <p:nvPr/>
          </p:nvSpPr>
          <p:spPr bwMode="auto">
            <a:xfrm>
              <a:off x="5236567" y="6008555"/>
              <a:ext cx="569625" cy="393739"/>
            </a:xfrm>
            <a:prstGeom prst="rect">
              <a:avLst/>
            </a:prstGeom>
            <a:grpFill/>
            <a:ln w="28575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ctr"/>
              <a:r>
                <a:rPr lang="en-US" sz="1800">
                  <a:solidFill>
                    <a:schemeClr val="tx1"/>
                  </a:solidFill>
                  <a:latin typeface="Gill Sans MT" pitchFamily="34" charset="0"/>
                </a:rPr>
                <a:t>v</a:t>
              </a:r>
            </a:p>
          </p:txBody>
        </p:sp>
        <p:sp>
          <p:nvSpPr>
            <p:cNvPr id="27675" name="Rectangle 78"/>
            <p:cNvSpPr>
              <a:spLocks noChangeArrowheads="1"/>
            </p:cNvSpPr>
            <p:nvPr/>
          </p:nvSpPr>
          <p:spPr bwMode="auto">
            <a:xfrm>
              <a:off x="5807701" y="6009233"/>
              <a:ext cx="2182056" cy="394058"/>
            </a:xfrm>
            <a:prstGeom prst="rect">
              <a:avLst/>
            </a:prstGeom>
            <a:grpFill/>
            <a:ln w="28575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ctr"/>
              <a:r>
                <a:rPr lang="en-US" sz="1800">
                  <a:solidFill>
                    <a:schemeClr val="tx2"/>
                  </a:solidFill>
                  <a:latin typeface="Gill Sans MT" pitchFamily="34" charset="0"/>
                </a:rPr>
                <a:t>J</a:t>
              </a:r>
            </a:p>
          </p:txBody>
        </p:sp>
        <p:sp>
          <p:nvSpPr>
            <p:cNvPr id="27676" name="Rectangle 79"/>
            <p:cNvSpPr>
              <a:spLocks noChangeArrowheads="1"/>
            </p:cNvSpPr>
            <p:nvPr/>
          </p:nvSpPr>
          <p:spPr bwMode="auto">
            <a:xfrm>
              <a:off x="7966598" y="6006060"/>
              <a:ext cx="1074398" cy="397320"/>
            </a:xfrm>
            <a:prstGeom prst="rect">
              <a:avLst/>
            </a:prstGeom>
            <a:grpFill/>
            <a:ln w="28575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ctr"/>
              <a:endParaRPr lang="en-US" sz="1800">
                <a:solidFill>
                  <a:schemeClr val="tx1"/>
                </a:solidFill>
                <a:latin typeface="Gill Sans MT" pitchFamily="34" charset="0"/>
              </a:endParaRPr>
            </a:p>
          </p:txBody>
        </p:sp>
      </p:grpSp>
      <p:sp>
        <p:nvSpPr>
          <p:cNvPr id="27671" name="Date Placeholder 75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Introduction to Software Testing, Edition 2  (Ch 7)</a:t>
            </a:r>
          </a:p>
        </p:txBody>
      </p:sp>
      <p:sp>
        <p:nvSpPr>
          <p:cNvPr id="27673" name="Footer Placeholder 77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© Ammann &amp; Offutt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A85067-8029-4B11-9218-99F57D2F78EB}" type="slidenum">
              <a:rPr lang="en-US" smtClean="0"/>
              <a:pPr>
                <a:defRPr/>
              </a:pPr>
              <a:t>66</a:t>
            </a:fld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2586037" y="1600961"/>
            <a:ext cx="233753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>
                <a:solidFill>
                  <a:schemeClr val="tx2"/>
                </a:solidFill>
                <a:latin typeface="Gill Sans MT" pitchFamily="34" charset="0"/>
              </a:rPr>
              <a:t>A. </a:t>
            </a: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[ 3, 4, 3 ]</a:t>
            </a:r>
          </a:p>
          <a:p>
            <a:r>
              <a:rPr lang="en-US" sz="2400" b="0" dirty="0">
                <a:solidFill>
                  <a:schemeClr val="tx2"/>
                </a:solidFill>
                <a:latin typeface="Gill Sans MT" pitchFamily="34" charset="0"/>
              </a:rPr>
              <a:t>B. </a:t>
            </a: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[ 4, 3, 4 ]</a:t>
            </a:r>
          </a:p>
          <a:p>
            <a:r>
              <a:rPr lang="en-US" sz="2400" b="0" dirty="0">
                <a:solidFill>
                  <a:schemeClr val="tx2"/>
                </a:solidFill>
                <a:latin typeface="Gill Sans MT" pitchFamily="34" charset="0"/>
              </a:rPr>
              <a:t>C. </a:t>
            </a: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[ 7, 6, 7 ]</a:t>
            </a:r>
          </a:p>
          <a:p>
            <a:r>
              <a:rPr lang="en-US" sz="2400" b="0" dirty="0">
                <a:solidFill>
                  <a:schemeClr val="tx2"/>
                </a:solidFill>
                <a:latin typeface="Gill Sans MT" pitchFamily="34" charset="0"/>
              </a:rPr>
              <a:t>D. </a:t>
            </a: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[ 7, 6, 8 ]</a:t>
            </a:r>
          </a:p>
          <a:p>
            <a:r>
              <a:rPr lang="en-US" sz="2400" b="0" dirty="0">
                <a:solidFill>
                  <a:schemeClr val="tx2"/>
                </a:solidFill>
                <a:latin typeface="Gill Sans MT" pitchFamily="34" charset="0"/>
              </a:rPr>
              <a:t>E. </a:t>
            </a: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[ 6, 7, 6 ]</a:t>
            </a:r>
          </a:p>
          <a:p>
            <a:r>
              <a:rPr lang="en-US" sz="2400" b="0" dirty="0">
                <a:solidFill>
                  <a:schemeClr val="tx2"/>
                </a:solidFill>
                <a:latin typeface="Gill Sans MT" pitchFamily="34" charset="0"/>
              </a:rPr>
              <a:t>F. </a:t>
            </a: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[ 1, 2, 3, 4 ]</a:t>
            </a:r>
          </a:p>
          <a:p>
            <a:r>
              <a:rPr lang="en-US" sz="2400" b="0" dirty="0">
                <a:solidFill>
                  <a:schemeClr val="tx2"/>
                </a:solidFill>
                <a:latin typeface="Gill Sans MT" pitchFamily="34" charset="0"/>
              </a:rPr>
              <a:t>G. </a:t>
            </a: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[ 4, 3, 5, 6, 7 ]</a:t>
            </a:r>
          </a:p>
          <a:p>
            <a:r>
              <a:rPr lang="en-US" sz="2400" b="0" dirty="0">
                <a:solidFill>
                  <a:schemeClr val="tx2"/>
                </a:solidFill>
                <a:latin typeface="Gill Sans MT" pitchFamily="34" charset="0"/>
              </a:rPr>
              <a:t>H. </a:t>
            </a: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[ 4, 3, 5, 6, 8 ]</a:t>
            </a:r>
          </a:p>
          <a:p>
            <a:r>
              <a:rPr lang="en-US" sz="2400" b="0" dirty="0">
                <a:solidFill>
                  <a:schemeClr val="tx2"/>
                </a:solidFill>
                <a:latin typeface="Gill Sans MT" pitchFamily="34" charset="0"/>
              </a:rPr>
              <a:t>I. </a:t>
            </a: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[ 1, 2, 3, 5, 6, 7 ]</a:t>
            </a:r>
          </a:p>
          <a:p>
            <a:r>
              <a:rPr lang="en-US" sz="2400" b="0" dirty="0">
                <a:solidFill>
                  <a:schemeClr val="tx2"/>
                </a:solidFill>
                <a:latin typeface="Gill Sans MT" pitchFamily="34" charset="0"/>
              </a:rPr>
              <a:t>J.</a:t>
            </a: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 [ 1, 2, 3, 5, 6, 8 ]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5184579" y="1594246"/>
            <a:ext cx="359527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 err="1">
                <a:solidFill>
                  <a:schemeClr val="tx2"/>
                </a:solidFill>
                <a:latin typeface="Gill Sans MT" pitchFamily="34" charset="0"/>
              </a:rPr>
              <a:t>i</a:t>
            </a:r>
            <a:r>
              <a:rPr lang="en-US" sz="2400" b="0" dirty="0">
                <a:solidFill>
                  <a:schemeClr val="tx2"/>
                </a:solidFill>
                <a:latin typeface="Gill Sans MT" pitchFamily="34" charset="0"/>
              </a:rPr>
              <a:t>.  </a:t>
            </a: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[ 1, 2, 3, 4, 3, 5, 6, 7, 6, 8 ]</a:t>
            </a:r>
          </a:p>
          <a:p>
            <a:r>
              <a:rPr lang="en-US" sz="2400" b="0" dirty="0">
                <a:solidFill>
                  <a:schemeClr val="tx2"/>
                </a:solidFill>
                <a:latin typeface="Gill Sans MT" pitchFamily="34" charset="0"/>
              </a:rPr>
              <a:t>ii. </a:t>
            </a: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[ 1, 2, 3, 4, 3, 4, 3,</a:t>
            </a:r>
          </a:p>
          <a:p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       5, 6, 7, 6, 7, 6, 8 ]</a:t>
            </a:r>
          </a:p>
          <a:p>
            <a:r>
              <a:rPr lang="en-US" sz="2400" b="0" dirty="0">
                <a:solidFill>
                  <a:schemeClr val="tx2"/>
                </a:solidFill>
                <a:latin typeface="Gill Sans MT" pitchFamily="34" charset="0"/>
              </a:rPr>
              <a:t>iii. </a:t>
            </a: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[ 1, 2, 3, 4, 3, 5, 6, 8 ]</a:t>
            </a:r>
          </a:p>
          <a:p>
            <a:r>
              <a:rPr lang="en-US" sz="2400" b="0" dirty="0">
                <a:solidFill>
                  <a:schemeClr val="tx2"/>
                </a:solidFill>
                <a:latin typeface="Gill Sans MT" pitchFamily="34" charset="0"/>
              </a:rPr>
              <a:t>iv. </a:t>
            </a: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[ 1, 2, 3, 5, 6, 7, 6, 8 ]</a:t>
            </a:r>
          </a:p>
          <a:p>
            <a:r>
              <a:rPr lang="en-US" sz="2400" b="0" dirty="0">
                <a:solidFill>
                  <a:schemeClr val="tx2"/>
                </a:solidFill>
                <a:latin typeface="Gill Sans MT" pitchFamily="34" charset="0"/>
              </a:rPr>
              <a:t>v.</a:t>
            </a: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  [ 1, 2, 3, 5, 6, 8 ]</a:t>
            </a:r>
          </a:p>
        </p:txBody>
      </p:sp>
    </p:spTree>
    <p:extLst>
      <p:ext uri="{BB962C8B-B14F-4D97-AF65-F5344CB8AC3E}">
        <p14:creationId xmlns:p14="http://schemas.microsoft.com/office/powerpoint/2010/main" val="266573473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78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9850" y="96839"/>
            <a:ext cx="9004300" cy="665162"/>
          </a:xfrm>
        </p:spPr>
        <p:txBody>
          <a:bodyPr/>
          <a:lstStyle/>
          <a:p>
            <a:r>
              <a:rPr lang="en-US" sz="3200" dirty="0">
                <a:effectLst/>
              </a:rPr>
              <a:t>Control Flow TRs and Test Paths—PPC</a:t>
            </a:r>
          </a:p>
        </p:txBody>
      </p:sp>
      <p:grpSp>
        <p:nvGrpSpPr>
          <p:cNvPr id="27655" name="Group 24"/>
          <p:cNvGrpSpPr>
            <a:grpSpLocks/>
          </p:cNvGrpSpPr>
          <p:nvPr/>
        </p:nvGrpSpPr>
        <p:grpSpPr bwMode="auto">
          <a:xfrm>
            <a:off x="1257300" y="757238"/>
            <a:ext cx="555625" cy="777875"/>
            <a:chOff x="4478" y="495"/>
            <a:chExt cx="350" cy="490"/>
          </a:xfrm>
        </p:grpSpPr>
        <p:grpSp>
          <p:nvGrpSpPr>
            <p:cNvPr id="27723" name="Group 9"/>
            <p:cNvGrpSpPr>
              <a:grpSpLocks/>
            </p:cNvGrpSpPr>
            <p:nvPr/>
          </p:nvGrpSpPr>
          <p:grpSpPr bwMode="auto">
            <a:xfrm>
              <a:off x="4478" y="689"/>
              <a:ext cx="350" cy="296"/>
              <a:chOff x="3838" y="2684"/>
              <a:chExt cx="350" cy="296"/>
            </a:xfrm>
          </p:grpSpPr>
          <p:sp>
            <p:nvSpPr>
              <p:cNvPr id="27725" name="Oval 10"/>
              <p:cNvSpPr>
                <a:spLocks noChangeArrowheads="1"/>
              </p:cNvSpPr>
              <p:nvPr/>
            </p:nvSpPr>
            <p:spPr bwMode="auto">
              <a:xfrm>
                <a:off x="3838" y="2684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726" name="Text Box 11"/>
              <p:cNvSpPr txBox="1">
                <a:spLocks noChangeArrowheads="1"/>
              </p:cNvSpPr>
              <p:nvPr/>
            </p:nvSpPr>
            <p:spPr bwMode="auto">
              <a:xfrm>
                <a:off x="3915" y="2707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>
                    <a:solidFill>
                      <a:schemeClr val="tx1"/>
                    </a:solidFill>
                  </a:rPr>
                  <a:t>1</a:t>
                </a:r>
              </a:p>
            </p:txBody>
          </p:sp>
        </p:grpSp>
        <p:sp>
          <p:nvSpPr>
            <p:cNvPr id="27724" name="Line 15"/>
            <p:cNvSpPr>
              <a:spLocks noChangeShapeType="1"/>
            </p:cNvSpPr>
            <p:nvPr/>
          </p:nvSpPr>
          <p:spPr bwMode="auto">
            <a:xfrm>
              <a:off x="4653" y="495"/>
              <a:ext cx="0" cy="1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7656" name="Group 29"/>
          <p:cNvGrpSpPr>
            <a:grpSpLocks/>
          </p:cNvGrpSpPr>
          <p:nvPr/>
        </p:nvGrpSpPr>
        <p:grpSpPr bwMode="auto">
          <a:xfrm>
            <a:off x="1257300" y="1535113"/>
            <a:ext cx="555625" cy="957262"/>
            <a:chOff x="4478" y="985"/>
            <a:chExt cx="350" cy="603"/>
          </a:xfrm>
        </p:grpSpPr>
        <p:grpSp>
          <p:nvGrpSpPr>
            <p:cNvPr id="27719" name="Group 21"/>
            <p:cNvGrpSpPr>
              <a:grpSpLocks/>
            </p:cNvGrpSpPr>
            <p:nvPr/>
          </p:nvGrpSpPr>
          <p:grpSpPr bwMode="auto">
            <a:xfrm>
              <a:off x="4478" y="1292"/>
              <a:ext cx="350" cy="296"/>
              <a:chOff x="4288" y="1746"/>
              <a:chExt cx="350" cy="296"/>
            </a:xfrm>
          </p:grpSpPr>
          <p:sp>
            <p:nvSpPr>
              <p:cNvPr id="27721" name="Oval 22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722" name="Text Box 23"/>
              <p:cNvSpPr txBox="1">
                <a:spLocks noChangeArrowheads="1"/>
              </p:cNvSpPr>
              <p:nvPr/>
            </p:nvSpPr>
            <p:spPr bwMode="auto">
              <a:xfrm>
                <a:off x="4365" y="1769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>
                    <a:solidFill>
                      <a:schemeClr val="tx1"/>
                    </a:solidFill>
                  </a:rPr>
                  <a:t>2</a:t>
                </a:r>
              </a:p>
            </p:txBody>
          </p:sp>
        </p:grpSp>
        <p:cxnSp>
          <p:nvCxnSpPr>
            <p:cNvPr id="27720" name="AutoShape 48"/>
            <p:cNvCxnSpPr>
              <a:cxnSpLocks noChangeShapeType="1"/>
              <a:stCxn id="27725" idx="4"/>
              <a:endCxn id="27721" idx="0"/>
            </p:cNvCxnSpPr>
            <p:nvPr/>
          </p:nvCxnSpPr>
          <p:spPr bwMode="auto">
            <a:xfrm rot="16200000" flipH="1">
              <a:off x="4497" y="1136"/>
              <a:ext cx="307" cy="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27657" name="Group 34"/>
          <p:cNvGrpSpPr>
            <a:grpSpLocks/>
          </p:cNvGrpSpPr>
          <p:nvPr/>
        </p:nvGrpSpPr>
        <p:grpSpPr bwMode="auto">
          <a:xfrm>
            <a:off x="1257300" y="2493963"/>
            <a:ext cx="555625" cy="957262"/>
            <a:chOff x="4478" y="1589"/>
            <a:chExt cx="350" cy="603"/>
          </a:xfrm>
        </p:grpSpPr>
        <p:grpSp>
          <p:nvGrpSpPr>
            <p:cNvPr id="27715" name="Group 27"/>
            <p:cNvGrpSpPr>
              <a:grpSpLocks/>
            </p:cNvGrpSpPr>
            <p:nvPr/>
          </p:nvGrpSpPr>
          <p:grpSpPr bwMode="auto">
            <a:xfrm>
              <a:off x="4478" y="1896"/>
              <a:ext cx="350" cy="296"/>
              <a:chOff x="4288" y="1746"/>
              <a:chExt cx="350" cy="296"/>
            </a:xfrm>
          </p:grpSpPr>
          <p:sp>
            <p:nvSpPr>
              <p:cNvPr id="27717" name="Oval 28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718" name="Text Box 29"/>
              <p:cNvSpPr txBox="1">
                <a:spLocks noChangeArrowheads="1"/>
              </p:cNvSpPr>
              <p:nvPr/>
            </p:nvSpPr>
            <p:spPr bwMode="auto">
              <a:xfrm>
                <a:off x="4365" y="1769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>
                    <a:solidFill>
                      <a:schemeClr val="tx1"/>
                    </a:solidFill>
                  </a:rPr>
                  <a:t>3</a:t>
                </a:r>
              </a:p>
            </p:txBody>
          </p:sp>
        </p:grpSp>
        <p:cxnSp>
          <p:nvCxnSpPr>
            <p:cNvPr id="27716" name="AutoShape 49"/>
            <p:cNvCxnSpPr>
              <a:cxnSpLocks noChangeShapeType="1"/>
              <a:stCxn id="27721" idx="4"/>
              <a:endCxn id="27717" idx="0"/>
            </p:cNvCxnSpPr>
            <p:nvPr/>
          </p:nvCxnSpPr>
          <p:spPr bwMode="auto">
            <a:xfrm rot="16200000" flipH="1">
              <a:off x="4497" y="1740"/>
              <a:ext cx="308" cy="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27658" name="Group 37"/>
          <p:cNvGrpSpPr>
            <a:grpSpLocks/>
          </p:cNvGrpSpPr>
          <p:nvPr/>
        </p:nvGrpSpPr>
        <p:grpSpPr bwMode="auto">
          <a:xfrm>
            <a:off x="1735138" y="3937000"/>
            <a:ext cx="555625" cy="469900"/>
            <a:chOff x="4288" y="1746"/>
            <a:chExt cx="350" cy="296"/>
          </a:xfrm>
        </p:grpSpPr>
        <p:sp>
          <p:nvSpPr>
            <p:cNvPr id="27713" name="Oval 38"/>
            <p:cNvSpPr>
              <a:spLocks noChangeArrowheads="1"/>
            </p:cNvSpPr>
            <p:nvPr/>
          </p:nvSpPr>
          <p:spPr bwMode="auto">
            <a:xfrm>
              <a:off x="4288" y="1746"/>
              <a:ext cx="350" cy="296"/>
            </a:xfrm>
            <a:prstGeom prst="ellipse">
              <a:avLst/>
            </a:prstGeom>
            <a:solidFill>
              <a:srgbClr val="0066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14" name="Text Box 39"/>
            <p:cNvSpPr txBox="1">
              <a:spLocks noChangeArrowheads="1"/>
            </p:cNvSpPr>
            <p:nvPr/>
          </p:nvSpPr>
          <p:spPr bwMode="auto">
            <a:xfrm>
              <a:off x="4365" y="1769"/>
              <a:ext cx="19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>
                  <a:solidFill>
                    <a:schemeClr val="tx1"/>
                  </a:solidFill>
                </a:rPr>
                <a:t>5</a:t>
              </a:r>
            </a:p>
          </p:txBody>
        </p:sp>
      </p:grpSp>
      <p:cxnSp>
        <p:nvCxnSpPr>
          <p:cNvPr id="27659" name="AutoShape 52"/>
          <p:cNvCxnSpPr>
            <a:cxnSpLocks noChangeShapeType="1"/>
            <a:endCxn id="27713" idx="0"/>
          </p:cNvCxnSpPr>
          <p:nvPr/>
        </p:nvCxnSpPr>
        <p:spPr bwMode="auto">
          <a:xfrm rot="16200000" flipH="1">
            <a:off x="1557337" y="3481388"/>
            <a:ext cx="720725" cy="190500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grpSp>
        <p:nvGrpSpPr>
          <p:cNvPr id="27660" name="Group 44"/>
          <p:cNvGrpSpPr>
            <a:grpSpLocks/>
          </p:cNvGrpSpPr>
          <p:nvPr/>
        </p:nvGrpSpPr>
        <p:grpSpPr bwMode="auto">
          <a:xfrm>
            <a:off x="352425" y="3216275"/>
            <a:ext cx="979488" cy="935038"/>
            <a:chOff x="3908" y="2044"/>
            <a:chExt cx="617" cy="589"/>
          </a:xfrm>
        </p:grpSpPr>
        <p:grpSp>
          <p:nvGrpSpPr>
            <p:cNvPr id="27708" name="Group 24"/>
            <p:cNvGrpSpPr>
              <a:grpSpLocks/>
            </p:cNvGrpSpPr>
            <p:nvPr/>
          </p:nvGrpSpPr>
          <p:grpSpPr bwMode="auto">
            <a:xfrm>
              <a:off x="3908" y="2337"/>
              <a:ext cx="350" cy="296"/>
              <a:chOff x="4288" y="1746"/>
              <a:chExt cx="350" cy="296"/>
            </a:xfrm>
          </p:grpSpPr>
          <p:sp>
            <p:nvSpPr>
              <p:cNvPr id="27711" name="Oval 25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712" name="Text Box 26"/>
              <p:cNvSpPr txBox="1">
                <a:spLocks noChangeArrowheads="1"/>
              </p:cNvSpPr>
              <p:nvPr/>
            </p:nvSpPr>
            <p:spPr bwMode="auto">
              <a:xfrm>
                <a:off x="4365" y="1769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>
                    <a:solidFill>
                      <a:schemeClr val="tx1"/>
                    </a:solidFill>
                  </a:rPr>
                  <a:t>4</a:t>
                </a:r>
              </a:p>
            </p:txBody>
          </p:sp>
        </p:grpSp>
        <p:cxnSp>
          <p:nvCxnSpPr>
            <p:cNvPr id="27709" name="AutoShape 50"/>
            <p:cNvCxnSpPr>
              <a:cxnSpLocks noChangeShapeType="1"/>
              <a:stCxn id="27717" idx="3"/>
              <a:endCxn id="27711" idx="7"/>
            </p:cNvCxnSpPr>
            <p:nvPr/>
          </p:nvCxnSpPr>
          <p:spPr bwMode="auto">
            <a:xfrm rot="5400000">
              <a:off x="4250" y="2106"/>
              <a:ext cx="232" cy="31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  <p:cxnSp>
          <p:nvCxnSpPr>
            <p:cNvPr id="27710" name="AutoShape 53"/>
            <p:cNvCxnSpPr>
              <a:cxnSpLocks noChangeShapeType="1"/>
              <a:stCxn id="27711" idx="2"/>
              <a:endCxn id="27717" idx="2"/>
            </p:cNvCxnSpPr>
            <p:nvPr/>
          </p:nvCxnSpPr>
          <p:spPr bwMode="auto">
            <a:xfrm rot="10800000" flipH="1">
              <a:off x="3908" y="2044"/>
              <a:ext cx="565" cy="441"/>
            </a:xfrm>
            <a:prstGeom prst="curvedConnector3">
              <a:avLst>
                <a:gd name="adj1" fmla="val -25472"/>
              </a:avLst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27661" name="Group 50"/>
          <p:cNvGrpSpPr>
            <a:grpSpLocks/>
          </p:cNvGrpSpPr>
          <p:nvPr/>
        </p:nvGrpSpPr>
        <p:grpSpPr bwMode="auto">
          <a:xfrm>
            <a:off x="1735138" y="4406900"/>
            <a:ext cx="555625" cy="960438"/>
            <a:chOff x="4991" y="2794"/>
            <a:chExt cx="350" cy="605"/>
          </a:xfrm>
        </p:grpSpPr>
        <p:grpSp>
          <p:nvGrpSpPr>
            <p:cNvPr id="27704" name="Group 40"/>
            <p:cNvGrpSpPr>
              <a:grpSpLocks/>
            </p:cNvGrpSpPr>
            <p:nvPr/>
          </p:nvGrpSpPr>
          <p:grpSpPr bwMode="auto">
            <a:xfrm>
              <a:off x="4991" y="3103"/>
              <a:ext cx="350" cy="296"/>
              <a:chOff x="4288" y="1746"/>
              <a:chExt cx="350" cy="296"/>
            </a:xfrm>
          </p:grpSpPr>
          <p:sp>
            <p:nvSpPr>
              <p:cNvPr id="27706" name="Oval 41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707" name="Text Box 42"/>
              <p:cNvSpPr txBox="1">
                <a:spLocks noChangeArrowheads="1"/>
              </p:cNvSpPr>
              <p:nvPr/>
            </p:nvSpPr>
            <p:spPr bwMode="auto">
              <a:xfrm>
                <a:off x="4365" y="1769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>
                    <a:solidFill>
                      <a:schemeClr val="tx1"/>
                    </a:solidFill>
                  </a:rPr>
                  <a:t>6</a:t>
                </a:r>
              </a:p>
            </p:txBody>
          </p:sp>
        </p:grpSp>
        <p:cxnSp>
          <p:nvCxnSpPr>
            <p:cNvPr id="27705" name="AutoShape 54"/>
            <p:cNvCxnSpPr>
              <a:cxnSpLocks noChangeShapeType="1"/>
              <a:stCxn id="27713" idx="4"/>
              <a:endCxn id="27706" idx="0"/>
            </p:cNvCxnSpPr>
            <p:nvPr/>
          </p:nvCxnSpPr>
          <p:spPr bwMode="auto">
            <a:xfrm rot="16200000" flipH="1">
              <a:off x="5009" y="2946"/>
              <a:ext cx="309" cy="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27662" name="Group 55"/>
          <p:cNvGrpSpPr>
            <a:grpSpLocks/>
          </p:cNvGrpSpPr>
          <p:nvPr/>
        </p:nvGrpSpPr>
        <p:grpSpPr bwMode="auto">
          <a:xfrm>
            <a:off x="2209800" y="5299075"/>
            <a:ext cx="654050" cy="1100138"/>
            <a:chOff x="5295" y="3304"/>
            <a:chExt cx="412" cy="693"/>
          </a:xfrm>
        </p:grpSpPr>
        <p:grpSp>
          <p:nvGrpSpPr>
            <p:cNvPr id="27700" name="Group 6"/>
            <p:cNvGrpSpPr>
              <a:grpSpLocks/>
            </p:cNvGrpSpPr>
            <p:nvPr/>
          </p:nvGrpSpPr>
          <p:grpSpPr bwMode="auto">
            <a:xfrm>
              <a:off x="5357" y="3701"/>
              <a:ext cx="350" cy="296"/>
              <a:chOff x="4738" y="2684"/>
              <a:chExt cx="350" cy="296"/>
            </a:xfrm>
          </p:grpSpPr>
          <p:sp>
            <p:nvSpPr>
              <p:cNvPr id="27702" name="Oval 7"/>
              <p:cNvSpPr>
                <a:spLocks noChangeArrowheads="1"/>
              </p:cNvSpPr>
              <p:nvPr/>
            </p:nvSpPr>
            <p:spPr bwMode="auto">
              <a:xfrm>
                <a:off x="4738" y="2684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571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703" name="Text Box 8"/>
              <p:cNvSpPr txBox="1">
                <a:spLocks noChangeArrowheads="1"/>
              </p:cNvSpPr>
              <p:nvPr/>
            </p:nvSpPr>
            <p:spPr bwMode="auto">
              <a:xfrm>
                <a:off x="4815" y="2707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>
                    <a:solidFill>
                      <a:schemeClr val="tx1"/>
                    </a:solidFill>
                  </a:rPr>
                  <a:t>8</a:t>
                </a:r>
              </a:p>
            </p:txBody>
          </p:sp>
        </p:grpSp>
        <p:cxnSp>
          <p:nvCxnSpPr>
            <p:cNvPr id="27701" name="AutoShape 55"/>
            <p:cNvCxnSpPr>
              <a:cxnSpLocks noChangeShapeType="1"/>
              <a:stCxn id="27706" idx="5"/>
              <a:endCxn id="27702" idx="0"/>
            </p:cNvCxnSpPr>
            <p:nvPr/>
          </p:nvCxnSpPr>
          <p:spPr bwMode="auto">
            <a:xfrm rot="16200000" flipH="1">
              <a:off x="5215" y="3384"/>
              <a:ext cx="397" cy="237"/>
            </a:xfrm>
            <a:prstGeom prst="curvedConnector3">
              <a:avLst>
                <a:gd name="adj1" fmla="val 50000"/>
              </a:avLst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27663" name="Group 60"/>
          <p:cNvGrpSpPr>
            <a:grpSpLocks/>
          </p:cNvGrpSpPr>
          <p:nvPr/>
        </p:nvGrpSpPr>
        <p:grpSpPr bwMode="auto">
          <a:xfrm>
            <a:off x="922338" y="5132388"/>
            <a:ext cx="887412" cy="1193800"/>
            <a:chOff x="4479" y="3251"/>
            <a:chExt cx="559" cy="752"/>
          </a:xfrm>
        </p:grpSpPr>
        <p:grpSp>
          <p:nvGrpSpPr>
            <p:cNvPr id="27695" name="Group 43"/>
            <p:cNvGrpSpPr>
              <a:grpSpLocks/>
            </p:cNvGrpSpPr>
            <p:nvPr/>
          </p:nvGrpSpPr>
          <p:grpSpPr bwMode="auto">
            <a:xfrm>
              <a:off x="4479" y="3707"/>
              <a:ext cx="350" cy="296"/>
              <a:chOff x="4288" y="1746"/>
              <a:chExt cx="350" cy="296"/>
            </a:xfrm>
          </p:grpSpPr>
          <p:sp>
            <p:nvSpPr>
              <p:cNvPr id="27698" name="Oval 44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99" name="Text Box 45"/>
              <p:cNvSpPr txBox="1">
                <a:spLocks noChangeArrowheads="1"/>
              </p:cNvSpPr>
              <p:nvPr/>
            </p:nvSpPr>
            <p:spPr bwMode="auto">
              <a:xfrm>
                <a:off x="4365" y="1769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>
                    <a:solidFill>
                      <a:schemeClr val="tx1"/>
                    </a:solidFill>
                  </a:rPr>
                  <a:t>7</a:t>
                </a:r>
              </a:p>
            </p:txBody>
          </p:sp>
        </p:grpSp>
        <p:cxnSp>
          <p:nvCxnSpPr>
            <p:cNvPr id="27696" name="AutoShape 56"/>
            <p:cNvCxnSpPr>
              <a:cxnSpLocks noChangeShapeType="1"/>
              <a:stCxn id="27706" idx="3"/>
              <a:endCxn id="27698" idx="7"/>
            </p:cNvCxnSpPr>
            <p:nvPr/>
          </p:nvCxnSpPr>
          <p:spPr bwMode="auto">
            <a:xfrm rot="5400000">
              <a:off x="4710" y="3423"/>
              <a:ext cx="395" cy="26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  <p:cxnSp>
          <p:nvCxnSpPr>
            <p:cNvPr id="27697" name="AutoShape 57"/>
            <p:cNvCxnSpPr>
              <a:cxnSpLocks noChangeShapeType="1"/>
              <a:stCxn id="27698" idx="2"/>
              <a:endCxn id="27706" idx="2"/>
            </p:cNvCxnSpPr>
            <p:nvPr/>
          </p:nvCxnSpPr>
          <p:spPr bwMode="auto">
            <a:xfrm rot="10800000" flipH="1">
              <a:off x="4479" y="3251"/>
              <a:ext cx="507" cy="604"/>
            </a:xfrm>
            <a:prstGeom prst="curvedConnector3">
              <a:avLst>
                <a:gd name="adj1" fmla="val -28389"/>
              </a:avLst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17" name="Group 59"/>
          <p:cNvGrpSpPr>
            <a:grpSpLocks/>
          </p:cNvGrpSpPr>
          <p:nvPr/>
        </p:nvGrpSpPr>
        <p:grpSpPr bwMode="auto">
          <a:xfrm>
            <a:off x="2428875" y="782638"/>
            <a:ext cx="6475413" cy="4613771"/>
            <a:chOff x="2274358" y="1195327"/>
            <a:chExt cx="6475752" cy="4613157"/>
          </a:xfrm>
        </p:grpSpPr>
        <p:sp>
          <p:nvSpPr>
            <p:cNvPr id="27692" name="Text Box 5"/>
            <p:cNvSpPr txBox="1">
              <a:spLocks noChangeArrowheads="1"/>
            </p:cNvSpPr>
            <p:nvPr/>
          </p:nvSpPr>
          <p:spPr bwMode="auto">
            <a:xfrm>
              <a:off x="2274358" y="1654053"/>
              <a:ext cx="2673490" cy="415443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  <a:latin typeface="Gill Sans MT" pitchFamily="34" charset="0"/>
                </a:rPr>
                <a:t>TR</a:t>
              </a:r>
            </a:p>
            <a:p>
              <a:endParaRPr lang="en-US" sz="2400" b="0" dirty="0">
                <a:solidFill>
                  <a:srgbClr val="FFFF00"/>
                </a:solidFill>
                <a:latin typeface="Gill Sans MT" pitchFamily="34" charset="0"/>
              </a:endParaRPr>
            </a:p>
            <a:p>
              <a:endParaRPr lang="en-US" sz="2400" b="0" dirty="0">
                <a:solidFill>
                  <a:srgbClr val="FFFF00"/>
                </a:solidFill>
                <a:latin typeface="Gill Sans MT" pitchFamily="34" charset="0"/>
              </a:endParaRPr>
            </a:p>
            <a:p>
              <a:endParaRPr lang="en-US" sz="2400" b="0" dirty="0">
                <a:solidFill>
                  <a:srgbClr val="FFFF00"/>
                </a:solidFill>
                <a:latin typeface="Gill Sans MT" pitchFamily="34" charset="0"/>
              </a:endParaRPr>
            </a:p>
            <a:p>
              <a:endParaRPr lang="en-US" sz="2400" b="0" dirty="0">
                <a:solidFill>
                  <a:srgbClr val="FFFF00"/>
                </a:solidFill>
                <a:latin typeface="Gill Sans MT" pitchFamily="34" charset="0"/>
              </a:endParaRPr>
            </a:p>
            <a:p>
              <a:endParaRPr lang="en-US" sz="2400" b="0" dirty="0">
                <a:solidFill>
                  <a:srgbClr val="FFFF00"/>
                </a:solidFill>
                <a:latin typeface="Gill Sans MT" pitchFamily="34" charset="0"/>
              </a:endParaRPr>
            </a:p>
            <a:p>
              <a:endParaRPr lang="en-US" sz="2400" b="0" dirty="0">
                <a:solidFill>
                  <a:srgbClr val="FFFF00"/>
                </a:solidFill>
                <a:latin typeface="Gill Sans MT" pitchFamily="34" charset="0"/>
              </a:endParaRPr>
            </a:p>
            <a:p>
              <a:endParaRPr lang="en-US" sz="2400" b="0" dirty="0">
                <a:solidFill>
                  <a:srgbClr val="FFFF00"/>
                </a:solidFill>
                <a:latin typeface="Gill Sans MT" pitchFamily="34" charset="0"/>
              </a:endParaRPr>
            </a:p>
            <a:p>
              <a:endParaRPr lang="en-US" sz="2400" b="0" dirty="0">
                <a:solidFill>
                  <a:srgbClr val="FFFF00"/>
                </a:solidFill>
                <a:latin typeface="Gill Sans MT" pitchFamily="34" charset="0"/>
              </a:endParaRPr>
            </a:p>
            <a:p>
              <a:endParaRPr lang="en-US" sz="2400" b="0" dirty="0">
                <a:solidFill>
                  <a:srgbClr val="FFFF00"/>
                </a:solidFill>
                <a:latin typeface="Gill Sans MT" pitchFamily="34" charset="0"/>
              </a:endParaRPr>
            </a:p>
            <a:p>
              <a:endParaRPr lang="en-US" sz="2400" b="0" dirty="0">
                <a:solidFill>
                  <a:schemeClr val="tx2"/>
                </a:solidFill>
                <a:latin typeface="Gill Sans MT" pitchFamily="34" charset="0"/>
              </a:endParaRPr>
            </a:p>
          </p:txBody>
        </p:sp>
        <p:sp>
          <p:nvSpPr>
            <p:cNvPr id="27693" name="Text Box 6"/>
            <p:cNvSpPr txBox="1">
              <a:spLocks noChangeArrowheads="1"/>
            </p:cNvSpPr>
            <p:nvPr/>
          </p:nvSpPr>
          <p:spPr bwMode="auto">
            <a:xfrm>
              <a:off x="4947848" y="1661990"/>
              <a:ext cx="3802262" cy="26773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  <a:latin typeface="Gill Sans MT" pitchFamily="34" charset="0"/>
                </a:rPr>
                <a:t>Test Paths</a:t>
              </a:r>
            </a:p>
            <a:p>
              <a:endParaRPr lang="en-US" sz="2400" b="0" dirty="0">
                <a:solidFill>
                  <a:schemeClr val="tx2"/>
                </a:solidFill>
                <a:latin typeface="Gill Sans MT" pitchFamily="34" charset="0"/>
              </a:endParaRPr>
            </a:p>
            <a:p>
              <a:endParaRPr lang="en-US" sz="2400" b="0" dirty="0">
                <a:solidFill>
                  <a:schemeClr val="tx2"/>
                </a:solidFill>
                <a:latin typeface="Gill Sans MT" pitchFamily="34" charset="0"/>
              </a:endParaRPr>
            </a:p>
            <a:p>
              <a:endParaRPr lang="en-US" sz="2400" b="0" dirty="0">
                <a:solidFill>
                  <a:schemeClr val="tx2"/>
                </a:solidFill>
                <a:latin typeface="Gill Sans MT" pitchFamily="34" charset="0"/>
              </a:endParaRPr>
            </a:p>
            <a:p>
              <a:endParaRPr lang="en-US" sz="2400" b="0" dirty="0">
                <a:solidFill>
                  <a:schemeClr val="tx2"/>
                </a:solidFill>
                <a:latin typeface="Gill Sans MT" pitchFamily="34" charset="0"/>
              </a:endParaRPr>
            </a:p>
            <a:p>
              <a:endParaRPr lang="en-US" sz="2400" b="0" dirty="0">
                <a:solidFill>
                  <a:schemeClr val="tx2"/>
                </a:solidFill>
                <a:latin typeface="Gill Sans MT" pitchFamily="34" charset="0"/>
              </a:endParaRPr>
            </a:p>
            <a:p>
              <a:endParaRPr lang="en-US" sz="2400" b="0" dirty="0">
                <a:solidFill>
                  <a:schemeClr val="tx2"/>
                </a:solidFill>
                <a:latin typeface="Gill Sans MT" pitchFamily="34" charset="0"/>
              </a:endParaRPr>
            </a:p>
          </p:txBody>
        </p:sp>
        <p:sp>
          <p:nvSpPr>
            <p:cNvPr id="27694" name="Text Box 6"/>
            <p:cNvSpPr txBox="1">
              <a:spLocks noChangeArrowheads="1"/>
            </p:cNvSpPr>
            <p:nvPr/>
          </p:nvSpPr>
          <p:spPr bwMode="auto">
            <a:xfrm>
              <a:off x="2274358" y="1195327"/>
              <a:ext cx="6475749" cy="46166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  <a:latin typeface="Gill Sans MT" pitchFamily="34" charset="0"/>
                </a:rPr>
                <a:t>Prime Path Coverage</a:t>
              </a:r>
            </a:p>
          </p:txBody>
        </p:sp>
      </p:grpSp>
      <p:grpSp>
        <p:nvGrpSpPr>
          <p:cNvPr id="18" name="Group 81"/>
          <p:cNvGrpSpPr>
            <a:grpSpLocks/>
          </p:cNvGrpSpPr>
          <p:nvPr/>
        </p:nvGrpSpPr>
        <p:grpSpPr bwMode="auto">
          <a:xfrm>
            <a:off x="5235575" y="4484688"/>
            <a:ext cx="3800475" cy="395287"/>
            <a:chOff x="5241562" y="4454583"/>
            <a:chExt cx="3800109" cy="394741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27689" name="Rectangle 62"/>
            <p:cNvSpPr>
              <a:spLocks noChangeArrowheads="1"/>
            </p:cNvSpPr>
            <p:nvPr/>
          </p:nvSpPr>
          <p:spPr bwMode="auto">
            <a:xfrm>
              <a:off x="5241562" y="4454583"/>
              <a:ext cx="577484" cy="394741"/>
            </a:xfrm>
            <a:prstGeom prst="rect">
              <a:avLst/>
            </a:prstGeom>
            <a:grpFill/>
            <a:ln w="28575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ctr"/>
              <a:r>
                <a:rPr lang="en-US" sz="1800">
                  <a:solidFill>
                    <a:schemeClr val="tx1"/>
                  </a:solidFill>
                  <a:latin typeface="Gill Sans MT" pitchFamily="34" charset="0"/>
                </a:rPr>
                <a:t>i</a:t>
              </a:r>
            </a:p>
          </p:txBody>
        </p:sp>
        <p:sp>
          <p:nvSpPr>
            <p:cNvPr id="27690" name="Rectangle 63"/>
            <p:cNvSpPr>
              <a:spLocks noChangeArrowheads="1"/>
            </p:cNvSpPr>
            <p:nvPr/>
          </p:nvSpPr>
          <p:spPr bwMode="auto">
            <a:xfrm>
              <a:off x="5815871" y="4454583"/>
              <a:ext cx="2151401" cy="383497"/>
            </a:xfrm>
            <a:prstGeom prst="rect">
              <a:avLst/>
            </a:prstGeom>
            <a:grpFill/>
            <a:ln w="28575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ctr"/>
              <a:r>
                <a:rPr lang="en-US" sz="1800" dirty="0">
                  <a:solidFill>
                    <a:schemeClr val="tx1"/>
                  </a:solidFill>
                  <a:latin typeface="Gill Sans MT" pitchFamily="34" charset="0"/>
                </a:rPr>
                <a:t>A, D, E, F, G</a:t>
              </a:r>
            </a:p>
          </p:txBody>
        </p:sp>
        <p:sp>
          <p:nvSpPr>
            <p:cNvPr id="27691" name="Rectangle 64"/>
            <p:cNvSpPr>
              <a:spLocks noChangeArrowheads="1"/>
            </p:cNvSpPr>
            <p:nvPr/>
          </p:nvSpPr>
          <p:spPr bwMode="auto">
            <a:xfrm>
              <a:off x="7967273" y="4454584"/>
              <a:ext cx="1074398" cy="386671"/>
            </a:xfrm>
            <a:prstGeom prst="rect">
              <a:avLst/>
            </a:prstGeom>
            <a:grpFill/>
            <a:ln w="28575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ctr"/>
              <a:r>
                <a:rPr lang="en-US" sz="1800">
                  <a:solidFill>
                    <a:schemeClr val="tx1"/>
                  </a:solidFill>
                  <a:latin typeface="Gill Sans MT" pitchFamily="34" charset="0"/>
                </a:rPr>
                <a:t>H, I, J</a:t>
              </a:r>
            </a:p>
          </p:txBody>
        </p:sp>
      </p:grpSp>
      <p:grpSp>
        <p:nvGrpSpPr>
          <p:cNvPr id="19" name="Group 80"/>
          <p:cNvGrpSpPr>
            <a:grpSpLocks/>
          </p:cNvGrpSpPr>
          <p:nvPr/>
        </p:nvGrpSpPr>
        <p:grpSpPr bwMode="auto">
          <a:xfrm>
            <a:off x="5235575" y="4090988"/>
            <a:ext cx="3800475" cy="398462"/>
            <a:chOff x="5241562" y="4064838"/>
            <a:chExt cx="3800108" cy="398592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27686" name="Rectangle 65"/>
            <p:cNvSpPr>
              <a:spLocks noChangeArrowheads="1"/>
            </p:cNvSpPr>
            <p:nvPr/>
          </p:nvSpPr>
          <p:spPr bwMode="auto">
            <a:xfrm>
              <a:off x="5241562" y="4064838"/>
              <a:ext cx="569625" cy="394741"/>
            </a:xfrm>
            <a:prstGeom prst="rect">
              <a:avLst/>
            </a:prstGeom>
            <a:grpFill/>
            <a:ln w="28575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ctr"/>
              <a:r>
                <a:rPr lang="en-US">
                  <a:latin typeface="Gill Sans MT" pitchFamily="34" charset="0"/>
                </a:rPr>
                <a:t>TP</a:t>
              </a:r>
            </a:p>
          </p:txBody>
        </p:sp>
        <p:sp>
          <p:nvSpPr>
            <p:cNvPr id="27687" name="Rectangle 66"/>
            <p:cNvSpPr>
              <a:spLocks noChangeArrowheads="1"/>
            </p:cNvSpPr>
            <p:nvPr/>
          </p:nvSpPr>
          <p:spPr bwMode="auto">
            <a:xfrm>
              <a:off x="5811187" y="4064838"/>
              <a:ext cx="2163684" cy="394741"/>
            </a:xfrm>
            <a:prstGeom prst="rect">
              <a:avLst/>
            </a:prstGeom>
            <a:grpFill/>
            <a:ln w="28575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ctr"/>
              <a:r>
                <a:rPr lang="en-US">
                  <a:latin typeface="Gill Sans MT" pitchFamily="34" charset="0"/>
                </a:rPr>
                <a:t>TRs toured</a:t>
              </a:r>
            </a:p>
          </p:txBody>
        </p:sp>
        <p:sp>
          <p:nvSpPr>
            <p:cNvPr id="27688" name="Rectangle 67"/>
            <p:cNvSpPr>
              <a:spLocks noChangeArrowheads="1"/>
            </p:cNvSpPr>
            <p:nvPr/>
          </p:nvSpPr>
          <p:spPr bwMode="auto">
            <a:xfrm>
              <a:off x="7968519" y="4064838"/>
              <a:ext cx="1073151" cy="398592"/>
            </a:xfrm>
            <a:prstGeom prst="rect">
              <a:avLst/>
            </a:prstGeom>
            <a:grpFill/>
            <a:ln w="28575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ctr"/>
              <a:r>
                <a:rPr lang="en-US" sz="1800" i="1">
                  <a:latin typeface="Gill Sans MT" pitchFamily="34" charset="0"/>
                </a:rPr>
                <a:t>sidetrips</a:t>
              </a:r>
            </a:p>
          </p:txBody>
        </p:sp>
      </p:grpSp>
      <p:grpSp>
        <p:nvGrpSpPr>
          <p:cNvPr id="20" name="Group 82"/>
          <p:cNvGrpSpPr>
            <a:grpSpLocks/>
          </p:cNvGrpSpPr>
          <p:nvPr/>
        </p:nvGrpSpPr>
        <p:grpSpPr bwMode="auto">
          <a:xfrm>
            <a:off x="5235575" y="4864100"/>
            <a:ext cx="3800475" cy="395288"/>
            <a:chOff x="5241562" y="4834333"/>
            <a:chExt cx="3800109" cy="394741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27683" name="Rectangle 68"/>
            <p:cNvSpPr>
              <a:spLocks noChangeArrowheads="1"/>
            </p:cNvSpPr>
            <p:nvPr/>
          </p:nvSpPr>
          <p:spPr bwMode="auto">
            <a:xfrm>
              <a:off x="5241562" y="4834333"/>
              <a:ext cx="569625" cy="394741"/>
            </a:xfrm>
            <a:prstGeom prst="rect">
              <a:avLst/>
            </a:prstGeom>
            <a:grpFill/>
            <a:ln w="28575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ctr"/>
              <a:r>
                <a:rPr lang="en-US" sz="1800">
                  <a:solidFill>
                    <a:schemeClr val="tx1"/>
                  </a:solidFill>
                  <a:latin typeface="Gill Sans MT" pitchFamily="34" charset="0"/>
                </a:rPr>
                <a:t>ii</a:t>
              </a:r>
            </a:p>
          </p:txBody>
        </p:sp>
        <p:sp>
          <p:nvSpPr>
            <p:cNvPr id="27684" name="Rectangle 70"/>
            <p:cNvSpPr>
              <a:spLocks noChangeArrowheads="1"/>
            </p:cNvSpPr>
            <p:nvPr/>
          </p:nvSpPr>
          <p:spPr bwMode="auto">
            <a:xfrm>
              <a:off x="5815871" y="4835583"/>
              <a:ext cx="2151401" cy="383497"/>
            </a:xfrm>
            <a:prstGeom prst="rect">
              <a:avLst/>
            </a:prstGeom>
            <a:grpFill/>
            <a:ln w="28575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ctr"/>
              <a:r>
                <a:rPr lang="en-US" sz="1800">
                  <a:solidFill>
                    <a:schemeClr val="tx1"/>
                  </a:solidFill>
                  <a:latin typeface="Gill Sans MT" pitchFamily="34" charset="0"/>
                </a:rPr>
                <a:t>A, </a:t>
              </a:r>
              <a:r>
                <a:rPr lang="en-US" sz="1800">
                  <a:solidFill>
                    <a:schemeClr val="tx2"/>
                  </a:solidFill>
                  <a:latin typeface="Gill Sans MT" pitchFamily="34" charset="0"/>
                </a:rPr>
                <a:t>B</a:t>
              </a:r>
              <a:r>
                <a:rPr lang="en-US" sz="1800">
                  <a:solidFill>
                    <a:schemeClr val="tx1"/>
                  </a:solidFill>
                  <a:latin typeface="Gill Sans MT" pitchFamily="34" charset="0"/>
                </a:rPr>
                <a:t>, </a:t>
              </a:r>
              <a:r>
                <a:rPr lang="en-US" sz="1800">
                  <a:solidFill>
                    <a:schemeClr val="tx2"/>
                  </a:solidFill>
                  <a:latin typeface="Gill Sans MT" pitchFamily="34" charset="0"/>
                </a:rPr>
                <a:t>C</a:t>
              </a:r>
              <a:r>
                <a:rPr lang="en-US" sz="1800">
                  <a:solidFill>
                    <a:schemeClr val="tx1"/>
                  </a:solidFill>
                  <a:latin typeface="Gill Sans MT" pitchFamily="34" charset="0"/>
                </a:rPr>
                <a:t>, D, E, F, G, </a:t>
              </a:r>
            </a:p>
          </p:txBody>
        </p:sp>
        <p:sp>
          <p:nvSpPr>
            <p:cNvPr id="27685" name="Rectangle 71"/>
            <p:cNvSpPr>
              <a:spLocks noChangeArrowheads="1"/>
            </p:cNvSpPr>
            <p:nvPr/>
          </p:nvSpPr>
          <p:spPr bwMode="auto">
            <a:xfrm>
              <a:off x="7967273" y="4835584"/>
              <a:ext cx="1074398" cy="386671"/>
            </a:xfrm>
            <a:prstGeom prst="rect">
              <a:avLst/>
            </a:prstGeom>
            <a:grpFill/>
            <a:ln w="28575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ctr"/>
              <a:r>
                <a:rPr lang="en-US" sz="1800">
                  <a:solidFill>
                    <a:schemeClr val="tx1"/>
                  </a:solidFill>
                  <a:latin typeface="Gill Sans MT" pitchFamily="34" charset="0"/>
                </a:rPr>
                <a:t>H, I, J</a:t>
              </a:r>
            </a:p>
          </p:txBody>
        </p:sp>
      </p:grpSp>
      <p:grpSp>
        <p:nvGrpSpPr>
          <p:cNvPr id="21" name="Group 83"/>
          <p:cNvGrpSpPr>
            <a:grpSpLocks/>
          </p:cNvGrpSpPr>
          <p:nvPr/>
        </p:nvGrpSpPr>
        <p:grpSpPr bwMode="auto">
          <a:xfrm>
            <a:off x="5235575" y="5246688"/>
            <a:ext cx="3797300" cy="396875"/>
            <a:chOff x="5241562" y="5216585"/>
            <a:chExt cx="3796934" cy="397320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27680" name="Rectangle 69"/>
            <p:cNvSpPr>
              <a:spLocks noChangeArrowheads="1"/>
            </p:cNvSpPr>
            <p:nvPr/>
          </p:nvSpPr>
          <p:spPr bwMode="auto">
            <a:xfrm>
              <a:off x="5241562" y="5219080"/>
              <a:ext cx="569625" cy="393739"/>
            </a:xfrm>
            <a:prstGeom prst="rect">
              <a:avLst/>
            </a:prstGeom>
            <a:grpFill/>
            <a:ln w="28575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ctr"/>
              <a:r>
                <a:rPr lang="en-US" sz="1800">
                  <a:solidFill>
                    <a:schemeClr val="tx1"/>
                  </a:solidFill>
                  <a:latin typeface="Gill Sans MT" pitchFamily="34" charset="0"/>
                </a:rPr>
                <a:t>iii</a:t>
              </a:r>
            </a:p>
          </p:txBody>
        </p:sp>
        <p:sp>
          <p:nvSpPr>
            <p:cNvPr id="27681" name="Rectangle 72"/>
            <p:cNvSpPr>
              <a:spLocks noChangeArrowheads="1"/>
            </p:cNvSpPr>
            <p:nvPr/>
          </p:nvSpPr>
          <p:spPr bwMode="auto">
            <a:xfrm>
              <a:off x="5812696" y="5219758"/>
              <a:ext cx="2151401" cy="394058"/>
            </a:xfrm>
            <a:prstGeom prst="rect">
              <a:avLst/>
            </a:prstGeom>
            <a:grpFill/>
            <a:ln w="28575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ctr"/>
              <a:r>
                <a:rPr lang="en-US" sz="1800">
                  <a:solidFill>
                    <a:schemeClr val="tx1"/>
                  </a:solidFill>
                  <a:latin typeface="Gill Sans MT" pitchFamily="34" charset="0"/>
                </a:rPr>
                <a:t>A, F, </a:t>
              </a:r>
              <a:r>
                <a:rPr lang="en-US" sz="1800">
                  <a:solidFill>
                    <a:schemeClr val="tx2"/>
                  </a:solidFill>
                  <a:latin typeface="Gill Sans MT" pitchFamily="34" charset="0"/>
                </a:rPr>
                <a:t>H</a:t>
              </a:r>
            </a:p>
          </p:txBody>
        </p:sp>
        <p:sp>
          <p:nvSpPr>
            <p:cNvPr id="27682" name="Rectangle 73"/>
            <p:cNvSpPr>
              <a:spLocks noChangeArrowheads="1"/>
            </p:cNvSpPr>
            <p:nvPr/>
          </p:nvSpPr>
          <p:spPr bwMode="auto">
            <a:xfrm>
              <a:off x="7964098" y="5216585"/>
              <a:ext cx="1074398" cy="397320"/>
            </a:xfrm>
            <a:prstGeom prst="rect">
              <a:avLst/>
            </a:prstGeom>
            <a:grpFill/>
            <a:ln w="28575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ctr"/>
              <a:r>
                <a:rPr lang="en-US" sz="1800">
                  <a:solidFill>
                    <a:schemeClr val="tx1"/>
                  </a:solidFill>
                  <a:latin typeface="Gill Sans MT" pitchFamily="34" charset="0"/>
                </a:rPr>
                <a:t>J</a:t>
              </a:r>
            </a:p>
          </p:txBody>
        </p:sp>
      </p:grpSp>
      <p:grpSp>
        <p:nvGrpSpPr>
          <p:cNvPr id="22" name="Group 84"/>
          <p:cNvGrpSpPr>
            <a:grpSpLocks/>
          </p:cNvGrpSpPr>
          <p:nvPr/>
        </p:nvGrpSpPr>
        <p:grpSpPr bwMode="auto">
          <a:xfrm>
            <a:off x="5235575" y="5646738"/>
            <a:ext cx="3811588" cy="396875"/>
            <a:chOff x="5229070" y="5616322"/>
            <a:chExt cx="3811924" cy="397320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27677" name="Rectangle 74"/>
            <p:cNvSpPr>
              <a:spLocks noChangeArrowheads="1"/>
            </p:cNvSpPr>
            <p:nvPr/>
          </p:nvSpPr>
          <p:spPr bwMode="auto">
            <a:xfrm>
              <a:off x="5229070" y="5618817"/>
              <a:ext cx="569625" cy="393739"/>
            </a:xfrm>
            <a:prstGeom prst="rect">
              <a:avLst/>
            </a:prstGeom>
            <a:grpFill/>
            <a:ln w="28575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ctr"/>
              <a:r>
                <a:rPr lang="en-US" sz="1800">
                  <a:solidFill>
                    <a:schemeClr val="tx1"/>
                  </a:solidFill>
                  <a:latin typeface="Gill Sans MT" pitchFamily="34" charset="0"/>
                </a:rPr>
                <a:t>iv</a:t>
              </a:r>
            </a:p>
          </p:txBody>
        </p:sp>
        <p:sp>
          <p:nvSpPr>
            <p:cNvPr id="27678" name="Rectangle 75"/>
            <p:cNvSpPr>
              <a:spLocks noChangeArrowheads="1"/>
            </p:cNvSpPr>
            <p:nvPr/>
          </p:nvSpPr>
          <p:spPr bwMode="auto">
            <a:xfrm>
              <a:off x="5800204" y="5619495"/>
              <a:ext cx="2182058" cy="394058"/>
            </a:xfrm>
            <a:prstGeom prst="rect">
              <a:avLst/>
            </a:prstGeom>
            <a:grpFill/>
            <a:ln w="28575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ctr"/>
              <a:r>
                <a:rPr lang="en-US" sz="1800">
                  <a:solidFill>
                    <a:schemeClr val="tx1"/>
                  </a:solidFill>
                  <a:latin typeface="Gill Sans MT" pitchFamily="34" charset="0"/>
                </a:rPr>
                <a:t>D, E, F, </a:t>
              </a:r>
              <a:r>
                <a:rPr lang="en-US" sz="1800">
                  <a:solidFill>
                    <a:schemeClr val="tx2"/>
                  </a:solidFill>
                  <a:latin typeface="Gill Sans MT" pitchFamily="34" charset="0"/>
                </a:rPr>
                <a:t>I</a:t>
              </a:r>
            </a:p>
          </p:txBody>
        </p:sp>
        <p:sp>
          <p:nvSpPr>
            <p:cNvPr id="27679" name="Rectangle 76"/>
            <p:cNvSpPr>
              <a:spLocks noChangeArrowheads="1"/>
            </p:cNvSpPr>
            <p:nvPr/>
          </p:nvSpPr>
          <p:spPr bwMode="auto">
            <a:xfrm>
              <a:off x="7966596" y="5616322"/>
              <a:ext cx="1074398" cy="397320"/>
            </a:xfrm>
            <a:prstGeom prst="rect">
              <a:avLst/>
            </a:prstGeom>
            <a:grpFill/>
            <a:ln w="28575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ctr"/>
              <a:r>
                <a:rPr lang="en-US" sz="1800">
                  <a:solidFill>
                    <a:schemeClr val="tx1"/>
                  </a:solidFill>
                  <a:latin typeface="Gill Sans MT" pitchFamily="34" charset="0"/>
                </a:rPr>
                <a:t>J</a:t>
              </a:r>
            </a:p>
          </p:txBody>
        </p:sp>
      </p:grpSp>
      <p:grpSp>
        <p:nvGrpSpPr>
          <p:cNvPr id="23" name="Group 85"/>
          <p:cNvGrpSpPr>
            <a:grpSpLocks/>
          </p:cNvGrpSpPr>
          <p:nvPr/>
        </p:nvGrpSpPr>
        <p:grpSpPr bwMode="auto">
          <a:xfrm>
            <a:off x="5235575" y="6043614"/>
            <a:ext cx="3803650" cy="398462"/>
            <a:chOff x="5236567" y="6006060"/>
            <a:chExt cx="3804429" cy="397320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27674" name="Rectangle 77"/>
            <p:cNvSpPr>
              <a:spLocks noChangeArrowheads="1"/>
            </p:cNvSpPr>
            <p:nvPr/>
          </p:nvSpPr>
          <p:spPr bwMode="auto">
            <a:xfrm>
              <a:off x="5236567" y="6008555"/>
              <a:ext cx="569625" cy="393739"/>
            </a:xfrm>
            <a:prstGeom prst="rect">
              <a:avLst/>
            </a:prstGeom>
            <a:grpFill/>
            <a:ln w="28575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ctr"/>
              <a:r>
                <a:rPr lang="en-US" sz="1800">
                  <a:solidFill>
                    <a:schemeClr val="tx1"/>
                  </a:solidFill>
                  <a:latin typeface="Gill Sans MT" pitchFamily="34" charset="0"/>
                </a:rPr>
                <a:t>v</a:t>
              </a:r>
            </a:p>
          </p:txBody>
        </p:sp>
        <p:sp>
          <p:nvSpPr>
            <p:cNvPr id="27675" name="Rectangle 78"/>
            <p:cNvSpPr>
              <a:spLocks noChangeArrowheads="1"/>
            </p:cNvSpPr>
            <p:nvPr/>
          </p:nvSpPr>
          <p:spPr bwMode="auto">
            <a:xfrm>
              <a:off x="5807701" y="6009233"/>
              <a:ext cx="2182056" cy="394058"/>
            </a:xfrm>
            <a:prstGeom prst="rect">
              <a:avLst/>
            </a:prstGeom>
            <a:grpFill/>
            <a:ln w="28575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ctr"/>
              <a:r>
                <a:rPr lang="en-US" sz="1800">
                  <a:solidFill>
                    <a:schemeClr val="tx2"/>
                  </a:solidFill>
                  <a:latin typeface="Gill Sans MT" pitchFamily="34" charset="0"/>
                </a:rPr>
                <a:t>J</a:t>
              </a:r>
            </a:p>
          </p:txBody>
        </p:sp>
        <p:sp>
          <p:nvSpPr>
            <p:cNvPr id="27676" name="Rectangle 79"/>
            <p:cNvSpPr>
              <a:spLocks noChangeArrowheads="1"/>
            </p:cNvSpPr>
            <p:nvPr/>
          </p:nvSpPr>
          <p:spPr bwMode="auto">
            <a:xfrm>
              <a:off x="7966598" y="6006060"/>
              <a:ext cx="1074398" cy="397320"/>
            </a:xfrm>
            <a:prstGeom prst="rect">
              <a:avLst/>
            </a:prstGeom>
            <a:grpFill/>
            <a:ln w="28575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ctr"/>
              <a:endParaRPr lang="en-US" sz="1800">
                <a:solidFill>
                  <a:schemeClr val="tx1"/>
                </a:solidFill>
                <a:latin typeface="Gill Sans MT" pitchFamily="34" charset="0"/>
              </a:endParaRPr>
            </a:p>
          </p:txBody>
        </p:sp>
      </p:grpSp>
      <p:sp>
        <p:nvSpPr>
          <p:cNvPr id="27671" name="Date Placeholder 75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Introduction to Software Testing, Edition 2  (Ch 7)</a:t>
            </a:r>
          </a:p>
        </p:txBody>
      </p:sp>
      <p:sp>
        <p:nvSpPr>
          <p:cNvPr id="27673" name="Footer Placeholder 77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© Ammann &amp; Offutt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A85067-8029-4B11-9218-99F57D2F78EB}" type="slidenum">
              <a:rPr lang="en-US" smtClean="0"/>
              <a:pPr>
                <a:defRPr/>
              </a:pPr>
              <a:t>67</a:t>
            </a:fld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2586037" y="1600961"/>
            <a:ext cx="233753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>
                <a:solidFill>
                  <a:schemeClr val="tx2"/>
                </a:solidFill>
                <a:latin typeface="Gill Sans MT" pitchFamily="34" charset="0"/>
              </a:rPr>
              <a:t>A. </a:t>
            </a: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[ 3, 4, 3 ]</a:t>
            </a:r>
          </a:p>
          <a:p>
            <a:r>
              <a:rPr lang="en-US" sz="2400" b="0" dirty="0">
                <a:solidFill>
                  <a:schemeClr val="tx2"/>
                </a:solidFill>
                <a:latin typeface="Gill Sans MT" pitchFamily="34" charset="0"/>
              </a:rPr>
              <a:t>B. </a:t>
            </a: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[ 4, 3, 4 ]</a:t>
            </a:r>
          </a:p>
          <a:p>
            <a:r>
              <a:rPr lang="en-US" sz="2400" b="0" dirty="0">
                <a:solidFill>
                  <a:schemeClr val="tx2"/>
                </a:solidFill>
                <a:latin typeface="Gill Sans MT" pitchFamily="34" charset="0"/>
              </a:rPr>
              <a:t>C. </a:t>
            </a: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[ 7, 6, 7 ]</a:t>
            </a:r>
          </a:p>
          <a:p>
            <a:r>
              <a:rPr lang="en-US" sz="2400" b="0" dirty="0">
                <a:solidFill>
                  <a:schemeClr val="tx2"/>
                </a:solidFill>
                <a:latin typeface="Gill Sans MT" pitchFamily="34" charset="0"/>
              </a:rPr>
              <a:t>D. </a:t>
            </a: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[ 7, 6, 8 ]</a:t>
            </a:r>
          </a:p>
          <a:p>
            <a:r>
              <a:rPr lang="en-US" sz="2400" b="0" dirty="0">
                <a:solidFill>
                  <a:schemeClr val="tx2"/>
                </a:solidFill>
                <a:latin typeface="Gill Sans MT" pitchFamily="34" charset="0"/>
              </a:rPr>
              <a:t>E. </a:t>
            </a: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[ 6, 7, 6 ]</a:t>
            </a:r>
          </a:p>
          <a:p>
            <a:r>
              <a:rPr lang="en-US" sz="2400" b="0" dirty="0">
                <a:solidFill>
                  <a:schemeClr val="tx2"/>
                </a:solidFill>
                <a:latin typeface="Gill Sans MT" pitchFamily="34" charset="0"/>
              </a:rPr>
              <a:t>F. </a:t>
            </a: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[ 1, 2, 3, 4 ]</a:t>
            </a:r>
          </a:p>
          <a:p>
            <a:r>
              <a:rPr lang="en-US" sz="2400" b="0" dirty="0">
                <a:solidFill>
                  <a:schemeClr val="tx2"/>
                </a:solidFill>
                <a:latin typeface="Gill Sans MT" pitchFamily="34" charset="0"/>
              </a:rPr>
              <a:t>G. </a:t>
            </a: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[ 4, 3, 5, 6, 7 ]</a:t>
            </a:r>
          </a:p>
          <a:p>
            <a:r>
              <a:rPr lang="en-US" sz="2400" b="0" dirty="0">
                <a:solidFill>
                  <a:schemeClr val="tx2"/>
                </a:solidFill>
                <a:latin typeface="Gill Sans MT" pitchFamily="34" charset="0"/>
              </a:rPr>
              <a:t>H. </a:t>
            </a: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[ 4, 3, 5, 6, 8 ]</a:t>
            </a:r>
          </a:p>
          <a:p>
            <a:r>
              <a:rPr lang="en-US" sz="2400" b="0" dirty="0">
                <a:solidFill>
                  <a:schemeClr val="tx2"/>
                </a:solidFill>
                <a:latin typeface="Gill Sans MT" pitchFamily="34" charset="0"/>
              </a:rPr>
              <a:t>I. </a:t>
            </a: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[ 1, 2, 3, 5, 6, 7 ]</a:t>
            </a:r>
          </a:p>
          <a:p>
            <a:r>
              <a:rPr lang="en-US" sz="2400" b="0" dirty="0">
                <a:solidFill>
                  <a:schemeClr val="tx2"/>
                </a:solidFill>
                <a:latin typeface="Gill Sans MT" pitchFamily="34" charset="0"/>
              </a:rPr>
              <a:t>J.</a:t>
            </a: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 [ 1, 2, 3, 5, 6, 8 ]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5184579" y="1594246"/>
            <a:ext cx="359527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 err="1">
                <a:solidFill>
                  <a:schemeClr val="tx2"/>
                </a:solidFill>
                <a:latin typeface="Gill Sans MT" pitchFamily="34" charset="0"/>
              </a:rPr>
              <a:t>i</a:t>
            </a:r>
            <a:r>
              <a:rPr lang="en-US" sz="2400" b="0" dirty="0">
                <a:solidFill>
                  <a:schemeClr val="tx2"/>
                </a:solidFill>
                <a:latin typeface="Gill Sans MT" pitchFamily="34" charset="0"/>
              </a:rPr>
              <a:t>.  </a:t>
            </a: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[ 1, 2, 3, 4, 3, 5, 6, 7, 6, 8 ]</a:t>
            </a:r>
          </a:p>
          <a:p>
            <a:r>
              <a:rPr lang="en-US" sz="2400" b="0" dirty="0">
                <a:solidFill>
                  <a:schemeClr val="tx2"/>
                </a:solidFill>
                <a:latin typeface="Gill Sans MT" pitchFamily="34" charset="0"/>
              </a:rPr>
              <a:t>ii. </a:t>
            </a: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[ 1, 2, 3, 4, 3, 4, 3,</a:t>
            </a:r>
          </a:p>
          <a:p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       5, 6, 7, 6, 7, 6, 8 ]</a:t>
            </a:r>
          </a:p>
          <a:p>
            <a:r>
              <a:rPr lang="en-US" sz="2400" b="0" dirty="0">
                <a:solidFill>
                  <a:schemeClr val="tx2"/>
                </a:solidFill>
                <a:latin typeface="Gill Sans MT" pitchFamily="34" charset="0"/>
              </a:rPr>
              <a:t>iii. </a:t>
            </a: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[ 1, 2, 3, 4, 3, 5, 6, 8 ]</a:t>
            </a:r>
          </a:p>
          <a:p>
            <a:r>
              <a:rPr lang="en-US" sz="2400" b="0" dirty="0">
                <a:solidFill>
                  <a:schemeClr val="tx2"/>
                </a:solidFill>
                <a:latin typeface="Gill Sans MT" pitchFamily="34" charset="0"/>
              </a:rPr>
              <a:t>iv. </a:t>
            </a: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[ 1, 2, 3, 5, 6, 7, 6, 8 ]</a:t>
            </a:r>
          </a:p>
          <a:p>
            <a:r>
              <a:rPr lang="en-US" sz="2400" b="0" dirty="0">
                <a:solidFill>
                  <a:schemeClr val="tx2"/>
                </a:solidFill>
                <a:latin typeface="Gill Sans MT" pitchFamily="34" charset="0"/>
              </a:rPr>
              <a:t>v.</a:t>
            </a: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  [ 1, 2, 3, 5, 6, 8 ]</a:t>
            </a:r>
          </a:p>
        </p:txBody>
      </p:sp>
      <p:sp>
        <p:nvSpPr>
          <p:cNvPr id="79" name="Line 92"/>
          <p:cNvSpPr>
            <a:spLocks noChangeShapeType="1"/>
          </p:cNvSpPr>
          <p:nvPr/>
        </p:nvSpPr>
        <p:spPr bwMode="auto">
          <a:xfrm>
            <a:off x="5465511" y="4639455"/>
            <a:ext cx="2864162" cy="11907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>
              <a:latin typeface="Gill Sans MT" pitchFamily="34" charset="0"/>
            </a:endParaRPr>
          </a:p>
        </p:txBody>
      </p:sp>
      <p:sp>
        <p:nvSpPr>
          <p:cNvPr id="80" name="AutoShape 93"/>
          <p:cNvSpPr>
            <a:spLocks/>
          </p:cNvSpPr>
          <p:nvPr/>
        </p:nvSpPr>
        <p:spPr bwMode="auto">
          <a:xfrm>
            <a:off x="3031067" y="5597820"/>
            <a:ext cx="2071158" cy="764881"/>
          </a:xfrm>
          <a:prstGeom prst="borderCallout2">
            <a:avLst>
              <a:gd name="adj1" fmla="val -585"/>
              <a:gd name="adj2" fmla="val 61926"/>
              <a:gd name="adj3" fmla="val -27396"/>
              <a:gd name="adj4" fmla="val 72239"/>
              <a:gd name="adj5" fmla="val -124683"/>
              <a:gd name="adj6" fmla="val 141751"/>
            </a:avLst>
          </a:prstGeom>
          <a:solidFill>
            <a:srgbClr val="0000FF"/>
          </a:solidFill>
          <a:ln w="28575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r>
              <a:rPr lang="en-US" dirty="0">
                <a:latin typeface="Gill Sans MT" pitchFamily="34" charset="0"/>
              </a:rPr>
              <a:t>TP ii makes </a:t>
            </a:r>
          </a:p>
          <a:p>
            <a:r>
              <a:rPr lang="en-US" dirty="0">
                <a:latin typeface="Gill Sans MT" pitchFamily="34" charset="0"/>
              </a:rPr>
              <a:t>TP </a:t>
            </a:r>
            <a:r>
              <a:rPr lang="en-US" dirty="0" err="1">
                <a:latin typeface="Gill Sans MT" pitchFamily="34" charset="0"/>
              </a:rPr>
              <a:t>i</a:t>
            </a:r>
            <a:r>
              <a:rPr lang="en-US" dirty="0">
                <a:latin typeface="Gill Sans MT" pitchFamily="34" charset="0"/>
              </a:rPr>
              <a:t> redundant.</a:t>
            </a:r>
          </a:p>
        </p:txBody>
      </p:sp>
    </p:spTree>
    <p:extLst>
      <p:ext uri="{BB962C8B-B14F-4D97-AF65-F5344CB8AC3E}">
        <p14:creationId xmlns:p14="http://schemas.microsoft.com/office/powerpoint/2010/main" val="59813512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78" grpId="0"/>
      <p:bldP spid="79" grpId="0" animBg="1"/>
      <p:bldP spid="80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Introduction to Software Testing, Edition 2  (Ch 7)</a:t>
            </a:r>
          </a:p>
        </p:txBody>
      </p:sp>
      <p:sp>
        <p:nvSpPr>
          <p:cNvPr id="2867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© Ammann &amp; Offutt</a:t>
            </a:r>
          </a:p>
        </p:txBody>
      </p:sp>
      <p:sp>
        <p:nvSpPr>
          <p:cNvPr id="286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D4FEF33-B210-4BAD-8D19-05207C25B003}" type="slidenum">
              <a:rPr lang="en-US" smtClean="0"/>
              <a:pPr/>
              <a:t>68</a:t>
            </a:fld>
            <a:endParaRPr lang="en-US"/>
          </a:p>
        </p:txBody>
      </p:sp>
      <p:sp>
        <p:nvSpPr>
          <p:cNvPr id="286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Data Flow Coverage for Source</a:t>
            </a:r>
          </a:p>
        </p:txBody>
      </p:sp>
      <p:sp>
        <p:nvSpPr>
          <p:cNvPr id="286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089" y="815978"/>
            <a:ext cx="8920799" cy="5870572"/>
          </a:xfrm>
        </p:spPr>
        <p:txBody>
          <a:bodyPr/>
          <a:lstStyle/>
          <a:p>
            <a:pPr algn="just"/>
            <a:r>
              <a:rPr lang="en-US" b="1" dirty="0">
                <a:solidFill>
                  <a:schemeClr val="tx2"/>
                </a:solidFill>
              </a:rPr>
              <a:t>def</a:t>
            </a:r>
            <a:r>
              <a:rPr lang="en-US" b="1" dirty="0"/>
              <a:t>:</a:t>
            </a:r>
            <a:r>
              <a:rPr lang="en-US" dirty="0"/>
              <a:t> a location where a value is stored into </a:t>
            </a:r>
            <a:r>
              <a:rPr lang="en-US" dirty="0">
                <a:solidFill>
                  <a:schemeClr val="tx2"/>
                </a:solidFill>
              </a:rPr>
              <a:t>memory</a:t>
            </a:r>
          </a:p>
          <a:p>
            <a:pPr lvl="1" algn="just">
              <a:spcBef>
                <a:spcPts val="0"/>
              </a:spcBef>
            </a:pPr>
            <a:r>
              <a:rPr lang="en-US" dirty="0"/>
              <a:t>x appears on the </a:t>
            </a:r>
            <a:r>
              <a:rPr lang="en-US" dirty="0">
                <a:solidFill>
                  <a:schemeClr val="tx2"/>
                </a:solidFill>
              </a:rPr>
              <a:t>left side</a:t>
            </a:r>
            <a:r>
              <a:rPr lang="en-US" dirty="0"/>
              <a:t> of an assignment (</a:t>
            </a:r>
            <a:r>
              <a:rPr lang="en-US" dirty="0">
                <a:latin typeface="Helvetica" charset="0"/>
              </a:rPr>
              <a:t>x = 44</a:t>
            </a:r>
            <a:r>
              <a:rPr lang="en-US" dirty="0"/>
              <a:t>;)</a:t>
            </a:r>
          </a:p>
          <a:p>
            <a:pPr lvl="1" algn="just">
              <a:spcBef>
                <a:spcPts val="0"/>
              </a:spcBef>
            </a:pPr>
            <a:r>
              <a:rPr lang="en-US" dirty="0"/>
              <a:t>x is an </a:t>
            </a:r>
            <a:r>
              <a:rPr lang="en-US" dirty="0">
                <a:solidFill>
                  <a:schemeClr val="tx2"/>
                </a:solidFill>
              </a:rPr>
              <a:t>actual parameter</a:t>
            </a:r>
            <a:r>
              <a:rPr lang="en-US" dirty="0"/>
              <a:t> in a call and the method </a:t>
            </a:r>
            <a:r>
              <a:rPr lang="en-US" dirty="0">
                <a:solidFill>
                  <a:schemeClr val="tx2"/>
                </a:solidFill>
              </a:rPr>
              <a:t>changes</a:t>
            </a:r>
            <a:r>
              <a:rPr lang="en-US" dirty="0"/>
              <a:t> its value</a:t>
            </a:r>
          </a:p>
          <a:p>
            <a:pPr lvl="1" algn="just">
              <a:spcBef>
                <a:spcPts val="0"/>
              </a:spcBef>
            </a:pPr>
            <a:r>
              <a:rPr lang="en-US" dirty="0"/>
              <a:t>x is a </a:t>
            </a:r>
            <a:r>
              <a:rPr lang="en-US" dirty="0">
                <a:solidFill>
                  <a:schemeClr val="tx2"/>
                </a:solidFill>
              </a:rPr>
              <a:t>formal parameter</a:t>
            </a:r>
            <a:r>
              <a:rPr lang="en-US" dirty="0"/>
              <a:t> of a method (implicit def when method starts)</a:t>
            </a:r>
          </a:p>
          <a:p>
            <a:pPr lvl="1" algn="just">
              <a:spcBef>
                <a:spcPts val="0"/>
              </a:spcBef>
            </a:pPr>
            <a:r>
              <a:rPr lang="en-US" dirty="0"/>
              <a:t>x is an </a:t>
            </a:r>
            <a:r>
              <a:rPr lang="en-US" dirty="0">
                <a:solidFill>
                  <a:schemeClr val="tx2"/>
                </a:solidFill>
              </a:rPr>
              <a:t>input</a:t>
            </a:r>
            <a:r>
              <a:rPr lang="en-US" dirty="0"/>
              <a:t> to a program</a:t>
            </a:r>
          </a:p>
          <a:p>
            <a:pPr algn="just"/>
            <a:r>
              <a:rPr lang="en-US" b="1" dirty="0">
                <a:solidFill>
                  <a:schemeClr val="tx2"/>
                </a:solidFill>
              </a:rPr>
              <a:t>use</a:t>
            </a:r>
            <a:r>
              <a:rPr lang="en-US" b="1" dirty="0"/>
              <a:t>:</a:t>
            </a:r>
            <a:r>
              <a:rPr lang="en-US" dirty="0"/>
              <a:t> a location where variable’s value is </a:t>
            </a:r>
            <a:r>
              <a:rPr lang="en-US" dirty="0">
                <a:solidFill>
                  <a:schemeClr val="tx2"/>
                </a:solidFill>
              </a:rPr>
              <a:t>accessed</a:t>
            </a:r>
          </a:p>
          <a:p>
            <a:pPr lvl="1" algn="just">
              <a:spcBef>
                <a:spcPts val="0"/>
              </a:spcBef>
            </a:pPr>
            <a:r>
              <a:rPr lang="en-US" dirty="0"/>
              <a:t>x appears on the </a:t>
            </a:r>
            <a:r>
              <a:rPr lang="en-US" dirty="0">
                <a:solidFill>
                  <a:schemeClr val="tx2"/>
                </a:solidFill>
              </a:rPr>
              <a:t>right side</a:t>
            </a:r>
            <a:r>
              <a:rPr lang="en-US" dirty="0"/>
              <a:t> of an assignment</a:t>
            </a:r>
          </a:p>
          <a:p>
            <a:pPr lvl="1" algn="just">
              <a:spcBef>
                <a:spcPts val="0"/>
              </a:spcBef>
            </a:pPr>
            <a:r>
              <a:rPr lang="en-US" dirty="0"/>
              <a:t>x appears in a conditional </a:t>
            </a:r>
            <a:r>
              <a:rPr lang="en-US" dirty="0">
                <a:solidFill>
                  <a:schemeClr val="tx2"/>
                </a:solidFill>
              </a:rPr>
              <a:t>test</a:t>
            </a:r>
          </a:p>
          <a:p>
            <a:pPr lvl="1" algn="just">
              <a:spcBef>
                <a:spcPts val="0"/>
              </a:spcBef>
            </a:pPr>
            <a:r>
              <a:rPr lang="en-US" dirty="0"/>
              <a:t>x is an </a:t>
            </a:r>
            <a:r>
              <a:rPr lang="en-US" dirty="0">
                <a:solidFill>
                  <a:schemeClr val="tx2"/>
                </a:solidFill>
              </a:rPr>
              <a:t>actual parameter</a:t>
            </a:r>
            <a:r>
              <a:rPr lang="en-US" dirty="0"/>
              <a:t> to a method</a:t>
            </a:r>
          </a:p>
          <a:p>
            <a:pPr lvl="1" algn="just">
              <a:spcBef>
                <a:spcPts val="0"/>
              </a:spcBef>
            </a:pPr>
            <a:r>
              <a:rPr lang="en-US" dirty="0"/>
              <a:t>x is an </a:t>
            </a:r>
            <a:r>
              <a:rPr lang="en-US" dirty="0">
                <a:solidFill>
                  <a:schemeClr val="tx2"/>
                </a:solidFill>
              </a:rPr>
              <a:t>output</a:t>
            </a:r>
            <a:r>
              <a:rPr lang="en-US" dirty="0"/>
              <a:t> of the program</a:t>
            </a:r>
          </a:p>
          <a:p>
            <a:pPr lvl="1" algn="just">
              <a:spcBef>
                <a:spcPts val="0"/>
              </a:spcBef>
            </a:pPr>
            <a:r>
              <a:rPr lang="en-US" dirty="0"/>
              <a:t>x is an output of a method in a </a:t>
            </a:r>
            <a:r>
              <a:rPr lang="en-US" dirty="0">
                <a:solidFill>
                  <a:schemeClr val="tx2"/>
                </a:solidFill>
              </a:rPr>
              <a:t>return</a:t>
            </a:r>
            <a:r>
              <a:rPr lang="en-US" dirty="0"/>
              <a:t> statement</a:t>
            </a:r>
          </a:p>
          <a:p>
            <a:pPr algn="just"/>
            <a:r>
              <a:rPr lang="en-US" dirty="0">
                <a:solidFill>
                  <a:schemeClr val="accent5">
                    <a:lumMod val="25000"/>
                  </a:schemeClr>
                </a:solidFill>
              </a:rPr>
              <a:t>If a def and a use appear on the same node, then it is only a DU-pair if the def occurs after the use and the node is in a loop</a:t>
            </a:r>
          </a:p>
        </p:txBody>
      </p:sp>
    </p:spTree>
  </p:cSld>
  <p:clrMapOvr>
    <a:masterClrMapping/>
  </p:clrMapOvr>
  <p:transition spd="med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Introduction to Software Testing, Edition 2  (Ch 7)</a:t>
            </a:r>
          </a:p>
        </p:txBody>
      </p:sp>
      <p:sp>
        <p:nvSpPr>
          <p:cNvPr id="2969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© Ammann &amp; Offutt</a:t>
            </a:r>
          </a:p>
        </p:txBody>
      </p:sp>
      <p:sp>
        <p:nvSpPr>
          <p:cNvPr id="297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B748EC4-CE28-4711-8C12-F7A23D8594A8}" type="slidenum">
              <a:rPr lang="en-US" smtClean="0"/>
              <a:pPr/>
              <a:t>69</a:t>
            </a:fld>
            <a:endParaRPr lang="en-US"/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Example Data Flow – Stats</a:t>
            </a:r>
          </a:p>
        </p:txBody>
      </p:sp>
      <p:sp>
        <p:nvSpPr>
          <p:cNvPr id="29702" name="Text Box 4"/>
          <p:cNvSpPr txBox="1">
            <a:spLocks noChangeArrowheads="1"/>
          </p:cNvSpPr>
          <p:nvPr/>
        </p:nvSpPr>
        <p:spPr bwMode="auto">
          <a:xfrm>
            <a:off x="1017588" y="1520825"/>
            <a:ext cx="6365875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29703" name="Text Box 6"/>
          <p:cNvSpPr txBox="1">
            <a:spLocks noChangeArrowheads="1"/>
          </p:cNvSpPr>
          <p:nvPr/>
        </p:nvSpPr>
        <p:spPr bwMode="auto">
          <a:xfrm>
            <a:off x="1085850" y="850901"/>
            <a:ext cx="6959600" cy="57435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85000"/>
              </a:lnSpc>
            </a:pP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public static void </a:t>
            </a:r>
            <a:r>
              <a:rPr lang="en-US" sz="1600" b="0" dirty="0" err="1">
                <a:solidFill>
                  <a:schemeClr val="tx2"/>
                </a:solidFill>
                <a:latin typeface="Helvetica" charset="0"/>
              </a:rPr>
              <a:t>computeStats</a:t>
            </a: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 (</a:t>
            </a:r>
            <a:r>
              <a:rPr lang="en-US" sz="1600" b="0" dirty="0" err="1">
                <a:solidFill>
                  <a:schemeClr val="tx2"/>
                </a:solidFill>
                <a:latin typeface="Helvetica" charset="0"/>
              </a:rPr>
              <a:t>int</a:t>
            </a: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 [ ] </a:t>
            </a:r>
            <a:r>
              <a:rPr lang="en-US" sz="1600" b="0" dirty="0">
                <a:solidFill>
                  <a:srgbClr val="0000CC"/>
                </a:solidFill>
                <a:latin typeface="Helvetica" charset="0"/>
              </a:rPr>
              <a:t>numbers</a:t>
            </a: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)</a:t>
            </a:r>
          </a:p>
          <a:p>
            <a:pPr>
              <a:lnSpc>
                <a:spcPct val="85000"/>
              </a:lnSpc>
            </a:pP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{</a:t>
            </a:r>
          </a:p>
          <a:p>
            <a:pPr>
              <a:lnSpc>
                <a:spcPct val="85000"/>
              </a:lnSpc>
            </a:pP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     </a:t>
            </a:r>
            <a:r>
              <a:rPr lang="en-US" sz="1600" b="0" dirty="0" err="1">
                <a:solidFill>
                  <a:schemeClr val="tx2"/>
                </a:solidFill>
                <a:latin typeface="Helvetica" charset="0"/>
              </a:rPr>
              <a:t>int</a:t>
            </a: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 </a:t>
            </a: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length</a:t>
            </a: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 = </a:t>
            </a:r>
            <a:r>
              <a:rPr lang="en-US" sz="1600" b="0" dirty="0" err="1">
                <a:solidFill>
                  <a:srgbClr val="0000CC"/>
                </a:solidFill>
                <a:latin typeface="Helvetica" charset="0"/>
              </a:rPr>
              <a:t>numbers</a:t>
            </a:r>
            <a:r>
              <a:rPr lang="en-US" sz="1600" b="0" dirty="0" err="1">
                <a:solidFill>
                  <a:schemeClr val="tx2"/>
                </a:solidFill>
                <a:latin typeface="Helvetica" charset="0"/>
              </a:rPr>
              <a:t>.length</a:t>
            </a: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;</a:t>
            </a:r>
          </a:p>
          <a:p>
            <a:pPr>
              <a:lnSpc>
                <a:spcPct val="85000"/>
              </a:lnSpc>
            </a:pP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     double med, </a:t>
            </a:r>
            <a:r>
              <a:rPr lang="en-US" sz="1600" b="0" dirty="0" err="1">
                <a:solidFill>
                  <a:schemeClr val="tx2"/>
                </a:solidFill>
                <a:latin typeface="Helvetica" charset="0"/>
              </a:rPr>
              <a:t>var</a:t>
            </a: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, </a:t>
            </a:r>
            <a:r>
              <a:rPr lang="en-US" sz="1600" b="0" dirty="0" err="1">
                <a:solidFill>
                  <a:schemeClr val="tx2"/>
                </a:solidFill>
                <a:latin typeface="Helvetica" charset="0"/>
              </a:rPr>
              <a:t>sd</a:t>
            </a: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, mean, sum, </a:t>
            </a:r>
            <a:r>
              <a:rPr lang="en-US" sz="1600" b="0" dirty="0" err="1">
                <a:solidFill>
                  <a:schemeClr val="tx2"/>
                </a:solidFill>
                <a:latin typeface="Helvetica" charset="0"/>
              </a:rPr>
              <a:t>varsum</a:t>
            </a: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;</a:t>
            </a:r>
          </a:p>
          <a:p>
            <a:pPr>
              <a:lnSpc>
                <a:spcPct val="85000"/>
              </a:lnSpc>
            </a:pPr>
            <a:endParaRPr lang="en-US" sz="1600" b="0" dirty="0">
              <a:solidFill>
                <a:schemeClr val="tx2"/>
              </a:solidFill>
              <a:latin typeface="Helvetica" charset="0"/>
            </a:endParaRPr>
          </a:p>
          <a:p>
            <a:pPr>
              <a:lnSpc>
                <a:spcPct val="85000"/>
              </a:lnSpc>
            </a:pP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     </a:t>
            </a: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sum</a:t>
            </a: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 = 0.0;</a:t>
            </a:r>
          </a:p>
          <a:p>
            <a:pPr>
              <a:lnSpc>
                <a:spcPct val="85000"/>
              </a:lnSpc>
            </a:pP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     for (</a:t>
            </a:r>
            <a:r>
              <a:rPr lang="en-US" sz="1600" b="0" dirty="0" err="1">
                <a:solidFill>
                  <a:schemeClr val="tx2"/>
                </a:solidFill>
                <a:latin typeface="Helvetica" charset="0"/>
              </a:rPr>
              <a:t>int</a:t>
            </a: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 </a:t>
            </a:r>
            <a:r>
              <a:rPr lang="en-US" sz="1600" b="0" dirty="0" err="1">
                <a:solidFill>
                  <a:schemeClr val="tx1"/>
                </a:solidFill>
                <a:latin typeface="Helvetica" charset="0"/>
              </a:rPr>
              <a:t>i</a:t>
            </a: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 = 0; </a:t>
            </a:r>
            <a:r>
              <a:rPr lang="en-US" sz="1600" b="0" dirty="0" err="1">
                <a:solidFill>
                  <a:schemeClr val="tx1"/>
                </a:solidFill>
                <a:latin typeface="Helvetica" charset="0"/>
              </a:rPr>
              <a:t>i</a:t>
            </a: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 &lt; </a:t>
            </a: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length</a:t>
            </a: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; </a:t>
            </a:r>
            <a:r>
              <a:rPr lang="en-US" sz="1600" b="0" dirty="0" err="1">
                <a:solidFill>
                  <a:schemeClr val="tx1"/>
                </a:solidFill>
                <a:latin typeface="Helvetica" charset="0"/>
              </a:rPr>
              <a:t>i</a:t>
            </a: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++)</a:t>
            </a:r>
          </a:p>
          <a:p>
            <a:pPr>
              <a:lnSpc>
                <a:spcPct val="85000"/>
              </a:lnSpc>
            </a:pP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     {</a:t>
            </a:r>
          </a:p>
          <a:p>
            <a:pPr>
              <a:lnSpc>
                <a:spcPct val="85000"/>
              </a:lnSpc>
            </a:pP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          </a:t>
            </a: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sum</a:t>
            </a: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 += </a:t>
            </a:r>
            <a:r>
              <a:rPr lang="en-US" sz="1600" b="0" dirty="0">
                <a:solidFill>
                  <a:srgbClr val="0000CC"/>
                </a:solidFill>
                <a:latin typeface="Helvetica" charset="0"/>
              </a:rPr>
              <a:t>numbers</a:t>
            </a: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</a:t>
            </a: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[ </a:t>
            </a:r>
            <a:r>
              <a:rPr lang="en-US" sz="1600" b="0" dirty="0" err="1">
                <a:solidFill>
                  <a:schemeClr val="tx1"/>
                </a:solidFill>
                <a:latin typeface="Helvetica" charset="0"/>
              </a:rPr>
              <a:t>i</a:t>
            </a: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</a:t>
            </a: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];</a:t>
            </a:r>
          </a:p>
          <a:p>
            <a:pPr>
              <a:lnSpc>
                <a:spcPct val="85000"/>
              </a:lnSpc>
            </a:pP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     }</a:t>
            </a:r>
            <a:endParaRPr lang="en-US" sz="1600" b="0" dirty="0">
              <a:solidFill>
                <a:schemeClr val="tx1"/>
              </a:solidFill>
              <a:latin typeface="Helvetica" charset="0"/>
            </a:endParaRPr>
          </a:p>
          <a:p>
            <a:pPr>
              <a:lnSpc>
                <a:spcPct val="85000"/>
              </a:lnSpc>
            </a:pP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    med</a:t>
            </a: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   = </a:t>
            </a:r>
            <a:r>
              <a:rPr lang="en-US" sz="1600" b="0" dirty="0">
                <a:solidFill>
                  <a:srgbClr val="0000CC"/>
                </a:solidFill>
                <a:latin typeface="Helvetica" charset="0"/>
              </a:rPr>
              <a:t>numbers</a:t>
            </a: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 [ </a:t>
            </a: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length </a:t>
            </a: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/ 2 ];</a:t>
            </a: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</a:t>
            </a:r>
          </a:p>
          <a:p>
            <a:pPr>
              <a:lnSpc>
                <a:spcPct val="85000"/>
              </a:lnSpc>
            </a:pP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    mean</a:t>
            </a: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 = </a:t>
            </a: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sum</a:t>
            </a: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 / (double) </a:t>
            </a: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length</a:t>
            </a: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;</a:t>
            </a: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</a:t>
            </a:r>
            <a:endParaRPr lang="en-US" sz="1600" b="0" dirty="0">
              <a:solidFill>
                <a:schemeClr val="tx2"/>
              </a:solidFill>
              <a:latin typeface="Helvetica" charset="0"/>
            </a:endParaRPr>
          </a:p>
          <a:p>
            <a:pPr>
              <a:lnSpc>
                <a:spcPct val="85000"/>
              </a:lnSpc>
            </a:pPr>
            <a:endParaRPr lang="en-US" sz="1600" b="0" dirty="0">
              <a:solidFill>
                <a:schemeClr val="tx2"/>
              </a:solidFill>
              <a:latin typeface="Helvetica" charset="0"/>
            </a:endParaRPr>
          </a:p>
          <a:p>
            <a:pPr>
              <a:lnSpc>
                <a:spcPct val="85000"/>
              </a:lnSpc>
            </a:pP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     </a:t>
            </a:r>
            <a:r>
              <a:rPr lang="en-US" sz="1600" b="0" dirty="0" err="1">
                <a:solidFill>
                  <a:schemeClr val="tx1"/>
                </a:solidFill>
                <a:latin typeface="Helvetica" charset="0"/>
              </a:rPr>
              <a:t>varsum</a:t>
            </a: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 = 0.0;</a:t>
            </a:r>
          </a:p>
          <a:p>
            <a:pPr>
              <a:lnSpc>
                <a:spcPct val="85000"/>
              </a:lnSpc>
            </a:pP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     for (</a:t>
            </a:r>
            <a:r>
              <a:rPr lang="en-US" sz="1600" b="0" dirty="0" err="1">
                <a:solidFill>
                  <a:schemeClr val="tx2"/>
                </a:solidFill>
                <a:latin typeface="Helvetica" charset="0"/>
              </a:rPr>
              <a:t>int</a:t>
            </a: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 </a:t>
            </a:r>
            <a:r>
              <a:rPr lang="en-US" sz="1600" b="0" dirty="0" err="1">
                <a:solidFill>
                  <a:schemeClr val="tx1"/>
                </a:solidFill>
                <a:latin typeface="Helvetica" charset="0"/>
              </a:rPr>
              <a:t>i</a:t>
            </a: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 = 0; </a:t>
            </a:r>
            <a:r>
              <a:rPr lang="en-US" sz="1600" b="0" dirty="0" err="1">
                <a:solidFill>
                  <a:schemeClr val="tx1"/>
                </a:solidFill>
                <a:latin typeface="Helvetica" charset="0"/>
              </a:rPr>
              <a:t>i</a:t>
            </a: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 &lt; </a:t>
            </a: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length</a:t>
            </a: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; </a:t>
            </a:r>
            <a:r>
              <a:rPr lang="en-US" sz="1600" b="0" dirty="0" err="1">
                <a:solidFill>
                  <a:schemeClr val="tx1"/>
                </a:solidFill>
                <a:latin typeface="Helvetica" charset="0"/>
              </a:rPr>
              <a:t>i</a:t>
            </a: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++)</a:t>
            </a:r>
          </a:p>
          <a:p>
            <a:pPr>
              <a:lnSpc>
                <a:spcPct val="85000"/>
              </a:lnSpc>
            </a:pP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     {</a:t>
            </a:r>
          </a:p>
          <a:p>
            <a:pPr>
              <a:lnSpc>
                <a:spcPct val="85000"/>
              </a:lnSpc>
            </a:pP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          </a:t>
            </a:r>
            <a:r>
              <a:rPr lang="en-US" sz="1600" b="0" dirty="0" err="1">
                <a:solidFill>
                  <a:schemeClr val="tx1"/>
                </a:solidFill>
                <a:latin typeface="Helvetica" charset="0"/>
              </a:rPr>
              <a:t>varsum</a:t>
            </a: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 = </a:t>
            </a:r>
            <a:r>
              <a:rPr lang="en-US" sz="1600" b="0" dirty="0" err="1">
                <a:solidFill>
                  <a:schemeClr val="tx1"/>
                </a:solidFill>
                <a:latin typeface="Helvetica" charset="0"/>
              </a:rPr>
              <a:t>varsum</a:t>
            </a: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  + ((</a:t>
            </a:r>
            <a:r>
              <a:rPr lang="en-US" sz="1600" b="0" dirty="0">
                <a:solidFill>
                  <a:srgbClr val="0000CC"/>
                </a:solidFill>
                <a:latin typeface="Helvetica" charset="0"/>
              </a:rPr>
              <a:t>numbers</a:t>
            </a: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 [ </a:t>
            </a:r>
            <a:r>
              <a:rPr lang="en-US" sz="1600" b="0" dirty="0" err="1">
                <a:solidFill>
                  <a:schemeClr val="tx1"/>
                </a:solidFill>
                <a:latin typeface="Helvetica" charset="0"/>
              </a:rPr>
              <a:t>i</a:t>
            </a: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</a:t>
            </a: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] - </a:t>
            </a: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mean</a:t>
            </a: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) * (</a:t>
            </a:r>
            <a:r>
              <a:rPr lang="en-US" sz="1600" b="0" dirty="0">
                <a:solidFill>
                  <a:srgbClr val="0000CC"/>
                </a:solidFill>
                <a:latin typeface="Helvetica" charset="0"/>
              </a:rPr>
              <a:t>numbers</a:t>
            </a: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 [ </a:t>
            </a:r>
            <a:r>
              <a:rPr lang="en-US" sz="1600" b="0" dirty="0" err="1">
                <a:solidFill>
                  <a:schemeClr val="tx1"/>
                </a:solidFill>
                <a:latin typeface="Helvetica" charset="0"/>
              </a:rPr>
              <a:t>i</a:t>
            </a: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</a:t>
            </a: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] - </a:t>
            </a: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mean</a:t>
            </a: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));</a:t>
            </a:r>
          </a:p>
          <a:p>
            <a:pPr>
              <a:lnSpc>
                <a:spcPct val="85000"/>
              </a:lnSpc>
            </a:pP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     }</a:t>
            </a:r>
          </a:p>
          <a:p>
            <a:pPr>
              <a:lnSpc>
                <a:spcPct val="85000"/>
              </a:lnSpc>
            </a:pP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     </a:t>
            </a:r>
            <a:r>
              <a:rPr lang="en-US" sz="1600" b="0" dirty="0" err="1">
                <a:solidFill>
                  <a:schemeClr val="tx1"/>
                </a:solidFill>
                <a:latin typeface="Helvetica" charset="0"/>
              </a:rPr>
              <a:t>var</a:t>
            </a: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 = </a:t>
            </a:r>
            <a:r>
              <a:rPr lang="en-US" sz="1600" b="0" dirty="0" err="1">
                <a:solidFill>
                  <a:schemeClr val="tx1"/>
                </a:solidFill>
                <a:latin typeface="Helvetica" charset="0"/>
              </a:rPr>
              <a:t>varsum</a:t>
            </a: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 / ( </a:t>
            </a: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length</a:t>
            </a: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 - 1 );</a:t>
            </a:r>
          </a:p>
          <a:p>
            <a:pPr>
              <a:lnSpc>
                <a:spcPct val="85000"/>
              </a:lnSpc>
            </a:pP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     </a:t>
            </a:r>
            <a:r>
              <a:rPr lang="en-US" sz="1600" b="0" dirty="0" err="1">
                <a:solidFill>
                  <a:schemeClr val="tx1"/>
                </a:solidFill>
                <a:latin typeface="Helvetica" charset="0"/>
              </a:rPr>
              <a:t>sd</a:t>
            </a: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  = </a:t>
            </a:r>
            <a:r>
              <a:rPr lang="en-US" sz="1600" b="0" dirty="0" err="1">
                <a:solidFill>
                  <a:schemeClr val="tx2"/>
                </a:solidFill>
                <a:latin typeface="Helvetica" charset="0"/>
              </a:rPr>
              <a:t>Math.sqrt</a:t>
            </a: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 ( </a:t>
            </a:r>
            <a:r>
              <a:rPr lang="en-US" sz="1600" b="0" dirty="0" err="1">
                <a:solidFill>
                  <a:schemeClr val="tx1"/>
                </a:solidFill>
                <a:latin typeface="Helvetica" charset="0"/>
              </a:rPr>
              <a:t>var</a:t>
            </a: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</a:t>
            </a: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);</a:t>
            </a:r>
          </a:p>
          <a:p>
            <a:pPr>
              <a:lnSpc>
                <a:spcPct val="85000"/>
              </a:lnSpc>
            </a:pPr>
            <a:endParaRPr lang="en-US" sz="1600" b="0" dirty="0">
              <a:solidFill>
                <a:schemeClr val="tx2"/>
              </a:solidFill>
              <a:latin typeface="Helvetica" charset="0"/>
            </a:endParaRPr>
          </a:p>
          <a:p>
            <a:pPr>
              <a:lnSpc>
                <a:spcPct val="85000"/>
              </a:lnSpc>
            </a:pP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     </a:t>
            </a:r>
            <a:r>
              <a:rPr lang="en-US" sz="1600" b="0" dirty="0" err="1">
                <a:solidFill>
                  <a:schemeClr val="tx2"/>
                </a:solidFill>
                <a:latin typeface="Helvetica" charset="0"/>
              </a:rPr>
              <a:t>System.out.println</a:t>
            </a: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 ("length:                   " + </a:t>
            </a: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length</a:t>
            </a: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);</a:t>
            </a:r>
          </a:p>
          <a:p>
            <a:pPr>
              <a:lnSpc>
                <a:spcPct val="85000"/>
              </a:lnSpc>
            </a:pP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     </a:t>
            </a:r>
            <a:r>
              <a:rPr lang="en-US" sz="1600" b="0" dirty="0" err="1">
                <a:solidFill>
                  <a:schemeClr val="tx2"/>
                </a:solidFill>
                <a:latin typeface="Helvetica" charset="0"/>
              </a:rPr>
              <a:t>System.out.println</a:t>
            </a: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 ("mean:                    " + </a:t>
            </a: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mean</a:t>
            </a: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);</a:t>
            </a:r>
          </a:p>
          <a:p>
            <a:pPr>
              <a:lnSpc>
                <a:spcPct val="85000"/>
              </a:lnSpc>
            </a:pP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     </a:t>
            </a:r>
            <a:r>
              <a:rPr lang="en-US" sz="1600" b="0" dirty="0" err="1">
                <a:solidFill>
                  <a:schemeClr val="tx2"/>
                </a:solidFill>
                <a:latin typeface="Helvetica" charset="0"/>
              </a:rPr>
              <a:t>System.out.println</a:t>
            </a: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 ("median:                 " + </a:t>
            </a: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med</a:t>
            </a: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);</a:t>
            </a:r>
          </a:p>
          <a:p>
            <a:pPr>
              <a:lnSpc>
                <a:spcPct val="85000"/>
              </a:lnSpc>
            </a:pP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     </a:t>
            </a:r>
            <a:r>
              <a:rPr lang="en-US" sz="1600" b="0" dirty="0" err="1">
                <a:solidFill>
                  <a:schemeClr val="tx2"/>
                </a:solidFill>
                <a:latin typeface="Helvetica" charset="0"/>
              </a:rPr>
              <a:t>System.out.println</a:t>
            </a: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 ("variance:                " + </a:t>
            </a:r>
            <a:r>
              <a:rPr lang="en-US" sz="1600" b="0" dirty="0" err="1">
                <a:solidFill>
                  <a:schemeClr val="tx1"/>
                </a:solidFill>
                <a:latin typeface="Helvetica" charset="0"/>
              </a:rPr>
              <a:t>var</a:t>
            </a: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);</a:t>
            </a:r>
          </a:p>
          <a:p>
            <a:pPr>
              <a:lnSpc>
                <a:spcPct val="85000"/>
              </a:lnSpc>
            </a:pP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     </a:t>
            </a:r>
            <a:r>
              <a:rPr lang="en-US" sz="1600" b="0" dirty="0" err="1">
                <a:solidFill>
                  <a:schemeClr val="tx2"/>
                </a:solidFill>
                <a:latin typeface="Helvetica" charset="0"/>
              </a:rPr>
              <a:t>System.out.println</a:t>
            </a: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 ("standard deviation: " + </a:t>
            </a:r>
            <a:r>
              <a:rPr lang="en-US" sz="1600" b="0" dirty="0" err="1">
                <a:solidFill>
                  <a:schemeClr val="tx1"/>
                </a:solidFill>
                <a:latin typeface="Helvetica" charset="0"/>
              </a:rPr>
              <a:t>sd</a:t>
            </a: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);</a:t>
            </a:r>
          </a:p>
          <a:p>
            <a:pPr>
              <a:lnSpc>
                <a:spcPct val="85000"/>
              </a:lnSpc>
            </a:pP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}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Introduction to Software Testing, Edition 2  (Ch 07)</a:t>
            </a:r>
          </a:p>
        </p:txBody>
      </p:sp>
      <p:sp>
        <p:nvSpPr>
          <p:cNvPr id="717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© Ammann &amp; Offutt</a:t>
            </a:r>
          </a:p>
        </p:txBody>
      </p:sp>
      <p:sp>
        <p:nvSpPr>
          <p:cNvPr id="71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4558299-12A8-4EFB-9663-A283F29346C6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Paths in Graphs</a:t>
            </a:r>
          </a:p>
        </p:txBody>
      </p:sp>
      <p:sp>
        <p:nvSpPr>
          <p:cNvPr id="71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768858"/>
            <a:ext cx="8867775" cy="2524125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Path</a:t>
            </a:r>
            <a:r>
              <a:rPr lang="en-US" dirty="0"/>
              <a:t>: A sequence of nodes, </a:t>
            </a:r>
            <a:r>
              <a:rPr lang="en-US" i="1" dirty="0"/>
              <a:t>i.e.</a:t>
            </a:r>
            <a:r>
              <a:rPr lang="en-US" dirty="0"/>
              <a:t>, [n</a:t>
            </a:r>
            <a:r>
              <a:rPr lang="en-US" baseline="-25000" dirty="0"/>
              <a:t>1</a:t>
            </a:r>
            <a:r>
              <a:rPr lang="en-US" dirty="0"/>
              <a:t>, n</a:t>
            </a:r>
            <a:r>
              <a:rPr lang="en-US" baseline="-25000" dirty="0"/>
              <a:t>2</a:t>
            </a:r>
            <a:r>
              <a:rPr lang="en-US" dirty="0"/>
              <a:t>, …, </a:t>
            </a:r>
            <a:r>
              <a:rPr lang="en-US" dirty="0" err="1"/>
              <a:t>n</a:t>
            </a:r>
            <a:r>
              <a:rPr lang="en-US" baseline="-25000" dirty="0" err="1"/>
              <a:t>M</a:t>
            </a:r>
            <a:r>
              <a:rPr lang="en-US" dirty="0"/>
              <a:t>]</a:t>
            </a:r>
          </a:p>
          <a:p>
            <a:pPr lvl="1"/>
            <a:r>
              <a:rPr lang="en-US" dirty="0"/>
              <a:t>Each pair of nodes is an edge</a:t>
            </a:r>
          </a:p>
          <a:p>
            <a:r>
              <a:rPr lang="en-US" dirty="0">
                <a:solidFill>
                  <a:schemeClr val="tx2"/>
                </a:solidFill>
              </a:rPr>
              <a:t>Length</a:t>
            </a:r>
            <a:r>
              <a:rPr lang="en-US" dirty="0"/>
              <a:t> : The number of edges</a:t>
            </a:r>
          </a:p>
          <a:p>
            <a:pPr lvl="1"/>
            <a:r>
              <a:rPr lang="en-US" dirty="0"/>
              <a:t>A single node is a path of length 0</a:t>
            </a:r>
          </a:p>
          <a:p>
            <a:r>
              <a:rPr lang="en-US" dirty="0" err="1">
                <a:solidFill>
                  <a:schemeClr val="tx2"/>
                </a:solidFill>
              </a:rPr>
              <a:t>Subpath</a:t>
            </a:r>
            <a:r>
              <a:rPr lang="en-US" dirty="0"/>
              <a:t> : A subsequence of nodes in </a:t>
            </a:r>
            <a:r>
              <a:rPr lang="en-US" i="1" dirty="0"/>
              <a:t>p</a:t>
            </a:r>
            <a:r>
              <a:rPr lang="en-US" dirty="0"/>
              <a:t> is a </a:t>
            </a:r>
            <a:r>
              <a:rPr lang="en-US" dirty="0" err="1"/>
              <a:t>subpath</a:t>
            </a:r>
            <a:r>
              <a:rPr lang="en-US" dirty="0"/>
              <a:t> of </a:t>
            </a:r>
            <a:r>
              <a:rPr lang="en-US" i="1" dirty="0"/>
              <a:t>p</a:t>
            </a:r>
          </a:p>
        </p:txBody>
      </p:sp>
      <p:grpSp>
        <p:nvGrpSpPr>
          <p:cNvPr id="2" name="Group 55"/>
          <p:cNvGrpSpPr>
            <a:grpSpLocks/>
          </p:cNvGrpSpPr>
          <p:nvPr/>
        </p:nvGrpSpPr>
        <p:grpSpPr bwMode="auto">
          <a:xfrm>
            <a:off x="406400" y="3494585"/>
            <a:ext cx="4475163" cy="2892425"/>
            <a:chOff x="244" y="2197"/>
            <a:chExt cx="2819" cy="1822"/>
          </a:xfrm>
        </p:grpSpPr>
        <p:sp>
          <p:nvSpPr>
            <p:cNvPr id="7178" name="Line 15"/>
            <p:cNvSpPr>
              <a:spLocks noChangeShapeType="1"/>
            </p:cNvSpPr>
            <p:nvPr/>
          </p:nvSpPr>
          <p:spPr bwMode="auto">
            <a:xfrm flipH="1">
              <a:off x="463" y="2641"/>
              <a:ext cx="239" cy="40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79" name="Line 16"/>
            <p:cNvSpPr>
              <a:spLocks noChangeShapeType="1"/>
            </p:cNvSpPr>
            <p:nvPr/>
          </p:nvSpPr>
          <p:spPr bwMode="auto">
            <a:xfrm>
              <a:off x="509" y="3338"/>
              <a:ext cx="222" cy="38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80" name="Line 17"/>
            <p:cNvSpPr>
              <a:spLocks noChangeShapeType="1"/>
            </p:cNvSpPr>
            <p:nvPr/>
          </p:nvSpPr>
          <p:spPr bwMode="auto">
            <a:xfrm flipH="1">
              <a:off x="898" y="3318"/>
              <a:ext cx="229" cy="40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81" name="Line 18"/>
            <p:cNvSpPr>
              <a:spLocks noChangeShapeType="1"/>
            </p:cNvSpPr>
            <p:nvPr/>
          </p:nvSpPr>
          <p:spPr bwMode="auto">
            <a:xfrm>
              <a:off x="939" y="2646"/>
              <a:ext cx="188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82" name="Line 19"/>
            <p:cNvSpPr>
              <a:spLocks noChangeShapeType="1"/>
            </p:cNvSpPr>
            <p:nvPr/>
          </p:nvSpPr>
          <p:spPr bwMode="auto">
            <a:xfrm>
              <a:off x="829" y="2202"/>
              <a:ext cx="0" cy="16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7183" name="Group 50"/>
            <p:cNvGrpSpPr>
              <a:grpSpLocks/>
            </p:cNvGrpSpPr>
            <p:nvPr/>
          </p:nvGrpSpPr>
          <p:grpSpPr bwMode="auto">
            <a:xfrm>
              <a:off x="654" y="3720"/>
              <a:ext cx="1999" cy="299"/>
              <a:chOff x="654" y="3720"/>
              <a:chExt cx="1999" cy="299"/>
            </a:xfrm>
          </p:grpSpPr>
          <p:grpSp>
            <p:nvGrpSpPr>
              <p:cNvPr id="7217" name="Group 42"/>
              <p:cNvGrpSpPr>
                <a:grpSpLocks/>
              </p:cNvGrpSpPr>
              <p:nvPr/>
            </p:nvGrpSpPr>
            <p:grpSpPr bwMode="auto">
              <a:xfrm>
                <a:off x="2303" y="3723"/>
                <a:ext cx="350" cy="296"/>
                <a:chOff x="2303" y="3723"/>
                <a:chExt cx="350" cy="296"/>
              </a:xfrm>
            </p:grpSpPr>
            <p:sp>
              <p:nvSpPr>
                <p:cNvPr id="7224" name="Oval 5"/>
                <p:cNvSpPr>
                  <a:spLocks noChangeArrowheads="1"/>
                </p:cNvSpPr>
                <p:nvPr/>
              </p:nvSpPr>
              <p:spPr bwMode="auto">
                <a:xfrm>
                  <a:off x="2303" y="3723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571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25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2340" y="3746"/>
                  <a:ext cx="278" cy="25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dirty="0">
                      <a:solidFill>
                        <a:schemeClr val="tx1"/>
                      </a:solidFill>
                    </a:rPr>
                    <a:t>10</a:t>
                  </a:r>
                </a:p>
              </p:txBody>
            </p:sp>
          </p:grpSp>
          <p:grpSp>
            <p:nvGrpSpPr>
              <p:cNvPr id="7218" name="Group 40"/>
              <p:cNvGrpSpPr>
                <a:grpSpLocks/>
              </p:cNvGrpSpPr>
              <p:nvPr/>
            </p:nvGrpSpPr>
            <p:grpSpPr bwMode="auto">
              <a:xfrm>
                <a:off x="654" y="3720"/>
                <a:ext cx="350" cy="296"/>
                <a:chOff x="654" y="3720"/>
                <a:chExt cx="350" cy="296"/>
              </a:xfrm>
            </p:grpSpPr>
            <p:sp>
              <p:nvSpPr>
                <p:cNvPr id="7222" name="Oval 13"/>
                <p:cNvSpPr>
                  <a:spLocks noChangeArrowheads="1"/>
                </p:cNvSpPr>
                <p:nvPr/>
              </p:nvSpPr>
              <p:spPr bwMode="auto">
                <a:xfrm>
                  <a:off x="654" y="3720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571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23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731" y="3743"/>
                  <a:ext cx="196" cy="25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dirty="0">
                      <a:solidFill>
                        <a:schemeClr val="tx1"/>
                      </a:solidFill>
                    </a:rPr>
                    <a:t>8</a:t>
                  </a:r>
                </a:p>
              </p:txBody>
            </p:sp>
          </p:grpSp>
          <p:grpSp>
            <p:nvGrpSpPr>
              <p:cNvPr id="7219" name="Group 41"/>
              <p:cNvGrpSpPr>
                <a:grpSpLocks/>
              </p:cNvGrpSpPr>
              <p:nvPr/>
            </p:nvGrpSpPr>
            <p:grpSpPr bwMode="auto">
              <a:xfrm>
                <a:off x="1478" y="3722"/>
                <a:ext cx="350" cy="296"/>
                <a:chOff x="1480" y="3722"/>
                <a:chExt cx="350" cy="296"/>
              </a:xfrm>
            </p:grpSpPr>
            <p:sp>
              <p:nvSpPr>
                <p:cNvPr id="7220" name="Oval 24"/>
                <p:cNvSpPr>
                  <a:spLocks noChangeArrowheads="1"/>
                </p:cNvSpPr>
                <p:nvPr/>
              </p:nvSpPr>
              <p:spPr bwMode="auto">
                <a:xfrm>
                  <a:off x="1480" y="3722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571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21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1557" y="3745"/>
                  <a:ext cx="196" cy="25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dirty="0">
                      <a:solidFill>
                        <a:schemeClr val="tx1"/>
                      </a:solidFill>
                    </a:rPr>
                    <a:t>9</a:t>
                  </a:r>
                </a:p>
              </p:txBody>
            </p:sp>
          </p:grpSp>
        </p:grpSp>
        <p:sp>
          <p:nvSpPr>
            <p:cNvPr id="7184" name="Line 26"/>
            <p:cNvSpPr>
              <a:spLocks noChangeShapeType="1"/>
            </p:cNvSpPr>
            <p:nvPr/>
          </p:nvSpPr>
          <p:spPr bwMode="auto">
            <a:xfrm>
              <a:off x="1343" y="3318"/>
              <a:ext cx="236" cy="40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85" name="Line 27"/>
            <p:cNvSpPr>
              <a:spLocks noChangeShapeType="1"/>
            </p:cNvSpPr>
            <p:nvPr/>
          </p:nvSpPr>
          <p:spPr bwMode="auto">
            <a:xfrm flipH="1">
              <a:off x="1734" y="3330"/>
              <a:ext cx="223" cy="40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arrow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86" name="Line 28"/>
            <p:cNvSpPr>
              <a:spLocks noChangeShapeType="1"/>
            </p:cNvSpPr>
            <p:nvPr/>
          </p:nvSpPr>
          <p:spPr bwMode="auto">
            <a:xfrm>
              <a:off x="1768" y="2640"/>
              <a:ext cx="212" cy="4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arrow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87" name="Line 29"/>
            <p:cNvSpPr>
              <a:spLocks noChangeShapeType="1"/>
            </p:cNvSpPr>
            <p:nvPr/>
          </p:nvSpPr>
          <p:spPr bwMode="auto">
            <a:xfrm>
              <a:off x="1655" y="2197"/>
              <a:ext cx="0" cy="1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7188" name="Group 52"/>
            <p:cNvGrpSpPr>
              <a:grpSpLocks/>
            </p:cNvGrpSpPr>
            <p:nvPr/>
          </p:nvGrpSpPr>
          <p:grpSpPr bwMode="auto">
            <a:xfrm>
              <a:off x="654" y="2376"/>
              <a:ext cx="1999" cy="299"/>
              <a:chOff x="654" y="2376"/>
              <a:chExt cx="1999" cy="299"/>
            </a:xfrm>
          </p:grpSpPr>
          <p:grpSp>
            <p:nvGrpSpPr>
              <p:cNvPr id="7208" name="Group 47"/>
              <p:cNvGrpSpPr>
                <a:grpSpLocks/>
              </p:cNvGrpSpPr>
              <p:nvPr/>
            </p:nvGrpSpPr>
            <p:grpSpPr bwMode="auto">
              <a:xfrm>
                <a:off x="654" y="2376"/>
                <a:ext cx="350" cy="296"/>
                <a:chOff x="654" y="1844"/>
                <a:chExt cx="350" cy="296"/>
              </a:xfrm>
            </p:grpSpPr>
            <p:sp>
              <p:nvSpPr>
                <p:cNvPr id="7215" name="Oval 7"/>
                <p:cNvSpPr>
                  <a:spLocks noChangeArrowheads="1"/>
                </p:cNvSpPr>
                <p:nvPr/>
              </p:nvSpPr>
              <p:spPr bwMode="auto">
                <a:xfrm>
                  <a:off x="654" y="1844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16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731" y="1867"/>
                  <a:ext cx="196" cy="25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dirty="0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</p:grpSp>
          <p:grpSp>
            <p:nvGrpSpPr>
              <p:cNvPr id="7209" name="Group 48"/>
              <p:cNvGrpSpPr>
                <a:grpSpLocks/>
              </p:cNvGrpSpPr>
              <p:nvPr/>
            </p:nvGrpSpPr>
            <p:grpSpPr bwMode="auto">
              <a:xfrm>
                <a:off x="1478" y="2378"/>
                <a:ext cx="350" cy="296"/>
                <a:chOff x="1480" y="1846"/>
                <a:chExt cx="350" cy="296"/>
              </a:xfrm>
            </p:grpSpPr>
            <p:sp>
              <p:nvSpPr>
                <p:cNvPr id="7213" name="Oval 20"/>
                <p:cNvSpPr>
                  <a:spLocks noChangeArrowheads="1"/>
                </p:cNvSpPr>
                <p:nvPr/>
              </p:nvSpPr>
              <p:spPr bwMode="auto">
                <a:xfrm>
                  <a:off x="1480" y="1846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14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1557" y="1869"/>
                  <a:ext cx="196" cy="25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dirty="0">
                      <a:solidFill>
                        <a:schemeClr val="tx1"/>
                      </a:solidFill>
                    </a:rPr>
                    <a:t>2</a:t>
                  </a:r>
                </a:p>
              </p:txBody>
            </p:sp>
          </p:grpSp>
          <p:grpSp>
            <p:nvGrpSpPr>
              <p:cNvPr id="7210" name="Group 49"/>
              <p:cNvGrpSpPr>
                <a:grpSpLocks/>
              </p:cNvGrpSpPr>
              <p:nvPr/>
            </p:nvGrpSpPr>
            <p:grpSpPr bwMode="auto">
              <a:xfrm>
                <a:off x="2303" y="2379"/>
                <a:ext cx="350" cy="296"/>
                <a:chOff x="2303" y="1847"/>
                <a:chExt cx="350" cy="296"/>
              </a:xfrm>
            </p:grpSpPr>
            <p:sp>
              <p:nvSpPr>
                <p:cNvPr id="7211" name="Oval 30"/>
                <p:cNvSpPr>
                  <a:spLocks noChangeArrowheads="1"/>
                </p:cNvSpPr>
                <p:nvPr/>
              </p:nvSpPr>
              <p:spPr bwMode="auto">
                <a:xfrm>
                  <a:off x="2303" y="1847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12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2380" y="1870"/>
                  <a:ext cx="196" cy="25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dirty="0">
                      <a:solidFill>
                        <a:schemeClr val="tx1"/>
                      </a:solidFill>
                    </a:rPr>
                    <a:t>3</a:t>
                  </a:r>
                </a:p>
              </p:txBody>
            </p:sp>
          </p:grpSp>
        </p:grpSp>
        <p:grpSp>
          <p:nvGrpSpPr>
            <p:cNvPr id="7189" name="Group 51"/>
            <p:cNvGrpSpPr>
              <a:grpSpLocks/>
            </p:cNvGrpSpPr>
            <p:nvPr/>
          </p:nvGrpSpPr>
          <p:grpSpPr bwMode="auto">
            <a:xfrm>
              <a:off x="244" y="3048"/>
              <a:ext cx="2819" cy="299"/>
              <a:chOff x="244" y="3153"/>
              <a:chExt cx="2819" cy="299"/>
            </a:xfrm>
          </p:grpSpPr>
          <p:grpSp>
            <p:nvGrpSpPr>
              <p:cNvPr id="7196" name="Group 45"/>
              <p:cNvGrpSpPr>
                <a:grpSpLocks/>
              </p:cNvGrpSpPr>
              <p:nvPr/>
            </p:nvGrpSpPr>
            <p:grpSpPr bwMode="auto">
              <a:xfrm>
                <a:off x="1067" y="3153"/>
                <a:ext cx="350" cy="296"/>
                <a:chOff x="1064" y="2782"/>
                <a:chExt cx="350" cy="296"/>
              </a:xfrm>
            </p:grpSpPr>
            <p:sp>
              <p:nvSpPr>
                <p:cNvPr id="7206" name="Oval 9"/>
                <p:cNvSpPr>
                  <a:spLocks noChangeArrowheads="1"/>
                </p:cNvSpPr>
                <p:nvPr/>
              </p:nvSpPr>
              <p:spPr bwMode="auto">
                <a:xfrm>
                  <a:off x="1064" y="2782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07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1141" y="2805"/>
                  <a:ext cx="196" cy="25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dirty="0">
                      <a:solidFill>
                        <a:schemeClr val="tx1"/>
                      </a:solidFill>
                    </a:rPr>
                    <a:t>5</a:t>
                  </a:r>
                </a:p>
              </p:txBody>
            </p:sp>
          </p:grpSp>
          <p:grpSp>
            <p:nvGrpSpPr>
              <p:cNvPr id="7197" name="Group 46"/>
              <p:cNvGrpSpPr>
                <a:grpSpLocks/>
              </p:cNvGrpSpPr>
              <p:nvPr/>
            </p:nvGrpSpPr>
            <p:grpSpPr bwMode="auto">
              <a:xfrm>
                <a:off x="244" y="3153"/>
                <a:ext cx="350" cy="296"/>
                <a:chOff x="244" y="2782"/>
                <a:chExt cx="350" cy="296"/>
              </a:xfrm>
            </p:grpSpPr>
            <p:sp>
              <p:nvSpPr>
                <p:cNvPr id="7204" name="Oval 11"/>
                <p:cNvSpPr>
                  <a:spLocks noChangeArrowheads="1"/>
                </p:cNvSpPr>
                <p:nvPr/>
              </p:nvSpPr>
              <p:spPr bwMode="auto">
                <a:xfrm>
                  <a:off x="244" y="2782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05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321" y="2805"/>
                  <a:ext cx="197" cy="25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dirty="0">
                      <a:solidFill>
                        <a:schemeClr val="tx1"/>
                      </a:solidFill>
                    </a:rPr>
                    <a:t>4</a:t>
                  </a:r>
                </a:p>
              </p:txBody>
            </p:sp>
          </p:grpSp>
          <p:grpSp>
            <p:nvGrpSpPr>
              <p:cNvPr id="7198" name="Group 44"/>
              <p:cNvGrpSpPr>
                <a:grpSpLocks/>
              </p:cNvGrpSpPr>
              <p:nvPr/>
            </p:nvGrpSpPr>
            <p:grpSpPr bwMode="auto">
              <a:xfrm>
                <a:off x="1890" y="3155"/>
                <a:ext cx="350" cy="296"/>
                <a:chOff x="1890" y="2784"/>
                <a:chExt cx="350" cy="296"/>
              </a:xfrm>
            </p:grpSpPr>
            <p:sp>
              <p:nvSpPr>
                <p:cNvPr id="7202" name="Oval 22"/>
                <p:cNvSpPr>
                  <a:spLocks noChangeArrowheads="1"/>
                </p:cNvSpPr>
                <p:nvPr/>
              </p:nvSpPr>
              <p:spPr bwMode="auto">
                <a:xfrm>
                  <a:off x="1890" y="2784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03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1967" y="2807"/>
                  <a:ext cx="196" cy="25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dirty="0">
                      <a:solidFill>
                        <a:schemeClr val="tx1"/>
                      </a:solidFill>
                    </a:rPr>
                    <a:t>6</a:t>
                  </a:r>
                </a:p>
              </p:txBody>
            </p:sp>
          </p:grpSp>
          <p:grpSp>
            <p:nvGrpSpPr>
              <p:cNvPr id="7199" name="Group 43"/>
              <p:cNvGrpSpPr>
                <a:grpSpLocks/>
              </p:cNvGrpSpPr>
              <p:nvPr/>
            </p:nvGrpSpPr>
            <p:grpSpPr bwMode="auto">
              <a:xfrm>
                <a:off x="2713" y="3156"/>
                <a:ext cx="350" cy="296"/>
                <a:chOff x="2713" y="2785"/>
                <a:chExt cx="350" cy="296"/>
              </a:xfrm>
            </p:grpSpPr>
            <p:sp>
              <p:nvSpPr>
                <p:cNvPr id="7200" name="Oval 32"/>
                <p:cNvSpPr>
                  <a:spLocks noChangeArrowheads="1"/>
                </p:cNvSpPr>
                <p:nvPr/>
              </p:nvSpPr>
              <p:spPr bwMode="auto">
                <a:xfrm>
                  <a:off x="2713" y="2785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01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2790" y="2808"/>
                  <a:ext cx="196" cy="25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dirty="0">
                      <a:solidFill>
                        <a:schemeClr val="tx1"/>
                      </a:solidFill>
                    </a:rPr>
                    <a:t>7</a:t>
                  </a:r>
                </a:p>
              </p:txBody>
            </p:sp>
          </p:grpSp>
        </p:grpSp>
        <p:sp>
          <p:nvSpPr>
            <p:cNvPr id="7190" name="Line 34"/>
            <p:cNvSpPr>
              <a:spLocks noChangeShapeType="1"/>
            </p:cNvSpPr>
            <p:nvPr/>
          </p:nvSpPr>
          <p:spPr bwMode="auto">
            <a:xfrm flipH="1">
              <a:off x="2142" y="2640"/>
              <a:ext cx="219" cy="42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91" name="Line 35"/>
            <p:cNvSpPr>
              <a:spLocks noChangeShapeType="1"/>
            </p:cNvSpPr>
            <p:nvPr/>
          </p:nvSpPr>
          <p:spPr bwMode="auto">
            <a:xfrm>
              <a:off x="2181" y="3335"/>
              <a:ext cx="212" cy="3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92" name="Line 36"/>
            <p:cNvSpPr>
              <a:spLocks noChangeShapeType="1"/>
            </p:cNvSpPr>
            <p:nvPr/>
          </p:nvSpPr>
          <p:spPr bwMode="auto">
            <a:xfrm flipH="1">
              <a:off x="2533" y="3302"/>
              <a:ext cx="231" cy="41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93" name="Line 37"/>
            <p:cNvSpPr>
              <a:spLocks noChangeShapeType="1"/>
            </p:cNvSpPr>
            <p:nvPr/>
          </p:nvSpPr>
          <p:spPr bwMode="auto">
            <a:xfrm>
              <a:off x="2589" y="2633"/>
              <a:ext cx="200" cy="45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94" name="Line 38"/>
            <p:cNvSpPr>
              <a:spLocks noChangeShapeType="1"/>
            </p:cNvSpPr>
            <p:nvPr/>
          </p:nvSpPr>
          <p:spPr bwMode="auto">
            <a:xfrm flipH="1">
              <a:off x="1340" y="2655"/>
              <a:ext cx="208" cy="41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95" name="Line 39"/>
            <p:cNvSpPr>
              <a:spLocks noChangeShapeType="1"/>
            </p:cNvSpPr>
            <p:nvPr/>
          </p:nvSpPr>
          <p:spPr bwMode="auto">
            <a:xfrm>
              <a:off x="2478" y="2232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5701" name="Text Box 53"/>
          <p:cNvSpPr txBox="1">
            <a:spLocks noChangeArrowheads="1"/>
          </p:cNvSpPr>
          <p:nvPr/>
        </p:nvSpPr>
        <p:spPr bwMode="auto">
          <a:xfrm>
            <a:off x="5474843" y="4252749"/>
            <a:ext cx="2184844" cy="178510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u="sng" dirty="0">
                <a:solidFill>
                  <a:schemeClr val="tx1"/>
                </a:solidFill>
              </a:rPr>
              <a:t>A Few Paths</a:t>
            </a:r>
          </a:p>
          <a:p>
            <a:pPr>
              <a:spcBef>
                <a:spcPct val="50000"/>
              </a:spcBef>
            </a:pPr>
            <a:r>
              <a:rPr lang="en-US" dirty="0">
                <a:solidFill>
                  <a:schemeClr val="tx1"/>
                </a:solidFill>
              </a:rPr>
              <a:t>[ 1, 4, 8 ]</a:t>
            </a:r>
          </a:p>
          <a:p>
            <a:pPr>
              <a:spcBef>
                <a:spcPct val="50000"/>
              </a:spcBef>
            </a:pPr>
            <a:r>
              <a:rPr lang="en-US" dirty="0">
                <a:solidFill>
                  <a:schemeClr val="tx1"/>
                </a:solidFill>
              </a:rPr>
              <a:t>[ 2, 5, 9, 6, 2 ]</a:t>
            </a:r>
          </a:p>
          <a:p>
            <a:pPr>
              <a:spcBef>
                <a:spcPct val="50000"/>
              </a:spcBef>
            </a:pPr>
            <a:r>
              <a:rPr lang="en-US" dirty="0">
                <a:solidFill>
                  <a:schemeClr val="tx1"/>
                </a:solidFill>
              </a:rPr>
              <a:t>[ 3, 7, 10 ]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5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701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Introduction to Software Testing, Edition 2  (Ch 7)</a:t>
            </a:r>
          </a:p>
        </p:txBody>
      </p:sp>
      <p:sp>
        <p:nvSpPr>
          <p:cNvPr id="3072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© Ammann &amp; Offutt</a:t>
            </a:r>
          </a:p>
        </p:txBody>
      </p:sp>
      <p:sp>
        <p:nvSpPr>
          <p:cNvPr id="307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C40695-39B4-4F0B-AE76-8CE8B03E8522}" type="slidenum">
              <a:rPr lang="en-US" smtClean="0"/>
              <a:pPr/>
              <a:t>70</a:t>
            </a:fld>
            <a:endParaRPr lang="en-US"/>
          </a:p>
        </p:txBody>
      </p:sp>
      <p:grpSp>
        <p:nvGrpSpPr>
          <p:cNvPr id="30725" name="Group 58"/>
          <p:cNvGrpSpPr>
            <a:grpSpLocks/>
          </p:cNvGrpSpPr>
          <p:nvPr/>
        </p:nvGrpSpPr>
        <p:grpSpPr bwMode="auto">
          <a:xfrm>
            <a:off x="2074863" y="777875"/>
            <a:ext cx="2876550" cy="5568950"/>
            <a:chOff x="274" y="490"/>
            <a:chExt cx="1812" cy="3508"/>
          </a:xfrm>
        </p:grpSpPr>
        <p:grpSp>
          <p:nvGrpSpPr>
            <p:cNvPr id="30739" name="Group 6"/>
            <p:cNvGrpSpPr>
              <a:grpSpLocks/>
            </p:cNvGrpSpPr>
            <p:nvPr/>
          </p:nvGrpSpPr>
          <p:grpSpPr bwMode="auto">
            <a:xfrm>
              <a:off x="1736" y="3701"/>
              <a:ext cx="350" cy="296"/>
              <a:chOff x="4738" y="2684"/>
              <a:chExt cx="350" cy="296"/>
            </a:xfrm>
          </p:grpSpPr>
          <p:sp>
            <p:nvSpPr>
              <p:cNvPr id="30771" name="Oval 7"/>
              <p:cNvSpPr>
                <a:spLocks noChangeArrowheads="1"/>
              </p:cNvSpPr>
              <p:nvPr/>
            </p:nvSpPr>
            <p:spPr bwMode="auto">
              <a:xfrm>
                <a:off x="4738" y="2684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571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772" name="Text Box 8"/>
              <p:cNvSpPr txBox="1">
                <a:spLocks noChangeArrowheads="1"/>
              </p:cNvSpPr>
              <p:nvPr/>
            </p:nvSpPr>
            <p:spPr bwMode="auto">
              <a:xfrm>
                <a:off x="4815" y="2707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>
                    <a:solidFill>
                      <a:schemeClr val="tx1"/>
                    </a:solidFill>
                  </a:rPr>
                  <a:t>8</a:t>
                </a:r>
              </a:p>
            </p:txBody>
          </p:sp>
        </p:grpSp>
        <p:grpSp>
          <p:nvGrpSpPr>
            <p:cNvPr id="30740" name="Group 9"/>
            <p:cNvGrpSpPr>
              <a:grpSpLocks/>
            </p:cNvGrpSpPr>
            <p:nvPr/>
          </p:nvGrpSpPr>
          <p:grpSpPr bwMode="auto">
            <a:xfrm>
              <a:off x="801" y="684"/>
              <a:ext cx="350" cy="296"/>
              <a:chOff x="3838" y="2684"/>
              <a:chExt cx="350" cy="296"/>
            </a:xfrm>
          </p:grpSpPr>
          <p:sp>
            <p:nvSpPr>
              <p:cNvPr id="30769" name="Oval 10"/>
              <p:cNvSpPr>
                <a:spLocks noChangeArrowheads="1"/>
              </p:cNvSpPr>
              <p:nvPr/>
            </p:nvSpPr>
            <p:spPr bwMode="auto">
              <a:xfrm>
                <a:off x="3838" y="2684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770" name="Text Box 11"/>
              <p:cNvSpPr txBox="1">
                <a:spLocks noChangeArrowheads="1"/>
              </p:cNvSpPr>
              <p:nvPr/>
            </p:nvSpPr>
            <p:spPr bwMode="auto">
              <a:xfrm>
                <a:off x="3915" y="2707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</p:grpSp>
        <p:sp>
          <p:nvSpPr>
            <p:cNvPr id="30741" name="Line 15"/>
            <p:cNvSpPr>
              <a:spLocks noChangeShapeType="1"/>
            </p:cNvSpPr>
            <p:nvPr/>
          </p:nvSpPr>
          <p:spPr bwMode="auto">
            <a:xfrm>
              <a:off x="976" y="490"/>
              <a:ext cx="0" cy="1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0742" name="Group 21"/>
            <p:cNvGrpSpPr>
              <a:grpSpLocks/>
            </p:cNvGrpSpPr>
            <p:nvPr/>
          </p:nvGrpSpPr>
          <p:grpSpPr bwMode="auto">
            <a:xfrm>
              <a:off x="801" y="1287"/>
              <a:ext cx="350" cy="296"/>
              <a:chOff x="4288" y="1746"/>
              <a:chExt cx="350" cy="296"/>
            </a:xfrm>
          </p:grpSpPr>
          <p:sp>
            <p:nvSpPr>
              <p:cNvPr id="30767" name="Oval 22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768" name="Text Box 23"/>
              <p:cNvSpPr txBox="1">
                <a:spLocks noChangeArrowheads="1"/>
              </p:cNvSpPr>
              <p:nvPr/>
            </p:nvSpPr>
            <p:spPr bwMode="auto">
              <a:xfrm>
                <a:off x="4365" y="1769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>
                    <a:solidFill>
                      <a:schemeClr val="tx1"/>
                    </a:solidFill>
                  </a:rPr>
                  <a:t>2</a:t>
                </a:r>
              </a:p>
            </p:txBody>
          </p:sp>
        </p:grpSp>
        <p:grpSp>
          <p:nvGrpSpPr>
            <p:cNvPr id="30743" name="Group 24"/>
            <p:cNvGrpSpPr>
              <a:grpSpLocks/>
            </p:cNvGrpSpPr>
            <p:nvPr/>
          </p:nvGrpSpPr>
          <p:grpSpPr bwMode="auto">
            <a:xfrm>
              <a:off x="274" y="2493"/>
              <a:ext cx="350" cy="296"/>
              <a:chOff x="4288" y="1746"/>
              <a:chExt cx="350" cy="296"/>
            </a:xfrm>
          </p:grpSpPr>
          <p:sp>
            <p:nvSpPr>
              <p:cNvPr id="30765" name="Oval 25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766" name="Text Box 26"/>
              <p:cNvSpPr txBox="1">
                <a:spLocks noChangeArrowheads="1"/>
              </p:cNvSpPr>
              <p:nvPr/>
            </p:nvSpPr>
            <p:spPr bwMode="auto">
              <a:xfrm>
                <a:off x="4365" y="1769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>
                    <a:solidFill>
                      <a:schemeClr val="tx1"/>
                    </a:solidFill>
                  </a:rPr>
                  <a:t>4</a:t>
                </a:r>
              </a:p>
            </p:txBody>
          </p:sp>
        </p:grpSp>
        <p:grpSp>
          <p:nvGrpSpPr>
            <p:cNvPr id="30744" name="Group 27"/>
            <p:cNvGrpSpPr>
              <a:grpSpLocks/>
            </p:cNvGrpSpPr>
            <p:nvPr/>
          </p:nvGrpSpPr>
          <p:grpSpPr bwMode="auto">
            <a:xfrm>
              <a:off x="801" y="1891"/>
              <a:ext cx="350" cy="296"/>
              <a:chOff x="4288" y="1746"/>
              <a:chExt cx="350" cy="296"/>
            </a:xfrm>
          </p:grpSpPr>
          <p:sp>
            <p:nvSpPr>
              <p:cNvPr id="30763" name="Oval 28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764" name="Text Box 29"/>
              <p:cNvSpPr txBox="1">
                <a:spLocks noChangeArrowheads="1"/>
              </p:cNvSpPr>
              <p:nvPr/>
            </p:nvSpPr>
            <p:spPr bwMode="auto">
              <a:xfrm>
                <a:off x="4365" y="1769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>
                    <a:solidFill>
                      <a:schemeClr val="tx1"/>
                    </a:solidFill>
                  </a:rPr>
                  <a:t>3</a:t>
                </a:r>
              </a:p>
            </p:txBody>
          </p:sp>
        </p:grpSp>
        <p:grpSp>
          <p:nvGrpSpPr>
            <p:cNvPr id="30745" name="Group 37"/>
            <p:cNvGrpSpPr>
              <a:grpSpLocks/>
            </p:cNvGrpSpPr>
            <p:nvPr/>
          </p:nvGrpSpPr>
          <p:grpSpPr bwMode="auto">
            <a:xfrm>
              <a:off x="1314" y="2493"/>
              <a:ext cx="350" cy="296"/>
              <a:chOff x="4288" y="1746"/>
              <a:chExt cx="350" cy="296"/>
            </a:xfrm>
          </p:grpSpPr>
          <p:sp>
            <p:nvSpPr>
              <p:cNvPr id="30761" name="Oval 38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762" name="Text Box 39"/>
              <p:cNvSpPr txBox="1">
                <a:spLocks noChangeArrowheads="1"/>
              </p:cNvSpPr>
              <p:nvPr/>
            </p:nvSpPr>
            <p:spPr bwMode="auto">
              <a:xfrm>
                <a:off x="4365" y="1769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>
                    <a:solidFill>
                      <a:schemeClr val="tx1"/>
                    </a:solidFill>
                  </a:rPr>
                  <a:t>5</a:t>
                </a:r>
              </a:p>
            </p:txBody>
          </p:sp>
        </p:grpSp>
        <p:grpSp>
          <p:nvGrpSpPr>
            <p:cNvPr id="30746" name="Group 40"/>
            <p:cNvGrpSpPr>
              <a:grpSpLocks/>
            </p:cNvGrpSpPr>
            <p:nvPr/>
          </p:nvGrpSpPr>
          <p:grpSpPr bwMode="auto">
            <a:xfrm>
              <a:off x="1314" y="3098"/>
              <a:ext cx="350" cy="296"/>
              <a:chOff x="4288" y="1746"/>
              <a:chExt cx="350" cy="296"/>
            </a:xfrm>
          </p:grpSpPr>
          <p:sp>
            <p:nvSpPr>
              <p:cNvPr id="30759" name="Oval 41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760" name="Text Box 42"/>
              <p:cNvSpPr txBox="1">
                <a:spLocks noChangeArrowheads="1"/>
              </p:cNvSpPr>
              <p:nvPr/>
            </p:nvSpPr>
            <p:spPr bwMode="auto">
              <a:xfrm>
                <a:off x="4365" y="1769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>
                    <a:solidFill>
                      <a:schemeClr val="tx1"/>
                    </a:solidFill>
                  </a:rPr>
                  <a:t>6</a:t>
                </a:r>
              </a:p>
            </p:txBody>
          </p:sp>
        </p:grpSp>
        <p:grpSp>
          <p:nvGrpSpPr>
            <p:cNvPr id="30747" name="Group 43"/>
            <p:cNvGrpSpPr>
              <a:grpSpLocks/>
            </p:cNvGrpSpPr>
            <p:nvPr/>
          </p:nvGrpSpPr>
          <p:grpSpPr bwMode="auto">
            <a:xfrm>
              <a:off x="802" y="3702"/>
              <a:ext cx="350" cy="296"/>
              <a:chOff x="4288" y="1746"/>
              <a:chExt cx="350" cy="296"/>
            </a:xfrm>
          </p:grpSpPr>
          <p:sp>
            <p:nvSpPr>
              <p:cNvPr id="30757" name="Oval 44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758" name="Text Box 45"/>
              <p:cNvSpPr txBox="1">
                <a:spLocks noChangeArrowheads="1"/>
              </p:cNvSpPr>
              <p:nvPr/>
            </p:nvSpPr>
            <p:spPr bwMode="auto">
              <a:xfrm>
                <a:off x="4365" y="1769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>
                    <a:solidFill>
                      <a:schemeClr val="tx1"/>
                    </a:solidFill>
                  </a:rPr>
                  <a:t>7</a:t>
                </a:r>
              </a:p>
            </p:txBody>
          </p:sp>
        </p:grpSp>
        <p:cxnSp>
          <p:nvCxnSpPr>
            <p:cNvPr id="30748" name="AutoShape 48"/>
            <p:cNvCxnSpPr>
              <a:cxnSpLocks noChangeShapeType="1"/>
              <a:stCxn id="30769" idx="4"/>
              <a:endCxn id="30767" idx="0"/>
            </p:cNvCxnSpPr>
            <p:nvPr/>
          </p:nvCxnSpPr>
          <p:spPr bwMode="auto">
            <a:xfrm>
              <a:off x="976" y="986"/>
              <a:ext cx="0" cy="29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  <p:cxnSp>
          <p:nvCxnSpPr>
            <p:cNvPr id="30749" name="AutoShape 49"/>
            <p:cNvCxnSpPr>
              <a:cxnSpLocks noChangeShapeType="1"/>
              <a:stCxn id="30767" idx="4"/>
              <a:endCxn id="30763" idx="0"/>
            </p:cNvCxnSpPr>
            <p:nvPr/>
          </p:nvCxnSpPr>
          <p:spPr bwMode="auto">
            <a:xfrm>
              <a:off x="976" y="1589"/>
              <a:ext cx="0" cy="29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  <p:cxnSp>
          <p:nvCxnSpPr>
            <p:cNvPr id="30750" name="AutoShape 50"/>
            <p:cNvCxnSpPr>
              <a:cxnSpLocks noChangeShapeType="1"/>
              <a:stCxn id="30763" idx="3"/>
              <a:endCxn id="30765" idx="7"/>
            </p:cNvCxnSpPr>
            <p:nvPr/>
          </p:nvCxnSpPr>
          <p:spPr bwMode="auto">
            <a:xfrm flipH="1">
              <a:off x="573" y="2150"/>
              <a:ext cx="279" cy="38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  <p:cxnSp>
          <p:nvCxnSpPr>
            <p:cNvPr id="30751" name="AutoShape 52"/>
            <p:cNvCxnSpPr>
              <a:cxnSpLocks noChangeShapeType="1"/>
              <a:stCxn id="30763" idx="6"/>
              <a:endCxn id="30761" idx="0"/>
            </p:cNvCxnSpPr>
            <p:nvPr/>
          </p:nvCxnSpPr>
          <p:spPr bwMode="auto">
            <a:xfrm>
              <a:off x="1157" y="2039"/>
              <a:ext cx="332" cy="448"/>
            </a:xfrm>
            <a:prstGeom prst="curvedConnector2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  <p:cxnSp>
          <p:nvCxnSpPr>
            <p:cNvPr id="30752" name="AutoShape 53"/>
            <p:cNvCxnSpPr>
              <a:cxnSpLocks noChangeShapeType="1"/>
              <a:stCxn id="30765" idx="3"/>
              <a:endCxn id="30763" idx="2"/>
            </p:cNvCxnSpPr>
            <p:nvPr/>
          </p:nvCxnSpPr>
          <p:spPr bwMode="auto">
            <a:xfrm rot="5400000" flipH="1" flipV="1">
              <a:off x="203" y="2161"/>
              <a:ext cx="713" cy="470"/>
            </a:xfrm>
            <a:prstGeom prst="curvedConnector4">
              <a:avLst>
                <a:gd name="adj1" fmla="val -25384"/>
                <a:gd name="adj2" fmla="val -50639"/>
              </a:avLst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  <p:cxnSp>
          <p:nvCxnSpPr>
            <p:cNvPr id="30753" name="AutoShape 54"/>
            <p:cNvCxnSpPr>
              <a:cxnSpLocks noChangeShapeType="1"/>
              <a:stCxn id="30761" idx="4"/>
              <a:endCxn id="30759" idx="0"/>
            </p:cNvCxnSpPr>
            <p:nvPr/>
          </p:nvCxnSpPr>
          <p:spPr bwMode="auto">
            <a:xfrm>
              <a:off x="1489" y="2795"/>
              <a:ext cx="0" cy="297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  <p:cxnSp>
          <p:nvCxnSpPr>
            <p:cNvPr id="30754" name="AutoShape 55"/>
            <p:cNvCxnSpPr>
              <a:cxnSpLocks noChangeShapeType="1"/>
              <a:stCxn id="30759" idx="6"/>
              <a:endCxn id="30771" idx="0"/>
            </p:cNvCxnSpPr>
            <p:nvPr/>
          </p:nvCxnSpPr>
          <p:spPr bwMode="auto">
            <a:xfrm>
              <a:off x="1670" y="3246"/>
              <a:ext cx="241" cy="443"/>
            </a:xfrm>
            <a:prstGeom prst="curvedConnector2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  <p:cxnSp>
          <p:nvCxnSpPr>
            <p:cNvPr id="30755" name="AutoShape 56"/>
            <p:cNvCxnSpPr>
              <a:cxnSpLocks noChangeShapeType="1"/>
              <a:stCxn id="30759" idx="3"/>
              <a:endCxn id="30757" idx="7"/>
            </p:cNvCxnSpPr>
            <p:nvPr/>
          </p:nvCxnSpPr>
          <p:spPr bwMode="auto">
            <a:xfrm flipH="1">
              <a:off x="1101" y="3357"/>
              <a:ext cx="264" cy="382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  <p:cxnSp>
          <p:nvCxnSpPr>
            <p:cNvPr id="30756" name="AutoShape 57"/>
            <p:cNvCxnSpPr>
              <a:cxnSpLocks noChangeShapeType="1"/>
              <a:stCxn id="30757" idx="3"/>
              <a:endCxn id="30759" idx="2"/>
            </p:cNvCxnSpPr>
            <p:nvPr/>
          </p:nvCxnSpPr>
          <p:spPr bwMode="auto">
            <a:xfrm rot="5400000" flipH="1" flipV="1">
              <a:off x="723" y="3376"/>
              <a:ext cx="715" cy="455"/>
            </a:xfrm>
            <a:prstGeom prst="curvedConnector4">
              <a:avLst>
                <a:gd name="adj1" fmla="val -25315"/>
                <a:gd name="adj2" fmla="val -45935"/>
              </a:avLst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</p:grpSp>
      <p:sp>
        <p:nvSpPr>
          <p:cNvPr id="307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ffectLst/>
              </a:rPr>
              <a:t>Control Flow Graph for Stats </a:t>
            </a:r>
          </a:p>
        </p:txBody>
      </p:sp>
      <p:sp>
        <p:nvSpPr>
          <p:cNvPr id="202787" name="Text Box 35"/>
          <p:cNvSpPr txBox="1">
            <a:spLocks noChangeArrowheads="1"/>
          </p:cNvSpPr>
          <p:nvPr/>
        </p:nvSpPr>
        <p:spPr bwMode="auto">
          <a:xfrm>
            <a:off x="3452813" y="957263"/>
            <a:ext cx="2606675" cy="7032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600" dirty="0">
                <a:solidFill>
                  <a:schemeClr val="tx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 numbers )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600" dirty="0">
                <a:solidFill>
                  <a:schemeClr val="tx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sum = 0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600" dirty="0">
                <a:solidFill>
                  <a:schemeClr val="tx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length = </a:t>
            </a:r>
            <a:r>
              <a:rPr lang="en-US" sz="1600" dirty="0" err="1">
                <a:solidFill>
                  <a:schemeClr val="tx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numbers.length</a:t>
            </a:r>
            <a:endParaRPr lang="en-US" sz="1600" dirty="0">
              <a:solidFill>
                <a:schemeClr val="tx2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02811" name="Text Box 59"/>
          <p:cNvSpPr txBox="1">
            <a:spLocks noChangeArrowheads="1"/>
          </p:cNvSpPr>
          <p:nvPr/>
        </p:nvSpPr>
        <p:spPr bwMode="auto">
          <a:xfrm>
            <a:off x="3444875" y="2149475"/>
            <a:ext cx="1303338" cy="2143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600" dirty="0" err="1">
                <a:solidFill>
                  <a:schemeClr val="tx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</a:t>
            </a:r>
            <a:r>
              <a:rPr lang="en-US" sz="1600" dirty="0">
                <a:solidFill>
                  <a:schemeClr val="tx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= 0</a:t>
            </a:r>
          </a:p>
        </p:txBody>
      </p:sp>
      <p:grpSp>
        <p:nvGrpSpPr>
          <p:cNvPr id="11" name="Group 70"/>
          <p:cNvGrpSpPr>
            <a:grpSpLocks/>
          </p:cNvGrpSpPr>
          <p:nvPr/>
        </p:nvGrpSpPr>
        <p:grpSpPr bwMode="auto">
          <a:xfrm>
            <a:off x="2740025" y="3205163"/>
            <a:ext cx="2263775" cy="698500"/>
            <a:chOff x="679" y="2019"/>
            <a:chExt cx="1426" cy="440"/>
          </a:xfrm>
        </p:grpSpPr>
        <p:sp>
          <p:nvSpPr>
            <p:cNvPr id="30737" name="Text Box 62"/>
            <p:cNvSpPr txBox="1">
              <a:spLocks noChangeArrowheads="1"/>
            </p:cNvSpPr>
            <p:nvPr/>
          </p:nvSpPr>
          <p:spPr bwMode="auto">
            <a:xfrm>
              <a:off x="1284" y="2019"/>
              <a:ext cx="821" cy="13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lang="en-US" sz="1600">
                  <a:solidFill>
                    <a:schemeClr val="tx2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i &gt;= length</a:t>
              </a:r>
            </a:p>
          </p:txBody>
        </p:sp>
        <p:sp>
          <p:nvSpPr>
            <p:cNvPr id="30738" name="Text Box 63"/>
            <p:cNvSpPr txBox="1">
              <a:spLocks noChangeArrowheads="1"/>
            </p:cNvSpPr>
            <p:nvPr/>
          </p:nvSpPr>
          <p:spPr bwMode="auto">
            <a:xfrm>
              <a:off x="679" y="2324"/>
              <a:ext cx="821" cy="13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lang="en-US" sz="1600" dirty="0" err="1">
                  <a:solidFill>
                    <a:schemeClr val="tx2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i</a:t>
              </a:r>
              <a:r>
                <a:rPr lang="en-US" sz="1600" dirty="0">
                  <a:solidFill>
                    <a:schemeClr val="tx2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 &lt; length</a:t>
              </a:r>
            </a:p>
          </p:txBody>
        </p:sp>
      </p:grpSp>
      <p:sp>
        <p:nvSpPr>
          <p:cNvPr id="202816" name="Text Box 64"/>
          <p:cNvSpPr txBox="1">
            <a:spLocks noChangeArrowheads="1"/>
          </p:cNvSpPr>
          <p:nvPr/>
        </p:nvSpPr>
        <p:spPr bwMode="auto">
          <a:xfrm>
            <a:off x="1710466" y="4457700"/>
            <a:ext cx="2288447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600" dirty="0">
                <a:solidFill>
                  <a:schemeClr val="tx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sum += numbers [ </a:t>
            </a:r>
            <a:r>
              <a:rPr lang="en-US" sz="1600" dirty="0" err="1">
                <a:solidFill>
                  <a:schemeClr val="tx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</a:t>
            </a:r>
            <a:r>
              <a:rPr lang="en-US" sz="1600" dirty="0">
                <a:solidFill>
                  <a:schemeClr val="tx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]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600" dirty="0" err="1">
                <a:solidFill>
                  <a:schemeClr val="tx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</a:t>
            </a:r>
            <a:r>
              <a:rPr lang="en-US" sz="1600" dirty="0">
                <a:solidFill>
                  <a:schemeClr val="tx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++</a:t>
            </a:r>
          </a:p>
        </p:txBody>
      </p:sp>
      <p:sp>
        <p:nvSpPr>
          <p:cNvPr id="202817" name="Text Box 65"/>
          <p:cNvSpPr txBox="1">
            <a:spLocks noChangeArrowheads="1"/>
          </p:cNvSpPr>
          <p:nvPr/>
        </p:nvSpPr>
        <p:spPr bwMode="auto">
          <a:xfrm>
            <a:off x="4278313" y="3844925"/>
            <a:ext cx="3499466" cy="95410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600" dirty="0">
                <a:solidFill>
                  <a:schemeClr val="tx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med = numbers [ length / 2 ]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600" dirty="0">
                <a:solidFill>
                  <a:schemeClr val="tx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mean = sum / (double) length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600" dirty="0" err="1">
                <a:solidFill>
                  <a:schemeClr val="tx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varsum</a:t>
            </a:r>
            <a:r>
              <a:rPr lang="en-US" sz="1600" dirty="0">
                <a:solidFill>
                  <a:schemeClr val="tx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= 0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600" dirty="0" err="1">
                <a:solidFill>
                  <a:schemeClr val="tx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</a:t>
            </a:r>
            <a:r>
              <a:rPr lang="en-US" sz="1600" dirty="0">
                <a:solidFill>
                  <a:schemeClr val="tx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= 0</a:t>
            </a:r>
          </a:p>
        </p:txBody>
      </p:sp>
      <p:grpSp>
        <p:nvGrpSpPr>
          <p:cNvPr id="12" name="Group 71"/>
          <p:cNvGrpSpPr>
            <a:grpSpLocks/>
          </p:cNvGrpSpPr>
          <p:nvPr/>
        </p:nvGrpSpPr>
        <p:grpSpPr bwMode="auto">
          <a:xfrm>
            <a:off x="3578225" y="5181600"/>
            <a:ext cx="2214563" cy="611188"/>
            <a:chOff x="1207" y="3264"/>
            <a:chExt cx="1395" cy="385"/>
          </a:xfrm>
        </p:grpSpPr>
        <p:sp>
          <p:nvSpPr>
            <p:cNvPr id="30735" name="Text Box 66"/>
            <p:cNvSpPr txBox="1">
              <a:spLocks noChangeArrowheads="1"/>
            </p:cNvSpPr>
            <p:nvPr/>
          </p:nvSpPr>
          <p:spPr bwMode="auto">
            <a:xfrm>
              <a:off x="1781" y="3264"/>
              <a:ext cx="821" cy="13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lang="en-US" sz="1600" dirty="0" err="1">
                  <a:solidFill>
                    <a:schemeClr val="tx2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i</a:t>
              </a:r>
              <a:r>
                <a:rPr lang="en-US" sz="1600" dirty="0">
                  <a:solidFill>
                    <a:schemeClr val="tx2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 &gt;= length</a:t>
              </a:r>
            </a:p>
          </p:txBody>
        </p:sp>
        <p:sp>
          <p:nvSpPr>
            <p:cNvPr id="30736" name="Text Box 67"/>
            <p:cNvSpPr txBox="1">
              <a:spLocks noChangeArrowheads="1"/>
            </p:cNvSpPr>
            <p:nvPr/>
          </p:nvSpPr>
          <p:spPr bwMode="auto">
            <a:xfrm>
              <a:off x="1207" y="3514"/>
              <a:ext cx="821" cy="13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lang="en-US" sz="1600">
                  <a:solidFill>
                    <a:schemeClr val="tx2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i &lt; length</a:t>
              </a:r>
            </a:p>
          </p:txBody>
        </p:sp>
      </p:grpSp>
      <p:sp>
        <p:nvSpPr>
          <p:cNvPr id="202820" name="Text Box 68"/>
          <p:cNvSpPr txBox="1">
            <a:spLocks noChangeArrowheads="1"/>
          </p:cNvSpPr>
          <p:nvPr/>
        </p:nvSpPr>
        <p:spPr bwMode="auto">
          <a:xfrm>
            <a:off x="1423990" y="6079332"/>
            <a:ext cx="1419225" cy="4587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600" b="0" dirty="0" err="1">
                <a:solidFill>
                  <a:schemeClr val="tx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varsum</a:t>
            </a:r>
            <a:r>
              <a:rPr lang="en-US" sz="1600" b="0" dirty="0">
                <a:solidFill>
                  <a:schemeClr val="tx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= …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600" b="0" dirty="0" err="1">
                <a:solidFill>
                  <a:schemeClr val="tx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</a:t>
            </a:r>
            <a:r>
              <a:rPr lang="en-US" sz="1600" b="0" dirty="0">
                <a:solidFill>
                  <a:schemeClr val="tx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++</a:t>
            </a:r>
          </a:p>
        </p:txBody>
      </p:sp>
      <p:sp>
        <p:nvSpPr>
          <p:cNvPr id="202821" name="Text Box 69"/>
          <p:cNvSpPr txBox="1">
            <a:spLocks noChangeArrowheads="1"/>
          </p:cNvSpPr>
          <p:nvPr/>
        </p:nvSpPr>
        <p:spPr bwMode="auto">
          <a:xfrm>
            <a:off x="4921250" y="5634038"/>
            <a:ext cx="3333750" cy="83099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sz="1600" b="0" dirty="0" err="1">
                <a:solidFill>
                  <a:schemeClr val="tx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var</a:t>
            </a:r>
            <a:r>
              <a:rPr lang="en-US" sz="1600" b="0" dirty="0">
                <a:solidFill>
                  <a:schemeClr val="tx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= </a:t>
            </a:r>
            <a:r>
              <a:rPr lang="en-US" sz="1600" b="0" dirty="0" err="1">
                <a:solidFill>
                  <a:schemeClr val="tx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varsum</a:t>
            </a:r>
            <a:r>
              <a:rPr lang="en-US" sz="1600" b="0" dirty="0">
                <a:solidFill>
                  <a:schemeClr val="tx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/ ( length - 1.0 )</a:t>
            </a:r>
          </a:p>
          <a:p>
            <a:r>
              <a:rPr lang="en-US" sz="1600" b="0" dirty="0" err="1">
                <a:solidFill>
                  <a:schemeClr val="tx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sd</a:t>
            </a:r>
            <a:r>
              <a:rPr lang="en-US" sz="1600" b="0" dirty="0">
                <a:solidFill>
                  <a:schemeClr val="tx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 = </a:t>
            </a:r>
            <a:r>
              <a:rPr lang="en-US" sz="1600" b="0" dirty="0" err="1">
                <a:solidFill>
                  <a:schemeClr val="tx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Math.sqrt</a:t>
            </a:r>
            <a:r>
              <a:rPr lang="en-US" sz="1600" b="0" dirty="0">
                <a:solidFill>
                  <a:schemeClr val="tx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( </a:t>
            </a:r>
            <a:r>
              <a:rPr lang="en-US" sz="1600" b="0" dirty="0" err="1">
                <a:solidFill>
                  <a:schemeClr val="tx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var</a:t>
            </a:r>
            <a:r>
              <a:rPr lang="en-US" sz="1600" b="0" dirty="0">
                <a:solidFill>
                  <a:schemeClr val="tx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)</a:t>
            </a:r>
          </a:p>
          <a:p>
            <a:r>
              <a:rPr lang="en-US" sz="1600" b="0" dirty="0">
                <a:solidFill>
                  <a:schemeClr val="tx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print (length, mean, med, </a:t>
            </a:r>
            <a:r>
              <a:rPr lang="en-US" sz="1600" b="0" dirty="0" err="1">
                <a:solidFill>
                  <a:schemeClr val="tx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var</a:t>
            </a:r>
            <a:r>
              <a:rPr lang="en-US" sz="1600" b="0" dirty="0">
                <a:solidFill>
                  <a:schemeClr val="tx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  <a:r>
              <a:rPr lang="en-US" sz="1600" b="0" dirty="0" err="1">
                <a:solidFill>
                  <a:schemeClr val="tx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sd</a:t>
            </a:r>
            <a:r>
              <a:rPr lang="en-US" sz="1600" b="0" dirty="0">
                <a:solidFill>
                  <a:schemeClr val="tx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559228" y="1924120"/>
            <a:ext cx="2367159" cy="707886"/>
          </a:xfrm>
          <a:prstGeom prst="rect">
            <a:avLst/>
          </a:prstGeom>
          <a:solidFill>
            <a:schemeClr val="bg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25000"/>
                  </a:schemeClr>
                </a:solidFill>
                <a:latin typeface="Gill Sans MT" panose="020B0502020104020203" pitchFamily="34" charset="0"/>
              </a:rPr>
              <a:t>Annotate with the statements …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02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02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02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02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02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02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787" grpId="0"/>
      <p:bldP spid="202811" grpId="0"/>
      <p:bldP spid="202816" grpId="0"/>
      <p:bldP spid="202817" grpId="0"/>
      <p:bldP spid="202820" grpId="0"/>
      <p:bldP spid="202821" grpId="0"/>
      <p:bldP spid="2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Introduction to Software Testing, Edition 2  (Ch 7)</a:t>
            </a:r>
          </a:p>
        </p:txBody>
      </p:sp>
      <p:sp>
        <p:nvSpPr>
          <p:cNvPr id="3174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© Ammann &amp; Offutt</a:t>
            </a:r>
          </a:p>
        </p:txBody>
      </p:sp>
      <p:sp>
        <p:nvSpPr>
          <p:cNvPr id="317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B1AF917-0832-4C42-8BF6-7C8ED3493A88}" type="slidenum">
              <a:rPr lang="en-US" smtClean="0"/>
              <a:pPr/>
              <a:t>71</a:t>
            </a:fld>
            <a:endParaRPr lang="en-US"/>
          </a:p>
        </p:txBody>
      </p:sp>
      <p:grpSp>
        <p:nvGrpSpPr>
          <p:cNvPr id="31749" name="Group 2"/>
          <p:cNvGrpSpPr>
            <a:grpSpLocks/>
          </p:cNvGrpSpPr>
          <p:nvPr/>
        </p:nvGrpSpPr>
        <p:grpSpPr bwMode="auto">
          <a:xfrm>
            <a:off x="2074863" y="777875"/>
            <a:ext cx="2876550" cy="5568950"/>
            <a:chOff x="274" y="490"/>
            <a:chExt cx="1812" cy="3508"/>
          </a:xfrm>
        </p:grpSpPr>
        <p:grpSp>
          <p:nvGrpSpPr>
            <p:cNvPr id="31763" name="Group 3"/>
            <p:cNvGrpSpPr>
              <a:grpSpLocks/>
            </p:cNvGrpSpPr>
            <p:nvPr/>
          </p:nvGrpSpPr>
          <p:grpSpPr bwMode="auto">
            <a:xfrm>
              <a:off x="1736" y="3701"/>
              <a:ext cx="350" cy="296"/>
              <a:chOff x="4738" y="2684"/>
              <a:chExt cx="350" cy="296"/>
            </a:xfrm>
          </p:grpSpPr>
          <p:sp>
            <p:nvSpPr>
              <p:cNvPr id="31795" name="Oval 4"/>
              <p:cNvSpPr>
                <a:spLocks noChangeArrowheads="1"/>
              </p:cNvSpPr>
              <p:nvPr/>
            </p:nvSpPr>
            <p:spPr bwMode="auto">
              <a:xfrm>
                <a:off x="4738" y="2684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571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96" name="Text Box 5"/>
              <p:cNvSpPr txBox="1">
                <a:spLocks noChangeArrowheads="1"/>
              </p:cNvSpPr>
              <p:nvPr/>
            </p:nvSpPr>
            <p:spPr bwMode="auto">
              <a:xfrm>
                <a:off x="4815" y="2707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>
                    <a:solidFill>
                      <a:schemeClr val="tx1"/>
                    </a:solidFill>
                  </a:rPr>
                  <a:t>8</a:t>
                </a:r>
              </a:p>
            </p:txBody>
          </p:sp>
        </p:grpSp>
        <p:grpSp>
          <p:nvGrpSpPr>
            <p:cNvPr id="31764" name="Group 6"/>
            <p:cNvGrpSpPr>
              <a:grpSpLocks/>
            </p:cNvGrpSpPr>
            <p:nvPr/>
          </p:nvGrpSpPr>
          <p:grpSpPr bwMode="auto">
            <a:xfrm>
              <a:off x="801" y="684"/>
              <a:ext cx="350" cy="296"/>
              <a:chOff x="3838" y="2684"/>
              <a:chExt cx="350" cy="296"/>
            </a:xfrm>
          </p:grpSpPr>
          <p:sp>
            <p:nvSpPr>
              <p:cNvPr id="31793" name="Oval 7"/>
              <p:cNvSpPr>
                <a:spLocks noChangeArrowheads="1"/>
              </p:cNvSpPr>
              <p:nvPr/>
            </p:nvSpPr>
            <p:spPr bwMode="auto">
              <a:xfrm>
                <a:off x="3838" y="2684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94" name="Text Box 8"/>
              <p:cNvSpPr txBox="1">
                <a:spLocks noChangeArrowheads="1"/>
              </p:cNvSpPr>
              <p:nvPr/>
            </p:nvSpPr>
            <p:spPr bwMode="auto">
              <a:xfrm>
                <a:off x="3915" y="2707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>
                    <a:solidFill>
                      <a:schemeClr val="tx1"/>
                    </a:solidFill>
                  </a:rPr>
                  <a:t>1</a:t>
                </a:r>
              </a:p>
            </p:txBody>
          </p:sp>
        </p:grpSp>
        <p:sp>
          <p:nvSpPr>
            <p:cNvPr id="31765" name="Line 9"/>
            <p:cNvSpPr>
              <a:spLocks noChangeShapeType="1"/>
            </p:cNvSpPr>
            <p:nvPr/>
          </p:nvSpPr>
          <p:spPr bwMode="auto">
            <a:xfrm>
              <a:off x="976" y="490"/>
              <a:ext cx="0" cy="1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1766" name="Group 10"/>
            <p:cNvGrpSpPr>
              <a:grpSpLocks/>
            </p:cNvGrpSpPr>
            <p:nvPr/>
          </p:nvGrpSpPr>
          <p:grpSpPr bwMode="auto">
            <a:xfrm>
              <a:off x="801" y="1287"/>
              <a:ext cx="350" cy="296"/>
              <a:chOff x="4288" y="1746"/>
              <a:chExt cx="350" cy="296"/>
            </a:xfrm>
          </p:grpSpPr>
          <p:sp>
            <p:nvSpPr>
              <p:cNvPr id="31791" name="Oval 11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92" name="Text Box 12"/>
              <p:cNvSpPr txBox="1">
                <a:spLocks noChangeArrowheads="1"/>
              </p:cNvSpPr>
              <p:nvPr/>
            </p:nvSpPr>
            <p:spPr bwMode="auto">
              <a:xfrm>
                <a:off x="4365" y="1769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>
                    <a:solidFill>
                      <a:schemeClr val="tx1"/>
                    </a:solidFill>
                  </a:rPr>
                  <a:t>2</a:t>
                </a:r>
              </a:p>
            </p:txBody>
          </p:sp>
        </p:grpSp>
        <p:grpSp>
          <p:nvGrpSpPr>
            <p:cNvPr id="31767" name="Group 13"/>
            <p:cNvGrpSpPr>
              <a:grpSpLocks/>
            </p:cNvGrpSpPr>
            <p:nvPr/>
          </p:nvGrpSpPr>
          <p:grpSpPr bwMode="auto">
            <a:xfrm>
              <a:off x="274" y="2493"/>
              <a:ext cx="350" cy="296"/>
              <a:chOff x="4288" y="1746"/>
              <a:chExt cx="350" cy="296"/>
            </a:xfrm>
          </p:grpSpPr>
          <p:sp>
            <p:nvSpPr>
              <p:cNvPr id="31789" name="Oval 14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90" name="Text Box 15"/>
              <p:cNvSpPr txBox="1">
                <a:spLocks noChangeArrowheads="1"/>
              </p:cNvSpPr>
              <p:nvPr/>
            </p:nvSpPr>
            <p:spPr bwMode="auto">
              <a:xfrm>
                <a:off x="4365" y="1769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>
                    <a:solidFill>
                      <a:schemeClr val="tx1"/>
                    </a:solidFill>
                  </a:rPr>
                  <a:t>4</a:t>
                </a:r>
              </a:p>
            </p:txBody>
          </p:sp>
        </p:grpSp>
        <p:grpSp>
          <p:nvGrpSpPr>
            <p:cNvPr id="31768" name="Group 16"/>
            <p:cNvGrpSpPr>
              <a:grpSpLocks/>
            </p:cNvGrpSpPr>
            <p:nvPr/>
          </p:nvGrpSpPr>
          <p:grpSpPr bwMode="auto">
            <a:xfrm>
              <a:off x="801" y="1891"/>
              <a:ext cx="350" cy="296"/>
              <a:chOff x="4288" y="1746"/>
              <a:chExt cx="350" cy="296"/>
            </a:xfrm>
          </p:grpSpPr>
          <p:sp>
            <p:nvSpPr>
              <p:cNvPr id="31787" name="Oval 17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88" name="Text Box 18"/>
              <p:cNvSpPr txBox="1">
                <a:spLocks noChangeArrowheads="1"/>
              </p:cNvSpPr>
              <p:nvPr/>
            </p:nvSpPr>
            <p:spPr bwMode="auto">
              <a:xfrm>
                <a:off x="4365" y="1769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>
                    <a:solidFill>
                      <a:schemeClr val="tx1"/>
                    </a:solidFill>
                  </a:rPr>
                  <a:t>3</a:t>
                </a:r>
              </a:p>
            </p:txBody>
          </p:sp>
        </p:grpSp>
        <p:grpSp>
          <p:nvGrpSpPr>
            <p:cNvPr id="31769" name="Group 19"/>
            <p:cNvGrpSpPr>
              <a:grpSpLocks/>
            </p:cNvGrpSpPr>
            <p:nvPr/>
          </p:nvGrpSpPr>
          <p:grpSpPr bwMode="auto">
            <a:xfrm>
              <a:off x="1314" y="2493"/>
              <a:ext cx="350" cy="296"/>
              <a:chOff x="4288" y="1746"/>
              <a:chExt cx="350" cy="296"/>
            </a:xfrm>
          </p:grpSpPr>
          <p:sp>
            <p:nvSpPr>
              <p:cNvPr id="31785" name="Oval 20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86" name="Text Box 21"/>
              <p:cNvSpPr txBox="1">
                <a:spLocks noChangeArrowheads="1"/>
              </p:cNvSpPr>
              <p:nvPr/>
            </p:nvSpPr>
            <p:spPr bwMode="auto">
              <a:xfrm>
                <a:off x="4365" y="1769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>
                    <a:solidFill>
                      <a:schemeClr val="tx1"/>
                    </a:solidFill>
                  </a:rPr>
                  <a:t>5</a:t>
                </a:r>
              </a:p>
            </p:txBody>
          </p:sp>
        </p:grpSp>
        <p:grpSp>
          <p:nvGrpSpPr>
            <p:cNvPr id="31770" name="Group 22"/>
            <p:cNvGrpSpPr>
              <a:grpSpLocks/>
            </p:cNvGrpSpPr>
            <p:nvPr/>
          </p:nvGrpSpPr>
          <p:grpSpPr bwMode="auto">
            <a:xfrm>
              <a:off x="1314" y="3098"/>
              <a:ext cx="350" cy="296"/>
              <a:chOff x="4288" y="1746"/>
              <a:chExt cx="350" cy="296"/>
            </a:xfrm>
          </p:grpSpPr>
          <p:sp>
            <p:nvSpPr>
              <p:cNvPr id="31783" name="Oval 23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84" name="Text Box 24"/>
              <p:cNvSpPr txBox="1">
                <a:spLocks noChangeArrowheads="1"/>
              </p:cNvSpPr>
              <p:nvPr/>
            </p:nvSpPr>
            <p:spPr bwMode="auto">
              <a:xfrm>
                <a:off x="4365" y="1769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>
                    <a:solidFill>
                      <a:schemeClr val="tx1"/>
                    </a:solidFill>
                  </a:rPr>
                  <a:t>6</a:t>
                </a:r>
              </a:p>
            </p:txBody>
          </p:sp>
        </p:grpSp>
        <p:grpSp>
          <p:nvGrpSpPr>
            <p:cNvPr id="31771" name="Group 25"/>
            <p:cNvGrpSpPr>
              <a:grpSpLocks/>
            </p:cNvGrpSpPr>
            <p:nvPr/>
          </p:nvGrpSpPr>
          <p:grpSpPr bwMode="auto">
            <a:xfrm>
              <a:off x="802" y="3702"/>
              <a:ext cx="350" cy="296"/>
              <a:chOff x="4288" y="1746"/>
              <a:chExt cx="350" cy="296"/>
            </a:xfrm>
          </p:grpSpPr>
          <p:sp>
            <p:nvSpPr>
              <p:cNvPr id="31781" name="Oval 26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82" name="Text Box 27"/>
              <p:cNvSpPr txBox="1">
                <a:spLocks noChangeArrowheads="1"/>
              </p:cNvSpPr>
              <p:nvPr/>
            </p:nvSpPr>
            <p:spPr bwMode="auto">
              <a:xfrm>
                <a:off x="4365" y="1769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>
                    <a:solidFill>
                      <a:schemeClr val="tx1"/>
                    </a:solidFill>
                  </a:rPr>
                  <a:t>7</a:t>
                </a:r>
              </a:p>
            </p:txBody>
          </p:sp>
        </p:grpSp>
        <p:cxnSp>
          <p:nvCxnSpPr>
            <p:cNvPr id="31772" name="AutoShape 28"/>
            <p:cNvCxnSpPr>
              <a:cxnSpLocks noChangeShapeType="1"/>
              <a:stCxn id="31793" idx="4"/>
              <a:endCxn id="31791" idx="0"/>
            </p:cNvCxnSpPr>
            <p:nvPr/>
          </p:nvCxnSpPr>
          <p:spPr bwMode="auto">
            <a:xfrm>
              <a:off x="976" y="986"/>
              <a:ext cx="0" cy="29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  <p:cxnSp>
          <p:nvCxnSpPr>
            <p:cNvPr id="31773" name="AutoShape 29"/>
            <p:cNvCxnSpPr>
              <a:cxnSpLocks noChangeShapeType="1"/>
              <a:stCxn id="31791" idx="4"/>
              <a:endCxn id="31787" idx="0"/>
            </p:cNvCxnSpPr>
            <p:nvPr/>
          </p:nvCxnSpPr>
          <p:spPr bwMode="auto">
            <a:xfrm>
              <a:off x="976" y="1589"/>
              <a:ext cx="0" cy="29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  <p:cxnSp>
          <p:nvCxnSpPr>
            <p:cNvPr id="31774" name="AutoShape 30"/>
            <p:cNvCxnSpPr>
              <a:cxnSpLocks noChangeShapeType="1"/>
              <a:stCxn id="31787" idx="3"/>
              <a:endCxn id="31789" idx="7"/>
            </p:cNvCxnSpPr>
            <p:nvPr/>
          </p:nvCxnSpPr>
          <p:spPr bwMode="auto">
            <a:xfrm flipH="1">
              <a:off x="573" y="2150"/>
              <a:ext cx="279" cy="38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  <p:cxnSp>
          <p:nvCxnSpPr>
            <p:cNvPr id="31775" name="AutoShape 31"/>
            <p:cNvCxnSpPr>
              <a:cxnSpLocks noChangeShapeType="1"/>
              <a:stCxn id="31787" idx="6"/>
              <a:endCxn id="31785" idx="0"/>
            </p:cNvCxnSpPr>
            <p:nvPr/>
          </p:nvCxnSpPr>
          <p:spPr bwMode="auto">
            <a:xfrm>
              <a:off x="1157" y="2039"/>
              <a:ext cx="332" cy="448"/>
            </a:xfrm>
            <a:prstGeom prst="curvedConnector2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  <p:cxnSp>
          <p:nvCxnSpPr>
            <p:cNvPr id="31776" name="AutoShape 32"/>
            <p:cNvCxnSpPr>
              <a:cxnSpLocks noChangeShapeType="1"/>
              <a:stCxn id="31789" idx="3"/>
              <a:endCxn id="31787" idx="2"/>
            </p:cNvCxnSpPr>
            <p:nvPr/>
          </p:nvCxnSpPr>
          <p:spPr bwMode="auto">
            <a:xfrm rot="5400000" flipH="1" flipV="1">
              <a:off x="203" y="2161"/>
              <a:ext cx="713" cy="470"/>
            </a:xfrm>
            <a:prstGeom prst="curvedConnector4">
              <a:avLst>
                <a:gd name="adj1" fmla="val -25384"/>
                <a:gd name="adj2" fmla="val -50639"/>
              </a:avLst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  <p:cxnSp>
          <p:nvCxnSpPr>
            <p:cNvPr id="31777" name="AutoShape 33"/>
            <p:cNvCxnSpPr>
              <a:cxnSpLocks noChangeShapeType="1"/>
              <a:stCxn id="31785" idx="4"/>
              <a:endCxn id="31783" idx="0"/>
            </p:cNvCxnSpPr>
            <p:nvPr/>
          </p:nvCxnSpPr>
          <p:spPr bwMode="auto">
            <a:xfrm>
              <a:off x="1489" y="2795"/>
              <a:ext cx="0" cy="297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  <p:cxnSp>
          <p:nvCxnSpPr>
            <p:cNvPr id="31778" name="AutoShape 34"/>
            <p:cNvCxnSpPr>
              <a:cxnSpLocks noChangeShapeType="1"/>
              <a:stCxn id="31783" idx="6"/>
              <a:endCxn id="31795" idx="0"/>
            </p:cNvCxnSpPr>
            <p:nvPr/>
          </p:nvCxnSpPr>
          <p:spPr bwMode="auto">
            <a:xfrm>
              <a:off x="1670" y="3246"/>
              <a:ext cx="241" cy="443"/>
            </a:xfrm>
            <a:prstGeom prst="curvedConnector2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  <p:cxnSp>
          <p:nvCxnSpPr>
            <p:cNvPr id="31779" name="AutoShape 35"/>
            <p:cNvCxnSpPr>
              <a:cxnSpLocks noChangeShapeType="1"/>
              <a:stCxn id="31783" idx="3"/>
              <a:endCxn id="31781" idx="7"/>
            </p:cNvCxnSpPr>
            <p:nvPr/>
          </p:nvCxnSpPr>
          <p:spPr bwMode="auto">
            <a:xfrm flipH="1">
              <a:off x="1101" y="3357"/>
              <a:ext cx="264" cy="382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  <p:cxnSp>
          <p:nvCxnSpPr>
            <p:cNvPr id="31780" name="AutoShape 36"/>
            <p:cNvCxnSpPr>
              <a:cxnSpLocks noChangeShapeType="1"/>
              <a:stCxn id="31781" idx="3"/>
              <a:endCxn id="31783" idx="2"/>
            </p:cNvCxnSpPr>
            <p:nvPr/>
          </p:nvCxnSpPr>
          <p:spPr bwMode="auto">
            <a:xfrm rot="5400000" flipH="1" flipV="1">
              <a:off x="723" y="3376"/>
              <a:ext cx="715" cy="455"/>
            </a:xfrm>
            <a:prstGeom prst="curvedConnector4">
              <a:avLst>
                <a:gd name="adj1" fmla="val -25315"/>
                <a:gd name="adj2" fmla="val -45935"/>
              </a:avLst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</p:grpSp>
      <p:sp>
        <p:nvSpPr>
          <p:cNvPr id="31750" name="Rectangle 3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CFG for Stats – With </a:t>
            </a:r>
            <a:r>
              <a:rPr lang="en-US" dirty="0" err="1">
                <a:effectLst/>
              </a:rPr>
              <a:t>Defs</a:t>
            </a:r>
            <a:r>
              <a:rPr lang="en-US" dirty="0">
                <a:effectLst/>
              </a:rPr>
              <a:t> &amp; Uses</a:t>
            </a:r>
          </a:p>
        </p:txBody>
      </p:sp>
      <p:sp>
        <p:nvSpPr>
          <p:cNvPr id="205862" name="Text Box 38"/>
          <p:cNvSpPr txBox="1">
            <a:spLocks noChangeArrowheads="1"/>
          </p:cNvSpPr>
          <p:nvPr/>
        </p:nvSpPr>
        <p:spPr bwMode="auto">
          <a:xfrm>
            <a:off x="3406775" y="1140241"/>
            <a:ext cx="3752850" cy="23134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600" dirty="0" err="1">
                <a:solidFill>
                  <a:srgbClr val="FF66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def</a:t>
            </a:r>
            <a:r>
              <a:rPr lang="en-US" sz="1600" dirty="0">
                <a:solidFill>
                  <a:srgbClr val="FF66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(1) = { numbers, sum, length }</a:t>
            </a:r>
          </a:p>
        </p:txBody>
      </p:sp>
      <p:sp>
        <p:nvSpPr>
          <p:cNvPr id="205863" name="Text Box 39"/>
          <p:cNvSpPr txBox="1">
            <a:spLocks noChangeArrowheads="1"/>
          </p:cNvSpPr>
          <p:nvPr/>
        </p:nvSpPr>
        <p:spPr bwMode="auto">
          <a:xfrm>
            <a:off x="3444874" y="2182813"/>
            <a:ext cx="1384301" cy="23134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600" dirty="0" err="1">
                <a:solidFill>
                  <a:srgbClr val="FF66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def</a:t>
            </a:r>
            <a:r>
              <a:rPr lang="en-US" sz="1600" dirty="0">
                <a:solidFill>
                  <a:srgbClr val="FF66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(2) = { </a:t>
            </a:r>
            <a:r>
              <a:rPr lang="en-US" sz="1600" dirty="0" err="1">
                <a:solidFill>
                  <a:srgbClr val="FF66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</a:t>
            </a:r>
            <a:r>
              <a:rPr lang="en-US" sz="1600" dirty="0">
                <a:solidFill>
                  <a:srgbClr val="FF66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}</a:t>
            </a:r>
          </a:p>
        </p:txBody>
      </p:sp>
      <p:sp>
        <p:nvSpPr>
          <p:cNvPr id="205868" name="Text Box 44"/>
          <p:cNvSpPr txBox="1">
            <a:spLocks noChangeArrowheads="1"/>
          </p:cNvSpPr>
          <p:nvPr/>
        </p:nvSpPr>
        <p:spPr bwMode="auto">
          <a:xfrm>
            <a:off x="4278312" y="3959225"/>
            <a:ext cx="3469149" cy="47756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600" dirty="0">
                <a:solidFill>
                  <a:srgbClr val="FF66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def (5) = { med, mean, </a:t>
            </a:r>
            <a:r>
              <a:rPr lang="en-US" sz="1600" dirty="0" err="1">
                <a:solidFill>
                  <a:srgbClr val="FF66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varsum</a:t>
            </a:r>
            <a:r>
              <a:rPr lang="en-US" sz="1600" dirty="0">
                <a:solidFill>
                  <a:srgbClr val="FF66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  <a:r>
              <a:rPr lang="en-US" sz="1600" dirty="0" err="1">
                <a:solidFill>
                  <a:srgbClr val="FF66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</a:t>
            </a:r>
            <a:r>
              <a:rPr lang="en-US" sz="1600" dirty="0">
                <a:solidFill>
                  <a:srgbClr val="FF66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600" dirty="0">
                <a:solidFill>
                  <a:srgbClr val="0099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use (5) = { numbers, length, sum }</a:t>
            </a:r>
          </a:p>
        </p:txBody>
      </p:sp>
      <p:sp>
        <p:nvSpPr>
          <p:cNvPr id="205873" name="Text Box 49"/>
          <p:cNvSpPr txBox="1">
            <a:spLocks noChangeArrowheads="1"/>
          </p:cNvSpPr>
          <p:nvPr/>
        </p:nvSpPr>
        <p:spPr bwMode="auto">
          <a:xfrm>
            <a:off x="5068932" y="5635896"/>
            <a:ext cx="3657601" cy="8255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FF66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def</a:t>
            </a:r>
            <a:r>
              <a:rPr lang="en-US" sz="1600" dirty="0">
                <a:solidFill>
                  <a:srgbClr val="FF66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(8) = { </a:t>
            </a:r>
            <a:r>
              <a:rPr lang="en-US" sz="1600" dirty="0" err="1">
                <a:solidFill>
                  <a:srgbClr val="FF66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var</a:t>
            </a:r>
            <a:r>
              <a:rPr lang="en-US" sz="1600" dirty="0">
                <a:solidFill>
                  <a:srgbClr val="FF66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  <a:r>
              <a:rPr lang="en-US" sz="1600" dirty="0" err="1">
                <a:solidFill>
                  <a:srgbClr val="FF66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sd</a:t>
            </a:r>
            <a:r>
              <a:rPr lang="en-US" sz="1600" dirty="0">
                <a:solidFill>
                  <a:srgbClr val="FF66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}</a:t>
            </a:r>
          </a:p>
          <a:p>
            <a:r>
              <a:rPr lang="en-US" sz="1600" dirty="0">
                <a:solidFill>
                  <a:srgbClr val="0099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use (8) = { </a:t>
            </a:r>
            <a:r>
              <a:rPr lang="en-US" sz="1600" dirty="0" err="1">
                <a:solidFill>
                  <a:srgbClr val="0099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varsum</a:t>
            </a:r>
            <a:r>
              <a:rPr lang="en-US" sz="1600" dirty="0">
                <a:solidFill>
                  <a:srgbClr val="0099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, length, mean,</a:t>
            </a:r>
          </a:p>
          <a:p>
            <a:r>
              <a:rPr lang="en-US" sz="1600" dirty="0">
                <a:solidFill>
                  <a:srgbClr val="0099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                  med, </a:t>
            </a:r>
            <a:r>
              <a:rPr lang="en-US" sz="1600" dirty="0" err="1">
                <a:solidFill>
                  <a:srgbClr val="0099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var</a:t>
            </a:r>
            <a:r>
              <a:rPr lang="en-US" sz="1600" dirty="0">
                <a:solidFill>
                  <a:srgbClr val="0099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  <a:r>
              <a:rPr lang="en-US" sz="1600" dirty="0" err="1">
                <a:solidFill>
                  <a:srgbClr val="0099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sd</a:t>
            </a:r>
            <a:r>
              <a:rPr lang="en-US" sz="1600" dirty="0">
                <a:solidFill>
                  <a:srgbClr val="0099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}</a:t>
            </a:r>
          </a:p>
        </p:txBody>
      </p:sp>
      <p:grpSp>
        <p:nvGrpSpPr>
          <p:cNvPr id="11" name="Group 53"/>
          <p:cNvGrpSpPr>
            <a:grpSpLocks/>
          </p:cNvGrpSpPr>
          <p:nvPr/>
        </p:nvGrpSpPr>
        <p:grpSpPr bwMode="auto">
          <a:xfrm>
            <a:off x="1647825" y="3205165"/>
            <a:ext cx="4623883" cy="590550"/>
            <a:chOff x="1038" y="2019"/>
            <a:chExt cx="2726" cy="372"/>
          </a:xfrm>
        </p:grpSpPr>
        <p:sp>
          <p:nvSpPr>
            <p:cNvPr id="31761" name="Text Box 41"/>
            <p:cNvSpPr txBox="1">
              <a:spLocks noChangeArrowheads="1"/>
            </p:cNvSpPr>
            <p:nvPr/>
          </p:nvSpPr>
          <p:spPr bwMode="auto">
            <a:xfrm>
              <a:off x="2331" y="2019"/>
              <a:ext cx="1433" cy="146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lang="en-US" sz="1600" dirty="0">
                  <a:solidFill>
                    <a:srgbClr val="009900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use (3, 5) = { </a:t>
              </a:r>
              <a:r>
                <a:rPr lang="en-US" sz="1600" dirty="0" err="1">
                  <a:solidFill>
                    <a:srgbClr val="009900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i</a:t>
              </a:r>
              <a:r>
                <a:rPr lang="en-US" sz="1600" dirty="0">
                  <a:solidFill>
                    <a:srgbClr val="009900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, length }</a:t>
              </a:r>
            </a:p>
          </p:txBody>
        </p:sp>
        <p:sp>
          <p:nvSpPr>
            <p:cNvPr id="31762" name="Text Box 50"/>
            <p:cNvSpPr txBox="1">
              <a:spLocks noChangeArrowheads="1"/>
            </p:cNvSpPr>
            <p:nvPr/>
          </p:nvSpPr>
          <p:spPr bwMode="auto">
            <a:xfrm>
              <a:off x="1038" y="2245"/>
              <a:ext cx="1433" cy="146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lang="en-US" sz="1600" dirty="0">
                  <a:solidFill>
                    <a:srgbClr val="009900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use (3, 4) = { </a:t>
              </a:r>
              <a:r>
                <a:rPr lang="en-US" sz="1600" dirty="0" err="1">
                  <a:solidFill>
                    <a:srgbClr val="009900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i</a:t>
              </a:r>
              <a:r>
                <a:rPr lang="en-US" sz="1600" dirty="0">
                  <a:solidFill>
                    <a:srgbClr val="009900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, length }</a:t>
              </a:r>
            </a:p>
          </p:txBody>
        </p:sp>
      </p:grpSp>
      <p:sp>
        <p:nvSpPr>
          <p:cNvPr id="205867" name="Text Box 43"/>
          <p:cNvSpPr txBox="1">
            <a:spLocks noChangeArrowheads="1"/>
          </p:cNvSpPr>
          <p:nvPr/>
        </p:nvSpPr>
        <p:spPr bwMode="auto">
          <a:xfrm>
            <a:off x="1000461" y="4457700"/>
            <a:ext cx="2976227" cy="47756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600" dirty="0" err="1">
                <a:solidFill>
                  <a:srgbClr val="FF66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def</a:t>
            </a:r>
            <a:r>
              <a:rPr lang="en-US" sz="1600" dirty="0">
                <a:solidFill>
                  <a:srgbClr val="FF66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(4) = { sum, </a:t>
            </a:r>
            <a:r>
              <a:rPr lang="en-US" sz="1600" dirty="0" err="1">
                <a:solidFill>
                  <a:srgbClr val="FF66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</a:t>
            </a:r>
            <a:r>
              <a:rPr lang="en-US" sz="1600" dirty="0">
                <a:solidFill>
                  <a:srgbClr val="FF66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600" dirty="0">
                <a:solidFill>
                  <a:srgbClr val="0099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use (4) = { sum, numbers, </a:t>
            </a:r>
            <a:r>
              <a:rPr lang="en-US" sz="1600" dirty="0" err="1">
                <a:solidFill>
                  <a:srgbClr val="0099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</a:t>
            </a:r>
            <a:r>
              <a:rPr lang="en-US" sz="1600" dirty="0">
                <a:solidFill>
                  <a:srgbClr val="0099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}</a:t>
            </a:r>
          </a:p>
        </p:txBody>
      </p:sp>
      <p:grpSp>
        <p:nvGrpSpPr>
          <p:cNvPr id="12" name="Group 54"/>
          <p:cNvGrpSpPr>
            <a:grpSpLocks/>
          </p:cNvGrpSpPr>
          <p:nvPr/>
        </p:nvGrpSpPr>
        <p:grpSpPr bwMode="auto">
          <a:xfrm>
            <a:off x="2155032" y="5111480"/>
            <a:ext cx="4687792" cy="590550"/>
            <a:chOff x="1544" y="3238"/>
            <a:chExt cx="2726" cy="372"/>
          </a:xfrm>
        </p:grpSpPr>
        <p:sp>
          <p:nvSpPr>
            <p:cNvPr id="31759" name="Text Box 51"/>
            <p:cNvSpPr txBox="1">
              <a:spLocks noChangeArrowheads="1"/>
            </p:cNvSpPr>
            <p:nvPr/>
          </p:nvSpPr>
          <p:spPr bwMode="auto">
            <a:xfrm>
              <a:off x="2837" y="3238"/>
              <a:ext cx="1433" cy="146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lang="en-US" sz="1600" dirty="0">
                  <a:solidFill>
                    <a:srgbClr val="009900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use (6, 8) = { </a:t>
              </a:r>
              <a:r>
                <a:rPr lang="en-US" sz="1600" dirty="0" err="1">
                  <a:solidFill>
                    <a:srgbClr val="009900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i</a:t>
              </a:r>
              <a:r>
                <a:rPr lang="en-US" sz="1600" dirty="0">
                  <a:solidFill>
                    <a:srgbClr val="009900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, length }</a:t>
              </a:r>
            </a:p>
          </p:txBody>
        </p:sp>
        <p:sp>
          <p:nvSpPr>
            <p:cNvPr id="31760" name="Text Box 52"/>
            <p:cNvSpPr txBox="1">
              <a:spLocks noChangeArrowheads="1"/>
            </p:cNvSpPr>
            <p:nvPr/>
          </p:nvSpPr>
          <p:spPr bwMode="auto">
            <a:xfrm>
              <a:off x="1544" y="3464"/>
              <a:ext cx="1433" cy="146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lang="en-US" sz="1600" dirty="0">
                  <a:solidFill>
                    <a:srgbClr val="009900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use (6, 7) = { </a:t>
              </a:r>
              <a:r>
                <a:rPr lang="en-US" sz="1600" dirty="0" err="1">
                  <a:solidFill>
                    <a:srgbClr val="009900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i</a:t>
              </a:r>
              <a:r>
                <a:rPr lang="en-US" sz="1600" dirty="0">
                  <a:solidFill>
                    <a:srgbClr val="009900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, length }</a:t>
              </a:r>
            </a:p>
          </p:txBody>
        </p:sp>
      </p:grpSp>
      <p:sp>
        <p:nvSpPr>
          <p:cNvPr id="205872" name="Text Box 48"/>
          <p:cNvSpPr txBox="1">
            <a:spLocks noChangeArrowheads="1"/>
          </p:cNvSpPr>
          <p:nvPr/>
        </p:nvSpPr>
        <p:spPr bwMode="auto">
          <a:xfrm>
            <a:off x="149225" y="6078538"/>
            <a:ext cx="3925844" cy="47756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600" dirty="0" err="1">
                <a:solidFill>
                  <a:srgbClr val="FF66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def</a:t>
            </a:r>
            <a:r>
              <a:rPr lang="en-US" sz="1600" dirty="0">
                <a:solidFill>
                  <a:srgbClr val="FF66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(7) = { </a:t>
            </a:r>
            <a:r>
              <a:rPr lang="en-US" sz="1600" dirty="0" err="1">
                <a:solidFill>
                  <a:srgbClr val="FF66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varsum</a:t>
            </a:r>
            <a:r>
              <a:rPr lang="en-US" sz="1600" dirty="0">
                <a:solidFill>
                  <a:srgbClr val="FF66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  <a:r>
              <a:rPr lang="en-US" sz="1600" dirty="0" err="1">
                <a:solidFill>
                  <a:srgbClr val="FF66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</a:t>
            </a:r>
            <a:r>
              <a:rPr lang="en-US" sz="1600" dirty="0">
                <a:solidFill>
                  <a:srgbClr val="FF66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600" dirty="0">
                <a:solidFill>
                  <a:srgbClr val="0099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use (7) = { </a:t>
            </a:r>
            <a:r>
              <a:rPr lang="en-US" sz="1600" dirty="0" err="1">
                <a:solidFill>
                  <a:srgbClr val="0099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varsum</a:t>
            </a:r>
            <a:r>
              <a:rPr lang="en-US" sz="1600" dirty="0">
                <a:solidFill>
                  <a:srgbClr val="0099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, numbers, </a:t>
            </a:r>
            <a:r>
              <a:rPr lang="en-US" sz="1600" dirty="0" err="1">
                <a:solidFill>
                  <a:srgbClr val="0099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</a:t>
            </a:r>
            <a:r>
              <a:rPr lang="en-US" sz="1600" dirty="0">
                <a:solidFill>
                  <a:srgbClr val="0099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, mean }</a:t>
            </a:r>
          </a:p>
        </p:txBody>
      </p:sp>
      <p:sp>
        <p:nvSpPr>
          <p:cNvPr id="54" name="Text Box 38"/>
          <p:cNvSpPr txBox="1">
            <a:spLocks noChangeArrowheads="1"/>
          </p:cNvSpPr>
          <p:nvPr/>
        </p:nvSpPr>
        <p:spPr bwMode="auto">
          <a:xfrm>
            <a:off x="3434601" y="1375133"/>
            <a:ext cx="3268663" cy="23134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600" dirty="0">
                <a:solidFill>
                  <a:srgbClr val="0099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use (1) = { numbers}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545629" y="1946118"/>
            <a:ext cx="2678530" cy="707886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0" i="1" dirty="0">
                <a:solidFill>
                  <a:schemeClr val="accent5">
                    <a:lumMod val="25000"/>
                  </a:schemeClr>
                </a:solidFill>
                <a:latin typeface="Gill Sans MT" panose="020B0502020104020203" pitchFamily="34" charset="0"/>
              </a:rPr>
              <a:t>Turn the annotations into </a:t>
            </a:r>
            <a:r>
              <a:rPr lang="en-US" b="0" i="1" dirty="0" err="1">
                <a:solidFill>
                  <a:schemeClr val="accent5">
                    <a:lumMod val="25000"/>
                  </a:schemeClr>
                </a:solidFill>
                <a:latin typeface="Gill Sans MT" panose="020B0502020104020203" pitchFamily="34" charset="0"/>
              </a:rPr>
              <a:t>def</a:t>
            </a:r>
            <a:r>
              <a:rPr lang="en-US" b="0" i="1" dirty="0">
                <a:solidFill>
                  <a:schemeClr val="accent5">
                    <a:lumMod val="25000"/>
                  </a:schemeClr>
                </a:solidFill>
                <a:latin typeface="Gill Sans MT" panose="020B0502020104020203" pitchFamily="34" charset="0"/>
              </a:rPr>
              <a:t> and use sets …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5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05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05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5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05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05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62" grpId="0"/>
      <p:bldP spid="205863" grpId="0"/>
      <p:bldP spid="205868" grpId="0"/>
      <p:bldP spid="205873" grpId="0"/>
      <p:bldP spid="205867" grpId="0"/>
      <p:bldP spid="205872" grpId="0"/>
      <p:bldP spid="54" grpId="0"/>
      <p:bldP spid="55" grpId="0" animBg="1"/>
      <p:bldP spid="55" grpId="1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Introduction to Software Testing, Edition 2  (Ch 7)</a:t>
            </a:r>
          </a:p>
        </p:txBody>
      </p:sp>
      <p:sp>
        <p:nvSpPr>
          <p:cNvPr id="32771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© Ammann &amp; Offutt</a:t>
            </a:r>
          </a:p>
        </p:txBody>
      </p:sp>
      <p:sp>
        <p:nvSpPr>
          <p:cNvPr id="3277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C0B8745-92F1-4F00-A632-2092E6F6ADC9}" type="slidenum">
              <a:rPr lang="en-US" smtClean="0"/>
              <a:pPr/>
              <a:t>72</a:t>
            </a:fld>
            <a:endParaRPr lang="en-US"/>
          </a:p>
        </p:txBody>
      </p:sp>
      <p:sp>
        <p:nvSpPr>
          <p:cNvPr id="327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ffectLst/>
              </a:rPr>
              <a:t>Defs</a:t>
            </a:r>
            <a:r>
              <a:rPr lang="en-US" dirty="0">
                <a:effectLst/>
              </a:rPr>
              <a:t> and Uses Tables for Stats </a:t>
            </a:r>
          </a:p>
        </p:txBody>
      </p:sp>
      <p:graphicFrame>
        <p:nvGraphicFramePr>
          <p:cNvPr id="209003" name="Group 107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265076974"/>
              </p:ext>
            </p:extLst>
          </p:nvPr>
        </p:nvGraphicFramePr>
        <p:xfrm>
          <a:off x="138113" y="1119188"/>
          <a:ext cx="5748337" cy="4551364"/>
        </p:xfrm>
        <a:graphic>
          <a:graphicData uri="http://schemas.openxmlformats.org/drawingml/2006/table">
            <a:tbl>
              <a:tblPr/>
              <a:tblGrid>
                <a:gridCol w="9729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5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79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10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itchFamily="34" charset="0"/>
                        </a:rPr>
                        <a:t>Node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itchFamily="34" charset="0"/>
                        </a:rPr>
                        <a:t>Def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itchFamily="34" charset="0"/>
                        </a:rPr>
                        <a:t>Use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4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{ numbers, sum, length 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 { numbers 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{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i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 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{ sum,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i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 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{ numbers,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i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, sum 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4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{ med, mean,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varsum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,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i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 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{ numbers, length, sum 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89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4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{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varsum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,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i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 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{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varsum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, numbers,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i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, mean 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492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{ var,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sd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 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{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varsum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, length,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var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, mean, med,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var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,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sd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 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09000" name="Group 10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081611053"/>
              </p:ext>
            </p:extLst>
          </p:nvPr>
        </p:nvGraphicFramePr>
        <p:xfrm>
          <a:off x="6022975" y="1109663"/>
          <a:ext cx="2767013" cy="4029712"/>
        </p:xfrm>
        <a:graphic>
          <a:graphicData uri="http://schemas.openxmlformats.org/drawingml/2006/table">
            <a:tbl>
              <a:tblPr/>
              <a:tblGrid>
                <a:gridCol w="1276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06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053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Edge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Use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(1, 2)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(2, 3)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(3, 4)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{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i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, length 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(4, 3)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(3, 5)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{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i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, length 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11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(5, 6)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89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(6, 7)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{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i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, length 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62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(7, 6)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(6, 8)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{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i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, length 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DU Pairs for Stats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Software Testing, Edition 2  (Ch 7)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Ammann &amp; Offutt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8582D8-B930-4813-BC3B-8ED9374E8333}" type="slidenum">
              <a:rPr lang="en-US" smtClean="0"/>
              <a:pPr>
                <a:defRPr/>
              </a:pPr>
              <a:t>73</a:t>
            </a:fld>
            <a:endParaRPr lang="en-US"/>
          </a:p>
        </p:txBody>
      </p:sp>
      <p:graphicFrame>
        <p:nvGraphicFramePr>
          <p:cNvPr id="6" name="Group 9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17932842"/>
              </p:ext>
            </p:extLst>
          </p:nvPr>
        </p:nvGraphicFramePr>
        <p:xfrm>
          <a:off x="1279525" y="1143000"/>
          <a:ext cx="6423025" cy="4885690"/>
        </p:xfrm>
        <a:graphic>
          <a:graphicData uri="http://schemas.openxmlformats.org/drawingml/2006/table">
            <a:tbl>
              <a:tblPr/>
              <a:tblGrid>
                <a:gridCol w="1176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466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22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itchFamily="34" charset="0"/>
                        </a:rPr>
                        <a:t>variable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itchFamily="34" charset="0"/>
                        </a:rPr>
                        <a:t>DU Pairs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numbers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(1, 4) (1, 5) (1, 7)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length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(1, 5) (1, 8) (1, (3,4)) (1, (3,5)) (1, (6,7)) (1, (6,8))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sv-S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med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(5, 8)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var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(8, 8)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71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sd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(8, 8)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mean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(5, 7) (5, 8)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sum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(1, 4) (1, 5) (4, 4) (4, 5)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varsum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(5, 7) (5, 8) (7, 7) (7, 8)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746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(2, 4) (2, (3,4)) (2, (3,5)) (2, 7) (2, (6,7)) (2, (6,8))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(4, 4) (4, (3,4)) (4, (3,5)) (4, 7) (4, (6,7)) (4, (6,8))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(5, 7) (5, (6,7)) (5, (6,8))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(7, 7) (7, (6,7)) (7, (6,8))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178217"/>
      </p:ext>
    </p:extLst>
  </p:cSld>
  <p:clrMapOvr>
    <a:masterClrMapping/>
  </p:clrMapOvr>
  <p:transition spd="med"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DU Pairs for Stats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Software Testing, Edition 2  (Ch 7)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Ammann &amp; Offutt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8582D8-B930-4813-BC3B-8ED9374E8333}" type="slidenum">
              <a:rPr lang="en-US" smtClean="0"/>
              <a:pPr>
                <a:defRPr/>
              </a:pPr>
              <a:t>74</a:t>
            </a:fld>
            <a:endParaRPr lang="en-US"/>
          </a:p>
        </p:txBody>
      </p:sp>
      <p:graphicFrame>
        <p:nvGraphicFramePr>
          <p:cNvPr id="6" name="Group 90"/>
          <p:cNvGraphicFramePr>
            <a:graphicFrameLocks/>
          </p:cNvGraphicFramePr>
          <p:nvPr/>
        </p:nvGraphicFramePr>
        <p:xfrm>
          <a:off x="1279525" y="1143000"/>
          <a:ext cx="6423025" cy="4885690"/>
        </p:xfrm>
        <a:graphic>
          <a:graphicData uri="http://schemas.openxmlformats.org/drawingml/2006/table">
            <a:tbl>
              <a:tblPr/>
              <a:tblGrid>
                <a:gridCol w="1176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466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22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itchFamily="34" charset="0"/>
                        </a:rPr>
                        <a:t>variable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itchFamily="34" charset="0"/>
                        </a:rPr>
                        <a:t>DU Pairs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numbers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(1, 4) (1, 5) (1, 7)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length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(1, 5) (1, 8) (1, (3,4)) (1, (3,5)) (1, (6,7)) (1, (6,8))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sv-S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med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(5, 8)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var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(8, 8)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71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sd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(8, 8)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mean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(5, 7) (5, 8)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sum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(1, 4) (1, 5) (4, 4) (4, 5)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varsum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(5, 7) (5, 8) (7, 7) (7, 8)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746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(2, 4) (2, (3,4)) (2, (3,5)) (2, 7) (2, (6,7)) (2, (6,8))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(4, 4) (4, (3,4)) (4, (3,5)) (4, 7) (4, (6,7)) (4, (6,8))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(5, 7) (5, (6,7)) (5, (6,8))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(7, 7) (7, (6,7)) (7, (6,8))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pSp>
        <p:nvGrpSpPr>
          <p:cNvPr id="7" name="Group 105"/>
          <p:cNvGrpSpPr>
            <a:grpSpLocks/>
          </p:cNvGrpSpPr>
          <p:nvPr/>
        </p:nvGrpSpPr>
        <p:grpSpPr bwMode="auto">
          <a:xfrm>
            <a:off x="5064124" y="3646488"/>
            <a:ext cx="3548837" cy="1489075"/>
            <a:chOff x="3190" y="2297"/>
            <a:chExt cx="2227" cy="938"/>
          </a:xfrm>
        </p:grpSpPr>
        <p:sp>
          <p:nvSpPr>
            <p:cNvPr id="8" name="Line 91"/>
            <p:cNvSpPr>
              <a:spLocks noChangeShapeType="1"/>
            </p:cNvSpPr>
            <p:nvPr/>
          </p:nvSpPr>
          <p:spPr bwMode="auto">
            <a:xfrm>
              <a:off x="3190" y="3002"/>
              <a:ext cx="1627" cy="15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9" name="Line 92"/>
            <p:cNvSpPr>
              <a:spLocks noChangeShapeType="1"/>
            </p:cNvSpPr>
            <p:nvPr/>
          </p:nvSpPr>
          <p:spPr bwMode="auto">
            <a:xfrm>
              <a:off x="3207" y="3220"/>
              <a:ext cx="1627" cy="15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10" name="AutoShape 93"/>
            <p:cNvSpPr>
              <a:spLocks/>
            </p:cNvSpPr>
            <p:nvPr/>
          </p:nvSpPr>
          <p:spPr bwMode="auto">
            <a:xfrm>
              <a:off x="3699" y="2297"/>
              <a:ext cx="1718" cy="500"/>
            </a:xfrm>
            <a:prstGeom prst="borderCallout2">
              <a:avLst>
                <a:gd name="adj1" fmla="val 14398"/>
                <a:gd name="adj2" fmla="val -3019"/>
                <a:gd name="adj3" fmla="val 14398"/>
                <a:gd name="adj4" fmla="val -15282"/>
                <a:gd name="adj5" fmla="val 122601"/>
                <a:gd name="adj6" fmla="val -25898"/>
              </a:avLst>
            </a:prstGeom>
            <a:solidFill>
              <a:srgbClr val="0000FF"/>
            </a:solidFill>
            <a:ln w="28575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r>
                <a:rPr lang="en-US" dirty="0">
                  <a:latin typeface="Gill Sans MT" pitchFamily="34" charset="0"/>
                </a:rPr>
                <a:t>No def-clear path …</a:t>
              </a:r>
            </a:p>
            <a:p>
              <a:r>
                <a:rPr lang="en-US" dirty="0">
                  <a:latin typeface="Gill Sans MT" pitchFamily="34" charset="0"/>
                </a:rPr>
                <a:t>different scope for </a:t>
              </a:r>
              <a:r>
                <a:rPr lang="en-US" dirty="0" err="1">
                  <a:latin typeface="Gill Sans MT" pitchFamily="34" charset="0"/>
                </a:rPr>
                <a:t>i</a:t>
              </a:r>
              <a:endParaRPr lang="en-US" dirty="0">
                <a:latin typeface="Gill Sans MT" pitchFamily="34" charset="0"/>
              </a:endParaRPr>
            </a:p>
          </p:txBody>
        </p:sp>
      </p:grpSp>
      <p:sp>
        <p:nvSpPr>
          <p:cNvPr id="11" name="AutoShape 94"/>
          <p:cNvSpPr>
            <a:spLocks/>
          </p:cNvSpPr>
          <p:nvPr/>
        </p:nvSpPr>
        <p:spPr bwMode="auto">
          <a:xfrm>
            <a:off x="5450772" y="5646738"/>
            <a:ext cx="3549447" cy="747713"/>
          </a:xfrm>
          <a:prstGeom prst="borderCallout2">
            <a:avLst>
              <a:gd name="adj1" fmla="val 15287"/>
              <a:gd name="adj2" fmla="val -2301"/>
              <a:gd name="adj3" fmla="val 7361"/>
              <a:gd name="adj4" fmla="val -3854"/>
              <a:gd name="adj5" fmla="val -50854"/>
              <a:gd name="adj6" fmla="val -8318"/>
            </a:avLst>
          </a:prstGeom>
          <a:solidFill>
            <a:srgbClr val="0000FF"/>
          </a:solidFill>
          <a:ln w="28575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r>
              <a:rPr lang="en-US">
                <a:latin typeface="Gill Sans MT" pitchFamily="34" charset="0"/>
              </a:rPr>
              <a:t>No path through graph from nodes 5 and 7 to 4 or 3</a:t>
            </a:r>
          </a:p>
        </p:txBody>
      </p:sp>
      <p:grpSp>
        <p:nvGrpSpPr>
          <p:cNvPr id="12" name="Group 103"/>
          <p:cNvGrpSpPr>
            <a:grpSpLocks/>
          </p:cNvGrpSpPr>
          <p:nvPr/>
        </p:nvGrpSpPr>
        <p:grpSpPr bwMode="auto">
          <a:xfrm>
            <a:off x="2473325" y="890125"/>
            <a:ext cx="6464300" cy="2608726"/>
            <a:chOff x="1558" y="651"/>
            <a:chExt cx="4072" cy="1553"/>
          </a:xfrm>
        </p:grpSpPr>
        <p:sp>
          <p:nvSpPr>
            <p:cNvPr id="13" name="AutoShape 96"/>
            <p:cNvSpPr>
              <a:spLocks/>
            </p:cNvSpPr>
            <p:nvPr/>
          </p:nvSpPr>
          <p:spPr bwMode="auto">
            <a:xfrm>
              <a:off x="3615" y="651"/>
              <a:ext cx="2015" cy="471"/>
            </a:xfrm>
            <a:prstGeom prst="borderCallout2">
              <a:avLst>
                <a:gd name="adj1" fmla="val 15287"/>
                <a:gd name="adj2" fmla="val -2384"/>
                <a:gd name="adj3" fmla="val 15287"/>
                <a:gd name="adj4" fmla="val -41787"/>
                <a:gd name="adj5" fmla="val 267514"/>
                <a:gd name="adj6" fmla="val -82829"/>
              </a:avLst>
            </a:prstGeom>
            <a:solidFill>
              <a:srgbClr val="0000FF"/>
            </a:solidFill>
            <a:ln w="28575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r>
                <a:rPr lang="en-US" dirty="0" err="1">
                  <a:latin typeface="Gill Sans MT" pitchFamily="34" charset="0"/>
                </a:rPr>
                <a:t>defs</a:t>
              </a:r>
              <a:r>
                <a:rPr lang="en-US" dirty="0">
                  <a:latin typeface="Gill Sans MT" pitchFamily="34" charset="0"/>
                </a:rPr>
                <a:t> come </a:t>
              </a:r>
              <a:r>
                <a:rPr lang="en-US" u="sng" dirty="0">
                  <a:latin typeface="Gill Sans MT" pitchFamily="34" charset="0"/>
                </a:rPr>
                <a:t>before</a:t>
              </a:r>
              <a:r>
                <a:rPr lang="en-US" dirty="0">
                  <a:latin typeface="Gill Sans MT" pitchFamily="34" charset="0"/>
                </a:rPr>
                <a:t> uses, do not count as DU pairs</a:t>
              </a:r>
            </a:p>
          </p:txBody>
        </p:sp>
        <p:sp>
          <p:nvSpPr>
            <p:cNvPr id="14" name="Oval 97"/>
            <p:cNvSpPr>
              <a:spLocks noChangeArrowheads="1"/>
            </p:cNvSpPr>
            <p:nvPr/>
          </p:nvSpPr>
          <p:spPr bwMode="auto">
            <a:xfrm>
              <a:off x="1563" y="1923"/>
              <a:ext cx="440" cy="281"/>
            </a:xfrm>
            <a:prstGeom prst="ellips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15" name="Oval 98"/>
            <p:cNvSpPr>
              <a:spLocks noChangeArrowheads="1"/>
            </p:cNvSpPr>
            <p:nvPr/>
          </p:nvSpPr>
          <p:spPr bwMode="auto">
            <a:xfrm>
              <a:off x="1558" y="1688"/>
              <a:ext cx="440" cy="281"/>
            </a:xfrm>
            <a:prstGeom prst="ellips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</p:grpSp>
      <p:grpSp>
        <p:nvGrpSpPr>
          <p:cNvPr id="16" name="Group 107"/>
          <p:cNvGrpSpPr>
            <a:grpSpLocks/>
          </p:cNvGrpSpPr>
          <p:nvPr/>
        </p:nvGrpSpPr>
        <p:grpSpPr bwMode="auto">
          <a:xfrm>
            <a:off x="2438400" y="2693988"/>
            <a:ext cx="6515100" cy="3392487"/>
            <a:chOff x="1551" y="1697"/>
            <a:chExt cx="3909" cy="2137"/>
          </a:xfrm>
        </p:grpSpPr>
        <p:sp>
          <p:nvSpPr>
            <p:cNvPr id="17" name="AutoShape 99"/>
            <p:cNvSpPr>
              <a:spLocks/>
            </p:cNvSpPr>
            <p:nvPr/>
          </p:nvSpPr>
          <p:spPr bwMode="auto">
            <a:xfrm>
              <a:off x="3611" y="1697"/>
              <a:ext cx="1849" cy="471"/>
            </a:xfrm>
            <a:prstGeom prst="borderCallout2">
              <a:avLst>
                <a:gd name="adj1" fmla="val 15287"/>
                <a:gd name="adj2" fmla="val -2597"/>
                <a:gd name="adj3" fmla="val 15287"/>
                <a:gd name="adj4" fmla="val -26662"/>
                <a:gd name="adj5" fmla="val 140551"/>
                <a:gd name="adj6" fmla="val -51759"/>
              </a:avLst>
            </a:prstGeom>
            <a:solidFill>
              <a:srgbClr val="0000FF"/>
            </a:solidFill>
            <a:ln w="28575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r>
                <a:rPr lang="en-US">
                  <a:latin typeface="Gill Sans MT" pitchFamily="34" charset="0"/>
                </a:rPr>
                <a:t>defs </a:t>
              </a:r>
              <a:r>
                <a:rPr lang="en-US" u="sng">
                  <a:latin typeface="Gill Sans MT" pitchFamily="34" charset="0"/>
                </a:rPr>
                <a:t>after</a:t>
              </a:r>
              <a:r>
                <a:rPr lang="en-US">
                  <a:latin typeface="Gill Sans MT" pitchFamily="34" charset="0"/>
                </a:rPr>
                <a:t> use in loop, these are valid DU pairs</a:t>
              </a:r>
            </a:p>
          </p:txBody>
        </p:sp>
        <p:sp>
          <p:nvSpPr>
            <p:cNvPr id="18" name="Oval 100"/>
            <p:cNvSpPr>
              <a:spLocks noChangeArrowheads="1"/>
            </p:cNvSpPr>
            <p:nvPr/>
          </p:nvSpPr>
          <p:spPr bwMode="auto">
            <a:xfrm>
              <a:off x="2351" y="2365"/>
              <a:ext cx="440" cy="281"/>
            </a:xfrm>
            <a:prstGeom prst="ellips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19" name="Oval 101"/>
            <p:cNvSpPr>
              <a:spLocks noChangeArrowheads="1"/>
            </p:cNvSpPr>
            <p:nvPr/>
          </p:nvSpPr>
          <p:spPr bwMode="auto">
            <a:xfrm>
              <a:off x="1551" y="3553"/>
              <a:ext cx="440" cy="281"/>
            </a:xfrm>
            <a:prstGeom prst="ellips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20" name="Line 102"/>
            <p:cNvSpPr>
              <a:spLocks noChangeShapeType="1"/>
            </p:cNvSpPr>
            <p:nvPr/>
          </p:nvSpPr>
          <p:spPr bwMode="auto">
            <a:xfrm flipV="1">
              <a:off x="1858" y="2837"/>
              <a:ext cx="496" cy="72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21" name="Oval 106"/>
            <p:cNvSpPr>
              <a:spLocks noChangeArrowheads="1"/>
            </p:cNvSpPr>
            <p:nvPr/>
          </p:nvSpPr>
          <p:spPr bwMode="auto">
            <a:xfrm>
              <a:off x="2325" y="2627"/>
              <a:ext cx="440" cy="281"/>
            </a:xfrm>
            <a:prstGeom prst="ellips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1936073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Introduction to Software Testing, Edition 2  (Ch 7)</a:t>
            </a:r>
          </a:p>
        </p:txBody>
      </p:sp>
      <p:sp>
        <p:nvSpPr>
          <p:cNvPr id="34819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© Ammann &amp; Offutt</a:t>
            </a:r>
          </a:p>
        </p:txBody>
      </p:sp>
      <p:sp>
        <p:nvSpPr>
          <p:cNvPr id="3482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82FF765-E941-458B-A356-C3E4EADC054E}" type="slidenum">
              <a:rPr lang="en-US" smtClean="0"/>
              <a:pPr/>
              <a:t>75</a:t>
            </a:fld>
            <a:endParaRPr lang="en-US"/>
          </a:p>
        </p:txBody>
      </p:sp>
      <p:sp>
        <p:nvSpPr>
          <p:cNvPr id="3482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96838"/>
            <a:ext cx="7772400" cy="722312"/>
          </a:xfrm>
        </p:spPr>
        <p:txBody>
          <a:bodyPr/>
          <a:lstStyle/>
          <a:p>
            <a:r>
              <a:rPr lang="en-US" dirty="0">
                <a:effectLst/>
              </a:rPr>
              <a:t>DU Paths for Stats</a:t>
            </a:r>
          </a:p>
        </p:txBody>
      </p:sp>
      <p:graphicFrame>
        <p:nvGraphicFramePr>
          <p:cNvPr id="220338" name="Group 178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645770844"/>
              </p:ext>
            </p:extLst>
          </p:nvPr>
        </p:nvGraphicFramePr>
        <p:xfrm>
          <a:off x="138113" y="899060"/>
          <a:ext cx="4357687" cy="5511801"/>
        </p:xfrm>
        <a:graphic>
          <a:graphicData uri="http://schemas.openxmlformats.org/drawingml/2006/table">
            <a:tbl>
              <a:tblPr/>
              <a:tblGrid>
                <a:gridCol w="1185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17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92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itchFamily="34" charset="0"/>
                        </a:rPr>
                        <a:t>variable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itchFamily="34" charset="0"/>
                        </a:rPr>
                        <a:t>DU Pairs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itchFamily="34" charset="0"/>
                        </a:rPr>
                        <a:t>DU Paths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37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numbers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(1, 4)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(1, 5)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(1, 7)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[ 1, 2, 3, 4 ]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[ 1, 2, 3, 5 ]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[ 1, 2, 3, 5, 6, 7 ]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0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length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(1, 5)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(1, 8)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(1, (3,4))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(1, (3,5))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(1, (6,7))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(1, (6,8))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[ 1, 2, 3, 5 ]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[ 1, 2, 3, 5, 6, 8 ]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[ 1, 2, 3, 4 ]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[ 1, 2, 3, 5 ]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[ 1, 2, 3, 5, 6, 7 ]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[ 1, 2, 3, 5, 6, 8 ]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sv-S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med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(5, 8)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[ 5, 6, 8 ]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var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(8, 8)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No path needed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sd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(8, 8)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No path needed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303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sum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(1, 4)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(1, 5)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(4, 4)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(4, 5)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[ 1, 2, 3, 4 ]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[ 1, 2, 3, 5 ]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[ 4, 3, 4 ]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[ 4, 3, 5 ]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20329" name="Group 169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77884112"/>
              </p:ext>
            </p:extLst>
          </p:nvPr>
        </p:nvGraphicFramePr>
        <p:xfrm>
          <a:off x="4625975" y="899060"/>
          <a:ext cx="4357688" cy="5527104"/>
        </p:xfrm>
        <a:graphic>
          <a:graphicData uri="http://schemas.openxmlformats.org/drawingml/2006/table">
            <a:tbl>
              <a:tblPr/>
              <a:tblGrid>
                <a:gridCol w="1339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5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25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17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itchFamily="34" charset="0"/>
                        </a:rPr>
                        <a:t>variable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itchFamily="34" charset="0"/>
                        </a:rPr>
                        <a:t>DU Pairs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itchFamily="34" charset="0"/>
                        </a:rPr>
                        <a:t>DU Paths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40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mean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(5, 7)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(5, 8)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[ 5, 6, 7 ]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[ 5, 6, 8 ]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28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varsum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(5, 7)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(5, 8)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(7, 7)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(7, 8)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[ 5, 6, 7 ]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[ 5, 6, 8 ]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[ 7, 6, 7 ]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[ 7, 6, 8 ]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76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i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(2, 4)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(2, (3,4))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(2, (3,5))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(4, 4)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(4, (3,4))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(4, (3,5))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(5, 7)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(5, (6,7))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(5, (6,8))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(7, 7)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(7, (6,7))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(7, (6,8))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[ 2, 3, 4 ]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[ 2, 3, 4 ]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[ 2, 3, 5 ]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[ 4, 3, 4 ]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[ 4, 3, 4 ]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[ 4, 3, 5 ]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[ 5, 6, 7 ]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[ 5, 6, 7 ]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[ 5, 6, 8 ]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[ 7, 6, 7 ]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[ 7, 6, 7 ]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[ 7, 6, 8 ]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Introduction to Software Testing, Edition 2  (Ch 7)</a:t>
            </a:r>
          </a:p>
        </p:txBody>
      </p:sp>
      <p:sp>
        <p:nvSpPr>
          <p:cNvPr id="3584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© Ammann &amp; Offutt</a:t>
            </a:r>
          </a:p>
        </p:txBody>
      </p:sp>
      <p:sp>
        <p:nvSpPr>
          <p:cNvPr id="358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06EA2FE-3785-429E-8E20-C076E8155AA5}" type="slidenum">
              <a:rPr lang="en-US" smtClean="0"/>
              <a:pPr/>
              <a:t>76</a:t>
            </a:fld>
            <a:endParaRPr lang="en-US"/>
          </a:p>
        </p:txBody>
      </p:sp>
      <p:sp>
        <p:nvSpPr>
          <p:cNvPr id="358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DU Paths for Stats—No Duplicates</a:t>
            </a:r>
          </a:p>
        </p:txBody>
      </p:sp>
      <p:sp>
        <p:nvSpPr>
          <p:cNvPr id="358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1085850"/>
            <a:ext cx="8867775" cy="584200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dirty="0"/>
              <a:t>There are 38 DU paths for Stats, but only 12 unique</a:t>
            </a:r>
          </a:p>
        </p:txBody>
      </p:sp>
      <p:grpSp>
        <p:nvGrpSpPr>
          <p:cNvPr id="35847" name="Group 26"/>
          <p:cNvGrpSpPr>
            <a:grpSpLocks/>
          </p:cNvGrpSpPr>
          <p:nvPr/>
        </p:nvGrpSpPr>
        <p:grpSpPr bwMode="auto">
          <a:xfrm>
            <a:off x="2549525" y="1789113"/>
            <a:ext cx="3181350" cy="1938338"/>
            <a:chOff x="1550" y="1127"/>
            <a:chExt cx="2004" cy="1221"/>
          </a:xfrm>
        </p:grpSpPr>
        <p:sp>
          <p:nvSpPr>
            <p:cNvPr id="35876" name="Text Box 5"/>
            <p:cNvSpPr txBox="1">
              <a:spLocks noChangeArrowheads="1"/>
            </p:cNvSpPr>
            <p:nvPr/>
          </p:nvSpPr>
          <p:spPr bwMode="auto">
            <a:xfrm>
              <a:off x="1550" y="1127"/>
              <a:ext cx="1275" cy="1218"/>
            </a:xfrm>
            <a:prstGeom prst="rect">
              <a:avLst/>
            </a:prstGeom>
            <a:solidFill>
              <a:srgbClr val="0066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en-US" b="0" dirty="0">
                  <a:latin typeface="Gill Sans MT" pitchFamily="34" charset="0"/>
                </a:rPr>
                <a:t>[ 1, 2, 3, 4 ]</a:t>
              </a:r>
            </a:p>
            <a:p>
              <a:r>
                <a:rPr lang="en-US" b="0" dirty="0">
                  <a:latin typeface="Gill Sans MT" pitchFamily="34" charset="0"/>
                </a:rPr>
                <a:t>[ 1, 2, 3, 5 ]</a:t>
              </a:r>
            </a:p>
            <a:p>
              <a:r>
                <a:rPr lang="en-US" b="0" dirty="0">
                  <a:latin typeface="Gill Sans MT" pitchFamily="34" charset="0"/>
                </a:rPr>
                <a:t>[ 1, 2, 3, 5, 6, 7 ]</a:t>
              </a:r>
            </a:p>
            <a:p>
              <a:r>
                <a:rPr lang="en-US" b="0" dirty="0">
                  <a:latin typeface="Gill Sans MT" pitchFamily="34" charset="0"/>
                </a:rPr>
                <a:t>[ 1, 2, 3, 5, 6, 8 ]</a:t>
              </a:r>
            </a:p>
            <a:p>
              <a:r>
                <a:rPr lang="en-US" b="0" dirty="0">
                  <a:latin typeface="Gill Sans MT" pitchFamily="34" charset="0"/>
                </a:rPr>
                <a:t>[ 2, 3, 4 ]</a:t>
              </a:r>
            </a:p>
            <a:p>
              <a:r>
                <a:rPr lang="en-US" b="0" dirty="0">
                  <a:latin typeface="Gill Sans MT" pitchFamily="34" charset="0"/>
                </a:rPr>
                <a:t>[ 2, 3, 5 ]</a:t>
              </a:r>
            </a:p>
          </p:txBody>
        </p:sp>
        <p:sp>
          <p:nvSpPr>
            <p:cNvPr id="35877" name="Text Box 6"/>
            <p:cNvSpPr txBox="1">
              <a:spLocks noChangeArrowheads="1"/>
            </p:cNvSpPr>
            <p:nvPr/>
          </p:nvSpPr>
          <p:spPr bwMode="auto">
            <a:xfrm>
              <a:off x="2827" y="1127"/>
              <a:ext cx="727" cy="1221"/>
            </a:xfrm>
            <a:prstGeom prst="rect">
              <a:avLst/>
            </a:prstGeom>
            <a:solidFill>
              <a:srgbClr val="0066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en-US" b="0" dirty="0">
                  <a:latin typeface="Gill Sans MT" pitchFamily="34" charset="0"/>
                </a:rPr>
                <a:t>[ 4, 3, 4 ]</a:t>
              </a:r>
            </a:p>
            <a:p>
              <a:r>
                <a:rPr lang="en-US" b="0" dirty="0">
                  <a:latin typeface="Gill Sans MT" pitchFamily="34" charset="0"/>
                </a:rPr>
                <a:t>[ 4, 3, 5 ]</a:t>
              </a:r>
            </a:p>
            <a:p>
              <a:r>
                <a:rPr lang="en-US" b="0" dirty="0">
                  <a:latin typeface="Gill Sans MT" pitchFamily="34" charset="0"/>
                </a:rPr>
                <a:t>[ 5, 6, 7 ]</a:t>
              </a:r>
            </a:p>
            <a:p>
              <a:r>
                <a:rPr lang="en-US" b="0" dirty="0">
                  <a:latin typeface="Gill Sans MT" pitchFamily="34" charset="0"/>
                </a:rPr>
                <a:t>[ 5, 6, 8 ]</a:t>
              </a:r>
            </a:p>
            <a:p>
              <a:r>
                <a:rPr lang="en-US" b="0" dirty="0">
                  <a:latin typeface="Gill Sans MT" pitchFamily="34" charset="0"/>
                </a:rPr>
                <a:t>[ 7, 6, 7 ]</a:t>
              </a:r>
            </a:p>
            <a:p>
              <a:r>
                <a:rPr lang="en-US" b="0" dirty="0">
                  <a:latin typeface="Gill Sans MT" pitchFamily="34" charset="0"/>
                </a:rPr>
                <a:t>[ 7, 6, 8 ]</a:t>
              </a:r>
            </a:p>
          </p:txBody>
        </p:sp>
      </p:grpSp>
      <p:grpSp>
        <p:nvGrpSpPr>
          <p:cNvPr id="3" name="Group 47"/>
          <p:cNvGrpSpPr>
            <a:grpSpLocks/>
          </p:cNvGrpSpPr>
          <p:nvPr/>
        </p:nvGrpSpPr>
        <p:grpSpPr bwMode="auto">
          <a:xfrm>
            <a:off x="2152650" y="2174875"/>
            <a:ext cx="4838700" cy="2241550"/>
            <a:chOff x="1356" y="1370"/>
            <a:chExt cx="3048" cy="1412"/>
          </a:xfrm>
        </p:grpSpPr>
        <p:grpSp>
          <p:nvGrpSpPr>
            <p:cNvPr id="35868" name="Group 46"/>
            <p:cNvGrpSpPr>
              <a:grpSpLocks/>
            </p:cNvGrpSpPr>
            <p:nvPr/>
          </p:nvGrpSpPr>
          <p:grpSpPr bwMode="auto">
            <a:xfrm>
              <a:off x="1356" y="2530"/>
              <a:ext cx="3048" cy="252"/>
              <a:chOff x="1356" y="2530"/>
              <a:chExt cx="3048" cy="252"/>
            </a:xfrm>
          </p:grpSpPr>
          <p:sp>
            <p:nvSpPr>
              <p:cNvPr id="35874" name="Text Box 17"/>
              <p:cNvSpPr txBox="1">
                <a:spLocks noChangeArrowheads="1"/>
              </p:cNvSpPr>
              <p:nvPr/>
            </p:nvSpPr>
            <p:spPr bwMode="auto">
              <a:xfrm>
                <a:off x="1616" y="2530"/>
                <a:ext cx="2788" cy="25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hlink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dirty="0">
                    <a:solidFill>
                      <a:srgbClr val="001E5A"/>
                    </a:solidFill>
                    <a:latin typeface="Gill Sans MT" pitchFamily="34" charset="0"/>
                  </a:rPr>
                  <a:t>4 expect a loop not to be “entered”</a:t>
                </a:r>
              </a:p>
            </p:txBody>
          </p:sp>
          <p:sp>
            <p:nvSpPr>
              <p:cNvPr id="227346" name="AutoShape 18"/>
              <p:cNvSpPr>
                <a:spLocks noChangeArrowheads="1"/>
              </p:cNvSpPr>
              <p:nvPr/>
            </p:nvSpPr>
            <p:spPr bwMode="auto">
              <a:xfrm>
                <a:off x="1356" y="2596"/>
                <a:ext cx="242" cy="139"/>
              </a:xfrm>
              <a:prstGeom prst="star5">
                <a:avLst/>
              </a:prstGeom>
              <a:solidFill>
                <a:schemeClr val="tx2"/>
              </a:solidFill>
              <a:ln w="12700">
                <a:solidFill>
                  <a:schemeClr val="hlink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Gill Sans MT" pitchFamily="34" charset="0"/>
                </a:endParaRPr>
              </a:p>
            </p:txBody>
          </p:sp>
        </p:grpSp>
        <p:grpSp>
          <p:nvGrpSpPr>
            <p:cNvPr id="35869" name="Group 33"/>
            <p:cNvGrpSpPr>
              <a:grpSpLocks/>
            </p:cNvGrpSpPr>
            <p:nvPr/>
          </p:nvGrpSpPr>
          <p:grpSpPr bwMode="auto">
            <a:xfrm>
              <a:off x="1356" y="1370"/>
              <a:ext cx="2426" cy="954"/>
              <a:chOff x="1356" y="1370"/>
              <a:chExt cx="2426" cy="954"/>
            </a:xfrm>
          </p:grpSpPr>
          <p:sp>
            <p:nvSpPr>
              <p:cNvPr id="227348" name="AutoShape 20"/>
              <p:cNvSpPr>
                <a:spLocks noChangeArrowheads="1"/>
              </p:cNvSpPr>
              <p:nvPr/>
            </p:nvSpPr>
            <p:spPr bwMode="auto">
              <a:xfrm>
                <a:off x="1376" y="2171"/>
                <a:ext cx="292" cy="153"/>
              </a:xfrm>
              <a:prstGeom prst="star5">
                <a:avLst/>
              </a:prstGeom>
              <a:solidFill>
                <a:schemeClr val="tx2"/>
              </a:solidFill>
              <a:ln w="12700">
                <a:solidFill>
                  <a:schemeClr val="hlink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Gill Sans MT" pitchFamily="34" charset="0"/>
                </a:endParaRPr>
              </a:p>
            </p:txBody>
          </p:sp>
          <p:sp>
            <p:nvSpPr>
              <p:cNvPr id="227349" name="AutoShape 21"/>
              <p:cNvSpPr>
                <a:spLocks noChangeArrowheads="1"/>
              </p:cNvSpPr>
              <p:nvPr/>
            </p:nvSpPr>
            <p:spPr bwMode="auto">
              <a:xfrm>
                <a:off x="1382" y="1777"/>
                <a:ext cx="286" cy="152"/>
              </a:xfrm>
              <a:prstGeom prst="star5">
                <a:avLst/>
              </a:prstGeom>
              <a:solidFill>
                <a:schemeClr val="tx2"/>
              </a:solidFill>
              <a:ln w="12700">
                <a:solidFill>
                  <a:schemeClr val="hlink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Gill Sans MT" pitchFamily="34" charset="0"/>
                </a:endParaRPr>
              </a:p>
            </p:txBody>
          </p:sp>
          <p:sp>
            <p:nvSpPr>
              <p:cNvPr id="227351" name="AutoShape 23"/>
              <p:cNvSpPr>
                <a:spLocks noChangeArrowheads="1"/>
              </p:cNvSpPr>
              <p:nvPr/>
            </p:nvSpPr>
            <p:spPr bwMode="auto">
              <a:xfrm>
                <a:off x="3550" y="1788"/>
                <a:ext cx="232" cy="146"/>
              </a:xfrm>
              <a:prstGeom prst="star5">
                <a:avLst/>
              </a:prstGeom>
              <a:solidFill>
                <a:schemeClr val="tx2"/>
              </a:solidFill>
              <a:ln w="12700">
                <a:solidFill>
                  <a:schemeClr val="hlink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Gill Sans MT" pitchFamily="34" charset="0"/>
                </a:endParaRPr>
              </a:p>
            </p:txBody>
          </p:sp>
          <p:sp>
            <p:nvSpPr>
              <p:cNvPr id="227352" name="AutoShape 24"/>
              <p:cNvSpPr>
                <a:spLocks noChangeArrowheads="1"/>
              </p:cNvSpPr>
              <p:nvPr/>
            </p:nvSpPr>
            <p:spPr bwMode="auto">
              <a:xfrm>
                <a:off x="1356" y="1370"/>
                <a:ext cx="312" cy="176"/>
              </a:xfrm>
              <a:prstGeom prst="star5">
                <a:avLst/>
              </a:prstGeom>
              <a:solidFill>
                <a:schemeClr val="tx2"/>
              </a:solidFill>
              <a:ln w="12700">
                <a:solidFill>
                  <a:schemeClr val="hlink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Gill Sans MT" pitchFamily="34" charset="0"/>
                </a:endParaRPr>
              </a:p>
            </p:txBody>
          </p:sp>
        </p:grpSp>
      </p:grpSp>
      <p:grpSp>
        <p:nvGrpSpPr>
          <p:cNvPr id="6" name="Group 49"/>
          <p:cNvGrpSpPr>
            <a:grpSpLocks/>
          </p:cNvGrpSpPr>
          <p:nvPr/>
        </p:nvGrpSpPr>
        <p:grpSpPr bwMode="auto">
          <a:xfrm>
            <a:off x="1941513" y="1897063"/>
            <a:ext cx="5373686" cy="3984625"/>
            <a:chOff x="1223" y="1195"/>
            <a:chExt cx="3385" cy="2510"/>
          </a:xfrm>
        </p:grpSpPr>
        <p:grpSp>
          <p:nvGrpSpPr>
            <p:cNvPr id="35862" name="Group 34"/>
            <p:cNvGrpSpPr>
              <a:grpSpLocks/>
            </p:cNvGrpSpPr>
            <p:nvPr/>
          </p:nvGrpSpPr>
          <p:grpSpPr bwMode="auto">
            <a:xfrm>
              <a:off x="3539" y="1195"/>
              <a:ext cx="144" cy="910"/>
              <a:chOff x="3539" y="1195"/>
              <a:chExt cx="144" cy="910"/>
            </a:xfrm>
          </p:grpSpPr>
          <p:sp>
            <p:nvSpPr>
              <p:cNvPr id="35866" name="AutoShape 28"/>
              <p:cNvSpPr>
                <a:spLocks noChangeArrowheads="1"/>
              </p:cNvSpPr>
              <p:nvPr/>
            </p:nvSpPr>
            <p:spPr bwMode="auto">
              <a:xfrm>
                <a:off x="3540" y="1195"/>
                <a:ext cx="143" cy="144"/>
              </a:xfrm>
              <a:prstGeom prst="star8">
                <a:avLst>
                  <a:gd name="adj" fmla="val 38250"/>
                </a:avLst>
              </a:prstGeom>
              <a:solidFill>
                <a:schemeClr val="accent1"/>
              </a:solidFill>
              <a:ln w="28575">
                <a:solidFill>
                  <a:schemeClr val="tx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Gill Sans MT" pitchFamily="34" charset="0"/>
                </a:endParaRPr>
              </a:p>
            </p:txBody>
          </p:sp>
          <p:sp>
            <p:nvSpPr>
              <p:cNvPr id="35867" name="AutoShape 30"/>
              <p:cNvSpPr>
                <a:spLocks noChangeArrowheads="1"/>
              </p:cNvSpPr>
              <p:nvPr/>
            </p:nvSpPr>
            <p:spPr bwMode="auto">
              <a:xfrm>
                <a:off x="3539" y="1961"/>
                <a:ext cx="143" cy="144"/>
              </a:xfrm>
              <a:prstGeom prst="star8">
                <a:avLst>
                  <a:gd name="adj" fmla="val 38250"/>
                </a:avLst>
              </a:prstGeom>
              <a:solidFill>
                <a:schemeClr val="accent1"/>
              </a:solidFill>
              <a:ln w="28575">
                <a:solidFill>
                  <a:schemeClr val="tx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Gill Sans MT" pitchFamily="34" charset="0"/>
                </a:endParaRPr>
              </a:p>
            </p:txBody>
          </p:sp>
        </p:grpSp>
        <p:grpSp>
          <p:nvGrpSpPr>
            <p:cNvPr id="35863" name="Group 44"/>
            <p:cNvGrpSpPr>
              <a:grpSpLocks/>
            </p:cNvGrpSpPr>
            <p:nvPr/>
          </p:nvGrpSpPr>
          <p:grpSpPr bwMode="auto">
            <a:xfrm>
              <a:off x="1223" y="3453"/>
              <a:ext cx="3385" cy="252"/>
              <a:chOff x="1223" y="3453"/>
              <a:chExt cx="3385" cy="252"/>
            </a:xfrm>
          </p:grpSpPr>
          <p:sp>
            <p:nvSpPr>
              <p:cNvPr id="35864" name="Text Box 31"/>
              <p:cNvSpPr txBox="1">
                <a:spLocks noChangeArrowheads="1"/>
              </p:cNvSpPr>
              <p:nvPr/>
            </p:nvSpPr>
            <p:spPr bwMode="auto">
              <a:xfrm>
                <a:off x="1382" y="3453"/>
                <a:ext cx="3226" cy="25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dirty="0">
                    <a:solidFill>
                      <a:srgbClr val="001E5A"/>
                    </a:solidFill>
                    <a:latin typeface="Gill Sans MT" pitchFamily="34" charset="0"/>
                  </a:rPr>
                  <a:t>2 require at least </a:t>
                </a:r>
                <a:r>
                  <a:rPr lang="en-US" u="sng" dirty="0">
                    <a:solidFill>
                      <a:srgbClr val="001E5A"/>
                    </a:solidFill>
                    <a:latin typeface="Gill Sans MT" pitchFamily="34" charset="0"/>
                  </a:rPr>
                  <a:t>two</a:t>
                </a:r>
                <a:r>
                  <a:rPr lang="en-US" dirty="0">
                    <a:solidFill>
                      <a:srgbClr val="001E5A"/>
                    </a:solidFill>
                    <a:latin typeface="Gill Sans MT" pitchFamily="34" charset="0"/>
                  </a:rPr>
                  <a:t> iterations of a loop</a:t>
                </a:r>
              </a:p>
            </p:txBody>
          </p:sp>
          <p:sp>
            <p:nvSpPr>
              <p:cNvPr id="35865" name="AutoShape 43"/>
              <p:cNvSpPr>
                <a:spLocks noChangeArrowheads="1"/>
              </p:cNvSpPr>
              <p:nvPr/>
            </p:nvSpPr>
            <p:spPr bwMode="auto">
              <a:xfrm>
                <a:off x="1223" y="3515"/>
                <a:ext cx="143" cy="144"/>
              </a:xfrm>
              <a:prstGeom prst="star8">
                <a:avLst>
                  <a:gd name="adj" fmla="val 38250"/>
                </a:avLst>
              </a:prstGeom>
              <a:solidFill>
                <a:schemeClr val="accent1"/>
              </a:solidFill>
              <a:ln w="28575">
                <a:solidFill>
                  <a:schemeClr val="tx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Gill Sans MT" pitchFamily="34" charset="0"/>
                </a:endParaRPr>
              </a:p>
            </p:txBody>
          </p:sp>
        </p:grpSp>
      </p:grpSp>
      <p:grpSp>
        <p:nvGrpSpPr>
          <p:cNvPr id="9" name="Group 37"/>
          <p:cNvGrpSpPr>
            <a:grpSpLocks/>
          </p:cNvGrpSpPr>
          <p:nvPr/>
        </p:nvGrpSpPr>
        <p:grpSpPr bwMode="auto">
          <a:xfrm>
            <a:off x="1955800" y="1873250"/>
            <a:ext cx="5133975" cy="3275013"/>
            <a:chOff x="1955800" y="1873250"/>
            <a:chExt cx="5133975" cy="3275013"/>
          </a:xfrm>
        </p:grpSpPr>
        <p:grpSp>
          <p:nvGrpSpPr>
            <p:cNvPr id="35851" name="Group 48"/>
            <p:cNvGrpSpPr>
              <a:grpSpLocks/>
            </p:cNvGrpSpPr>
            <p:nvPr/>
          </p:nvGrpSpPr>
          <p:grpSpPr bwMode="auto">
            <a:xfrm>
              <a:off x="1955800" y="1873250"/>
              <a:ext cx="5133975" cy="3275013"/>
              <a:chOff x="1232" y="1180"/>
              <a:chExt cx="3234" cy="2063"/>
            </a:xfrm>
          </p:grpSpPr>
          <p:grpSp>
            <p:nvGrpSpPr>
              <p:cNvPr id="35853" name="Group 32"/>
              <p:cNvGrpSpPr>
                <a:grpSpLocks/>
              </p:cNvGrpSpPr>
              <p:nvPr/>
            </p:nvGrpSpPr>
            <p:grpSpPr bwMode="auto">
              <a:xfrm>
                <a:off x="1342" y="1180"/>
                <a:ext cx="2492" cy="1170"/>
                <a:chOff x="1342" y="1180"/>
                <a:chExt cx="2492" cy="1170"/>
              </a:xfrm>
            </p:grpSpPr>
            <p:sp>
              <p:nvSpPr>
                <p:cNvPr id="35857" name="AutoShape 10"/>
                <p:cNvSpPr>
                  <a:spLocks noChangeArrowheads="1"/>
                </p:cNvSpPr>
                <p:nvPr/>
              </p:nvSpPr>
              <p:spPr bwMode="auto">
                <a:xfrm>
                  <a:off x="3570" y="1383"/>
                  <a:ext cx="212" cy="158"/>
                </a:xfrm>
                <a:prstGeom prst="star4">
                  <a:avLst>
                    <a:gd name="adj" fmla="val 12500"/>
                  </a:avLst>
                </a:prstGeom>
                <a:solidFill>
                  <a:schemeClr val="hlink"/>
                </a:solidFill>
                <a:ln w="19050">
                  <a:solidFill>
                    <a:schemeClr val="tx2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>
                    <a:latin typeface="Gill Sans MT" pitchFamily="34" charset="0"/>
                  </a:endParaRPr>
                </a:p>
              </p:txBody>
            </p:sp>
            <p:sp>
              <p:nvSpPr>
                <p:cNvPr id="35858" name="AutoShape 11"/>
                <p:cNvSpPr>
                  <a:spLocks noChangeArrowheads="1"/>
                </p:cNvSpPr>
                <p:nvPr/>
              </p:nvSpPr>
              <p:spPr bwMode="auto">
                <a:xfrm>
                  <a:off x="3570" y="1601"/>
                  <a:ext cx="212" cy="148"/>
                </a:xfrm>
                <a:prstGeom prst="star4">
                  <a:avLst>
                    <a:gd name="adj" fmla="val 12500"/>
                  </a:avLst>
                </a:prstGeom>
                <a:solidFill>
                  <a:schemeClr val="hlink"/>
                </a:solidFill>
                <a:ln w="19050">
                  <a:solidFill>
                    <a:schemeClr val="tx2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>
                    <a:latin typeface="Gill Sans MT" pitchFamily="34" charset="0"/>
                  </a:endParaRPr>
                </a:p>
              </p:txBody>
            </p:sp>
            <p:sp>
              <p:nvSpPr>
                <p:cNvPr id="35859" name="AutoShape 12"/>
                <p:cNvSpPr>
                  <a:spLocks noChangeArrowheads="1"/>
                </p:cNvSpPr>
                <p:nvPr/>
              </p:nvSpPr>
              <p:spPr bwMode="auto">
                <a:xfrm>
                  <a:off x="1382" y="1962"/>
                  <a:ext cx="272" cy="180"/>
                </a:xfrm>
                <a:prstGeom prst="star4">
                  <a:avLst>
                    <a:gd name="adj" fmla="val 12500"/>
                  </a:avLst>
                </a:prstGeom>
                <a:solidFill>
                  <a:schemeClr val="hlink"/>
                </a:solidFill>
                <a:ln w="19050">
                  <a:solidFill>
                    <a:schemeClr val="tx2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>
                    <a:latin typeface="Gill Sans MT" pitchFamily="34" charset="0"/>
                  </a:endParaRPr>
                </a:p>
              </p:txBody>
            </p:sp>
            <p:sp>
              <p:nvSpPr>
                <p:cNvPr id="35860" name="AutoShape 13"/>
                <p:cNvSpPr>
                  <a:spLocks noChangeArrowheads="1"/>
                </p:cNvSpPr>
                <p:nvPr/>
              </p:nvSpPr>
              <p:spPr bwMode="auto">
                <a:xfrm>
                  <a:off x="1342" y="1180"/>
                  <a:ext cx="312" cy="157"/>
                </a:xfrm>
                <a:prstGeom prst="star4">
                  <a:avLst>
                    <a:gd name="adj" fmla="val 12500"/>
                  </a:avLst>
                </a:prstGeom>
                <a:solidFill>
                  <a:schemeClr val="hlink"/>
                </a:solidFill>
                <a:ln w="19050">
                  <a:solidFill>
                    <a:schemeClr val="tx2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>
                    <a:latin typeface="Gill Sans MT" pitchFamily="34" charset="0"/>
                  </a:endParaRPr>
                </a:p>
              </p:txBody>
            </p:sp>
            <p:sp>
              <p:nvSpPr>
                <p:cNvPr id="35861" name="AutoShape 29"/>
                <p:cNvSpPr>
                  <a:spLocks noChangeArrowheads="1"/>
                </p:cNvSpPr>
                <p:nvPr/>
              </p:nvSpPr>
              <p:spPr bwMode="auto">
                <a:xfrm>
                  <a:off x="3569" y="2165"/>
                  <a:ext cx="265" cy="185"/>
                </a:xfrm>
                <a:prstGeom prst="star4">
                  <a:avLst>
                    <a:gd name="adj" fmla="val 12500"/>
                  </a:avLst>
                </a:prstGeom>
                <a:solidFill>
                  <a:schemeClr val="hlink"/>
                </a:solidFill>
                <a:ln w="19050">
                  <a:solidFill>
                    <a:schemeClr val="tx2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>
                    <a:latin typeface="Gill Sans MT" pitchFamily="34" charset="0"/>
                  </a:endParaRPr>
                </a:p>
              </p:txBody>
            </p:sp>
          </p:grpSp>
          <p:grpSp>
            <p:nvGrpSpPr>
              <p:cNvPr id="35854" name="Group 45"/>
              <p:cNvGrpSpPr>
                <a:grpSpLocks/>
              </p:cNvGrpSpPr>
              <p:nvPr/>
            </p:nvGrpSpPr>
            <p:grpSpPr bwMode="auto">
              <a:xfrm>
                <a:off x="1232" y="2991"/>
                <a:ext cx="3234" cy="252"/>
                <a:chOff x="1232" y="2991"/>
                <a:chExt cx="3234" cy="252"/>
              </a:xfrm>
            </p:grpSpPr>
            <p:sp>
              <p:nvSpPr>
                <p:cNvPr id="35855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1382" y="2991"/>
                  <a:ext cx="3084" cy="252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2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square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dirty="0">
                      <a:solidFill>
                        <a:schemeClr val="hlink"/>
                      </a:solidFill>
                      <a:latin typeface="Gill Sans MT" pitchFamily="34" charset="0"/>
                    </a:rPr>
                    <a:t>6 require at least one iteration of a loop</a:t>
                  </a:r>
                </a:p>
              </p:txBody>
            </p:sp>
            <p:sp>
              <p:nvSpPr>
                <p:cNvPr id="35856" name="AutoShape 38"/>
                <p:cNvSpPr>
                  <a:spLocks noChangeArrowheads="1"/>
                </p:cNvSpPr>
                <p:nvPr/>
              </p:nvSpPr>
              <p:spPr bwMode="auto">
                <a:xfrm>
                  <a:off x="1232" y="3053"/>
                  <a:ext cx="144" cy="144"/>
                </a:xfrm>
                <a:prstGeom prst="star4">
                  <a:avLst>
                    <a:gd name="adj" fmla="val 12500"/>
                  </a:avLst>
                </a:prstGeom>
                <a:solidFill>
                  <a:schemeClr val="hlink"/>
                </a:solidFill>
                <a:ln w="19050">
                  <a:solidFill>
                    <a:schemeClr val="tx2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>
                    <a:latin typeface="Gill Sans MT" pitchFamily="34" charset="0"/>
                  </a:endParaRPr>
                </a:p>
              </p:txBody>
            </p:sp>
          </p:grpSp>
        </p:grpSp>
        <p:sp>
          <p:nvSpPr>
            <p:cNvPr id="35852" name="AutoShape 12"/>
            <p:cNvSpPr>
              <a:spLocks noChangeArrowheads="1"/>
            </p:cNvSpPr>
            <p:nvPr/>
          </p:nvSpPr>
          <p:spPr bwMode="auto">
            <a:xfrm>
              <a:off x="2193925" y="2497055"/>
              <a:ext cx="439820" cy="241382"/>
            </a:xfrm>
            <a:prstGeom prst="star4">
              <a:avLst>
                <a:gd name="adj" fmla="val 12500"/>
              </a:avLst>
            </a:prstGeom>
            <a:solidFill>
              <a:schemeClr val="hlink"/>
            </a:solidFill>
            <a:ln w="1905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Introduction to Software Testing, Edition 2  (Ch 7)</a:t>
            </a:r>
          </a:p>
        </p:txBody>
      </p:sp>
      <p:sp>
        <p:nvSpPr>
          <p:cNvPr id="3686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© Ammann &amp; Offutt</a:t>
            </a:r>
          </a:p>
        </p:txBody>
      </p:sp>
      <p:sp>
        <p:nvSpPr>
          <p:cNvPr id="3686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54C49FE-B6E8-443E-A2CB-0263C983C906}" type="slidenum">
              <a:rPr lang="en-US" smtClean="0"/>
              <a:pPr/>
              <a:t>77</a:t>
            </a:fld>
            <a:endParaRPr lang="en-US"/>
          </a:p>
        </p:txBody>
      </p:sp>
      <p:sp>
        <p:nvSpPr>
          <p:cNvPr id="368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Cases and Test Paths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73075" y="1003300"/>
            <a:ext cx="8196263" cy="1809750"/>
            <a:chOff x="219" y="2144"/>
            <a:chExt cx="5163" cy="1140"/>
          </a:xfrm>
        </p:grpSpPr>
        <p:sp>
          <p:nvSpPr>
            <p:cNvPr id="36878" name="Text Box 5"/>
            <p:cNvSpPr txBox="1">
              <a:spLocks noChangeArrowheads="1"/>
            </p:cNvSpPr>
            <p:nvPr/>
          </p:nvSpPr>
          <p:spPr bwMode="auto">
            <a:xfrm>
              <a:off x="219" y="2144"/>
              <a:ext cx="5163" cy="114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en-US" sz="2400" b="0" dirty="0">
                  <a:solidFill>
                    <a:schemeClr val="tx2"/>
                  </a:solidFill>
                  <a:latin typeface="Gill Sans MT" pitchFamily="34" charset="0"/>
                </a:rPr>
                <a:t>Test Case: </a:t>
              </a:r>
              <a:r>
                <a:rPr lang="en-US" sz="2400" b="0" dirty="0">
                  <a:solidFill>
                    <a:srgbClr val="0000CC"/>
                  </a:solidFill>
                  <a:latin typeface="Gill Sans MT" pitchFamily="34" charset="0"/>
                </a:rPr>
                <a:t>numbers = </a:t>
              </a:r>
              <a:r>
                <a:rPr lang="en-US" sz="2400" b="0" i="1" dirty="0">
                  <a:solidFill>
                    <a:srgbClr val="0000CC"/>
                  </a:solidFill>
                  <a:latin typeface="Gill Sans MT" pitchFamily="34" charset="0"/>
                </a:rPr>
                <a:t>[44]</a:t>
              </a:r>
              <a:r>
                <a:rPr lang="en-US" sz="2400" b="0" dirty="0">
                  <a:solidFill>
                    <a:schemeClr val="tx1"/>
                  </a:solidFill>
                  <a:latin typeface="Gill Sans MT" pitchFamily="34" charset="0"/>
                </a:rPr>
                <a:t>;  length = 1</a:t>
              </a:r>
            </a:p>
            <a:p>
              <a:r>
                <a:rPr lang="en-US" sz="2400" b="0" dirty="0">
                  <a:solidFill>
                    <a:schemeClr val="tx2"/>
                  </a:solidFill>
                  <a:latin typeface="Gill Sans MT" pitchFamily="34" charset="0"/>
                </a:rPr>
                <a:t>Test Path</a:t>
              </a:r>
              <a:r>
                <a:rPr lang="en-US" sz="2400" b="0" dirty="0">
                  <a:solidFill>
                    <a:schemeClr val="tx1"/>
                  </a:solidFill>
                  <a:latin typeface="Gill Sans MT" pitchFamily="34" charset="0"/>
                </a:rPr>
                <a:t> : [1, 2, 3, 4, 3, 5, 6, 7, 6, 8]</a:t>
              </a:r>
              <a:endParaRPr lang="en-US" sz="2800" b="0" dirty="0">
                <a:solidFill>
                  <a:schemeClr val="tx1"/>
                </a:solidFill>
                <a:latin typeface="Gill Sans MT" pitchFamily="34" charset="0"/>
              </a:endParaRPr>
            </a:p>
            <a:p>
              <a:r>
                <a:rPr lang="en-US" sz="2400" b="0" u="sng" dirty="0">
                  <a:solidFill>
                    <a:schemeClr val="tx2"/>
                  </a:solidFill>
                  <a:latin typeface="Gill Sans MT" pitchFamily="34" charset="0"/>
                </a:rPr>
                <a:t>Additional DU Paths covered (no </a:t>
              </a:r>
              <a:r>
                <a:rPr lang="en-US" sz="2400" b="0" u="sng" dirty="0" err="1">
                  <a:solidFill>
                    <a:schemeClr val="tx2"/>
                  </a:solidFill>
                  <a:latin typeface="Gill Sans MT" pitchFamily="34" charset="0"/>
                </a:rPr>
                <a:t>sidetrips</a:t>
              </a:r>
              <a:r>
                <a:rPr lang="en-US" sz="2400" b="0" u="sng" dirty="0">
                  <a:solidFill>
                    <a:schemeClr val="tx2"/>
                  </a:solidFill>
                  <a:latin typeface="Gill Sans MT" pitchFamily="34" charset="0"/>
                </a:rPr>
                <a:t>):</a:t>
              </a:r>
            </a:p>
            <a:p>
              <a:r>
                <a:rPr lang="en-US" b="0" dirty="0">
                  <a:solidFill>
                    <a:schemeClr val="tx1"/>
                  </a:solidFill>
                  <a:latin typeface="Gill Sans MT" pitchFamily="34" charset="0"/>
                </a:rPr>
                <a:t>{[ 1, 2, 3, 4 ],[ 2, 3, 4 ],[ 4, 3, 5 ],[ 5, 6, 7 ],[ 7, 6, 8 ]}</a:t>
              </a:r>
            </a:p>
            <a:p>
              <a:r>
                <a:rPr lang="en-US" b="0" i="1" dirty="0">
                  <a:solidFill>
                    <a:schemeClr val="tx1"/>
                  </a:solidFill>
                  <a:latin typeface="Gill Sans MT" pitchFamily="34" charset="0"/>
                </a:rPr>
                <a:t>The five stars      that require at least one iteration of a loop</a:t>
              </a:r>
            </a:p>
          </p:txBody>
        </p:sp>
        <p:sp>
          <p:nvSpPr>
            <p:cNvPr id="36879" name="AutoShape 6"/>
            <p:cNvSpPr>
              <a:spLocks noChangeArrowheads="1"/>
            </p:cNvSpPr>
            <p:nvPr/>
          </p:nvSpPr>
          <p:spPr bwMode="auto">
            <a:xfrm>
              <a:off x="1115" y="3086"/>
              <a:ext cx="193" cy="162"/>
            </a:xfrm>
            <a:prstGeom prst="star4">
              <a:avLst>
                <a:gd name="adj" fmla="val 12500"/>
              </a:avLst>
            </a:prstGeom>
            <a:solidFill>
              <a:schemeClr val="hlink"/>
            </a:solidFill>
            <a:ln w="1905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b="0">
                <a:latin typeface="Gill Sans MT" pitchFamily="34" charset="0"/>
              </a:endParaRP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467518" y="2924175"/>
            <a:ext cx="8196263" cy="1809750"/>
            <a:chOff x="284" y="1847"/>
            <a:chExt cx="5163" cy="1140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36876" name="Text Box 9"/>
            <p:cNvSpPr txBox="1">
              <a:spLocks noChangeArrowheads="1"/>
            </p:cNvSpPr>
            <p:nvPr/>
          </p:nvSpPr>
          <p:spPr bwMode="auto">
            <a:xfrm>
              <a:off x="284" y="1847"/>
              <a:ext cx="5163" cy="114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en-US" sz="2400" b="0" dirty="0">
                  <a:solidFill>
                    <a:schemeClr val="tx2"/>
                  </a:solidFill>
                  <a:latin typeface="Gill Sans MT" pitchFamily="34" charset="0"/>
                </a:rPr>
                <a:t>Test Case: </a:t>
              </a:r>
              <a:r>
                <a:rPr lang="en-US" sz="2400" b="0" dirty="0">
                  <a:solidFill>
                    <a:srgbClr val="0000CC"/>
                  </a:solidFill>
                  <a:latin typeface="Gill Sans MT" pitchFamily="34" charset="0"/>
                </a:rPr>
                <a:t>numbers = </a:t>
              </a:r>
              <a:r>
                <a:rPr lang="en-US" sz="2400" b="0" i="1" dirty="0">
                  <a:solidFill>
                    <a:srgbClr val="0000CC"/>
                  </a:solidFill>
                  <a:latin typeface="Gill Sans MT" pitchFamily="34" charset="0"/>
                </a:rPr>
                <a:t>[2, 10, 15]</a:t>
              </a:r>
              <a:r>
                <a:rPr lang="en-US" sz="2400" b="0" dirty="0">
                  <a:solidFill>
                    <a:schemeClr val="tx1"/>
                  </a:solidFill>
                  <a:latin typeface="Gill Sans MT" pitchFamily="34" charset="0"/>
                </a:rPr>
                <a:t>;  length = 3</a:t>
              </a:r>
            </a:p>
            <a:p>
              <a:r>
                <a:rPr lang="en-US" sz="2400" b="0" dirty="0">
                  <a:solidFill>
                    <a:schemeClr val="tx2"/>
                  </a:solidFill>
                  <a:latin typeface="Gill Sans MT" pitchFamily="34" charset="0"/>
                </a:rPr>
                <a:t>Test Path</a:t>
              </a:r>
              <a:r>
                <a:rPr lang="en-US" sz="2400" b="0" dirty="0">
                  <a:solidFill>
                    <a:schemeClr val="tx1"/>
                  </a:solidFill>
                  <a:latin typeface="Gill Sans MT" pitchFamily="34" charset="0"/>
                </a:rPr>
                <a:t>: [1, 2, 3, 4, 3, 4, 3, 4, 3, 5, 6, 7, 6, 7, 6, 7, 6, 8]</a:t>
              </a:r>
            </a:p>
            <a:p>
              <a:r>
                <a:rPr lang="en-US" sz="2400" b="0" u="sng" dirty="0">
                  <a:solidFill>
                    <a:schemeClr val="tx2"/>
                  </a:solidFill>
                  <a:latin typeface="Gill Sans MT" pitchFamily="34" charset="0"/>
                </a:rPr>
                <a:t>DU Paths covered (no </a:t>
              </a:r>
              <a:r>
                <a:rPr lang="en-US" sz="2400" b="0" u="sng" dirty="0" err="1">
                  <a:solidFill>
                    <a:schemeClr val="tx2"/>
                  </a:solidFill>
                  <a:latin typeface="Gill Sans MT" pitchFamily="34" charset="0"/>
                </a:rPr>
                <a:t>sidetrips</a:t>
              </a:r>
              <a:r>
                <a:rPr lang="en-US" sz="2400" b="0" u="sng" dirty="0">
                  <a:solidFill>
                    <a:schemeClr val="tx2"/>
                  </a:solidFill>
                  <a:latin typeface="Gill Sans MT" pitchFamily="34" charset="0"/>
                </a:rPr>
                <a:t>):</a:t>
              </a:r>
            </a:p>
            <a:p>
              <a:r>
                <a:rPr lang="en-US" b="0" dirty="0">
                  <a:solidFill>
                    <a:schemeClr val="tx1"/>
                  </a:solidFill>
                  <a:latin typeface="Gill Sans MT" pitchFamily="34" charset="0"/>
                </a:rPr>
                <a:t>{[ 4, 3, 4 ], [ 7, 6, 7 ]}</a:t>
              </a:r>
            </a:p>
            <a:p>
              <a:r>
                <a:rPr lang="en-US" b="0" i="1" dirty="0">
                  <a:solidFill>
                    <a:schemeClr val="tx1"/>
                  </a:solidFill>
                  <a:latin typeface="Gill Sans MT" pitchFamily="34" charset="0"/>
                </a:rPr>
                <a:t>The two stars       that require at least two iterations of a loop.</a:t>
              </a:r>
              <a:endParaRPr lang="en-US" sz="2400" b="0" i="1" dirty="0">
                <a:solidFill>
                  <a:schemeClr val="tx1"/>
                </a:solidFill>
                <a:latin typeface="Gill Sans MT" pitchFamily="34" charset="0"/>
              </a:endParaRPr>
            </a:p>
          </p:txBody>
        </p:sp>
        <p:sp>
          <p:nvSpPr>
            <p:cNvPr id="36877" name="AutoShape 10"/>
            <p:cNvSpPr>
              <a:spLocks noChangeArrowheads="1"/>
            </p:cNvSpPr>
            <p:nvPr/>
          </p:nvSpPr>
          <p:spPr bwMode="auto">
            <a:xfrm>
              <a:off x="1231" y="2806"/>
              <a:ext cx="143" cy="144"/>
            </a:xfrm>
            <a:prstGeom prst="star8">
              <a:avLst>
                <a:gd name="adj" fmla="val 38250"/>
              </a:avLst>
            </a:prstGeom>
            <a:solidFill>
              <a:schemeClr val="accent1">
                <a:lumMod val="75000"/>
              </a:schemeClr>
            </a:solidFill>
            <a:ln w="28575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b="0">
                <a:latin typeface="Gill Sans MT" pitchFamily="34" charset="0"/>
              </a:endParaRPr>
            </a:p>
          </p:txBody>
        </p:sp>
      </p:grp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473075" y="4845050"/>
            <a:ext cx="8196263" cy="1200150"/>
            <a:chOff x="299" y="2966"/>
            <a:chExt cx="5163" cy="756"/>
          </a:xfrm>
        </p:grpSpPr>
        <p:sp>
          <p:nvSpPr>
            <p:cNvPr id="36874" name="Text Box 13"/>
            <p:cNvSpPr txBox="1">
              <a:spLocks noChangeArrowheads="1"/>
            </p:cNvSpPr>
            <p:nvPr/>
          </p:nvSpPr>
          <p:spPr bwMode="auto">
            <a:xfrm>
              <a:off x="299" y="2966"/>
              <a:ext cx="5163" cy="7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en-US" sz="2400" b="0" dirty="0">
                  <a:solidFill>
                    <a:schemeClr val="tx1"/>
                  </a:solidFill>
                  <a:latin typeface="Gill Sans MT" pitchFamily="34" charset="0"/>
                </a:rPr>
                <a:t>Other DU paths    require arrays with length 0 to skip loops</a:t>
              </a:r>
            </a:p>
            <a:p>
              <a:r>
                <a:rPr lang="en-US" sz="2400" b="0" dirty="0">
                  <a:solidFill>
                    <a:schemeClr val="tx1"/>
                  </a:solidFill>
                  <a:latin typeface="Gill Sans MT" pitchFamily="34" charset="0"/>
                </a:rPr>
                <a:t>But the method fails with index out of bounds exception…</a:t>
              </a:r>
            </a:p>
            <a:p>
              <a:r>
                <a:rPr lang="en-US" sz="2400" b="0" dirty="0">
                  <a:solidFill>
                    <a:schemeClr val="tx1"/>
                  </a:solidFill>
                  <a:latin typeface="Gill Sans MT" pitchFamily="34" charset="0"/>
                </a:rPr>
                <a:t>     </a:t>
              </a:r>
              <a:r>
                <a:rPr lang="en-US" b="0" i="1" dirty="0">
                  <a:solidFill>
                    <a:srgbClr val="C00000"/>
                  </a:solidFill>
                  <a:latin typeface="Gill Sans MT" pitchFamily="34" charset="0"/>
                </a:rPr>
                <a:t>med = numbers [length / 2];</a:t>
              </a:r>
            </a:p>
          </p:txBody>
        </p:sp>
        <p:sp>
          <p:nvSpPr>
            <p:cNvPr id="228363" name="AutoShape 11"/>
            <p:cNvSpPr>
              <a:spLocks noChangeArrowheads="1"/>
            </p:cNvSpPr>
            <p:nvPr/>
          </p:nvSpPr>
          <p:spPr bwMode="auto">
            <a:xfrm>
              <a:off x="1671" y="3029"/>
              <a:ext cx="158" cy="171"/>
            </a:xfrm>
            <a:prstGeom prst="star5">
              <a:avLst/>
            </a:prstGeom>
            <a:solidFill>
              <a:schemeClr val="tx2"/>
            </a:solidFill>
            <a:ln w="12700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b="0">
                <a:latin typeface="Gill Sans MT" pitchFamily="34" charset="0"/>
              </a:endParaRPr>
            </a:p>
          </p:txBody>
        </p:sp>
      </p:grpSp>
      <p:sp>
        <p:nvSpPr>
          <p:cNvPr id="228367" name="AutoShape 15"/>
          <p:cNvSpPr>
            <a:spLocks noChangeArrowheads="1"/>
          </p:cNvSpPr>
          <p:nvPr/>
        </p:nvSpPr>
        <p:spPr bwMode="auto">
          <a:xfrm>
            <a:off x="4038600" y="5570538"/>
            <a:ext cx="1463040" cy="919162"/>
          </a:xfrm>
          <a:prstGeom prst="star16">
            <a:avLst>
              <a:gd name="adj" fmla="val 43180"/>
            </a:avLst>
          </a:prstGeom>
          <a:solidFill>
            <a:srgbClr val="FF0000"/>
          </a:solidFill>
          <a:ln w="28575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b="0" dirty="0">
                <a:solidFill>
                  <a:schemeClr val="tx1"/>
                </a:solidFill>
                <a:latin typeface="Gill Sans MT" pitchFamily="34" charset="0"/>
              </a:rPr>
              <a:t>A fault was</a:t>
            </a:r>
          </a:p>
          <a:p>
            <a:pPr algn="ctr"/>
            <a:r>
              <a:rPr lang="en-US" b="0" dirty="0">
                <a:solidFill>
                  <a:schemeClr val="tx1"/>
                </a:solidFill>
                <a:latin typeface="Gill Sans MT" pitchFamily="34" charset="0"/>
              </a:rPr>
              <a:t>found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283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283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28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367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Introduction to Software Testing, Edition 2  (Ch 7)</a:t>
            </a:r>
          </a:p>
        </p:txBody>
      </p:sp>
      <p:sp>
        <p:nvSpPr>
          <p:cNvPr id="2969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© Zakeri</a:t>
            </a:r>
          </a:p>
        </p:txBody>
      </p:sp>
      <p:sp>
        <p:nvSpPr>
          <p:cNvPr id="297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B748EC4-CE28-4711-8C12-F7A23D8594A8}" type="slidenum">
              <a:rPr lang="en-US" smtClean="0"/>
              <a:pPr/>
              <a:t>78</a:t>
            </a:fld>
            <a:endParaRPr lang="en-US"/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Fault in Stats</a:t>
            </a:r>
          </a:p>
        </p:txBody>
      </p:sp>
      <p:sp>
        <p:nvSpPr>
          <p:cNvPr id="29702" name="Text Box 4"/>
          <p:cNvSpPr txBox="1">
            <a:spLocks noChangeArrowheads="1"/>
          </p:cNvSpPr>
          <p:nvPr/>
        </p:nvSpPr>
        <p:spPr bwMode="auto">
          <a:xfrm>
            <a:off x="1017588" y="1520825"/>
            <a:ext cx="6365875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29703" name="Text Box 6"/>
          <p:cNvSpPr txBox="1">
            <a:spLocks noChangeArrowheads="1"/>
          </p:cNvSpPr>
          <p:nvPr/>
        </p:nvSpPr>
        <p:spPr bwMode="auto">
          <a:xfrm>
            <a:off x="1085850" y="850901"/>
            <a:ext cx="6959600" cy="57435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85000"/>
              </a:lnSpc>
            </a:pP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public static void </a:t>
            </a:r>
            <a:r>
              <a:rPr lang="en-US" sz="1600" b="0" dirty="0" err="1">
                <a:solidFill>
                  <a:schemeClr val="tx2"/>
                </a:solidFill>
                <a:latin typeface="Helvetica" charset="0"/>
              </a:rPr>
              <a:t>computeStats</a:t>
            </a: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 (</a:t>
            </a:r>
            <a:r>
              <a:rPr lang="en-US" sz="1600" b="0" dirty="0" err="1">
                <a:solidFill>
                  <a:schemeClr val="tx2"/>
                </a:solidFill>
                <a:latin typeface="Helvetica" charset="0"/>
              </a:rPr>
              <a:t>int</a:t>
            </a: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 [ ] </a:t>
            </a:r>
            <a:r>
              <a:rPr lang="en-US" sz="1600" b="0" dirty="0">
                <a:solidFill>
                  <a:srgbClr val="0000CC"/>
                </a:solidFill>
                <a:latin typeface="Helvetica" charset="0"/>
              </a:rPr>
              <a:t>numbers</a:t>
            </a: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)</a:t>
            </a:r>
          </a:p>
          <a:p>
            <a:pPr>
              <a:lnSpc>
                <a:spcPct val="85000"/>
              </a:lnSpc>
            </a:pP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{</a:t>
            </a:r>
          </a:p>
          <a:p>
            <a:pPr>
              <a:lnSpc>
                <a:spcPct val="85000"/>
              </a:lnSpc>
            </a:pP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     </a:t>
            </a:r>
            <a:r>
              <a:rPr lang="en-US" sz="1600" b="0" dirty="0" err="1">
                <a:solidFill>
                  <a:schemeClr val="tx2"/>
                </a:solidFill>
                <a:latin typeface="Helvetica" charset="0"/>
              </a:rPr>
              <a:t>int</a:t>
            </a: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 </a:t>
            </a: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length</a:t>
            </a: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 = </a:t>
            </a:r>
            <a:r>
              <a:rPr lang="en-US" sz="1600" b="0" dirty="0" err="1">
                <a:solidFill>
                  <a:srgbClr val="0000CC"/>
                </a:solidFill>
                <a:latin typeface="Helvetica" charset="0"/>
              </a:rPr>
              <a:t>numbers</a:t>
            </a:r>
            <a:r>
              <a:rPr lang="en-US" sz="1600" b="0" dirty="0" err="1">
                <a:solidFill>
                  <a:schemeClr val="tx2"/>
                </a:solidFill>
                <a:latin typeface="Helvetica" charset="0"/>
              </a:rPr>
              <a:t>.length</a:t>
            </a: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;</a:t>
            </a:r>
          </a:p>
          <a:p>
            <a:pPr>
              <a:lnSpc>
                <a:spcPct val="85000"/>
              </a:lnSpc>
            </a:pP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     double med, </a:t>
            </a:r>
            <a:r>
              <a:rPr lang="en-US" sz="1600" b="0" dirty="0" err="1">
                <a:solidFill>
                  <a:schemeClr val="tx2"/>
                </a:solidFill>
                <a:latin typeface="Helvetica" charset="0"/>
              </a:rPr>
              <a:t>var</a:t>
            </a: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, </a:t>
            </a:r>
            <a:r>
              <a:rPr lang="en-US" sz="1600" b="0" dirty="0" err="1">
                <a:solidFill>
                  <a:schemeClr val="tx2"/>
                </a:solidFill>
                <a:latin typeface="Helvetica" charset="0"/>
              </a:rPr>
              <a:t>sd</a:t>
            </a: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, mean, sum, </a:t>
            </a:r>
            <a:r>
              <a:rPr lang="en-US" sz="1600" b="0" dirty="0" err="1">
                <a:solidFill>
                  <a:schemeClr val="tx2"/>
                </a:solidFill>
                <a:latin typeface="Helvetica" charset="0"/>
              </a:rPr>
              <a:t>varsum</a:t>
            </a: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;</a:t>
            </a:r>
          </a:p>
          <a:p>
            <a:pPr>
              <a:lnSpc>
                <a:spcPct val="85000"/>
              </a:lnSpc>
            </a:pPr>
            <a:endParaRPr lang="en-US" sz="1600" b="0" dirty="0">
              <a:solidFill>
                <a:schemeClr val="tx2"/>
              </a:solidFill>
              <a:latin typeface="Helvetica" charset="0"/>
            </a:endParaRPr>
          </a:p>
          <a:p>
            <a:pPr>
              <a:lnSpc>
                <a:spcPct val="85000"/>
              </a:lnSpc>
            </a:pP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     </a:t>
            </a: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sum</a:t>
            </a: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 = 0.0;</a:t>
            </a:r>
          </a:p>
          <a:p>
            <a:pPr>
              <a:lnSpc>
                <a:spcPct val="85000"/>
              </a:lnSpc>
            </a:pP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     for (</a:t>
            </a:r>
            <a:r>
              <a:rPr lang="en-US" sz="1600" b="0" dirty="0" err="1">
                <a:solidFill>
                  <a:schemeClr val="tx2"/>
                </a:solidFill>
                <a:latin typeface="Helvetica" charset="0"/>
              </a:rPr>
              <a:t>int</a:t>
            </a: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 </a:t>
            </a:r>
            <a:r>
              <a:rPr lang="en-US" sz="1600" b="0" dirty="0" err="1">
                <a:solidFill>
                  <a:schemeClr val="tx1"/>
                </a:solidFill>
                <a:latin typeface="Helvetica" charset="0"/>
              </a:rPr>
              <a:t>i</a:t>
            </a: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 = 0; </a:t>
            </a:r>
            <a:r>
              <a:rPr lang="en-US" sz="1600" b="0" dirty="0" err="1">
                <a:solidFill>
                  <a:schemeClr val="tx1"/>
                </a:solidFill>
                <a:latin typeface="Helvetica" charset="0"/>
              </a:rPr>
              <a:t>i</a:t>
            </a: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 &lt; </a:t>
            </a: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length</a:t>
            </a: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; </a:t>
            </a:r>
            <a:r>
              <a:rPr lang="en-US" sz="1600" b="0" dirty="0" err="1">
                <a:solidFill>
                  <a:schemeClr val="tx1"/>
                </a:solidFill>
                <a:latin typeface="Helvetica" charset="0"/>
              </a:rPr>
              <a:t>i</a:t>
            </a: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++)</a:t>
            </a:r>
          </a:p>
          <a:p>
            <a:pPr>
              <a:lnSpc>
                <a:spcPct val="85000"/>
              </a:lnSpc>
            </a:pP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     {</a:t>
            </a:r>
          </a:p>
          <a:p>
            <a:pPr>
              <a:lnSpc>
                <a:spcPct val="85000"/>
              </a:lnSpc>
            </a:pP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          </a:t>
            </a: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sum</a:t>
            </a: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 += </a:t>
            </a:r>
            <a:r>
              <a:rPr lang="en-US" sz="1600" b="0" dirty="0">
                <a:solidFill>
                  <a:srgbClr val="0000CC"/>
                </a:solidFill>
                <a:latin typeface="Helvetica" charset="0"/>
              </a:rPr>
              <a:t>numbers</a:t>
            </a: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</a:t>
            </a: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[ </a:t>
            </a:r>
            <a:r>
              <a:rPr lang="en-US" sz="1600" b="0" dirty="0" err="1">
                <a:solidFill>
                  <a:schemeClr val="tx1"/>
                </a:solidFill>
                <a:latin typeface="Helvetica" charset="0"/>
              </a:rPr>
              <a:t>i</a:t>
            </a: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</a:t>
            </a: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];</a:t>
            </a:r>
          </a:p>
          <a:p>
            <a:pPr>
              <a:lnSpc>
                <a:spcPct val="85000"/>
              </a:lnSpc>
            </a:pP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     }</a:t>
            </a:r>
            <a:endParaRPr lang="en-US" sz="1600" b="0" dirty="0">
              <a:solidFill>
                <a:schemeClr val="tx1"/>
              </a:solidFill>
              <a:latin typeface="Helvetica" charset="0"/>
            </a:endParaRPr>
          </a:p>
          <a:p>
            <a:pPr>
              <a:lnSpc>
                <a:spcPct val="85000"/>
              </a:lnSpc>
            </a:pP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    </a:t>
            </a:r>
            <a:r>
              <a:rPr lang="en-US" sz="1600" b="0" dirty="0">
                <a:solidFill>
                  <a:schemeClr val="tx1"/>
                </a:solidFill>
                <a:highlight>
                  <a:srgbClr val="FF0000"/>
                </a:highlight>
                <a:latin typeface="Helvetica" charset="0"/>
              </a:rPr>
              <a:t>med</a:t>
            </a:r>
            <a:r>
              <a:rPr lang="en-US" sz="1600" b="0" dirty="0">
                <a:solidFill>
                  <a:schemeClr val="tx2"/>
                </a:solidFill>
                <a:highlight>
                  <a:srgbClr val="FF0000"/>
                </a:highlight>
                <a:latin typeface="Helvetica" charset="0"/>
              </a:rPr>
              <a:t>   = </a:t>
            </a:r>
            <a:r>
              <a:rPr lang="en-US" sz="1600" b="0" dirty="0">
                <a:solidFill>
                  <a:srgbClr val="0000CC"/>
                </a:solidFill>
                <a:highlight>
                  <a:srgbClr val="FF0000"/>
                </a:highlight>
                <a:latin typeface="Helvetica" charset="0"/>
              </a:rPr>
              <a:t>numbers</a:t>
            </a:r>
            <a:r>
              <a:rPr lang="en-US" sz="1600" b="0" dirty="0">
                <a:solidFill>
                  <a:schemeClr val="tx2"/>
                </a:solidFill>
                <a:highlight>
                  <a:srgbClr val="FF0000"/>
                </a:highlight>
                <a:latin typeface="Helvetica" charset="0"/>
              </a:rPr>
              <a:t> [ </a:t>
            </a:r>
            <a:r>
              <a:rPr lang="en-US" sz="1600" b="0" dirty="0">
                <a:solidFill>
                  <a:schemeClr val="tx1"/>
                </a:solidFill>
                <a:highlight>
                  <a:srgbClr val="FF0000"/>
                </a:highlight>
                <a:latin typeface="Helvetica" charset="0"/>
              </a:rPr>
              <a:t>length </a:t>
            </a:r>
            <a:r>
              <a:rPr lang="en-US" sz="1600" b="0" dirty="0">
                <a:solidFill>
                  <a:schemeClr val="tx2"/>
                </a:solidFill>
                <a:highlight>
                  <a:srgbClr val="FF0000"/>
                </a:highlight>
                <a:latin typeface="Helvetica" charset="0"/>
              </a:rPr>
              <a:t>/ 2 ];</a:t>
            </a: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</a:t>
            </a:r>
            <a:r>
              <a:rPr lang="en-US" sz="1600" b="0" dirty="0">
                <a:solidFill>
                  <a:srgbClr val="009900"/>
                </a:solidFill>
                <a:latin typeface="Helvetica" charset="0"/>
              </a:rPr>
              <a:t>// faulty line</a:t>
            </a:r>
          </a:p>
          <a:p>
            <a:pPr>
              <a:lnSpc>
                <a:spcPct val="85000"/>
              </a:lnSpc>
            </a:pP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    mean</a:t>
            </a: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 = </a:t>
            </a: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sum</a:t>
            </a: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 / (double) </a:t>
            </a: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length</a:t>
            </a: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;</a:t>
            </a: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</a:t>
            </a:r>
            <a:endParaRPr lang="en-US" sz="1600" b="0" dirty="0">
              <a:solidFill>
                <a:schemeClr val="tx2"/>
              </a:solidFill>
              <a:latin typeface="Helvetica" charset="0"/>
            </a:endParaRPr>
          </a:p>
          <a:p>
            <a:pPr>
              <a:lnSpc>
                <a:spcPct val="85000"/>
              </a:lnSpc>
            </a:pPr>
            <a:endParaRPr lang="en-US" sz="1600" b="0" dirty="0">
              <a:solidFill>
                <a:schemeClr val="tx2"/>
              </a:solidFill>
              <a:latin typeface="Helvetica" charset="0"/>
            </a:endParaRPr>
          </a:p>
          <a:p>
            <a:pPr>
              <a:lnSpc>
                <a:spcPct val="85000"/>
              </a:lnSpc>
            </a:pP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     </a:t>
            </a:r>
            <a:r>
              <a:rPr lang="en-US" sz="1600" b="0" dirty="0" err="1">
                <a:solidFill>
                  <a:schemeClr val="tx1"/>
                </a:solidFill>
                <a:latin typeface="Helvetica" charset="0"/>
              </a:rPr>
              <a:t>varsum</a:t>
            </a: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 = 0.0;</a:t>
            </a:r>
          </a:p>
          <a:p>
            <a:pPr>
              <a:lnSpc>
                <a:spcPct val="85000"/>
              </a:lnSpc>
            </a:pP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     for (</a:t>
            </a:r>
            <a:r>
              <a:rPr lang="en-US" sz="1600" b="0" dirty="0" err="1">
                <a:solidFill>
                  <a:schemeClr val="tx2"/>
                </a:solidFill>
                <a:latin typeface="Helvetica" charset="0"/>
              </a:rPr>
              <a:t>int</a:t>
            </a: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 </a:t>
            </a:r>
            <a:r>
              <a:rPr lang="en-US" sz="1600" b="0" dirty="0" err="1">
                <a:solidFill>
                  <a:schemeClr val="tx1"/>
                </a:solidFill>
                <a:latin typeface="Helvetica" charset="0"/>
              </a:rPr>
              <a:t>i</a:t>
            </a: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 = 0; </a:t>
            </a:r>
            <a:r>
              <a:rPr lang="en-US" sz="1600" b="0" dirty="0" err="1">
                <a:solidFill>
                  <a:schemeClr val="tx1"/>
                </a:solidFill>
                <a:latin typeface="Helvetica" charset="0"/>
              </a:rPr>
              <a:t>i</a:t>
            </a: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 &lt; </a:t>
            </a: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length</a:t>
            </a: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; </a:t>
            </a:r>
            <a:r>
              <a:rPr lang="en-US" sz="1600" b="0" dirty="0" err="1">
                <a:solidFill>
                  <a:schemeClr val="tx1"/>
                </a:solidFill>
                <a:latin typeface="Helvetica" charset="0"/>
              </a:rPr>
              <a:t>i</a:t>
            </a: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++)</a:t>
            </a:r>
          </a:p>
          <a:p>
            <a:pPr>
              <a:lnSpc>
                <a:spcPct val="85000"/>
              </a:lnSpc>
            </a:pP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     {</a:t>
            </a:r>
          </a:p>
          <a:p>
            <a:pPr>
              <a:lnSpc>
                <a:spcPct val="85000"/>
              </a:lnSpc>
            </a:pP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          </a:t>
            </a:r>
            <a:r>
              <a:rPr lang="en-US" sz="1600" b="0" dirty="0" err="1">
                <a:solidFill>
                  <a:schemeClr val="tx1"/>
                </a:solidFill>
                <a:latin typeface="Helvetica" charset="0"/>
              </a:rPr>
              <a:t>varsum</a:t>
            </a: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 = </a:t>
            </a:r>
            <a:r>
              <a:rPr lang="en-US" sz="1600" b="0" dirty="0" err="1">
                <a:solidFill>
                  <a:schemeClr val="tx1"/>
                </a:solidFill>
                <a:latin typeface="Helvetica" charset="0"/>
              </a:rPr>
              <a:t>varsum</a:t>
            </a: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  + ((</a:t>
            </a:r>
            <a:r>
              <a:rPr lang="en-US" sz="1600" b="0" dirty="0">
                <a:solidFill>
                  <a:srgbClr val="0000CC"/>
                </a:solidFill>
                <a:latin typeface="Helvetica" charset="0"/>
              </a:rPr>
              <a:t>numbers</a:t>
            </a: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 [ </a:t>
            </a:r>
            <a:r>
              <a:rPr lang="en-US" sz="1600" b="0" dirty="0" err="1">
                <a:solidFill>
                  <a:schemeClr val="tx1"/>
                </a:solidFill>
                <a:latin typeface="Helvetica" charset="0"/>
              </a:rPr>
              <a:t>i</a:t>
            </a: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</a:t>
            </a: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] - </a:t>
            </a: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mean</a:t>
            </a: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) * (</a:t>
            </a:r>
            <a:r>
              <a:rPr lang="en-US" sz="1600" b="0" dirty="0">
                <a:solidFill>
                  <a:srgbClr val="0000CC"/>
                </a:solidFill>
                <a:latin typeface="Helvetica" charset="0"/>
              </a:rPr>
              <a:t>numbers</a:t>
            </a: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 [ </a:t>
            </a:r>
            <a:r>
              <a:rPr lang="en-US" sz="1600" b="0" dirty="0" err="1">
                <a:solidFill>
                  <a:schemeClr val="tx1"/>
                </a:solidFill>
                <a:latin typeface="Helvetica" charset="0"/>
              </a:rPr>
              <a:t>i</a:t>
            </a: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</a:t>
            </a: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] - </a:t>
            </a: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mean</a:t>
            </a: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));</a:t>
            </a:r>
          </a:p>
          <a:p>
            <a:pPr>
              <a:lnSpc>
                <a:spcPct val="85000"/>
              </a:lnSpc>
            </a:pP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     }</a:t>
            </a:r>
          </a:p>
          <a:p>
            <a:pPr>
              <a:lnSpc>
                <a:spcPct val="85000"/>
              </a:lnSpc>
            </a:pP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     </a:t>
            </a:r>
            <a:r>
              <a:rPr lang="en-US" sz="1600" b="0" dirty="0" err="1">
                <a:solidFill>
                  <a:schemeClr val="tx1"/>
                </a:solidFill>
                <a:latin typeface="Helvetica" charset="0"/>
              </a:rPr>
              <a:t>var</a:t>
            </a: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 = </a:t>
            </a:r>
            <a:r>
              <a:rPr lang="en-US" sz="1600" b="0" dirty="0" err="1">
                <a:solidFill>
                  <a:schemeClr val="tx1"/>
                </a:solidFill>
                <a:latin typeface="Helvetica" charset="0"/>
              </a:rPr>
              <a:t>varsum</a:t>
            </a: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 / ( </a:t>
            </a: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length</a:t>
            </a: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 - 1 );</a:t>
            </a:r>
          </a:p>
          <a:p>
            <a:pPr>
              <a:lnSpc>
                <a:spcPct val="85000"/>
              </a:lnSpc>
            </a:pP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     </a:t>
            </a:r>
            <a:r>
              <a:rPr lang="en-US" sz="1600" b="0" dirty="0" err="1">
                <a:solidFill>
                  <a:schemeClr val="tx1"/>
                </a:solidFill>
                <a:latin typeface="Helvetica" charset="0"/>
              </a:rPr>
              <a:t>sd</a:t>
            </a: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  = </a:t>
            </a:r>
            <a:r>
              <a:rPr lang="en-US" sz="1600" b="0" dirty="0" err="1">
                <a:solidFill>
                  <a:schemeClr val="tx2"/>
                </a:solidFill>
                <a:latin typeface="Helvetica" charset="0"/>
              </a:rPr>
              <a:t>Math.sqrt</a:t>
            </a: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 ( </a:t>
            </a:r>
            <a:r>
              <a:rPr lang="en-US" sz="1600" b="0" dirty="0" err="1">
                <a:solidFill>
                  <a:schemeClr val="tx1"/>
                </a:solidFill>
                <a:latin typeface="Helvetica" charset="0"/>
              </a:rPr>
              <a:t>var</a:t>
            </a: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</a:t>
            </a: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);</a:t>
            </a:r>
          </a:p>
          <a:p>
            <a:pPr>
              <a:lnSpc>
                <a:spcPct val="85000"/>
              </a:lnSpc>
            </a:pPr>
            <a:endParaRPr lang="en-US" sz="1600" b="0" dirty="0">
              <a:solidFill>
                <a:schemeClr val="tx2"/>
              </a:solidFill>
              <a:latin typeface="Helvetica" charset="0"/>
            </a:endParaRPr>
          </a:p>
          <a:p>
            <a:pPr>
              <a:lnSpc>
                <a:spcPct val="85000"/>
              </a:lnSpc>
            </a:pP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     </a:t>
            </a:r>
            <a:r>
              <a:rPr lang="en-US" sz="1600" b="0" dirty="0" err="1">
                <a:solidFill>
                  <a:schemeClr val="tx2"/>
                </a:solidFill>
                <a:latin typeface="Helvetica" charset="0"/>
              </a:rPr>
              <a:t>System.out.println</a:t>
            </a: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 ("length:                   " + </a:t>
            </a: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length</a:t>
            </a: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);</a:t>
            </a:r>
          </a:p>
          <a:p>
            <a:pPr>
              <a:lnSpc>
                <a:spcPct val="85000"/>
              </a:lnSpc>
            </a:pP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     </a:t>
            </a:r>
            <a:r>
              <a:rPr lang="en-US" sz="1600" b="0" dirty="0" err="1">
                <a:solidFill>
                  <a:schemeClr val="tx2"/>
                </a:solidFill>
                <a:latin typeface="Helvetica" charset="0"/>
              </a:rPr>
              <a:t>System.out.println</a:t>
            </a: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 ("mean:                    " + </a:t>
            </a: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mean</a:t>
            </a: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);</a:t>
            </a:r>
          </a:p>
          <a:p>
            <a:pPr>
              <a:lnSpc>
                <a:spcPct val="85000"/>
              </a:lnSpc>
            </a:pP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     </a:t>
            </a:r>
            <a:r>
              <a:rPr lang="en-US" sz="1600" b="0" dirty="0" err="1">
                <a:solidFill>
                  <a:schemeClr val="tx2"/>
                </a:solidFill>
                <a:latin typeface="Helvetica" charset="0"/>
              </a:rPr>
              <a:t>System.out.println</a:t>
            </a: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 ("median:                 " + </a:t>
            </a: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med</a:t>
            </a: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);</a:t>
            </a:r>
          </a:p>
          <a:p>
            <a:pPr>
              <a:lnSpc>
                <a:spcPct val="85000"/>
              </a:lnSpc>
            </a:pP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     </a:t>
            </a:r>
            <a:r>
              <a:rPr lang="en-US" sz="1600" b="0" dirty="0" err="1">
                <a:solidFill>
                  <a:schemeClr val="tx2"/>
                </a:solidFill>
                <a:latin typeface="Helvetica" charset="0"/>
              </a:rPr>
              <a:t>System.out.println</a:t>
            </a: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 ("variance:                " + </a:t>
            </a:r>
            <a:r>
              <a:rPr lang="en-US" sz="1600" b="0" dirty="0" err="1">
                <a:solidFill>
                  <a:schemeClr val="tx1"/>
                </a:solidFill>
                <a:latin typeface="Helvetica" charset="0"/>
              </a:rPr>
              <a:t>var</a:t>
            </a: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);</a:t>
            </a:r>
          </a:p>
          <a:p>
            <a:pPr>
              <a:lnSpc>
                <a:spcPct val="85000"/>
              </a:lnSpc>
            </a:pP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     </a:t>
            </a:r>
            <a:r>
              <a:rPr lang="en-US" sz="1600" b="0" dirty="0" err="1">
                <a:solidFill>
                  <a:schemeClr val="tx2"/>
                </a:solidFill>
                <a:latin typeface="Helvetica" charset="0"/>
              </a:rPr>
              <a:t>System.out.println</a:t>
            </a: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 ("standard deviation: " + </a:t>
            </a:r>
            <a:r>
              <a:rPr lang="en-US" sz="1600" b="0" dirty="0" err="1">
                <a:solidFill>
                  <a:schemeClr val="tx1"/>
                </a:solidFill>
                <a:latin typeface="Helvetica" charset="0"/>
              </a:rPr>
              <a:t>sd</a:t>
            </a: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);</a:t>
            </a:r>
          </a:p>
          <a:p>
            <a:pPr>
              <a:lnSpc>
                <a:spcPct val="85000"/>
              </a:lnSpc>
            </a:pP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17167668"/>
      </p:ext>
    </p:extLst>
  </p:cSld>
  <p:clrMapOvr>
    <a:masterClrMapping/>
  </p:clrMapOvr>
  <p:transition spd="med"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F7866-F670-498D-BCEB-5492A337D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Tools Computing Graph Coverage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E64FC-4FB4-4C4C-81D0-696E5FE1E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LCov</a:t>
            </a:r>
            <a:r>
              <a:rPr lang="en-US" dirty="0"/>
              <a:t> (C/C++)</a:t>
            </a:r>
          </a:p>
          <a:p>
            <a:pPr lvl="1"/>
            <a:r>
              <a:rPr lang="en-US" dirty="0"/>
              <a:t>LCOV is an extension of GCOV, a GNU tool which provides information about what parts of a program are actually executed (i.e. "covered") while running a particular test case.</a:t>
            </a:r>
          </a:p>
          <a:p>
            <a:pPr lvl="1"/>
            <a:r>
              <a:rPr lang="en-US" dirty="0">
                <a:solidFill>
                  <a:srgbClr val="0000CC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https://github.com/linux-test-project/lcov</a:t>
            </a:r>
            <a:r>
              <a:rPr lang="en-US" dirty="0">
                <a:solidFill>
                  <a:srgbClr val="0000CC"/>
                </a:solidFill>
              </a:rPr>
              <a:t> </a:t>
            </a:r>
          </a:p>
          <a:p>
            <a:r>
              <a:rPr lang="en-US" dirty="0" err="1"/>
              <a:t>OpenClover</a:t>
            </a:r>
            <a:r>
              <a:rPr lang="en-US" dirty="0"/>
              <a:t> (Java and Groovy)</a:t>
            </a:r>
          </a:p>
          <a:p>
            <a:pPr lvl="1"/>
            <a:r>
              <a:rPr lang="en-US" dirty="0">
                <a:solidFill>
                  <a:srgbClr val="0000CC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https://openclover.org/</a:t>
            </a:r>
            <a:endParaRPr lang="en-US" dirty="0">
              <a:solidFill>
                <a:srgbClr val="0000CC"/>
              </a:solidFill>
            </a:endParaRPr>
          </a:p>
          <a:p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Jcov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(Java)</a:t>
            </a:r>
          </a:p>
          <a:p>
            <a:pPr lvl="1"/>
            <a:r>
              <a:rPr lang="en-US" dirty="0">
                <a:solidFill>
                  <a:srgbClr val="0000CC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https://github.com/openjdk/jcov</a:t>
            </a:r>
            <a:endParaRPr lang="en-US" dirty="0">
              <a:solidFill>
                <a:srgbClr val="0000CC"/>
              </a:solidFill>
            </a:endParaRPr>
          </a:p>
          <a:p>
            <a:r>
              <a:rPr lang="en-US" i="1" dirty="0"/>
              <a:t>vstest.console.exe (.NET)</a:t>
            </a:r>
          </a:p>
          <a:p>
            <a:pPr lvl="1"/>
            <a:r>
              <a:rPr lang="en-US" dirty="0">
                <a:solidFill>
                  <a:srgbClr val="0000CC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https://learn.microsoft.com/en-us/visualstudio/test/vstest-console-options?view=vs-2022</a:t>
            </a:r>
            <a:endParaRPr lang="en-US" dirty="0">
              <a:solidFill>
                <a:srgbClr val="0000CC"/>
              </a:solidFill>
            </a:endParaRPr>
          </a:p>
          <a:p>
            <a:pPr lvl="1"/>
            <a:endParaRPr lang="en-US" dirty="0">
              <a:solidFill>
                <a:srgbClr val="0000CC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C5922E-0DF5-476A-AC51-D3D798BF0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Software Testing, Edition 2  (Ch 07)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A7D73B-ADB4-428C-8B16-D00EC9255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Zakeri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E3D428-E2F5-4ADE-8F8A-3A5018B02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1E34D2-BFAA-43E6-B117-0A7C9FC99B38}" type="slidenum">
              <a:rPr lang="en-US" smtClean="0"/>
              <a:pPr>
                <a:defRPr/>
              </a:pPr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310004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Introduction to Software Testing, Edition 2  (Ch 07)</a:t>
            </a:r>
          </a:p>
        </p:txBody>
      </p:sp>
      <p:sp>
        <p:nvSpPr>
          <p:cNvPr id="819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© Ammann &amp; Offutt</a:t>
            </a:r>
          </a:p>
        </p:txBody>
      </p:sp>
      <p:sp>
        <p:nvSpPr>
          <p:cNvPr id="81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97D8F11-1EA8-4375-9A1A-D6C90561F807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Test Paths and SESEs</a:t>
            </a:r>
          </a:p>
        </p:txBody>
      </p:sp>
      <p:sp>
        <p:nvSpPr>
          <p:cNvPr id="81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914727"/>
            <a:ext cx="8867775" cy="5535613"/>
          </a:xfrm>
        </p:spPr>
        <p:txBody>
          <a:bodyPr/>
          <a:lstStyle/>
          <a:p>
            <a:pPr algn="just"/>
            <a:r>
              <a:rPr lang="en-US" dirty="0">
                <a:solidFill>
                  <a:schemeClr val="tx2"/>
                </a:solidFill>
              </a:rPr>
              <a:t>Test Path (execution path)</a:t>
            </a:r>
            <a:r>
              <a:rPr lang="en-US" dirty="0"/>
              <a:t>: A path that starts at an </a:t>
            </a:r>
            <a:r>
              <a:rPr lang="en-US" dirty="0">
                <a:solidFill>
                  <a:srgbClr val="FF6600"/>
                </a:solidFill>
              </a:rPr>
              <a:t>initial node</a:t>
            </a:r>
            <a:r>
              <a:rPr lang="en-US" dirty="0"/>
              <a:t> and ends at a </a:t>
            </a:r>
            <a:r>
              <a:rPr lang="en-US" dirty="0">
                <a:solidFill>
                  <a:srgbClr val="FF6600"/>
                </a:solidFill>
              </a:rPr>
              <a:t>final node.</a:t>
            </a:r>
          </a:p>
          <a:p>
            <a:pPr algn="just"/>
            <a:r>
              <a:rPr lang="en-US" dirty="0"/>
              <a:t>Test paths represent execution of test cases.</a:t>
            </a:r>
          </a:p>
          <a:p>
            <a:pPr lvl="1" algn="just"/>
            <a:r>
              <a:rPr lang="en-US" sz="2000" dirty="0"/>
              <a:t>Some test paths can be executed by many tests.</a:t>
            </a:r>
          </a:p>
          <a:p>
            <a:pPr lvl="1" algn="just"/>
            <a:r>
              <a:rPr lang="en-US" sz="2000" dirty="0"/>
              <a:t>Some test paths cannot be executed by any tests.</a:t>
            </a:r>
          </a:p>
          <a:p>
            <a:pPr algn="just"/>
            <a:r>
              <a:rPr lang="en-US" dirty="0">
                <a:solidFill>
                  <a:schemeClr val="tx2"/>
                </a:solidFill>
              </a:rPr>
              <a:t>SESE graphs</a:t>
            </a:r>
            <a:r>
              <a:rPr lang="en-US" dirty="0"/>
              <a:t>: All test paths start at a single node and end at another node.</a:t>
            </a:r>
          </a:p>
          <a:p>
            <a:pPr lvl="1" algn="just"/>
            <a:r>
              <a:rPr lang="en-US" sz="2000" dirty="0"/>
              <a:t>Single-entry, single-exit.</a:t>
            </a:r>
          </a:p>
          <a:p>
            <a:pPr lvl="1" algn="just"/>
            <a:r>
              <a:rPr lang="en-US" sz="2000" dirty="0"/>
              <a:t>N0 and </a:t>
            </a:r>
            <a:r>
              <a:rPr lang="en-US" sz="2000" dirty="0" err="1"/>
              <a:t>Nf</a:t>
            </a:r>
            <a:r>
              <a:rPr lang="en-US" sz="2000" dirty="0"/>
              <a:t> have exactly one node.</a:t>
            </a:r>
          </a:p>
        </p:txBody>
      </p:sp>
      <p:grpSp>
        <p:nvGrpSpPr>
          <p:cNvPr id="2" name="Group 41"/>
          <p:cNvGrpSpPr>
            <a:grpSpLocks/>
          </p:cNvGrpSpPr>
          <p:nvPr/>
        </p:nvGrpSpPr>
        <p:grpSpPr bwMode="auto">
          <a:xfrm>
            <a:off x="798513" y="4708525"/>
            <a:ext cx="4346575" cy="1443038"/>
            <a:chOff x="503" y="2966"/>
            <a:chExt cx="2738" cy="909"/>
          </a:xfrm>
        </p:grpSpPr>
        <p:grpSp>
          <p:nvGrpSpPr>
            <p:cNvPr id="8201" name="Group 18"/>
            <p:cNvGrpSpPr>
              <a:grpSpLocks/>
            </p:cNvGrpSpPr>
            <p:nvPr/>
          </p:nvGrpSpPr>
          <p:grpSpPr bwMode="auto">
            <a:xfrm>
              <a:off x="730" y="3273"/>
              <a:ext cx="350" cy="296"/>
              <a:chOff x="4288" y="1746"/>
              <a:chExt cx="350" cy="296"/>
            </a:xfrm>
          </p:grpSpPr>
          <p:sp>
            <p:nvSpPr>
              <p:cNvPr id="8231" name="Oval 5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32" name="Text Box 6"/>
              <p:cNvSpPr txBox="1">
                <a:spLocks noChangeArrowheads="1"/>
              </p:cNvSpPr>
              <p:nvPr/>
            </p:nvSpPr>
            <p:spPr bwMode="auto">
              <a:xfrm>
                <a:off x="4365" y="1769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</p:grpSp>
        <p:grpSp>
          <p:nvGrpSpPr>
            <p:cNvPr id="8202" name="Group 31"/>
            <p:cNvGrpSpPr>
              <a:grpSpLocks/>
            </p:cNvGrpSpPr>
            <p:nvPr/>
          </p:nvGrpSpPr>
          <p:grpSpPr bwMode="auto">
            <a:xfrm>
              <a:off x="1255" y="2966"/>
              <a:ext cx="380" cy="908"/>
              <a:chOff x="1346" y="2965"/>
              <a:chExt cx="380" cy="908"/>
            </a:xfrm>
          </p:grpSpPr>
          <p:grpSp>
            <p:nvGrpSpPr>
              <p:cNvPr id="8225" name="Group 19"/>
              <p:cNvGrpSpPr>
                <a:grpSpLocks/>
              </p:cNvGrpSpPr>
              <p:nvPr/>
            </p:nvGrpSpPr>
            <p:grpSpPr bwMode="auto">
              <a:xfrm>
                <a:off x="1346" y="3577"/>
                <a:ext cx="350" cy="296"/>
                <a:chOff x="4738" y="2684"/>
                <a:chExt cx="350" cy="296"/>
              </a:xfrm>
            </p:grpSpPr>
            <p:sp>
              <p:nvSpPr>
                <p:cNvPr id="8229" name="Oval 7"/>
                <p:cNvSpPr>
                  <a:spLocks noChangeArrowheads="1"/>
                </p:cNvSpPr>
                <p:nvPr/>
              </p:nvSpPr>
              <p:spPr bwMode="auto">
                <a:xfrm>
                  <a:off x="4738" y="2684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230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4815" y="2707"/>
                  <a:ext cx="196" cy="25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dirty="0">
                      <a:solidFill>
                        <a:schemeClr val="tx1"/>
                      </a:solidFill>
                    </a:rPr>
                    <a:t>3</a:t>
                  </a:r>
                </a:p>
              </p:txBody>
            </p:sp>
          </p:grpSp>
          <p:grpSp>
            <p:nvGrpSpPr>
              <p:cNvPr id="8226" name="Group 20"/>
              <p:cNvGrpSpPr>
                <a:grpSpLocks/>
              </p:cNvGrpSpPr>
              <p:nvPr/>
            </p:nvGrpSpPr>
            <p:grpSpPr bwMode="auto">
              <a:xfrm>
                <a:off x="1376" y="2965"/>
                <a:ext cx="350" cy="296"/>
                <a:chOff x="3838" y="2684"/>
                <a:chExt cx="350" cy="296"/>
              </a:xfrm>
            </p:grpSpPr>
            <p:sp>
              <p:nvSpPr>
                <p:cNvPr id="8227" name="Oval 9"/>
                <p:cNvSpPr>
                  <a:spLocks noChangeArrowheads="1"/>
                </p:cNvSpPr>
                <p:nvPr/>
              </p:nvSpPr>
              <p:spPr bwMode="auto">
                <a:xfrm>
                  <a:off x="3838" y="2684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228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3915" y="2707"/>
                  <a:ext cx="196" cy="25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dirty="0">
                      <a:solidFill>
                        <a:schemeClr val="tx1"/>
                      </a:solidFill>
                    </a:rPr>
                    <a:t>2</a:t>
                  </a:r>
                </a:p>
              </p:txBody>
            </p:sp>
          </p:grpSp>
        </p:grpSp>
        <p:grpSp>
          <p:nvGrpSpPr>
            <p:cNvPr id="8203" name="Group 21"/>
            <p:cNvGrpSpPr>
              <a:grpSpLocks/>
            </p:cNvGrpSpPr>
            <p:nvPr/>
          </p:nvGrpSpPr>
          <p:grpSpPr bwMode="auto">
            <a:xfrm>
              <a:off x="2891" y="3273"/>
              <a:ext cx="350" cy="296"/>
              <a:chOff x="4288" y="3622"/>
              <a:chExt cx="350" cy="296"/>
            </a:xfrm>
          </p:grpSpPr>
          <p:sp>
            <p:nvSpPr>
              <p:cNvPr id="8223" name="Oval 11"/>
              <p:cNvSpPr>
                <a:spLocks noChangeArrowheads="1"/>
              </p:cNvSpPr>
              <p:nvPr/>
            </p:nvSpPr>
            <p:spPr bwMode="auto">
              <a:xfrm>
                <a:off x="4288" y="3622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571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24" name="Text Box 12"/>
              <p:cNvSpPr txBox="1">
                <a:spLocks noChangeArrowheads="1"/>
              </p:cNvSpPr>
              <p:nvPr/>
            </p:nvSpPr>
            <p:spPr bwMode="auto">
              <a:xfrm>
                <a:off x="4365" y="3645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7</a:t>
                </a:r>
              </a:p>
            </p:txBody>
          </p:sp>
        </p:grpSp>
        <p:sp>
          <p:nvSpPr>
            <p:cNvPr id="8204" name="Line 13"/>
            <p:cNvSpPr>
              <a:spLocks noChangeShapeType="1"/>
            </p:cNvSpPr>
            <p:nvPr/>
          </p:nvSpPr>
          <p:spPr bwMode="auto">
            <a:xfrm flipV="1">
              <a:off x="1075" y="3193"/>
              <a:ext cx="250" cy="1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05" name="Line 17"/>
            <p:cNvSpPr>
              <a:spLocks noChangeShapeType="1"/>
            </p:cNvSpPr>
            <p:nvPr/>
          </p:nvSpPr>
          <p:spPr bwMode="auto">
            <a:xfrm>
              <a:off x="503" y="3421"/>
              <a:ext cx="2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8206" name="Group 22"/>
            <p:cNvGrpSpPr>
              <a:grpSpLocks/>
            </p:cNvGrpSpPr>
            <p:nvPr/>
          </p:nvGrpSpPr>
          <p:grpSpPr bwMode="auto">
            <a:xfrm>
              <a:off x="1810" y="3273"/>
              <a:ext cx="350" cy="296"/>
              <a:chOff x="4288" y="1746"/>
              <a:chExt cx="350" cy="296"/>
            </a:xfrm>
          </p:grpSpPr>
          <p:sp>
            <p:nvSpPr>
              <p:cNvPr id="8221" name="Oval 23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22" name="Text Box 24"/>
              <p:cNvSpPr txBox="1">
                <a:spLocks noChangeArrowheads="1"/>
              </p:cNvSpPr>
              <p:nvPr/>
            </p:nvSpPr>
            <p:spPr bwMode="auto">
              <a:xfrm>
                <a:off x="4364" y="1769"/>
                <a:ext cx="197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</p:grpSp>
        <p:grpSp>
          <p:nvGrpSpPr>
            <p:cNvPr id="8207" name="Group 32"/>
            <p:cNvGrpSpPr>
              <a:grpSpLocks/>
            </p:cNvGrpSpPr>
            <p:nvPr/>
          </p:nvGrpSpPr>
          <p:grpSpPr bwMode="auto">
            <a:xfrm>
              <a:off x="2335" y="2967"/>
              <a:ext cx="380" cy="908"/>
              <a:chOff x="2450" y="2968"/>
              <a:chExt cx="380" cy="908"/>
            </a:xfrm>
          </p:grpSpPr>
          <p:grpSp>
            <p:nvGrpSpPr>
              <p:cNvPr id="8215" name="Group 25"/>
              <p:cNvGrpSpPr>
                <a:grpSpLocks/>
              </p:cNvGrpSpPr>
              <p:nvPr/>
            </p:nvGrpSpPr>
            <p:grpSpPr bwMode="auto">
              <a:xfrm>
                <a:off x="2450" y="3580"/>
                <a:ext cx="350" cy="296"/>
                <a:chOff x="4738" y="2684"/>
                <a:chExt cx="350" cy="296"/>
              </a:xfrm>
            </p:grpSpPr>
            <p:sp>
              <p:nvSpPr>
                <p:cNvPr id="8219" name="Oval 26"/>
                <p:cNvSpPr>
                  <a:spLocks noChangeArrowheads="1"/>
                </p:cNvSpPr>
                <p:nvPr/>
              </p:nvSpPr>
              <p:spPr bwMode="auto">
                <a:xfrm>
                  <a:off x="4738" y="2684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220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4815" y="2707"/>
                  <a:ext cx="196" cy="25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dirty="0">
                      <a:solidFill>
                        <a:schemeClr val="tx1"/>
                      </a:solidFill>
                    </a:rPr>
                    <a:t>6</a:t>
                  </a:r>
                </a:p>
              </p:txBody>
            </p:sp>
          </p:grpSp>
          <p:grpSp>
            <p:nvGrpSpPr>
              <p:cNvPr id="8216" name="Group 28"/>
              <p:cNvGrpSpPr>
                <a:grpSpLocks/>
              </p:cNvGrpSpPr>
              <p:nvPr/>
            </p:nvGrpSpPr>
            <p:grpSpPr bwMode="auto">
              <a:xfrm>
                <a:off x="2480" y="2968"/>
                <a:ext cx="350" cy="296"/>
                <a:chOff x="3838" y="2684"/>
                <a:chExt cx="350" cy="296"/>
              </a:xfrm>
            </p:grpSpPr>
            <p:sp>
              <p:nvSpPr>
                <p:cNvPr id="8217" name="Oval 29"/>
                <p:cNvSpPr>
                  <a:spLocks noChangeArrowheads="1"/>
                </p:cNvSpPr>
                <p:nvPr/>
              </p:nvSpPr>
              <p:spPr bwMode="auto">
                <a:xfrm>
                  <a:off x="3838" y="2684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218" name="Text Box 30"/>
                <p:cNvSpPr txBox="1">
                  <a:spLocks noChangeArrowheads="1"/>
                </p:cNvSpPr>
                <p:nvPr/>
              </p:nvSpPr>
              <p:spPr bwMode="auto">
                <a:xfrm>
                  <a:off x="3915" y="2707"/>
                  <a:ext cx="196" cy="25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dirty="0">
                      <a:solidFill>
                        <a:schemeClr val="tx1"/>
                      </a:solidFill>
                    </a:rPr>
                    <a:t>5</a:t>
                  </a:r>
                </a:p>
              </p:txBody>
            </p:sp>
          </p:grpSp>
        </p:grpSp>
        <p:sp>
          <p:nvSpPr>
            <p:cNvPr id="8208" name="Line 33"/>
            <p:cNvSpPr>
              <a:spLocks noChangeShapeType="1"/>
            </p:cNvSpPr>
            <p:nvPr/>
          </p:nvSpPr>
          <p:spPr bwMode="auto">
            <a:xfrm flipV="1">
              <a:off x="2679" y="3513"/>
              <a:ext cx="250" cy="1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09" name="Line 34"/>
            <p:cNvSpPr>
              <a:spLocks noChangeShapeType="1"/>
            </p:cNvSpPr>
            <p:nvPr/>
          </p:nvSpPr>
          <p:spPr bwMode="auto">
            <a:xfrm flipV="1">
              <a:off x="1595" y="3513"/>
              <a:ext cx="250" cy="1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10" name="Line 35"/>
            <p:cNvSpPr>
              <a:spLocks noChangeShapeType="1"/>
            </p:cNvSpPr>
            <p:nvPr/>
          </p:nvSpPr>
          <p:spPr bwMode="auto">
            <a:xfrm flipV="1">
              <a:off x="2147" y="3193"/>
              <a:ext cx="250" cy="1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11" name="Line 36"/>
            <p:cNvSpPr>
              <a:spLocks noChangeShapeType="1"/>
            </p:cNvSpPr>
            <p:nvPr/>
          </p:nvSpPr>
          <p:spPr bwMode="auto">
            <a:xfrm>
              <a:off x="1055" y="3517"/>
              <a:ext cx="218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12" name="Line 37"/>
            <p:cNvSpPr>
              <a:spLocks noChangeShapeType="1"/>
            </p:cNvSpPr>
            <p:nvPr/>
          </p:nvSpPr>
          <p:spPr bwMode="auto">
            <a:xfrm>
              <a:off x="1607" y="3198"/>
              <a:ext cx="218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13" name="Line 38"/>
            <p:cNvSpPr>
              <a:spLocks noChangeShapeType="1"/>
            </p:cNvSpPr>
            <p:nvPr/>
          </p:nvSpPr>
          <p:spPr bwMode="auto">
            <a:xfrm>
              <a:off x="2123" y="3518"/>
              <a:ext cx="218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14" name="Line 39"/>
            <p:cNvSpPr>
              <a:spLocks noChangeShapeType="1"/>
            </p:cNvSpPr>
            <p:nvPr/>
          </p:nvSpPr>
          <p:spPr bwMode="auto">
            <a:xfrm>
              <a:off x="2707" y="3197"/>
              <a:ext cx="218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6712" name="Text Box 40"/>
          <p:cNvSpPr txBox="1">
            <a:spLocks noChangeArrowheads="1"/>
          </p:cNvSpPr>
          <p:nvPr/>
        </p:nvSpPr>
        <p:spPr bwMode="auto">
          <a:xfrm>
            <a:off x="5543550" y="4464050"/>
            <a:ext cx="3303588" cy="193899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/>
            <a:r>
              <a:rPr lang="en-US" u="sng" dirty="0">
                <a:solidFill>
                  <a:schemeClr val="tx1"/>
                </a:solidFill>
                <a:latin typeface="Gill Sans MT" pitchFamily="34" charset="0"/>
              </a:rPr>
              <a:t>Double-diamond graph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Four test paths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[1, 2, 4, 5, 7]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[1, 2, 4, 6, 7]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[1, 3, 4, 5, 7]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[1, 3, 4, 6, 7]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6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712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C224F-E033-4FB9-A28F-842197D72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Program instrumentation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25506-BF31-4079-884D-F1D330C417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89" y="1076324"/>
            <a:ext cx="8920799" cy="5402263"/>
          </a:xfrm>
        </p:spPr>
        <p:txBody>
          <a:bodyPr/>
          <a:lstStyle/>
          <a:p>
            <a:pPr algn="just"/>
            <a:r>
              <a:rPr lang="en-US" b="1" dirty="0">
                <a:solidFill>
                  <a:srgbClr val="202122"/>
                </a:solidFill>
                <a:latin typeface="+mn-lt"/>
              </a:rPr>
              <a:t>I</a:t>
            </a:r>
            <a:r>
              <a:rPr lang="en-US" b="1" i="0" dirty="0">
                <a:solidFill>
                  <a:srgbClr val="202122"/>
                </a:solidFill>
                <a:effectLst/>
                <a:latin typeface="+mn-lt"/>
              </a:rPr>
              <a:t>nstrumentation</a:t>
            </a:r>
            <a:r>
              <a:rPr lang="en-US" b="0" i="0" dirty="0">
                <a:solidFill>
                  <a:srgbClr val="202122"/>
                </a:solidFill>
                <a:effectLst/>
                <a:latin typeface="+mn-lt"/>
              </a:rPr>
              <a:t> refers to the measure of a product's performance, in order to diagnose errors and to write </a:t>
            </a:r>
            <a:r>
              <a:rPr lang="en-US" b="0" i="0" u="none" strike="noStrike" dirty="0">
                <a:solidFill>
                  <a:srgbClr val="3366CC"/>
                </a:solidFill>
                <a:effectLst/>
                <a:latin typeface="+mn-lt"/>
              </a:rPr>
              <a:t>trace</a:t>
            </a:r>
            <a:r>
              <a:rPr lang="en-US" b="0" i="0" dirty="0">
                <a:solidFill>
                  <a:srgbClr val="202122"/>
                </a:solidFill>
                <a:effectLst/>
                <a:latin typeface="+mn-lt"/>
              </a:rPr>
              <a:t> information.</a:t>
            </a:r>
          </a:p>
          <a:p>
            <a:pPr lvl="1" algn="just"/>
            <a:r>
              <a:rPr lang="en-US" dirty="0">
                <a:solidFill>
                  <a:srgbClr val="202122"/>
                </a:solidFill>
                <a:latin typeface="+mn-lt"/>
              </a:rPr>
              <a:t>Kind of program profiling</a:t>
            </a:r>
          </a:p>
          <a:p>
            <a:pPr lvl="1" algn="just"/>
            <a:r>
              <a:rPr lang="en-US" b="0" i="0" dirty="0">
                <a:solidFill>
                  <a:srgbClr val="202122"/>
                </a:solidFill>
                <a:effectLst/>
                <a:latin typeface="+mn-lt"/>
              </a:rPr>
              <a:t>Two types: </a:t>
            </a:r>
            <a:r>
              <a:rPr lang="en-US" b="1" i="0" dirty="0">
                <a:solidFill>
                  <a:srgbClr val="00B050"/>
                </a:solidFill>
                <a:effectLst/>
                <a:latin typeface="+mn-lt"/>
              </a:rPr>
              <a:t>source</a:t>
            </a:r>
            <a:r>
              <a:rPr lang="en-US" b="0" i="0" dirty="0">
                <a:solidFill>
                  <a:srgbClr val="00B050"/>
                </a:solidFill>
                <a:effectLst/>
                <a:latin typeface="+mn-lt"/>
              </a:rPr>
              <a:t> instrumentation</a:t>
            </a:r>
            <a:r>
              <a:rPr lang="en-US" b="0" i="0" dirty="0">
                <a:solidFill>
                  <a:srgbClr val="202122"/>
                </a:solidFill>
                <a:effectLst/>
                <a:latin typeface="+mn-lt"/>
              </a:rPr>
              <a:t> and </a:t>
            </a:r>
            <a:r>
              <a:rPr lang="en-US" b="1" i="0" dirty="0">
                <a:solidFill>
                  <a:srgbClr val="7030A0"/>
                </a:solidFill>
                <a:effectLst/>
                <a:latin typeface="+mn-lt"/>
              </a:rPr>
              <a:t>binary</a:t>
            </a:r>
            <a:r>
              <a:rPr lang="en-US" b="0" i="0" dirty="0">
                <a:solidFill>
                  <a:srgbClr val="7030A0"/>
                </a:solidFill>
                <a:effectLst/>
                <a:latin typeface="+mn-lt"/>
              </a:rPr>
              <a:t> instrumentation</a:t>
            </a:r>
            <a:r>
              <a:rPr lang="en-US" b="0" i="0" dirty="0">
                <a:solidFill>
                  <a:srgbClr val="202122"/>
                </a:solidFill>
                <a:effectLst/>
                <a:latin typeface="+mn-lt"/>
              </a:rPr>
              <a:t>.</a:t>
            </a:r>
            <a:endParaRPr lang="en-US" dirty="0">
              <a:latin typeface="+mn-lt"/>
            </a:endParaRPr>
          </a:p>
          <a:p>
            <a:pPr algn="just"/>
            <a:r>
              <a:rPr lang="en-US" b="0" i="0" dirty="0">
                <a:solidFill>
                  <a:srgbClr val="202122"/>
                </a:solidFill>
                <a:effectLst/>
                <a:latin typeface="+mn-lt"/>
              </a:rPr>
              <a:t>Instrumentation is limited by </a:t>
            </a:r>
            <a:r>
              <a:rPr lang="en-US" b="1" i="0" dirty="0">
                <a:solidFill>
                  <a:srgbClr val="202122"/>
                </a:solidFill>
                <a:effectLst/>
                <a:latin typeface="+mn-lt"/>
              </a:rPr>
              <a:t>execution coverage</a:t>
            </a:r>
            <a:r>
              <a:rPr lang="en-US" b="0" i="0" dirty="0">
                <a:solidFill>
                  <a:srgbClr val="202122"/>
                </a:solidFill>
                <a:effectLst/>
                <a:latin typeface="+mn-lt"/>
              </a:rPr>
              <a:t>. </a:t>
            </a:r>
          </a:p>
          <a:p>
            <a:pPr lvl="1" algn="just"/>
            <a:r>
              <a:rPr lang="en-US" b="0" i="0" dirty="0">
                <a:solidFill>
                  <a:srgbClr val="202122"/>
                </a:solidFill>
                <a:effectLst/>
                <a:latin typeface="+mn-lt"/>
              </a:rPr>
              <a:t>If the program never reaches a particular point of execution, then instrumentation at that point collects no data.</a:t>
            </a:r>
            <a:endParaRPr lang="en-US" dirty="0">
              <a:latin typeface="+mn-lt"/>
            </a:endParaRPr>
          </a:p>
          <a:p>
            <a:pPr algn="just"/>
            <a:r>
              <a:rPr lang="en-US" dirty="0">
                <a:latin typeface="+mn-lt"/>
              </a:rPr>
              <a:t>Source code insertion (SCI) technology uses instrumentation techniques that automatically add specific code to the source files under analysis.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2E8E7C-84DE-42A3-A448-6FA4FF6DA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Software Testing, Edition 2  (Ch 07)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EF14E9-1709-4FB7-AA10-AA6735696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Zakeri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2D04A9-5BAC-439C-ADB0-D340EC856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1E34D2-BFAA-43E6-B117-0A7C9FC99B38}" type="slidenum">
              <a:rPr lang="en-US" smtClean="0"/>
              <a:pPr>
                <a:defRPr/>
              </a:pPr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986911"/>
      </p:ext>
    </p:extLst>
  </p:cSld>
  <p:clrMapOvr>
    <a:masterClrMapping/>
  </p:clrMapOvr>
  <p:transition spd="med"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C224F-E033-4FB9-A28F-842197D72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Source code instrumentation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C6CEAC6-9758-4B36-8DAD-E146CAB39C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7637" y="1025164"/>
            <a:ext cx="4153480" cy="5182323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2E8E7C-84DE-42A3-A448-6FA4FF6DA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Introduction to Software Testing, Edition 2  (Ch 07)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EF14E9-1709-4FB7-AA10-AA6735696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Zakeri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2D04A9-5BAC-439C-ADB0-D340EC856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1E34D2-BFAA-43E6-B117-0A7C9FC99B38}" type="slidenum">
              <a:rPr lang="en-US" smtClean="0"/>
              <a:pPr>
                <a:defRPr/>
              </a:pPr>
              <a:t>81</a:t>
            </a:fld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9BC20E1-B8A7-4A38-B177-B0023FD74BE2}"/>
              </a:ext>
            </a:extLst>
          </p:cNvPr>
          <p:cNvSpPr txBox="1"/>
          <p:nvPr/>
        </p:nvSpPr>
        <p:spPr>
          <a:xfrm>
            <a:off x="4424363" y="1025164"/>
            <a:ext cx="4572000" cy="504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</a:rPr>
              <a:t>#include &lt;</a:t>
            </a:r>
            <a:r>
              <a:rPr lang="en-US" sz="1400" dirty="0" err="1">
                <a:solidFill>
                  <a:schemeClr val="tx1"/>
                </a:solidFill>
              </a:rPr>
              <a:t>stdio.h</a:t>
            </a:r>
            <a:r>
              <a:rPr lang="en-US" sz="1400" dirty="0">
                <a:solidFill>
                  <a:schemeClr val="tx1"/>
                </a:solidFill>
              </a:rPr>
              <a:t>&gt;</a:t>
            </a:r>
          </a:p>
          <a:p>
            <a:r>
              <a:rPr lang="en-US" sz="1400" dirty="0">
                <a:solidFill>
                  <a:schemeClr val="tx1"/>
                </a:solidFill>
              </a:rPr>
              <a:t>#include &lt;iostream&gt;</a:t>
            </a:r>
          </a:p>
          <a:p>
            <a:r>
              <a:rPr lang="en-US" sz="1400" dirty="0">
                <a:solidFill>
                  <a:srgbClr val="FF6600"/>
                </a:solidFill>
              </a:rPr>
              <a:t>#include &lt;</a:t>
            </a:r>
            <a:r>
              <a:rPr lang="en-US" sz="1400" dirty="0" err="1">
                <a:solidFill>
                  <a:srgbClr val="FF6600"/>
                </a:solidFill>
              </a:rPr>
              <a:t>fstream</a:t>
            </a:r>
            <a:r>
              <a:rPr lang="en-US" sz="1400" dirty="0">
                <a:solidFill>
                  <a:srgbClr val="FF6600"/>
                </a:solidFill>
              </a:rPr>
              <a:t>&gt;</a:t>
            </a:r>
          </a:p>
          <a:p>
            <a:r>
              <a:rPr lang="en-US" sz="1400" dirty="0">
                <a:solidFill>
                  <a:srgbClr val="FF6600"/>
                </a:solidFill>
              </a:rPr>
              <a:t>std::</a:t>
            </a:r>
            <a:r>
              <a:rPr lang="en-US" sz="1400" dirty="0" err="1">
                <a:solidFill>
                  <a:srgbClr val="FF6600"/>
                </a:solidFill>
              </a:rPr>
              <a:t>ofstream</a:t>
            </a:r>
            <a:r>
              <a:rPr lang="en-US" sz="1400" dirty="0">
                <a:solidFill>
                  <a:srgbClr val="FF6600"/>
                </a:solidFill>
              </a:rPr>
              <a:t> </a:t>
            </a:r>
            <a:r>
              <a:rPr lang="en-US" sz="1400" dirty="0" err="1">
                <a:solidFill>
                  <a:srgbClr val="FF6600"/>
                </a:solidFill>
              </a:rPr>
              <a:t>logFile</a:t>
            </a:r>
            <a:r>
              <a:rPr lang="en-US" sz="1400" dirty="0">
                <a:solidFill>
                  <a:srgbClr val="FF6600"/>
                </a:solidFill>
              </a:rPr>
              <a:t>("log_file.txt");</a:t>
            </a:r>
          </a:p>
          <a:p>
            <a:r>
              <a:rPr lang="en-US" sz="1400" dirty="0">
                <a:solidFill>
                  <a:schemeClr val="tx1"/>
                </a:solidFill>
              </a:rPr>
              <a:t>int main()</a:t>
            </a:r>
          </a:p>
          <a:p>
            <a:r>
              <a:rPr lang="en-US" sz="1400" dirty="0">
                <a:solidFill>
                  <a:schemeClr val="tx1"/>
                </a:solidFill>
              </a:rPr>
              <a:t>{</a:t>
            </a:r>
          </a:p>
          <a:p>
            <a:r>
              <a:rPr lang="en-US" sz="1400" dirty="0">
                <a:solidFill>
                  <a:srgbClr val="FF6600"/>
                </a:solidFill>
              </a:rPr>
              <a:t>    </a:t>
            </a:r>
            <a:r>
              <a:rPr lang="en-US" sz="1400" dirty="0" err="1">
                <a:solidFill>
                  <a:srgbClr val="FF6600"/>
                </a:solidFill>
              </a:rPr>
              <a:t>logFile</a:t>
            </a:r>
            <a:r>
              <a:rPr lang="en-US" sz="1400" dirty="0">
                <a:solidFill>
                  <a:srgbClr val="FF6600"/>
                </a:solidFill>
              </a:rPr>
              <a:t> &lt;&lt; "p1" &lt;&lt; std::</a:t>
            </a:r>
            <a:r>
              <a:rPr lang="en-US" sz="1400" dirty="0" err="1">
                <a:solidFill>
                  <a:srgbClr val="FF6600"/>
                </a:solidFill>
              </a:rPr>
              <a:t>endl</a:t>
            </a:r>
            <a:r>
              <a:rPr lang="en-US" sz="1400" dirty="0">
                <a:solidFill>
                  <a:srgbClr val="FF6600"/>
                </a:solidFill>
              </a:rPr>
              <a:t>;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int num1, num2, </a:t>
            </a:r>
            <a:r>
              <a:rPr lang="en-US" sz="1400" dirty="0" err="1">
                <a:solidFill>
                  <a:schemeClr val="tx1"/>
                </a:solidFill>
              </a:rPr>
              <a:t>i</a:t>
            </a:r>
            <a:r>
              <a:rPr lang="en-US" sz="1400" dirty="0">
                <a:solidFill>
                  <a:schemeClr val="tx1"/>
                </a:solidFill>
              </a:rPr>
              <a:t>, </a:t>
            </a:r>
            <a:r>
              <a:rPr lang="en-US" sz="1400" dirty="0" err="1">
                <a:solidFill>
                  <a:schemeClr val="tx1"/>
                </a:solidFill>
              </a:rPr>
              <a:t>gcd</a:t>
            </a:r>
            <a:r>
              <a:rPr lang="en-US" sz="1400" dirty="0">
                <a:solidFill>
                  <a:schemeClr val="tx1"/>
                </a:solidFill>
              </a:rPr>
              <a:t>;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std::</a:t>
            </a:r>
            <a:r>
              <a:rPr lang="en-US" sz="1400" dirty="0" err="1">
                <a:solidFill>
                  <a:schemeClr val="tx1"/>
                </a:solidFill>
              </a:rPr>
              <a:t>cout</a:t>
            </a:r>
            <a:r>
              <a:rPr lang="en-US" sz="1400" dirty="0">
                <a:solidFill>
                  <a:schemeClr val="tx1"/>
                </a:solidFill>
              </a:rPr>
              <a:t> &lt;&lt; "Enter two integers: ";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std::</a:t>
            </a:r>
            <a:r>
              <a:rPr lang="en-US" sz="1400" dirty="0" err="1">
                <a:solidFill>
                  <a:schemeClr val="tx1"/>
                </a:solidFill>
              </a:rPr>
              <a:t>cin</a:t>
            </a:r>
            <a:r>
              <a:rPr lang="en-US" sz="1400" dirty="0">
                <a:solidFill>
                  <a:schemeClr val="tx1"/>
                </a:solidFill>
              </a:rPr>
              <a:t> &gt;&gt; num1 &gt;&gt; num2;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for(</a:t>
            </a:r>
            <a:r>
              <a:rPr lang="en-US" sz="1400" dirty="0" err="1">
                <a:solidFill>
                  <a:schemeClr val="tx1"/>
                </a:solidFill>
              </a:rPr>
              <a:t>i</a:t>
            </a:r>
            <a:r>
              <a:rPr lang="en-US" sz="1400" dirty="0">
                <a:solidFill>
                  <a:schemeClr val="tx1"/>
                </a:solidFill>
              </a:rPr>
              <a:t>=1; </a:t>
            </a:r>
            <a:r>
              <a:rPr lang="en-US" sz="1400" dirty="0" err="1">
                <a:solidFill>
                  <a:schemeClr val="tx1"/>
                </a:solidFill>
              </a:rPr>
              <a:t>i</a:t>
            </a:r>
            <a:r>
              <a:rPr lang="en-US" sz="1400" dirty="0">
                <a:solidFill>
                  <a:schemeClr val="tx1"/>
                </a:solidFill>
              </a:rPr>
              <a:t> &lt;= num1 &amp;&amp; </a:t>
            </a:r>
            <a:r>
              <a:rPr lang="en-US" sz="1400" dirty="0" err="1">
                <a:solidFill>
                  <a:schemeClr val="tx1"/>
                </a:solidFill>
              </a:rPr>
              <a:t>i</a:t>
            </a:r>
            <a:r>
              <a:rPr lang="en-US" sz="1400" dirty="0">
                <a:solidFill>
                  <a:schemeClr val="tx1"/>
                </a:solidFill>
              </a:rPr>
              <a:t> &lt;= num2; ++</a:t>
            </a:r>
            <a:r>
              <a:rPr lang="en-US" sz="1400" dirty="0" err="1">
                <a:solidFill>
                  <a:schemeClr val="tx1"/>
                </a:solidFill>
              </a:rPr>
              <a:t>i</a:t>
            </a:r>
            <a:r>
              <a:rPr lang="en-US" sz="1400" dirty="0">
                <a:solidFill>
                  <a:schemeClr val="tx1"/>
                </a:solidFill>
              </a:rPr>
              <a:t>)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{</a:t>
            </a:r>
            <a:endParaRPr lang="en-US" sz="1400" dirty="0">
              <a:solidFill>
                <a:srgbClr val="FF6600"/>
              </a:solidFill>
            </a:endParaRPr>
          </a:p>
          <a:p>
            <a:r>
              <a:rPr lang="en-US" sz="1400" dirty="0">
                <a:solidFill>
                  <a:srgbClr val="FF6600"/>
                </a:solidFill>
              </a:rPr>
              <a:t>       </a:t>
            </a:r>
            <a:r>
              <a:rPr lang="en-US" sz="1400" dirty="0" err="1">
                <a:solidFill>
                  <a:srgbClr val="FF6600"/>
                </a:solidFill>
              </a:rPr>
              <a:t>logFile</a:t>
            </a:r>
            <a:r>
              <a:rPr lang="en-US" sz="1400" dirty="0">
                <a:solidFill>
                  <a:srgbClr val="FF6600"/>
                </a:solidFill>
              </a:rPr>
              <a:t> &lt;&lt; "p2" &lt;&lt; std::</a:t>
            </a:r>
            <a:r>
              <a:rPr lang="en-US" sz="1400" dirty="0" err="1">
                <a:solidFill>
                  <a:srgbClr val="FF6600"/>
                </a:solidFill>
              </a:rPr>
              <a:t>endl</a:t>
            </a:r>
            <a:r>
              <a:rPr lang="en-US" sz="1400" dirty="0">
                <a:solidFill>
                  <a:srgbClr val="FF6600"/>
                </a:solidFill>
              </a:rPr>
              <a:t>;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    // Checks if </a:t>
            </a:r>
            <a:r>
              <a:rPr lang="en-US" sz="1400" dirty="0" err="1">
                <a:solidFill>
                  <a:schemeClr val="tx1"/>
                </a:solidFill>
              </a:rPr>
              <a:t>i</a:t>
            </a:r>
            <a:r>
              <a:rPr lang="en-US" sz="1400" dirty="0">
                <a:solidFill>
                  <a:schemeClr val="tx1"/>
                </a:solidFill>
              </a:rPr>
              <a:t> is factor of both integers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    if(num1%i==0 &amp;&amp; num2%i==0) {</a:t>
            </a:r>
          </a:p>
          <a:p>
            <a:r>
              <a:rPr lang="en-US" sz="1400" dirty="0">
                <a:solidFill>
                  <a:srgbClr val="FF6600"/>
                </a:solidFill>
              </a:rPr>
              <a:t>            </a:t>
            </a:r>
            <a:r>
              <a:rPr lang="en-US" sz="1400" dirty="0" err="1">
                <a:solidFill>
                  <a:srgbClr val="FF6600"/>
                </a:solidFill>
              </a:rPr>
              <a:t>logFile</a:t>
            </a:r>
            <a:r>
              <a:rPr lang="en-US" sz="1400" dirty="0">
                <a:solidFill>
                  <a:srgbClr val="FF6600"/>
                </a:solidFill>
              </a:rPr>
              <a:t> &lt;&lt; "p3" &lt;&lt; std::</a:t>
            </a:r>
            <a:r>
              <a:rPr lang="en-US" sz="1400" dirty="0" err="1">
                <a:solidFill>
                  <a:srgbClr val="FF6600"/>
                </a:solidFill>
              </a:rPr>
              <a:t>endl</a:t>
            </a:r>
            <a:r>
              <a:rPr lang="en-US" sz="1400" dirty="0">
                <a:solidFill>
                  <a:srgbClr val="FF6600"/>
                </a:solidFill>
              </a:rPr>
              <a:t>;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        </a:t>
            </a:r>
            <a:r>
              <a:rPr lang="en-US" sz="1400" dirty="0" err="1">
                <a:solidFill>
                  <a:schemeClr val="tx1"/>
                </a:solidFill>
              </a:rPr>
              <a:t>gcd</a:t>
            </a:r>
            <a:r>
              <a:rPr lang="en-US" sz="1400" dirty="0">
                <a:solidFill>
                  <a:schemeClr val="tx1"/>
                </a:solidFill>
              </a:rPr>
              <a:t>=</a:t>
            </a:r>
            <a:r>
              <a:rPr lang="en-US" sz="1400" dirty="0" err="1">
                <a:solidFill>
                  <a:schemeClr val="tx1"/>
                </a:solidFill>
              </a:rPr>
              <a:t>i</a:t>
            </a:r>
            <a:r>
              <a:rPr lang="en-US" sz="1400" dirty="0">
                <a:solidFill>
                  <a:schemeClr val="tx1"/>
                </a:solidFill>
              </a:rPr>
              <a:t>;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    }</a:t>
            </a:r>
          </a:p>
          <a:p>
            <a:r>
              <a:rPr lang="en-US" sz="1400" dirty="0">
                <a:solidFill>
                  <a:schemeClr val="tx1"/>
                </a:solidFill>
              </a:rPr>
              <a:t>}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std::</a:t>
            </a:r>
            <a:r>
              <a:rPr lang="en-US" sz="1400" dirty="0" err="1">
                <a:solidFill>
                  <a:schemeClr val="tx1"/>
                </a:solidFill>
              </a:rPr>
              <a:t>cout</a:t>
            </a:r>
            <a:r>
              <a:rPr lang="en-US" sz="1400" dirty="0">
                <a:solidFill>
                  <a:schemeClr val="tx1"/>
                </a:solidFill>
              </a:rPr>
              <a:t> &lt;&lt; "G.C.D is " &lt;&lt; </a:t>
            </a:r>
            <a:r>
              <a:rPr lang="en-US" sz="1400" dirty="0" err="1">
                <a:solidFill>
                  <a:schemeClr val="tx1"/>
                </a:solidFill>
              </a:rPr>
              <a:t>gcd</a:t>
            </a:r>
            <a:r>
              <a:rPr lang="en-US" sz="1400" dirty="0">
                <a:solidFill>
                  <a:schemeClr val="tx1"/>
                </a:solidFill>
              </a:rPr>
              <a:t> &lt;&lt; std::</a:t>
            </a:r>
            <a:r>
              <a:rPr lang="en-US" sz="1400" dirty="0" err="1">
                <a:solidFill>
                  <a:schemeClr val="tx1"/>
                </a:solidFill>
              </a:rPr>
              <a:t>endl</a:t>
            </a:r>
            <a:r>
              <a:rPr lang="en-US" sz="1400" dirty="0">
                <a:solidFill>
                  <a:schemeClr val="tx1"/>
                </a:solidFill>
              </a:rPr>
              <a:t>;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//return 0;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</a:t>
            </a:r>
            <a:r>
              <a:rPr lang="en-US" sz="1400" dirty="0" err="1">
                <a:solidFill>
                  <a:srgbClr val="FF6600"/>
                </a:solidFill>
              </a:rPr>
              <a:t>logFile</a:t>
            </a:r>
            <a:r>
              <a:rPr lang="en-US" sz="1400" dirty="0">
                <a:solidFill>
                  <a:srgbClr val="FF6600"/>
                </a:solidFill>
              </a:rPr>
              <a:t> &lt;&lt; "p4" &lt;&lt; std::</a:t>
            </a:r>
            <a:r>
              <a:rPr lang="en-US" sz="1400" dirty="0" err="1">
                <a:solidFill>
                  <a:srgbClr val="FF6600"/>
                </a:solidFill>
              </a:rPr>
              <a:t>endl</a:t>
            </a:r>
            <a:r>
              <a:rPr lang="en-US" sz="1400" dirty="0">
                <a:solidFill>
                  <a:srgbClr val="FF6600"/>
                </a:solidFill>
              </a:rPr>
              <a:t>;</a:t>
            </a:r>
          </a:p>
          <a:p>
            <a:r>
              <a:rPr lang="en-US" sz="14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CECA3D-4D6B-4822-8EBF-DE48A457C84C}"/>
              </a:ext>
            </a:extLst>
          </p:cNvPr>
          <p:cNvSpPr txBox="1"/>
          <p:nvPr/>
        </p:nvSpPr>
        <p:spPr>
          <a:xfrm>
            <a:off x="4842883" y="6193574"/>
            <a:ext cx="3643892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anchor="ctr">
            <a:spAutoFit/>
          </a:bodyPr>
          <a:lstStyle/>
          <a:p>
            <a:pPr algn="ctr"/>
            <a:r>
              <a:rPr lang="en-US" sz="1600" dirty="0">
                <a:solidFill>
                  <a:srgbClr val="7030A0"/>
                </a:solidFill>
                <a:latin typeface="+mn-lt"/>
              </a:rPr>
              <a:t>GCD program after instrumenting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CB97B94-D1EF-42AC-BA6F-C9E9563FD636}"/>
              </a:ext>
            </a:extLst>
          </p:cNvPr>
          <p:cNvSpPr txBox="1"/>
          <p:nvPr/>
        </p:nvSpPr>
        <p:spPr>
          <a:xfrm>
            <a:off x="147637" y="6183286"/>
            <a:ext cx="4153480" cy="33855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1600" dirty="0">
                <a:solidFill>
                  <a:srgbClr val="C00000"/>
                </a:solidFill>
                <a:latin typeface="+mn-lt"/>
              </a:rPr>
              <a:t>GCD program</a:t>
            </a:r>
          </a:p>
        </p:txBody>
      </p:sp>
    </p:spTree>
    <p:extLst>
      <p:ext uri="{BB962C8B-B14F-4D97-AF65-F5344CB8AC3E}">
        <p14:creationId xmlns:p14="http://schemas.microsoft.com/office/powerpoint/2010/main" val="3926508389"/>
      </p:ext>
    </p:extLst>
  </p:cSld>
  <p:clrMapOvr>
    <a:masterClrMapping/>
  </p:clrMapOvr>
  <p:transition spd="med"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204B7-396F-4C89-B846-B6FB20E10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Source code instrumentation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487C9-E24F-4B0F-BE05-B8EE99F51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Introduction to Software Testing, Edition 2  (Ch 07)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ECFE57-2AA3-4470-845C-3758737B3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Zakeri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71A7F9-56F4-49E5-BC4F-DDAFEE885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1E34D2-BFAA-43E6-B117-0A7C9FC99B38}" type="slidenum">
              <a:rPr lang="en-US" smtClean="0"/>
              <a:pPr>
                <a:defRPr/>
              </a:pPr>
              <a:t>82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64C605-234D-483B-B004-27AA0BD76C49}"/>
              </a:ext>
            </a:extLst>
          </p:cNvPr>
          <p:cNvSpPr txBox="1"/>
          <p:nvPr/>
        </p:nvSpPr>
        <p:spPr>
          <a:xfrm>
            <a:off x="76201" y="1141412"/>
            <a:ext cx="9067799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def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enterStatement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(self,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ctx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: CPP14Parser.StatementContext):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    if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isinstance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ctx.parentCtx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, (CPP14Parser.SelectionstatementContext,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                  CPP14Parser.IterationstatementContext)):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        # if there is a compound statement after the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branchning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condition: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        if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isinstance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ctx.children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[0], CPP14Parser.CompoundstatementContext):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self.branch_number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+= 1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new_code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= '\n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logFile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&lt;&lt; "p' + str(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self.branch_number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) + '" &lt;&lt;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; \n'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self.token_stream_rewriter.insertAfter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ctx.start.tokenIndex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new_code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  # if there is only one statement after the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branchning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condition then create a block.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elif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not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isinstance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ctx.children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[0],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                            (CPP14Parser.SelectionstatementContext, CPP14Parser.IterationstatementContext)):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self.branch_number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+= 1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new_code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= '{'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new_code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+= '\n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logFile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&lt;&lt; "p' + str(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self.branch_number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) + '" &lt;&lt;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; \n'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new_code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+=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ctx.getText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new_code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+= '\n}'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self.token_stream_rewriter.replaceRange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ctx.start.tokenIndex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ctx.stop.tokenIndex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new_code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87625790"/>
      </p:ext>
    </p:extLst>
  </p:cSld>
  <p:clrMapOvr>
    <a:masterClrMapping/>
  </p:clrMapOvr>
  <p:transition spd="med"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1399A-43C4-4ED3-9729-4B0292826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Source code instrumentation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B2080-3750-4CEF-806E-3CB6A1191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An example of executing the GCD program after instrumenting</a:t>
            </a:r>
            <a:r>
              <a:rPr lang="en-US" i="1" dirty="0"/>
              <a:t>.</a:t>
            </a:r>
          </a:p>
          <a:p>
            <a:pPr algn="just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D3416E-5E1D-419B-BAA4-F7BBCA9C7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Software Testing, Edition 2  (Ch 07)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02C05C-E94B-41D4-AB7F-9CCE320C1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Zakeri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DC6CA9-78DF-4A8E-B730-FF2D1D48A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1E34D2-BFAA-43E6-B117-0A7C9FC99B38}" type="slidenum">
              <a:rPr lang="en-US" smtClean="0"/>
              <a:pPr>
                <a:defRPr/>
              </a:pPr>
              <a:t>83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5CE26D0-CD2F-45D6-AEC1-FC105FE3D4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5247" y="1802805"/>
            <a:ext cx="4163006" cy="423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790373"/>
      </p:ext>
    </p:extLst>
  </p:cSld>
  <p:clrMapOvr>
    <a:masterClrMapping/>
  </p:clrMapOvr>
  <p:transition spd="med"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2B161-48E4-45EE-AD74-C60D4E095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Source code instrumentation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B93CC-7E2C-41D2-B196-9B0B5F1F3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C++ source code instrumentation with ANTLR</a:t>
            </a:r>
          </a:p>
          <a:p>
            <a:pPr lvl="1"/>
            <a:r>
              <a:rPr lang="en-US" dirty="0">
                <a:solidFill>
                  <a:srgbClr val="0000CC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https://m-zakeri.github.io/program-dynamic-analysis-with-antlr.html#program-dynamic-analysis-with-antlr</a:t>
            </a:r>
            <a:endParaRPr lang="en-US" dirty="0">
              <a:solidFill>
                <a:srgbClr val="0000CC"/>
              </a:solidFill>
            </a:endParaRPr>
          </a:p>
          <a:p>
            <a:endParaRPr lang="en-US" dirty="0"/>
          </a:p>
          <a:p>
            <a:r>
              <a:rPr lang="en-US" dirty="0"/>
              <a:t>Implement source code instrumentation for JAVA to measure node, edge, and prime path coverage</a:t>
            </a:r>
          </a:p>
          <a:p>
            <a:pPr lvl="1"/>
            <a:r>
              <a:rPr lang="en-US" dirty="0">
                <a:solidFill>
                  <a:srgbClr val="0000CC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https://github.com/m-zakeri/CodA/</a:t>
            </a:r>
            <a:endParaRPr lang="en-US" dirty="0">
              <a:solidFill>
                <a:srgbClr val="0000CC"/>
              </a:solidFill>
            </a:endParaRPr>
          </a:p>
          <a:p>
            <a:pPr lvl="1"/>
            <a:r>
              <a:rPr lang="en-US" dirty="0">
                <a:solidFill>
                  <a:srgbClr val="0000CC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https://github.com/m-zakeri/DomainCoverage</a:t>
            </a:r>
            <a:r>
              <a:rPr lang="en-US" dirty="0">
                <a:solidFill>
                  <a:srgbClr val="0000CC"/>
                </a:solidFill>
              </a:rPr>
              <a:t> 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B2CC38-345E-462E-8AEA-3C2BB7648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Software Testing, Edition 2  (Ch 07)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E17DE1-4732-43F9-9D95-0013EC0E0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Zakeri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8B1BA1-DB25-495F-99C0-219B5190F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1E34D2-BFAA-43E6-B117-0A7C9FC99B38}" type="slidenum">
              <a:rPr lang="en-US" smtClean="0"/>
              <a:pPr>
                <a:defRPr/>
              </a:pPr>
              <a:t>84</a:t>
            </a:fld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8349386-6C91-431E-A3FC-E2A770D4BE41}"/>
              </a:ext>
            </a:extLst>
          </p:cNvPr>
          <p:cNvSpPr/>
          <p:nvPr/>
        </p:nvSpPr>
        <p:spPr bwMode="auto">
          <a:xfrm>
            <a:off x="342107" y="4676525"/>
            <a:ext cx="1735077" cy="576878"/>
          </a:xfrm>
          <a:prstGeom prst="roundRect">
            <a:avLst>
              <a:gd name="adj" fmla="val 27012"/>
            </a:avLst>
          </a:prstGeom>
          <a:solidFill>
            <a:schemeClr val="accent1"/>
          </a:solidFill>
          <a:ln w="127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18" charset="0"/>
              </a:rPr>
              <a:t>Simple paths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4754158-8104-45AA-BBF5-E78D0B3780B4}"/>
              </a:ext>
            </a:extLst>
          </p:cNvPr>
          <p:cNvSpPr/>
          <p:nvPr/>
        </p:nvSpPr>
        <p:spPr bwMode="auto">
          <a:xfrm>
            <a:off x="2452291" y="4676525"/>
            <a:ext cx="1735077" cy="576878"/>
          </a:xfrm>
          <a:prstGeom prst="roundRect">
            <a:avLst>
              <a:gd name="adj" fmla="val 27012"/>
            </a:avLst>
          </a:prstGeom>
          <a:solidFill>
            <a:schemeClr val="accent1"/>
          </a:solidFill>
          <a:ln w="127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18" charset="0"/>
              </a:rPr>
              <a:t>Prime paths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58ECB68-F01C-427E-8A43-44CC56C2B676}"/>
              </a:ext>
            </a:extLst>
          </p:cNvPr>
          <p:cNvSpPr/>
          <p:nvPr/>
        </p:nvSpPr>
        <p:spPr bwMode="auto">
          <a:xfrm>
            <a:off x="4562475" y="4676524"/>
            <a:ext cx="1735077" cy="576879"/>
          </a:xfrm>
          <a:prstGeom prst="roundRect">
            <a:avLst>
              <a:gd name="adj" fmla="val 27012"/>
            </a:avLst>
          </a:prstGeom>
          <a:solidFill>
            <a:schemeClr val="accent1"/>
          </a:solidFill>
          <a:ln w="127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18" charset="0"/>
              </a:rPr>
              <a:t>Test paths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0B6B55A-9AC6-41C1-B3F2-8D3DE9DC2B57}"/>
              </a:ext>
            </a:extLst>
          </p:cNvPr>
          <p:cNvSpPr/>
          <p:nvPr/>
        </p:nvSpPr>
        <p:spPr bwMode="auto">
          <a:xfrm>
            <a:off x="6706696" y="4489998"/>
            <a:ext cx="2076147" cy="946520"/>
          </a:xfrm>
          <a:prstGeom prst="roundRect">
            <a:avLst>
              <a:gd name="adj" fmla="val 27012"/>
            </a:avLst>
          </a:prstGeom>
          <a:solidFill>
            <a:schemeClr val="accent1"/>
          </a:solidFill>
          <a:ln w="127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C00000"/>
                </a:solidFill>
              </a:rPr>
              <a:t>M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18" charset="0"/>
              </a:rPr>
              <a:t>inimum cost test paths (MCTC)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E4DB53E9-DD35-432F-B4FD-93CE295DAE4C}"/>
              </a:ext>
            </a:extLst>
          </p:cNvPr>
          <p:cNvSpPr/>
          <p:nvPr/>
        </p:nvSpPr>
        <p:spPr bwMode="auto">
          <a:xfrm>
            <a:off x="2100757" y="4805604"/>
            <a:ext cx="366190" cy="315308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headEnd type="none" w="sm" len="sm"/>
            <a:tailEnd type="none" w="sm" len="sm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AFD00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CE74AF59-EE52-451D-A41F-B33A103BDF9B}"/>
              </a:ext>
            </a:extLst>
          </p:cNvPr>
          <p:cNvSpPr/>
          <p:nvPr/>
        </p:nvSpPr>
        <p:spPr bwMode="auto">
          <a:xfrm>
            <a:off x="4201991" y="4805604"/>
            <a:ext cx="366190" cy="315308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headEnd type="none" w="sm" len="sm"/>
            <a:tailEnd type="none" w="sm" len="sm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AFD00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9A5C6A54-DE45-4519-8A5A-AE1D3C608DD5}"/>
              </a:ext>
            </a:extLst>
          </p:cNvPr>
          <p:cNvSpPr/>
          <p:nvPr/>
        </p:nvSpPr>
        <p:spPr bwMode="auto">
          <a:xfrm>
            <a:off x="6306469" y="4805604"/>
            <a:ext cx="366190" cy="315308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headEnd type="none" w="sm" len="sm"/>
            <a:tailEnd type="none" w="sm" len="sm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AFD00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23953532-6AB1-45E6-9F82-1FD609996038}"/>
              </a:ext>
            </a:extLst>
          </p:cNvPr>
          <p:cNvSpPr/>
          <p:nvPr/>
        </p:nvSpPr>
        <p:spPr bwMode="auto">
          <a:xfrm>
            <a:off x="4374958" y="5931749"/>
            <a:ext cx="366190" cy="315308"/>
          </a:xfrm>
          <a:prstGeom prst="rightArrow">
            <a:avLst/>
          </a:prstGeom>
          <a:solidFill>
            <a:srgbClr val="E6E6E6"/>
          </a:solidFill>
          <a:ln>
            <a:headEnd type="none" w="sm" len="sm"/>
            <a:tailEnd type="none" w="sm" len="sm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AFD00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3B50AA7-544A-475E-8410-BBEE7F61B0ED}"/>
              </a:ext>
            </a:extLst>
          </p:cNvPr>
          <p:cNvSpPr/>
          <p:nvPr/>
        </p:nvSpPr>
        <p:spPr bwMode="auto">
          <a:xfrm>
            <a:off x="4741148" y="5800964"/>
            <a:ext cx="1821577" cy="576878"/>
          </a:xfrm>
          <a:prstGeom prst="roundRect">
            <a:avLst>
              <a:gd name="adj" fmla="val 27012"/>
            </a:avLst>
          </a:prstGeom>
          <a:solidFill>
            <a:srgbClr val="CCFFCC"/>
          </a:solidFill>
          <a:ln w="127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18" charset="0"/>
              </a:rPr>
              <a:t>Execute SUT with test data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AE77502-1846-4287-B7D5-39F159F5B9A7}"/>
              </a:ext>
            </a:extLst>
          </p:cNvPr>
          <p:cNvSpPr/>
          <p:nvPr/>
        </p:nvSpPr>
        <p:spPr bwMode="auto">
          <a:xfrm>
            <a:off x="2600861" y="5804136"/>
            <a:ext cx="1735077" cy="576878"/>
          </a:xfrm>
          <a:prstGeom prst="roundRect">
            <a:avLst>
              <a:gd name="adj" fmla="val 27012"/>
            </a:avLst>
          </a:prstGeom>
          <a:solidFill>
            <a:srgbClr val="CCFFCC"/>
          </a:solidFill>
          <a:ln w="127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18" charset="0"/>
              </a:rPr>
              <a:t>Produce test data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3265259-A31F-4752-9A23-72179FF5E23C}"/>
              </a:ext>
            </a:extLst>
          </p:cNvPr>
          <p:cNvSpPr/>
          <p:nvPr/>
        </p:nvSpPr>
        <p:spPr bwMode="auto">
          <a:xfrm>
            <a:off x="6999636" y="5800964"/>
            <a:ext cx="1490265" cy="576878"/>
          </a:xfrm>
          <a:prstGeom prst="roundRect">
            <a:avLst>
              <a:gd name="adj" fmla="val 27012"/>
            </a:avLst>
          </a:prstGeom>
          <a:solidFill>
            <a:srgbClr val="CCFFCC"/>
          </a:solidFill>
          <a:ln w="127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18" charset="0"/>
              </a:rPr>
              <a:t>Measure coverage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E62B4266-DA72-4D73-BABB-68CC577984E2}"/>
              </a:ext>
            </a:extLst>
          </p:cNvPr>
          <p:cNvSpPr/>
          <p:nvPr/>
        </p:nvSpPr>
        <p:spPr bwMode="auto">
          <a:xfrm>
            <a:off x="452375" y="5782823"/>
            <a:ext cx="1735077" cy="576878"/>
          </a:xfrm>
          <a:prstGeom prst="roundRect">
            <a:avLst>
              <a:gd name="adj" fmla="val 27012"/>
            </a:avLst>
          </a:prstGeom>
          <a:solidFill>
            <a:srgbClr val="CCFFCC"/>
          </a:solidFill>
          <a:ln w="127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18" charset="0"/>
              </a:rPr>
              <a:t>Instruments program</a:t>
            </a: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FAA409AC-D3C8-4147-B52C-35C92A89AB3C}"/>
              </a:ext>
            </a:extLst>
          </p:cNvPr>
          <p:cNvSpPr/>
          <p:nvPr/>
        </p:nvSpPr>
        <p:spPr bwMode="auto">
          <a:xfrm>
            <a:off x="2226472" y="5913608"/>
            <a:ext cx="366190" cy="315308"/>
          </a:xfrm>
          <a:prstGeom prst="rightArrow">
            <a:avLst/>
          </a:prstGeom>
          <a:solidFill>
            <a:srgbClr val="E6E6E6"/>
          </a:solidFill>
          <a:ln>
            <a:headEnd type="none" w="sm" len="sm"/>
            <a:tailEnd type="none" w="sm" len="sm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AFD00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98FA6A7D-9A88-4A10-B470-A8F3E2FA5C34}"/>
              </a:ext>
            </a:extLst>
          </p:cNvPr>
          <p:cNvSpPr/>
          <p:nvPr/>
        </p:nvSpPr>
        <p:spPr bwMode="auto">
          <a:xfrm>
            <a:off x="6572511" y="5931749"/>
            <a:ext cx="366190" cy="315308"/>
          </a:xfrm>
          <a:prstGeom prst="rightArrow">
            <a:avLst/>
          </a:prstGeom>
          <a:solidFill>
            <a:srgbClr val="E6E6E6"/>
          </a:solidFill>
          <a:ln>
            <a:headEnd type="none" w="sm" len="sm"/>
            <a:tailEnd type="none" w="sm" len="sm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AFD00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5751282"/>
      </p:ext>
    </p:extLst>
  </p:cSld>
  <p:clrMapOvr>
    <a:masterClrMapping/>
  </p:clrMapOvr>
  <p:transition spd="med"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5090" y="910432"/>
            <a:ext cx="8920799" cy="5411788"/>
          </a:xfrm>
        </p:spPr>
        <p:txBody>
          <a:bodyPr/>
          <a:lstStyle/>
          <a:p>
            <a:pPr algn="just"/>
            <a:r>
              <a:rPr lang="en-US" dirty="0"/>
              <a:t>Applying the graph test criteria to </a:t>
            </a:r>
            <a:r>
              <a:rPr lang="en-US" dirty="0">
                <a:solidFill>
                  <a:srgbClr val="009900"/>
                </a:solidFill>
              </a:rPr>
              <a:t>control flow graphs</a:t>
            </a:r>
            <a:r>
              <a:rPr lang="en-US" dirty="0"/>
              <a:t> is relatively straightforward</a:t>
            </a:r>
          </a:p>
          <a:p>
            <a:pPr lvl="1" algn="just"/>
            <a:r>
              <a:rPr lang="en-US" dirty="0"/>
              <a:t>Most of the developmental </a:t>
            </a:r>
            <a:r>
              <a:rPr lang="en-US" dirty="0">
                <a:solidFill>
                  <a:schemeClr val="tx2"/>
                </a:solidFill>
              </a:rPr>
              <a:t>research</a:t>
            </a:r>
            <a:r>
              <a:rPr lang="en-US" dirty="0"/>
              <a:t> work was done with CFGs</a:t>
            </a:r>
          </a:p>
          <a:p>
            <a:pPr lvl="1" algn="just"/>
            <a:endParaRPr lang="en-US" dirty="0"/>
          </a:p>
          <a:p>
            <a:pPr algn="just"/>
            <a:r>
              <a:rPr lang="en-US" dirty="0"/>
              <a:t>A few </a:t>
            </a:r>
            <a:r>
              <a:rPr lang="en-US" dirty="0">
                <a:solidFill>
                  <a:schemeClr val="tx2"/>
                </a:solidFill>
              </a:rPr>
              <a:t>subtle decisions</a:t>
            </a:r>
            <a:r>
              <a:rPr lang="en-US" dirty="0"/>
              <a:t> must be made to translate control structures into the graph.</a:t>
            </a:r>
          </a:p>
          <a:p>
            <a:pPr lvl="1" algn="just"/>
            <a:endParaRPr lang="en-US" dirty="0"/>
          </a:p>
          <a:p>
            <a:pPr algn="just"/>
            <a:r>
              <a:rPr lang="en-US" dirty="0"/>
              <a:t>Some tools will assign each </a:t>
            </a:r>
            <a:r>
              <a:rPr lang="en-US" b="1" dirty="0"/>
              <a:t>statement</a:t>
            </a:r>
            <a:r>
              <a:rPr lang="en-US" dirty="0"/>
              <a:t> to a </a:t>
            </a:r>
            <a:r>
              <a:rPr lang="en-US" dirty="0">
                <a:solidFill>
                  <a:schemeClr val="tx2"/>
                </a:solidFill>
              </a:rPr>
              <a:t>unique node</a:t>
            </a:r>
          </a:p>
          <a:p>
            <a:pPr lvl="1" algn="just"/>
            <a:r>
              <a:rPr lang="en-US" dirty="0"/>
              <a:t>These slides and the book uses </a:t>
            </a:r>
            <a:r>
              <a:rPr lang="en-US" b="1" dirty="0">
                <a:solidFill>
                  <a:schemeClr val="tx2"/>
                </a:solidFill>
              </a:rPr>
              <a:t>basic blocks</a:t>
            </a:r>
            <a:r>
              <a:rPr lang="en-US" dirty="0">
                <a:solidFill>
                  <a:schemeClr val="tx2"/>
                </a:solidFill>
              </a:rPr>
              <a:t>.</a:t>
            </a:r>
          </a:p>
          <a:p>
            <a:pPr lvl="1" algn="just"/>
            <a:r>
              <a:rPr lang="en-US" dirty="0"/>
              <a:t>Coverage is the same, although the </a:t>
            </a:r>
            <a:r>
              <a:rPr lang="en-US" dirty="0">
                <a:solidFill>
                  <a:schemeClr val="tx2"/>
                </a:solidFill>
              </a:rPr>
              <a:t>bookkeeping</a:t>
            </a:r>
            <a:r>
              <a:rPr lang="en-US" dirty="0"/>
              <a:t> will differ.</a:t>
            </a:r>
          </a:p>
          <a:p>
            <a:pPr lvl="1" algn="just"/>
            <a:endParaRPr lang="en-US" dirty="0"/>
          </a:p>
        </p:txBody>
      </p:sp>
      <p:sp>
        <p:nvSpPr>
          <p:cNvPr id="3789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Introduction to Software Testing, Edition 2  (Ch 7)</a:t>
            </a:r>
          </a:p>
        </p:txBody>
      </p:sp>
      <p:sp>
        <p:nvSpPr>
          <p:cNvPr id="3789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2DF2C31-F8C2-4392-8A23-65629823D14D}" type="slidenum">
              <a:rPr lang="en-US" smtClean="0"/>
              <a:pPr/>
              <a:t>85</a:t>
            </a:fld>
            <a:endParaRPr lang="en-US"/>
          </a:p>
        </p:txBody>
      </p:sp>
      <p:sp>
        <p:nvSpPr>
          <p:cNvPr id="37894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© Ammann &amp; Offutt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Introduction to Software Testing, Edition 2  (Ch 07)</a:t>
            </a:r>
          </a:p>
        </p:txBody>
      </p:sp>
      <p:sp>
        <p:nvSpPr>
          <p:cNvPr id="921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© Ammann &amp; Offutt</a:t>
            </a:r>
          </a:p>
        </p:txBody>
      </p:sp>
      <p:sp>
        <p:nvSpPr>
          <p:cNvPr id="922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BDF47E0-E672-4537-A0E9-7D71FC56AF9E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Visiting and Touring</a:t>
            </a:r>
          </a:p>
        </p:txBody>
      </p:sp>
      <p:sp>
        <p:nvSpPr>
          <p:cNvPr id="92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949569"/>
            <a:ext cx="8867775" cy="2716823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Visit (cover)</a:t>
            </a:r>
            <a:r>
              <a:rPr lang="en-US" b="1" dirty="0"/>
              <a:t>: </a:t>
            </a:r>
          </a:p>
          <a:p>
            <a:pPr lvl="1"/>
            <a:r>
              <a:rPr lang="en-US" dirty="0"/>
              <a:t>A test path </a:t>
            </a:r>
            <a:r>
              <a:rPr lang="en-US" i="1" dirty="0"/>
              <a:t>p</a:t>
            </a:r>
            <a:r>
              <a:rPr lang="en-US" dirty="0"/>
              <a:t> </a:t>
            </a:r>
            <a:r>
              <a:rPr lang="en-US" i="1" dirty="0">
                <a:solidFill>
                  <a:schemeClr val="tx2"/>
                </a:solidFill>
              </a:rPr>
              <a:t>visits</a:t>
            </a:r>
            <a:r>
              <a:rPr lang="en-US" dirty="0"/>
              <a:t> node </a:t>
            </a:r>
            <a:r>
              <a:rPr lang="en-US" i="1" dirty="0"/>
              <a:t>n</a:t>
            </a:r>
            <a:r>
              <a:rPr lang="en-US" dirty="0"/>
              <a:t> if </a:t>
            </a:r>
            <a:r>
              <a:rPr lang="en-US" i="1" dirty="0"/>
              <a:t>n</a:t>
            </a:r>
            <a:r>
              <a:rPr lang="en-US" dirty="0"/>
              <a:t> is in </a:t>
            </a:r>
            <a:r>
              <a:rPr lang="en-US" i="1" dirty="0"/>
              <a:t>p. </a:t>
            </a:r>
          </a:p>
          <a:p>
            <a:pPr lvl="1"/>
            <a:r>
              <a:rPr lang="en-US" dirty="0"/>
              <a:t>A test path </a:t>
            </a:r>
            <a:r>
              <a:rPr lang="en-US" i="1" dirty="0"/>
              <a:t>p</a:t>
            </a:r>
            <a:r>
              <a:rPr lang="en-US" dirty="0"/>
              <a:t> </a:t>
            </a:r>
            <a:r>
              <a:rPr lang="en-US" i="1" dirty="0">
                <a:solidFill>
                  <a:schemeClr val="tx2"/>
                </a:solidFill>
              </a:rPr>
              <a:t>visits</a:t>
            </a:r>
            <a:r>
              <a:rPr lang="en-US" dirty="0"/>
              <a:t> edge </a:t>
            </a:r>
            <a:r>
              <a:rPr lang="en-US" i="1" dirty="0"/>
              <a:t>e</a:t>
            </a:r>
            <a:r>
              <a:rPr lang="en-US" dirty="0"/>
              <a:t> if </a:t>
            </a:r>
            <a:r>
              <a:rPr lang="en-US" i="1" dirty="0"/>
              <a:t>e</a:t>
            </a:r>
            <a:r>
              <a:rPr lang="en-US" dirty="0"/>
              <a:t> is in </a:t>
            </a:r>
            <a:r>
              <a:rPr lang="en-US" i="1" dirty="0"/>
              <a:t>p.</a:t>
            </a:r>
          </a:p>
          <a:p>
            <a:r>
              <a:rPr lang="en-US" b="1" dirty="0">
                <a:solidFill>
                  <a:schemeClr val="tx2"/>
                </a:solidFill>
              </a:rPr>
              <a:t>Tour</a:t>
            </a:r>
            <a:r>
              <a:rPr lang="en-US" b="1" dirty="0"/>
              <a:t>:</a:t>
            </a:r>
            <a:r>
              <a:rPr lang="en-US" dirty="0"/>
              <a:t> A test path </a:t>
            </a:r>
            <a:r>
              <a:rPr lang="en-US" i="1" dirty="0"/>
              <a:t>p</a:t>
            </a:r>
            <a:r>
              <a:rPr lang="en-US" dirty="0"/>
              <a:t> </a:t>
            </a:r>
            <a:r>
              <a:rPr lang="en-US" i="1" dirty="0">
                <a:solidFill>
                  <a:schemeClr val="tx2"/>
                </a:solidFill>
              </a:rPr>
              <a:t>tours</a:t>
            </a:r>
            <a:r>
              <a:rPr lang="en-US" dirty="0"/>
              <a:t> </a:t>
            </a:r>
            <a:r>
              <a:rPr lang="en-US" dirty="0" err="1"/>
              <a:t>subpath</a:t>
            </a:r>
            <a:r>
              <a:rPr lang="en-US" dirty="0"/>
              <a:t> </a:t>
            </a:r>
            <a:r>
              <a:rPr lang="en-US" i="1" dirty="0"/>
              <a:t>q</a:t>
            </a:r>
            <a:r>
              <a:rPr lang="en-US" dirty="0"/>
              <a:t> if </a:t>
            </a:r>
            <a:r>
              <a:rPr lang="en-US" i="1" dirty="0"/>
              <a:t>q</a:t>
            </a:r>
            <a:r>
              <a:rPr lang="en-US" dirty="0"/>
              <a:t> is a </a:t>
            </a:r>
            <a:r>
              <a:rPr lang="en-US" dirty="0" err="1"/>
              <a:t>subpath</a:t>
            </a:r>
            <a:r>
              <a:rPr lang="en-US" dirty="0"/>
              <a:t> of </a:t>
            </a:r>
            <a:r>
              <a:rPr lang="en-US" i="1" dirty="0"/>
              <a:t>p.</a:t>
            </a:r>
          </a:p>
        </p:txBody>
      </p:sp>
      <p:grpSp>
        <p:nvGrpSpPr>
          <p:cNvPr id="8" name="Group 41">
            <a:extLst>
              <a:ext uri="{FF2B5EF4-FFF2-40B4-BE49-F238E27FC236}">
                <a16:creationId xmlns:a16="http://schemas.microsoft.com/office/drawing/2014/main" id="{60C13DC0-4556-456D-98F2-9B5B456199B5}"/>
              </a:ext>
            </a:extLst>
          </p:cNvPr>
          <p:cNvGrpSpPr>
            <a:grpSpLocks/>
          </p:cNvGrpSpPr>
          <p:nvPr/>
        </p:nvGrpSpPr>
        <p:grpSpPr bwMode="auto">
          <a:xfrm>
            <a:off x="2199481" y="3785332"/>
            <a:ext cx="4346575" cy="1443038"/>
            <a:chOff x="503" y="2966"/>
            <a:chExt cx="2738" cy="909"/>
          </a:xfrm>
        </p:grpSpPr>
        <p:grpSp>
          <p:nvGrpSpPr>
            <p:cNvPr id="9" name="Group 18">
              <a:extLst>
                <a:ext uri="{FF2B5EF4-FFF2-40B4-BE49-F238E27FC236}">
                  <a16:creationId xmlns:a16="http://schemas.microsoft.com/office/drawing/2014/main" id="{014D61E5-B7CA-48B0-B583-1FC9DEB44E6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0" y="3273"/>
              <a:ext cx="350" cy="296"/>
              <a:chOff x="4288" y="1746"/>
              <a:chExt cx="350" cy="296"/>
            </a:xfrm>
          </p:grpSpPr>
          <p:sp>
            <p:nvSpPr>
              <p:cNvPr id="39" name="Oval 5">
                <a:extLst>
                  <a:ext uri="{FF2B5EF4-FFF2-40B4-BE49-F238E27FC236}">
                    <a16:creationId xmlns:a16="http://schemas.microsoft.com/office/drawing/2014/main" id="{D818E61D-92F5-4866-80ED-C916AB03E5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FFC000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FF6600"/>
                  </a:solidFill>
                </a:endParaRPr>
              </a:p>
            </p:txBody>
          </p:sp>
          <p:sp>
            <p:nvSpPr>
              <p:cNvPr id="40" name="Text Box 6">
                <a:extLst>
                  <a:ext uri="{FF2B5EF4-FFF2-40B4-BE49-F238E27FC236}">
                    <a16:creationId xmlns:a16="http://schemas.microsoft.com/office/drawing/2014/main" id="{2986BFD0-6F95-4A00-BA0C-B051CB4BA81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65" y="1769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</p:grpSp>
        <p:grpSp>
          <p:nvGrpSpPr>
            <p:cNvPr id="10" name="Group 31">
              <a:extLst>
                <a:ext uri="{FF2B5EF4-FFF2-40B4-BE49-F238E27FC236}">
                  <a16:creationId xmlns:a16="http://schemas.microsoft.com/office/drawing/2014/main" id="{FF38727E-6AA9-4653-AC55-0648F8DD70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" y="2966"/>
              <a:ext cx="380" cy="908"/>
              <a:chOff x="1346" y="2965"/>
              <a:chExt cx="380" cy="908"/>
            </a:xfrm>
          </p:grpSpPr>
          <p:grpSp>
            <p:nvGrpSpPr>
              <p:cNvPr id="33" name="Group 19">
                <a:extLst>
                  <a:ext uri="{FF2B5EF4-FFF2-40B4-BE49-F238E27FC236}">
                    <a16:creationId xmlns:a16="http://schemas.microsoft.com/office/drawing/2014/main" id="{87631947-2F8D-4E10-81D6-EE2231AF84B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46" y="3577"/>
                <a:ext cx="350" cy="296"/>
                <a:chOff x="4738" y="2684"/>
                <a:chExt cx="350" cy="296"/>
              </a:xfrm>
            </p:grpSpPr>
            <p:sp>
              <p:nvSpPr>
                <p:cNvPr id="37" name="Oval 7">
                  <a:extLst>
                    <a:ext uri="{FF2B5EF4-FFF2-40B4-BE49-F238E27FC236}">
                      <a16:creationId xmlns:a16="http://schemas.microsoft.com/office/drawing/2014/main" id="{3A4C2B2D-74A9-42CD-930E-BA52CD5C588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38" y="2684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" name="Text Box 8">
                  <a:extLst>
                    <a:ext uri="{FF2B5EF4-FFF2-40B4-BE49-F238E27FC236}">
                      <a16:creationId xmlns:a16="http://schemas.microsoft.com/office/drawing/2014/main" id="{B01A9820-824E-4817-84D6-FB0793B5DD6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815" y="2707"/>
                  <a:ext cx="196" cy="25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dirty="0">
                      <a:solidFill>
                        <a:schemeClr val="tx1"/>
                      </a:solidFill>
                    </a:rPr>
                    <a:t>3</a:t>
                  </a:r>
                </a:p>
              </p:txBody>
            </p:sp>
          </p:grpSp>
          <p:grpSp>
            <p:nvGrpSpPr>
              <p:cNvPr id="34" name="Group 20">
                <a:extLst>
                  <a:ext uri="{FF2B5EF4-FFF2-40B4-BE49-F238E27FC236}">
                    <a16:creationId xmlns:a16="http://schemas.microsoft.com/office/drawing/2014/main" id="{FEC7A52F-8F51-4EC6-93E5-83CC19AF6D2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76" y="2965"/>
                <a:ext cx="350" cy="296"/>
                <a:chOff x="3838" y="2684"/>
                <a:chExt cx="350" cy="296"/>
              </a:xfrm>
            </p:grpSpPr>
            <p:sp>
              <p:nvSpPr>
                <p:cNvPr id="35" name="Oval 9">
                  <a:extLst>
                    <a:ext uri="{FF2B5EF4-FFF2-40B4-BE49-F238E27FC236}">
                      <a16:creationId xmlns:a16="http://schemas.microsoft.com/office/drawing/2014/main" id="{254C7934-D85C-4ED4-8D45-5659F4070CF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38" y="2684"/>
                  <a:ext cx="350" cy="296"/>
                </a:xfrm>
                <a:prstGeom prst="ellipse">
                  <a:avLst/>
                </a:prstGeom>
                <a:solidFill>
                  <a:srgbClr val="FF6600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" name="Text Box 10">
                  <a:extLst>
                    <a:ext uri="{FF2B5EF4-FFF2-40B4-BE49-F238E27FC236}">
                      <a16:creationId xmlns:a16="http://schemas.microsoft.com/office/drawing/2014/main" id="{A127C5EA-0C85-4ABA-A66F-D2312B3EF4F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15" y="2707"/>
                  <a:ext cx="196" cy="25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dirty="0">
                      <a:solidFill>
                        <a:schemeClr val="tx1"/>
                      </a:solidFill>
                    </a:rPr>
                    <a:t>2</a:t>
                  </a:r>
                </a:p>
              </p:txBody>
            </p:sp>
          </p:grpSp>
        </p:grpSp>
        <p:grpSp>
          <p:nvGrpSpPr>
            <p:cNvPr id="11" name="Group 21">
              <a:extLst>
                <a:ext uri="{FF2B5EF4-FFF2-40B4-BE49-F238E27FC236}">
                  <a16:creationId xmlns:a16="http://schemas.microsoft.com/office/drawing/2014/main" id="{0CEE2670-112B-4095-8721-D2D36179FD3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91" y="3273"/>
              <a:ext cx="350" cy="296"/>
              <a:chOff x="4288" y="3622"/>
              <a:chExt cx="350" cy="296"/>
            </a:xfrm>
          </p:grpSpPr>
          <p:sp>
            <p:nvSpPr>
              <p:cNvPr id="31" name="Oval 11">
                <a:extLst>
                  <a:ext uri="{FF2B5EF4-FFF2-40B4-BE49-F238E27FC236}">
                    <a16:creationId xmlns:a16="http://schemas.microsoft.com/office/drawing/2014/main" id="{916A7DC8-A926-4F35-9565-2F4F038960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88" y="3622"/>
                <a:ext cx="350" cy="296"/>
              </a:xfrm>
              <a:prstGeom prst="ellipse">
                <a:avLst/>
              </a:prstGeom>
              <a:solidFill>
                <a:srgbClr val="FFC000"/>
              </a:solidFill>
              <a:ln w="571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" name="Text Box 12">
                <a:extLst>
                  <a:ext uri="{FF2B5EF4-FFF2-40B4-BE49-F238E27FC236}">
                    <a16:creationId xmlns:a16="http://schemas.microsoft.com/office/drawing/2014/main" id="{F00AE6E4-4629-4E38-A613-304DD294EC9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65" y="3645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7</a:t>
                </a:r>
              </a:p>
            </p:txBody>
          </p:sp>
        </p:grpSp>
        <p:sp>
          <p:nvSpPr>
            <p:cNvPr id="12" name="Line 13">
              <a:extLst>
                <a:ext uri="{FF2B5EF4-FFF2-40B4-BE49-F238E27FC236}">
                  <a16:creationId xmlns:a16="http://schemas.microsoft.com/office/drawing/2014/main" id="{33E85E26-C3B1-4BB9-B213-3FC8AFB5BF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75" y="3193"/>
              <a:ext cx="250" cy="167"/>
            </a:xfrm>
            <a:prstGeom prst="line">
              <a:avLst/>
            </a:prstGeom>
            <a:noFill/>
            <a:ln w="38100">
              <a:solidFill>
                <a:schemeClr val="accent5">
                  <a:lumMod val="50000"/>
                </a:schemeClr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17">
              <a:extLst>
                <a:ext uri="{FF2B5EF4-FFF2-40B4-BE49-F238E27FC236}">
                  <a16:creationId xmlns:a16="http://schemas.microsoft.com/office/drawing/2014/main" id="{451CDD1E-F30A-433C-807D-95A34F9CE9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3" y="3421"/>
              <a:ext cx="2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4" name="Group 22">
              <a:extLst>
                <a:ext uri="{FF2B5EF4-FFF2-40B4-BE49-F238E27FC236}">
                  <a16:creationId xmlns:a16="http://schemas.microsoft.com/office/drawing/2014/main" id="{946D74CA-56BB-4869-8B15-7008CBF878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10" y="3273"/>
              <a:ext cx="350" cy="296"/>
              <a:chOff x="4288" y="1746"/>
              <a:chExt cx="350" cy="296"/>
            </a:xfrm>
          </p:grpSpPr>
          <p:sp>
            <p:nvSpPr>
              <p:cNvPr id="29" name="Oval 23">
                <a:extLst>
                  <a:ext uri="{FF2B5EF4-FFF2-40B4-BE49-F238E27FC236}">
                    <a16:creationId xmlns:a16="http://schemas.microsoft.com/office/drawing/2014/main" id="{0FC1B4B5-D8E6-4FB6-AF3E-2C48EE8730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FF6600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Text Box 24">
                <a:extLst>
                  <a:ext uri="{FF2B5EF4-FFF2-40B4-BE49-F238E27FC236}">
                    <a16:creationId xmlns:a16="http://schemas.microsoft.com/office/drawing/2014/main" id="{E790D680-A27E-4ED9-9EC5-E67E1CF4117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64" y="1769"/>
                <a:ext cx="197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</p:grpSp>
        <p:grpSp>
          <p:nvGrpSpPr>
            <p:cNvPr id="15" name="Group 32">
              <a:extLst>
                <a:ext uri="{FF2B5EF4-FFF2-40B4-BE49-F238E27FC236}">
                  <a16:creationId xmlns:a16="http://schemas.microsoft.com/office/drawing/2014/main" id="{D7E9E1B8-4E1B-4D9E-A7B4-08FE5017C2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35" y="2967"/>
              <a:ext cx="380" cy="908"/>
              <a:chOff x="2450" y="2968"/>
              <a:chExt cx="380" cy="908"/>
            </a:xfrm>
          </p:grpSpPr>
          <p:grpSp>
            <p:nvGrpSpPr>
              <p:cNvPr id="23" name="Group 25">
                <a:extLst>
                  <a:ext uri="{FF2B5EF4-FFF2-40B4-BE49-F238E27FC236}">
                    <a16:creationId xmlns:a16="http://schemas.microsoft.com/office/drawing/2014/main" id="{1CE83067-DB5E-48A9-A3D8-4D396C0FC57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50" y="3580"/>
                <a:ext cx="350" cy="296"/>
                <a:chOff x="4738" y="2684"/>
                <a:chExt cx="350" cy="296"/>
              </a:xfrm>
            </p:grpSpPr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6371FF2F-D950-4F3F-8313-F3D20DDA26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38" y="2684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" name="Text Box 27">
                  <a:extLst>
                    <a:ext uri="{FF2B5EF4-FFF2-40B4-BE49-F238E27FC236}">
                      <a16:creationId xmlns:a16="http://schemas.microsoft.com/office/drawing/2014/main" id="{EB271D1F-6AC2-4374-8BAC-13D1B3E5B40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815" y="2707"/>
                  <a:ext cx="196" cy="25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dirty="0">
                      <a:solidFill>
                        <a:schemeClr val="tx1"/>
                      </a:solidFill>
                    </a:rPr>
                    <a:t>6</a:t>
                  </a:r>
                </a:p>
              </p:txBody>
            </p:sp>
          </p:grpSp>
          <p:grpSp>
            <p:nvGrpSpPr>
              <p:cNvPr id="24" name="Group 28">
                <a:extLst>
                  <a:ext uri="{FF2B5EF4-FFF2-40B4-BE49-F238E27FC236}">
                    <a16:creationId xmlns:a16="http://schemas.microsoft.com/office/drawing/2014/main" id="{171AF8ED-FFEC-40B4-94F6-0F6A89E4703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80" y="2968"/>
                <a:ext cx="350" cy="296"/>
                <a:chOff x="3838" y="2684"/>
                <a:chExt cx="350" cy="296"/>
              </a:xfrm>
            </p:grpSpPr>
            <p:sp>
              <p:nvSpPr>
                <p:cNvPr id="25" name="Oval 29">
                  <a:extLst>
                    <a:ext uri="{FF2B5EF4-FFF2-40B4-BE49-F238E27FC236}">
                      <a16:creationId xmlns:a16="http://schemas.microsoft.com/office/drawing/2014/main" id="{E12BF7D8-8AAA-4EF3-89F2-BC99C2ACD7A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38" y="2684"/>
                  <a:ext cx="350" cy="296"/>
                </a:xfrm>
                <a:prstGeom prst="ellipse">
                  <a:avLst/>
                </a:prstGeom>
                <a:solidFill>
                  <a:srgbClr val="FF6600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" name="Text Box 30">
                  <a:extLst>
                    <a:ext uri="{FF2B5EF4-FFF2-40B4-BE49-F238E27FC236}">
                      <a16:creationId xmlns:a16="http://schemas.microsoft.com/office/drawing/2014/main" id="{B2512B9E-BB6F-43E0-9FED-DF2EBC8FEEB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15" y="2707"/>
                  <a:ext cx="196" cy="25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dirty="0">
                      <a:solidFill>
                        <a:schemeClr val="tx1"/>
                      </a:solidFill>
                    </a:rPr>
                    <a:t>5</a:t>
                  </a:r>
                </a:p>
              </p:txBody>
            </p:sp>
          </p:grpSp>
        </p:grpSp>
        <p:sp>
          <p:nvSpPr>
            <p:cNvPr id="16" name="Line 33">
              <a:extLst>
                <a:ext uri="{FF2B5EF4-FFF2-40B4-BE49-F238E27FC236}">
                  <a16:creationId xmlns:a16="http://schemas.microsoft.com/office/drawing/2014/main" id="{E2C95A8A-49C0-45CE-AFF2-B9306B8B35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79" y="3513"/>
              <a:ext cx="250" cy="1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34">
              <a:extLst>
                <a:ext uri="{FF2B5EF4-FFF2-40B4-BE49-F238E27FC236}">
                  <a16:creationId xmlns:a16="http://schemas.microsoft.com/office/drawing/2014/main" id="{9191F098-1DB7-48B5-9760-023CA88161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95" y="3513"/>
              <a:ext cx="250" cy="1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35">
              <a:extLst>
                <a:ext uri="{FF2B5EF4-FFF2-40B4-BE49-F238E27FC236}">
                  <a16:creationId xmlns:a16="http://schemas.microsoft.com/office/drawing/2014/main" id="{435D069C-59BB-45F2-ACF9-1E5214F0619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47" y="3193"/>
              <a:ext cx="250" cy="167"/>
            </a:xfrm>
            <a:prstGeom prst="line">
              <a:avLst/>
            </a:prstGeom>
            <a:noFill/>
            <a:ln w="38100">
              <a:solidFill>
                <a:schemeClr val="accent5">
                  <a:lumMod val="50000"/>
                </a:schemeClr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36">
              <a:extLst>
                <a:ext uri="{FF2B5EF4-FFF2-40B4-BE49-F238E27FC236}">
                  <a16:creationId xmlns:a16="http://schemas.microsoft.com/office/drawing/2014/main" id="{E63FEEE7-ED8D-43FE-8E96-DE41FE61A5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5" y="3517"/>
              <a:ext cx="218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37">
              <a:extLst>
                <a:ext uri="{FF2B5EF4-FFF2-40B4-BE49-F238E27FC236}">
                  <a16:creationId xmlns:a16="http://schemas.microsoft.com/office/drawing/2014/main" id="{A7D7D62F-537C-440E-9387-ABB3BD2075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07" y="3198"/>
              <a:ext cx="218" cy="157"/>
            </a:xfrm>
            <a:prstGeom prst="line">
              <a:avLst/>
            </a:prstGeom>
            <a:noFill/>
            <a:ln w="38100">
              <a:solidFill>
                <a:schemeClr val="accent5">
                  <a:lumMod val="50000"/>
                </a:schemeClr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38">
              <a:extLst>
                <a:ext uri="{FF2B5EF4-FFF2-40B4-BE49-F238E27FC236}">
                  <a16:creationId xmlns:a16="http://schemas.microsoft.com/office/drawing/2014/main" id="{22471F84-B99E-4FFF-A8B8-EB7AAA3A6A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23" y="3518"/>
              <a:ext cx="218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39">
              <a:extLst>
                <a:ext uri="{FF2B5EF4-FFF2-40B4-BE49-F238E27FC236}">
                  <a16:creationId xmlns:a16="http://schemas.microsoft.com/office/drawing/2014/main" id="{56030986-E826-4B49-9A49-985546D2D9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3" y="3187"/>
              <a:ext cx="242" cy="167"/>
            </a:xfrm>
            <a:prstGeom prst="line">
              <a:avLst/>
            </a:prstGeom>
            <a:noFill/>
            <a:ln w="38100">
              <a:solidFill>
                <a:schemeClr val="accent5">
                  <a:lumMod val="50000"/>
                </a:schemeClr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DE0333CA-507E-4687-BE48-D434B308AADC}"/>
              </a:ext>
            </a:extLst>
          </p:cNvPr>
          <p:cNvSpPr txBox="1"/>
          <p:nvPr/>
        </p:nvSpPr>
        <p:spPr>
          <a:xfrm>
            <a:off x="2411840" y="5512137"/>
            <a:ext cx="457639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 dirty="0">
                <a:solidFill>
                  <a:schemeClr val="tx1"/>
                </a:solidFill>
                <a:latin typeface="Gill Sans MT" panose="020B0502020104020203" pitchFamily="34" charset="0"/>
              </a:rPr>
              <a:t>Path = {[1, 2, 4, 5, 7]}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intro">
  <a:themeElements>
    <a:clrScheme name="intro 5">
      <a:dk1>
        <a:srgbClr val="000000"/>
      </a:dk1>
      <a:lt1>
        <a:srgbClr val="FFFFFF"/>
      </a:lt1>
      <a:dk2>
        <a:srgbClr val="000000"/>
      </a:dk2>
      <a:lt2>
        <a:srgbClr val="9F9F9F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Custom 1">
      <a:majorFont>
        <a:latin typeface="Ubuntu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rgbClr val="FAFD00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rgbClr val="FAFD00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intro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a:\intro.ppt</Template>
  <TotalTime>2466</TotalTime>
  <Pages>49</Pages>
  <Words>13471</Words>
  <Application>Microsoft Office PowerPoint</Application>
  <PresentationFormat>On-screen Show (4:3)</PresentationFormat>
  <Paragraphs>2135</Paragraphs>
  <Slides>85</Slides>
  <Notes>44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85</vt:i4>
      </vt:variant>
    </vt:vector>
  </HeadingPairs>
  <TitlesOfParts>
    <vt:vector size="94" baseType="lpstr">
      <vt:lpstr>Arial</vt:lpstr>
      <vt:lpstr>Comic Sans MS</vt:lpstr>
      <vt:lpstr>Consolas</vt:lpstr>
      <vt:lpstr>Gill Sans MT</vt:lpstr>
      <vt:lpstr>Helvetica</vt:lpstr>
      <vt:lpstr>Times New Roman</vt:lpstr>
      <vt:lpstr>Verdana</vt:lpstr>
      <vt:lpstr>Wingdings</vt:lpstr>
      <vt:lpstr>intro</vt:lpstr>
      <vt:lpstr>Introduction to Software Testing (2nd edition) Chapter 7   Graph Coverage Criteria</vt:lpstr>
      <vt:lpstr>Ch. 7 : Graph Coverage</vt:lpstr>
      <vt:lpstr>Covering Graphs  (7.1)</vt:lpstr>
      <vt:lpstr>Definition of a Graph</vt:lpstr>
      <vt:lpstr>Example Graphs</vt:lpstr>
      <vt:lpstr>Example Graphs</vt:lpstr>
      <vt:lpstr>Paths in Graphs</vt:lpstr>
      <vt:lpstr>Test Paths and SESEs</vt:lpstr>
      <vt:lpstr>Visiting and Touring</vt:lpstr>
      <vt:lpstr>Visiting and Touring Example</vt:lpstr>
      <vt:lpstr>Tests and Test Paths</vt:lpstr>
      <vt:lpstr>Tests and Test Paths</vt:lpstr>
      <vt:lpstr>Tests and Test Paths</vt:lpstr>
      <vt:lpstr>Testing and Covering Graphs (7.2)</vt:lpstr>
      <vt:lpstr>Node and Edge Coverage</vt:lpstr>
      <vt:lpstr>Node and Edge Coverage</vt:lpstr>
      <vt:lpstr>Paths of Length 1 and 0</vt:lpstr>
      <vt:lpstr>Covering Multiple Edges</vt:lpstr>
      <vt:lpstr>Covering Multiple Edges</vt:lpstr>
      <vt:lpstr>Example: Structural Coverage</vt:lpstr>
      <vt:lpstr>Example: Structural Coverage</vt:lpstr>
      <vt:lpstr>Handling Loops in Graphs</vt:lpstr>
      <vt:lpstr>Simple Paths and Prime Paths</vt:lpstr>
      <vt:lpstr>Simple Paths and Prime Paths</vt:lpstr>
      <vt:lpstr>Prime Path Coverage</vt:lpstr>
      <vt:lpstr>PPC Does Not Subsume EPC</vt:lpstr>
      <vt:lpstr>Prime Path Example</vt:lpstr>
      <vt:lpstr>Touring, Sidetrips, and Detours</vt:lpstr>
      <vt:lpstr>Touring, Sidetrips, and Detours</vt:lpstr>
      <vt:lpstr>Sidetrips and Detours Example</vt:lpstr>
      <vt:lpstr>Touring, Sidetrips, and Detours</vt:lpstr>
      <vt:lpstr>Infeasible Test Requirements</vt:lpstr>
      <vt:lpstr>Finding Prime Test Paths</vt:lpstr>
      <vt:lpstr>Simple &amp; Prime Path Example</vt:lpstr>
      <vt:lpstr>Simple &amp; Prime Path Example</vt:lpstr>
      <vt:lpstr>Simple &amp; Prime Path Example</vt:lpstr>
      <vt:lpstr>Simple &amp; Prime Path Example</vt:lpstr>
      <vt:lpstr>Finding Prime Test Paths Automatically </vt:lpstr>
      <vt:lpstr>Finding Prime Test Paths Automatically </vt:lpstr>
      <vt:lpstr>Round Trips</vt:lpstr>
      <vt:lpstr>Data Flow Criteria</vt:lpstr>
      <vt:lpstr>DU Pairs and DU Paths</vt:lpstr>
      <vt:lpstr>Touring DU-Paths</vt:lpstr>
      <vt:lpstr>Data Flow Test Criteria</vt:lpstr>
      <vt:lpstr>Data Flow Testing Example</vt:lpstr>
      <vt:lpstr>Graph Coverage Criteria Subsumption </vt:lpstr>
      <vt:lpstr>Summary 7.1-7.2</vt:lpstr>
      <vt:lpstr>Graph Coverage for Source Code (7.3)</vt:lpstr>
      <vt:lpstr>Overview</vt:lpstr>
      <vt:lpstr>Control Flow Graphs</vt:lpstr>
      <vt:lpstr>CFG: The if Statement</vt:lpstr>
      <vt:lpstr>CFG: The if-Return Statement</vt:lpstr>
      <vt:lpstr>Loops</vt:lpstr>
      <vt:lpstr>CFG : while and for Loops</vt:lpstr>
      <vt:lpstr>CFG: do Loop, break, and continue</vt:lpstr>
      <vt:lpstr>CFG: The case (switch) Structure</vt:lpstr>
      <vt:lpstr>CFG: Exceptions (try-catch)</vt:lpstr>
      <vt:lpstr>Example Control Flow – Stats</vt:lpstr>
      <vt:lpstr>Control Flow Graph for Stats</vt:lpstr>
      <vt:lpstr>Control Flow TRs and Test Paths—EPC</vt:lpstr>
      <vt:lpstr>Control Flow TRs and Test Paths—EPC</vt:lpstr>
      <vt:lpstr>Control Flow TRs and Test Paths—EPC</vt:lpstr>
      <vt:lpstr>Control Flow TRs and Test Paths—EPC</vt:lpstr>
      <vt:lpstr>Control Flow TRs and Test Paths—PPC</vt:lpstr>
      <vt:lpstr>Control Flow TRs and Test Paths—PPC</vt:lpstr>
      <vt:lpstr>Control Flow TRs and Test Paths—PPC</vt:lpstr>
      <vt:lpstr>Control Flow TRs and Test Paths—PPC</vt:lpstr>
      <vt:lpstr>Data Flow Coverage for Source</vt:lpstr>
      <vt:lpstr>Example Data Flow – Stats</vt:lpstr>
      <vt:lpstr>Control Flow Graph for Stats </vt:lpstr>
      <vt:lpstr>CFG for Stats – With Defs &amp; Uses</vt:lpstr>
      <vt:lpstr>Defs and Uses Tables for Stats </vt:lpstr>
      <vt:lpstr>DU Pairs for Stats</vt:lpstr>
      <vt:lpstr>DU Pairs for Stats</vt:lpstr>
      <vt:lpstr>DU Paths for Stats</vt:lpstr>
      <vt:lpstr>DU Paths for Stats—No Duplicates</vt:lpstr>
      <vt:lpstr>Test Cases and Test Paths</vt:lpstr>
      <vt:lpstr>Fault in Stats</vt:lpstr>
      <vt:lpstr>Tools Computing Graph Coverage </vt:lpstr>
      <vt:lpstr>Program instrumentation</vt:lpstr>
      <vt:lpstr>Source code instrumentation</vt:lpstr>
      <vt:lpstr>Source code instrumentation</vt:lpstr>
      <vt:lpstr>Source code instrumentation</vt:lpstr>
      <vt:lpstr>Source code instrumentation</vt:lpstr>
      <vt:lpstr>Summary</vt:lpstr>
    </vt:vector>
  </TitlesOfParts>
  <Company>George Mason Unviersity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SWE 637: Graph Coverage</dc:title>
  <dc:creator>Jeff Offutt</dc:creator>
  <cp:lastModifiedBy>Morteza Zakeri</cp:lastModifiedBy>
  <cp:revision>305</cp:revision>
  <cp:lastPrinted>2013-09-24T13:18:52Z</cp:lastPrinted>
  <dcterms:created xsi:type="dcterms:W3CDTF">1996-06-15T03:21:08Z</dcterms:created>
  <dcterms:modified xsi:type="dcterms:W3CDTF">2024-03-28T17:31:12Z</dcterms:modified>
</cp:coreProperties>
</file>