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336" r:id="rId2"/>
    <p:sldId id="443" r:id="rId3"/>
    <p:sldId id="411" r:id="rId4"/>
    <p:sldId id="425" r:id="rId5"/>
    <p:sldId id="427" r:id="rId6"/>
    <p:sldId id="428" r:id="rId7"/>
    <p:sldId id="429" r:id="rId8"/>
    <p:sldId id="440" r:id="rId9"/>
    <p:sldId id="431" r:id="rId10"/>
    <p:sldId id="432" r:id="rId11"/>
    <p:sldId id="433" r:id="rId12"/>
    <p:sldId id="439" r:id="rId13"/>
    <p:sldId id="444" r:id="rId14"/>
    <p:sldId id="445" r:id="rId15"/>
    <p:sldId id="446" r:id="rId16"/>
    <p:sldId id="423" r:id="rId17"/>
    <p:sldId id="434" r:id="rId18"/>
    <p:sldId id="435" r:id="rId19"/>
    <p:sldId id="436" r:id="rId20"/>
    <p:sldId id="424" r:id="rId21"/>
    <p:sldId id="437" r:id="rId22"/>
    <p:sldId id="442" r:id="rId23"/>
    <p:sldId id="416" r:id="rId24"/>
    <p:sldId id="441" r:id="rId25"/>
    <p:sldId id="417" r:id="rId26"/>
    <p:sldId id="447" r:id="rId27"/>
    <p:sldId id="448" r:id="rId28"/>
    <p:sldId id="449" r:id="rId29"/>
    <p:sldId id="450" r:id="rId30"/>
    <p:sldId id="451" r:id="rId31"/>
    <p:sldId id="452" r:id="rId32"/>
    <p:sldId id="453" r:id="rId33"/>
    <p:sldId id="421" r:id="rId34"/>
    <p:sldId id="454" r:id="rId35"/>
    <p:sldId id="426" r:id="rId36"/>
    <p:sldId id="455" r:id="rId37"/>
    <p:sldId id="456" r:id="rId38"/>
    <p:sldId id="422" r:id="rId39"/>
    <p:sldId id="457" r:id="rId40"/>
    <p:sldId id="438" r:id="rId41"/>
    <p:sldId id="458" r:id="rId42"/>
    <p:sldId id="459" r:id="rId43"/>
    <p:sldId id="460" r:id="rId44"/>
    <p:sldId id="461" r:id="rId45"/>
    <p:sldId id="462" r:id="rId46"/>
    <p:sldId id="463" r:id="rId47"/>
    <p:sldId id="464" r:id="rId48"/>
    <p:sldId id="465" r:id="rId49"/>
    <p:sldId id="466" r:id="rId5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33"/>
    <a:srgbClr val="000000"/>
    <a:srgbClr val="00145A"/>
    <a:srgbClr val="0000FF"/>
    <a:srgbClr val="99FFCC"/>
    <a:srgbClr val="CDFFE6"/>
    <a:srgbClr val="FFCC00"/>
    <a:srgbClr val="001E5A"/>
    <a:srgbClr val="5F5F5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2" autoAdjust="0"/>
    <p:restoredTop sz="94550" autoAdjust="0"/>
  </p:normalViewPr>
  <p:slideViewPr>
    <p:cSldViewPr snapToGrid="0">
      <p:cViewPr varScale="1">
        <p:scale>
          <a:sx n="108" d="100"/>
          <a:sy n="108" d="100"/>
        </p:scale>
        <p:origin x="1770" y="132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4" tIns="0" rIns="20134" bIns="0" numCol="1" anchor="t" anchorCtr="0" compatLnSpc="1">
            <a:prstTxWarp prst="textNoShape">
              <a:avLst/>
            </a:prstTxWarp>
          </a:bodyPr>
          <a:lstStyle>
            <a:lvl1pPr defTabSz="966646">
              <a:defRPr sz="1100" b="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4" tIns="0" rIns="20134" bIns="0" numCol="1" anchor="t" anchorCtr="0" compatLnSpc="1">
            <a:prstTxWarp prst="textNoShape">
              <a:avLst/>
            </a:prstTxWarp>
          </a:bodyPr>
          <a:lstStyle>
            <a:lvl1pPr algn="r" defTabSz="966646">
              <a:defRPr sz="1100" b="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4" tIns="0" rIns="20134" bIns="0" numCol="1" anchor="b" anchorCtr="0" compatLnSpc="1">
            <a:prstTxWarp prst="textNoShape">
              <a:avLst/>
            </a:prstTxWarp>
          </a:bodyPr>
          <a:lstStyle>
            <a:lvl1pPr defTabSz="966646">
              <a:defRPr sz="1100" b="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4" tIns="0" rIns="20134" bIns="0" numCol="1" anchor="b" anchorCtr="0" compatLnSpc="1">
            <a:prstTxWarp prst="textNoShape">
              <a:avLst/>
            </a:prstTxWarp>
          </a:bodyPr>
          <a:lstStyle>
            <a:lvl1pPr algn="r" defTabSz="966646">
              <a:defRPr sz="1100" b="0" i="1"/>
            </a:lvl1pPr>
          </a:lstStyle>
          <a:p>
            <a:pPr>
              <a:defRPr/>
            </a:pPr>
            <a:fld id="{C73C4303-2D60-4DE8-8971-56F303A9CA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9625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4" tIns="0" rIns="20134" bIns="0" numCol="1" anchor="t" anchorCtr="0" compatLnSpc="1">
            <a:prstTxWarp prst="textNoShape">
              <a:avLst/>
            </a:prstTxWarp>
          </a:bodyPr>
          <a:lstStyle>
            <a:lvl1pPr defTabSz="966646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4" tIns="0" rIns="20134" bIns="0" numCol="1" anchor="t" anchorCtr="0" compatLnSpc="1">
            <a:prstTxWarp prst="textNoShape">
              <a:avLst/>
            </a:prstTxWarp>
          </a:bodyPr>
          <a:lstStyle>
            <a:lvl1pPr algn="r" defTabSz="966646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4" tIns="0" rIns="20134" bIns="0" numCol="1" anchor="b" anchorCtr="0" compatLnSpc="1">
            <a:prstTxWarp prst="textNoShape">
              <a:avLst/>
            </a:prstTxWarp>
          </a:bodyPr>
          <a:lstStyle>
            <a:lvl1pPr defTabSz="966646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4" tIns="0" rIns="20134" bIns="0" numCol="1" anchor="b" anchorCtr="0" compatLnSpc="1">
            <a:prstTxWarp prst="textNoShape">
              <a:avLst/>
            </a:prstTxWarp>
          </a:bodyPr>
          <a:lstStyle>
            <a:lvl1pPr algn="r" defTabSz="966646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6650710-2B61-4F23-9ECD-28F1DFC6FA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1" tIns="48657" rIns="97311" bIns="48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687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270250" y="9144000"/>
            <a:ext cx="773113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79" tIns="46978" rIns="92279" bIns="46978">
            <a:spAutoFit/>
          </a:bodyPr>
          <a:lstStyle/>
          <a:p>
            <a:pPr algn="ctr" defTabSz="917441">
              <a:lnSpc>
                <a:spcPct val="90000"/>
              </a:lnSpc>
              <a:defRPr/>
            </a:pPr>
            <a:r>
              <a:rPr lang="en-US" altLang="zh-CN" sz="1300" b="0" dirty="0">
                <a:solidFill>
                  <a:schemeClr val="tx1"/>
                </a:solidFill>
              </a:rPr>
              <a:t>Page </a:t>
            </a:r>
            <a:fld id="{5B5FB086-C417-4A07-9659-3FEE2435AFC9}" type="slidenum">
              <a:rPr lang="en-US" altLang="zh-CN" sz="1300" b="0">
                <a:solidFill>
                  <a:schemeClr val="tx1"/>
                </a:solidFill>
              </a:rPr>
              <a:pPr algn="ctr" defTabSz="917441">
                <a:lnSpc>
                  <a:spcPct val="90000"/>
                </a:lnSpc>
                <a:defRPr/>
              </a:pPr>
              <a:t>‹#›</a:t>
            </a:fld>
            <a:endParaRPr lang="en-US" altLang="zh-CN" sz="13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820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C93B7E2-D4CC-417C-859E-B974E0EA8C46}" type="slidenum">
              <a:rPr lang="zh-CN" altLang="en-US" sz="1100" b="0" smtClean="0">
                <a:solidFill>
                  <a:schemeClr val="tx1"/>
                </a:solidFill>
              </a:rPr>
              <a:pPr/>
              <a:t>1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774A085-E00B-49D8-8697-273B41035649}" type="slidenum">
              <a:rPr lang="zh-CN" altLang="en-US" sz="1100" b="0" smtClean="0">
                <a:solidFill>
                  <a:schemeClr val="tx1"/>
                </a:solidFill>
              </a:rPr>
              <a:pPr/>
              <a:t>18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36AD37E-25AA-401C-A323-7EC02BB11ACE}" type="slidenum">
              <a:rPr lang="zh-CN" altLang="en-US" sz="1100" b="0" smtClean="0">
                <a:solidFill>
                  <a:schemeClr val="tx1"/>
                </a:solidFill>
              </a:rPr>
              <a:pPr/>
              <a:t>19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F225C59-21EC-45DE-A75A-8B3E33613300}" type="slidenum">
              <a:rPr lang="zh-CN" altLang="en-US" sz="1100" b="0" smtClean="0">
                <a:solidFill>
                  <a:schemeClr val="tx1"/>
                </a:solidFill>
              </a:rPr>
              <a:pPr/>
              <a:t>20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28A6CED-1FF5-4F90-B29B-01905152F013}" type="slidenum">
              <a:rPr lang="zh-CN" altLang="en-US" sz="1100" b="0" smtClean="0">
                <a:solidFill>
                  <a:schemeClr val="tx1"/>
                </a:solidFill>
              </a:rPr>
              <a:pPr/>
              <a:t>21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5B1D491-80F1-4C57-85D1-6E71B267135F}" type="slidenum">
              <a:rPr lang="zh-CN" altLang="en-US" sz="1100" b="0" smtClean="0">
                <a:solidFill>
                  <a:schemeClr val="tx1"/>
                </a:solidFill>
              </a:rPr>
              <a:pPr/>
              <a:t>23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I don’t talk about this. It</a:t>
            </a:r>
            <a:r>
              <a:rPr lang="en-US" altLang="en-US" baseline="0" dirty="0"/>
              <a:t> can be a useful reference though.</a:t>
            </a:r>
            <a:endParaRPr lang="en-US" alt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B5970FB-F09A-4CED-AC4E-6B4D1899857B}" type="slidenum">
              <a:rPr lang="zh-CN" altLang="en-US" sz="1100" b="0" smtClean="0">
                <a:solidFill>
                  <a:schemeClr val="tx1"/>
                </a:solidFill>
              </a:rPr>
              <a:pPr/>
              <a:t>25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8562E70-307C-478B-93EE-DF90A4E11442}" type="slidenum">
              <a:rPr lang="zh-CN" altLang="en-US" sz="1100" b="0" smtClean="0">
                <a:solidFill>
                  <a:schemeClr val="tx1"/>
                </a:solidFill>
              </a:rPr>
              <a:pPr/>
              <a:t>26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AD55CB6-A570-4945-ABC7-D7B7F13B7F5B}" type="slidenum">
              <a:rPr lang="zh-CN" altLang="en-US" sz="1100" b="0" smtClean="0">
                <a:solidFill>
                  <a:schemeClr val="tx1"/>
                </a:solidFill>
              </a:rPr>
              <a:pPr/>
              <a:t>27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B3B4BC3B-65EE-4FA9-A2C8-D49600D8E213}" type="slidenum">
              <a:rPr lang="zh-CN" altLang="en-US" sz="1100" b="0" smtClean="0">
                <a:solidFill>
                  <a:schemeClr val="tx1"/>
                </a:solidFill>
              </a:rPr>
              <a:pPr/>
              <a:t>29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919C077-A6E0-4E37-B826-CD968FD0E8C8}" type="slidenum">
              <a:rPr lang="zh-CN" altLang="en-US" sz="1100" b="0" smtClean="0">
                <a:solidFill>
                  <a:schemeClr val="tx1"/>
                </a:solidFill>
              </a:rPr>
              <a:pPr/>
              <a:t>33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D21DC16-DCBD-4C1C-95BF-4EA5AE304944}" type="slidenum">
              <a:rPr lang="zh-CN" altLang="en-US" sz="1100" b="0" smtClean="0">
                <a:solidFill>
                  <a:schemeClr val="tx1"/>
                </a:solidFill>
              </a:rPr>
              <a:pPr/>
              <a:t>3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6B885D2-7A7C-4957-8A6B-6FBF69F00A63}" type="slidenum">
              <a:rPr lang="zh-CN" altLang="en-US" sz="1100" b="0" smtClean="0">
                <a:solidFill>
                  <a:schemeClr val="tx1"/>
                </a:solidFill>
              </a:rPr>
              <a:pPr/>
              <a:t>34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E0FBB21-061A-4CCB-9E98-4D86871D2C5C}" type="slidenum">
              <a:rPr lang="zh-CN" altLang="en-US" sz="1100" b="0" smtClean="0">
                <a:solidFill>
                  <a:schemeClr val="tx1"/>
                </a:solidFill>
              </a:rPr>
              <a:pPr/>
              <a:t>35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FDF7131-B1D9-4474-9E54-845C0362CBD7}" type="slidenum">
              <a:rPr lang="zh-CN" altLang="en-US" sz="1100" b="0" smtClean="0">
                <a:solidFill>
                  <a:schemeClr val="tx1"/>
                </a:solidFill>
              </a:rPr>
              <a:pPr/>
              <a:t>36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D8750FC-AF70-489A-8CC0-71F3923E8CBE}" type="slidenum">
              <a:rPr lang="zh-CN" altLang="en-US" sz="1100" b="0" smtClean="0">
                <a:solidFill>
                  <a:schemeClr val="tx1"/>
                </a:solidFill>
              </a:rPr>
              <a:pPr/>
              <a:t>37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EB1EF09-3EAE-4C24-B1E4-916620CC968A}" type="slidenum">
              <a:rPr lang="zh-CN" altLang="en-US" sz="1100" b="0" smtClean="0">
                <a:solidFill>
                  <a:schemeClr val="tx1"/>
                </a:solidFill>
              </a:rPr>
              <a:pPr/>
              <a:t>40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F91FC70-EBB2-45AD-9984-5B48356F2927}" type="slidenum">
              <a:rPr lang="zh-CN" altLang="en-US" sz="1100" b="0" smtClean="0">
                <a:solidFill>
                  <a:schemeClr val="tx1"/>
                </a:solidFill>
              </a:rPr>
              <a:pPr/>
              <a:t>41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B1092ADB-279B-44E0-BFD9-34377347CE67}" type="slidenum">
              <a:rPr lang="zh-CN" altLang="en-US" sz="1100" b="0" smtClean="0">
                <a:solidFill>
                  <a:schemeClr val="tx1"/>
                </a:solidFill>
              </a:rPr>
              <a:pPr/>
              <a:t>49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students haven’t seen this. Some (graduate students) saw it years ago in a theory class they promptly forgot. It’s a good idea to ask the students how much they know or remember about grammars and BNF.</a:t>
            </a:r>
            <a:r>
              <a:rPr lang="en-US" baseline="0" dirty="0"/>
              <a:t> Some know Java’s </a:t>
            </a:r>
            <a:r>
              <a:rPr lang="en-US" baseline="0" dirty="0" err="1"/>
              <a:t>regexp</a:t>
            </a:r>
            <a:r>
              <a:rPr lang="en-US" baseline="0" dirty="0"/>
              <a:t> and XML, but don’t see the connection to their theory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50710-2B61-4F23-9ECD-28F1DFC6FA50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2737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2634218-F33B-4262-A1F6-BFBE7F08F4E3}" type="slidenum">
              <a:rPr lang="zh-CN" altLang="en-US" sz="1100" b="0" smtClean="0">
                <a:solidFill>
                  <a:schemeClr val="tx1"/>
                </a:solidFill>
              </a:rPr>
              <a:pPr/>
              <a:t>7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ADC1558-3A10-466B-A68B-497D33D99C20}" type="slidenum">
              <a:rPr lang="zh-CN" altLang="en-US" sz="1100" b="0" smtClean="0">
                <a:solidFill>
                  <a:schemeClr val="tx1"/>
                </a:solidFill>
              </a:rPr>
              <a:pPr/>
              <a:t>9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Many of our students are not familiar with grammars or BNF. Some have never seen it, some saw it years ago and forgot, and some are quite familiar. I often give an assignment on this section with a simple BNF and ask straightforward questions: How</a:t>
            </a:r>
            <a:r>
              <a:rPr lang="en-US" altLang="en-US" baseline="0" dirty="0"/>
              <a:t> many </a:t>
            </a:r>
            <a:r>
              <a:rPr lang="en-US" altLang="en-US" baseline="0" dirty="0" err="1"/>
              <a:t>nonterminals</a:t>
            </a:r>
            <a:r>
              <a:rPr lang="en-US" altLang="en-US" baseline="0" dirty="0"/>
              <a:t>, how many terminals, write two strings from the grammar. I usually stop here and do those questions as an in-class exercise.</a:t>
            </a:r>
            <a:endParaRPr lang="en-US" alt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DBCA522-7850-47AE-BAF9-D641F04D3B32}" type="slidenum">
              <a:rPr lang="zh-CN" altLang="en-US" sz="1100" b="0" smtClean="0">
                <a:solidFill>
                  <a:schemeClr val="tx1"/>
                </a:solidFill>
              </a:rPr>
              <a:pPr/>
              <a:t>10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B2DF148-D3F2-49C9-BF52-F4F52F7BD30C}" type="slidenum">
              <a:rPr lang="zh-CN" altLang="en-US" sz="1100" b="0" smtClean="0">
                <a:solidFill>
                  <a:schemeClr val="tx1"/>
                </a:solidFill>
              </a:rPr>
              <a:pPr/>
              <a:t>11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B4E822C4-6245-4C54-95E9-AADE304FBC24}" type="slidenum">
              <a:rPr lang="zh-CN" altLang="en-US" sz="1100" b="0" smtClean="0">
                <a:solidFill>
                  <a:schemeClr val="tx1"/>
                </a:solidFill>
              </a:rPr>
              <a:pPr/>
              <a:t>16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If</a:t>
            </a:r>
            <a:r>
              <a:rPr lang="en-US" altLang="en-US" baseline="0" dirty="0"/>
              <a:t> I do the assignment as discussed on slide 10, I usually stop here and let them create their mutants.</a:t>
            </a:r>
            <a:endParaRPr lang="en-US" altLang="en-US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9BBFC59-E932-4A79-809A-790F5B1B5A59}" type="slidenum">
              <a:rPr lang="zh-CN" altLang="en-US" sz="1100" b="0" smtClean="0">
                <a:solidFill>
                  <a:schemeClr val="tx1"/>
                </a:solidFill>
              </a:rPr>
              <a:pPr/>
              <a:t>17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Software Testing, edition 2  (Ch 9)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6EA4D-0E76-4E4D-9A84-EB72233B41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34101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Software Testing, edition 2  (Ch 9)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DEB63-8356-48E9-ABB7-FCA2575C87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75795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438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438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Software Testing, edition 2  (Ch 9)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9AA5E-3E87-4BAA-B225-5C240C0AA1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36369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6838"/>
            <a:ext cx="8831263" cy="7715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38113" y="969963"/>
            <a:ext cx="8867775" cy="55657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450" y="6575425"/>
            <a:ext cx="3886200" cy="252413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Introduction to Software Testing, edition 2  (Ch 9)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94175" y="6567488"/>
            <a:ext cx="2895600" cy="26035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CAA6E0A-E62C-4D7D-86BE-D47A1DC03345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050708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Software Testing, edition 2  (Ch 9)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BDD6F-8B6C-4A1D-8FFB-4712A03F9B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21677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Software Testing, edition 2  (Ch 9)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EA4E2-F0DD-4E21-9DBE-4EE10C2D45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81633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969963"/>
            <a:ext cx="4357687" cy="5565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69963"/>
            <a:ext cx="4357688" cy="5565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Software Testing, edition 2  (Ch 9)</a:t>
            </a: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A7462-23A5-4B77-BB2C-91B0819ECF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473315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Software Testing, edition 2  (Ch 9)</a:t>
            </a:r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566CD-A1CE-4836-AE84-C9150FC2E6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294836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Software Testing, edition 2  (Ch 9)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FCC65-23EF-490F-9129-2235C86F12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57855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Software Testing, edition 2  (Ch 9)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A7B9B-4FD3-4D50-81BC-079C3B5DA4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010287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Software Testing, edition 2  (Ch 9)</a:t>
            </a: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FDF75-D710-4B0A-BCC6-5E70495E7E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420596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Software Testing, edition 2  (Ch 9)</a:t>
            </a: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9E2CB-65D6-40D9-A81B-2C14AC38A2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98407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450" y="6575425"/>
            <a:ext cx="39751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  <a:latin typeface="+mn-lt"/>
                <a:ea typeface="SimSun" pitchFamily="2" charset="-122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Introduction to Software Testing, edition 2  (Ch 9)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08463" y="6567488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  <a:latin typeface="+mn-lt"/>
                <a:ea typeface="SimSun" pitchFamily="2" charset="-122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© </a:t>
            </a:r>
            <a:r>
              <a:rPr lang="en-US" altLang="zh-CN" dirty="0" err="1"/>
              <a:t>Ammann</a:t>
            </a:r>
            <a:r>
              <a:rPr lang="en-US" altLang="zh-CN" dirty="0"/>
              <a:t> &amp; Offutt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5663" y="6559550"/>
            <a:ext cx="19050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rgbClr val="000000"/>
                </a:solidFill>
                <a:latin typeface="+mj-lt"/>
                <a:ea typeface="SimSun" pitchFamily="2" charset="-122"/>
                <a:cs typeface="Arial" pitchFamily="34" charset="0"/>
              </a:defRPr>
            </a:lvl1pPr>
          </a:lstStyle>
          <a:p>
            <a:pPr>
              <a:defRPr/>
            </a:pPr>
            <a:fld id="{70E26694-1B49-4E46-B97E-D8F9F649B66C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350" y="96838"/>
            <a:ext cx="9089792" cy="632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-8541" y="786063"/>
            <a:ext cx="9127373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 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 </a:t>
            </a:r>
          </a:p>
          <a:p>
            <a:pPr lvl="4"/>
            <a:r>
              <a:rPr lang="en-US" altLang="zh-CN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effectLst/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rgbClr val="000000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rgbClr val="000000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rgbClr val="000000"/>
          </a:solidFill>
          <a:latin typeface="Gill Sans MT" panose="020B0502020104020203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rgbClr val="000000"/>
          </a:solidFill>
          <a:latin typeface="Gill Sans MT" panose="020B0502020104020203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>
              <a:lumMod val="50000"/>
            </a:schemeClr>
          </a:solidFill>
          <a:latin typeface="Gill Sans MT" panose="020B0502020104020203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gmu.edu/~offutt/softwaretes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2588" y="-114301"/>
            <a:ext cx="9144000" cy="25146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Introduction to Software Testing</a:t>
            </a:r>
            <a:br>
              <a:rPr lang="en-US" altLang="en-US" dirty="0"/>
            </a:br>
            <a:r>
              <a:rPr lang="en-US" altLang="zh-CN" b="0" dirty="0">
                <a:ea typeface="宋体" pitchFamily="2" charset="-122"/>
              </a:rPr>
              <a:t>Chapter 9</a:t>
            </a:r>
            <a:br>
              <a:rPr lang="en-US" altLang="en-US" dirty="0"/>
            </a:b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</a:rPr>
              <a:t>Syntax-based Testing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C594CC-4905-4D05-B676-42F2672A5F7A}"/>
              </a:ext>
            </a:extLst>
          </p:cNvPr>
          <p:cNvSpPr>
            <a:spLocks noGrp="1" noChangeArrowheads="1"/>
          </p:cNvSpPr>
          <p:nvPr/>
        </p:nvSpPr>
        <p:spPr>
          <a:xfrm>
            <a:off x="1311657" y="4804574"/>
            <a:ext cx="6721366" cy="11715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2800" b="0" dirty="0">
                <a:solidFill>
                  <a:srgbClr val="000000"/>
                </a:solidFill>
              </a:rPr>
              <a:t>Slides by: </a:t>
            </a:r>
            <a:r>
              <a:rPr lang="en-US" sz="2800" dirty="0">
                <a:solidFill>
                  <a:srgbClr val="000000"/>
                </a:solidFill>
              </a:rPr>
              <a:t>Paul Ammann &amp; Jeff Offutt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1600" b="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http://www.cs.gmu.edu/~offutt/softwaretest/</a:t>
            </a:r>
            <a:endParaRPr lang="en-US" sz="1600" b="0" dirty="0">
              <a:solidFill>
                <a:srgbClr val="000000"/>
              </a:solidFill>
            </a:endParaRPr>
          </a:p>
          <a:p>
            <a:r>
              <a:rPr lang="en-US" sz="2000" b="0" kern="0" dirty="0">
                <a:solidFill>
                  <a:srgbClr val="000000"/>
                </a:solidFill>
              </a:rPr>
              <a:t>Modified by: </a:t>
            </a:r>
            <a:r>
              <a:rPr lang="en-US" sz="2000" kern="0" dirty="0">
                <a:solidFill>
                  <a:srgbClr val="000000"/>
                </a:solidFill>
              </a:rPr>
              <a:t>Morteza Zakeri</a:t>
            </a:r>
          </a:p>
          <a:p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57515-563E-461E-9D40-24204CF0A1A2}"/>
              </a:ext>
            </a:extLst>
          </p:cNvPr>
          <p:cNvSpPr txBox="1">
            <a:spLocks noChangeArrowheads="1"/>
          </p:cNvSpPr>
          <p:nvPr/>
        </p:nvSpPr>
        <p:spPr>
          <a:xfrm>
            <a:off x="1311657" y="3013610"/>
            <a:ext cx="6841222" cy="830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Instructor: Morteza Zakeri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2D6A4EE-047B-489E-9F2F-A5B313905070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10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Grammar-based Coverage Criteria</a:t>
            </a:r>
            <a:endParaRPr lang="en-US" altLang="en-US" sz="3200" dirty="0">
              <a:ea typeface="宋体" pitchFamily="2" charset="-122"/>
            </a:endParaRP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69963"/>
            <a:ext cx="8867775" cy="1004887"/>
          </a:xfrm>
        </p:spPr>
        <p:txBody>
          <a:bodyPr/>
          <a:lstStyle/>
          <a:p>
            <a:r>
              <a:rPr lang="en-US" altLang="en-US" dirty="0"/>
              <a:t>A related criterion is the impractical one of deriving all possible strings</a:t>
            </a: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260060" y="1895475"/>
            <a:ext cx="8556770" cy="830997"/>
          </a:xfrm>
          <a:prstGeom prst="rect">
            <a:avLst/>
          </a:prstGeom>
          <a:solidFill>
            <a:srgbClr val="99FFCC"/>
          </a:solidFill>
          <a:ln w="19050" algn="ctr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zh-CN" sz="2400" u="sng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Derivation Coverage (DC)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: TR contains every possible string that can be derived from the grammar </a:t>
            </a:r>
            <a:r>
              <a:rPr lang="en-US" altLang="zh-CN" sz="2400" i="1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G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.</a:t>
            </a:r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138113" y="2851150"/>
            <a:ext cx="8678716" cy="352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 algn="just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  <a:defRPr/>
            </a:pP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The number of </a:t>
            </a:r>
            <a:r>
              <a:rPr 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TSC tests</a:t>
            </a: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is bound by the number of </a:t>
            </a:r>
            <a:r>
              <a:rPr 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terminal symbols</a:t>
            </a:r>
          </a:p>
          <a:p>
            <a:pPr marL="685800" lvl="1" indent="-228600" algn="just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  <a:defRPr/>
            </a:pPr>
            <a:r>
              <a:rPr 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13 in the stream grammar</a:t>
            </a:r>
          </a:p>
          <a:p>
            <a:pPr marL="285750" indent="-285750" algn="just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  <a:defRPr/>
            </a:pP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The number of </a:t>
            </a:r>
            <a:r>
              <a:rPr 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PDC tests</a:t>
            </a: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is bound by the number of </a:t>
            </a:r>
            <a:r>
              <a:rPr 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productions</a:t>
            </a:r>
          </a:p>
          <a:p>
            <a:pPr marL="685800" lvl="1" indent="-228600" algn="just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  <a:defRPr/>
            </a:pPr>
            <a:r>
              <a:rPr 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18 in the stream grammar</a:t>
            </a:r>
          </a:p>
          <a:p>
            <a:pPr marL="285750" indent="-285750" algn="just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  <a:defRPr/>
            </a:pP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The number of </a:t>
            </a:r>
            <a:r>
              <a:rPr 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DC tests</a:t>
            </a: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depends on the </a:t>
            </a:r>
            <a:r>
              <a:rPr 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details</a:t>
            </a: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of the grammar</a:t>
            </a:r>
          </a:p>
          <a:p>
            <a:pPr marL="685800" lvl="1" indent="-228600" algn="just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  <a:defRPr/>
            </a:pPr>
            <a:r>
              <a:rPr 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2,000,000,000</a:t>
            </a:r>
            <a:r>
              <a:rPr 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in the stream grammar!</a:t>
            </a:r>
          </a:p>
          <a:p>
            <a:pPr marL="285750" indent="-285750" algn="just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  <a:defRPr/>
            </a:pP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All TSC, PDC and DC tests are </a:t>
            </a:r>
            <a:r>
              <a:rPr 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in the grammar</a:t>
            </a: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… how about tests that are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</a:rPr>
              <a:t>NOT</a:t>
            </a:r>
            <a:r>
              <a:rPr lang="en-US" sz="2800" b="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</a:rPr>
              <a:t> in the grammar</a:t>
            </a: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? </a:t>
            </a:r>
            <a:r>
              <a:rPr lang="en-US" sz="2400" b="0" dirty="0">
                <a:solidFill>
                  <a:srgbClr val="C00000"/>
                </a:solidFill>
                <a:latin typeface="Gill Sans MT" panose="020B0502020104020203" pitchFamily="34" charset="0"/>
              </a:rPr>
              <a:t>Negative testing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 animBg="1" autoUpdateAnimBg="0"/>
      <p:bldP spid="27238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760B271-0ECD-4BCF-A3A3-255C0B763BC2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11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Mutation Testing</a:t>
            </a:r>
            <a:endParaRPr lang="en-US" altLang="en-US">
              <a:ea typeface="宋体" pitchFamily="2" charset="-122"/>
            </a:endParaRP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271588"/>
            <a:ext cx="8867775" cy="5264150"/>
          </a:xfrm>
        </p:spPr>
        <p:txBody>
          <a:bodyPr/>
          <a:lstStyle/>
          <a:p>
            <a:r>
              <a:rPr lang="en-US" altLang="en-US" dirty="0"/>
              <a:t>Grammars describe both </a:t>
            </a:r>
            <a:r>
              <a:rPr lang="en-US" altLang="en-US" dirty="0">
                <a:solidFill>
                  <a:schemeClr val="tx2"/>
                </a:solidFill>
              </a:rPr>
              <a:t>valid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chemeClr val="tx2"/>
                </a:solidFill>
              </a:rPr>
              <a:t>invalid</a:t>
            </a:r>
            <a:r>
              <a:rPr lang="en-US" altLang="en-US" dirty="0"/>
              <a:t> strings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Both types can be produced as </a:t>
            </a:r>
            <a:r>
              <a:rPr lang="en-US" altLang="en-US" dirty="0">
                <a:solidFill>
                  <a:schemeClr val="tx2"/>
                </a:solidFill>
              </a:rPr>
              <a:t>mutants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A mutant is a </a:t>
            </a:r>
            <a:r>
              <a:rPr lang="en-US" altLang="en-US" dirty="0">
                <a:solidFill>
                  <a:schemeClr val="tx2"/>
                </a:solidFill>
              </a:rPr>
              <a:t>variation</a:t>
            </a:r>
            <a:r>
              <a:rPr lang="en-US" altLang="en-US" dirty="0"/>
              <a:t> of a valid string</a:t>
            </a:r>
          </a:p>
          <a:p>
            <a:pPr lvl="1"/>
            <a:r>
              <a:rPr lang="en-US" altLang="en-US" dirty="0"/>
              <a:t>Mutants may be </a:t>
            </a:r>
            <a:r>
              <a:rPr lang="en-US" altLang="en-US" b="1" dirty="0"/>
              <a:t>valid</a:t>
            </a:r>
            <a:r>
              <a:rPr lang="en-US" altLang="en-US" dirty="0"/>
              <a:t> or </a:t>
            </a:r>
            <a:r>
              <a:rPr lang="en-US" altLang="en-US" b="1" dirty="0"/>
              <a:t>invalid</a:t>
            </a:r>
            <a:r>
              <a:rPr lang="en-US" altLang="en-US" dirty="0"/>
              <a:t> strings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Mutation is based on “</a:t>
            </a:r>
            <a:r>
              <a:rPr lang="en-US" altLang="en-US" dirty="0">
                <a:solidFill>
                  <a:schemeClr val="tx2"/>
                </a:solidFill>
              </a:rPr>
              <a:t>mutation operators</a:t>
            </a:r>
            <a:r>
              <a:rPr lang="en-US" altLang="en-US" dirty="0"/>
              <a:t>” and “</a:t>
            </a:r>
            <a:r>
              <a:rPr lang="en-US" altLang="en-US" dirty="0">
                <a:solidFill>
                  <a:schemeClr val="tx2"/>
                </a:solidFill>
              </a:rPr>
              <a:t>ground strings</a:t>
            </a:r>
            <a:r>
              <a:rPr lang="en-US" altLang="en-US" dirty="0"/>
              <a:t>”.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32548" y="721880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(9.1.2)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50D0680-5A55-4D07-858F-833831AF2437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12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Mutation?</a:t>
            </a:r>
          </a:p>
        </p:txBody>
      </p:sp>
      <p:sp>
        <p:nvSpPr>
          <p:cNvPr id="281606" name="Text Box 6"/>
          <p:cNvSpPr txBox="1">
            <a:spLocks noChangeArrowheads="1"/>
          </p:cNvSpPr>
          <p:nvPr/>
        </p:nvSpPr>
        <p:spPr bwMode="auto">
          <a:xfrm>
            <a:off x="342900" y="1909763"/>
            <a:ext cx="8458200" cy="3111500"/>
          </a:xfrm>
          <a:prstGeom prst="rect">
            <a:avLst/>
          </a:prstGeom>
          <a:solidFill>
            <a:srgbClr val="99FFCC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CN" sz="2800" u="sng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General View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endParaRPr lang="en-US" sz="28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</p:txBody>
      </p:sp>
      <p:sp>
        <p:nvSpPr>
          <p:cNvPr id="281607" name="Text Box 7"/>
          <p:cNvSpPr txBox="1">
            <a:spLocks noChangeArrowheads="1"/>
          </p:cNvSpPr>
          <p:nvPr/>
        </p:nvSpPr>
        <p:spPr bwMode="auto">
          <a:xfrm>
            <a:off x="342900" y="1923835"/>
            <a:ext cx="8458200" cy="3108543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defRPr/>
            </a:pPr>
            <a:endParaRPr lang="en-US" altLang="zh-CN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We are performing mutation analysis whenever we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use well defined </a:t>
            </a:r>
            <a:r>
              <a:rPr lang="en-US" altLang="zh-CN" sz="2800" b="0" dirty="0">
                <a:solidFill>
                  <a:srgbClr val="0000FF"/>
                </a:solidFill>
                <a:latin typeface="Gill Sans MT" panose="020B0502020104020203" pitchFamily="34" charset="0"/>
                <a:ea typeface="SimSun" pitchFamily="2" charset="-122"/>
              </a:rPr>
              <a:t>rules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defined on </a:t>
            </a:r>
            <a:r>
              <a:rPr lang="en-US" altLang="zh-CN" sz="2800" b="0" dirty="0">
                <a:solidFill>
                  <a:srgbClr val="0000FF"/>
                </a:solidFill>
                <a:latin typeface="Gill Sans MT" panose="020B0502020104020203" pitchFamily="34" charset="0"/>
                <a:ea typeface="SimSun" pitchFamily="2" charset="-122"/>
              </a:rPr>
              <a:t>syntactic descriptions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to make </a:t>
            </a:r>
            <a:r>
              <a:rPr lang="en-US" altLang="zh-CN" sz="2800" b="0" dirty="0">
                <a:solidFill>
                  <a:srgbClr val="0000FF"/>
                </a:solidFill>
                <a:latin typeface="Gill Sans MT" panose="020B0502020104020203" pitchFamily="34" charset="0"/>
                <a:ea typeface="SimSun" pitchFamily="2" charset="-122"/>
              </a:rPr>
              <a:t>systematic changes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to the </a:t>
            </a:r>
            <a:r>
              <a:rPr lang="en-US" altLang="zh-CN" sz="2800" b="0" dirty="0">
                <a:solidFill>
                  <a:srgbClr val="0000FF"/>
                </a:solidFill>
                <a:latin typeface="Gill Sans MT" panose="020B0502020104020203" pitchFamily="34" charset="0"/>
                <a:ea typeface="SimSun" pitchFamily="2" charset="-122"/>
              </a:rPr>
              <a:t>syntax</a:t>
            </a: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or to </a:t>
            </a:r>
            <a:r>
              <a:rPr lang="en-US" altLang="zh-CN" sz="2800" b="0" dirty="0">
                <a:solidFill>
                  <a:srgbClr val="0000FF"/>
                </a:solidFill>
                <a:latin typeface="Gill Sans MT" panose="020B0502020104020203" pitchFamily="34" charset="0"/>
                <a:ea typeface="SimSun" pitchFamily="2" charset="-122"/>
              </a:rPr>
              <a:t>objects</a:t>
            </a: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developed from the syntax</a:t>
            </a:r>
            <a:endParaRPr lang="en-US" sz="2800" b="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971800" y="1757363"/>
            <a:ext cx="4572000" cy="1752600"/>
            <a:chOff x="1872" y="1680"/>
            <a:chExt cx="2880" cy="1104"/>
          </a:xfrm>
        </p:grpSpPr>
        <p:sp>
          <p:nvSpPr>
            <p:cNvPr id="25625" name="Oval 9"/>
            <p:cNvSpPr>
              <a:spLocks noChangeArrowheads="1"/>
            </p:cNvSpPr>
            <p:nvPr/>
          </p:nvSpPr>
          <p:spPr bwMode="auto">
            <a:xfrm>
              <a:off x="1872" y="2400"/>
              <a:ext cx="672" cy="38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solidFill>
                  <a:srgbClr val="FFCC00"/>
                </a:solidFill>
              </a:endParaRPr>
            </a:p>
          </p:txBody>
        </p:sp>
        <p:sp>
          <p:nvSpPr>
            <p:cNvPr id="25626" name="Text Box 10"/>
            <p:cNvSpPr txBox="1">
              <a:spLocks noChangeArrowheads="1"/>
            </p:cNvSpPr>
            <p:nvPr/>
          </p:nvSpPr>
          <p:spPr bwMode="auto">
            <a:xfrm>
              <a:off x="3744" y="1680"/>
              <a:ext cx="1008" cy="524"/>
            </a:xfrm>
            <a:prstGeom prst="rect">
              <a:avLst/>
            </a:prstGeom>
            <a:solidFill>
              <a:srgbClr val="0000CC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FFCC00"/>
                  </a:solidFill>
                  <a:latin typeface="Gill Sans MT" panose="020B0502020104020203" pitchFamily="34" charset="0"/>
                </a:rPr>
                <a:t>mutation operators</a:t>
              </a:r>
            </a:p>
          </p:txBody>
        </p:sp>
        <p:sp>
          <p:nvSpPr>
            <p:cNvPr id="25627" name="Line 11"/>
            <p:cNvSpPr>
              <a:spLocks noChangeShapeType="1"/>
            </p:cNvSpPr>
            <p:nvPr/>
          </p:nvSpPr>
          <p:spPr bwMode="auto">
            <a:xfrm flipV="1">
              <a:off x="2544" y="2016"/>
              <a:ext cx="120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FFCC00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81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281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281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7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2816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9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2816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6" grpId="0" animBg="1" autoUpdateAnimBg="0"/>
      <p:bldP spid="281607" grpId="0" uiExpand="1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50D0680-5A55-4D07-858F-833831AF2437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13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Mutation?</a:t>
            </a:r>
          </a:p>
        </p:txBody>
      </p:sp>
      <p:sp>
        <p:nvSpPr>
          <p:cNvPr id="281606" name="Text Box 6"/>
          <p:cNvSpPr txBox="1">
            <a:spLocks noChangeArrowheads="1"/>
          </p:cNvSpPr>
          <p:nvPr/>
        </p:nvSpPr>
        <p:spPr bwMode="auto">
          <a:xfrm>
            <a:off x="342900" y="1909763"/>
            <a:ext cx="8458200" cy="3111500"/>
          </a:xfrm>
          <a:prstGeom prst="rect">
            <a:avLst/>
          </a:prstGeom>
          <a:solidFill>
            <a:srgbClr val="99FFCC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CN" sz="2800" u="sng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General View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endParaRPr lang="en-US" sz="28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</p:txBody>
      </p:sp>
      <p:sp>
        <p:nvSpPr>
          <p:cNvPr id="281607" name="Text Box 7"/>
          <p:cNvSpPr txBox="1">
            <a:spLocks noChangeArrowheads="1"/>
          </p:cNvSpPr>
          <p:nvPr/>
        </p:nvSpPr>
        <p:spPr bwMode="auto">
          <a:xfrm>
            <a:off x="342900" y="1923835"/>
            <a:ext cx="8458200" cy="3108543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defRPr/>
            </a:pPr>
            <a:endParaRPr lang="en-US" altLang="zh-CN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We are performing mutation analysis whenever we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use well defined </a:t>
            </a:r>
            <a:r>
              <a:rPr lang="en-US" altLang="zh-CN" sz="2800" b="0" dirty="0">
                <a:solidFill>
                  <a:srgbClr val="0000FF"/>
                </a:solidFill>
                <a:latin typeface="Gill Sans MT" panose="020B0502020104020203" pitchFamily="34" charset="0"/>
                <a:ea typeface="SimSun" pitchFamily="2" charset="-122"/>
              </a:rPr>
              <a:t>rules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defined on </a:t>
            </a:r>
            <a:r>
              <a:rPr lang="en-US" altLang="zh-CN" sz="2800" b="0" dirty="0">
                <a:solidFill>
                  <a:srgbClr val="0000FF"/>
                </a:solidFill>
                <a:latin typeface="Gill Sans MT" panose="020B0502020104020203" pitchFamily="34" charset="0"/>
                <a:ea typeface="SimSun" pitchFamily="2" charset="-122"/>
              </a:rPr>
              <a:t>syntactic descriptions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to make </a:t>
            </a:r>
            <a:r>
              <a:rPr lang="en-US" altLang="zh-CN" sz="2800" b="0" dirty="0">
                <a:solidFill>
                  <a:srgbClr val="0000FF"/>
                </a:solidFill>
                <a:latin typeface="Gill Sans MT" panose="020B0502020104020203" pitchFamily="34" charset="0"/>
                <a:ea typeface="SimSun" pitchFamily="2" charset="-122"/>
              </a:rPr>
              <a:t>systematic changes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to the </a:t>
            </a:r>
            <a:r>
              <a:rPr lang="en-US" altLang="zh-CN" sz="2800" b="0" dirty="0">
                <a:solidFill>
                  <a:srgbClr val="0000FF"/>
                </a:solidFill>
                <a:latin typeface="Gill Sans MT" panose="020B0502020104020203" pitchFamily="34" charset="0"/>
                <a:ea typeface="SimSun" pitchFamily="2" charset="-122"/>
              </a:rPr>
              <a:t>syntax</a:t>
            </a: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or to </a:t>
            </a:r>
            <a:r>
              <a:rPr lang="en-US" altLang="zh-CN" sz="2800" b="0" dirty="0">
                <a:solidFill>
                  <a:srgbClr val="0000FF"/>
                </a:solidFill>
                <a:latin typeface="Gill Sans MT" panose="020B0502020104020203" pitchFamily="34" charset="0"/>
                <a:ea typeface="SimSun" pitchFamily="2" charset="-122"/>
              </a:rPr>
              <a:t>objects</a:t>
            </a: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developed from the syntax</a:t>
            </a:r>
            <a:endParaRPr lang="en-US" sz="2800" b="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971800" y="1757363"/>
            <a:ext cx="4572000" cy="1752600"/>
            <a:chOff x="1872" y="1680"/>
            <a:chExt cx="2880" cy="1104"/>
          </a:xfrm>
        </p:grpSpPr>
        <p:sp>
          <p:nvSpPr>
            <p:cNvPr id="25625" name="Oval 9"/>
            <p:cNvSpPr>
              <a:spLocks noChangeArrowheads="1"/>
            </p:cNvSpPr>
            <p:nvPr/>
          </p:nvSpPr>
          <p:spPr bwMode="auto">
            <a:xfrm>
              <a:off x="1872" y="2400"/>
              <a:ext cx="672" cy="38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solidFill>
                  <a:srgbClr val="FFCC00"/>
                </a:solidFill>
              </a:endParaRPr>
            </a:p>
          </p:txBody>
        </p:sp>
        <p:sp>
          <p:nvSpPr>
            <p:cNvPr id="25626" name="Text Box 10"/>
            <p:cNvSpPr txBox="1">
              <a:spLocks noChangeArrowheads="1"/>
            </p:cNvSpPr>
            <p:nvPr/>
          </p:nvSpPr>
          <p:spPr bwMode="auto">
            <a:xfrm>
              <a:off x="3744" y="1680"/>
              <a:ext cx="1008" cy="524"/>
            </a:xfrm>
            <a:prstGeom prst="rect">
              <a:avLst/>
            </a:prstGeom>
            <a:solidFill>
              <a:srgbClr val="0000CC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FFCC00"/>
                  </a:solidFill>
                  <a:latin typeface="Gill Sans MT" panose="020B0502020104020203" pitchFamily="34" charset="0"/>
                </a:rPr>
                <a:t>mutation operators</a:t>
              </a:r>
            </a:p>
          </p:txBody>
        </p:sp>
        <p:sp>
          <p:nvSpPr>
            <p:cNvPr id="25627" name="Line 11"/>
            <p:cNvSpPr>
              <a:spLocks noChangeShapeType="1"/>
            </p:cNvSpPr>
            <p:nvPr/>
          </p:nvSpPr>
          <p:spPr bwMode="auto">
            <a:xfrm flipV="1">
              <a:off x="2544" y="2016"/>
              <a:ext cx="120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FFCC00"/>
                </a:solidFill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209800" y="2824163"/>
            <a:ext cx="5791200" cy="1295400"/>
            <a:chOff x="1392" y="2352"/>
            <a:chExt cx="3648" cy="816"/>
          </a:xfrm>
        </p:grpSpPr>
        <p:sp>
          <p:nvSpPr>
            <p:cNvPr id="25622" name="Oval 13"/>
            <p:cNvSpPr>
              <a:spLocks noChangeArrowheads="1"/>
            </p:cNvSpPr>
            <p:nvPr/>
          </p:nvSpPr>
          <p:spPr bwMode="auto">
            <a:xfrm>
              <a:off x="1392" y="2736"/>
              <a:ext cx="2304" cy="43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solidFill>
                  <a:srgbClr val="FFCC00"/>
                </a:solidFill>
              </a:endParaRPr>
            </a:p>
          </p:txBody>
        </p:sp>
        <p:sp>
          <p:nvSpPr>
            <p:cNvPr id="25623" name="Text Box 14"/>
            <p:cNvSpPr txBox="1">
              <a:spLocks noChangeArrowheads="1"/>
            </p:cNvSpPr>
            <p:nvPr/>
          </p:nvSpPr>
          <p:spPr bwMode="auto">
            <a:xfrm>
              <a:off x="3888" y="2352"/>
              <a:ext cx="1152" cy="294"/>
            </a:xfrm>
            <a:prstGeom prst="rect">
              <a:avLst/>
            </a:prstGeom>
            <a:solidFill>
              <a:srgbClr val="0000CC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FFCC00"/>
                  </a:solidFill>
                  <a:latin typeface="Gill Sans MT" panose="020B0502020104020203" pitchFamily="34" charset="0"/>
                </a:rPr>
                <a:t>grammars</a:t>
              </a:r>
            </a:p>
          </p:txBody>
        </p:sp>
        <p:sp>
          <p:nvSpPr>
            <p:cNvPr id="25624" name="Line 15"/>
            <p:cNvSpPr>
              <a:spLocks noChangeShapeType="1"/>
            </p:cNvSpPr>
            <p:nvPr/>
          </p:nvSpPr>
          <p:spPr bwMode="auto">
            <a:xfrm flipV="1">
              <a:off x="3264" y="2592"/>
              <a:ext cx="624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FFCC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11138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81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281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281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7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2816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9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2816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6" grpId="0" animBg="1" autoUpdateAnimBg="0"/>
      <p:bldP spid="281607" grpId="0" uiExpand="1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50D0680-5A55-4D07-858F-833831AF2437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14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Mutation?</a:t>
            </a:r>
          </a:p>
        </p:txBody>
      </p:sp>
      <p:sp>
        <p:nvSpPr>
          <p:cNvPr id="281606" name="Text Box 6"/>
          <p:cNvSpPr txBox="1">
            <a:spLocks noChangeArrowheads="1"/>
          </p:cNvSpPr>
          <p:nvPr/>
        </p:nvSpPr>
        <p:spPr bwMode="auto">
          <a:xfrm>
            <a:off x="342900" y="1909763"/>
            <a:ext cx="8458200" cy="3111500"/>
          </a:xfrm>
          <a:prstGeom prst="rect">
            <a:avLst/>
          </a:prstGeom>
          <a:solidFill>
            <a:srgbClr val="99FFCC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CN" sz="2800" u="sng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General View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endParaRPr lang="en-US" sz="28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</p:txBody>
      </p:sp>
      <p:sp>
        <p:nvSpPr>
          <p:cNvPr id="281607" name="Text Box 7"/>
          <p:cNvSpPr txBox="1">
            <a:spLocks noChangeArrowheads="1"/>
          </p:cNvSpPr>
          <p:nvPr/>
        </p:nvSpPr>
        <p:spPr bwMode="auto">
          <a:xfrm>
            <a:off x="342900" y="1923835"/>
            <a:ext cx="8458200" cy="3108543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defRPr/>
            </a:pPr>
            <a:endParaRPr lang="en-US" altLang="zh-CN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We are performing mutation analysis whenever we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use well defined </a:t>
            </a:r>
            <a:r>
              <a:rPr lang="en-US" altLang="zh-CN" sz="2800" b="0" dirty="0">
                <a:solidFill>
                  <a:srgbClr val="0000FF"/>
                </a:solidFill>
                <a:latin typeface="Gill Sans MT" panose="020B0502020104020203" pitchFamily="34" charset="0"/>
                <a:ea typeface="SimSun" pitchFamily="2" charset="-122"/>
              </a:rPr>
              <a:t>rules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defined on </a:t>
            </a:r>
            <a:r>
              <a:rPr lang="en-US" altLang="zh-CN" sz="2800" b="0" dirty="0">
                <a:solidFill>
                  <a:srgbClr val="0000FF"/>
                </a:solidFill>
                <a:latin typeface="Gill Sans MT" panose="020B0502020104020203" pitchFamily="34" charset="0"/>
                <a:ea typeface="SimSun" pitchFamily="2" charset="-122"/>
              </a:rPr>
              <a:t>syntactic descriptions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to make </a:t>
            </a:r>
            <a:r>
              <a:rPr lang="en-US" altLang="zh-CN" sz="2800" b="0" dirty="0">
                <a:solidFill>
                  <a:srgbClr val="0000FF"/>
                </a:solidFill>
                <a:latin typeface="Gill Sans MT" panose="020B0502020104020203" pitchFamily="34" charset="0"/>
                <a:ea typeface="SimSun" pitchFamily="2" charset="-122"/>
              </a:rPr>
              <a:t>systematic changes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to the </a:t>
            </a:r>
            <a:r>
              <a:rPr lang="en-US" altLang="zh-CN" sz="2800" b="0" dirty="0">
                <a:solidFill>
                  <a:srgbClr val="0000FF"/>
                </a:solidFill>
                <a:latin typeface="Gill Sans MT" panose="020B0502020104020203" pitchFamily="34" charset="0"/>
                <a:ea typeface="SimSun" pitchFamily="2" charset="-122"/>
              </a:rPr>
              <a:t>syntax</a:t>
            </a: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or to </a:t>
            </a:r>
            <a:r>
              <a:rPr lang="en-US" altLang="zh-CN" sz="2800" b="0" dirty="0">
                <a:solidFill>
                  <a:srgbClr val="0000FF"/>
                </a:solidFill>
                <a:latin typeface="Gill Sans MT" panose="020B0502020104020203" pitchFamily="34" charset="0"/>
                <a:ea typeface="SimSun" pitchFamily="2" charset="-122"/>
              </a:rPr>
              <a:t>objects</a:t>
            </a: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developed from the syntax</a:t>
            </a:r>
            <a:endParaRPr lang="en-US" sz="2800" b="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971800" y="1757363"/>
            <a:ext cx="4572000" cy="1752600"/>
            <a:chOff x="1872" y="1680"/>
            <a:chExt cx="2880" cy="1104"/>
          </a:xfrm>
        </p:grpSpPr>
        <p:sp>
          <p:nvSpPr>
            <p:cNvPr id="25625" name="Oval 9"/>
            <p:cNvSpPr>
              <a:spLocks noChangeArrowheads="1"/>
            </p:cNvSpPr>
            <p:nvPr/>
          </p:nvSpPr>
          <p:spPr bwMode="auto">
            <a:xfrm>
              <a:off x="1872" y="2400"/>
              <a:ext cx="672" cy="38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solidFill>
                  <a:srgbClr val="FFCC00"/>
                </a:solidFill>
              </a:endParaRPr>
            </a:p>
          </p:txBody>
        </p:sp>
        <p:sp>
          <p:nvSpPr>
            <p:cNvPr id="25626" name="Text Box 10"/>
            <p:cNvSpPr txBox="1">
              <a:spLocks noChangeArrowheads="1"/>
            </p:cNvSpPr>
            <p:nvPr/>
          </p:nvSpPr>
          <p:spPr bwMode="auto">
            <a:xfrm>
              <a:off x="3744" y="1680"/>
              <a:ext cx="1008" cy="524"/>
            </a:xfrm>
            <a:prstGeom prst="rect">
              <a:avLst/>
            </a:prstGeom>
            <a:solidFill>
              <a:srgbClr val="0000CC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FFCC00"/>
                  </a:solidFill>
                  <a:latin typeface="Gill Sans MT" panose="020B0502020104020203" pitchFamily="34" charset="0"/>
                </a:rPr>
                <a:t>mutation operators</a:t>
              </a:r>
            </a:p>
          </p:txBody>
        </p:sp>
        <p:sp>
          <p:nvSpPr>
            <p:cNvPr id="25627" name="Line 11"/>
            <p:cNvSpPr>
              <a:spLocks noChangeShapeType="1"/>
            </p:cNvSpPr>
            <p:nvPr/>
          </p:nvSpPr>
          <p:spPr bwMode="auto">
            <a:xfrm flipV="1">
              <a:off x="2544" y="2016"/>
              <a:ext cx="120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FFCC00"/>
                </a:solidFill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209800" y="2824163"/>
            <a:ext cx="5791200" cy="1295400"/>
            <a:chOff x="1392" y="2352"/>
            <a:chExt cx="3648" cy="816"/>
          </a:xfrm>
        </p:grpSpPr>
        <p:sp>
          <p:nvSpPr>
            <p:cNvPr id="25622" name="Oval 13"/>
            <p:cNvSpPr>
              <a:spLocks noChangeArrowheads="1"/>
            </p:cNvSpPr>
            <p:nvPr/>
          </p:nvSpPr>
          <p:spPr bwMode="auto">
            <a:xfrm>
              <a:off x="1392" y="2736"/>
              <a:ext cx="2304" cy="43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solidFill>
                  <a:srgbClr val="FFCC00"/>
                </a:solidFill>
              </a:endParaRPr>
            </a:p>
          </p:txBody>
        </p:sp>
        <p:sp>
          <p:nvSpPr>
            <p:cNvPr id="25623" name="Text Box 14"/>
            <p:cNvSpPr txBox="1">
              <a:spLocks noChangeArrowheads="1"/>
            </p:cNvSpPr>
            <p:nvPr/>
          </p:nvSpPr>
          <p:spPr bwMode="auto">
            <a:xfrm>
              <a:off x="3888" y="2352"/>
              <a:ext cx="1152" cy="294"/>
            </a:xfrm>
            <a:prstGeom prst="rect">
              <a:avLst/>
            </a:prstGeom>
            <a:solidFill>
              <a:srgbClr val="0000CC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FFCC00"/>
                  </a:solidFill>
                  <a:latin typeface="Gill Sans MT" panose="020B0502020104020203" pitchFamily="34" charset="0"/>
                </a:rPr>
                <a:t>grammars</a:t>
              </a:r>
            </a:p>
          </p:txBody>
        </p:sp>
        <p:sp>
          <p:nvSpPr>
            <p:cNvPr id="25624" name="Line 15"/>
            <p:cNvSpPr>
              <a:spLocks noChangeShapeType="1"/>
            </p:cNvSpPr>
            <p:nvPr/>
          </p:nvSpPr>
          <p:spPr bwMode="auto">
            <a:xfrm flipV="1">
              <a:off x="3264" y="2592"/>
              <a:ext cx="624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FFCC00"/>
                </a:solidFill>
              </a:endParaRP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1828800" y="3433763"/>
            <a:ext cx="7239000" cy="1143000"/>
            <a:chOff x="1152" y="2688"/>
            <a:chExt cx="4560" cy="720"/>
          </a:xfrm>
        </p:grpSpPr>
        <p:sp>
          <p:nvSpPr>
            <p:cNvPr id="25613" name="Oval 25"/>
            <p:cNvSpPr>
              <a:spLocks noChangeArrowheads="1"/>
            </p:cNvSpPr>
            <p:nvPr/>
          </p:nvSpPr>
          <p:spPr bwMode="auto">
            <a:xfrm>
              <a:off x="1152" y="3024"/>
              <a:ext cx="2064" cy="38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solidFill>
                  <a:srgbClr val="FFCC00"/>
                </a:solidFill>
              </a:endParaRPr>
            </a:p>
          </p:txBody>
        </p:sp>
        <p:sp>
          <p:nvSpPr>
            <p:cNvPr id="25614" name="Text Box 26"/>
            <p:cNvSpPr txBox="1">
              <a:spLocks noChangeArrowheads="1"/>
            </p:cNvSpPr>
            <p:nvPr/>
          </p:nvSpPr>
          <p:spPr bwMode="auto">
            <a:xfrm>
              <a:off x="3696" y="2688"/>
              <a:ext cx="2016" cy="640"/>
            </a:xfrm>
            <a:prstGeom prst="rect">
              <a:avLst/>
            </a:prstGeom>
            <a:solidFill>
              <a:srgbClr val="0000CC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solidFill>
                    <a:srgbClr val="FFCC00"/>
                  </a:solidFill>
                  <a:latin typeface="Gill Sans MT" panose="020B0502020104020203" pitchFamily="34" charset="0"/>
                </a:rPr>
                <a:t>Applied universally or according to empirically verified distributions</a:t>
              </a:r>
            </a:p>
          </p:txBody>
        </p:sp>
        <p:sp>
          <p:nvSpPr>
            <p:cNvPr id="25615" name="Line 27"/>
            <p:cNvSpPr>
              <a:spLocks noChangeShapeType="1"/>
            </p:cNvSpPr>
            <p:nvPr/>
          </p:nvSpPr>
          <p:spPr bwMode="auto">
            <a:xfrm flipV="1">
              <a:off x="3216" y="3120"/>
              <a:ext cx="48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FFCC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353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81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281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281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7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2816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9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2816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6" grpId="0" animBg="1" autoUpdateAnimBg="0"/>
      <p:bldP spid="281607" grpId="0" uiExpand="1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50D0680-5A55-4D07-858F-833831AF2437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15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Mutation?</a:t>
            </a:r>
          </a:p>
        </p:txBody>
      </p:sp>
      <p:sp>
        <p:nvSpPr>
          <p:cNvPr id="281606" name="Text Box 6"/>
          <p:cNvSpPr txBox="1">
            <a:spLocks noChangeArrowheads="1"/>
          </p:cNvSpPr>
          <p:nvPr/>
        </p:nvSpPr>
        <p:spPr bwMode="auto">
          <a:xfrm>
            <a:off x="342900" y="1909763"/>
            <a:ext cx="8458200" cy="3111500"/>
          </a:xfrm>
          <a:prstGeom prst="rect">
            <a:avLst/>
          </a:prstGeom>
          <a:solidFill>
            <a:srgbClr val="99FFCC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CN" sz="2800" u="sng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General View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endParaRPr lang="en-US" sz="28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</p:txBody>
      </p:sp>
      <p:sp>
        <p:nvSpPr>
          <p:cNvPr id="281607" name="Text Box 7"/>
          <p:cNvSpPr txBox="1">
            <a:spLocks noChangeArrowheads="1"/>
          </p:cNvSpPr>
          <p:nvPr/>
        </p:nvSpPr>
        <p:spPr bwMode="auto">
          <a:xfrm>
            <a:off x="342900" y="1923835"/>
            <a:ext cx="8458200" cy="3108543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defRPr/>
            </a:pPr>
            <a:endParaRPr lang="en-US" altLang="zh-CN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We are performing mutation analysis whenever we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use well defined </a:t>
            </a:r>
            <a:r>
              <a:rPr lang="en-US" altLang="zh-CN" sz="2800" b="0" dirty="0">
                <a:solidFill>
                  <a:srgbClr val="0000FF"/>
                </a:solidFill>
                <a:latin typeface="Gill Sans MT" panose="020B0502020104020203" pitchFamily="34" charset="0"/>
                <a:ea typeface="SimSun" pitchFamily="2" charset="-122"/>
              </a:rPr>
              <a:t>rules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defined on </a:t>
            </a:r>
            <a:r>
              <a:rPr lang="en-US" altLang="zh-CN" sz="2800" b="0" dirty="0">
                <a:solidFill>
                  <a:srgbClr val="0000FF"/>
                </a:solidFill>
                <a:latin typeface="Gill Sans MT" panose="020B0502020104020203" pitchFamily="34" charset="0"/>
                <a:ea typeface="SimSun" pitchFamily="2" charset="-122"/>
              </a:rPr>
              <a:t>syntactic descriptions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to make </a:t>
            </a:r>
            <a:r>
              <a:rPr lang="en-US" altLang="zh-CN" sz="2800" b="0" dirty="0">
                <a:solidFill>
                  <a:srgbClr val="0000FF"/>
                </a:solidFill>
                <a:latin typeface="Gill Sans MT" panose="020B0502020104020203" pitchFamily="34" charset="0"/>
                <a:ea typeface="SimSun" pitchFamily="2" charset="-122"/>
              </a:rPr>
              <a:t>systematic changes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to the </a:t>
            </a:r>
            <a:r>
              <a:rPr lang="en-US" altLang="zh-CN" sz="2800" b="0" dirty="0">
                <a:solidFill>
                  <a:srgbClr val="0000FF"/>
                </a:solidFill>
                <a:latin typeface="Gill Sans MT" panose="020B0502020104020203" pitchFamily="34" charset="0"/>
                <a:ea typeface="SimSun" pitchFamily="2" charset="-122"/>
              </a:rPr>
              <a:t>syntax</a:t>
            </a: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or to </a:t>
            </a:r>
            <a:r>
              <a:rPr lang="en-US" altLang="zh-CN" sz="2800" b="0" dirty="0">
                <a:solidFill>
                  <a:srgbClr val="0000FF"/>
                </a:solidFill>
                <a:latin typeface="Gill Sans MT" panose="020B0502020104020203" pitchFamily="34" charset="0"/>
                <a:ea typeface="SimSun" pitchFamily="2" charset="-122"/>
              </a:rPr>
              <a:t>objects</a:t>
            </a: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developed from the syntax</a:t>
            </a:r>
            <a:endParaRPr lang="en-US" sz="2800" b="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971800" y="1757363"/>
            <a:ext cx="4572000" cy="1752600"/>
            <a:chOff x="1872" y="1680"/>
            <a:chExt cx="2880" cy="1104"/>
          </a:xfrm>
        </p:grpSpPr>
        <p:sp>
          <p:nvSpPr>
            <p:cNvPr id="25625" name="Oval 9"/>
            <p:cNvSpPr>
              <a:spLocks noChangeArrowheads="1"/>
            </p:cNvSpPr>
            <p:nvPr/>
          </p:nvSpPr>
          <p:spPr bwMode="auto">
            <a:xfrm>
              <a:off x="1872" y="2400"/>
              <a:ext cx="672" cy="38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solidFill>
                  <a:srgbClr val="FFCC00"/>
                </a:solidFill>
              </a:endParaRPr>
            </a:p>
          </p:txBody>
        </p:sp>
        <p:sp>
          <p:nvSpPr>
            <p:cNvPr id="25626" name="Text Box 10"/>
            <p:cNvSpPr txBox="1">
              <a:spLocks noChangeArrowheads="1"/>
            </p:cNvSpPr>
            <p:nvPr/>
          </p:nvSpPr>
          <p:spPr bwMode="auto">
            <a:xfrm>
              <a:off x="3744" y="1680"/>
              <a:ext cx="1008" cy="524"/>
            </a:xfrm>
            <a:prstGeom prst="rect">
              <a:avLst/>
            </a:prstGeom>
            <a:solidFill>
              <a:srgbClr val="0000CC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FFCC00"/>
                  </a:solidFill>
                  <a:latin typeface="Gill Sans MT" panose="020B0502020104020203" pitchFamily="34" charset="0"/>
                </a:rPr>
                <a:t>mutation operators</a:t>
              </a:r>
            </a:p>
          </p:txBody>
        </p:sp>
        <p:sp>
          <p:nvSpPr>
            <p:cNvPr id="25627" name="Line 11"/>
            <p:cNvSpPr>
              <a:spLocks noChangeShapeType="1"/>
            </p:cNvSpPr>
            <p:nvPr/>
          </p:nvSpPr>
          <p:spPr bwMode="auto">
            <a:xfrm flipV="1">
              <a:off x="2544" y="2016"/>
              <a:ext cx="120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FFCC00"/>
                </a:solidFill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209800" y="2824163"/>
            <a:ext cx="5791200" cy="1295400"/>
            <a:chOff x="1392" y="2352"/>
            <a:chExt cx="3648" cy="816"/>
          </a:xfrm>
        </p:grpSpPr>
        <p:sp>
          <p:nvSpPr>
            <p:cNvPr id="25622" name="Oval 13"/>
            <p:cNvSpPr>
              <a:spLocks noChangeArrowheads="1"/>
            </p:cNvSpPr>
            <p:nvPr/>
          </p:nvSpPr>
          <p:spPr bwMode="auto">
            <a:xfrm>
              <a:off x="1392" y="2736"/>
              <a:ext cx="2304" cy="43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solidFill>
                  <a:srgbClr val="FFCC00"/>
                </a:solidFill>
              </a:endParaRPr>
            </a:p>
          </p:txBody>
        </p:sp>
        <p:sp>
          <p:nvSpPr>
            <p:cNvPr id="25623" name="Text Box 14"/>
            <p:cNvSpPr txBox="1">
              <a:spLocks noChangeArrowheads="1"/>
            </p:cNvSpPr>
            <p:nvPr/>
          </p:nvSpPr>
          <p:spPr bwMode="auto">
            <a:xfrm>
              <a:off x="3888" y="2352"/>
              <a:ext cx="1152" cy="294"/>
            </a:xfrm>
            <a:prstGeom prst="rect">
              <a:avLst/>
            </a:prstGeom>
            <a:solidFill>
              <a:srgbClr val="0000CC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FFCC00"/>
                  </a:solidFill>
                  <a:latin typeface="Gill Sans MT" panose="020B0502020104020203" pitchFamily="34" charset="0"/>
                </a:rPr>
                <a:t>grammars</a:t>
              </a:r>
            </a:p>
          </p:txBody>
        </p:sp>
        <p:sp>
          <p:nvSpPr>
            <p:cNvPr id="25624" name="Line 15"/>
            <p:cNvSpPr>
              <a:spLocks noChangeShapeType="1"/>
            </p:cNvSpPr>
            <p:nvPr/>
          </p:nvSpPr>
          <p:spPr bwMode="auto">
            <a:xfrm flipV="1">
              <a:off x="3264" y="2592"/>
              <a:ext cx="624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FFCC00"/>
                </a:solidFill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447800" y="4500563"/>
            <a:ext cx="2743200" cy="1219200"/>
            <a:chOff x="912" y="3408"/>
            <a:chExt cx="1728" cy="768"/>
          </a:xfrm>
        </p:grpSpPr>
        <p:sp>
          <p:nvSpPr>
            <p:cNvPr id="25619" name="Oval 17"/>
            <p:cNvSpPr>
              <a:spLocks noChangeArrowheads="1"/>
            </p:cNvSpPr>
            <p:nvPr/>
          </p:nvSpPr>
          <p:spPr bwMode="auto">
            <a:xfrm>
              <a:off x="912" y="3408"/>
              <a:ext cx="768" cy="38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solidFill>
                  <a:srgbClr val="FFCC00"/>
                </a:solidFill>
              </a:endParaRPr>
            </a:p>
          </p:txBody>
        </p:sp>
        <p:sp>
          <p:nvSpPr>
            <p:cNvPr id="25620" name="Text Box 18"/>
            <p:cNvSpPr txBox="1">
              <a:spLocks noChangeArrowheads="1"/>
            </p:cNvSpPr>
            <p:nvPr/>
          </p:nvSpPr>
          <p:spPr bwMode="auto">
            <a:xfrm>
              <a:off x="1488" y="3882"/>
              <a:ext cx="1152" cy="294"/>
            </a:xfrm>
            <a:prstGeom prst="rect">
              <a:avLst/>
            </a:prstGeom>
            <a:solidFill>
              <a:srgbClr val="0000CC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FFCC00"/>
                  </a:solidFill>
                  <a:latin typeface="Gill Sans MT" panose="020B0502020104020203" pitchFamily="34" charset="0"/>
                </a:rPr>
                <a:t>Grammar</a:t>
              </a:r>
            </a:p>
          </p:txBody>
        </p:sp>
        <p:sp>
          <p:nvSpPr>
            <p:cNvPr id="25621" name="Line 19"/>
            <p:cNvSpPr>
              <a:spLocks noChangeShapeType="1"/>
            </p:cNvSpPr>
            <p:nvPr/>
          </p:nvSpPr>
          <p:spPr bwMode="auto">
            <a:xfrm>
              <a:off x="1248" y="3792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FFCC00"/>
                </a:solidFill>
              </a:endParaRP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3352800" y="4500567"/>
            <a:ext cx="5516563" cy="1625601"/>
            <a:chOff x="2112" y="3360"/>
            <a:chExt cx="3475" cy="1024"/>
          </a:xfrm>
        </p:grpSpPr>
        <p:sp>
          <p:nvSpPr>
            <p:cNvPr id="25616" name="Oval 21"/>
            <p:cNvSpPr>
              <a:spLocks noChangeArrowheads="1"/>
            </p:cNvSpPr>
            <p:nvPr/>
          </p:nvSpPr>
          <p:spPr bwMode="auto">
            <a:xfrm>
              <a:off x="2112" y="3360"/>
              <a:ext cx="816" cy="38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solidFill>
                  <a:srgbClr val="FFCC00"/>
                </a:solidFill>
              </a:endParaRPr>
            </a:p>
          </p:txBody>
        </p:sp>
        <p:sp>
          <p:nvSpPr>
            <p:cNvPr id="25617" name="Text Box 22"/>
            <p:cNvSpPr txBox="1">
              <a:spLocks noChangeArrowheads="1"/>
            </p:cNvSpPr>
            <p:nvPr/>
          </p:nvSpPr>
          <p:spPr bwMode="auto">
            <a:xfrm>
              <a:off x="3696" y="3744"/>
              <a:ext cx="1891" cy="640"/>
            </a:xfrm>
            <a:prstGeom prst="rect">
              <a:avLst/>
            </a:prstGeom>
            <a:solidFill>
              <a:srgbClr val="0000CC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FFCC00"/>
                  </a:solidFill>
                  <a:latin typeface="Gill Sans MT" panose="020B0502020104020203" pitchFamily="34" charset="0"/>
                </a:rPr>
                <a:t>Ground strings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FFCC00"/>
                  </a:solidFill>
                  <a:latin typeface="Gill Sans MT" panose="020B0502020104020203" pitchFamily="34" charset="0"/>
                </a:rPr>
                <a:t>(tests or programs)</a:t>
              </a:r>
            </a:p>
          </p:txBody>
        </p:sp>
        <p:sp>
          <p:nvSpPr>
            <p:cNvPr id="25618" name="Line 23"/>
            <p:cNvSpPr>
              <a:spLocks noChangeShapeType="1"/>
            </p:cNvSpPr>
            <p:nvPr/>
          </p:nvSpPr>
          <p:spPr bwMode="auto">
            <a:xfrm>
              <a:off x="2880" y="3648"/>
              <a:ext cx="816" cy="4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FFCC00"/>
                </a:solidFill>
              </a:endParaRP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1828800" y="3433763"/>
            <a:ext cx="7239000" cy="1143000"/>
            <a:chOff x="1152" y="2688"/>
            <a:chExt cx="4560" cy="720"/>
          </a:xfrm>
        </p:grpSpPr>
        <p:sp>
          <p:nvSpPr>
            <p:cNvPr id="25613" name="Oval 25"/>
            <p:cNvSpPr>
              <a:spLocks noChangeArrowheads="1"/>
            </p:cNvSpPr>
            <p:nvPr/>
          </p:nvSpPr>
          <p:spPr bwMode="auto">
            <a:xfrm>
              <a:off x="1152" y="3024"/>
              <a:ext cx="2064" cy="38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solidFill>
                  <a:srgbClr val="FFCC00"/>
                </a:solidFill>
              </a:endParaRPr>
            </a:p>
          </p:txBody>
        </p:sp>
        <p:sp>
          <p:nvSpPr>
            <p:cNvPr id="25614" name="Text Box 26"/>
            <p:cNvSpPr txBox="1">
              <a:spLocks noChangeArrowheads="1"/>
            </p:cNvSpPr>
            <p:nvPr/>
          </p:nvSpPr>
          <p:spPr bwMode="auto">
            <a:xfrm>
              <a:off x="3696" y="2688"/>
              <a:ext cx="2016" cy="640"/>
            </a:xfrm>
            <a:prstGeom prst="rect">
              <a:avLst/>
            </a:prstGeom>
            <a:solidFill>
              <a:srgbClr val="0000CC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solidFill>
                    <a:srgbClr val="FFCC00"/>
                  </a:solidFill>
                  <a:latin typeface="Gill Sans MT" panose="020B0502020104020203" pitchFamily="34" charset="0"/>
                </a:rPr>
                <a:t>Applied universally or according to empirically verified distributions</a:t>
              </a:r>
            </a:p>
          </p:txBody>
        </p:sp>
        <p:sp>
          <p:nvSpPr>
            <p:cNvPr id="25615" name="Line 27"/>
            <p:cNvSpPr>
              <a:spLocks noChangeShapeType="1"/>
            </p:cNvSpPr>
            <p:nvPr/>
          </p:nvSpPr>
          <p:spPr bwMode="auto">
            <a:xfrm flipV="1">
              <a:off x="3216" y="3120"/>
              <a:ext cx="48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FFCC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38098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81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281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281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7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2816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9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2816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6" grpId="0" animBg="1" autoUpdateAnimBg="0"/>
      <p:bldP spid="281607" grpId="0" uiExpand="1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4CDF83B-681C-42CE-8DC7-3A5AC128700B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16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44463"/>
            <a:ext cx="8831263" cy="655637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Mutation Testing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88" y="1073943"/>
            <a:ext cx="8867775" cy="5227638"/>
          </a:xfrm>
        </p:spPr>
        <p:txBody>
          <a:bodyPr/>
          <a:lstStyle/>
          <a:p>
            <a:pPr algn="just"/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ea typeface="宋体" pitchFamily="2" charset="-122"/>
              </a:rPr>
              <a:t>Ground string: </a:t>
            </a:r>
            <a:r>
              <a:rPr lang="en-US" altLang="zh-CN" dirty="0">
                <a:ea typeface="宋体" pitchFamily="2" charset="-122"/>
              </a:rPr>
              <a:t>A valid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string</a:t>
            </a:r>
            <a:r>
              <a:rPr lang="en-US" altLang="zh-CN" dirty="0">
                <a:ea typeface="宋体" pitchFamily="2" charset="-122"/>
              </a:rPr>
              <a:t> in the grammar</a:t>
            </a:r>
          </a:p>
          <a:p>
            <a:pPr lvl="1" algn="just"/>
            <a:r>
              <a:rPr lang="en-US" altLang="zh-CN" dirty="0">
                <a:ea typeface="宋体" pitchFamily="2" charset="-122"/>
              </a:rPr>
              <a:t>The term “ground” is used as an analogy to algebraic ground terms</a:t>
            </a:r>
          </a:p>
          <a:p>
            <a:pPr algn="just"/>
            <a:endParaRPr lang="en-US" altLang="zh-CN" dirty="0">
              <a:ea typeface="宋体" pitchFamily="2" charset="-122"/>
            </a:endParaRPr>
          </a:p>
          <a:p>
            <a:pPr algn="just"/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ea typeface="宋体" pitchFamily="2" charset="-122"/>
              </a:rPr>
              <a:t>Mutation Operator: </a:t>
            </a:r>
            <a:r>
              <a:rPr lang="en-US" altLang="zh-CN" dirty="0">
                <a:ea typeface="宋体" pitchFamily="2" charset="-122"/>
              </a:rPr>
              <a:t>A rule that specifies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syntactic variations</a:t>
            </a:r>
            <a:r>
              <a:rPr lang="en-US" altLang="zh-CN" dirty="0">
                <a:ea typeface="宋体" pitchFamily="2" charset="-122"/>
              </a:rPr>
              <a:t> of strings generated from a grammar</a:t>
            </a:r>
          </a:p>
          <a:p>
            <a:pPr algn="just"/>
            <a:endParaRPr lang="en-US" altLang="zh-CN" dirty="0">
              <a:ea typeface="宋体" pitchFamily="2" charset="-122"/>
            </a:endParaRPr>
          </a:p>
          <a:p>
            <a:pPr algn="just"/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</a:rPr>
              <a:t>Mutant:</a:t>
            </a:r>
            <a:r>
              <a:rPr lang="en-US" altLang="zh-CN" dirty="0">
                <a:ea typeface="宋体" pitchFamily="2" charset="-122"/>
              </a:rPr>
              <a:t> The result of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one application</a:t>
            </a:r>
            <a:r>
              <a:rPr lang="en-US" altLang="zh-CN" dirty="0">
                <a:ea typeface="宋体" pitchFamily="2" charset="-122"/>
              </a:rPr>
              <a:t> of a mutation operator</a:t>
            </a:r>
          </a:p>
          <a:p>
            <a:pPr lvl="1" algn="just"/>
            <a:r>
              <a:rPr lang="en-US" altLang="zh-CN" dirty="0">
                <a:ea typeface="宋体" pitchFamily="2" charset="-122"/>
              </a:rPr>
              <a:t>A mutant is a string either in the grammar or very close to being in the grammar.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20D9672-267C-46EA-9B7B-084FCE9C6F2C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17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Mutants and Ground Strings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69963"/>
            <a:ext cx="8867775" cy="3358756"/>
          </a:xfrm>
        </p:spPr>
        <p:txBody>
          <a:bodyPr/>
          <a:lstStyle/>
          <a:p>
            <a:r>
              <a:rPr lang="en-US" altLang="en-US" dirty="0"/>
              <a:t>The key to mutation testing is the </a:t>
            </a:r>
            <a:r>
              <a:rPr lang="en-US" altLang="en-US" dirty="0">
                <a:solidFill>
                  <a:schemeClr val="tx2"/>
                </a:solidFill>
              </a:rPr>
              <a:t>design</a:t>
            </a:r>
            <a:r>
              <a:rPr lang="en-US" altLang="en-US" dirty="0"/>
              <a:t> of the mutation operators</a:t>
            </a:r>
          </a:p>
          <a:p>
            <a:pPr lvl="1"/>
            <a:r>
              <a:rPr lang="en-US" altLang="en-US" dirty="0"/>
              <a:t>Well designed </a:t>
            </a:r>
            <a:r>
              <a:rPr lang="en-US" altLang="en-US" dirty="0">
                <a:solidFill>
                  <a:schemeClr val="tx2"/>
                </a:solidFill>
              </a:rPr>
              <a:t>operators</a:t>
            </a:r>
            <a:r>
              <a:rPr lang="en-US" altLang="en-US" dirty="0"/>
              <a:t> lead to powerful testing</a:t>
            </a:r>
          </a:p>
          <a:p>
            <a:r>
              <a:rPr lang="en-US" altLang="en-US" dirty="0"/>
              <a:t>Sometimes </a:t>
            </a:r>
            <a:r>
              <a:rPr lang="en-US" altLang="en-US" dirty="0">
                <a:solidFill>
                  <a:schemeClr val="tx2"/>
                </a:solidFill>
              </a:rPr>
              <a:t>mutant strings</a:t>
            </a:r>
            <a:r>
              <a:rPr lang="en-US" altLang="en-US" dirty="0"/>
              <a:t> are based on ground strings</a:t>
            </a:r>
          </a:p>
          <a:p>
            <a:r>
              <a:rPr lang="en-US" altLang="en-US" dirty="0"/>
              <a:t>Sometimes they are derived directly </a:t>
            </a:r>
            <a:r>
              <a:rPr lang="en-US" altLang="en-US" dirty="0">
                <a:solidFill>
                  <a:schemeClr val="tx2"/>
                </a:solidFill>
              </a:rPr>
              <a:t>from the grammar</a:t>
            </a:r>
          </a:p>
          <a:p>
            <a:pPr lvl="1"/>
            <a:r>
              <a:rPr lang="en-US" altLang="en-US" dirty="0">
                <a:solidFill>
                  <a:schemeClr val="tx2"/>
                </a:solidFill>
              </a:rPr>
              <a:t>Ground</a:t>
            </a:r>
            <a:r>
              <a:rPr lang="en-US" altLang="en-US" dirty="0"/>
              <a:t> strings are used for </a:t>
            </a:r>
            <a:r>
              <a:rPr lang="en-US" altLang="en-US" dirty="0">
                <a:solidFill>
                  <a:schemeClr val="tx2"/>
                </a:solidFill>
              </a:rPr>
              <a:t>valid</a:t>
            </a:r>
            <a:r>
              <a:rPr lang="en-US" altLang="en-US" dirty="0"/>
              <a:t> tests</a:t>
            </a:r>
          </a:p>
          <a:p>
            <a:pPr lvl="1"/>
            <a:r>
              <a:rPr lang="en-US" altLang="en-US" dirty="0">
                <a:solidFill>
                  <a:schemeClr val="tx2"/>
                </a:solidFill>
              </a:rPr>
              <a:t>Invalid</a:t>
            </a:r>
            <a:r>
              <a:rPr lang="en-US" altLang="en-US" dirty="0"/>
              <a:t> tests do not need ground strings</a:t>
            </a:r>
          </a:p>
        </p:txBody>
      </p:sp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821787" y="4939460"/>
            <a:ext cx="4964651" cy="129683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75000"/>
              </a:lnSpc>
              <a:spcBef>
                <a:spcPct val="50000"/>
              </a:spcBef>
            </a:pPr>
            <a:r>
              <a:rPr lang="en-US" altLang="zh-CN" sz="2400" u="sng" dirty="0">
                <a:latin typeface="Gill Sans MT" panose="020B0502020104020203" pitchFamily="34" charset="0"/>
                <a:ea typeface="宋体" pitchFamily="2" charset="-122"/>
              </a:rPr>
              <a:t>Ground Strings</a:t>
            </a:r>
            <a:r>
              <a:rPr lang="en-US" altLang="zh-CN" sz="2400" dirty="0">
                <a:latin typeface="Gill Sans MT" panose="020B0502020104020203" pitchFamily="34" charset="0"/>
                <a:ea typeface="宋体" pitchFamily="2" charset="-122"/>
              </a:rPr>
              <a:t>       </a:t>
            </a:r>
            <a:r>
              <a:rPr lang="en-US" altLang="zh-CN" sz="2400" u="sng" dirty="0">
                <a:latin typeface="Gill Sans MT" panose="020B0502020104020203" pitchFamily="34" charset="0"/>
                <a:ea typeface="宋体" pitchFamily="2" charset="-122"/>
              </a:rPr>
              <a:t>Valid</a:t>
            </a:r>
            <a:r>
              <a:rPr lang="en-US" altLang="zh-CN" sz="2400" dirty="0"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u="sng" dirty="0">
                <a:latin typeface="Gill Sans MT" panose="020B0502020104020203" pitchFamily="34" charset="0"/>
                <a:ea typeface="宋体" pitchFamily="2" charset="-122"/>
              </a:rPr>
              <a:t>Mutants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400" b="0" i="1" dirty="0">
                <a:latin typeface="Gill Sans MT" panose="020B0502020104020203" pitchFamily="34" charset="0"/>
                <a:ea typeface="宋体" pitchFamily="2" charset="-122"/>
              </a:rPr>
              <a:t>    G 26 08.01.90        </a:t>
            </a:r>
            <a:r>
              <a:rPr lang="en-US" altLang="zh-CN" sz="2400" b="0" i="1" dirty="0">
                <a:solidFill>
                  <a:schemeClr val="hlink"/>
                </a:solidFill>
                <a:latin typeface="Gill Sans MT" panose="020B0502020104020203" pitchFamily="34" charset="0"/>
                <a:ea typeface="宋体" pitchFamily="2" charset="-122"/>
              </a:rPr>
              <a:t>B</a:t>
            </a:r>
            <a:r>
              <a:rPr lang="en-US" altLang="zh-CN" sz="2400" b="0" i="1" dirty="0">
                <a:latin typeface="Gill Sans MT" panose="020B0502020104020203" pitchFamily="34" charset="0"/>
                <a:ea typeface="宋体" pitchFamily="2" charset="-122"/>
              </a:rPr>
              <a:t>  26  08.01.90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400" b="0" i="1" dirty="0">
                <a:latin typeface="Gill Sans MT" panose="020B0502020104020203" pitchFamily="34" charset="0"/>
                <a:ea typeface="宋体" pitchFamily="2" charset="-122"/>
              </a:rPr>
              <a:t>    B 22 06.27.94        B  </a:t>
            </a:r>
            <a:r>
              <a:rPr lang="en-US" altLang="zh-CN" sz="2400" b="0" i="1" dirty="0">
                <a:solidFill>
                  <a:schemeClr val="hlink"/>
                </a:solidFill>
                <a:latin typeface="Gill Sans MT" panose="020B0502020104020203" pitchFamily="34" charset="0"/>
                <a:ea typeface="宋体" pitchFamily="2" charset="-122"/>
              </a:rPr>
              <a:t>45</a:t>
            </a:r>
            <a:r>
              <a:rPr lang="en-US" altLang="zh-CN" sz="2400" b="0" i="1" dirty="0">
                <a:latin typeface="Gill Sans MT" panose="020B0502020104020203" pitchFamily="34" charset="0"/>
                <a:ea typeface="宋体" pitchFamily="2" charset="-122"/>
              </a:rPr>
              <a:t>  06.27.94</a:t>
            </a:r>
          </a:p>
        </p:txBody>
      </p:sp>
      <p:sp>
        <p:nvSpPr>
          <p:cNvPr id="274437" name="Text Box 5"/>
          <p:cNvSpPr txBox="1">
            <a:spLocks noChangeArrowheads="1"/>
          </p:cNvSpPr>
          <p:nvPr/>
        </p:nvSpPr>
        <p:spPr bwMode="auto">
          <a:xfrm>
            <a:off x="5786438" y="4942477"/>
            <a:ext cx="2371725" cy="1293813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75000"/>
              </a:lnSpc>
              <a:spcBef>
                <a:spcPct val="50000"/>
              </a:spcBef>
            </a:pPr>
            <a:r>
              <a:rPr lang="en-US" altLang="zh-CN" sz="2400" u="sng" dirty="0">
                <a:latin typeface="Gill Sans MT" panose="020B0502020104020203" pitchFamily="34" charset="0"/>
                <a:ea typeface="宋体" pitchFamily="2" charset="-122"/>
              </a:rPr>
              <a:t>Invalid Mutants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400" b="0" i="1" dirty="0">
                <a:solidFill>
                  <a:schemeClr val="hlink"/>
                </a:solidFill>
                <a:latin typeface="Gill Sans MT" panose="020B0502020104020203" pitchFamily="34" charset="0"/>
                <a:ea typeface="宋体" pitchFamily="2" charset="-122"/>
              </a:rPr>
              <a:t>7</a:t>
            </a:r>
            <a:r>
              <a:rPr lang="en-US" altLang="zh-CN" sz="2400" b="0" i="1" dirty="0">
                <a:latin typeface="Gill Sans MT" panose="020B0502020104020203" pitchFamily="34" charset="0"/>
                <a:ea typeface="宋体" pitchFamily="2" charset="-122"/>
              </a:rPr>
              <a:t>  26  08.01.90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400" b="0" i="1" dirty="0">
                <a:latin typeface="Gill Sans MT" panose="020B0502020104020203" pitchFamily="34" charset="0"/>
                <a:ea typeface="宋体" pitchFamily="2" charset="-122"/>
              </a:rPr>
              <a:t>B  22 </a:t>
            </a:r>
            <a:r>
              <a:rPr lang="en-US" altLang="zh-CN" sz="2400" b="0" i="1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06.27.</a:t>
            </a:r>
            <a:r>
              <a:rPr lang="en-US" altLang="zh-CN" sz="2400" b="0" i="1" dirty="0">
                <a:solidFill>
                  <a:srgbClr val="FFC000"/>
                </a:solidFill>
                <a:latin typeface="Gill Sans MT" panose="020B0502020104020203" pitchFamily="34" charset="0"/>
                <a:ea typeface="宋体" pitchFamily="2" charset="-122"/>
              </a:rPr>
              <a:t>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68A7A4-A0A2-4379-BAF3-35E38B7C5CD6}"/>
              </a:ext>
            </a:extLst>
          </p:cNvPr>
          <p:cNvSpPr txBox="1"/>
          <p:nvPr/>
        </p:nvSpPr>
        <p:spPr>
          <a:xfrm>
            <a:off x="3246612" y="4426590"/>
            <a:ext cx="3659696" cy="420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75000"/>
              </a:lnSpc>
              <a:spcBef>
                <a:spcPct val="50000"/>
              </a:spcBef>
            </a:pPr>
            <a:r>
              <a:rPr lang="en-US" altLang="zh-CN" sz="2800" u="sng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Mutants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6" grpId="0" animBg="1"/>
      <p:bldP spid="2744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56382A4-2BE4-401E-B968-98E6833378CE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18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Questions About Mutation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714375"/>
            <a:ext cx="8867775" cy="5926138"/>
          </a:xfrm>
        </p:spPr>
        <p:txBody>
          <a:bodyPr/>
          <a:lstStyle/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/>
              <a:t>Should </a:t>
            </a:r>
            <a:r>
              <a:rPr lang="en-US" altLang="en-US" sz="2400" dirty="0">
                <a:solidFill>
                  <a:schemeClr val="tx2"/>
                </a:solidFill>
              </a:rPr>
              <a:t>more than one operator</a:t>
            </a:r>
            <a:r>
              <a:rPr lang="en-US" altLang="en-US" sz="2400" dirty="0"/>
              <a:t> be applied at the same time?</a:t>
            </a:r>
          </a:p>
          <a:p>
            <a:pPr lvl="1" algn="just">
              <a:lnSpc>
                <a:spcPct val="100000"/>
              </a:lnSpc>
            </a:pPr>
            <a:r>
              <a:rPr lang="en-US" altLang="en-US" sz="2000" dirty="0"/>
              <a:t>Should a mutated string contain more than one mutated element?</a:t>
            </a:r>
          </a:p>
          <a:p>
            <a:pPr lvl="1" algn="just">
              <a:lnSpc>
                <a:spcPct val="100000"/>
              </a:lnSpc>
            </a:pPr>
            <a:r>
              <a:rPr lang="en-US" altLang="en-US" sz="2000" dirty="0">
                <a:solidFill>
                  <a:schemeClr val="accent5">
                    <a:lumMod val="50000"/>
                  </a:schemeClr>
                </a:solidFill>
              </a:rPr>
              <a:t>Usually not </a:t>
            </a:r>
            <a:r>
              <a:rPr lang="en-US" altLang="en-US" sz="2000" dirty="0"/>
              <a:t>– multiple mutations can interfere with each other</a:t>
            </a:r>
          </a:p>
          <a:p>
            <a:pPr lvl="1" algn="just">
              <a:lnSpc>
                <a:spcPct val="100000"/>
              </a:lnSpc>
            </a:pPr>
            <a:r>
              <a:rPr lang="en-US" altLang="en-US" sz="2000" dirty="0"/>
              <a:t>Experience with program-based mutation indicates not</a:t>
            </a:r>
          </a:p>
          <a:p>
            <a:pPr lvl="1" algn="just">
              <a:lnSpc>
                <a:spcPct val="100000"/>
              </a:lnSpc>
            </a:pPr>
            <a:r>
              <a:rPr lang="en-US" altLang="en-US" sz="2000" dirty="0"/>
              <a:t>Recent research is finding exceptions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/>
              <a:t>Should </a:t>
            </a:r>
            <a:r>
              <a:rPr lang="en-US" altLang="en-US" sz="2400" dirty="0">
                <a:solidFill>
                  <a:schemeClr val="tx2"/>
                </a:solidFill>
              </a:rPr>
              <a:t>every possible application</a:t>
            </a:r>
            <a:r>
              <a:rPr lang="en-US" altLang="en-US" sz="2400" dirty="0"/>
              <a:t> of a mutation operator be considered ?</a:t>
            </a:r>
          </a:p>
          <a:p>
            <a:pPr lvl="1" algn="just">
              <a:lnSpc>
                <a:spcPct val="100000"/>
              </a:lnSpc>
              <a:spcAft>
                <a:spcPts val="600"/>
              </a:spcAft>
            </a:pPr>
            <a:r>
              <a:rPr lang="en-US" altLang="en-US" sz="2000" dirty="0"/>
              <a:t>Necessary with program-based mutation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/>
              <a:t>Mutation operators have been defined for many </a:t>
            </a:r>
            <a:r>
              <a:rPr lang="en-US" altLang="en-US" sz="2400" dirty="0">
                <a:solidFill>
                  <a:schemeClr val="tx2"/>
                </a:solidFill>
              </a:rPr>
              <a:t>languages</a:t>
            </a:r>
          </a:p>
          <a:p>
            <a:pPr lvl="1" algn="just">
              <a:lnSpc>
                <a:spcPct val="100000"/>
              </a:lnSpc>
            </a:pPr>
            <a:r>
              <a:rPr lang="en-US" altLang="en-US" sz="2000" dirty="0"/>
              <a:t>Programming languages (</a:t>
            </a:r>
            <a:r>
              <a:rPr lang="en-US" altLang="en-US" sz="2000" i="1" dirty="0"/>
              <a:t>Fortran, Lisp, Ada, C, C++, Java</a:t>
            </a:r>
            <a:r>
              <a:rPr lang="en-US" altLang="en-US" sz="2000" dirty="0"/>
              <a:t>)</a:t>
            </a:r>
          </a:p>
          <a:p>
            <a:pPr lvl="1" algn="just">
              <a:lnSpc>
                <a:spcPct val="100000"/>
              </a:lnSpc>
            </a:pPr>
            <a:r>
              <a:rPr lang="en-US" altLang="en-US" sz="2000" dirty="0"/>
              <a:t>Specification languages (</a:t>
            </a:r>
            <a:r>
              <a:rPr lang="en-US" altLang="en-US" sz="2000" i="1" dirty="0"/>
              <a:t>SMV, Z, Object-Z, algebraic specs</a:t>
            </a:r>
            <a:r>
              <a:rPr lang="en-US" altLang="en-US" sz="2000" dirty="0"/>
              <a:t>)</a:t>
            </a:r>
          </a:p>
          <a:p>
            <a:pPr lvl="1" algn="just">
              <a:lnSpc>
                <a:spcPct val="100000"/>
              </a:lnSpc>
            </a:pPr>
            <a:r>
              <a:rPr lang="en-US" altLang="en-US" sz="2000" dirty="0"/>
              <a:t>Modeling languages (</a:t>
            </a:r>
            <a:r>
              <a:rPr lang="en-US" altLang="en-US" sz="2000" i="1" dirty="0" err="1"/>
              <a:t>Statecharts</a:t>
            </a:r>
            <a:r>
              <a:rPr lang="en-US" altLang="en-US" sz="2000" i="1" dirty="0"/>
              <a:t>, activity diagrams</a:t>
            </a:r>
            <a:r>
              <a:rPr lang="en-US" altLang="en-US" sz="2000" dirty="0"/>
              <a:t>)</a:t>
            </a:r>
          </a:p>
          <a:p>
            <a:pPr lvl="1" algn="just">
              <a:lnSpc>
                <a:spcPct val="100000"/>
              </a:lnSpc>
            </a:pPr>
            <a:r>
              <a:rPr lang="en-US" altLang="en-US" sz="2000" dirty="0"/>
              <a:t>Input grammars (</a:t>
            </a:r>
            <a:r>
              <a:rPr lang="en-US" altLang="en-US" sz="2000" i="1" dirty="0"/>
              <a:t>XML, SQL, HTML</a:t>
            </a:r>
            <a:r>
              <a:rPr lang="en-US" altLang="en-US" sz="2000" dirty="0"/>
              <a:t>)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19E6369-5AD5-4547-B9C9-83453C675569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19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163"/>
            <a:ext cx="8831263" cy="666124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Killing Mutants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dirty="0">
                <a:ea typeface="宋体" pitchFamily="2" charset="-122"/>
              </a:rPr>
              <a:t>When ground strings are mutated to create valid strings, the hope is to exhibit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different behavior</a:t>
            </a:r>
            <a:r>
              <a:rPr lang="en-US" altLang="zh-CN" dirty="0">
                <a:ea typeface="宋体" pitchFamily="2" charset="-122"/>
              </a:rPr>
              <a:t> from the ground string.</a:t>
            </a:r>
          </a:p>
          <a:p>
            <a:pPr lvl="1">
              <a:spcAft>
                <a:spcPts val="600"/>
              </a:spcAft>
            </a:pPr>
            <a:r>
              <a:rPr lang="en-US" altLang="zh-CN" dirty="0">
                <a:ea typeface="宋体" pitchFamily="2" charset="-122"/>
              </a:rPr>
              <a:t>This is normally used when the grammars are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programming languages</a:t>
            </a:r>
            <a:r>
              <a:rPr lang="en-US" altLang="zh-CN" dirty="0">
                <a:ea typeface="宋体" pitchFamily="2" charset="-122"/>
              </a:rPr>
              <a:t>, the strings are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programs</a:t>
            </a:r>
            <a:r>
              <a:rPr lang="en-US" altLang="zh-CN" dirty="0">
                <a:ea typeface="宋体" pitchFamily="2" charset="-122"/>
              </a:rPr>
              <a:t>, and the ground strings are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pre-existing</a:t>
            </a:r>
            <a:r>
              <a:rPr lang="en-US" altLang="zh-CN" dirty="0">
                <a:ea typeface="宋体" pitchFamily="2" charset="-122"/>
              </a:rPr>
              <a:t> programs</a:t>
            </a:r>
          </a:p>
          <a:p>
            <a:pPr>
              <a:spcAft>
                <a:spcPts val="600"/>
              </a:spcAft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Killing Mutants: </a:t>
            </a:r>
            <a:r>
              <a:rPr lang="en-US" altLang="zh-CN" dirty="0">
                <a:ea typeface="宋体" pitchFamily="2" charset="-122"/>
              </a:rPr>
              <a:t>Given a mutant </a:t>
            </a:r>
            <a:r>
              <a:rPr lang="en-US" altLang="zh-CN" i="1" dirty="0">
                <a:solidFill>
                  <a:schemeClr val="tx2"/>
                </a:solidFill>
                <a:ea typeface="宋体" pitchFamily="2" charset="-122"/>
              </a:rPr>
              <a:t>m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i="1" dirty="0">
                <a:solidFill>
                  <a:schemeClr val="tx2"/>
                </a:solidFill>
                <a:ea typeface="宋体" pitchFamily="2" charset="-122"/>
              </a:rPr>
              <a:t>M</a:t>
            </a:r>
            <a:r>
              <a:rPr lang="en-US" altLang="zh-CN" dirty="0">
                <a:ea typeface="宋体" pitchFamily="2" charset="-122"/>
              </a:rPr>
              <a:t> for a derivation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D</a:t>
            </a:r>
            <a:r>
              <a:rPr lang="en-US" altLang="zh-CN" dirty="0">
                <a:ea typeface="宋体" pitchFamily="2" charset="-122"/>
              </a:rPr>
              <a:t> and a test </a:t>
            </a:r>
            <a:r>
              <a:rPr lang="en-US" altLang="zh-CN" i="1" dirty="0">
                <a:solidFill>
                  <a:schemeClr val="tx2"/>
                </a:solidFill>
                <a:ea typeface="宋体" pitchFamily="2" charset="-122"/>
              </a:rPr>
              <a:t>t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i="1" dirty="0">
                <a:solidFill>
                  <a:schemeClr val="tx2"/>
                </a:solidFill>
                <a:ea typeface="宋体" pitchFamily="2" charset="-122"/>
              </a:rPr>
              <a:t>t</a:t>
            </a:r>
            <a:r>
              <a:rPr lang="en-US" altLang="zh-CN" dirty="0">
                <a:ea typeface="宋体" pitchFamily="2" charset="-122"/>
              </a:rPr>
              <a:t> is said to kill </a:t>
            </a:r>
            <a:r>
              <a:rPr lang="en-US" altLang="zh-CN" i="1" dirty="0">
                <a:solidFill>
                  <a:schemeClr val="tx2"/>
                </a:solidFill>
                <a:ea typeface="宋体" pitchFamily="2" charset="-122"/>
              </a:rPr>
              <a:t>m</a:t>
            </a:r>
            <a:r>
              <a:rPr lang="en-US" altLang="zh-CN" dirty="0">
                <a:ea typeface="宋体" pitchFamily="2" charset="-122"/>
              </a:rPr>
              <a:t> if and only if the output of </a:t>
            </a:r>
            <a:r>
              <a:rPr lang="en-US" altLang="zh-CN" i="1" dirty="0">
                <a:solidFill>
                  <a:schemeClr val="tx2"/>
                </a:solidFill>
                <a:ea typeface="宋体" pitchFamily="2" charset="-122"/>
              </a:rPr>
              <a:t>t</a:t>
            </a:r>
            <a:r>
              <a:rPr lang="en-US" altLang="zh-CN" dirty="0">
                <a:ea typeface="宋体" pitchFamily="2" charset="-122"/>
              </a:rPr>
              <a:t> on </a:t>
            </a:r>
            <a:r>
              <a:rPr lang="en-US" altLang="zh-CN" i="1" dirty="0">
                <a:solidFill>
                  <a:schemeClr val="tx2"/>
                </a:solidFill>
                <a:ea typeface="宋体" pitchFamily="2" charset="-122"/>
              </a:rPr>
              <a:t>D</a:t>
            </a:r>
            <a:r>
              <a:rPr lang="en-US" altLang="zh-CN" dirty="0">
                <a:ea typeface="宋体" pitchFamily="2" charset="-122"/>
              </a:rPr>
              <a:t> is different from the output of </a:t>
            </a:r>
            <a:r>
              <a:rPr lang="en-US" altLang="zh-CN" i="1" dirty="0">
                <a:solidFill>
                  <a:schemeClr val="tx2"/>
                </a:solidFill>
                <a:ea typeface="宋体" pitchFamily="2" charset="-122"/>
              </a:rPr>
              <a:t>t</a:t>
            </a:r>
            <a:r>
              <a:rPr lang="en-US" altLang="zh-CN" dirty="0">
                <a:ea typeface="宋体" pitchFamily="2" charset="-122"/>
              </a:rPr>
              <a:t> on </a:t>
            </a:r>
            <a:r>
              <a:rPr lang="en-US" altLang="zh-CN" i="1" dirty="0">
                <a:solidFill>
                  <a:schemeClr val="tx2"/>
                </a:solidFill>
                <a:ea typeface="宋体" pitchFamily="2" charset="-122"/>
              </a:rPr>
              <a:t>m</a:t>
            </a:r>
            <a:endParaRPr lang="en-US" altLang="zh-CN" b="0" i="1" dirty="0">
              <a:ea typeface="宋体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dirty="0">
                <a:ea typeface="宋体" pitchFamily="2" charset="-122"/>
              </a:rPr>
              <a:t>The derivation </a:t>
            </a:r>
            <a:r>
              <a:rPr lang="en-US" altLang="zh-CN" i="1" dirty="0">
                <a:solidFill>
                  <a:schemeClr val="tx2"/>
                </a:solidFill>
                <a:ea typeface="宋体" pitchFamily="2" charset="-122"/>
              </a:rPr>
              <a:t>D</a:t>
            </a:r>
            <a:r>
              <a:rPr lang="en-US" altLang="zh-CN" dirty="0">
                <a:ea typeface="宋体" pitchFamily="2" charset="-122"/>
              </a:rPr>
              <a:t> may be represented by the list of productions or by the final string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Ch. 9: Syntax Coverage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07)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A1E189-A5E4-460C-B525-E80730F3D25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514600" y="914400"/>
            <a:ext cx="4114800" cy="974725"/>
          </a:xfrm>
          <a:prstGeom prst="rect">
            <a:avLst/>
          </a:prstGeom>
          <a:gradFill rotWithShape="1">
            <a:gsLst>
              <a:gs pos="0">
                <a:srgbClr val="FAF400"/>
              </a:gs>
              <a:gs pos="100000">
                <a:srgbClr val="FAF4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  <a:cs typeface="Arial" pitchFamily="34" charset="0"/>
              </a:rPr>
              <a:t>Four Structures for Modeling Software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4788" y="1905000"/>
            <a:ext cx="8682037" cy="1126755"/>
            <a:chOff x="204788" y="1905000"/>
            <a:chExt cx="8682037" cy="1126755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139017" y="2484067"/>
              <a:ext cx="1498600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Graphs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262034" y="2484067"/>
              <a:ext cx="1500187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Logic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04788" y="2484067"/>
              <a:ext cx="2309812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Input Space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7386638" y="2484067"/>
              <a:ext cx="1500187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Syntax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1359694" y="2184400"/>
              <a:ext cx="6787356" cy="111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7535" y="21844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6007105" y="2195514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551363" y="19050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137525" y="21717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3889110" y="2194718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816766" y="3024701"/>
            <a:ext cx="3201988" cy="3611563"/>
            <a:chOff x="5816766" y="3024701"/>
            <a:chExt cx="3201988" cy="3611563"/>
          </a:xfrm>
        </p:grpSpPr>
        <p:sp>
          <p:nvSpPr>
            <p:cNvPr id="22" name="AutoShape 42"/>
            <p:cNvSpPr>
              <a:spLocks noChangeArrowheads="1"/>
            </p:cNvSpPr>
            <p:nvPr/>
          </p:nvSpPr>
          <p:spPr bwMode="auto">
            <a:xfrm>
              <a:off x="5816766" y="5296414"/>
              <a:ext cx="3201988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7867816" y="6079051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Input</a:t>
              </a:r>
            </a:p>
          </p:txBody>
        </p:sp>
        <p:sp>
          <p:nvSpPr>
            <p:cNvPr id="24" name="Text Box 44"/>
            <p:cNvSpPr txBox="1">
              <a:spLocks noChangeArrowheads="1"/>
            </p:cNvSpPr>
            <p:nvPr/>
          </p:nvSpPr>
          <p:spPr bwMode="auto">
            <a:xfrm>
              <a:off x="7205829" y="5428176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Models</a:t>
              </a:r>
            </a:p>
          </p:txBody>
        </p:sp>
        <p:sp>
          <p:nvSpPr>
            <p:cNvPr id="25" name="Text Box 45"/>
            <p:cNvSpPr txBox="1">
              <a:spLocks noChangeArrowheads="1"/>
            </p:cNvSpPr>
            <p:nvPr/>
          </p:nvSpPr>
          <p:spPr bwMode="auto">
            <a:xfrm>
              <a:off x="6545429" y="6079051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Integ</a:t>
              </a:r>
            </a:p>
          </p:txBody>
        </p:sp>
        <p:sp>
          <p:nvSpPr>
            <p:cNvPr id="26" name="Text Box 46"/>
            <p:cNvSpPr txBox="1">
              <a:spLocks noChangeArrowheads="1"/>
            </p:cNvSpPr>
            <p:nvPr/>
          </p:nvSpPr>
          <p:spPr bwMode="auto">
            <a:xfrm>
              <a:off x="5904079" y="5426589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27" name="Line 47"/>
            <p:cNvSpPr>
              <a:spLocks noChangeShapeType="1"/>
            </p:cNvSpPr>
            <p:nvPr/>
          </p:nvSpPr>
          <p:spPr bwMode="auto">
            <a:xfrm>
              <a:off x="6421604" y="5026539"/>
              <a:ext cx="1993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8"/>
            <p:cNvSpPr>
              <a:spLocks noChangeShapeType="1"/>
            </p:cNvSpPr>
            <p:nvPr/>
          </p:nvSpPr>
          <p:spPr bwMode="auto">
            <a:xfrm flipV="1">
              <a:off x="6435891" y="5026539"/>
              <a:ext cx="0" cy="392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9"/>
            <p:cNvSpPr>
              <a:spLocks noChangeShapeType="1"/>
            </p:cNvSpPr>
            <p:nvPr/>
          </p:nvSpPr>
          <p:spPr bwMode="auto">
            <a:xfrm flipV="1">
              <a:off x="7737641" y="5026539"/>
              <a:ext cx="0" cy="398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0"/>
            <p:cNvSpPr>
              <a:spLocks noChangeShapeType="1"/>
            </p:cNvSpPr>
            <p:nvPr/>
          </p:nvSpPr>
          <p:spPr bwMode="auto">
            <a:xfrm flipV="1">
              <a:off x="7077241" y="5036064"/>
              <a:ext cx="0" cy="1046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51"/>
            <p:cNvSpPr>
              <a:spLocks noChangeShapeType="1"/>
            </p:cNvSpPr>
            <p:nvPr/>
          </p:nvSpPr>
          <p:spPr bwMode="auto">
            <a:xfrm flipV="1">
              <a:off x="8399629" y="5026539"/>
              <a:ext cx="0" cy="1039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52"/>
            <p:cNvSpPr>
              <a:spLocks noChangeShapeType="1"/>
            </p:cNvSpPr>
            <p:nvPr/>
          </p:nvSpPr>
          <p:spPr bwMode="auto">
            <a:xfrm>
              <a:off x="8150391" y="3024701"/>
              <a:ext cx="0" cy="1990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53"/>
            <p:cNvSpPr txBox="1">
              <a:spLocks noChangeArrowheads="1"/>
            </p:cNvSpPr>
            <p:nvPr/>
          </p:nvSpPr>
          <p:spPr bwMode="auto">
            <a:xfrm>
              <a:off x="7415379" y="3575564"/>
              <a:ext cx="11207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605062" y="2989263"/>
            <a:ext cx="3305175" cy="1971675"/>
            <a:chOff x="3605062" y="2989263"/>
            <a:chExt cx="3305175" cy="1971675"/>
          </a:xfrm>
        </p:grpSpPr>
        <p:sp>
          <p:nvSpPr>
            <p:cNvPr id="35" name="AutoShape 29"/>
            <p:cNvSpPr>
              <a:spLocks noChangeArrowheads="1"/>
            </p:cNvSpPr>
            <p:nvPr/>
          </p:nvSpPr>
          <p:spPr bwMode="auto">
            <a:xfrm>
              <a:off x="3605062" y="3621088"/>
              <a:ext cx="3305175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30"/>
            <p:cNvSpPr txBox="1">
              <a:spLocks noChangeArrowheads="1"/>
            </p:cNvSpPr>
            <p:nvPr/>
          </p:nvSpPr>
          <p:spPr bwMode="auto">
            <a:xfrm>
              <a:off x="5727550" y="4383088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DNF</a:t>
              </a:r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4387700" y="4402138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Specs</a:t>
              </a: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5089375" y="3706813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FSMs</a:t>
              </a: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3749525" y="3727451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>
              <a:off x="4292450" y="3336926"/>
              <a:ext cx="1993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6"/>
            <p:cNvSpPr>
              <a:spLocks noChangeShapeType="1"/>
            </p:cNvSpPr>
            <p:nvPr/>
          </p:nvSpPr>
          <p:spPr bwMode="auto">
            <a:xfrm flipV="1">
              <a:off x="4294037" y="3336926"/>
              <a:ext cx="0" cy="3730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V="1">
              <a:off x="5633887" y="3336926"/>
              <a:ext cx="0" cy="379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 flipV="1">
              <a:off x="4932212" y="3346451"/>
              <a:ext cx="0" cy="1046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V="1">
              <a:off x="6272062" y="3336926"/>
              <a:ext cx="0" cy="1039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40"/>
            <p:cNvSpPr txBox="1">
              <a:spLocks noChangeArrowheads="1"/>
            </p:cNvSpPr>
            <p:nvPr/>
          </p:nvSpPr>
          <p:spPr bwMode="auto">
            <a:xfrm>
              <a:off x="4871887" y="2989263"/>
              <a:ext cx="15890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  <p:sp>
          <p:nvSpPr>
            <p:cNvPr id="54" name="Line 22"/>
            <p:cNvSpPr>
              <a:spLocks noChangeShapeType="1"/>
            </p:cNvSpPr>
            <p:nvPr/>
          </p:nvSpPr>
          <p:spPr bwMode="auto">
            <a:xfrm>
              <a:off x="6008312" y="3024188"/>
              <a:ext cx="0" cy="3206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75838" y="3005138"/>
            <a:ext cx="4138612" cy="3598863"/>
            <a:chOff x="175838" y="3005138"/>
            <a:chExt cx="4138612" cy="3598863"/>
          </a:xfrm>
        </p:grpSpPr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4030512" y="3035301"/>
              <a:ext cx="0" cy="3095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AutoShape 16"/>
            <p:cNvSpPr>
              <a:spLocks noChangeArrowheads="1"/>
            </p:cNvSpPr>
            <p:nvPr/>
          </p:nvSpPr>
          <p:spPr bwMode="auto">
            <a:xfrm>
              <a:off x="175838" y="5264151"/>
              <a:ext cx="4138612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17"/>
            <p:cNvSpPr txBox="1">
              <a:spLocks noChangeArrowheads="1"/>
            </p:cNvSpPr>
            <p:nvPr/>
          </p:nvSpPr>
          <p:spPr bwMode="auto">
            <a:xfrm>
              <a:off x="2798388" y="60547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Use cases</a:t>
              </a:r>
            </a:p>
          </p:txBody>
        </p:sp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1968125" y="53816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Specs</a:t>
              </a:r>
            </a:p>
          </p:txBody>
        </p:sp>
        <p:sp>
          <p:nvSpPr>
            <p:cNvPr id="51" name="Text Box 19"/>
            <p:cNvSpPr txBox="1">
              <a:spLocks noChangeArrowheads="1"/>
            </p:cNvSpPr>
            <p:nvPr/>
          </p:nvSpPr>
          <p:spPr bwMode="auto">
            <a:xfrm>
              <a:off x="1109288" y="60547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Design</a:t>
              </a:r>
            </a:p>
          </p:txBody>
        </p:sp>
        <p:sp>
          <p:nvSpPr>
            <p:cNvPr id="52" name="Text Box 20"/>
            <p:cNvSpPr txBox="1">
              <a:spLocks noChangeArrowheads="1"/>
            </p:cNvSpPr>
            <p:nvPr/>
          </p:nvSpPr>
          <p:spPr bwMode="auto">
            <a:xfrm>
              <a:off x="272675" y="53816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53" name="Line 21"/>
            <p:cNvSpPr>
              <a:spLocks noChangeShapeType="1"/>
            </p:cNvSpPr>
            <p:nvPr/>
          </p:nvSpPr>
          <p:spPr bwMode="auto">
            <a:xfrm>
              <a:off x="972763" y="3355976"/>
              <a:ext cx="30686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23"/>
            <p:cNvSpPr>
              <a:spLocks noChangeShapeType="1"/>
            </p:cNvSpPr>
            <p:nvPr/>
          </p:nvSpPr>
          <p:spPr bwMode="auto">
            <a:xfrm flipV="1">
              <a:off x="988638" y="3336926"/>
              <a:ext cx="0" cy="2039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4"/>
            <p:cNvSpPr>
              <a:spLocks noChangeShapeType="1"/>
            </p:cNvSpPr>
            <p:nvPr/>
          </p:nvSpPr>
          <p:spPr bwMode="auto">
            <a:xfrm flipV="1">
              <a:off x="2690438" y="3346451"/>
              <a:ext cx="0" cy="20367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5"/>
            <p:cNvSpPr>
              <a:spLocks noChangeShapeType="1"/>
            </p:cNvSpPr>
            <p:nvPr/>
          </p:nvSpPr>
          <p:spPr bwMode="auto">
            <a:xfrm flipV="1">
              <a:off x="1833188" y="3346451"/>
              <a:ext cx="0" cy="2690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26"/>
            <p:cNvSpPr>
              <a:spLocks noChangeShapeType="1"/>
            </p:cNvSpPr>
            <p:nvPr/>
          </p:nvSpPr>
          <p:spPr bwMode="auto">
            <a:xfrm flipV="1">
              <a:off x="3522287" y="3355976"/>
              <a:ext cx="0" cy="2687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27"/>
            <p:cNvSpPr txBox="1">
              <a:spLocks noChangeArrowheads="1"/>
            </p:cNvSpPr>
            <p:nvPr/>
          </p:nvSpPr>
          <p:spPr bwMode="auto">
            <a:xfrm>
              <a:off x="2638978" y="3005138"/>
              <a:ext cx="11207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</p:grpSp>
      <p:sp>
        <p:nvSpPr>
          <p:cNvPr id="62" name="Rectangle 56"/>
          <p:cNvSpPr>
            <a:spLocks noChangeArrowheads="1"/>
          </p:cNvSpPr>
          <p:nvPr/>
        </p:nvSpPr>
        <p:spPr bwMode="auto">
          <a:xfrm>
            <a:off x="92578" y="5015426"/>
            <a:ext cx="4838841" cy="1610186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6" name="Rectangle 56"/>
          <p:cNvSpPr>
            <a:spLocks noChangeArrowheads="1"/>
          </p:cNvSpPr>
          <p:nvPr/>
        </p:nvSpPr>
        <p:spPr bwMode="auto">
          <a:xfrm>
            <a:off x="92577" y="2020889"/>
            <a:ext cx="6984664" cy="2994537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2009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28852DD-5DDB-42C1-BCF3-73A2274ED20D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20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36513"/>
            <a:ext cx="7772400" cy="825500"/>
          </a:xfrm>
        </p:spPr>
        <p:txBody>
          <a:bodyPr/>
          <a:lstStyle/>
          <a:p>
            <a:r>
              <a:rPr lang="en-US" altLang="zh-CN" sz="3200">
                <a:ea typeface="宋体" pitchFamily="2" charset="-122"/>
              </a:rPr>
              <a:t>Syntax-based Coverage Criteria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66775"/>
            <a:ext cx="8867775" cy="446088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Coverage is defined in terms of killing mutants</a:t>
            </a:r>
          </a:p>
          <a:p>
            <a:endParaRPr lang="en-US" altLang="zh-CN">
              <a:ea typeface="宋体" pitchFamily="2" charset="-122"/>
            </a:endParaRPr>
          </a:p>
        </p:txBody>
      </p:sp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268287" y="1478968"/>
            <a:ext cx="8607425" cy="8413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9050" algn="ctr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zh-CN" sz="2400" u="sng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Mutation Coverage (MC)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: For each </a:t>
            </a:r>
            <a:r>
              <a:rPr lang="en-US" altLang="zh-CN" sz="2400" i="1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m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  <a:sym typeface="Symbol" pitchFamily="18" charset="2"/>
              </a:rPr>
              <a:t>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 </a:t>
            </a:r>
            <a:r>
              <a:rPr lang="en-US" altLang="zh-CN" sz="2400" i="1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M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, TR contains exactly one requirement, to kill </a:t>
            </a:r>
            <a:r>
              <a:rPr lang="en-US" altLang="zh-CN" sz="2400" i="1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m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.</a:t>
            </a:r>
          </a:p>
        </p:txBody>
      </p:sp>
      <p:sp>
        <p:nvSpPr>
          <p:cNvPr id="263174" name="Rectangle 6"/>
          <p:cNvSpPr>
            <a:spLocks noChangeArrowheads="1"/>
          </p:cNvSpPr>
          <p:nvPr/>
        </p:nvSpPr>
        <p:spPr bwMode="auto">
          <a:xfrm>
            <a:off x="131763" y="2478088"/>
            <a:ext cx="8867775" cy="33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6858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Coverage in mutation equates to number of mutants killed.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endParaRPr lang="en-US" altLang="zh-CN" b="0" dirty="0">
              <a:solidFill>
                <a:schemeClr val="tx1"/>
              </a:solidFill>
              <a:latin typeface="Gill Sans MT" panose="020B0502020104020203" pitchFamily="34" charset="0"/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The amount of mutants killed is called the </a:t>
            </a:r>
            <a:r>
              <a:rPr lang="en-US" altLang="zh-CN" sz="24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mutation score.</a:t>
            </a:r>
            <a:endParaRPr lang="en-US" altLang="zh-CN" sz="2400" b="0" dirty="0">
              <a:solidFill>
                <a:schemeClr val="tx1"/>
              </a:solidFill>
              <a:latin typeface="Gill Sans MT" panose="020B0502020104020203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3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3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2" grpId="0" animBg="1" autoUpdateAnimBg="0"/>
      <p:bldP spid="263174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FAB4957-D9A5-473E-921C-EA32EACEFC61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21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36513"/>
            <a:ext cx="7772400" cy="825500"/>
          </a:xfrm>
        </p:spPr>
        <p:txBody>
          <a:bodyPr/>
          <a:lstStyle/>
          <a:p>
            <a:r>
              <a:rPr lang="en-US" altLang="zh-CN" sz="3200">
                <a:ea typeface="宋体" pitchFamily="2" charset="-122"/>
              </a:rPr>
              <a:t>Syntax-based Coverage Criteria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66775"/>
            <a:ext cx="8867775" cy="1851258"/>
          </a:xfrm>
        </p:spPr>
        <p:txBody>
          <a:bodyPr/>
          <a:lstStyle/>
          <a:p>
            <a:pPr algn="just"/>
            <a:r>
              <a:rPr lang="en-US" altLang="zh-CN" dirty="0">
                <a:ea typeface="宋体" pitchFamily="2" charset="-122"/>
              </a:rPr>
              <a:t>When creating invalid strings, we just apply the operators</a:t>
            </a:r>
          </a:p>
          <a:p>
            <a:pPr algn="just"/>
            <a:r>
              <a:rPr lang="en-US" altLang="zh-CN" dirty="0">
                <a:ea typeface="宋体" pitchFamily="2" charset="-122"/>
              </a:rPr>
              <a:t>This results in two simple criteria</a:t>
            </a:r>
          </a:p>
          <a:p>
            <a:pPr algn="just"/>
            <a:r>
              <a:rPr lang="en-US" altLang="zh-CN" dirty="0">
                <a:ea typeface="宋体" pitchFamily="2" charset="-122"/>
              </a:rPr>
              <a:t>It makes sense to either use every operator once or every production once</a:t>
            </a:r>
          </a:p>
        </p:txBody>
      </p:sp>
      <p:sp>
        <p:nvSpPr>
          <p:cNvPr id="277509" name="Text Box 5"/>
          <p:cNvSpPr txBox="1">
            <a:spLocks noChangeArrowheads="1"/>
          </p:cNvSpPr>
          <p:nvPr/>
        </p:nvSpPr>
        <p:spPr bwMode="auto">
          <a:xfrm>
            <a:off x="314325" y="4601086"/>
            <a:ext cx="8262938" cy="15716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9050" algn="ctr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zh-CN" sz="2400" u="sng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Mutation Production Coverage (MPC)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: For each mutation operator, TR contains several requirements, to create one mutated string </a:t>
            </a:r>
            <a:r>
              <a:rPr lang="en-US" altLang="zh-CN" sz="2400" i="1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m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 that includes every production that can be mutated by that operator.</a:t>
            </a:r>
          </a:p>
        </p:txBody>
      </p:sp>
      <p:sp>
        <p:nvSpPr>
          <p:cNvPr id="277511" name="Text Box 7"/>
          <p:cNvSpPr txBox="1">
            <a:spLocks noChangeArrowheads="1"/>
          </p:cNvSpPr>
          <p:nvPr/>
        </p:nvSpPr>
        <p:spPr bwMode="auto">
          <a:xfrm>
            <a:off x="314325" y="2858970"/>
            <a:ext cx="8262938" cy="15696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9050" algn="ctr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zh-CN" sz="2400" u="sng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Mutation Operator Coverage (MOC)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: For each mutation operator, TR contains exactly one requirement, to create a mutated string </a:t>
            </a:r>
            <a:r>
              <a:rPr lang="en-US" altLang="zh-CN" sz="2400" i="1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m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 that is derived using the mutation operator.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9" grpId="0" animBg="1" autoUpdateAnimBg="0"/>
      <p:bldP spid="277511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1C863D8-4347-42EF-AA06-7C2400F3AF50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22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285702" name="Text Box 6"/>
          <p:cNvSpPr txBox="1">
            <a:spLocks noChangeArrowheads="1"/>
          </p:cNvSpPr>
          <p:nvPr/>
        </p:nvSpPr>
        <p:spPr bwMode="auto">
          <a:xfrm>
            <a:off x="1111250" y="3168650"/>
            <a:ext cx="2357437" cy="1065213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25000"/>
              </a:spcBef>
              <a:defRPr/>
            </a:pPr>
            <a:r>
              <a:rPr lang="en-US" altLang="zh-CN" sz="18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Ground String</a:t>
            </a:r>
          </a:p>
          <a:p>
            <a:pPr>
              <a:spcBef>
                <a:spcPct val="25000"/>
              </a:spcBef>
              <a:defRPr/>
            </a:pP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G  25  08.01.90</a:t>
            </a:r>
          </a:p>
          <a:p>
            <a:pPr>
              <a:spcBef>
                <a:spcPct val="25000"/>
              </a:spcBef>
              <a:defRPr/>
            </a:pP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B  21  06.27.94</a:t>
            </a:r>
          </a:p>
        </p:txBody>
      </p:sp>
      <p:sp>
        <p:nvSpPr>
          <p:cNvPr id="285703" name="Text Box 7"/>
          <p:cNvSpPr txBox="1">
            <a:spLocks noChangeArrowheads="1"/>
          </p:cNvSpPr>
          <p:nvPr/>
        </p:nvSpPr>
        <p:spPr bwMode="auto">
          <a:xfrm>
            <a:off x="4157663" y="3168650"/>
            <a:ext cx="4086225" cy="1061829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25000"/>
              </a:spcBef>
              <a:defRPr/>
            </a:pPr>
            <a:r>
              <a:rPr lang="en-US" altLang="zh-CN" sz="18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Mutation Operators</a:t>
            </a:r>
          </a:p>
          <a:p>
            <a:pPr>
              <a:spcBef>
                <a:spcPct val="25000"/>
              </a:spcBef>
              <a:buFontTx/>
              <a:buChar char="•"/>
              <a:defRPr/>
            </a:pP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Exchange </a:t>
            </a:r>
            <a:r>
              <a:rPr lang="en-US" altLang="zh-CN" sz="18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actG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and </a:t>
            </a:r>
            <a:r>
              <a:rPr lang="en-US" altLang="zh-CN" sz="18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actB</a:t>
            </a:r>
            <a:endParaRPr lang="en-US" altLang="zh-CN" sz="1800" i="1" dirty="0"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  <a:ea typeface="SimSun" pitchFamily="2" charset="-122"/>
            </a:endParaRPr>
          </a:p>
          <a:p>
            <a:pPr>
              <a:spcBef>
                <a:spcPct val="25000"/>
              </a:spcBef>
              <a:buFontTx/>
              <a:buChar char="•"/>
              <a:defRPr/>
            </a:pP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Replace digits with all other digits</a:t>
            </a:r>
          </a:p>
        </p:txBody>
      </p:sp>
      <p:sp>
        <p:nvSpPr>
          <p:cNvPr id="285704" name="Text Box 8"/>
          <p:cNvSpPr txBox="1">
            <a:spLocks noChangeArrowheads="1"/>
          </p:cNvSpPr>
          <p:nvPr/>
        </p:nvSpPr>
        <p:spPr bwMode="auto">
          <a:xfrm>
            <a:off x="1111250" y="4534230"/>
            <a:ext cx="2357437" cy="1138773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5000"/>
              </a:spcBef>
              <a:defRPr/>
            </a:pPr>
            <a:r>
              <a:rPr lang="en-US" altLang="zh-CN" sz="18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Mutants using MOC</a:t>
            </a:r>
          </a:p>
          <a:p>
            <a:pPr>
              <a:spcBef>
                <a:spcPct val="25000"/>
              </a:spcBef>
              <a:defRPr/>
            </a:pP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B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 25  08.01.90</a:t>
            </a:r>
          </a:p>
          <a:p>
            <a:pPr>
              <a:spcBef>
                <a:spcPct val="25000"/>
              </a:spcBef>
              <a:defRPr/>
            </a:pP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B  2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3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 06.27.94</a:t>
            </a:r>
          </a:p>
        </p:txBody>
      </p:sp>
      <p:sp>
        <p:nvSpPr>
          <p:cNvPr id="285705" name="Text Box 9"/>
          <p:cNvSpPr txBox="1">
            <a:spLocks noChangeArrowheads="1"/>
          </p:cNvSpPr>
          <p:nvPr/>
        </p:nvSpPr>
        <p:spPr bwMode="auto">
          <a:xfrm>
            <a:off x="4157663" y="4335463"/>
            <a:ext cx="4086225" cy="2254463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5000"/>
              </a:spcBef>
              <a:defRPr/>
            </a:pPr>
            <a:r>
              <a:rPr lang="en-US" altLang="zh-CN" sz="18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Mutants using MPC</a:t>
            </a:r>
          </a:p>
          <a:p>
            <a:pPr>
              <a:spcBef>
                <a:spcPct val="25000"/>
              </a:spcBef>
              <a:defRPr/>
            </a:pP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B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 </a:t>
            </a:r>
            <a:r>
              <a:rPr lang="en-US" altLang="zh-CN" sz="1800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25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 08.01.90     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G</a:t>
            </a:r>
            <a:r>
              <a:rPr lang="en-US" altLang="zh-CN" sz="1800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21  06.27.94</a:t>
            </a:r>
          </a:p>
          <a:p>
            <a:pPr>
              <a:spcBef>
                <a:spcPct val="25000"/>
              </a:spcBef>
              <a:defRPr/>
            </a:pP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G  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1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5 08.01.90      </a:t>
            </a:r>
            <a:r>
              <a:rPr lang="en-US" altLang="zh-CN" sz="1800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B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 2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2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 06.27.94</a:t>
            </a:r>
          </a:p>
          <a:p>
            <a:pPr>
              <a:spcBef>
                <a:spcPct val="25000"/>
              </a:spcBef>
              <a:defRPr/>
            </a:pP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G  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3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5  08.01.90     </a:t>
            </a:r>
            <a:r>
              <a:rPr lang="en-US" altLang="zh-CN" sz="1800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B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 2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3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 06.27.94</a:t>
            </a:r>
          </a:p>
          <a:p>
            <a:pPr>
              <a:spcBef>
                <a:spcPct val="25000"/>
              </a:spcBef>
              <a:defRPr/>
            </a:pP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G  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4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5  08.01.90     </a:t>
            </a:r>
            <a:r>
              <a:rPr lang="en-US" altLang="zh-CN" sz="1800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B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 2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4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 06.27.94</a:t>
            </a:r>
          </a:p>
          <a:p>
            <a:pPr>
              <a:spcBef>
                <a:spcPct val="25000"/>
              </a:spcBef>
              <a:defRPr/>
            </a:pP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…                         …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111250" y="828675"/>
            <a:ext cx="7132638" cy="2239963"/>
            <a:chOff x="700" y="522"/>
            <a:chExt cx="4360" cy="1411"/>
          </a:xfrm>
        </p:grpSpPr>
        <p:sp>
          <p:nvSpPr>
            <p:cNvPr id="32779" name="Text Box 5"/>
            <p:cNvSpPr txBox="1">
              <a:spLocks noChangeArrowheads="1"/>
            </p:cNvSpPr>
            <p:nvPr/>
          </p:nvSpPr>
          <p:spPr bwMode="auto">
            <a:xfrm>
              <a:off x="700" y="522"/>
              <a:ext cx="4360" cy="1411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25000"/>
                </a:spcBef>
              </a:pPr>
              <a:r>
                <a:rPr lang="en-US" altLang="zh-CN" sz="1800" dirty="0">
                  <a:latin typeface="Helvetica" charset="0"/>
                  <a:ea typeface="宋体" pitchFamily="2" charset="-122"/>
                </a:rPr>
                <a:t>Stream  ::=  action*</a:t>
              </a:r>
            </a:p>
            <a:p>
              <a:pPr>
                <a:lnSpc>
                  <a:spcPct val="75000"/>
                </a:lnSpc>
                <a:spcBef>
                  <a:spcPct val="25000"/>
                </a:spcBef>
              </a:pPr>
              <a:r>
                <a:rPr lang="en-US" altLang="zh-CN" sz="1800" dirty="0">
                  <a:latin typeface="Helvetica" charset="0"/>
                  <a:ea typeface="宋体" pitchFamily="2" charset="-122"/>
                </a:rPr>
                <a:t>action   ::=  </a:t>
              </a:r>
              <a:r>
                <a:rPr lang="en-US" altLang="zh-CN" sz="1800" dirty="0" err="1">
                  <a:latin typeface="Helvetica" charset="0"/>
                  <a:ea typeface="宋体" pitchFamily="2" charset="-122"/>
                </a:rPr>
                <a:t>actG</a:t>
              </a:r>
              <a:r>
                <a:rPr lang="en-US" altLang="zh-CN" sz="1800" dirty="0">
                  <a:latin typeface="Helvetica" charset="0"/>
                  <a:ea typeface="宋体" pitchFamily="2" charset="-122"/>
                </a:rPr>
                <a:t>  |  </a:t>
              </a:r>
              <a:r>
                <a:rPr lang="en-US" altLang="zh-CN" sz="1800" dirty="0" err="1">
                  <a:latin typeface="Helvetica" charset="0"/>
                  <a:ea typeface="宋体" pitchFamily="2" charset="-122"/>
                </a:rPr>
                <a:t>actB</a:t>
              </a:r>
              <a:endParaRPr lang="en-US" altLang="zh-CN" sz="1800" dirty="0">
                <a:latin typeface="Helvetica" charset="0"/>
                <a:ea typeface="宋体" pitchFamily="2" charset="-122"/>
              </a:endParaRPr>
            </a:p>
            <a:p>
              <a:pPr>
                <a:lnSpc>
                  <a:spcPct val="75000"/>
                </a:lnSpc>
                <a:spcBef>
                  <a:spcPct val="25000"/>
                </a:spcBef>
              </a:pPr>
              <a:r>
                <a:rPr lang="en-US" altLang="zh-CN" sz="1800" dirty="0" err="1">
                  <a:latin typeface="Helvetica" charset="0"/>
                  <a:ea typeface="宋体" pitchFamily="2" charset="-122"/>
                </a:rPr>
                <a:t>actG</a:t>
              </a:r>
              <a:r>
                <a:rPr lang="en-US" altLang="zh-CN" sz="1800" dirty="0">
                  <a:latin typeface="Helvetica" charset="0"/>
                  <a:ea typeface="宋体" pitchFamily="2" charset="-122"/>
                </a:rPr>
                <a:t>      ::=  “G” s  n</a:t>
              </a:r>
            </a:p>
            <a:p>
              <a:pPr>
                <a:lnSpc>
                  <a:spcPct val="75000"/>
                </a:lnSpc>
                <a:spcBef>
                  <a:spcPct val="25000"/>
                </a:spcBef>
              </a:pPr>
              <a:r>
                <a:rPr lang="en-US" altLang="zh-CN" sz="1800" dirty="0" err="1">
                  <a:latin typeface="Helvetica" charset="0"/>
                  <a:ea typeface="宋体" pitchFamily="2" charset="-122"/>
                </a:rPr>
                <a:t>actB</a:t>
              </a:r>
              <a:r>
                <a:rPr lang="en-US" altLang="zh-CN" sz="1800" dirty="0">
                  <a:latin typeface="Helvetica" charset="0"/>
                  <a:ea typeface="宋体" pitchFamily="2" charset="-122"/>
                </a:rPr>
                <a:t>      ::=  “B”  t  n</a:t>
              </a:r>
            </a:p>
            <a:p>
              <a:pPr>
                <a:lnSpc>
                  <a:spcPct val="75000"/>
                </a:lnSpc>
                <a:spcBef>
                  <a:spcPct val="25000"/>
                </a:spcBef>
              </a:pPr>
              <a:r>
                <a:rPr lang="en-US" altLang="zh-CN" sz="1800" dirty="0">
                  <a:latin typeface="Helvetica" charset="0"/>
                  <a:ea typeface="宋体" pitchFamily="2" charset="-122"/>
                </a:rPr>
                <a:t>s            ::=  digit</a:t>
              </a:r>
              <a:r>
                <a:rPr lang="en-US" altLang="zh-CN" sz="1800" baseline="30000" dirty="0">
                  <a:latin typeface="Helvetica" charset="0"/>
                  <a:ea typeface="宋体" pitchFamily="2" charset="-122"/>
                </a:rPr>
                <a:t>1-3</a:t>
              </a:r>
            </a:p>
            <a:p>
              <a:pPr>
                <a:lnSpc>
                  <a:spcPct val="75000"/>
                </a:lnSpc>
                <a:spcBef>
                  <a:spcPct val="25000"/>
                </a:spcBef>
              </a:pPr>
              <a:r>
                <a:rPr lang="en-US" altLang="zh-CN" sz="1800" dirty="0">
                  <a:latin typeface="Helvetica" charset="0"/>
                  <a:ea typeface="宋体" pitchFamily="2" charset="-122"/>
                </a:rPr>
                <a:t>t             ::=  digit</a:t>
              </a:r>
              <a:r>
                <a:rPr lang="en-US" altLang="zh-CN" sz="1800" baseline="30000" dirty="0">
                  <a:latin typeface="Helvetica" charset="0"/>
                  <a:ea typeface="宋体" pitchFamily="2" charset="-122"/>
                </a:rPr>
                <a:t>1-3</a:t>
              </a:r>
            </a:p>
            <a:p>
              <a:pPr>
                <a:lnSpc>
                  <a:spcPct val="75000"/>
                </a:lnSpc>
                <a:spcBef>
                  <a:spcPct val="25000"/>
                </a:spcBef>
              </a:pPr>
              <a:r>
                <a:rPr lang="en-US" altLang="zh-CN" sz="1800" dirty="0">
                  <a:latin typeface="Helvetica" charset="0"/>
                  <a:ea typeface="宋体" pitchFamily="2" charset="-122"/>
                </a:rPr>
                <a:t>n            ::=  digit</a:t>
              </a:r>
              <a:r>
                <a:rPr lang="en-US" altLang="zh-CN" sz="1800" baseline="30000" dirty="0">
                  <a:latin typeface="Helvetica" charset="0"/>
                  <a:ea typeface="宋体" pitchFamily="2" charset="-122"/>
                </a:rPr>
                <a:t>2</a:t>
              </a:r>
              <a:r>
                <a:rPr lang="en-US" altLang="zh-CN" sz="1800" dirty="0">
                  <a:latin typeface="Helvetica" charset="0"/>
                  <a:ea typeface="宋体" pitchFamily="2" charset="-122"/>
                </a:rPr>
                <a:t>  “.”  digit</a:t>
              </a:r>
              <a:r>
                <a:rPr lang="en-US" altLang="zh-CN" sz="1800" baseline="30000" dirty="0">
                  <a:latin typeface="Helvetica" charset="0"/>
                  <a:ea typeface="宋体" pitchFamily="2" charset="-122"/>
                </a:rPr>
                <a:t>2</a:t>
              </a:r>
              <a:r>
                <a:rPr lang="en-US" altLang="zh-CN" sz="1800" dirty="0">
                  <a:latin typeface="Helvetica" charset="0"/>
                  <a:ea typeface="宋体" pitchFamily="2" charset="-122"/>
                </a:rPr>
                <a:t>  “.”  digit</a:t>
              </a:r>
              <a:r>
                <a:rPr lang="en-US" altLang="zh-CN" sz="1800" baseline="30000" dirty="0">
                  <a:latin typeface="Helvetica" charset="0"/>
                  <a:ea typeface="宋体" pitchFamily="2" charset="-122"/>
                </a:rPr>
                <a:t>2</a:t>
              </a:r>
            </a:p>
            <a:p>
              <a:pPr>
                <a:lnSpc>
                  <a:spcPct val="75000"/>
                </a:lnSpc>
                <a:spcBef>
                  <a:spcPct val="25000"/>
                </a:spcBef>
              </a:pPr>
              <a:r>
                <a:rPr lang="en-US" altLang="zh-CN" sz="1800" dirty="0">
                  <a:latin typeface="Helvetica" charset="0"/>
                  <a:ea typeface="宋体" pitchFamily="2" charset="-122"/>
                </a:rPr>
                <a:t>digit       ::=  “0” | “1” | “2” | “3” | “4” | “5” | “6” |  “7” | “8” | “9”</a:t>
              </a:r>
            </a:p>
          </p:txBody>
        </p:sp>
        <p:sp>
          <p:nvSpPr>
            <p:cNvPr id="32780" name="Text Box 10"/>
            <p:cNvSpPr txBox="1">
              <a:spLocks noChangeArrowheads="1"/>
            </p:cNvSpPr>
            <p:nvPr/>
          </p:nvSpPr>
          <p:spPr bwMode="auto">
            <a:xfrm>
              <a:off x="3286" y="577"/>
              <a:ext cx="8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Grammar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5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2" grpId="0" animBg="1"/>
      <p:bldP spid="285703" grpId="0" animBg="1"/>
      <p:bldP spid="285704" grpId="0" animBg="1"/>
      <p:bldP spid="28570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B49EF6B-EA90-44AD-A76E-EFC67EFE99F4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23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Mutation Testing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sz="2800" dirty="0">
                <a:ea typeface="宋体" pitchFamily="2" charset="-122"/>
              </a:rPr>
              <a:t>The </a:t>
            </a:r>
            <a:r>
              <a:rPr lang="en-US" altLang="zh-CN" sz="2800" dirty="0">
                <a:solidFill>
                  <a:schemeClr val="tx2"/>
                </a:solidFill>
                <a:ea typeface="宋体" pitchFamily="2" charset="-122"/>
              </a:rPr>
              <a:t>number of test requirements</a:t>
            </a:r>
            <a:r>
              <a:rPr lang="en-US" altLang="zh-CN" sz="2800" dirty="0">
                <a:ea typeface="宋体" pitchFamily="2" charset="-122"/>
              </a:rPr>
              <a:t> for mutation depends on two things</a:t>
            </a:r>
          </a:p>
          <a:p>
            <a:pPr lvl="1">
              <a:spcAft>
                <a:spcPts val="300"/>
              </a:spcAft>
            </a:pPr>
            <a:r>
              <a:rPr lang="en-US" altLang="zh-CN" sz="2400" dirty="0">
                <a:ea typeface="宋体" pitchFamily="2" charset="-122"/>
              </a:rPr>
              <a:t>The </a:t>
            </a:r>
            <a:r>
              <a:rPr lang="en-US" altLang="zh-CN" sz="2400" dirty="0">
                <a:solidFill>
                  <a:schemeClr val="tx2"/>
                </a:solidFill>
                <a:ea typeface="宋体" pitchFamily="2" charset="-122"/>
              </a:rPr>
              <a:t>syntax</a:t>
            </a:r>
            <a:r>
              <a:rPr lang="en-US" altLang="zh-CN" sz="2400" dirty="0">
                <a:ea typeface="宋体" pitchFamily="2" charset="-122"/>
              </a:rPr>
              <a:t> of the artifact being mutated</a:t>
            </a:r>
          </a:p>
          <a:p>
            <a:pPr lvl="1">
              <a:spcAft>
                <a:spcPts val="600"/>
              </a:spcAft>
            </a:pPr>
            <a:r>
              <a:rPr lang="en-US" altLang="zh-CN" sz="2400" dirty="0">
                <a:ea typeface="宋体" pitchFamily="2" charset="-122"/>
              </a:rPr>
              <a:t>The mutation </a:t>
            </a:r>
            <a:r>
              <a:rPr lang="en-US" altLang="zh-CN" sz="2400" dirty="0">
                <a:solidFill>
                  <a:schemeClr val="tx2"/>
                </a:solidFill>
                <a:ea typeface="宋体" pitchFamily="2" charset="-122"/>
              </a:rPr>
              <a:t>operators</a:t>
            </a:r>
            <a:endParaRPr lang="en-US" altLang="zh-CN" sz="2400" dirty="0">
              <a:ea typeface="宋体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>
                <a:ea typeface="宋体" pitchFamily="2" charset="-122"/>
              </a:rPr>
              <a:t>Mutation testing is very difficult to apply </a:t>
            </a:r>
            <a:r>
              <a:rPr lang="en-US" altLang="zh-CN" sz="2800" dirty="0">
                <a:solidFill>
                  <a:schemeClr val="tx2"/>
                </a:solidFill>
                <a:ea typeface="宋体" pitchFamily="2" charset="-122"/>
              </a:rPr>
              <a:t>by hand</a:t>
            </a:r>
          </a:p>
          <a:p>
            <a:pPr>
              <a:spcAft>
                <a:spcPts val="600"/>
              </a:spcAft>
            </a:pPr>
            <a:r>
              <a:rPr lang="en-US" altLang="zh-CN" sz="2800" dirty="0">
                <a:ea typeface="宋体" pitchFamily="2" charset="-122"/>
              </a:rPr>
              <a:t>Mutation testing is very effective – considered the “</a:t>
            </a:r>
            <a:r>
              <a:rPr lang="en-US" altLang="zh-CN" sz="2800" dirty="0">
                <a:solidFill>
                  <a:schemeClr val="tx2"/>
                </a:solidFill>
                <a:ea typeface="宋体" pitchFamily="2" charset="-122"/>
              </a:rPr>
              <a:t>gold standard</a:t>
            </a:r>
            <a:r>
              <a:rPr lang="en-US" altLang="zh-CN" sz="2800" dirty="0">
                <a:ea typeface="宋体" pitchFamily="2" charset="-122"/>
              </a:rPr>
              <a:t>” of testing</a:t>
            </a:r>
            <a:endParaRPr lang="en-US" altLang="zh-CN" dirty="0">
              <a:ea typeface="宋体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</a:rPr>
              <a:t>Mutation testing is often used to </a:t>
            </a:r>
            <a:r>
              <a:rPr lang="en-US" altLang="zh-CN" sz="2800" b="1" dirty="0">
                <a:solidFill>
                  <a:srgbClr val="00B050"/>
                </a:solidFill>
                <a:ea typeface="宋体" pitchFamily="2" charset="-122"/>
              </a:rPr>
              <a:t>evaluate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</a:rPr>
              <a:t> other criteria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F3C7B3A-B2E8-43A3-A384-3252DBC9D252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24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54208" y="105198"/>
            <a:ext cx="9089792" cy="109103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Instantiating Grammar-Based Testing</a:t>
            </a: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2533650" y="1259312"/>
            <a:ext cx="4076700" cy="461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Grammar-Based Testing</a:t>
            </a:r>
            <a:endParaRPr lang="en-US" altLang="en-US" sz="2400" b="0">
              <a:solidFill>
                <a:schemeClr val="tx1"/>
              </a:solidFill>
              <a:latin typeface="Gill Sans MT" panose="020B0502020104020203" pitchFamily="34" charset="0"/>
              <a:ea typeface="宋体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" y="1720853"/>
            <a:ext cx="8686800" cy="950914"/>
            <a:chOff x="144" y="1084"/>
            <a:chExt cx="5472" cy="599"/>
          </a:xfrm>
          <a:solidFill>
            <a:schemeClr val="bg1">
              <a:lumMod val="95000"/>
            </a:schemeClr>
          </a:solidFill>
        </p:grpSpPr>
        <p:sp>
          <p:nvSpPr>
            <p:cNvPr id="34848" name="Text Box 5"/>
            <p:cNvSpPr txBox="1">
              <a:spLocks noChangeArrowheads="1"/>
            </p:cNvSpPr>
            <p:nvPr/>
          </p:nvSpPr>
          <p:spPr bwMode="auto">
            <a:xfrm>
              <a:off x="144" y="1392"/>
              <a:ext cx="1488" cy="291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Program-based</a:t>
              </a:r>
              <a:endPara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sp>
          <p:nvSpPr>
            <p:cNvPr id="34849" name="Text Box 6"/>
            <p:cNvSpPr txBox="1">
              <a:spLocks noChangeArrowheads="1"/>
            </p:cNvSpPr>
            <p:nvPr/>
          </p:nvSpPr>
          <p:spPr bwMode="auto">
            <a:xfrm>
              <a:off x="1776" y="1392"/>
              <a:ext cx="1104" cy="291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Integration</a:t>
              </a:r>
              <a:endParaRPr lang="en-US" altLang="en-US" sz="24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sp>
          <p:nvSpPr>
            <p:cNvPr id="34850" name="Text Box 7"/>
            <p:cNvSpPr txBox="1">
              <a:spLocks noChangeArrowheads="1"/>
            </p:cNvSpPr>
            <p:nvPr/>
          </p:nvSpPr>
          <p:spPr bwMode="auto">
            <a:xfrm>
              <a:off x="3024" y="1392"/>
              <a:ext cx="1248" cy="291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Model-Based</a:t>
              </a:r>
              <a:endParaRPr lang="en-US" altLang="en-US" sz="24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sp>
          <p:nvSpPr>
            <p:cNvPr id="34851" name="Text Box 8"/>
            <p:cNvSpPr txBox="1">
              <a:spLocks noChangeArrowheads="1"/>
            </p:cNvSpPr>
            <p:nvPr/>
          </p:nvSpPr>
          <p:spPr bwMode="auto">
            <a:xfrm>
              <a:off x="4416" y="1392"/>
              <a:ext cx="1200" cy="291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Input-Based</a:t>
              </a:r>
              <a:endParaRPr lang="en-US" altLang="en-US" sz="24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34852" name="AutoShape 9"/>
            <p:cNvCxnSpPr>
              <a:cxnSpLocks noChangeShapeType="1"/>
              <a:stCxn id="34822" idx="2"/>
              <a:endCxn id="34848" idx="0"/>
            </p:cNvCxnSpPr>
            <p:nvPr/>
          </p:nvCxnSpPr>
          <p:spPr bwMode="auto">
            <a:xfrm rot="5400000">
              <a:off x="1730" y="242"/>
              <a:ext cx="308" cy="1992"/>
            </a:xfrm>
            <a:prstGeom prst="bentConnector3">
              <a:avLst>
                <a:gd name="adj1" fmla="val 50000"/>
              </a:avLst>
            </a:prstGeom>
            <a:grpFill/>
            <a:ln w="28575">
              <a:solidFill>
                <a:schemeClr val="tx2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4853" name="AutoShape 10"/>
            <p:cNvCxnSpPr>
              <a:cxnSpLocks noChangeShapeType="1"/>
              <a:stCxn id="34822" idx="2"/>
              <a:endCxn id="34851" idx="0"/>
            </p:cNvCxnSpPr>
            <p:nvPr/>
          </p:nvCxnSpPr>
          <p:spPr bwMode="auto">
            <a:xfrm rot="16200000" flipH="1">
              <a:off x="3794" y="170"/>
              <a:ext cx="308" cy="2136"/>
            </a:xfrm>
            <a:prstGeom prst="bentConnector3">
              <a:avLst>
                <a:gd name="adj1" fmla="val 50000"/>
              </a:avLst>
            </a:prstGeom>
            <a:grpFill/>
            <a:ln w="28575">
              <a:solidFill>
                <a:schemeClr val="tx2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4854" name="AutoShape 11"/>
            <p:cNvCxnSpPr>
              <a:cxnSpLocks noChangeShapeType="1"/>
              <a:stCxn id="34822" idx="2"/>
              <a:endCxn id="34850" idx="0"/>
            </p:cNvCxnSpPr>
            <p:nvPr/>
          </p:nvCxnSpPr>
          <p:spPr bwMode="auto">
            <a:xfrm rot="16200000" flipH="1">
              <a:off x="3110" y="854"/>
              <a:ext cx="308" cy="768"/>
            </a:xfrm>
            <a:prstGeom prst="bentConnector3">
              <a:avLst>
                <a:gd name="adj1" fmla="val 50000"/>
              </a:avLst>
            </a:prstGeom>
            <a:grpFill/>
            <a:ln w="28575">
              <a:solidFill>
                <a:schemeClr val="tx2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4855" name="AutoShape 12"/>
            <p:cNvCxnSpPr>
              <a:cxnSpLocks noChangeShapeType="1"/>
              <a:stCxn id="34822" idx="2"/>
              <a:endCxn id="34849" idx="0"/>
            </p:cNvCxnSpPr>
            <p:nvPr/>
          </p:nvCxnSpPr>
          <p:spPr bwMode="auto">
            <a:xfrm rot="5400000">
              <a:off x="2450" y="962"/>
              <a:ext cx="308" cy="552"/>
            </a:xfrm>
            <a:prstGeom prst="bentConnector3">
              <a:avLst>
                <a:gd name="adj1" fmla="val 50000"/>
              </a:avLst>
            </a:prstGeom>
            <a:grpFill/>
            <a:ln w="28575">
              <a:solidFill>
                <a:schemeClr val="tx2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8263" y="2673350"/>
            <a:ext cx="2514600" cy="2670175"/>
            <a:chOff x="43" y="1684"/>
            <a:chExt cx="1584" cy="1682"/>
          </a:xfrm>
          <a:solidFill>
            <a:schemeClr val="bg1">
              <a:lumMod val="95000"/>
            </a:schemeClr>
          </a:solidFill>
        </p:grpSpPr>
        <p:sp>
          <p:nvSpPr>
            <p:cNvPr id="34845" name="Text Box 14"/>
            <p:cNvSpPr txBox="1">
              <a:spLocks noChangeArrowheads="1"/>
            </p:cNvSpPr>
            <p:nvPr/>
          </p:nvSpPr>
          <p:spPr bwMode="auto">
            <a:xfrm>
              <a:off x="43" y="2951"/>
              <a:ext cx="1584" cy="415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Compiler testing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Valid and invalid strings</a:t>
              </a:r>
              <a:endParaRPr lang="en-US" altLang="en-US" sz="16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34846" name="AutoShape 15"/>
            <p:cNvCxnSpPr>
              <a:cxnSpLocks noChangeShapeType="1"/>
              <a:stCxn id="34848" idx="2"/>
              <a:endCxn id="34845" idx="0"/>
            </p:cNvCxnSpPr>
            <p:nvPr/>
          </p:nvCxnSpPr>
          <p:spPr bwMode="auto">
            <a:xfrm rot="5400000">
              <a:off x="228" y="2291"/>
              <a:ext cx="1268" cy="53"/>
            </a:xfrm>
            <a:prstGeom prst="bentConnector3">
              <a:avLst>
                <a:gd name="adj1" fmla="val 50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34847" name="Text Box 16"/>
            <p:cNvSpPr txBox="1">
              <a:spLocks noChangeArrowheads="1"/>
            </p:cNvSpPr>
            <p:nvPr/>
          </p:nvSpPr>
          <p:spPr bwMode="auto">
            <a:xfrm>
              <a:off x="240" y="2256"/>
              <a:ext cx="960" cy="2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chemeClr val="tx2"/>
                  </a:solidFill>
                  <a:latin typeface="Gill Sans MT" panose="020B0502020104020203" pitchFamily="34" charset="0"/>
                </a:rPr>
                <a:t>Grammar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409700" y="2635251"/>
            <a:ext cx="2552700" cy="1827213"/>
            <a:chOff x="888" y="1660"/>
            <a:chExt cx="1608" cy="1151"/>
          </a:xfrm>
          <a:solidFill>
            <a:schemeClr val="bg1">
              <a:lumMod val="95000"/>
            </a:schemeClr>
          </a:solidFill>
        </p:grpSpPr>
        <p:sp>
          <p:nvSpPr>
            <p:cNvPr id="34842" name="Text Box 18"/>
            <p:cNvSpPr txBox="1">
              <a:spLocks noChangeArrowheads="1"/>
            </p:cNvSpPr>
            <p:nvPr/>
          </p:nvSpPr>
          <p:spPr bwMode="auto">
            <a:xfrm>
              <a:off x="960" y="1660"/>
              <a:ext cx="768" cy="40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String mutation</a:t>
              </a:r>
            </a:p>
          </p:txBody>
        </p:sp>
        <p:sp>
          <p:nvSpPr>
            <p:cNvPr id="34843" name="Text Box 19"/>
            <p:cNvSpPr txBox="1">
              <a:spLocks noChangeArrowheads="1"/>
            </p:cNvSpPr>
            <p:nvPr/>
          </p:nvSpPr>
          <p:spPr bwMode="auto">
            <a:xfrm>
              <a:off x="1104" y="2039"/>
              <a:ext cx="1392" cy="772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Program mutation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Valid strings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Mutants are not tests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Must kill mutants</a:t>
              </a:r>
              <a:endParaRPr lang="en-US" altLang="en-US" sz="16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34844" name="AutoShape 20"/>
            <p:cNvCxnSpPr>
              <a:cxnSpLocks noChangeShapeType="1"/>
              <a:stCxn id="34848" idx="2"/>
              <a:endCxn id="34843" idx="0"/>
            </p:cNvCxnSpPr>
            <p:nvPr/>
          </p:nvCxnSpPr>
          <p:spPr bwMode="auto">
            <a:xfrm rot="16200000" flipH="1">
              <a:off x="1166" y="1405"/>
              <a:ext cx="356" cy="912"/>
            </a:xfrm>
            <a:prstGeom prst="bentConnector3">
              <a:avLst>
                <a:gd name="adj1" fmla="val 50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562600" y="2672558"/>
            <a:ext cx="2438400" cy="3809999"/>
            <a:chOff x="3504" y="1770"/>
            <a:chExt cx="1536" cy="2400"/>
          </a:xfrm>
          <a:solidFill>
            <a:schemeClr val="bg1">
              <a:lumMod val="95000"/>
            </a:schemeClr>
          </a:solidFill>
        </p:grpSpPr>
        <p:sp>
          <p:nvSpPr>
            <p:cNvPr id="34839" name="Text Box 22"/>
            <p:cNvSpPr txBox="1">
              <a:spLocks noChangeArrowheads="1"/>
            </p:cNvSpPr>
            <p:nvPr/>
          </p:nvSpPr>
          <p:spPr bwMode="auto">
            <a:xfrm>
              <a:off x="3504" y="3584"/>
              <a:ext cx="1536" cy="586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Input validation testing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XML and others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Valid strings</a:t>
              </a:r>
              <a:endParaRPr lang="en-US" altLang="en-US" sz="16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34840" name="AutoShape 23"/>
            <p:cNvCxnSpPr>
              <a:cxnSpLocks noChangeShapeType="1"/>
              <a:stCxn id="34851" idx="2"/>
              <a:endCxn id="34839" idx="0"/>
            </p:cNvCxnSpPr>
            <p:nvPr/>
          </p:nvCxnSpPr>
          <p:spPr bwMode="auto">
            <a:xfrm rot="5400000">
              <a:off x="3737" y="2305"/>
              <a:ext cx="1814" cy="744"/>
            </a:xfrm>
            <a:prstGeom prst="bentConnector3">
              <a:avLst>
                <a:gd name="adj1" fmla="val 15334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34841" name="Text Box 24"/>
            <p:cNvSpPr txBox="1">
              <a:spLocks noChangeArrowheads="1"/>
            </p:cNvSpPr>
            <p:nvPr/>
          </p:nvSpPr>
          <p:spPr bwMode="auto">
            <a:xfrm>
              <a:off x="3648" y="3129"/>
              <a:ext cx="960" cy="2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chemeClr val="tx2"/>
                  </a:solidFill>
                  <a:latin typeface="Gill Sans MT" panose="020B0502020104020203" pitchFamily="34" charset="0"/>
                </a:rPr>
                <a:t>Grammar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971800" y="2667000"/>
            <a:ext cx="2514600" cy="3730625"/>
            <a:chOff x="1872" y="1680"/>
            <a:chExt cx="1584" cy="2350"/>
          </a:xfrm>
          <a:solidFill>
            <a:schemeClr val="bg1">
              <a:lumMod val="95000"/>
            </a:schemeClr>
          </a:solidFill>
        </p:grpSpPr>
        <p:sp>
          <p:nvSpPr>
            <p:cNvPr id="34836" name="Text Box 26"/>
            <p:cNvSpPr txBox="1">
              <a:spLocks noChangeArrowheads="1"/>
            </p:cNvSpPr>
            <p:nvPr/>
          </p:nvSpPr>
          <p:spPr bwMode="auto">
            <a:xfrm>
              <a:off x="1872" y="3072"/>
              <a:ext cx="1584" cy="958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Test how classes interact 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Valid strings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Mutants are not tests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Must kill mutants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Includes OO</a:t>
              </a:r>
              <a:endParaRPr lang="en-US" altLang="en-US" sz="16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34837" name="AutoShape 27"/>
            <p:cNvCxnSpPr>
              <a:cxnSpLocks noChangeShapeType="1"/>
              <a:stCxn id="34849" idx="2"/>
              <a:endCxn id="34836" idx="0"/>
            </p:cNvCxnSpPr>
            <p:nvPr/>
          </p:nvCxnSpPr>
          <p:spPr bwMode="auto">
            <a:xfrm rot="16200000" flipH="1">
              <a:off x="1802" y="2210"/>
              <a:ext cx="1389" cy="336"/>
            </a:xfrm>
            <a:prstGeom prst="bentConnector3">
              <a:avLst>
                <a:gd name="adj1" fmla="val 15137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34838" name="Text Box 28"/>
            <p:cNvSpPr txBox="1">
              <a:spLocks noChangeArrowheads="1"/>
            </p:cNvSpPr>
            <p:nvPr/>
          </p:nvSpPr>
          <p:spPr bwMode="auto">
            <a:xfrm>
              <a:off x="2304" y="1680"/>
              <a:ext cx="768" cy="40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String mutation</a:t>
              </a: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4572000" y="2671764"/>
            <a:ext cx="1905000" cy="1976438"/>
            <a:chOff x="2880" y="1683"/>
            <a:chExt cx="1200" cy="1245"/>
          </a:xfrm>
          <a:solidFill>
            <a:schemeClr val="bg1">
              <a:lumMod val="95000"/>
            </a:schemeClr>
          </a:solidFill>
        </p:grpSpPr>
        <p:sp>
          <p:nvSpPr>
            <p:cNvPr id="34833" name="Text Box 30"/>
            <p:cNvSpPr txBox="1">
              <a:spLocks noChangeArrowheads="1"/>
            </p:cNvSpPr>
            <p:nvPr/>
          </p:nvSpPr>
          <p:spPr bwMode="auto">
            <a:xfrm>
              <a:off x="2880" y="2143"/>
              <a:ext cx="1200" cy="785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FSMs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Model checking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Valid strings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Traces are tests</a:t>
              </a:r>
              <a:endParaRPr lang="en-US" altLang="en-US" sz="16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34834" name="AutoShape 31"/>
            <p:cNvCxnSpPr>
              <a:cxnSpLocks noChangeShapeType="1"/>
              <a:stCxn id="34850" idx="2"/>
              <a:endCxn id="34833" idx="0"/>
            </p:cNvCxnSpPr>
            <p:nvPr/>
          </p:nvCxnSpPr>
          <p:spPr bwMode="auto">
            <a:xfrm rot="5400000">
              <a:off x="3334" y="1829"/>
              <a:ext cx="460" cy="168"/>
            </a:xfrm>
            <a:prstGeom prst="bentConnector3">
              <a:avLst>
                <a:gd name="adj1" fmla="val 50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34835" name="Text Box 32"/>
            <p:cNvSpPr txBox="1">
              <a:spLocks noChangeArrowheads="1"/>
            </p:cNvSpPr>
            <p:nvPr/>
          </p:nvSpPr>
          <p:spPr bwMode="auto">
            <a:xfrm>
              <a:off x="3120" y="1728"/>
              <a:ext cx="768" cy="40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chemeClr val="tx2"/>
                  </a:solidFill>
                  <a:latin typeface="Gill Sans MT" panose="020B0502020104020203" pitchFamily="34" charset="0"/>
                </a:rPr>
                <a:t>String mutation</a:t>
              </a:r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7189788" y="2671763"/>
            <a:ext cx="1905000" cy="2725738"/>
            <a:chOff x="4529" y="1683"/>
            <a:chExt cx="1200" cy="1717"/>
          </a:xfrm>
          <a:solidFill>
            <a:schemeClr val="bg1">
              <a:lumMod val="95000"/>
            </a:schemeClr>
          </a:solidFill>
        </p:grpSpPr>
        <p:sp>
          <p:nvSpPr>
            <p:cNvPr id="34830" name="Text Box 34"/>
            <p:cNvSpPr txBox="1">
              <a:spLocks noChangeArrowheads="1"/>
            </p:cNvSpPr>
            <p:nvPr/>
          </p:nvSpPr>
          <p:spPr bwMode="auto">
            <a:xfrm>
              <a:off x="4529" y="2256"/>
              <a:ext cx="1200" cy="1144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Input validation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1600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  testing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XML and others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Invalid strings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No ground strings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Mutants are tests</a:t>
              </a:r>
              <a:endParaRPr lang="en-US" altLang="en-US" sz="16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34831" name="AutoShape 35"/>
            <p:cNvCxnSpPr>
              <a:cxnSpLocks noChangeShapeType="1"/>
              <a:stCxn id="34851" idx="2"/>
              <a:endCxn id="34830" idx="0"/>
            </p:cNvCxnSpPr>
            <p:nvPr/>
          </p:nvCxnSpPr>
          <p:spPr bwMode="auto">
            <a:xfrm rot="16200000" flipH="1">
              <a:off x="4786" y="1913"/>
              <a:ext cx="573" cy="113"/>
            </a:xfrm>
            <a:prstGeom prst="bentConnector3">
              <a:avLst>
                <a:gd name="adj1" fmla="val 50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34832" name="Text Box 36"/>
            <p:cNvSpPr txBox="1">
              <a:spLocks noChangeArrowheads="1"/>
            </p:cNvSpPr>
            <p:nvPr/>
          </p:nvSpPr>
          <p:spPr bwMode="auto">
            <a:xfrm>
              <a:off x="4944" y="1824"/>
              <a:ext cx="768" cy="40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String mutation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7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FFE7DFC-FF3E-4D2B-9309-6F207221007D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25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5845" name="Rectangle 79"/>
          <p:cNvSpPr>
            <a:spLocks noGrp="1" noChangeArrowheads="1"/>
          </p:cNvSpPr>
          <p:nvPr>
            <p:ph type="title"/>
          </p:nvPr>
        </p:nvSpPr>
        <p:spPr>
          <a:xfrm>
            <a:off x="152400" y="96838"/>
            <a:ext cx="8831263" cy="557503"/>
          </a:xfrm>
        </p:spPr>
        <p:txBody>
          <a:bodyPr/>
          <a:lstStyle/>
          <a:p>
            <a:r>
              <a:rPr lang="en-US" altLang="en-US" dirty="0"/>
              <a:t>Structure of Chapter</a:t>
            </a:r>
          </a:p>
        </p:txBody>
      </p:sp>
      <p:graphicFrame>
        <p:nvGraphicFramePr>
          <p:cNvPr id="255238" name="Group 26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898830"/>
              </p:ext>
            </p:extLst>
          </p:nvPr>
        </p:nvGraphicFramePr>
        <p:xfrm>
          <a:off x="66675" y="909638"/>
          <a:ext cx="9005888" cy="5643563"/>
        </p:xfrm>
        <a:graphic>
          <a:graphicData uri="http://schemas.openxmlformats.org/drawingml/2006/table">
            <a:tbl>
              <a:tblPr/>
              <a:tblGrid>
                <a:gridCol w="115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8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7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78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Program-based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Integration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Model-based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Input space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0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Grammar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9.2.1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9.3.1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9.4.1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9.5.1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24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ill Sans MT" panose="020B0502020104020203" pitchFamily="34" charset="0"/>
                        </a:rPr>
                        <a:t>Grammar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Programming languages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No known applications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Algebraic specifications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Input languages, including XML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2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ill Sans MT" panose="020B0502020104020203" pitchFamily="34" charset="0"/>
                        </a:rPr>
                        <a:t>Summary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Compiler testing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Input space testing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ill Sans MT" panose="020B0502020104020203" pitchFamily="34" charset="0"/>
                        </a:rPr>
                        <a:t>Valid?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Valid &amp; invalid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Valid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34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Mutation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9.2.2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9.3.2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9.4.2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9.5.2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24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ill Sans MT" panose="020B0502020104020203" pitchFamily="34" charset="0"/>
                        </a:rPr>
                        <a:t>Grammar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Programming languages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Programming languages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FSMs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Input languages, including XML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34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ill Sans MT" panose="020B0502020104020203" pitchFamily="34" charset="0"/>
                        </a:rPr>
                        <a:t>Summary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Mutates programs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Tests integration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Model checking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Error checking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4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ill Sans MT" panose="020B0502020104020203" pitchFamily="34" charset="0"/>
                        </a:rPr>
                        <a:t>Ground?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Yes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Yes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Yes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No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9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ill Sans MT" panose="020B0502020104020203" pitchFamily="34" charset="0"/>
                        </a:rPr>
                        <a:t>Valid?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Yes, must compile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Yes, must compile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Yes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No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25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ill Sans MT" panose="020B0502020104020203" pitchFamily="34" charset="0"/>
                        </a:rPr>
                        <a:t>Tests?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Mutants not tests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Mutants not tests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Traces are tests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Mutants are tests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89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ill Sans MT" panose="020B0502020104020203" pitchFamily="34" charset="0"/>
                        </a:rPr>
                        <a:t>Killing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Yes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Yes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Yes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No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321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ill Sans MT" panose="020B0502020104020203" pitchFamily="34" charset="0"/>
                        </a:rPr>
                        <a:t>Notes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Strong and weak. Subsumes other techniques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Includes OO testing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Sometimes the grammar is mutated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4557" y="92279"/>
            <a:ext cx="8850385" cy="2801923"/>
          </a:xfrm>
        </p:spPr>
        <p:txBody>
          <a:bodyPr/>
          <a:lstStyle/>
          <a:p>
            <a:r>
              <a:rPr lang="en-US" altLang="en-US" dirty="0"/>
              <a:t>Introduction to Software Testing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Chapter 9</a:t>
            </a:r>
            <a:br>
              <a:rPr lang="en-US" altLang="zh-CN" dirty="0">
                <a:ea typeface="宋体" pitchFamily="2" charset="-122"/>
              </a:rPr>
            </a:br>
            <a:br>
              <a:rPr lang="fa-IR" altLang="zh-CN" dirty="0">
                <a:ea typeface="宋体" pitchFamily="2" charset="-122"/>
              </a:rPr>
            </a:br>
            <a:r>
              <a:rPr lang="en-US" altLang="zh-CN" b="0" dirty="0">
                <a:ea typeface="宋体" pitchFamily="2" charset="-122"/>
              </a:rPr>
              <a:t>Section 9.2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en-US" dirty="0"/>
              <a:t>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Program-based Grammars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379788"/>
            <a:ext cx="7307108" cy="23352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 sz="3200" dirty="0"/>
              <a:t>.</a:t>
            </a:r>
            <a:endParaRPr lang="en-US" altLang="en-US" b="0" dirty="0"/>
          </a:p>
          <a:p>
            <a:endParaRPr lang="en-US" altLang="en-US" b="0" dirty="0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83C175A-8700-4A66-8ACF-B3217317975C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27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6837"/>
            <a:ext cx="9144000" cy="1346952"/>
          </a:xfrm>
        </p:spPr>
        <p:txBody>
          <a:bodyPr/>
          <a:lstStyle/>
          <a:p>
            <a:r>
              <a:rPr lang="en-US" altLang="en-US" sz="3200" dirty="0"/>
              <a:t>Applying Syntax-based Testing to Programs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600200"/>
            <a:ext cx="8867775" cy="4937125"/>
          </a:xfrm>
        </p:spPr>
        <p:txBody>
          <a:bodyPr/>
          <a:lstStyle/>
          <a:p>
            <a:pPr algn="just"/>
            <a:r>
              <a:rPr lang="en-US" altLang="en-US" sz="2800" dirty="0"/>
              <a:t>Syntax-based criteria </a:t>
            </a:r>
            <a:r>
              <a:rPr lang="en-US" altLang="en-US" sz="2800" dirty="0">
                <a:solidFill>
                  <a:schemeClr val="tx2"/>
                </a:solidFill>
              </a:rPr>
              <a:t>originated</a:t>
            </a:r>
            <a:r>
              <a:rPr lang="en-US" altLang="en-US" sz="2800" dirty="0"/>
              <a:t> with programs and have been used mostly with programs.</a:t>
            </a:r>
          </a:p>
          <a:p>
            <a:pPr algn="just"/>
            <a:endParaRPr lang="en-US" altLang="en-US" sz="2800" dirty="0"/>
          </a:p>
          <a:p>
            <a:pPr algn="just"/>
            <a:r>
              <a:rPr lang="en-US" altLang="en-US" sz="2800" dirty="0">
                <a:solidFill>
                  <a:schemeClr val="tx2"/>
                </a:solidFill>
              </a:rPr>
              <a:t>BNF criteria</a:t>
            </a:r>
            <a:r>
              <a:rPr lang="en-US" altLang="en-US" sz="2800" dirty="0"/>
              <a:t> are most commonly used to test </a:t>
            </a:r>
            <a:r>
              <a:rPr lang="en-US" altLang="en-US" sz="2800" b="1" dirty="0">
                <a:solidFill>
                  <a:schemeClr val="accent5">
                    <a:lumMod val="50000"/>
                  </a:schemeClr>
                </a:solidFill>
              </a:rPr>
              <a:t>compilers</a:t>
            </a:r>
          </a:p>
          <a:p>
            <a:pPr algn="just"/>
            <a:endParaRPr lang="en-US" altLang="en-US" sz="2800" dirty="0"/>
          </a:p>
          <a:p>
            <a:pPr algn="just"/>
            <a:r>
              <a:rPr lang="en-US" altLang="en-US" sz="2800" dirty="0">
                <a:solidFill>
                  <a:schemeClr val="tx2"/>
                </a:solidFill>
              </a:rPr>
              <a:t>Mutation testing</a:t>
            </a:r>
            <a:r>
              <a:rPr lang="en-US" altLang="en-US" sz="2800" dirty="0"/>
              <a:t> criteria are most commonly used for </a:t>
            </a:r>
            <a:r>
              <a:rPr lang="en-US" altLang="en-US" sz="2800" b="1" dirty="0"/>
              <a:t>unit testing </a:t>
            </a:r>
            <a:r>
              <a:rPr lang="en-US" altLang="en-US" sz="2800" dirty="0"/>
              <a:t>and </a:t>
            </a:r>
            <a:r>
              <a:rPr lang="en-US" altLang="en-US" sz="2800" b="1" dirty="0"/>
              <a:t>integration testing of classes.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09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41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92C0D7B-4803-4A17-9663-EC4461364C91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28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5" y="0"/>
            <a:ext cx="9081487" cy="1395663"/>
          </a:xfrm>
        </p:spPr>
        <p:txBody>
          <a:bodyPr/>
          <a:lstStyle/>
          <a:p>
            <a:r>
              <a:rPr lang="en-US" altLang="en-US" dirty="0"/>
              <a:t>Instantiating Grammar-Based Testing</a:t>
            </a:r>
          </a:p>
        </p:txBody>
      </p:sp>
      <p:sp>
        <p:nvSpPr>
          <p:cNvPr id="4102" name="Text Box 3"/>
          <p:cNvSpPr txBox="1">
            <a:spLocks noChangeArrowheads="1"/>
          </p:cNvSpPr>
          <p:nvPr/>
        </p:nvSpPr>
        <p:spPr bwMode="auto">
          <a:xfrm>
            <a:off x="2533650" y="1271344"/>
            <a:ext cx="4076700" cy="461665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 b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Grammar-Based Testing</a:t>
            </a:r>
            <a:endParaRPr lang="en-US" altLang="en-US" sz="2400" b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0"/>
              <a:ea typeface="宋体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" y="1733552"/>
            <a:ext cx="8686800" cy="938213"/>
            <a:chOff x="144" y="1092"/>
            <a:chExt cx="5472" cy="591"/>
          </a:xfrm>
        </p:grpSpPr>
        <p:sp>
          <p:nvSpPr>
            <p:cNvPr id="4135" name="Text Box 5"/>
            <p:cNvSpPr txBox="1">
              <a:spLocks noChangeArrowheads="1"/>
            </p:cNvSpPr>
            <p:nvPr/>
          </p:nvSpPr>
          <p:spPr bwMode="auto">
            <a:xfrm>
              <a:off x="144" y="1392"/>
              <a:ext cx="1488" cy="291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Gill Sans MT" panose="020B0502020104020203" pitchFamily="34" charset="0"/>
                  <a:ea typeface="宋体" pitchFamily="2" charset="-122"/>
                </a:rPr>
                <a:t>Program-based</a:t>
              </a:r>
              <a:endParaRPr lang="en-US" altLang="en-US" sz="24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sp>
          <p:nvSpPr>
            <p:cNvPr id="4136" name="Text Box 6"/>
            <p:cNvSpPr txBox="1">
              <a:spLocks noChangeArrowheads="1"/>
            </p:cNvSpPr>
            <p:nvPr/>
          </p:nvSpPr>
          <p:spPr bwMode="auto">
            <a:xfrm>
              <a:off x="1776" y="1392"/>
              <a:ext cx="1104" cy="291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Integration</a:t>
              </a:r>
              <a:endParaRPr lang="en-US" altLang="en-US" sz="24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sp>
          <p:nvSpPr>
            <p:cNvPr id="4137" name="Text Box 7"/>
            <p:cNvSpPr txBox="1">
              <a:spLocks noChangeArrowheads="1"/>
            </p:cNvSpPr>
            <p:nvPr/>
          </p:nvSpPr>
          <p:spPr bwMode="auto">
            <a:xfrm>
              <a:off x="3024" y="1392"/>
              <a:ext cx="1248" cy="291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Model-Based</a:t>
              </a:r>
              <a:endParaRPr lang="en-US" altLang="en-US" sz="24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sp>
          <p:nvSpPr>
            <p:cNvPr id="4138" name="Text Box 8"/>
            <p:cNvSpPr txBox="1">
              <a:spLocks noChangeArrowheads="1"/>
            </p:cNvSpPr>
            <p:nvPr/>
          </p:nvSpPr>
          <p:spPr bwMode="auto">
            <a:xfrm>
              <a:off x="4416" y="1392"/>
              <a:ext cx="1200" cy="291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Input-Based</a:t>
              </a:r>
              <a:endParaRPr lang="en-US" altLang="en-US" sz="24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4139" name="AutoShape 9"/>
            <p:cNvCxnSpPr>
              <a:cxnSpLocks noChangeShapeType="1"/>
              <a:stCxn id="4102" idx="2"/>
              <a:endCxn id="4135" idx="0"/>
            </p:cNvCxnSpPr>
            <p:nvPr/>
          </p:nvCxnSpPr>
          <p:spPr bwMode="auto">
            <a:xfrm rot="5400000">
              <a:off x="1734" y="246"/>
              <a:ext cx="300" cy="1992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40" name="AutoShape 10"/>
            <p:cNvCxnSpPr>
              <a:cxnSpLocks noChangeShapeType="1"/>
              <a:stCxn id="4102" idx="2"/>
              <a:endCxn id="4138" idx="0"/>
            </p:cNvCxnSpPr>
            <p:nvPr/>
          </p:nvCxnSpPr>
          <p:spPr bwMode="auto">
            <a:xfrm rot="16200000" flipH="1">
              <a:off x="3798" y="174"/>
              <a:ext cx="300" cy="2136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41" name="AutoShape 11"/>
            <p:cNvCxnSpPr>
              <a:cxnSpLocks noChangeShapeType="1"/>
              <a:stCxn id="4102" idx="2"/>
              <a:endCxn id="4137" idx="0"/>
            </p:cNvCxnSpPr>
            <p:nvPr/>
          </p:nvCxnSpPr>
          <p:spPr bwMode="auto">
            <a:xfrm rot="16200000" flipH="1">
              <a:off x="3114" y="858"/>
              <a:ext cx="300" cy="768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42" name="AutoShape 12"/>
            <p:cNvCxnSpPr>
              <a:cxnSpLocks noChangeShapeType="1"/>
              <a:stCxn id="4102" idx="2"/>
              <a:endCxn id="4136" idx="0"/>
            </p:cNvCxnSpPr>
            <p:nvPr/>
          </p:nvCxnSpPr>
          <p:spPr bwMode="auto">
            <a:xfrm rot="5400000">
              <a:off x="2454" y="966"/>
              <a:ext cx="300" cy="552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3500" y="2671763"/>
            <a:ext cx="2514600" cy="2671762"/>
            <a:chOff x="40" y="1683"/>
            <a:chExt cx="1584" cy="1683"/>
          </a:xfrm>
        </p:grpSpPr>
        <p:sp>
          <p:nvSpPr>
            <p:cNvPr id="4132" name="Text Box 14"/>
            <p:cNvSpPr txBox="1">
              <a:spLocks noChangeArrowheads="1"/>
            </p:cNvSpPr>
            <p:nvPr/>
          </p:nvSpPr>
          <p:spPr bwMode="auto">
            <a:xfrm>
              <a:off x="40" y="2951"/>
              <a:ext cx="1584" cy="415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Gill Sans MT" panose="020B0502020104020203" pitchFamily="34" charset="0"/>
                  <a:ea typeface="宋体" pitchFamily="2" charset="-122"/>
                </a:rPr>
                <a:t> Compiler testing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Gill Sans MT" panose="020B0502020104020203" pitchFamily="34" charset="0"/>
                  <a:ea typeface="宋体" pitchFamily="2" charset="-122"/>
                </a:rPr>
                <a:t> Valid and invalid strings</a:t>
              </a:r>
              <a:endParaRPr lang="en-US" altLang="en-US" sz="16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4133" name="AutoShape 15"/>
            <p:cNvCxnSpPr>
              <a:cxnSpLocks noChangeShapeType="1"/>
              <a:stCxn id="4135" idx="2"/>
              <a:endCxn id="4132" idx="0"/>
            </p:cNvCxnSpPr>
            <p:nvPr/>
          </p:nvCxnSpPr>
          <p:spPr bwMode="auto">
            <a:xfrm rot="5400000">
              <a:off x="226" y="2289"/>
              <a:ext cx="1268" cy="5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34" name="Text Box 16"/>
            <p:cNvSpPr txBox="1">
              <a:spLocks noChangeArrowheads="1"/>
            </p:cNvSpPr>
            <p:nvPr/>
          </p:nvSpPr>
          <p:spPr bwMode="auto">
            <a:xfrm>
              <a:off x="240" y="2256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Grammar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409700" y="2635251"/>
            <a:ext cx="2552700" cy="1827213"/>
            <a:chOff x="888" y="1660"/>
            <a:chExt cx="1608" cy="1151"/>
          </a:xfrm>
        </p:grpSpPr>
        <p:sp>
          <p:nvSpPr>
            <p:cNvPr id="4129" name="Text Box 18"/>
            <p:cNvSpPr txBox="1">
              <a:spLocks noChangeArrowheads="1"/>
            </p:cNvSpPr>
            <p:nvPr/>
          </p:nvSpPr>
          <p:spPr bwMode="auto">
            <a:xfrm>
              <a:off x="960" y="1660"/>
              <a:ext cx="7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chemeClr val="tx2"/>
                  </a:solidFill>
                  <a:latin typeface="Gill Sans MT" panose="020B0502020104020203" pitchFamily="34" charset="0"/>
                </a:rPr>
                <a:t>String mutation</a:t>
              </a:r>
            </a:p>
          </p:txBody>
        </p:sp>
        <p:sp>
          <p:nvSpPr>
            <p:cNvPr id="4130" name="Text Box 19"/>
            <p:cNvSpPr txBox="1">
              <a:spLocks noChangeArrowheads="1"/>
            </p:cNvSpPr>
            <p:nvPr/>
          </p:nvSpPr>
          <p:spPr bwMode="auto">
            <a:xfrm>
              <a:off x="1104" y="2039"/>
              <a:ext cx="1392" cy="772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Gill Sans MT" panose="020B0502020104020203" pitchFamily="34" charset="0"/>
                  <a:ea typeface="宋体" pitchFamily="2" charset="-122"/>
                </a:rPr>
                <a:t> Program mutation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Gill Sans MT" panose="020B0502020104020203" pitchFamily="34" charset="0"/>
                  <a:ea typeface="宋体" pitchFamily="2" charset="-122"/>
                </a:rPr>
                <a:t> Valid strings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Gill Sans MT" panose="020B0502020104020203" pitchFamily="34" charset="0"/>
                  <a:ea typeface="宋体" pitchFamily="2" charset="-122"/>
                </a:rPr>
                <a:t> Mutants are not tests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Gill Sans MT" panose="020B0502020104020203" pitchFamily="34" charset="0"/>
                  <a:ea typeface="宋体" pitchFamily="2" charset="-122"/>
                </a:rPr>
                <a:t> Must kill mutants</a:t>
              </a:r>
              <a:endParaRPr lang="en-US" altLang="en-US" sz="16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4131" name="AutoShape 20"/>
            <p:cNvCxnSpPr>
              <a:cxnSpLocks noChangeShapeType="1"/>
              <a:stCxn id="4135" idx="2"/>
              <a:endCxn id="4130" idx="0"/>
            </p:cNvCxnSpPr>
            <p:nvPr/>
          </p:nvCxnSpPr>
          <p:spPr bwMode="auto">
            <a:xfrm rot="16200000" flipH="1">
              <a:off x="1166" y="1405"/>
              <a:ext cx="356" cy="91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562600" y="2671763"/>
            <a:ext cx="2438400" cy="3821112"/>
            <a:chOff x="3504" y="1683"/>
            <a:chExt cx="1536" cy="2407"/>
          </a:xfrm>
        </p:grpSpPr>
        <p:sp>
          <p:nvSpPr>
            <p:cNvPr id="4126" name="Text Box 22"/>
            <p:cNvSpPr txBox="1">
              <a:spLocks noChangeArrowheads="1"/>
            </p:cNvSpPr>
            <p:nvPr/>
          </p:nvSpPr>
          <p:spPr bwMode="auto">
            <a:xfrm>
              <a:off x="3504" y="3504"/>
              <a:ext cx="1536" cy="586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Input validation testing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XML and others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Valid strings</a:t>
              </a:r>
              <a:endParaRPr lang="en-US" altLang="en-US" sz="16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4127" name="AutoShape 23"/>
            <p:cNvCxnSpPr>
              <a:cxnSpLocks noChangeShapeType="1"/>
              <a:stCxn id="4138" idx="2"/>
              <a:endCxn id="4126" idx="0"/>
            </p:cNvCxnSpPr>
            <p:nvPr/>
          </p:nvCxnSpPr>
          <p:spPr bwMode="auto">
            <a:xfrm rot="5400000">
              <a:off x="3734" y="2222"/>
              <a:ext cx="1821" cy="74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28" name="Text Box 24"/>
            <p:cNvSpPr txBox="1">
              <a:spLocks noChangeArrowheads="1"/>
            </p:cNvSpPr>
            <p:nvPr/>
          </p:nvSpPr>
          <p:spPr bwMode="auto">
            <a:xfrm>
              <a:off x="3648" y="3129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chemeClr val="tx2"/>
                  </a:solidFill>
                  <a:latin typeface="Gill Sans MT" panose="020B0502020104020203" pitchFamily="34" charset="0"/>
                </a:rPr>
                <a:t>Grammar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971800" y="2667000"/>
            <a:ext cx="2514600" cy="3730625"/>
            <a:chOff x="1872" y="1680"/>
            <a:chExt cx="1584" cy="2350"/>
          </a:xfrm>
        </p:grpSpPr>
        <p:sp>
          <p:nvSpPr>
            <p:cNvPr id="4123" name="Text Box 26"/>
            <p:cNvSpPr txBox="1">
              <a:spLocks noChangeArrowheads="1"/>
            </p:cNvSpPr>
            <p:nvPr/>
          </p:nvSpPr>
          <p:spPr bwMode="auto">
            <a:xfrm>
              <a:off x="1872" y="3072"/>
              <a:ext cx="1584" cy="958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Test how classes interact 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Valid strings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Mutants are not tests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Must kill mutants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Includes OO</a:t>
              </a:r>
              <a:endParaRPr lang="en-US" altLang="en-US" sz="16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4124" name="AutoShape 27"/>
            <p:cNvCxnSpPr>
              <a:cxnSpLocks noChangeShapeType="1"/>
              <a:stCxn id="4136" idx="2"/>
              <a:endCxn id="4123" idx="0"/>
            </p:cNvCxnSpPr>
            <p:nvPr/>
          </p:nvCxnSpPr>
          <p:spPr bwMode="auto">
            <a:xfrm rot="16200000" flipH="1">
              <a:off x="1802" y="2210"/>
              <a:ext cx="1389" cy="33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25" name="Text Box 28"/>
            <p:cNvSpPr txBox="1">
              <a:spLocks noChangeArrowheads="1"/>
            </p:cNvSpPr>
            <p:nvPr/>
          </p:nvSpPr>
          <p:spPr bwMode="auto">
            <a:xfrm>
              <a:off x="2304" y="1680"/>
              <a:ext cx="7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chemeClr val="tx2"/>
                  </a:solidFill>
                  <a:latin typeface="Gill Sans MT" panose="020B0502020104020203" pitchFamily="34" charset="0"/>
                </a:rPr>
                <a:t>String mutation</a:t>
              </a: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4572000" y="2671764"/>
            <a:ext cx="1905000" cy="1976438"/>
            <a:chOff x="2880" y="1683"/>
            <a:chExt cx="1200" cy="1245"/>
          </a:xfrm>
        </p:grpSpPr>
        <p:sp>
          <p:nvSpPr>
            <p:cNvPr id="4120" name="Text Box 30"/>
            <p:cNvSpPr txBox="1">
              <a:spLocks noChangeArrowheads="1"/>
            </p:cNvSpPr>
            <p:nvPr/>
          </p:nvSpPr>
          <p:spPr bwMode="auto">
            <a:xfrm>
              <a:off x="2880" y="2143"/>
              <a:ext cx="1200" cy="785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FSMs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Model checking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Valid strings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Traces are tests</a:t>
              </a:r>
              <a:endParaRPr lang="en-US" altLang="en-US" sz="16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4121" name="AutoShape 31"/>
            <p:cNvCxnSpPr>
              <a:cxnSpLocks noChangeShapeType="1"/>
              <a:stCxn id="4137" idx="2"/>
              <a:endCxn id="4120" idx="0"/>
            </p:cNvCxnSpPr>
            <p:nvPr/>
          </p:nvCxnSpPr>
          <p:spPr bwMode="auto">
            <a:xfrm rot="5400000">
              <a:off x="3334" y="1829"/>
              <a:ext cx="460" cy="16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22" name="Text Box 32"/>
            <p:cNvSpPr txBox="1">
              <a:spLocks noChangeArrowheads="1"/>
            </p:cNvSpPr>
            <p:nvPr/>
          </p:nvSpPr>
          <p:spPr bwMode="auto">
            <a:xfrm>
              <a:off x="3120" y="1728"/>
              <a:ext cx="7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chemeClr val="tx2"/>
                  </a:solidFill>
                  <a:latin typeface="Gill Sans MT" panose="020B0502020104020203" pitchFamily="34" charset="0"/>
                </a:rPr>
                <a:t>String mutation</a:t>
              </a:r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7239000" y="2671763"/>
            <a:ext cx="1905000" cy="2725738"/>
            <a:chOff x="4560" y="1683"/>
            <a:chExt cx="1200" cy="1717"/>
          </a:xfrm>
        </p:grpSpPr>
        <p:sp>
          <p:nvSpPr>
            <p:cNvPr id="4117" name="Text Box 34"/>
            <p:cNvSpPr txBox="1">
              <a:spLocks noChangeArrowheads="1"/>
            </p:cNvSpPr>
            <p:nvPr/>
          </p:nvSpPr>
          <p:spPr bwMode="auto">
            <a:xfrm>
              <a:off x="4560" y="2256"/>
              <a:ext cx="1200" cy="1144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Input validation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  testing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XML and others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Invalid strings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No ground strings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Mutants are tests</a:t>
              </a:r>
              <a:endParaRPr lang="en-US" altLang="en-US" sz="16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4118" name="AutoShape 35"/>
            <p:cNvCxnSpPr>
              <a:cxnSpLocks noChangeShapeType="1"/>
              <a:stCxn id="4138" idx="2"/>
              <a:endCxn id="4117" idx="0"/>
            </p:cNvCxnSpPr>
            <p:nvPr/>
          </p:nvCxnSpPr>
          <p:spPr bwMode="auto">
            <a:xfrm rot="16200000" flipH="1">
              <a:off x="4802" y="1898"/>
              <a:ext cx="573" cy="14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9" name="Text Box 36"/>
            <p:cNvSpPr txBox="1">
              <a:spLocks noChangeArrowheads="1"/>
            </p:cNvSpPr>
            <p:nvPr/>
          </p:nvSpPr>
          <p:spPr bwMode="auto">
            <a:xfrm>
              <a:off x="4944" y="1824"/>
              <a:ext cx="7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chemeClr val="tx2"/>
                  </a:solidFill>
                  <a:latin typeface="Gill Sans MT" panose="020B0502020104020203" pitchFamily="34" charset="0"/>
                </a:rPr>
                <a:t>String mutation</a:t>
              </a:r>
            </a:p>
          </p:txBody>
        </p:sp>
      </p:grpSp>
      <p:sp>
        <p:nvSpPr>
          <p:cNvPr id="288805" name="Rectangle 37"/>
          <p:cNvSpPr>
            <a:spLocks noChangeArrowheads="1"/>
          </p:cNvSpPr>
          <p:nvPr/>
        </p:nvSpPr>
        <p:spPr bwMode="auto">
          <a:xfrm>
            <a:off x="2720975" y="1795463"/>
            <a:ext cx="6372225" cy="1100137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 b="0">
              <a:latin typeface="Gill Sans MT" panose="020B0502020104020203" pitchFamily="34" charset="0"/>
            </a:endParaRPr>
          </a:p>
        </p:txBody>
      </p:sp>
      <p:sp>
        <p:nvSpPr>
          <p:cNvPr id="288806" name="Rectangle 38"/>
          <p:cNvSpPr>
            <a:spLocks noChangeArrowheads="1"/>
          </p:cNvSpPr>
          <p:nvPr/>
        </p:nvSpPr>
        <p:spPr bwMode="auto">
          <a:xfrm>
            <a:off x="4087813" y="2890838"/>
            <a:ext cx="5005387" cy="3752850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 b="0">
              <a:latin typeface="Gill Sans MT" panose="020B0502020104020203" pitchFamily="34" charset="0"/>
            </a:endParaRPr>
          </a:p>
        </p:txBody>
      </p:sp>
      <p:sp>
        <p:nvSpPr>
          <p:cNvPr id="288813" name="Rectangle 45"/>
          <p:cNvSpPr>
            <a:spLocks noChangeArrowheads="1"/>
          </p:cNvSpPr>
          <p:nvPr/>
        </p:nvSpPr>
        <p:spPr bwMode="auto">
          <a:xfrm>
            <a:off x="3046413" y="2890838"/>
            <a:ext cx="1042987" cy="254000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 b="0">
              <a:latin typeface="Gill Sans MT" panose="020B0502020104020203" pitchFamily="34" charset="0"/>
            </a:endParaRPr>
          </a:p>
        </p:txBody>
      </p:sp>
      <p:sp>
        <p:nvSpPr>
          <p:cNvPr id="288814" name="Rectangle 46"/>
          <p:cNvSpPr>
            <a:spLocks noChangeArrowheads="1"/>
          </p:cNvSpPr>
          <p:nvPr/>
        </p:nvSpPr>
        <p:spPr bwMode="auto">
          <a:xfrm>
            <a:off x="2746375" y="4649788"/>
            <a:ext cx="1344613" cy="1993900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 b="0">
              <a:latin typeface="Gill Sans MT" panose="020B0502020104020203" pitchFamily="34" charset="0"/>
            </a:endParaRPr>
          </a:p>
        </p:txBody>
      </p: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398463" y="2941638"/>
            <a:ext cx="604837" cy="515937"/>
            <a:chOff x="511" y="3486"/>
            <a:chExt cx="381" cy="325"/>
          </a:xfrm>
        </p:grpSpPr>
        <p:sp>
          <p:nvSpPr>
            <p:cNvPr id="4115" name="Oval 48"/>
            <p:cNvSpPr>
              <a:spLocks noChangeArrowheads="1"/>
            </p:cNvSpPr>
            <p:nvPr/>
          </p:nvSpPr>
          <p:spPr bwMode="auto">
            <a:xfrm>
              <a:off x="511" y="3486"/>
              <a:ext cx="381" cy="325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n-US" altLang="en-US" b="0">
                <a:solidFill>
                  <a:schemeClr val="hlink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4116" name="Text Box 47"/>
            <p:cNvSpPr txBox="1">
              <a:spLocks noChangeArrowheads="1"/>
            </p:cNvSpPr>
            <p:nvPr/>
          </p:nvSpPr>
          <p:spPr bwMode="auto">
            <a:xfrm>
              <a:off x="543" y="3523"/>
              <a:ext cx="3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dirty="0">
                  <a:latin typeface="Gill Sans MT" panose="020B0502020104020203" pitchFamily="34" charset="0"/>
                </a:rPr>
                <a:t>9.2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8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8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805" grpId="0" animBg="1"/>
      <p:bldP spid="288806" grpId="0" animBg="1"/>
      <p:bldP spid="288813" grpId="0" animBg="1"/>
      <p:bldP spid="2888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08D986D-3D14-4983-B008-4F2C15AC0910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29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BNF Testing for Compilers</a:t>
            </a:r>
            <a:r>
              <a:rPr lang="en-US" altLang="en-US" sz="2400" dirty="0"/>
              <a:t> </a:t>
            </a:r>
            <a:r>
              <a:rPr lang="en-US" altLang="zh-CN" sz="2400" dirty="0">
                <a:ea typeface="宋体" pitchFamily="2" charset="-122"/>
              </a:rPr>
              <a:t>(9.2.1)</a:t>
            </a:r>
            <a:endParaRPr lang="en-US" altLang="en-US" sz="2400" dirty="0">
              <a:ea typeface="宋体" pitchFamily="2" charset="-122"/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266825"/>
            <a:ext cx="8867775" cy="5270500"/>
          </a:xfrm>
        </p:spPr>
        <p:txBody>
          <a:bodyPr/>
          <a:lstStyle/>
          <a:p>
            <a:pPr algn="just"/>
            <a:r>
              <a:rPr lang="en-US" altLang="en-US" dirty="0"/>
              <a:t>Testing </a:t>
            </a: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compilers</a:t>
            </a:r>
            <a:r>
              <a:rPr lang="en-US" altLang="en-US" dirty="0"/>
              <a:t> is </a:t>
            </a:r>
            <a:r>
              <a:rPr lang="en-US" altLang="en-US" b="1" dirty="0"/>
              <a:t>very complicated </a:t>
            </a:r>
          </a:p>
          <a:p>
            <a:pPr lvl="1" algn="just"/>
            <a:r>
              <a:rPr lang="en-US" altLang="en-US" dirty="0"/>
              <a:t>Millions of </a:t>
            </a:r>
            <a:r>
              <a:rPr lang="en-US" altLang="en-US" dirty="0">
                <a:solidFill>
                  <a:schemeClr val="tx2"/>
                </a:solidFill>
              </a:rPr>
              <a:t>correct</a:t>
            </a:r>
            <a:r>
              <a:rPr lang="en-US" altLang="en-US" dirty="0"/>
              <a:t> programs!</a:t>
            </a:r>
          </a:p>
          <a:p>
            <a:pPr lvl="1" algn="just"/>
            <a:r>
              <a:rPr lang="en-US" altLang="en-US" dirty="0"/>
              <a:t>Compilers must recognize and reject </a:t>
            </a:r>
            <a:r>
              <a:rPr lang="en-US" altLang="en-US" dirty="0">
                <a:solidFill>
                  <a:schemeClr val="tx2"/>
                </a:solidFill>
              </a:rPr>
              <a:t>incorrect</a:t>
            </a:r>
            <a:r>
              <a:rPr lang="en-US" altLang="en-US" dirty="0"/>
              <a:t> programs</a:t>
            </a:r>
          </a:p>
          <a:p>
            <a:pPr lvl="1" algn="just"/>
            <a:endParaRPr lang="en-US" altLang="en-US" dirty="0"/>
          </a:p>
          <a:p>
            <a:pPr algn="just"/>
            <a:r>
              <a:rPr lang="en-US" altLang="en-US" dirty="0">
                <a:solidFill>
                  <a:schemeClr val="tx2"/>
                </a:solidFill>
              </a:rPr>
              <a:t>BNF criteria</a:t>
            </a:r>
            <a:r>
              <a:rPr lang="en-US" altLang="en-US" dirty="0"/>
              <a:t> can be used to generate programs to test all language features that compilers must process</a:t>
            </a:r>
          </a:p>
          <a:p>
            <a:pPr lvl="1" algn="just"/>
            <a:endParaRPr lang="en-US" altLang="en-US" dirty="0"/>
          </a:p>
          <a:p>
            <a:pPr algn="just"/>
            <a:r>
              <a:rPr lang="en-US" altLang="en-US" dirty="0"/>
              <a:t>This is a very </a:t>
            </a:r>
            <a:r>
              <a:rPr lang="en-US" altLang="en-US" dirty="0">
                <a:solidFill>
                  <a:schemeClr val="tx2"/>
                </a:solidFill>
              </a:rPr>
              <a:t>specialized</a:t>
            </a:r>
            <a:r>
              <a:rPr lang="en-US" altLang="en-US" dirty="0"/>
              <a:t> application and not discussed in detail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E537791-483C-49A7-A57D-9325B4DCDD22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3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90236" y="134776"/>
            <a:ext cx="8963527" cy="1076326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Using the Syntax to Generate Tests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212850"/>
            <a:ext cx="8867775" cy="5322888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Lots of software artifacts follow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strict syntax</a:t>
            </a:r>
            <a:r>
              <a:rPr lang="en-US" altLang="zh-CN" dirty="0">
                <a:ea typeface="宋体" pitchFamily="2" charset="-122"/>
              </a:rPr>
              <a:t> rules</a:t>
            </a:r>
          </a:p>
          <a:p>
            <a:r>
              <a:rPr lang="en-US" altLang="zh-CN" dirty="0">
                <a:ea typeface="宋体" pitchFamily="2" charset="-122"/>
              </a:rPr>
              <a:t>The </a:t>
            </a:r>
            <a:r>
              <a:rPr lang="en-US" altLang="zh-CN" b="1" dirty="0">
                <a:ea typeface="宋体" pitchFamily="2" charset="-122"/>
              </a:rPr>
              <a:t>syntax</a:t>
            </a:r>
            <a:r>
              <a:rPr lang="en-US" altLang="zh-CN" dirty="0">
                <a:ea typeface="宋体" pitchFamily="2" charset="-122"/>
              </a:rPr>
              <a:t> is often expressed as a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grammar</a:t>
            </a:r>
            <a:r>
              <a:rPr lang="en-US" altLang="zh-CN" dirty="0">
                <a:ea typeface="宋体" pitchFamily="2" charset="-122"/>
              </a:rPr>
              <a:t> in a language such as BNF</a:t>
            </a:r>
          </a:p>
          <a:p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Syntactic descriptions</a:t>
            </a:r>
            <a:r>
              <a:rPr lang="en-US" altLang="zh-CN" dirty="0">
                <a:ea typeface="宋体" pitchFamily="2" charset="-122"/>
              </a:rPr>
              <a:t> can come from many sources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Programs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Integration elements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Design documents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Input descriptions</a:t>
            </a:r>
          </a:p>
          <a:p>
            <a:r>
              <a:rPr lang="en-US" altLang="zh-CN" dirty="0">
                <a:ea typeface="宋体" pitchFamily="2" charset="-122"/>
              </a:rPr>
              <a:t>Tests are created with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two general goals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Cover</a:t>
            </a:r>
            <a:r>
              <a:rPr lang="en-US" altLang="zh-CN" dirty="0">
                <a:ea typeface="宋体" pitchFamily="2" charset="-122"/>
              </a:rPr>
              <a:t> the syntax in some way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Violate</a:t>
            </a:r>
            <a:r>
              <a:rPr lang="en-US" altLang="zh-CN" dirty="0">
                <a:ea typeface="宋体" pitchFamily="2" charset="-122"/>
              </a:rPr>
              <a:t> the syntax (invalid tests)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Program-based Grammars</a:t>
            </a:r>
            <a:r>
              <a:rPr lang="en-US" altLang="zh-CN" sz="2400" dirty="0">
                <a:ea typeface="宋体" pitchFamily="2" charset="-122"/>
              </a:rPr>
              <a:t> (9.2.2)</a:t>
            </a:r>
            <a:endParaRPr lang="en-US" altLang="en-US" sz="2400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350" y="1094873"/>
            <a:ext cx="9112481" cy="5474201"/>
          </a:xfrm>
        </p:spPr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The original and most widely known application of syntax-based testing is to </a:t>
            </a:r>
            <a:r>
              <a:rPr lang="en-US" altLang="zh-CN" sz="2800" dirty="0">
                <a:solidFill>
                  <a:schemeClr val="tx2"/>
                </a:solidFill>
                <a:ea typeface="宋体" pitchFamily="2" charset="-122"/>
              </a:rPr>
              <a:t>modify programs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.</a:t>
            </a:r>
          </a:p>
          <a:p>
            <a:r>
              <a:rPr lang="en-US" altLang="zh-CN" sz="2800" dirty="0">
                <a:solidFill>
                  <a:schemeClr val="tx2"/>
                </a:solidFill>
                <a:ea typeface="宋体" pitchFamily="2" charset="-122"/>
              </a:rPr>
              <a:t>Operators</a:t>
            </a:r>
            <a:r>
              <a:rPr lang="en-US" altLang="zh-CN" sz="2800" dirty="0">
                <a:ea typeface="宋体" pitchFamily="2" charset="-122"/>
              </a:rPr>
              <a:t> modify a </a:t>
            </a:r>
            <a:r>
              <a:rPr lang="en-US" altLang="zh-CN" sz="2800" dirty="0">
                <a:solidFill>
                  <a:schemeClr val="tx2"/>
                </a:solidFill>
                <a:ea typeface="宋体" pitchFamily="2" charset="-122"/>
              </a:rPr>
              <a:t>ground string</a:t>
            </a:r>
            <a:r>
              <a:rPr lang="en-US" altLang="zh-CN" sz="2800" dirty="0">
                <a:ea typeface="宋体" pitchFamily="2" charset="-122"/>
              </a:rPr>
              <a:t> (program under test) to create </a:t>
            </a:r>
            <a:r>
              <a:rPr lang="en-US" altLang="zh-CN" sz="2800" dirty="0">
                <a:solidFill>
                  <a:schemeClr val="tx2"/>
                </a:solidFill>
                <a:ea typeface="宋体" pitchFamily="2" charset="-122"/>
              </a:rPr>
              <a:t>mutant programs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.</a:t>
            </a:r>
          </a:p>
          <a:p>
            <a:r>
              <a:rPr lang="en-US" altLang="zh-CN" sz="2800" dirty="0">
                <a:ea typeface="宋体" pitchFamily="2" charset="-122"/>
              </a:rPr>
              <a:t>Mutant programs must compile correctly (</a:t>
            </a:r>
            <a:r>
              <a:rPr lang="en-US" altLang="zh-CN" sz="2800" dirty="0">
                <a:solidFill>
                  <a:schemeClr val="tx2"/>
                </a:solidFill>
                <a:ea typeface="宋体" pitchFamily="2" charset="-122"/>
              </a:rPr>
              <a:t>valid strings</a:t>
            </a:r>
            <a:r>
              <a:rPr lang="en-US" altLang="zh-CN" sz="2800" dirty="0">
                <a:ea typeface="宋体" pitchFamily="2" charset="-122"/>
              </a:rPr>
              <a:t>)</a:t>
            </a:r>
          </a:p>
          <a:p>
            <a:r>
              <a:rPr lang="en-US" altLang="zh-CN" sz="2800" dirty="0">
                <a:ea typeface="宋体" pitchFamily="2" charset="-122"/>
              </a:rPr>
              <a:t>Mutants are </a:t>
            </a:r>
            <a:r>
              <a:rPr lang="en-US" altLang="zh-CN" sz="2800" dirty="0">
                <a:solidFill>
                  <a:schemeClr val="tx2"/>
                </a:solidFill>
                <a:ea typeface="宋体" pitchFamily="2" charset="-122"/>
              </a:rPr>
              <a:t>not tests</a:t>
            </a:r>
            <a:r>
              <a:rPr lang="en-US" altLang="zh-CN" sz="2800" dirty="0">
                <a:ea typeface="宋体" pitchFamily="2" charset="-122"/>
              </a:rPr>
              <a:t>, but used to find tests</a:t>
            </a:r>
          </a:p>
          <a:p>
            <a:r>
              <a:rPr lang="en-US" altLang="zh-CN" sz="2800" dirty="0">
                <a:ea typeface="宋体" pitchFamily="2" charset="-122"/>
              </a:rPr>
              <a:t>Once mutants are defined, </a:t>
            </a:r>
            <a:r>
              <a:rPr lang="en-US" altLang="zh-CN" sz="2800" dirty="0">
                <a:solidFill>
                  <a:schemeClr val="tx2"/>
                </a:solidFill>
                <a:ea typeface="宋体" pitchFamily="2" charset="-122"/>
              </a:rPr>
              <a:t>tests</a:t>
            </a:r>
            <a:r>
              <a:rPr lang="en-US" altLang="zh-CN" sz="2800" dirty="0">
                <a:ea typeface="宋体" pitchFamily="2" charset="-122"/>
              </a:rPr>
              <a:t> must be found to cause mutants to fail when executed</a:t>
            </a:r>
          </a:p>
          <a:p>
            <a:r>
              <a:rPr lang="en-US" altLang="zh-CN" sz="2800" dirty="0">
                <a:ea typeface="宋体" pitchFamily="2" charset="-122"/>
              </a:rPr>
              <a:t>This is called “</a:t>
            </a:r>
            <a:r>
              <a:rPr lang="en-US" altLang="zh-CN" sz="2800" dirty="0">
                <a:solidFill>
                  <a:schemeClr val="tx2"/>
                </a:solidFill>
                <a:ea typeface="宋体" pitchFamily="2" charset="-122"/>
              </a:rPr>
              <a:t>killing mutants</a:t>
            </a:r>
            <a:r>
              <a:rPr lang="en-US" altLang="zh-CN" sz="2800" dirty="0">
                <a:ea typeface="宋体" pitchFamily="2" charset="-122"/>
              </a:rPr>
              <a:t>”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CBD2A75-F83B-4AE3-98E3-5AE431F996B9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30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Killing Mutants</a:t>
            </a:r>
            <a:endParaRPr lang="en-US" alt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43948" y="1938166"/>
            <a:ext cx="8414157" cy="4630910"/>
          </a:xfrm>
        </p:spPr>
        <p:txBody>
          <a:bodyPr/>
          <a:lstStyle/>
          <a:p>
            <a:pPr algn="just"/>
            <a:r>
              <a:rPr lang="en-US" altLang="zh-CN" dirty="0">
                <a:ea typeface="宋体" pitchFamily="2" charset="-122"/>
              </a:rPr>
              <a:t>If </a:t>
            </a:r>
            <a:r>
              <a:rPr lang="en-US" altLang="zh-CN" b="1" dirty="0">
                <a:ea typeface="宋体" pitchFamily="2" charset="-122"/>
              </a:rPr>
              <a:t>mutation operators</a:t>
            </a:r>
            <a:r>
              <a:rPr lang="en-US" altLang="zh-CN" dirty="0">
                <a:ea typeface="宋体" pitchFamily="2" charset="-122"/>
              </a:rPr>
              <a:t> are designed well, the resulting tests will be very powerful.</a:t>
            </a:r>
          </a:p>
          <a:p>
            <a:pPr algn="just"/>
            <a:r>
              <a:rPr lang="en-US" altLang="zh-CN" dirty="0">
                <a:ea typeface="宋体" pitchFamily="2" charset="-122"/>
              </a:rPr>
              <a:t>Different operators must be defined for different programming languages and different goals</a:t>
            </a:r>
          </a:p>
          <a:p>
            <a:pPr algn="just"/>
            <a:r>
              <a:rPr lang="en-US" altLang="zh-CN" dirty="0">
                <a:ea typeface="宋体" pitchFamily="2" charset="-122"/>
              </a:rPr>
              <a:t>Testers can keep adding tests until all mutants have been killed</a:t>
            </a:r>
          </a:p>
          <a:p>
            <a:pPr lvl="1" algn="just"/>
            <a:r>
              <a:rPr lang="en-US" altLang="zh-CN" i="1" dirty="0">
                <a:solidFill>
                  <a:schemeClr val="tx2"/>
                </a:solidFill>
                <a:ea typeface="宋体" pitchFamily="2" charset="-122"/>
              </a:rPr>
              <a:t>Dead (killed) mutant</a:t>
            </a:r>
            <a:r>
              <a:rPr lang="en-US" altLang="zh-CN" dirty="0">
                <a:ea typeface="宋体" pitchFamily="2" charset="-122"/>
              </a:rPr>
              <a:t>: A test case has killed it</a:t>
            </a:r>
          </a:p>
          <a:p>
            <a:pPr lvl="1" algn="just"/>
            <a:r>
              <a:rPr lang="en-US" altLang="zh-CN" i="1" dirty="0">
                <a:solidFill>
                  <a:schemeClr val="tx2"/>
                </a:solidFill>
                <a:ea typeface="宋体" pitchFamily="2" charset="-122"/>
              </a:rPr>
              <a:t>Stillborn mutant</a:t>
            </a:r>
            <a:r>
              <a:rPr lang="en-US" altLang="zh-CN" dirty="0">
                <a:ea typeface="宋体" pitchFamily="2" charset="-122"/>
              </a:rPr>
              <a:t>: Syntactically illegal</a:t>
            </a:r>
          </a:p>
          <a:p>
            <a:pPr lvl="1" algn="just"/>
            <a:r>
              <a:rPr lang="en-US" altLang="zh-CN" i="1" dirty="0">
                <a:solidFill>
                  <a:schemeClr val="tx2"/>
                </a:solidFill>
                <a:ea typeface="宋体" pitchFamily="2" charset="-122"/>
              </a:rPr>
              <a:t>Trivial mutant</a:t>
            </a:r>
            <a:r>
              <a:rPr lang="en-US" altLang="zh-CN" dirty="0">
                <a:ea typeface="宋体" pitchFamily="2" charset="-122"/>
              </a:rPr>
              <a:t> : Almost every test can kill it</a:t>
            </a:r>
          </a:p>
          <a:p>
            <a:pPr lvl="1" algn="just"/>
            <a:r>
              <a:rPr lang="en-US" altLang="zh-CN" b="1" i="1" dirty="0">
                <a:solidFill>
                  <a:srgbClr val="7030A0"/>
                </a:solidFill>
                <a:ea typeface="宋体" pitchFamily="2" charset="-122"/>
              </a:rPr>
              <a:t>Equivalent mutant</a:t>
            </a:r>
            <a:r>
              <a:rPr lang="en-US" altLang="zh-CN" dirty="0">
                <a:ea typeface="宋体" pitchFamily="2" charset="-122"/>
              </a:rPr>
              <a:t>: No test can kill it (same behavior as original)</a:t>
            </a:r>
          </a:p>
          <a:p>
            <a:pPr algn="just"/>
            <a:endParaRPr lang="en-US" altLang="en-US" dirty="0"/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30C07AB-06E7-43E2-B289-2BE1167E0614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31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175" name="Text Box 4"/>
          <p:cNvSpPr txBox="1">
            <a:spLocks noChangeArrowheads="1"/>
          </p:cNvSpPr>
          <p:nvPr/>
        </p:nvSpPr>
        <p:spPr bwMode="auto">
          <a:xfrm>
            <a:off x="343948" y="809918"/>
            <a:ext cx="8414157" cy="1086451"/>
          </a:xfrm>
          <a:prstGeom prst="rect">
            <a:avLst/>
          </a:prstGeom>
          <a:solidFill>
            <a:srgbClr val="CDFFE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85000"/>
              </a:lnSpc>
              <a:spcBef>
                <a:spcPct val="30000"/>
              </a:spcBef>
              <a:buSzPct val="85000"/>
            </a:pP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Given a mutant </a:t>
            </a:r>
            <a:r>
              <a:rPr lang="en-US" altLang="zh-CN" sz="2400" i="1" dirty="0">
                <a:solidFill>
                  <a:srgbClr val="7030A0"/>
                </a:solidFill>
                <a:latin typeface="Gill Sans MT" panose="020B0502020104020203" pitchFamily="34" charset="0"/>
                <a:ea typeface="宋体" pitchFamily="2" charset="-122"/>
              </a:rPr>
              <a:t>m </a:t>
            </a:r>
            <a:r>
              <a:rPr lang="en-US" altLang="zh-CN" sz="2800" i="1" dirty="0">
                <a:solidFill>
                  <a:srgbClr val="7030A0"/>
                </a:solidFill>
                <a:latin typeface="Gill Sans MT" panose="020B0502020104020203" pitchFamily="34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i="1" dirty="0">
                <a:solidFill>
                  <a:srgbClr val="7030A0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i="1" dirty="0">
                <a:solidFill>
                  <a:srgbClr val="7030A0"/>
                </a:solidFill>
                <a:latin typeface="Gill Sans MT" panose="020B0502020104020203" pitchFamily="34" charset="0"/>
                <a:ea typeface="宋体" pitchFamily="2" charset="-122"/>
              </a:rPr>
              <a:t>M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 for a ground string program </a:t>
            </a:r>
            <a:r>
              <a:rPr lang="en-US" altLang="zh-CN" sz="2400" i="1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P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 and a test </a:t>
            </a:r>
            <a:r>
              <a:rPr lang="en-US" altLang="zh-CN" sz="2400" i="1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t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, </a:t>
            </a:r>
            <a:r>
              <a:rPr lang="en-US" altLang="zh-CN" sz="2400" i="1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t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 is said to </a:t>
            </a:r>
            <a:r>
              <a:rPr lang="en-US" altLang="zh-CN" sz="2400" u="sng" dirty="0">
                <a:solidFill>
                  <a:srgbClr val="7030A0"/>
                </a:solidFill>
                <a:latin typeface="Gill Sans MT" panose="020B0502020104020203" pitchFamily="34" charset="0"/>
                <a:ea typeface="宋体" pitchFamily="2" charset="-122"/>
              </a:rPr>
              <a:t>kill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i="1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m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 if and only if the output of </a:t>
            </a:r>
            <a:r>
              <a:rPr lang="en-US" altLang="zh-CN" sz="2400" i="1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t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 on </a:t>
            </a:r>
            <a:r>
              <a:rPr lang="en-US" altLang="zh-CN" sz="2400" i="1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P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 is different from the output of </a:t>
            </a:r>
            <a:r>
              <a:rPr lang="en-US" altLang="zh-CN" sz="2400" i="1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t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 on </a:t>
            </a:r>
            <a:r>
              <a:rPr lang="en-US" altLang="zh-CN" sz="2400" i="1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m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.</a:t>
            </a:r>
            <a:endParaRPr lang="en-US" altLang="en-US" sz="2400" dirty="0">
              <a:solidFill>
                <a:schemeClr val="accent5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0D3C5B9-0D5F-41BE-BDE3-EB7892490AE6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32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39700" y="96838"/>
            <a:ext cx="8837613" cy="606425"/>
          </a:xfrm>
        </p:spPr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Program-based Grammars</a:t>
            </a:r>
            <a:endParaRPr lang="en-US" altLang="zh-CN" sz="2000" dirty="0">
              <a:ea typeface="宋体" pitchFamily="2" charset="-122"/>
            </a:endParaRPr>
          </a:p>
        </p:txBody>
      </p:sp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646113" y="946150"/>
            <a:ext cx="2744787" cy="382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CN" sz="2400" u="sng" dirty="0">
                <a:solidFill>
                  <a:srgbClr val="7030A0"/>
                </a:solidFill>
                <a:latin typeface="Gill Sans MT" panose="020B0502020104020203" pitchFamily="34" charset="0"/>
                <a:ea typeface="宋体" pitchFamily="2" charset="-122"/>
              </a:rPr>
              <a:t>Original Method</a:t>
            </a: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Min (</a:t>
            </a:r>
            <a:r>
              <a:rPr lang="en-US" altLang="zh-CN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A, </a:t>
            </a:r>
            <a:r>
              <a:rPr lang="en-US" altLang="zh-CN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B)</a:t>
            </a:r>
          </a:p>
          <a:p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 </a:t>
            </a:r>
            <a:r>
              <a:rPr lang="en-US" altLang="zh-CN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minVal</a:t>
            </a:r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;</a:t>
            </a:r>
          </a:p>
          <a:p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 </a:t>
            </a:r>
            <a:r>
              <a:rPr lang="en-US" altLang="zh-CN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minVal</a:t>
            </a:r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= A;</a:t>
            </a:r>
          </a:p>
          <a:p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 if (B &lt; A)</a:t>
            </a:r>
          </a:p>
          <a:p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 {</a:t>
            </a:r>
          </a:p>
          <a:p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      </a:t>
            </a:r>
            <a:r>
              <a:rPr lang="en-US" altLang="zh-CN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minVal</a:t>
            </a:r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= B; </a:t>
            </a:r>
          </a:p>
          <a:p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  }</a:t>
            </a:r>
          </a:p>
          <a:p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  return (</a:t>
            </a:r>
            <a:r>
              <a:rPr lang="en-US" altLang="zh-CN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minVal</a:t>
            </a:r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);</a:t>
            </a:r>
          </a:p>
          <a:p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} // end Min</a:t>
            </a:r>
          </a:p>
        </p:txBody>
      </p:sp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4038600" y="946150"/>
            <a:ext cx="4459288" cy="5349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CN" sz="2400" u="sng" dirty="0">
                <a:solidFill>
                  <a:schemeClr val="accent5">
                    <a:lumMod val="25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With Embedded Mutants</a:t>
            </a: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sz="180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Min (</a:t>
            </a:r>
            <a:r>
              <a:rPr lang="en-US" altLang="zh-CN" sz="180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A, </a:t>
            </a:r>
            <a:r>
              <a:rPr lang="en-US" altLang="zh-CN" sz="180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B)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{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 </a:t>
            </a:r>
            <a:r>
              <a:rPr lang="en-US" altLang="zh-CN" sz="180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minVal</a:t>
            </a:r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;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 </a:t>
            </a:r>
            <a:r>
              <a:rPr lang="en-US" altLang="zh-CN" sz="180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minVal</a:t>
            </a:r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= A;</a:t>
            </a:r>
          </a:p>
          <a:p>
            <a:r>
              <a:rPr lang="en-US" altLang="zh-CN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∆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 1  </a:t>
            </a:r>
            <a:r>
              <a:rPr lang="en-US" altLang="zh-CN" sz="1800" dirty="0" err="1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minVal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 = B;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 if (B &lt; A)</a:t>
            </a:r>
          </a:p>
          <a:p>
            <a:r>
              <a:rPr lang="en-US" altLang="zh-CN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∆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 2  if (B </a:t>
            </a:r>
            <a:r>
              <a:rPr lang="en-US" altLang="zh-CN" sz="1800" i="1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&gt; 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A)</a:t>
            </a:r>
          </a:p>
          <a:p>
            <a:r>
              <a:rPr lang="en-US" altLang="zh-CN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∆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 3  if (B &lt; </a:t>
            </a:r>
            <a:r>
              <a:rPr lang="en-US" altLang="zh-CN" sz="1800" dirty="0" err="1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minVal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)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 {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         </a:t>
            </a:r>
            <a:r>
              <a:rPr lang="en-US" altLang="zh-CN" sz="180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minVal</a:t>
            </a:r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= B;</a:t>
            </a:r>
          </a:p>
          <a:p>
            <a:r>
              <a:rPr lang="en-US" altLang="zh-CN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∆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 4          Bomb ();</a:t>
            </a:r>
          </a:p>
          <a:p>
            <a:r>
              <a:rPr lang="en-US" altLang="zh-CN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∆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 5          </a:t>
            </a:r>
            <a:r>
              <a:rPr lang="en-US" altLang="zh-CN" sz="1800" dirty="0" err="1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minVal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 = A;</a:t>
            </a:r>
          </a:p>
          <a:p>
            <a:r>
              <a:rPr lang="en-US" altLang="zh-CN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∆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 6          </a:t>
            </a:r>
            <a:r>
              <a:rPr lang="en-US" altLang="zh-CN" sz="1800" dirty="0" err="1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minVal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 = </a:t>
            </a:r>
            <a:r>
              <a:rPr lang="en-US" altLang="zh-CN" sz="1800" dirty="0" err="1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failOnZero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 (B);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 }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 return (</a:t>
            </a:r>
            <a:r>
              <a:rPr lang="en-US" altLang="zh-CN" sz="180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minVal</a:t>
            </a:r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);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} // end Min</a:t>
            </a:r>
            <a:endParaRPr lang="en-US" altLang="zh-CN" dirty="0">
              <a:solidFill>
                <a:schemeClr val="tx1"/>
              </a:solidFill>
              <a:latin typeface="Helvetica" charset="0"/>
              <a:ea typeface="宋体" pitchFamily="2" charset="-122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727200" y="3989389"/>
            <a:ext cx="2182813" cy="2335213"/>
            <a:chOff x="1088" y="2513"/>
            <a:chExt cx="1375" cy="1471"/>
          </a:xfrm>
        </p:grpSpPr>
        <p:sp>
          <p:nvSpPr>
            <p:cNvPr id="8215" name="Text Box 5"/>
            <p:cNvSpPr txBox="1">
              <a:spLocks noChangeArrowheads="1"/>
            </p:cNvSpPr>
            <p:nvPr/>
          </p:nvSpPr>
          <p:spPr bwMode="auto">
            <a:xfrm>
              <a:off x="1088" y="3247"/>
              <a:ext cx="1375" cy="7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solidFill>
                    <a:schemeClr val="accent5">
                      <a:lumMod val="50000"/>
                    </a:schemeClr>
                  </a:solidFill>
                  <a:latin typeface="Gill Sans MT" panose="020B0502020104020203" pitchFamily="34" charset="0"/>
                </a:rPr>
                <a:t>6 mutants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solidFill>
                    <a:schemeClr val="accent5">
                      <a:lumMod val="50000"/>
                    </a:schemeClr>
                  </a:solidFill>
                  <a:latin typeface="Gill Sans MT" panose="020B0502020104020203" pitchFamily="34" charset="0"/>
                </a:rPr>
                <a:t>Each represents a separate program</a:t>
              </a:r>
            </a:p>
          </p:txBody>
        </p:sp>
        <p:sp>
          <p:nvSpPr>
            <p:cNvPr id="8216" name="Line 6"/>
            <p:cNvSpPr>
              <a:spLocks noChangeShapeType="1"/>
            </p:cNvSpPr>
            <p:nvPr/>
          </p:nvSpPr>
          <p:spPr bwMode="auto">
            <a:xfrm flipV="1">
              <a:off x="1822" y="2513"/>
              <a:ext cx="619" cy="7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440363" y="1714500"/>
            <a:ext cx="3394075" cy="3086100"/>
            <a:chOff x="3427" y="1080"/>
            <a:chExt cx="2138" cy="1944"/>
          </a:xfrm>
        </p:grpSpPr>
        <p:sp>
          <p:nvSpPr>
            <p:cNvPr id="273417" name="Text Box 9"/>
            <p:cNvSpPr txBox="1">
              <a:spLocks noChangeArrowheads="1"/>
            </p:cNvSpPr>
            <p:nvPr/>
          </p:nvSpPr>
          <p:spPr bwMode="auto">
            <a:xfrm>
              <a:off x="4154" y="1080"/>
              <a:ext cx="1411" cy="407"/>
            </a:xfrm>
            <a:prstGeom prst="rect">
              <a:avLst/>
            </a:prstGeom>
            <a:solidFill>
              <a:srgbClr val="0033CC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b="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</a:rPr>
                <a:t>Replace one variable with another</a:t>
              </a:r>
            </a:p>
          </p:txBody>
        </p:sp>
        <p:sp>
          <p:nvSpPr>
            <p:cNvPr id="8212" name="Line 13"/>
            <p:cNvSpPr>
              <a:spLocks noChangeShapeType="1"/>
            </p:cNvSpPr>
            <p:nvPr/>
          </p:nvSpPr>
          <p:spPr bwMode="auto">
            <a:xfrm flipH="1">
              <a:off x="3427" y="1217"/>
              <a:ext cx="727" cy="5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  <p:sp>
          <p:nvSpPr>
            <p:cNvPr id="8213" name="Line 14"/>
            <p:cNvSpPr>
              <a:spLocks noChangeShapeType="1"/>
            </p:cNvSpPr>
            <p:nvPr/>
          </p:nvSpPr>
          <p:spPr bwMode="auto">
            <a:xfrm flipH="1">
              <a:off x="3622" y="1332"/>
              <a:ext cx="525" cy="9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  <p:sp>
          <p:nvSpPr>
            <p:cNvPr id="8214" name="Line 15"/>
            <p:cNvSpPr>
              <a:spLocks noChangeShapeType="1"/>
            </p:cNvSpPr>
            <p:nvPr/>
          </p:nvSpPr>
          <p:spPr bwMode="auto">
            <a:xfrm flipH="1">
              <a:off x="3895" y="1426"/>
              <a:ext cx="259" cy="15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235575" y="2609850"/>
            <a:ext cx="3698875" cy="819150"/>
            <a:chOff x="3298" y="1644"/>
            <a:chExt cx="2330" cy="516"/>
          </a:xfrm>
        </p:grpSpPr>
        <p:sp>
          <p:nvSpPr>
            <p:cNvPr id="273418" name="Text Box 10"/>
            <p:cNvSpPr txBox="1">
              <a:spLocks noChangeArrowheads="1"/>
            </p:cNvSpPr>
            <p:nvPr/>
          </p:nvSpPr>
          <p:spPr bwMode="auto">
            <a:xfrm>
              <a:off x="4217" y="1644"/>
              <a:ext cx="1411" cy="239"/>
            </a:xfrm>
            <a:prstGeom prst="rect">
              <a:avLst/>
            </a:prstGeom>
            <a:solidFill>
              <a:srgbClr val="0033CC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b="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</a:rPr>
                <a:t>Replaces operator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 flipH="1">
              <a:off x="3298" y="1757"/>
              <a:ext cx="914" cy="4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783263" y="3230563"/>
            <a:ext cx="3262312" cy="1319212"/>
            <a:chOff x="3643" y="2035"/>
            <a:chExt cx="2055" cy="831"/>
          </a:xfrm>
        </p:grpSpPr>
        <p:sp>
          <p:nvSpPr>
            <p:cNvPr id="273419" name="Text Box 11"/>
            <p:cNvSpPr txBox="1">
              <a:spLocks noChangeArrowheads="1"/>
            </p:cNvSpPr>
            <p:nvPr/>
          </p:nvSpPr>
          <p:spPr bwMode="auto">
            <a:xfrm>
              <a:off x="4287" y="2035"/>
              <a:ext cx="1411" cy="412"/>
            </a:xfrm>
            <a:prstGeom prst="rect">
              <a:avLst/>
            </a:prstGeom>
            <a:solidFill>
              <a:srgbClr val="0033CC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b="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</a:rPr>
                <a:t>Immediate runtime failure … if reached</a:t>
              </a:r>
            </a:p>
          </p:txBody>
        </p:sp>
        <p:sp>
          <p:nvSpPr>
            <p:cNvPr id="8208" name="Line 17"/>
            <p:cNvSpPr>
              <a:spLocks noChangeShapeType="1"/>
            </p:cNvSpPr>
            <p:nvPr/>
          </p:nvSpPr>
          <p:spPr bwMode="auto">
            <a:xfrm flipH="1">
              <a:off x="3643" y="2232"/>
              <a:ext cx="648" cy="6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6367463" y="4127500"/>
            <a:ext cx="2678112" cy="1016000"/>
            <a:chOff x="4011" y="2600"/>
            <a:chExt cx="1554" cy="640"/>
          </a:xfrm>
        </p:grpSpPr>
        <p:sp>
          <p:nvSpPr>
            <p:cNvPr id="273420" name="Text Box 12"/>
            <p:cNvSpPr txBox="1">
              <a:spLocks noChangeArrowheads="1"/>
            </p:cNvSpPr>
            <p:nvPr/>
          </p:nvSpPr>
          <p:spPr bwMode="auto">
            <a:xfrm>
              <a:off x="4322" y="2600"/>
              <a:ext cx="1243" cy="585"/>
            </a:xfrm>
            <a:prstGeom prst="rect">
              <a:avLst/>
            </a:prstGeom>
            <a:solidFill>
              <a:srgbClr val="0033CC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b="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</a:rPr>
                <a:t>Immediate runtime failure if B==0, else does nothing</a:t>
              </a:r>
            </a:p>
          </p:txBody>
        </p:sp>
        <p:sp>
          <p:nvSpPr>
            <p:cNvPr id="8206" name="Line 18"/>
            <p:cNvSpPr>
              <a:spLocks noChangeShapeType="1"/>
            </p:cNvSpPr>
            <p:nvPr/>
          </p:nvSpPr>
          <p:spPr bwMode="auto">
            <a:xfrm flipH="1">
              <a:off x="4011" y="2816"/>
              <a:ext cx="316" cy="4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7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5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656EF05-B19C-472C-B961-D432542F03C3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33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90488"/>
            <a:ext cx="7772400" cy="825500"/>
          </a:xfrm>
        </p:spPr>
        <p:txBody>
          <a:bodyPr/>
          <a:lstStyle/>
          <a:p>
            <a:r>
              <a:rPr lang="en-US" altLang="zh-CN" sz="3200">
                <a:ea typeface="宋体" pitchFamily="2" charset="-122"/>
              </a:rPr>
              <a:t>Syntax-Based Coverage Criteria</a:t>
            </a:r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473075" y="1066800"/>
            <a:ext cx="8262938" cy="8413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algn="ctr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u="sng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Mutation Coverage (MC)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: For each </a:t>
            </a:r>
            <a:r>
              <a:rPr lang="en-US" altLang="zh-CN" sz="2400" i="1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m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  <a:sym typeface="Symbol" pitchFamily="18" charset="2"/>
              </a:rPr>
              <a:t>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</a:t>
            </a:r>
            <a:r>
              <a:rPr lang="en-US" altLang="zh-CN" sz="2400" i="1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M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, TR contains exactly one requirement, to kill </a:t>
            </a:r>
            <a:r>
              <a:rPr lang="en-US" altLang="zh-CN" sz="2400" i="1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m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.</a:t>
            </a:r>
          </a:p>
        </p:txBody>
      </p:sp>
      <p:sp>
        <p:nvSpPr>
          <p:cNvPr id="259081" name="Text Box 9"/>
          <p:cNvSpPr txBox="1">
            <a:spLocks noChangeArrowheads="1"/>
          </p:cNvSpPr>
          <p:nvPr/>
        </p:nvSpPr>
        <p:spPr bwMode="auto">
          <a:xfrm>
            <a:off x="215900" y="2153281"/>
            <a:ext cx="8777287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6858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The RIPR model from Chapter 2: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Reachability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: The test causes the </a:t>
            </a:r>
            <a:r>
              <a:rPr lang="en-US" altLang="zh-CN" sz="24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faulty statement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to be reached (in mutation – the </a:t>
            </a:r>
            <a:r>
              <a:rPr lang="en-US" altLang="zh-CN" sz="24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mutated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statement)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Infection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: The test causes the faulty statement to result in an </a:t>
            </a:r>
            <a:r>
              <a:rPr lang="en-US" altLang="zh-CN" sz="24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incorrect state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Propagation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: The incorrect state </a:t>
            </a:r>
            <a:r>
              <a:rPr lang="en-US" altLang="zh-CN" sz="24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propagates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to incorrect output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b="0" i="1" dirty="0" err="1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Revealability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: The tester must </a:t>
            </a:r>
            <a:r>
              <a:rPr lang="en-US" altLang="zh-CN" sz="24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observe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part of the incorrect output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The RIPR model leads to </a:t>
            </a:r>
            <a:r>
              <a:rPr lang="en-US" altLang="zh-CN" sz="24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two variants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of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mutation coverage </a:t>
            </a:r>
            <a:r>
              <a:rPr lang="en-US" altLang="zh-CN" sz="24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…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6" grpId="0" animBg="1"/>
      <p:bldP spid="259081" grpId="0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5218C3B-0B92-4662-99F6-5593330F952E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34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90488"/>
            <a:ext cx="7772400" cy="580631"/>
          </a:xfrm>
        </p:spPr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Syntax-Based Coverage Criteria</a:t>
            </a:r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183356" y="1116151"/>
            <a:ext cx="8777287" cy="476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6858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altLang="zh-CN" sz="28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1) </a:t>
            </a:r>
            <a:r>
              <a:rPr lang="en-US" altLang="zh-CN" sz="2800" b="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Strongly Killing Mutants: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  </a:t>
            </a:r>
            <a:r>
              <a:rPr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Given a mutant </a:t>
            </a:r>
            <a:r>
              <a:rPr lang="en-US" altLang="zh-CN" sz="2400" b="0" i="1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m </a:t>
            </a:r>
            <a:r>
              <a:rPr lang="en-US" altLang="zh-CN" b="0" i="1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400" b="0" i="1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 M</a:t>
            </a:r>
            <a:r>
              <a:rPr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 for a program </a:t>
            </a:r>
            <a:r>
              <a:rPr lang="en-US" altLang="zh-CN" sz="2400" b="0" i="1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P</a:t>
            </a:r>
            <a:r>
              <a:rPr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 and a test </a:t>
            </a:r>
            <a:r>
              <a:rPr lang="en-US" altLang="zh-CN" sz="2400" b="0" i="1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t</a:t>
            </a:r>
            <a:r>
              <a:rPr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, </a:t>
            </a:r>
            <a:r>
              <a:rPr lang="en-US" altLang="zh-CN" sz="2400" b="0" i="1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t</a:t>
            </a:r>
            <a:r>
              <a:rPr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 is said to </a:t>
            </a:r>
            <a:r>
              <a:rPr lang="en-US" altLang="zh-CN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strongly kill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m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if and only if the </a:t>
            </a:r>
            <a:r>
              <a:rPr lang="en-US" altLang="zh-CN" sz="24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output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of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t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on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P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is different from the output of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t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on 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m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SzPct val="85000"/>
            </a:pPr>
            <a:endParaRPr lang="en-US" altLang="zh-CN" sz="2400" b="0" i="1" dirty="0">
              <a:solidFill>
                <a:schemeClr val="tx1"/>
              </a:solidFill>
              <a:latin typeface="Gill Sans MT" panose="020B0502020104020203" pitchFamily="34" charset="0"/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altLang="zh-CN" sz="28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2) </a:t>
            </a:r>
            <a:r>
              <a:rPr lang="en-US" altLang="zh-CN" sz="2800" b="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Weakly Killing Mutants: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  </a:t>
            </a:r>
            <a:r>
              <a:rPr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Given a mutant 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m </a:t>
            </a:r>
            <a:r>
              <a:rPr lang="en-US" altLang="zh-CN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M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that modifies a location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l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in a program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P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,  </a:t>
            </a:r>
            <a:r>
              <a:rPr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and a test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t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, 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t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is said to </a:t>
            </a:r>
            <a:r>
              <a:rPr lang="en-US" altLang="zh-CN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weakly kill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m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if and only if the </a:t>
            </a:r>
            <a:r>
              <a:rPr lang="en-US" altLang="zh-CN" sz="24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state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of the execution of 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P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on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t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is different from the state of the execution of 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m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  </a:t>
            </a:r>
            <a:r>
              <a:rPr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on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t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immediately after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l</a:t>
            </a:r>
          </a:p>
          <a:p>
            <a:pPr lvl="1" algn="just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Weakly killing satisfies </a:t>
            </a:r>
            <a:r>
              <a:rPr lang="en-US" altLang="zh-CN" sz="24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reachability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and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infection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, </a:t>
            </a:r>
            <a:r>
              <a:rPr lang="en-US" altLang="zh-CN" sz="24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but not </a:t>
            </a:r>
            <a:r>
              <a:rPr lang="en-US" altLang="zh-CN" sz="24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propagation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42A978F-D966-4D3A-B56A-1216A1130108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35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90488"/>
            <a:ext cx="7772400" cy="589020"/>
          </a:xfrm>
        </p:spPr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Weak Mutation</a:t>
            </a:r>
          </a:p>
        </p:txBody>
      </p:sp>
      <p:sp>
        <p:nvSpPr>
          <p:cNvPr id="267267" name="Text Box 3"/>
          <p:cNvSpPr txBox="1">
            <a:spLocks noChangeArrowheads="1"/>
          </p:cNvSpPr>
          <p:nvPr/>
        </p:nvSpPr>
        <p:spPr bwMode="auto">
          <a:xfrm>
            <a:off x="473075" y="1066800"/>
            <a:ext cx="8262938" cy="8413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algn="ctr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u="sng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Weak Mutation Coverage (WMC)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: For each </a:t>
            </a:r>
            <a:r>
              <a:rPr lang="en-US" altLang="zh-CN" sz="2400" i="1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m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  <a:sym typeface="Symbol" pitchFamily="18" charset="2"/>
              </a:rPr>
              <a:t>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</a:t>
            </a:r>
            <a:r>
              <a:rPr lang="en-US" altLang="zh-CN" sz="2400" i="1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M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, TR contains exactly one requirement, to weakly kill </a:t>
            </a:r>
            <a:r>
              <a:rPr lang="en-US" altLang="zh-CN" sz="2400" i="1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m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.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207963" y="2179638"/>
            <a:ext cx="877728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6858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“</a:t>
            </a:r>
            <a:r>
              <a:rPr lang="en-US" altLang="en-US" sz="24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</a:rPr>
              <a:t>Weak mutation” is so named because it is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easier to kill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4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</a:rPr>
              <a:t>mutants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4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</a:rPr>
              <a:t>under this assumption</a:t>
            </a:r>
          </a:p>
          <a:p>
            <a:pPr lvl="1">
              <a:buFontTx/>
              <a:buChar char="•"/>
            </a:pPr>
            <a:endParaRPr lang="en-US" altLang="en-US" sz="24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buFontTx/>
              <a:buChar char="•"/>
            </a:pPr>
            <a:r>
              <a:rPr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Weak mutation also requires </a:t>
            </a:r>
            <a:r>
              <a:rPr lang="en-US" altLang="zh-CN" sz="24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less analysis</a:t>
            </a:r>
          </a:p>
          <a:p>
            <a:pPr lvl="1">
              <a:buFontTx/>
              <a:buChar char="•"/>
            </a:pPr>
            <a:endParaRPr lang="en-US" altLang="zh-CN" sz="2400" b="0" dirty="0">
              <a:solidFill>
                <a:schemeClr val="tx1"/>
              </a:solidFill>
              <a:latin typeface="Gill Sans MT" panose="020B0502020104020203" pitchFamily="34" charset="0"/>
              <a:ea typeface="宋体" pitchFamily="2" charset="-122"/>
            </a:endParaRPr>
          </a:p>
          <a:p>
            <a:pPr>
              <a:buFontTx/>
              <a:buChar char="•"/>
            </a:pPr>
            <a:r>
              <a:rPr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A few mutants can be killed under weak mutation but not under strong mutation 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(</a:t>
            </a:r>
            <a:r>
              <a:rPr lang="en-US" altLang="zh-CN" sz="24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no propagation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)</a:t>
            </a:r>
          </a:p>
          <a:p>
            <a:pPr lvl="1">
              <a:buFontTx/>
              <a:buChar char="•"/>
            </a:pPr>
            <a:endParaRPr lang="en-US" altLang="zh-CN" sz="2400" b="0" dirty="0">
              <a:solidFill>
                <a:schemeClr val="tx1"/>
              </a:solidFill>
              <a:latin typeface="Gill Sans MT" panose="020B0502020104020203" pitchFamily="34" charset="0"/>
              <a:ea typeface="宋体" pitchFamily="2" charset="-122"/>
            </a:endParaRPr>
          </a:p>
          <a:p>
            <a:pPr>
              <a:buFontTx/>
              <a:buChar char="•"/>
            </a:pPr>
            <a:r>
              <a:rPr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Studies have found that test sets that weakly kill all mutants also strongly kill most mutants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6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67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67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nimBg="1" autoUpdateAnimBg="0"/>
      <p:bldP spid="267268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CF49129-BF14-4759-B64F-C8914E8D7895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36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90488"/>
            <a:ext cx="7772400" cy="642938"/>
          </a:xfrm>
        </p:spPr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Weak Mutation Example</a:t>
            </a:r>
          </a:p>
        </p:txBody>
      </p:sp>
      <p:sp>
        <p:nvSpPr>
          <p:cNvPr id="276484" name="Text Box 4"/>
          <p:cNvSpPr txBox="1">
            <a:spLocks noChangeArrowheads="1"/>
          </p:cNvSpPr>
          <p:nvPr/>
        </p:nvSpPr>
        <p:spPr bwMode="auto">
          <a:xfrm>
            <a:off x="207963" y="2921000"/>
            <a:ext cx="8777287" cy="349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4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</a:rPr>
              <a:t>The complete test speci</a:t>
            </a:r>
            <a:r>
              <a:rPr lang="en-US" altLang="zh-CN" sz="24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fi</a:t>
            </a:r>
            <a:r>
              <a:rPr lang="en-US" altLang="en-US" sz="24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</a:rPr>
              <a:t>cation to kill mutant </a:t>
            </a:r>
            <a:r>
              <a:rPr lang="fa-IR" altLang="en-US" sz="24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</a:rPr>
              <a:t>1</a:t>
            </a:r>
            <a:r>
              <a:rPr lang="en-US" altLang="en-US" sz="24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</a:rPr>
              <a:t>:</a:t>
            </a:r>
            <a:endParaRPr lang="en-US" altLang="zh-CN" sz="2400" b="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宋体" pitchFamily="2" charset="-122"/>
            </a:endParaRPr>
          </a:p>
          <a:p>
            <a:pPr>
              <a:buFontTx/>
              <a:buChar char="•"/>
            </a:pPr>
            <a:endParaRPr lang="en-US" altLang="en-US" sz="24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buFontTx/>
              <a:buChar char="•"/>
            </a:pP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Reachability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: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true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</a:t>
            </a:r>
            <a:r>
              <a:rPr lang="en-US" altLang="en-US" sz="2400" b="0" dirty="0">
                <a:solidFill>
                  <a:srgbClr val="00B050"/>
                </a:solidFill>
                <a:latin typeface="Gill Sans MT" panose="020B0502020104020203" pitchFamily="34" charset="0"/>
              </a:rPr>
              <a:t>// Always get to that statement</a:t>
            </a:r>
          </a:p>
          <a:p>
            <a:pPr>
              <a:buFontTx/>
              <a:buChar char="•"/>
            </a:pP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Infection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: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A </a:t>
            </a:r>
            <a:r>
              <a:rPr lang="en-US" alt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≠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 B</a:t>
            </a:r>
          </a:p>
          <a:p>
            <a:pPr>
              <a:buFontTx/>
              <a:buChar char="•"/>
            </a:pP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Propagation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: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(B &lt; A) = false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</a:t>
            </a:r>
            <a:r>
              <a:rPr lang="en-US" altLang="en-US" sz="2400" b="0" dirty="0">
                <a:solidFill>
                  <a:srgbClr val="00B050"/>
                </a:solidFill>
                <a:latin typeface="Gill Sans MT" panose="020B0502020104020203" pitchFamily="34" charset="0"/>
              </a:rPr>
              <a:t>// Skip the next assignment</a:t>
            </a:r>
          </a:p>
          <a:p>
            <a:pPr>
              <a:buFontTx/>
              <a:buChar char="•"/>
            </a:pP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Full Test Speci</a:t>
            </a:r>
            <a:r>
              <a:rPr lang="en-US" altLang="zh-CN" sz="24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fi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cation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: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true 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 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(A </a:t>
            </a:r>
            <a:r>
              <a:rPr lang="en-US" alt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≠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B)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 ((B &lt; A) = false)</a:t>
            </a:r>
          </a:p>
          <a:p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                                         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≡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(A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≠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 B)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i="1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(B </a:t>
            </a:r>
            <a:r>
              <a:rPr lang="en-US" alt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≥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A)</a:t>
            </a:r>
          </a:p>
          <a:p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                                           </a:t>
            </a:r>
            <a:r>
              <a:rPr lang="en-US" alt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≡</a:t>
            </a:r>
            <a:r>
              <a:rPr lang="en-US" altLang="zh-CN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(B &gt; A)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Weakly kill mutant </a:t>
            </a:r>
            <a:r>
              <a:rPr lang="en-US" altLang="zh-CN" sz="2400" b="0" dirty="0">
                <a:solidFill>
                  <a:schemeClr val="tx1">
                    <a:lumMod val="50000"/>
                  </a:schemeClr>
                </a:solidFill>
                <a:latin typeface="+mj-lt"/>
                <a:ea typeface="宋体" pitchFamily="2" charset="-122"/>
              </a:rPr>
              <a:t>1</a:t>
            </a:r>
            <a:r>
              <a:rPr lang="en-US" altLang="zh-CN" sz="24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, but not strongly?</a:t>
            </a:r>
          </a:p>
        </p:txBody>
      </p:sp>
      <p:sp>
        <p:nvSpPr>
          <p:cNvPr id="276485" name="Rectangle 5"/>
          <p:cNvSpPr>
            <a:spLocks noChangeArrowheads="1"/>
          </p:cNvSpPr>
          <p:nvPr/>
        </p:nvSpPr>
        <p:spPr bwMode="auto">
          <a:xfrm>
            <a:off x="481013" y="1595438"/>
            <a:ext cx="2357437" cy="12636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</a:t>
            </a:r>
            <a:r>
              <a:rPr lang="en-US" altLang="zh-CN" sz="180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minVal</a:t>
            </a:r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= A;</a:t>
            </a:r>
          </a:p>
          <a:p>
            <a:r>
              <a:rPr lang="en-US" altLang="zh-CN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∆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 1  </a:t>
            </a:r>
            <a:r>
              <a:rPr lang="en-US" altLang="zh-CN" sz="1800" dirty="0" err="1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minVal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 = B;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 if (B &lt; A)</a:t>
            </a:r>
          </a:p>
          <a:p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    </a:t>
            </a:r>
            <a:r>
              <a:rPr lang="en-US" altLang="zh-CN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minVal</a:t>
            </a:r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= B;</a:t>
            </a:r>
          </a:p>
        </p:txBody>
      </p:sp>
      <p:sp>
        <p:nvSpPr>
          <p:cNvPr id="1229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38113" y="990600"/>
            <a:ext cx="8867775" cy="642938"/>
          </a:xfrm>
          <a:noFill/>
        </p:spPr>
        <p:txBody>
          <a:bodyPr/>
          <a:lstStyle/>
          <a:p>
            <a:r>
              <a:rPr lang="en-US" altLang="en-US" dirty="0"/>
              <a:t>Mutant </a:t>
            </a:r>
            <a:r>
              <a:rPr lang="fa-IR" altLang="en-US" dirty="0"/>
              <a:t>1</a:t>
            </a:r>
            <a:r>
              <a:rPr lang="en-US" altLang="en-US" dirty="0"/>
              <a:t> in the Min( ) example is: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20697" y="5886902"/>
            <a:ext cx="1691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B050"/>
                </a:solidFill>
                <a:latin typeface="Gill Sans MT" panose="020B0502020104020203" pitchFamily="34" charset="0"/>
              </a:rPr>
              <a:t>A = 5, B = 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4" grpId="0" build="p"/>
      <p:bldP spid="276485" grpId="0" animBg="1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DFE839A-B23F-4370-8C3A-76EC865F818E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37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itchFamily="2" charset="-122"/>
              </a:rPr>
              <a:t>Equivalent Mutation Example</a:t>
            </a:r>
            <a:endParaRPr lang="en-US" altLang="en-US" sz="3200">
              <a:ea typeface="宋体" pitchFamily="2" charset="-122"/>
            </a:endParaRP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90600"/>
            <a:ext cx="8867775" cy="642938"/>
          </a:xfrm>
        </p:spPr>
        <p:txBody>
          <a:bodyPr/>
          <a:lstStyle/>
          <a:p>
            <a:r>
              <a:rPr lang="en-US" altLang="en-US" dirty="0"/>
              <a:t>Mutant 3 in the Min() example is equivalent:</a:t>
            </a:r>
          </a:p>
        </p:txBody>
      </p:sp>
      <p:sp>
        <p:nvSpPr>
          <p:cNvPr id="278532" name="Rectangle 4"/>
          <p:cNvSpPr>
            <a:spLocks noChangeArrowheads="1"/>
          </p:cNvSpPr>
          <p:nvPr/>
        </p:nvSpPr>
        <p:spPr bwMode="auto">
          <a:xfrm>
            <a:off x="620713" y="1550988"/>
            <a:ext cx="2357437" cy="958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minVal = A;</a:t>
            </a:r>
          </a:p>
          <a:p>
            <a:r>
              <a:rPr lang="en-US" altLang="zh-CN" sz="180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if (B &lt; A)</a:t>
            </a:r>
          </a:p>
          <a:p>
            <a:r>
              <a:rPr lang="en-US" altLang="zh-CN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∆</a:t>
            </a:r>
            <a:r>
              <a:rPr lang="en-US" altLang="zh-CN" sz="180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 3  if (B &lt; minVal)</a:t>
            </a:r>
            <a:endParaRPr lang="en-US" altLang="zh-CN">
              <a:solidFill>
                <a:schemeClr val="tx1"/>
              </a:solidFill>
              <a:latin typeface="Helvetica" charset="0"/>
              <a:ea typeface="宋体" pitchFamily="2" charset="-122"/>
            </a:endParaRPr>
          </a:p>
        </p:txBody>
      </p:sp>
      <p:sp>
        <p:nvSpPr>
          <p:cNvPr id="278533" name="Rectangle 5"/>
          <p:cNvSpPr>
            <a:spLocks noChangeArrowheads="1"/>
          </p:cNvSpPr>
          <p:nvPr/>
        </p:nvSpPr>
        <p:spPr bwMode="auto">
          <a:xfrm>
            <a:off x="138113" y="2581275"/>
            <a:ext cx="886777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6858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400" b="0" dirty="0">
                <a:solidFill>
                  <a:srgbClr val="000000"/>
                </a:solidFill>
                <a:latin typeface="Gill Sans MT" panose="020B0502020104020203" pitchFamily="34" charset="0"/>
              </a:rPr>
              <a:t>The infection condition is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“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(B &lt; A) != (B &lt; </a:t>
            </a:r>
            <a:r>
              <a:rPr lang="en-US" altLang="en-US" sz="2400" b="0" dirty="0" err="1">
                <a:solidFill>
                  <a:schemeClr val="tx2"/>
                </a:solidFill>
                <a:latin typeface="Gill Sans MT" panose="020B0502020104020203" pitchFamily="34" charset="0"/>
              </a:rPr>
              <a:t>minVal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)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”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endParaRPr lang="en-US" altLang="en-US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400" b="0" dirty="0">
                <a:solidFill>
                  <a:srgbClr val="000000"/>
                </a:solidFill>
                <a:latin typeface="Gill Sans MT" panose="020B0502020104020203" pitchFamily="34" charset="0"/>
              </a:rPr>
              <a:t>However, the previous statement was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“</a:t>
            </a:r>
            <a:r>
              <a:rPr lang="en-US" altLang="en-US" sz="2400" b="0" dirty="0" err="1">
                <a:solidFill>
                  <a:schemeClr val="tx2"/>
                </a:solidFill>
                <a:latin typeface="Gill Sans MT" panose="020B0502020104020203" pitchFamily="34" charset="0"/>
              </a:rPr>
              <a:t>minVal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 = A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”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Substituting, we get: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“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(B &lt; A) != (B &lt; A)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”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This is a logical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contradiction 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!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endParaRPr lang="en-US" altLang="en-US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Thus no input can kill this mutant.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endParaRPr lang="en-US" altLang="en-US" sz="2400" b="0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7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8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78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78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78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78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2" grpId="0" animBg="1"/>
      <p:bldP spid="27853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1BBCDE2-2F06-438E-9CE2-A728AF223D07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38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150" y="1149350"/>
            <a:ext cx="5632450" cy="3884613"/>
          </a:xfr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altLang="zh-CN" sz="2000" dirty="0">
                <a:latin typeface="Helvetica" charset="0"/>
                <a:ea typeface="宋体" pitchFamily="2" charset="-122"/>
              </a:rPr>
              <a:t>1     </a:t>
            </a:r>
            <a:r>
              <a:rPr lang="en-US" altLang="zh-CN" sz="2000" dirty="0" err="1">
                <a:latin typeface="Helvetica" charset="0"/>
                <a:ea typeface="宋体" pitchFamily="2" charset="-122"/>
              </a:rPr>
              <a:t>boolean</a:t>
            </a:r>
            <a:r>
              <a:rPr lang="en-US" altLang="zh-CN" sz="2000" dirty="0">
                <a:latin typeface="Helvetica" charset="0"/>
                <a:ea typeface="宋体" pitchFamily="2" charset="-122"/>
              </a:rPr>
              <a:t> </a:t>
            </a:r>
            <a:r>
              <a:rPr lang="en-US" altLang="zh-CN" sz="2000" dirty="0" err="1">
                <a:latin typeface="Helvetica" charset="0"/>
                <a:ea typeface="宋体" pitchFamily="2" charset="-122"/>
              </a:rPr>
              <a:t>isEven</a:t>
            </a:r>
            <a:r>
              <a:rPr lang="en-US" altLang="zh-CN" sz="2000" dirty="0">
                <a:latin typeface="Helvetica" charset="0"/>
                <a:ea typeface="宋体" pitchFamily="2" charset="-122"/>
              </a:rPr>
              <a:t> (</a:t>
            </a:r>
            <a:r>
              <a:rPr lang="en-US" altLang="zh-CN" sz="2000" dirty="0" err="1">
                <a:latin typeface="Helvetica" charset="0"/>
                <a:ea typeface="宋体" pitchFamily="2" charset="-122"/>
              </a:rPr>
              <a:t>int</a:t>
            </a:r>
            <a:r>
              <a:rPr lang="en-US" altLang="zh-CN" sz="2000" dirty="0">
                <a:latin typeface="Helvetica" charset="0"/>
                <a:ea typeface="宋体" pitchFamily="2" charset="-122"/>
              </a:rPr>
              <a:t> X)</a:t>
            </a:r>
          </a:p>
          <a:p>
            <a:pPr>
              <a:buFontTx/>
              <a:buNone/>
            </a:pPr>
            <a:r>
              <a:rPr lang="en-US" altLang="zh-CN" sz="2000" dirty="0">
                <a:latin typeface="Helvetica" charset="0"/>
                <a:ea typeface="宋体" pitchFamily="2" charset="-122"/>
              </a:rPr>
              <a:t>2     {</a:t>
            </a:r>
          </a:p>
          <a:p>
            <a:pPr>
              <a:buFontTx/>
              <a:buNone/>
            </a:pPr>
            <a:r>
              <a:rPr lang="en-US" altLang="zh-CN" sz="2000" dirty="0">
                <a:latin typeface="Helvetica" charset="0"/>
                <a:ea typeface="宋体" pitchFamily="2" charset="-122"/>
              </a:rPr>
              <a:t>3          if (X &lt; 0)</a:t>
            </a:r>
          </a:p>
          <a:p>
            <a:pPr>
              <a:buFontTx/>
              <a:buNone/>
            </a:pPr>
            <a:r>
              <a:rPr lang="en-US" altLang="zh-CN" sz="2000" dirty="0">
                <a:latin typeface="Helvetica" charset="0"/>
                <a:ea typeface="宋体" pitchFamily="2" charset="-122"/>
              </a:rPr>
              <a:t>4               X = 0 - X;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∆</a:t>
            </a:r>
            <a:r>
              <a:rPr lang="en-US" altLang="zh-CN" sz="2000" dirty="0">
                <a:latin typeface="Helvetica" charset="0"/>
                <a:ea typeface="宋体" pitchFamily="2" charset="-122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4            X = 0;</a:t>
            </a:r>
          </a:p>
          <a:p>
            <a:pPr>
              <a:buFontTx/>
              <a:buNone/>
            </a:pPr>
            <a:r>
              <a:rPr lang="en-US" altLang="zh-CN" sz="2000" dirty="0">
                <a:latin typeface="Helvetica" charset="0"/>
                <a:ea typeface="宋体" pitchFamily="2" charset="-122"/>
              </a:rPr>
              <a:t>5           if (double) (X/2) == ((double) X) / 2.0</a:t>
            </a:r>
          </a:p>
          <a:p>
            <a:pPr>
              <a:buFontTx/>
              <a:buNone/>
            </a:pPr>
            <a:r>
              <a:rPr lang="en-US" altLang="zh-CN" sz="2000" dirty="0">
                <a:latin typeface="Helvetica" charset="0"/>
                <a:ea typeface="宋体" pitchFamily="2" charset="-122"/>
              </a:rPr>
              <a:t>6               return (true);</a:t>
            </a:r>
          </a:p>
          <a:p>
            <a:pPr>
              <a:buFontTx/>
              <a:buNone/>
            </a:pPr>
            <a:r>
              <a:rPr lang="en-US" altLang="zh-CN" sz="2000" dirty="0">
                <a:latin typeface="Helvetica" charset="0"/>
                <a:ea typeface="宋体" pitchFamily="2" charset="-122"/>
              </a:rPr>
              <a:t>7           else</a:t>
            </a:r>
          </a:p>
          <a:p>
            <a:pPr>
              <a:buFontTx/>
              <a:buNone/>
            </a:pPr>
            <a:r>
              <a:rPr lang="en-US" altLang="zh-CN" sz="2000" dirty="0">
                <a:latin typeface="Helvetica" charset="0"/>
                <a:ea typeface="宋体" pitchFamily="2" charset="-122"/>
              </a:rPr>
              <a:t>8               return (false);</a:t>
            </a:r>
          </a:p>
          <a:p>
            <a:pPr>
              <a:buFontTx/>
              <a:buNone/>
            </a:pPr>
            <a:r>
              <a:rPr lang="en-US" altLang="zh-CN" sz="2000" dirty="0">
                <a:latin typeface="Helvetica" charset="0"/>
                <a:ea typeface="宋体" pitchFamily="2" charset="-122"/>
              </a:rPr>
              <a:t>9     }</a:t>
            </a:r>
            <a:endParaRPr lang="zh-CN" altLang="en-US" sz="2000" dirty="0">
              <a:latin typeface="Helvetica" charset="0"/>
              <a:ea typeface="宋体" pitchFamily="2" charset="-122"/>
            </a:endParaRPr>
          </a:p>
        </p:txBody>
      </p:sp>
      <p:sp>
        <p:nvSpPr>
          <p:cNvPr id="1434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Strong Versus Weak Mutation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222500" y="1565589"/>
            <a:ext cx="6577013" cy="1239838"/>
            <a:chOff x="784" y="1001"/>
            <a:chExt cx="4143" cy="781"/>
          </a:xfrm>
        </p:grpSpPr>
        <p:sp>
          <p:nvSpPr>
            <p:cNvPr id="264199" name="Text Box 7"/>
            <p:cNvSpPr txBox="1">
              <a:spLocks noChangeArrowheads="1"/>
            </p:cNvSpPr>
            <p:nvPr/>
          </p:nvSpPr>
          <p:spPr bwMode="auto">
            <a:xfrm>
              <a:off x="3304" y="1001"/>
              <a:ext cx="1623" cy="258"/>
            </a:xfrm>
            <a:prstGeom prst="rect">
              <a:avLst/>
            </a:prstGeom>
            <a:solidFill>
              <a:srgbClr val="0033CC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0" u="sng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</a:rPr>
                <a:t>Reachability</a:t>
              </a:r>
              <a:r>
                <a:rPr lang="en-US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</a:rPr>
                <a:t> : X &lt; 0</a:t>
              </a:r>
            </a:p>
          </p:txBody>
        </p:sp>
        <p:sp>
          <p:nvSpPr>
            <p:cNvPr id="14352" name="Line 8"/>
            <p:cNvSpPr>
              <a:spLocks noChangeShapeType="1"/>
            </p:cNvSpPr>
            <p:nvPr/>
          </p:nvSpPr>
          <p:spPr bwMode="auto">
            <a:xfrm flipH="1">
              <a:off x="784" y="1080"/>
              <a:ext cx="2520" cy="7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317750" y="2262188"/>
            <a:ext cx="6482302" cy="574675"/>
            <a:chOff x="991" y="1425"/>
            <a:chExt cx="3936" cy="362"/>
          </a:xfrm>
        </p:grpSpPr>
        <p:sp>
          <p:nvSpPr>
            <p:cNvPr id="14349" name="Line 10"/>
            <p:cNvSpPr>
              <a:spLocks noChangeShapeType="1"/>
            </p:cNvSpPr>
            <p:nvPr/>
          </p:nvSpPr>
          <p:spPr bwMode="auto">
            <a:xfrm flipH="1">
              <a:off x="991" y="1491"/>
              <a:ext cx="2371" cy="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  <p:sp>
          <p:nvSpPr>
            <p:cNvPr id="264203" name="Text Box 11"/>
            <p:cNvSpPr txBox="1">
              <a:spLocks noChangeArrowheads="1"/>
            </p:cNvSpPr>
            <p:nvPr/>
          </p:nvSpPr>
          <p:spPr bwMode="auto">
            <a:xfrm>
              <a:off x="3365" y="1425"/>
              <a:ext cx="1562" cy="258"/>
            </a:xfrm>
            <a:prstGeom prst="rect">
              <a:avLst/>
            </a:prstGeom>
            <a:solidFill>
              <a:srgbClr val="0033CC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0" u="sng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</a:rPr>
                <a:t>Infection</a:t>
              </a:r>
              <a:r>
                <a:rPr lang="en-US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</a:rPr>
                <a:t> : X != 0</a:t>
              </a:r>
            </a:p>
          </p:txBody>
        </p:sp>
      </p:grpSp>
      <p:sp>
        <p:nvSpPr>
          <p:cNvPr id="264204" name="Text Box 12"/>
          <p:cNvSpPr txBox="1">
            <a:spLocks noChangeArrowheads="1"/>
          </p:cNvSpPr>
          <p:nvPr/>
        </p:nvSpPr>
        <p:spPr bwMode="auto">
          <a:xfrm>
            <a:off x="6080126" y="2936875"/>
            <a:ext cx="2719926" cy="707886"/>
          </a:xfrm>
          <a:prstGeom prst="rect">
            <a:avLst/>
          </a:prstGeom>
          <a:solidFill>
            <a:srgbClr val="0033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(X = -6) will kill mutant 4 under </a:t>
            </a:r>
            <a:r>
              <a:rPr lang="en-US" b="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weak mutation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314700" y="3519488"/>
            <a:ext cx="5573713" cy="2940050"/>
            <a:chOff x="2088" y="2217"/>
            <a:chExt cx="3511" cy="1852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14347" name="Line 9"/>
            <p:cNvSpPr>
              <a:spLocks noChangeShapeType="1"/>
            </p:cNvSpPr>
            <p:nvPr/>
          </p:nvSpPr>
          <p:spPr bwMode="auto">
            <a:xfrm flipH="1" flipV="1">
              <a:off x="2088" y="2217"/>
              <a:ext cx="835" cy="511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  <p:sp>
          <p:nvSpPr>
            <p:cNvPr id="264205" name="Text Box 13"/>
            <p:cNvSpPr txBox="1">
              <a:spLocks noChangeArrowheads="1"/>
            </p:cNvSpPr>
            <p:nvPr/>
          </p:nvSpPr>
          <p:spPr bwMode="auto">
            <a:xfrm>
              <a:off x="2277" y="2467"/>
              <a:ext cx="3322" cy="1602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0" u="sng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Propagation</a:t>
              </a:r>
              <a:r>
                <a:rPr lang="en-US" b="0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 :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b="0" dirty="0">
                  <a:solidFill>
                    <a:schemeClr val="tx2"/>
                  </a:solidFill>
                  <a:latin typeface="Gill Sans MT" panose="020B0502020104020203" pitchFamily="34" charset="0"/>
                  <a:ea typeface="SimSun" pitchFamily="2" charset="-122"/>
                </a:rPr>
                <a:t>((double) ((0-X)/2) == ((double) 0-X) / 2.0)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b="0" dirty="0">
                  <a:solidFill>
                    <a:schemeClr val="tx2"/>
                  </a:solidFill>
                  <a:latin typeface="Gill Sans MT" panose="020B0502020104020203" pitchFamily="34" charset="0"/>
                  <a:ea typeface="SimSun" pitchFamily="2" charset="-122"/>
                </a:rPr>
                <a:t>!=   ((double) (0/2) == ((double) 0) / 2.0)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b="0" dirty="0">
                  <a:solidFill>
                    <a:schemeClr val="tx2"/>
                  </a:solidFill>
                  <a:latin typeface="Gill Sans MT" panose="020B0502020104020203" pitchFamily="34" charset="0"/>
                  <a:ea typeface="SimSun" pitchFamily="2" charset="-122"/>
                </a:rPr>
                <a:t>That is, X is </a:t>
              </a:r>
              <a:r>
                <a:rPr lang="en-US" altLang="zh-CN" b="0" u="sng" dirty="0">
                  <a:solidFill>
                    <a:schemeClr val="tx2"/>
                  </a:solidFill>
                  <a:latin typeface="Gill Sans MT" panose="020B0502020104020203" pitchFamily="34" charset="0"/>
                  <a:ea typeface="SimSun" pitchFamily="2" charset="-122"/>
                </a:rPr>
                <a:t>not</a:t>
              </a:r>
              <a:r>
                <a:rPr lang="en-US" altLang="zh-CN" b="0" dirty="0">
                  <a:solidFill>
                    <a:schemeClr val="tx2"/>
                  </a:solidFill>
                  <a:latin typeface="Gill Sans MT" panose="020B0502020104020203" pitchFamily="34" charset="0"/>
                  <a:ea typeface="SimSun" pitchFamily="2" charset="-122"/>
                </a:rPr>
                <a:t> even …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b="0" dirty="0">
                  <a:solidFill>
                    <a:schemeClr val="tx2"/>
                  </a:solidFill>
                  <a:latin typeface="Gill Sans MT" panose="020B0502020104020203" pitchFamily="34" charset="0"/>
                  <a:ea typeface="SimSun" pitchFamily="2" charset="-122"/>
                </a:rPr>
                <a:t>Thus (X = -6) does </a:t>
              </a:r>
              <a:r>
                <a:rPr lang="en-US" altLang="zh-CN" b="0" i="1" u="sng" dirty="0">
                  <a:solidFill>
                    <a:schemeClr val="tx2"/>
                  </a:solidFill>
                  <a:latin typeface="Gill Sans MT" panose="020B0502020104020203" pitchFamily="34" charset="0"/>
                  <a:ea typeface="SimSun" pitchFamily="2" charset="-122"/>
                </a:rPr>
                <a:t>not</a:t>
              </a:r>
              <a:r>
                <a:rPr lang="en-US" altLang="zh-CN" b="0" dirty="0">
                  <a:solidFill>
                    <a:schemeClr val="tx2"/>
                  </a:solidFill>
                  <a:latin typeface="Gill Sans MT" panose="020B0502020104020203" pitchFamily="34" charset="0"/>
                  <a:ea typeface="SimSun" pitchFamily="2" charset="-122"/>
                </a:rPr>
                <a:t> kill the mutant under strong mutation</a:t>
              </a:r>
              <a:endParaRPr lang="en-US" b="0" dirty="0">
                <a:solidFill>
                  <a:schemeClr val="tx2"/>
                </a:solidFill>
                <a:latin typeface="Gill Sans MT" panose="020B0502020104020203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0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C863F93-73EE-4BE0-BB20-060030C15AD2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39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2776538" y="995363"/>
            <a:ext cx="6264275" cy="4857750"/>
            <a:chOff x="1749" y="627"/>
            <a:chExt cx="3946" cy="3060"/>
          </a:xfrm>
          <a:solidFill>
            <a:srgbClr val="99FFCC"/>
          </a:solidFill>
        </p:grpSpPr>
        <p:sp>
          <p:nvSpPr>
            <p:cNvPr id="15416" name="AutoShape 42"/>
            <p:cNvSpPr>
              <a:spLocks noChangeArrowheads="1"/>
            </p:cNvSpPr>
            <p:nvPr/>
          </p:nvSpPr>
          <p:spPr bwMode="auto">
            <a:xfrm flipV="1">
              <a:off x="1749" y="627"/>
              <a:ext cx="3946" cy="3060"/>
            </a:xfrm>
            <a:prstGeom prst="flowChartPunchedCard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 b="0">
                <a:latin typeface="Gill Sans MT" panose="020B0502020104020203" pitchFamily="34" charset="0"/>
              </a:endParaRPr>
            </a:p>
          </p:txBody>
        </p:sp>
        <p:sp>
          <p:nvSpPr>
            <p:cNvPr id="279595" name="Text Box 43"/>
            <p:cNvSpPr txBox="1">
              <a:spLocks noChangeArrowheads="1"/>
            </p:cNvSpPr>
            <p:nvPr/>
          </p:nvSpPr>
          <p:spPr bwMode="auto">
            <a:xfrm>
              <a:off x="2009" y="1829"/>
              <a:ext cx="908" cy="450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0">
                  <a:solidFill>
                    <a:schemeClr val="tx2"/>
                  </a:solidFill>
                  <a:latin typeface="Gill Sans MT" panose="020B0502020104020203" pitchFamily="34" charset="0"/>
                </a:rPr>
                <a:t>Automated steps</a:t>
              </a:r>
            </a:p>
          </p:txBody>
        </p:sp>
      </p:grpSp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Testing Programs with Mutation</a:t>
            </a: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1328738" y="1222375"/>
            <a:ext cx="1279525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Input test method</a:t>
            </a:r>
          </a:p>
        </p:txBody>
      </p:sp>
      <p:sp>
        <p:nvSpPr>
          <p:cNvPr id="15368" name="Text Box 5"/>
          <p:cNvSpPr txBox="1">
            <a:spLocks noChangeArrowheads="1"/>
          </p:cNvSpPr>
          <p:nvPr/>
        </p:nvSpPr>
        <p:spPr bwMode="auto">
          <a:xfrm>
            <a:off x="144463" y="1222375"/>
            <a:ext cx="833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0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Prog</a:t>
            </a:r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608263" y="1222375"/>
            <a:ext cx="1473200" cy="708025"/>
            <a:chOff x="1643" y="770"/>
            <a:chExt cx="928" cy="44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414" name="Text Box 6"/>
            <p:cNvSpPr txBox="1">
              <a:spLocks noChangeArrowheads="1"/>
            </p:cNvSpPr>
            <p:nvPr/>
          </p:nvSpPr>
          <p:spPr bwMode="auto">
            <a:xfrm>
              <a:off x="1866" y="770"/>
              <a:ext cx="705" cy="446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>
                  <a:solidFill>
                    <a:schemeClr val="tx1"/>
                  </a:solidFill>
                  <a:latin typeface="Gill Sans MT" panose="020B0502020104020203" pitchFamily="34" charset="0"/>
                </a:rPr>
                <a:t>Create mutants</a:t>
              </a:r>
            </a:p>
          </p:txBody>
        </p:sp>
        <p:sp>
          <p:nvSpPr>
            <p:cNvPr id="15415" name="Line 26"/>
            <p:cNvSpPr>
              <a:spLocks noChangeShapeType="1"/>
            </p:cNvSpPr>
            <p:nvPr/>
          </p:nvSpPr>
          <p:spPr bwMode="auto">
            <a:xfrm>
              <a:off x="1643" y="1000"/>
              <a:ext cx="22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7599363" y="1222375"/>
            <a:ext cx="1358900" cy="730250"/>
            <a:chOff x="4787" y="770"/>
            <a:chExt cx="856" cy="46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412" name="Text Box 9"/>
            <p:cNvSpPr txBox="1">
              <a:spLocks noChangeArrowheads="1"/>
            </p:cNvSpPr>
            <p:nvPr/>
          </p:nvSpPr>
          <p:spPr bwMode="auto">
            <a:xfrm>
              <a:off x="5010" y="770"/>
              <a:ext cx="633" cy="460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>
                  <a:solidFill>
                    <a:schemeClr val="tx1"/>
                  </a:solidFill>
                  <a:latin typeface="Gill Sans MT" panose="020B0502020104020203" pitchFamily="34" charset="0"/>
                </a:rPr>
                <a:t>Run T on P</a:t>
              </a:r>
            </a:p>
          </p:txBody>
        </p:sp>
        <p:sp>
          <p:nvSpPr>
            <p:cNvPr id="15413" name="Line 27"/>
            <p:cNvSpPr>
              <a:spLocks noChangeShapeType="1"/>
            </p:cNvSpPr>
            <p:nvPr/>
          </p:nvSpPr>
          <p:spPr bwMode="auto">
            <a:xfrm>
              <a:off x="4787" y="1000"/>
              <a:ext cx="223" cy="0"/>
            </a:xfrm>
            <a:prstGeom prst="line">
              <a:avLst/>
            </a:prstGeom>
            <a:grpFill/>
            <a:ln w="28575">
              <a:solidFill>
                <a:schemeClr val="tx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7085013" y="1943100"/>
            <a:ext cx="1873250" cy="1933575"/>
            <a:chOff x="4463" y="1224"/>
            <a:chExt cx="1180" cy="121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410" name="Text Box 10"/>
            <p:cNvSpPr txBox="1">
              <a:spLocks noChangeArrowheads="1"/>
            </p:cNvSpPr>
            <p:nvPr/>
          </p:nvSpPr>
          <p:spPr bwMode="auto">
            <a:xfrm>
              <a:off x="4463" y="1550"/>
              <a:ext cx="1180" cy="892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Run mutants: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buFontTx/>
                <a:buChar char="•"/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 schema-based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buFontTx/>
                <a:buChar char="•"/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 weak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buFontTx/>
                <a:buChar char="•"/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 selective</a:t>
              </a:r>
            </a:p>
          </p:txBody>
        </p:sp>
        <p:sp>
          <p:nvSpPr>
            <p:cNvPr id="15411" name="Line 30"/>
            <p:cNvSpPr>
              <a:spLocks noChangeShapeType="1"/>
            </p:cNvSpPr>
            <p:nvPr/>
          </p:nvSpPr>
          <p:spPr bwMode="auto">
            <a:xfrm flipH="1">
              <a:off x="5054" y="1224"/>
              <a:ext cx="231" cy="324"/>
            </a:xfrm>
            <a:prstGeom prst="line">
              <a:avLst/>
            </a:prstGeom>
            <a:grpFill/>
            <a:ln w="28575">
              <a:solidFill>
                <a:schemeClr val="tx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7348538" y="3897313"/>
            <a:ext cx="1382712" cy="1423987"/>
            <a:chOff x="4629" y="2455"/>
            <a:chExt cx="871" cy="897"/>
          </a:xfrm>
        </p:grpSpPr>
        <p:sp>
          <p:nvSpPr>
            <p:cNvPr id="15408" name="Text Box 11"/>
            <p:cNvSpPr txBox="1">
              <a:spLocks noChangeArrowheads="1"/>
            </p:cNvSpPr>
            <p:nvPr/>
          </p:nvSpPr>
          <p:spPr bwMode="auto">
            <a:xfrm>
              <a:off x="4629" y="2700"/>
              <a:ext cx="871" cy="6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Eliminate ineffective TCs</a:t>
              </a:r>
            </a:p>
          </p:txBody>
        </p:sp>
        <p:sp>
          <p:nvSpPr>
            <p:cNvPr id="15409" name="Line 31"/>
            <p:cNvSpPr>
              <a:spLocks noChangeShapeType="1"/>
            </p:cNvSpPr>
            <p:nvPr/>
          </p:nvSpPr>
          <p:spPr bwMode="auto">
            <a:xfrm>
              <a:off x="5069" y="2455"/>
              <a:ext cx="0" cy="24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6000750" y="1222375"/>
            <a:ext cx="1598613" cy="708025"/>
            <a:chOff x="3780" y="770"/>
            <a:chExt cx="1007" cy="446"/>
          </a:xfrm>
        </p:grpSpPr>
        <p:sp>
          <p:nvSpPr>
            <p:cNvPr id="15406" name="Text Box 8"/>
            <p:cNvSpPr txBox="1">
              <a:spLocks noChangeArrowheads="1"/>
            </p:cNvSpPr>
            <p:nvPr/>
          </p:nvSpPr>
          <p:spPr bwMode="auto">
            <a:xfrm>
              <a:off x="4002" y="770"/>
              <a:ext cx="785" cy="4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Generate test cases</a:t>
              </a:r>
            </a:p>
          </p:txBody>
        </p:sp>
        <p:sp>
          <p:nvSpPr>
            <p:cNvPr id="15407" name="Line 28"/>
            <p:cNvSpPr>
              <a:spLocks noChangeShapeType="1"/>
            </p:cNvSpPr>
            <p:nvPr/>
          </p:nvSpPr>
          <p:spPr bwMode="auto">
            <a:xfrm>
              <a:off x="3780" y="1000"/>
              <a:ext cx="223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4081463" y="1222375"/>
            <a:ext cx="1920875" cy="1035050"/>
            <a:chOff x="2571" y="770"/>
            <a:chExt cx="1210" cy="65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404" name="Line 29"/>
            <p:cNvSpPr>
              <a:spLocks noChangeShapeType="1"/>
            </p:cNvSpPr>
            <p:nvPr/>
          </p:nvSpPr>
          <p:spPr bwMode="auto">
            <a:xfrm>
              <a:off x="2571" y="1000"/>
              <a:ext cx="223" cy="0"/>
            </a:xfrm>
            <a:prstGeom prst="line">
              <a:avLst/>
            </a:prstGeom>
            <a:grpFill/>
            <a:ln w="28575">
              <a:solidFill>
                <a:schemeClr val="tx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  <p:sp>
          <p:nvSpPr>
            <p:cNvPr id="15405" name="Text Box 7"/>
            <p:cNvSpPr txBox="1">
              <a:spLocks noChangeArrowheads="1"/>
            </p:cNvSpPr>
            <p:nvPr/>
          </p:nvSpPr>
          <p:spPr bwMode="auto">
            <a:xfrm>
              <a:off x="2795" y="770"/>
              <a:ext cx="986" cy="652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>
                  <a:solidFill>
                    <a:schemeClr val="tx1"/>
                  </a:solidFill>
                  <a:latin typeface="Gill Sans MT" panose="020B0502020104020203" pitchFamily="34" charset="0"/>
                </a:rPr>
                <a:t>Run equivalence detector</a:t>
              </a:r>
            </a:p>
          </p:txBody>
        </p:sp>
      </p:grpSp>
      <p:grpSp>
        <p:nvGrpSpPr>
          <p:cNvPr id="9" name="Group 52"/>
          <p:cNvGrpSpPr>
            <a:grpSpLocks/>
          </p:cNvGrpSpPr>
          <p:nvPr/>
        </p:nvGrpSpPr>
        <p:grpSpPr bwMode="auto">
          <a:xfrm>
            <a:off x="4397375" y="3946525"/>
            <a:ext cx="2936875" cy="1714500"/>
            <a:chOff x="2770" y="2486"/>
            <a:chExt cx="1850" cy="1080"/>
          </a:xfrm>
          <a:solidFill>
            <a:schemeClr val="accent5"/>
          </a:solidFill>
        </p:grpSpPr>
        <p:sp>
          <p:nvSpPr>
            <p:cNvPr id="15400" name="Line 32"/>
            <p:cNvSpPr>
              <a:spLocks noChangeShapeType="1"/>
            </p:cNvSpPr>
            <p:nvPr/>
          </p:nvSpPr>
          <p:spPr bwMode="auto">
            <a:xfrm>
              <a:off x="3815" y="3026"/>
              <a:ext cx="805" cy="0"/>
            </a:xfrm>
            <a:prstGeom prst="line">
              <a:avLst/>
            </a:prstGeom>
            <a:grpFill/>
            <a:ln w="28575">
              <a:solidFill>
                <a:schemeClr val="tx2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  <p:grpSp>
          <p:nvGrpSpPr>
            <p:cNvPr id="15401" name="Group 25"/>
            <p:cNvGrpSpPr>
              <a:grpSpLocks/>
            </p:cNvGrpSpPr>
            <p:nvPr/>
          </p:nvGrpSpPr>
          <p:grpSpPr bwMode="auto">
            <a:xfrm>
              <a:off x="2770" y="2486"/>
              <a:ext cx="1037" cy="1080"/>
              <a:chOff x="3110" y="2486"/>
              <a:chExt cx="1037" cy="1080"/>
            </a:xfrm>
            <a:grpFill/>
          </p:grpSpPr>
          <p:sp>
            <p:nvSpPr>
              <p:cNvPr id="15402" name="AutoShape 19"/>
              <p:cNvSpPr>
                <a:spLocks noChangeArrowheads="1"/>
              </p:cNvSpPr>
              <p:nvPr/>
            </p:nvSpPr>
            <p:spPr bwMode="auto">
              <a:xfrm>
                <a:off x="3110" y="2486"/>
                <a:ext cx="1037" cy="1080"/>
              </a:xfrm>
              <a:prstGeom prst="diamond">
                <a:avLst/>
              </a:prstGeom>
              <a:grpFill/>
              <a:ln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b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5403" name="Text Box 16"/>
              <p:cNvSpPr txBox="1">
                <a:spLocks noChangeArrowheads="1"/>
              </p:cNvSpPr>
              <p:nvPr/>
            </p:nvSpPr>
            <p:spPr bwMode="auto">
              <a:xfrm>
                <a:off x="3212" y="2793"/>
                <a:ext cx="834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b="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Threshold   reached?</a:t>
                </a:r>
              </a:p>
            </p:txBody>
          </p:sp>
        </p:grpSp>
      </p:grpSp>
      <p:grpSp>
        <p:nvGrpSpPr>
          <p:cNvPr id="11" name="Group 55"/>
          <p:cNvGrpSpPr>
            <a:grpSpLocks/>
          </p:cNvGrpSpPr>
          <p:nvPr/>
        </p:nvGrpSpPr>
        <p:grpSpPr bwMode="auto">
          <a:xfrm>
            <a:off x="857250" y="1703388"/>
            <a:ext cx="468313" cy="3875087"/>
            <a:chOff x="540" y="1073"/>
            <a:chExt cx="295" cy="2441"/>
          </a:xfrm>
        </p:grpSpPr>
        <p:sp>
          <p:nvSpPr>
            <p:cNvPr id="15398" name="Line 37"/>
            <p:cNvSpPr>
              <a:spLocks noChangeShapeType="1"/>
            </p:cNvSpPr>
            <p:nvPr/>
          </p:nvSpPr>
          <p:spPr bwMode="auto">
            <a:xfrm>
              <a:off x="545" y="1073"/>
              <a:ext cx="0" cy="24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  <p:sp>
          <p:nvSpPr>
            <p:cNvPr id="15399" name="Line 38"/>
            <p:cNvSpPr>
              <a:spLocks noChangeShapeType="1"/>
            </p:cNvSpPr>
            <p:nvPr/>
          </p:nvSpPr>
          <p:spPr bwMode="auto">
            <a:xfrm>
              <a:off x="540" y="1073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  <p:sp>
        <p:nvSpPr>
          <p:cNvPr id="15377" name="Line 39"/>
          <p:cNvSpPr>
            <a:spLocks noChangeShapeType="1"/>
          </p:cNvSpPr>
          <p:nvPr/>
        </p:nvSpPr>
        <p:spPr bwMode="auto">
          <a:xfrm>
            <a:off x="857250" y="1455738"/>
            <a:ext cx="4683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 MT" panose="020B0502020104020203" pitchFamily="34" charset="0"/>
            </a:endParaRPr>
          </a:p>
        </p:txBody>
      </p:sp>
      <p:grpSp>
        <p:nvGrpSpPr>
          <p:cNvPr id="12" name="Group 56"/>
          <p:cNvGrpSpPr>
            <a:grpSpLocks/>
          </p:cNvGrpSpPr>
          <p:nvPr/>
        </p:nvGrpSpPr>
        <p:grpSpPr bwMode="auto">
          <a:xfrm>
            <a:off x="1327150" y="2516188"/>
            <a:ext cx="3049588" cy="2287587"/>
            <a:chOff x="836" y="1585"/>
            <a:chExt cx="1921" cy="1441"/>
          </a:xfrm>
        </p:grpSpPr>
        <p:sp>
          <p:nvSpPr>
            <p:cNvPr id="15395" name="Text Box 12"/>
            <p:cNvSpPr txBox="1">
              <a:spLocks noChangeArrowheads="1"/>
            </p:cNvSpPr>
            <p:nvPr/>
          </p:nvSpPr>
          <p:spPr bwMode="auto">
            <a:xfrm>
              <a:off x="836" y="1585"/>
              <a:ext cx="806" cy="4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>
                  <a:solidFill>
                    <a:schemeClr val="tx1"/>
                  </a:solidFill>
                  <a:latin typeface="Gill Sans MT" panose="020B0502020104020203" pitchFamily="34" charset="0"/>
                </a:rPr>
                <a:t>Define threshold</a:t>
              </a:r>
            </a:p>
          </p:txBody>
        </p:sp>
        <p:sp>
          <p:nvSpPr>
            <p:cNvPr id="15396" name="Line 44"/>
            <p:cNvSpPr>
              <a:spLocks noChangeShapeType="1"/>
            </p:cNvSpPr>
            <p:nvPr/>
          </p:nvSpPr>
          <p:spPr bwMode="auto">
            <a:xfrm flipH="1">
              <a:off x="1238" y="3026"/>
              <a:ext cx="15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  <p:sp>
          <p:nvSpPr>
            <p:cNvPr id="15397" name="Line 45"/>
            <p:cNvSpPr>
              <a:spLocks noChangeShapeType="1"/>
            </p:cNvSpPr>
            <p:nvPr/>
          </p:nvSpPr>
          <p:spPr bwMode="auto">
            <a:xfrm flipV="1">
              <a:off x="1239" y="2040"/>
              <a:ext cx="0" cy="9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13" name="Group 66"/>
          <p:cNvGrpSpPr>
            <a:grpSpLocks/>
          </p:cNvGrpSpPr>
          <p:nvPr/>
        </p:nvGrpSpPr>
        <p:grpSpPr bwMode="auto">
          <a:xfrm>
            <a:off x="5221288" y="1982788"/>
            <a:ext cx="1481137" cy="1958975"/>
            <a:chOff x="3289" y="1249"/>
            <a:chExt cx="933" cy="1234"/>
          </a:xfrm>
        </p:grpSpPr>
        <p:sp>
          <p:nvSpPr>
            <p:cNvPr id="15393" name="Line 33"/>
            <p:cNvSpPr>
              <a:spLocks noChangeShapeType="1"/>
            </p:cNvSpPr>
            <p:nvPr/>
          </p:nvSpPr>
          <p:spPr bwMode="auto">
            <a:xfrm flipV="1">
              <a:off x="3289" y="1249"/>
              <a:ext cx="933" cy="123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  <p:sp>
          <p:nvSpPr>
            <p:cNvPr id="15394" name="Text Box 60"/>
            <p:cNvSpPr txBox="1">
              <a:spLocks noChangeArrowheads="1"/>
            </p:cNvSpPr>
            <p:nvPr/>
          </p:nvSpPr>
          <p:spPr bwMode="auto">
            <a:xfrm>
              <a:off x="3325" y="2218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i="1" dirty="0">
                  <a:solidFill>
                    <a:schemeClr val="accent5">
                      <a:lumMod val="50000"/>
                    </a:schemeClr>
                  </a:solidFill>
                  <a:latin typeface="Gill Sans MT" panose="020B0502020104020203" pitchFamily="34" charset="0"/>
                </a:rPr>
                <a:t>no</a:t>
              </a:r>
            </a:p>
          </p:txBody>
        </p:sp>
      </p:grpSp>
      <p:grpSp>
        <p:nvGrpSpPr>
          <p:cNvPr id="14" name="Group 64"/>
          <p:cNvGrpSpPr>
            <a:grpSpLocks/>
          </p:cNvGrpSpPr>
          <p:nvPr/>
        </p:nvGrpSpPr>
        <p:grpSpPr bwMode="auto">
          <a:xfrm>
            <a:off x="2390775" y="5218113"/>
            <a:ext cx="3309938" cy="1485900"/>
            <a:chOff x="1506" y="3287"/>
            <a:chExt cx="2085" cy="936"/>
          </a:xfrm>
        </p:grpSpPr>
        <p:grpSp>
          <p:nvGrpSpPr>
            <p:cNvPr id="15386" name="Group 53"/>
            <p:cNvGrpSpPr>
              <a:grpSpLocks/>
            </p:cNvGrpSpPr>
            <p:nvPr/>
          </p:nvGrpSpPr>
          <p:grpSpPr bwMode="auto">
            <a:xfrm>
              <a:off x="1506" y="3287"/>
              <a:ext cx="1785" cy="936"/>
              <a:chOff x="1506" y="3287"/>
              <a:chExt cx="1785" cy="936"/>
            </a:xfrm>
          </p:grpSpPr>
          <p:grpSp>
            <p:nvGrpSpPr>
              <p:cNvPr id="15388" name="Group 23"/>
              <p:cNvGrpSpPr>
                <a:grpSpLocks/>
              </p:cNvGrpSpPr>
              <p:nvPr/>
            </p:nvGrpSpPr>
            <p:grpSpPr bwMode="auto">
              <a:xfrm>
                <a:off x="1506" y="3287"/>
                <a:ext cx="878" cy="936"/>
                <a:chOff x="2520" y="2681"/>
                <a:chExt cx="878" cy="936"/>
              </a:xfrm>
            </p:grpSpPr>
            <p:sp>
              <p:nvSpPr>
                <p:cNvPr id="15391" name="AutoShape 20"/>
                <p:cNvSpPr>
                  <a:spLocks noChangeArrowheads="1"/>
                </p:cNvSpPr>
                <p:nvPr/>
              </p:nvSpPr>
              <p:spPr bwMode="auto">
                <a:xfrm>
                  <a:off x="2520" y="2681"/>
                  <a:ext cx="878" cy="936"/>
                </a:xfrm>
                <a:prstGeom prst="diamond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 b="0"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1539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650" y="2825"/>
                  <a:ext cx="618" cy="6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b="0" dirty="0">
                      <a:solidFill>
                        <a:schemeClr val="tx1"/>
                      </a:solidFill>
                      <a:latin typeface="Gill Sans MT" panose="020B0502020104020203" pitchFamily="34" charset="0"/>
                    </a:rPr>
                    <a:t>P (T) correct ?</a:t>
                  </a:r>
                </a:p>
              </p:txBody>
            </p:sp>
          </p:grpSp>
          <p:sp>
            <p:nvSpPr>
              <p:cNvPr id="15389" name="Line 34"/>
              <p:cNvSpPr>
                <a:spLocks noChangeShapeType="1"/>
              </p:cNvSpPr>
              <p:nvPr/>
            </p:nvSpPr>
            <p:spPr bwMode="auto">
              <a:xfrm>
                <a:off x="2391" y="3755"/>
                <a:ext cx="9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5390" name="Line 35"/>
              <p:cNvSpPr>
                <a:spLocks noChangeShapeType="1"/>
              </p:cNvSpPr>
              <p:nvPr/>
            </p:nvSpPr>
            <p:spPr bwMode="auto">
              <a:xfrm flipV="1">
                <a:off x="3291" y="3564"/>
                <a:ext cx="0" cy="1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15387" name="Text Box 61"/>
            <p:cNvSpPr txBox="1">
              <a:spLocks noChangeArrowheads="1"/>
            </p:cNvSpPr>
            <p:nvPr/>
          </p:nvSpPr>
          <p:spPr bwMode="auto">
            <a:xfrm>
              <a:off x="3217" y="3648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i="1" dirty="0">
                  <a:solidFill>
                    <a:srgbClr val="00B050"/>
                  </a:solidFill>
                  <a:latin typeface="Gill Sans MT" panose="020B0502020104020203" pitchFamily="34" charset="0"/>
                </a:rPr>
                <a:t>yes</a:t>
              </a:r>
            </a:p>
          </p:txBody>
        </p:sp>
      </p:grpSp>
      <p:grpSp>
        <p:nvGrpSpPr>
          <p:cNvPr id="17" name="Group 65"/>
          <p:cNvGrpSpPr>
            <a:grpSpLocks/>
          </p:cNvGrpSpPr>
          <p:nvPr/>
        </p:nvGrpSpPr>
        <p:grpSpPr bwMode="auto">
          <a:xfrm>
            <a:off x="550863" y="5595938"/>
            <a:ext cx="1955800" cy="730250"/>
            <a:chOff x="347" y="3525"/>
            <a:chExt cx="1232" cy="460"/>
          </a:xfrm>
        </p:grpSpPr>
        <p:grpSp>
          <p:nvGrpSpPr>
            <p:cNvPr id="15382" name="Group 54"/>
            <p:cNvGrpSpPr>
              <a:grpSpLocks/>
            </p:cNvGrpSpPr>
            <p:nvPr/>
          </p:nvGrpSpPr>
          <p:grpSpPr bwMode="auto">
            <a:xfrm>
              <a:off x="347" y="3525"/>
              <a:ext cx="1152" cy="460"/>
              <a:chOff x="347" y="3525"/>
              <a:chExt cx="1152" cy="460"/>
            </a:xfrm>
          </p:grpSpPr>
          <p:sp>
            <p:nvSpPr>
              <p:cNvPr id="15384" name="Text Box 13"/>
              <p:cNvSpPr txBox="1">
                <a:spLocks noChangeArrowheads="1"/>
              </p:cNvSpPr>
              <p:nvPr/>
            </p:nvSpPr>
            <p:spPr bwMode="auto">
              <a:xfrm>
                <a:off x="347" y="3525"/>
                <a:ext cx="396" cy="460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b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Fix P</a:t>
                </a:r>
              </a:p>
            </p:txBody>
          </p:sp>
          <p:sp>
            <p:nvSpPr>
              <p:cNvPr id="15385" name="Line 36"/>
              <p:cNvSpPr>
                <a:spLocks noChangeShapeType="1"/>
              </p:cNvSpPr>
              <p:nvPr/>
            </p:nvSpPr>
            <p:spPr bwMode="auto">
              <a:xfrm>
                <a:off x="750" y="3755"/>
                <a:ext cx="7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15383" name="Text Box 62"/>
            <p:cNvSpPr txBox="1">
              <a:spLocks noChangeArrowheads="1"/>
            </p:cNvSpPr>
            <p:nvPr/>
          </p:nvSpPr>
          <p:spPr bwMode="auto">
            <a:xfrm>
              <a:off x="1205" y="353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i="1" dirty="0">
                  <a:solidFill>
                    <a:schemeClr val="accent5">
                      <a:lumMod val="50000"/>
                    </a:schemeClr>
                  </a:solidFill>
                  <a:latin typeface="Gill Sans MT" panose="020B0502020104020203" pitchFamily="34" charset="0"/>
                </a:rPr>
                <a:t>no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 - Zakeri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2CC7DB6-09A5-4000-B6FD-D6087202C9C1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4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Grammar Coverage Criteria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757989"/>
            <a:ext cx="8867775" cy="232811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Software engineering makes practical use of </a:t>
            </a:r>
            <a:r>
              <a:rPr lang="en-US" altLang="en-US" dirty="0">
                <a:solidFill>
                  <a:schemeClr val="tx2"/>
                </a:solidFill>
              </a:rPr>
              <a:t>automata theory</a:t>
            </a:r>
            <a:r>
              <a:rPr lang="en-US" altLang="en-US" dirty="0"/>
              <a:t> in several ways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solidFill>
                  <a:schemeClr val="tx2"/>
                </a:solidFill>
              </a:rPr>
              <a:t>Programming languages</a:t>
            </a:r>
            <a:r>
              <a:rPr lang="en-US" altLang="en-US" dirty="0"/>
              <a:t> defined in BNF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solidFill>
                  <a:schemeClr val="tx2"/>
                </a:solidFill>
              </a:rPr>
              <a:t>Program behavior</a:t>
            </a:r>
            <a:r>
              <a:rPr lang="en-US" altLang="en-US" dirty="0"/>
              <a:t> described as 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finite state machines (FSMs)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solidFill>
                  <a:schemeClr val="tx2"/>
                </a:solidFill>
              </a:rPr>
              <a:t>Allowable inputs</a:t>
            </a:r>
            <a:r>
              <a:rPr lang="en-US" altLang="en-US" dirty="0"/>
              <a:t> defined by grammars (</a:t>
            </a:r>
            <a:r>
              <a:rPr lang="en-US" altLang="en-US" i="1" dirty="0"/>
              <a:t>e.g.</a:t>
            </a:r>
            <a:r>
              <a:rPr lang="en-US" altLang="en-US" dirty="0"/>
              <a:t>, PDF, HTML, …)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A simple </a:t>
            </a:r>
            <a:r>
              <a:rPr lang="en-US" altLang="en-US" dirty="0">
                <a:solidFill>
                  <a:schemeClr val="tx2"/>
                </a:solidFill>
              </a:rPr>
              <a:t>regular expression</a:t>
            </a:r>
            <a:r>
              <a:rPr lang="en-US" altLang="en-US" dirty="0"/>
              <a:t>:</a:t>
            </a: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628650" y="3195221"/>
            <a:ext cx="2554288" cy="531813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800" dirty="0">
                <a:latin typeface="Gill Sans MT" panose="020B0502020104020203" pitchFamily="34" charset="0"/>
                <a:ea typeface="宋体" pitchFamily="2" charset="-122"/>
              </a:rPr>
              <a:t>(</a:t>
            </a:r>
            <a:r>
              <a:rPr lang="en-US" altLang="zh-CN" sz="2800" i="1" dirty="0">
                <a:latin typeface="Gill Sans MT" panose="020B0502020104020203" pitchFamily="34" charset="0"/>
                <a:ea typeface="宋体" pitchFamily="2" charset="-122"/>
              </a:rPr>
              <a:t>G s n</a:t>
            </a:r>
            <a:r>
              <a:rPr lang="en-US" altLang="zh-CN" sz="2800" dirty="0">
                <a:latin typeface="Gill Sans MT" panose="020B0502020104020203" pitchFamily="34" charset="0"/>
                <a:ea typeface="宋体" pitchFamily="2" charset="-122"/>
              </a:rPr>
              <a:t> | </a:t>
            </a:r>
            <a:r>
              <a:rPr lang="en-US" altLang="zh-CN" sz="2800" i="1" dirty="0">
                <a:latin typeface="Gill Sans MT" panose="020B0502020104020203" pitchFamily="34" charset="0"/>
                <a:ea typeface="宋体" pitchFamily="2" charset="-122"/>
              </a:rPr>
              <a:t>B t n</a:t>
            </a:r>
            <a:r>
              <a:rPr lang="en-US" altLang="zh-CN" sz="2800" dirty="0">
                <a:latin typeface="Gill Sans MT" panose="020B0502020104020203" pitchFamily="34" charset="0"/>
                <a:ea typeface="宋体" pitchFamily="2" charset="-122"/>
              </a:rPr>
              <a:t>)</a:t>
            </a:r>
            <a:r>
              <a:rPr lang="en-US" altLang="zh-CN" sz="2800" i="1" dirty="0">
                <a:latin typeface="Gill Sans MT" panose="020B0502020104020203" pitchFamily="34" charset="0"/>
                <a:ea typeface="宋体" pitchFamily="2" charset="-122"/>
              </a:rPr>
              <a:t>*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025775" y="3053934"/>
            <a:ext cx="4999038" cy="708025"/>
            <a:chOff x="1906" y="1824"/>
            <a:chExt cx="3149" cy="446"/>
          </a:xfrm>
        </p:grpSpPr>
        <p:sp>
          <p:nvSpPr>
            <p:cNvPr id="17421" name="Line 5"/>
            <p:cNvSpPr>
              <a:spLocks noChangeShapeType="1"/>
            </p:cNvSpPr>
            <p:nvPr/>
          </p:nvSpPr>
          <p:spPr bwMode="auto">
            <a:xfrm>
              <a:off x="1906" y="2054"/>
              <a:ext cx="1039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17422" name="Text Box 6"/>
            <p:cNvSpPr txBox="1">
              <a:spLocks noChangeArrowheads="1"/>
            </p:cNvSpPr>
            <p:nvPr/>
          </p:nvSpPr>
          <p:spPr bwMode="auto">
            <a:xfrm>
              <a:off x="2952" y="1824"/>
              <a:ext cx="2103" cy="446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Gill Sans MT" panose="020B0502020104020203" pitchFamily="34" charset="0"/>
                  <a:ea typeface="宋体" pitchFamily="2" charset="-122"/>
                </a:rPr>
                <a:t>‘</a:t>
              </a:r>
              <a:r>
                <a:rPr lang="en-US" altLang="zh-CN" i="1" dirty="0">
                  <a:latin typeface="Gill Sans MT" panose="020B0502020104020203" pitchFamily="34" charset="0"/>
                  <a:ea typeface="宋体" pitchFamily="2" charset="-122"/>
                </a:rPr>
                <a:t>*</a:t>
              </a:r>
              <a:r>
                <a:rPr lang="en-US" altLang="zh-CN" dirty="0">
                  <a:latin typeface="Gill Sans MT" panose="020B0502020104020203" pitchFamily="34" charset="0"/>
                  <a:ea typeface="宋体" pitchFamily="2" charset="-122"/>
                </a:rPr>
                <a:t>’ is </a:t>
              </a:r>
              <a:r>
                <a:rPr lang="en-US" altLang="zh-CN" i="1" dirty="0">
                  <a:latin typeface="Gill Sans MT" panose="020B0502020104020203" pitchFamily="34" charset="0"/>
                  <a:ea typeface="宋体" pitchFamily="2" charset="-122"/>
                </a:rPr>
                <a:t>closure</a:t>
              </a:r>
              <a:r>
                <a:rPr lang="en-US" altLang="zh-CN" dirty="0">
                  <a:latin typeface="Gill Sans MT" panose="020B0502020104020203" pitchFamily="34" charset="0"/>
                  <a:ea typeface="宋体" pitchFamily="2" charset="-122"/>
                </a:rPr>
                <a:t> operator, zero or more occurrences</a:t>
              </a:r>
              <a:endParaRPr lang="en-US" altLang="zh-CN" i="1" dirty="0">
                <a:latin typeface="Gill Sans MT" panose="020B0502020104020203" pitchFamily="34" charset="0"/>
                <a:ea typeface="宋体" pitchFamily="2" charset="-122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909763" y="3652421"/>
            <a:ext cx="4446587" cy="923925"/>
            <a:chOff x="1203" y="2201"/>
            <a:chExt cx="2801" cy="582"/>
          </a:xfrm>
        </p:grpSpPr>
        <p:sp>
          <p:nvSpPr>
            <p:cNvPr id="17419" name="Line 7"/>
            <p:cNvSpPr>
              <a:spLocks noChangeShapeType="1"/>
            </p:cNvSpPr>
            <p:nvPr/>
          </p:nvSpPr>
          <p:spPr bwMode="auto">
            <a:xfrm>
              <a:off x="1203" y="2201"/>
              <a:ext cx="1017" cy="36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17420" name="Text Box 8"/>
            <p:cNvSpPr txBox="1">
              <a:spLocks noChangeArrowheads="1"/>
            </p:cNvSpPr>
            <p:nvPr/>
          </p:nvSpPr>
          <p:spPr bwMode="auto">
            <a:xfrm>
              <a:off x="2228" y="2337"/>
              <a:ext cx="1776" cy="446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Gill Sans MT" panose="020B0502020104020203" pitchFamily="34" charset="0"/>
                  <a:ea typeface="宋体" pitchFamily="2" charset="-122"/>
                </a:rPr>
                <a:t>‘</a:t>
              </a:r>
              <a:r>
                <a:rPr lang="en-US" altLang="zh-CN" i="1" dirty="0">
                  <a:latin typeface="Gill Sans MT" panose="020B0502020104020203" pitchFamily="34" charset="0"/>
                  <a:ea typeface="宋体" pitchFamily="2" charset="-122"/>
                </a:rPr>
                <a:t>|</a:t>
              </a:r>
              <a:r>
                <a:rPr lang="en-US" altLang="zh-CN" dirty="0">
                  <a:latin typeface="Gill Sans MT" panose="020B0502020104020203" pitchFamily="34" charset="0"/>
                  <a:ea typeface="宋体" pitchFamily="2" charset="-122"/>
                </a:rPr>
                <a:t>’ is </a:t>
              </a:r>
              <a:r>
                <a:rPr lang="en-US" altLang="zh-CN" i="1" dirty="0">
                  <a:latin typeface="Gill Sans MT" panose="020B0502020104020203" pitchFamily="34" charset="0"/>
                  <a:ea typeface="宋体" pitchFamily="2" charset="-122"/>
                </a:rPr>
                <a:t>choice</a:t>
              </a:r>
              <a:r>
                <a:rPr lang="en-US" altLang="zh-CN" dirty="0">
                  <a:latin typeface="Gill Sans MT" panose="020B0502020104020203" pitchFamily="34" charset="0"/>
                  <a:ea typeface="宋体" pitchFamily="2" charset="-122"/>
                </a:rPr>
                <a:t>, either one can be used</a:t>
              </a:r>
              <a:endParaRPr lang="en-US" altLang="zh-CN" i="1" dirty="0">
                <a:latin typeface="Gill Sans MT" panose="020B0502020104020203" pitchFamily="34" charset="0"/>
                <a:ea typeface="宋体" pitchFamily="2" charset="-122"/>
              </a:endParaRPr>
            </a:p>
          </p:txBody>
        </p:sp>
      </p:grpSp>
      <p:sp>
        <p:nvSpPr>
          <p:cNvPr id="265226" name="Rectangle 10"/>
          <p:cNvSpPr>
            <a:spLocks noChangeArrowheads="1"/>
          </p:cNvSpPr>
          <p:nvPr/>
        </p:nvSpPr>
        <p:spPr bwMode="auto">
          <a:xfrm>
            <a:off x="138113" y="4728581"/>
            <a:ext cx="88677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Any sequence of “</a:t>
            </a:r>
            <a:r>
              <a:rPr lang="en-US" altLang="zh-CN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G s n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” and “</a:t>
            </a:r>
            <a:r>
              <a:rPr lang="en-US" altLang="zh-CN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B t n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”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‘</a:t>
            </a:r>
            <a:r>
              <a:rPr lang="en-US" altLang="zh-CN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G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’ and ‘</a:t>
            </a:r>
            <a:r>
              <a:rPr lang="en-US" altLang="zh-CN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B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’ could represent commands, methods, or events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‘</a:t>
            </a:r>
            <a:r>
              <a:rPr lang="en-US" altLang="zh-CN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s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’, ‘</a:t>
            </a:r>
            <a:r>
              <a:rPr lang="en-US" altLang="zh-CN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t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’, and ‘</a:t>
            </a:r>
            <a:r>
              <a:rPr lang="en-US" altLang="zh-CN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n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’ can represent arguments, parameters, or values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‘</a:t>
            </a:r>
            <a:r>
              <a:rPr lang="en-US" altLang="zh-CN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s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’, ‘</a:t>
            </a:r>
            <a:r>
              <a:rPr lang="en-US" altLang="zh-CN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t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’, and ‘</a:t>
            </a:r>
            <a:r>
              <a:rPr lang="en-US" altLang="zh-CN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n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’ could represent literals or a set of values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6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0" grpId="0" animBg="1"/>
      <p:bldP spid="2652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CA9DD47-65C7-470D-AABE-CA3FEC6138B1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40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Mutation Works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3152273"/>
            <a:ext cx="8867775" cy="3385051"/>
          </a:xfrm>
        </p:spPr>
        <p:txBody>
          <a:bodyPr/>
          <a:lstStyle/>
          <a:p>
            <a:pPr algn="just"/>
            <a:r>
              <a:rPr lang="en-US" altLang="en-US" dirty="0"/>
              <a:t>This is not an absolute!</a:t>
            </a:r>
          </a:p>
          <a:p>
            <a:pPr algn="just"/>
            <a:r>
              <a:rPr lang="en-US" altLang="en-US" dirty="0"/>
              <a:t>The mutants guide the tester to an effective set of tests</a:t>
            </a:r>
          </a:p>
          <a:p>
            <a:pPr algn="just"/>
            <a:r>
              <a:rPr lang="en-US" altLang="en-US" dirty="0"/>
              <a:t>A very challenging problem: </a:t>
            </a:r>
          </a:p>
          <a:p>
            <a:pPr lvl="1" algn="just"/>
            <a:r>
              <a:rPr lang="en-US" altLang="en-US" dirty="0"/>
              <a:t>Find a </a:t>
            </a:r>
            <a:r>
              <a:rPr lang="en-US" altLang="en-US" dirty="0">
                <a:solidFill>
                  <a:schemeClr val="tx2"/>
                </a:solidFill>
              </a:rPr>
              <a:t>fault</a:t>
            </a:r>
            <a:r>
              <a:rPr lang="en-US" altLang="en-US" dirty="0"/>
              <a:t> and a set of </a:t>
            </a:r>
            <a:r>
              <a:rPr lang="en-US" altLang="en-US" dirty="0">
                <a:solidFill>
                  <a:schemeClr val="tx2"/>
                </a:solidFill>
              </a:rPr>
              <a:t>mutation-adequate tests</a:t>
            </a:r>
            <a:r>
              <a:rPr lang="en-US" altLang="en-US" dirty="0"/>
              <a:t> that do </a:t>
            </a:r>
            <a:r>
              <a:rPr lang="en-US" altLang="en-US" dirty="0">
                <a:solidFill>
                  <a:schemeClr val="tx2"/>
                </a:solidFill>
              </a:rPr>
              <a:t>not</a:t>
            </a:r>
            <a:r>
              <a:rPr lang="en-US" altLang="en-US" dirty="0"/>
              <a:t> find the fault.</a:t>
            </a:r>
          </a:p>
          <a:p>
            <a:pPr algn="just"/>
            <a:r>
              <a:rPr lang="en-US" altLang="en-US" dirty="0"/>
              <a:t>Of course, this depends on the mutation operators … </a:t>
            </a:r>
          </a:p>
        </p:txBody>
      </p:sp>
      <p:sp>
        <p:nvSpPr>
          <p:cNvPr id="280581" name="Text Box 5"/>
          <p:cNvSpPr txBox="1">
            <a:spLocks noChangeArrowheads="1"/>
          </p:cNvSpPr>
          <p:nvPr/>
        </p:nvSpPr>
        <p:spPr bwMode="auto">
          <a:xfrm>
            <a:off x="360944" y="911972"/>
            <a:ext cx="8446168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u="sng" dirty="0">
                <a:solidFill>
                  <a:srgbClr val="002060"/>
                </a:solidFill>
                <a:latin typeface="Gill Sans MT" panose="020B0502020104020203" pitchFamily="34" charset="0"/>
              </a:rPr>
              <a:t>Fundamental Premise of Mutation Testing</a:t>
            </a:r>
            <a:endParaRPr lang="en-US" sz="2800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algn="just">
              <a:spcBef>
                <a:spcPct val="50000"/>
              </a:spcBef>
              <a:defRPr/>
            </a:pPr>
            <a:r>
              <a:rPr lang="en-US" sz="2800" dirty="0">
                <a:solidFill>
                  <a:srgbClr val="002060"/>
                </a:solidFill>
                <a:latin typeface="Gill Sans MT" panose="020B0502020104020203" pitchFamily="34" charset="0"/>
              </a:rPr>
              <a:t>If the software contains a fault, there will usually be a set of mutants that can only be killed by a test case that also detects that fault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8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build="p"/>
      <p:bldP spid="28058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670B5AE-9EA0-42ED-A02B-DEF4A326C0E4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41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Designing Mutation Operators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90600"/>
            <a:ext cx="8867775" cy="3128394"/>
          </a:xfrm>
        </p:spPr>
        <p:txBody>
          <a:bodyPr/>
          <a:lstStyle/>
          <a:p>
            <a:pPr algn="just"/>
            <a:r>
              <a:rPr lang="en-US" altLang="en-US" dirty="0"/>
              <a:t>At the </a:t>
            </a:r>
            <a:r>
              <a:rPr lang="en-US" altLang="en-US" dirty="0">
                <a:solidFill>
                  <a:schemeClr val="tx2"/>
                </a:solidFill>
              </a:rPr>
              <a:t>method level</a:t>
            </a:r>
            <a:r>
              <a:rPr lang="en-US" altLang="en-US" dirty="0"/>
              <a:t>, mutation operators for different programming languages are similar</a:t>
            </a:r>
          </a:p>
          <a:p>
            <a:pPr algn="just"/>
            <a:r>
              <a:rPr lang="en-US" altLang="en-US" dirty="0"/>
              <a:t>Mutation operators do one of </a:t>
            </a:r>
            <a:r>
              <a:rPr lang="en-US" altLang="en-US" dirty="0">
                <a:solidFill>
                  <a:schemeClr val="tx2"/>
                </a:solidFill>
              </a:rPr>
              <a:t>two things </a:t>
            </a:r>
            <a:r>
              <a:rPr lang="en-US" altLang="en-US" dirty="0"/>
              <a:t>:</a:t>
            </a:r>
          </a:p>
          <a:p>
            <a:pPr lvl="1" algn="just"/>
            <a:r>
              <a:rPr lang="en-US" altLang="en-US" dirty="0"/>
              <a:t>Mimic typical programmer </a:t>
            </a:r>
            <a:r>
              <a:rPr lang="en-US" altLang="en-US" dirty="0">
                <a:solidFill>
                  <a:schemeClr val="tx2"/>
                </a:solidFill>
              </a:rPr>
              <a:t>mistakes</a:t>
            </a:r>
            <a:r>
              <a:rPr lang="en-US" altLang="en-US" dirty="0"/>
              <a:t> (incorrect variable name)</a:t>
            </a:r>
          </a:p>
          <a:p>
            <a:pPr lvl="1" algn="just"/>
            <a:r>
              <a:rPr lang="en-US" altLang="en-US" dirty="0"/>
              <a:t>Encourage common test </a:t>
            </a:r>
            <a:r>
              <a:rPr lang="en-US" altLang="en-US" dirty="0">
                <a:solidFill>
                  <a:schemeClr val="tx2"/>
                </a:solidFill>
              </a:rPr>
              <a:t>heuristics</a:t>
            </a:r>
            <a:r>
              <a:rPr lang="en-US" altLang="en-US" dirty="0"/>
              <a:t> (cause expressions to be 0)</a:t>
            </a:r>
          </a:p>
          <a:p>
            <a:pPr algn="just"/>
            <a:r>
              <a:rPr lang="en-US" altLang="en-US" dirty="0"/>
              <a:t>Researchers design lots of operators, then experimentally </a:t>
            </a:r>
            <a:r>
              <a:rPr lang="en-US" altLang="en-US" i="1" dirty="0">
                <a:solidFill>
                  <a:schemeClr val="tx2"/>
                </a:solidFill>
              </a:rPr>
              <a:t>select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the most useful</a:t>
            </a:r>
          </a:p>
        </p:txBody>
      </p:sp>
      <p:sp>
        <p:nvSpPr>
          <p:cNvPr id="281604" name="Text Box 4"/>
          <p:cNvSpPr txBox="1">
            <a:spLocks noChangeArrowheads="1"/>
          </p:cNvSpPr>
          <p:nvPr/>
        </p:nvSpPr>
        <p:spPr bwMode="auto">
          <a:xfrm>
            <a:off x="419451" y="4237635"/>
            <a:ext cx="8481268" cy="2301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 u="sng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Effective Mutation Operators</a:t>
            </a:r>
            <a:endParaRPr lang="en-US" sz="2400" u="sng" dirty="0">
              <a:solidFill>
                <a:schemeClr val="tx2"/>
              </a:solidFill>
              <a:latin typeface="Gill Sans MT" panose="020B0502020104020203" pitchFamily="34" charset="0"/>
            </a:endParaRPr>
          </a:p>
          <a:p>
            <a:pPr algn="just">
              <a:defRPr/>
            </a:pP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If tests that are created specifically to kill mutants created by a collection of mutation operators </a:t>
            </a:r>
            <a:r>
              <a:rPr lang="en-US" altLang="zh-CN" sz="2400" i="1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O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 = {</a:t>
            </a:r>
            <a:r>
              <a:rPr lang="en-US" altLang="zh-CN" sz="2400" i="1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o1, o2,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 …}  also kill mutants created by all remaining mutation operators with very high probability, then </a:t>
            </a:r>
            <a:r>
              <a:rPr lang="en-US" altLang="zh-CN" sz="2400" i="1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O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 defines an </a:t>
            </a:r>
            <a:r>
              <a:rPr lang="en-US" altLang="zh-CN" sz="2400" i="1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effective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 set of mutation operators.</a:t>
            </a:r>
            <a:endParaRPr lang="en-US" sz="2400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8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Mutation Operators for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ABS</a:t>
            </a:r>
            <a:r>
              <a:rPr lang="en-US" altLang="zh-CN" dirty="0">
                <a:ea typeface="宋体" pitchFamily="2" charset="-122"/>
              </a:rPr>
              <a:t> –– Absolute Value Insertion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AOR</a:t>
            </a:r>
            <a:r>
              <a:rPr lang="en-US" altLang="zh-CN" dirty="0">
                <a:ea typeface="宋体" pitchFamily="2" charset="-122"/>
              </a:rPr>
              <a:t> –– Arithmetic Operator Replacement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>
                <a:solidFill>
                  <a:schemeClr val="tx2"/>
                </a:solidFill>
              </a:rPr>
              <a:t>ROR</a:t>
            </a:r>
            <a:r>
              <a:rPr lang="en-US" altLang="zh-CN" dirty="0">
                <a:ea typeface="宋体" pitchFamily="2" charset="-122"/>
              </a:rPr>
              <a:t> –– </a:t>
            </a:r>
            <a:r>
              <a:rPr lang="en-US" altLang="en-US" dirty="0"/>
              <a:t>Relational Operator Replacement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COR</a:t>
            </a:r>
            <a:r>
              <a:rPr lang="en-US" altLang="zh-CN" dirty="0">
                <a:ea typeface="宋体" pitchFamily="2" charset="-122"/>
              </a:rPr>
              <a:t> –– Conditional Operator Replacement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SOR </a:t>
            </a:r>
            <a:r>
              <a:rPr lang="en-US" altLang="zh-CN" dirty="0">
                <a:ea typeface="宋体" pitchFamily="2" charset="-122"/>
              </a:rPr>
              <a:t>–– Shift Operator Replacement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>
                <a:solidFill>
                  <a:schemeClr val="tx2"/>
                </a:solidFill>
              </a:rPr>
              <a:t>LOR</a:t>
            </a:r>
            <a:r>
              <a:rPr lang="en-US" altLang="zh-CN" dirty="0">
                <a:ea typeface="宋体" pitchFamily="2" charset="-122"/>
              </a:rPr>
              <a:t> –– </a:t>
            </a:r>
            <a:r>
              <a:rPr lang="en-US" altLang="en-US" dirty="0"/>
              <a:t>Logical Operator Replacement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ASR</a:t>
            </a:r>
            <a:r>
              <a:rPr lang="en-US" altLang="zh-CN" dirty="0">
                <a:ea typeface="宋体" pitchFamily="2" charset="-122"/>
              </a:rPr>
              <a:t> –– Assignment Operator Replacement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UOI</a:t>
            </a:r>
            <a:r>
              <a:rPr lang="en-US" altLang="zh-CN" dirty="0">
                <a:ea typeface="宋体" pitchFamily="2" charset="-122"/>
              </a:rPr>
              <a:t> –– Unary Operator Insertion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UOD</a:t>
            </a:r>
            <a:r>
              <a:rPr lang="en-US" altLang="zh-CN" dirty="0">
                <a:ea typeface="宋体" pitchFamily="2" charset="-122"/>
              </a:rPr>
              <a:t> –– Unary Operator Deletion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SVR</a:t>
            </a:r>
            <a:r>
              <a:rPr lang="en-US" altLang="zh-CN" dirty="0">
                <a:ea typeface="宋体" pitchFamily="2" charset="-122"/>
              </a:rPr>
              <a:t> –– Scalar Variable Replacement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BSR</a:t>
            </a:r>
            <a:r>
              <a:rPr lang="en-US" altLang="zh-CN" dirty="0">
                <a:ea typeface="宋体" pitchFamily="2" charset="-122"/>
              </a:rPr>
              <a:t> –– Bomb Statement Replacement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Introduction to Software Testing, edition 2  (Ch 9)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B084A8-7C81-403E-A485-F8CC0748AFA1}" type="slidenum">
              <a:rPr lang="zh-CN" altLang="en-US" smtClean="0"/>
              <a:pPr>
                <a:defRPr/>
              </a:pPr>
              <a:t>42</a:t>
            </a:fld>
            <a:endParaRPr lang="en-US" altLang="zh-CN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6773032" y="4830945"/>
            <a:ext cx="1974458" cy="914400"/>
          </a:xfrm>
          <a:prstGeom prst="roundRect">
            <a:avLst/>
          </a:prstGeom>
          <a:solidFill>
            <a:schemeClr val="accent2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Full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 definitions …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7599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4C204A2-587B-4D61-BE12-01ED0DF252BA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43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Mutation Operators for Java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76225" y="3509963"/>
            <a:ext cx="8650288" cy="1479550"/>
            <a:chOff x="174" y="1665"/>
            <a:chExt cx="5449" cy="932"/>
          </a:xfrm>
        </p:grpSpPr>
        <p:sp>
          <p:nvSpPr>
            <p:cNvPr id="18444" name="Text Box 5"/>
            <p:cNvSpPr txBox="1">
              <a:spLocks noChangeArrowheads="1"/>
            </p:cNvSpPr>
            <p:nvPr/>
          </p:nvSpPr>
          <p:spPr bwMode="auto">
            <a:xfrm>
              <a:off x="174" y="1951"/>
              <a:ext cx="5322" cy="64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b="0" dirty="0">
                  <a:solidFill>
                    <a:srgbClr val="00145A"/>
                  </a:solidFill>
                  <a:latin typeface="Gill Sans MT" panose="020B0502020104020203" pitchFamily="34" charset="0"/>
                  <a:ea typeface="宋体" pitchFamily="2" charset="-122"/>
                </a:rPr>
                <a:t>Each occurrence of one of the arithmetic operators +</a:t>
              </a:r>
              <a:r>
                <a:rPr lang="en-US" altLang="zh-CN" b="0" i="1" dirty="0">
                  <a:solidFill>
                    <a:srgbClr val="00145A"/>
                  </a:solidFill>
                  <a:latin typeface="Gill Sans MT" panose="020B0502020104020203" pitchFamily="34" charset="0"/>
                  <a:ea typeface="宋体" pitchFamily="2" charset="-122"/>
                </a:rPr>
                <a:t>,</a:t>
              </a:r>
              <a:r>
                <a:rPr lang="zh-CN" altLang="en-US" b="0" i="1" dirty="0">
                  <a:solidFill>
                    <a:srgbClr val="00145A"/>
                  </a:solidFill>
                  <a:ea typeface="宋体" pitchFamily="2" charset="-122"/>
                </a:rPr>
                <a:t>－</a:t>
              </a:r>
              <a:r>
                <a:rPr lang="en-US" altLang="zh-CN" b="0" i="1" dirty="0">
                  <a:solidFill>
                    <a:srgbClr val="00145A"/>
                  </a:solidFill>
                  <a:ea typeface="宋体" pitchFamily="2" charset="-122"/>
                </a:rPr>
                <a:t>,*,</a:t>
              </a:r>
              <a:r>
                <a:rPr lang="zh-CN" altLang="en-US" b="0" i="1" dirty="0">
                  <a:solidFill>
                    <a:srgbClr val="00145A"/>
                  </a:solidFill>
                  <a:ea typeface="宋体" pitchFamily="2" charset="-122"/>
                </a:rPr>
                <a:t>／</a:t>
              </a:r>
              <a:r>
                <a:rPr lang="en-US" altLang="zh-CN" b="0" i="1" dirty="0">
                  <a:solidFill>
                    <a:srgbClr val="00145A"/>
                  </a:solidFill>
                  <a:ea typeface="宋体" pitchFamily="2" charset="-122"/>
                </a:rPr>
                <a:t>,</a:t>
              </a:r>
              <a:r>
                <a:rPr lang="en-US" altLang="zh-CN" b="0" dirty="0">
                  <a:solidFill>
                    <a:srgbClr val="00145A"/>
                  </a:solidFill>
                  <a:ea typeface="宋体" pitchFamily="2" charset="-122"/>
                </a:rPr>
                <a:t> </a:t>
              </a:r>
              <a:r>
                <a:rPr lang="en-US" altLang="zh-CN" b="0" dirty="0">
                  <a:solidFill>
                    <a:srgbClr val="00145A"/>
                  </a:solidFill>
                  <a:latin typeface="Gill Sans MT" panose="020B0502020104020203" pitchFamily="34" charset="0"/>
                  <a:ea typeface="宋体" pitchFamily="2" charset="-122"/>
                </a:rPr>
                <a:t>and % is replaced by each of the other operators. In addition, each is replaced by the special mutation operators </a:t>
              </a:r>
              <a:r>
                <a:rPr lang="en-US" altLang="zh-CN" b="0" i="1" dirty="0" err="1">
                  <a:solidFill>
                    <a:srgbClr val="00145A"/>
                  </a:solidFill>
                  <a:latin typeface="Gill Sans MT" panose="020B0502020104020203" pitchFamily="34" charset="0"/>
                  <a:ea typeface="宋体" pitchFamily="2" charset="-122"/>
                </a:rPr>
                <a:t>leftOp</a:t>
              </a:r>
              <a:r>
                <a:rPr lang="en-US" altLang="zh-CN" b="0" dirty="0">
                  <a:solidFill>
                    <a:srgbClr val="00145A"/>
                  </a:solidFill>
                  <a:latin typeface="Gill Sans MT" panose="020B0502020104020203" pitchFamily="34" charset="0"/>
                  <a:ea typeface="宋体" pitchFamily="2" charset="-122"/>
                </a:rPr>
                <a:t>, and </a:t>
              </a:r>
              <a:r>
                <a:rPr lang="en-US" altLang="zh-CN" b="0" i="1" dirty="0" err="1">
                  <a:solidFill>
                    <a:srgbClr val="00145A"/>
                  </a:solidFill>
                  <a:latin typeface="Gill Sans MT" panose="020B0502020104020203" pitchFamily="34" charset="0"/>
                  <a:ea typeface="宋体" pitchFamily="2" charset="-122"/>
                </a:rPr>
                <a:t>rightOp</a:t>
              </a:r>
              <a:r>
                <a:rPr lang="en-US" altLang="zh-CN" b="0" dirty="0">
                  <a:solidFill>
                    <a:srgbClr val="00145A"/>
                  </a:solidFill>
                  <a:latin typeface="Gill Sans MT" panose="020B0502020104020203" pitchFamily="34" charset="0"/>
                  <a:ea typeface="宋体" pitchFamily="2" charset="-122"/>
                </a:rPr>
                <a:t>.</a:t>
              </a:r>
            </a:p>
          </p:txBody>
        </p:sp>
        <p:sp>
          <p:nvSpPr>
            <p:cNvPr id="18445" name="Rectangle 6"/>
            <p:cNvSpPr>
              <a:spLocks noChangeArrowheads="1"/>
            </p:cNvSpPr>
            <p:nvPr/>
          </p:nvSpPr>
          <p:spPr bwMode="auto">
            <a:xfrm>
              <a:off x="174" y="1665"/>
              <a:ext cx="544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2857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buSzPct val="85000"/>
              </a:pP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2. AOR </a:t>
              </a:r>
              <a:r>
                <a:rPr lang="en-US" altLang="zh-CN" sz="2400" b="0" i="1" dirty="0">
                  <a:solidFill>
                    <a:schemeClr val="accent5">
                      <a:lumMod val="50000"/>
                    </a:schemeClr>
                  </a:solidFill>
                  <a:latin typeface="Gill Sans MT" panose="020B0502020104020203" pitchFamily="34" charset="0"/>
                  <a:ea typeface="宋体" pitchFamily="2" charset="-122"/>
                </a:rPr>
                <a:t>––</a:t>
              </a:r>
              <a:r>
                <a:rPr lang="en-US" altLang="zh-CN" sz="240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</a:t>
              </a: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Arithmetic Operator Replacement</a:t>
              </a:r>
              <a:r>
                <a:rPr lang="en-US" altLang="zh-CN" sz="2400" b="0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:</a:t>
              </a:r>
            </a:p>
          </p:txBody>
        </p:sp>
      </p:grpSp>
      <p:grpSp>
        <p:nvGrpSpPr>
          <p:cNvPr id="18439" name="Group 12"/>
          <p:cNvGrpSpPr>
            <a:grpSpLocks/>
          </p:cNvGrpSpPr>
          <p:nvPr/>
        </p:nvGrpSpPr>
        <p:grpSpPr bwMode="auto">
          <a:xfrm>
            <a:off x="276224" y="696913"/>
            <a:ext cx="8448675" cy="1128712"/>
            <a:chOff x="174" y="705"/>
            <a:chExt cx="5205" cy="71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82628" name="Text Box 4"/>
            <p:cNvSpPr txBox="1">
              <a:spLocks noChangeArrowheads="1"/>
            </p:cNvSpPr>
            <p:nvPr/>
          </p:nvSpPr>
          <p:spPr bwMode="auto">
            <a:xfrm>
              <a:off x="174" y="962"/>
              <a:ext cx="5205" cy="454"/>
            </a:xfrm>
            <a:prstGeom prst="rect">
              <a:avLst/>
            </a:prstGeom>
            <a:grpFill/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SimSun" pitchFamily="2" charset="-122"/>
                </a:rPr>
                <a:t>Each arithmetic expression (and </a:t>
              </a:r>
              <a:r>
                <a:rPr lang="en-US" altLang="zh-CN" b="0" dirty="0" err="1">
                  <a:solidFill>
                    <a:schemeClr val="tx1"/>
                  </a:solidFill>
                  <a:latin typeface="Gill Sans MT" panose="020B0502020104020203" pitchFamily="34" charset="0"/>
                  <a:ea typeface="SimSun" pitchFamily="2" charset="-122"/>
                </a:rPr>
                <a:t>subexpression</a:t>
              </a:r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SimSun" pitchFamily="2" charset="-122"/>
                </a:rPr>
                <a:t>) is modified by the functions </a:t>
              </a:r>
              <a:r>
                <a:rPr lang="en-US" altLang="zh-CN" b="0" i="1" dirty="0">
                  <a:solidFill>
                    <a:schemeClr val="tx1"/>
                  </a:solidFill>
                  <a:latin typeface="Gill Sans MT" panose="020B0502020104020203" pitchFamily="34" charset="0"/>
                  <a:ea typeface="SimSun" pitchFamily="2" charset="-122"/>
                </a:rPr>
                <a:t>abs()</a:t>
              </a:r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SimSun" pitchFamily="2" charset="-122"/>
                </a:rPr>
                <a:t>, </a:t>
              </a:r>
              <a:r>
                <a:rPr lang="en-US" altLang="zh-CN" b="0" i="1" dirty="0" err="1">
                  <a:solidFill>
                    <a:schemeClr val="tx1"/>
                  </a:solidFill>
                  <a:latin typeface="Gill Sans MT" panose="020B0502020104020203" pitchFamily="34" charset="0"/>
                  <a:ea typeface="SimSun" pitchFamily="2" charset="-122"/>
                </a:rPr>
                <a:t>negAbs</a:t>
              </a:r>
              <a:r>
                <a:rPr lang="en-US" altLang="zh-CN" b="0" i="1" dirty="0">
                  <a:solidFill>
                    <a:schemeClr val="tx1"/>
                  </a:solidFill>
                  <a:latin typeface="Gill Sans MT" panose="020B0502020104020203" pitchFamily="34" charset="0"/>
                  <a:ea typeface="SimSun" pitchFamily="2" charset="-122"/>
                </a:rPr>
                <a:t>()</a:t>
              </a:r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SimSun" pitchFamily="2" charset="-122"/>
                </a:rPr>
                <a:t>, and </a:t>
              </a:r>
              <a:r>
                <a:rPr lang="en-US" altLang="zh-CN" b="0" i="1" dirty="0" err="1">
                  <a:solidFill>
                    <a:schemeClr val="tx1"/>
                  </a:solidFill>
                  <a:latin typeface="Gill Sans MT" panose="020B0502020104020203" pitchFamily="34" charset="0"/>
                  <a:ea typeface="SimSun" pitchFamily="2" charset="-122"/>
                </a:rPr>
                <a:t>failOnZero</a:t>
              </a:r>
              <a:r>
                <a:rPr lang="en-US" altLang="zh-CN" b="0" i="1" dirty="0">
                  <a:solidFill>
                    <a:schemeClr val="tx1"/>
                  </a:solidFill>
                  <a:latin typeface="Gill Sans MT" panose="020B0502020104020203" pitchFamily="34" charset="0"/>
                  <a:ea typeface="SimSun" pitchFamily="2" charset="-122"/>
                </a:rPr>
                <a:t>()</a:t>
              </a:r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SimSun" pitchFamily="2" charset="-122"/>
                </a:rPr>
                <a:t>.</a:t>
              </a:r>
              <a:endPara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endParaRPr>
            </a:p>
          </p:txBody>
        </p:sp>
        <p:sp>
          <p:nvSpPr>
            <p:cNvPr id="18443" name="Text Box 7"/>
            <p:cNvSpPr txBox="1">
              <a:spLocks noChangeArrowheads="1"/>
            </p:cNvSpPr>
            <p:nvPr/>
          </p:nvSpPr>
          <p:spPr bwMode="auto">
            <a:xfrm>
              <a:off x="174" y="705"/>
              <a:ext cx="3682" cy="2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1. ABS</a:t>
              </a:r>
              <a:r>
                <a:rPr lang="en-US" altLang="zh-CN" sz="2400" b="0" i="1" dirty="0">
                  <a:latin typeface="Gill Sans MT" panose="020B0502020104020203" pitchFamily="34" charset="0"/>
                  <a:ea typeface="宋体" pitchFamily="2" charset="-122"/>
                </a:rPr>
                <a:t> </a:t>
              </a:r>
              <a:r>
                <a:rPr lang="en-US" altLang="zh-CN" sz="2400" b="0" i="1" dirty="0">
                  <a:solidFill>
                    <a:schemeClr val="accent5">
                      <a:lumMod val="50000"/>
                    </a:schemeClr>
                  </a:solidFill>
                  <a:latin typeface="Gill Sans MT" panose="020B0502020104020203" pitchFamily="34" charset="0"/>
                  <a:ea typeface="宋体" pitchFamily="2" charset="-122"/>
                </a:rPr>
                <a:t>––</a:t>
              </a:r>
              <a:r>
                <a:rPr lang="en-US" altLang="zh-CN" sz="2400" b="0" i="1" dirty="0">
                  <a:latin typeface="Gill Sans MT" panose="020B0502020104020203" pitchFamily="34" charset="0"/>
                  <a:ea typeface="宋体" pitchFamily="2" charset="-122"/>
                </a:rPr>
                <a:t> </a:t>
              </a:r>
              <a:r>
                <a:rPr lang="en-US" altLang="zh-CN" sz="2400" b="0" i="1" dirty="0">
                  <a:solidFill>
                    <a:srgbClr val="002060"/>
                  </a:solidFill>
                  <a:latin typeface="Gill Sans MT" panose="020B0502020104020203" pitchFamily="34" charset="0"/>
                  <a:ea typeface="宋体" pitchFamily="2" charset="-122"/>
                </a:rPr>
                <a:t>Abs</a:t>
              </a: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olute Value Insertion:</a:t>
              </a:r>
              <a:endParaRPr lang="zh-CN" altLang="en-US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</p:grp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268288" y="1860769"/>
            <a:ext cx="4292600" cy="1539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Gill Sans MT" panose="020B0502020104020203" pitchFamily="34" charset="0"/>
                <a:ea typeface="SimSun" pitchFamily="2" charset="-122"/>
              </a:rPr>
              <a:t>Examples: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1"/>
                </a:solidFill>
                <a:latin typeface="Helvetica" pitchFamily="34" charset="0"/>
                <a:ea typeface="SimSun" pitchFamily="2" charset="-122"/>
                <a:cs typeface="Helvetica" pitchFamily="34" charset="0"/>
              </a:rPr>
              <a:t>       a = m * (o + p);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∆1   a = abs (m * (o + p));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∆2   a = m * abs ((o + p));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∆3   a = </a:t>
            </a:r>
            <a:r>
              <a:rPr lang="en-US" altLang="zh-CN" sz="1800" dirty="0" err="1">
                <a:solidFill>
                  <a:schemeClr val="tx2"/>
                </a:solidFill>
                <a:latin typeface="Helvetica" charset="0"/>
                <a:ea typeface="宋体" charset="-122"/>
              </a:rPr>
              <a:t>failOnZero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charset="-122"/>
              </a:rPr>
              <a:t> (m * (o + p));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76225" y="5020359"/>
            <a:ext cx="4291013" cy="15382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Gill Sans MT" panose="020B0502020104020203" pitchFamily="34" charset="0"/>
                <a:ea typeface="SimSun" pitchFamily="2" charset="-122"/>
              </a:rPr>
              <a:t>Examples: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1"/>
                </a:solidFill>
                <a:latin typeface="Helvetica" pitchFamily="34" charset="0"/>
                <a:ea typeface="SimSun" pitchFamily="2" charset="-122"/>
                <a:cs typeface="Helvetica" pitchFamily="34" charset="0"/>
              </a:rPr>
              <a:t>       a = m * (o + p);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∆1   a = m + (o + p);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∆2   a = m * (o * p);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∆3   a = m </a:t>
            </a:r>
            <a:r>
              <a:rPr lang="en-US" altLang="zh-CN" sz="1800" i="1" dirty="0" err="1">
                <a:solidFill>
                  <a:schemeClr val="tx2"/>
                </a:solidFill>
                <a:latin typeface="Helvetica" charset="0"/>
                <a:ea typeface="宋体" charset="-122"/>
              </a:rPr>
              <a:t>leftOp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charset="-122"/>
              </a:rPr>
              <a:t> (o + p);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2040CAA-5F51-4B21-9804-80CF43A21A5F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44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Mutation Operators for Java (2)</a:t>
            </a:r>
          </a:p>
        </p:txBody>
      </p:sp>
      <p:grpSp>
        <p:nvGrpSpPr>
          <p:cNvPr id="19462" name="Group 14"/>
          <p:cNvGrpSpPr>
            <a:grpSpLocks/>
          </p:cNvGrpSpPr>
          <p:nvPr/>
        </p:nvGrpSpPr>
        <p:grpSpPr bwMode="auto">
          <a:xfrm>
            <a:off x="276225" y="685800"/>
            <a:ext cx="8389938" cy="1196975"/>
            <a:chOff x="174" y="2873"/>
            <a:chExt cx="5285" cy="754"/>
          </a:xfrm>
        </p:grpSpPr>
        <p:sp>
          <p:nvSpPr>
            <p:cNvPr id="19468" name="Text Box 10"/>
            <p:cNvSpPr txBox="1">
              <a:spLocks noChangeArrowheads="1"/>
            </p:cNvSpPr>
            <p:nvPr/>
          </p:nvSpPr>
          <p:spPr bwMode="auto">
            <a:xfrm>
              <a:off x="174" y="3173"/>
              <a:ext cx="5285" cy="4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just"/>
              <a:r>
                <a:rPr lang="en-US" altLang="zh-CN" b="0" dirty="0">
                  <a:solidFill>
                    <a:srgbClr val="000000"/>
                  </a:solidFill>
                  <a:latin typeface="Gill Sans MT" panose="020B0502020104020203" pitchFamily="34" charset="0"/>
                  <a:ea typeface="宋体" pitchFamily="2" charset="-122"/>
                </a:rPr>
                <a:t>Each occurrence of one of the relational operators (&lt;, ≤, &gt;, ≥, =, ≠) is replaced by each of the other operators and by </a:t>
              </a:r>
              <a:r>
                <a:rPr lang="en-US" altLang="zh-CN" b="0" i="1" dirty="0" err="1">
                  <a:solidFill>
                    <a:srgbClr val="000000"/>
                  </a:solidFill>
                  <a:latin typeface="Gill Sans MT" panose="020B0502020104020203" pitchFamily="34" charset="0"/>
                  <a:ea typeface="宋体" pitchFamily="2" charset="-122"/>
                </a:rPr>
                <a:t>falseOp</a:t>
              </a:r>
              <a:r>
                <a:rPr lang="en-US" altLang="zh-CN" b="0" dirty="0">
                  <a:solidFill>
                    <a:srgbClr val="000000"/>
                  </a:solidFill>
                  <a:latin typeface="Gill Sans MT" panose="020B0502020104020203" pitchFamily="34" charset="0"/>
                  <a:ea typeface="宋体" pitchFamily="2" charset="-122"/>
                </a:rPr>
                <a:t> and </a:t>
              </a:r>
              <a:r>
                <a:rPr lang="en-US" altLang="zh-CN" b="0" i="1" dirty="0" err="1">
                  <a:solidFill>
                    <a:srgbClr val="000000"/>
                  </a:solidFill>
                  <a:latin typeface="Gill Sans MT" panose="020B0502020104020203" pitchFamily="34" charset="0"/>
                  <a:ea typeface="宋体" pitchFamily="2" charset="-122"/>
                </a:rPr>
                <a:t>trueOp</a:t>
              </a:r>
              <a:r>
                <a:rPr lang="en-US" altLang="zh-CN" b="0" dirty="0">
                  <a:solidFill>
                    <a:srgbClr val="000000"/>
                  </a:solidFill>
                  <a:latin typeface="Gill Sans MT" panose="020B0502020104020203" pitchFamily="34" charset="0"/>
                  <a:ea typeface="宋体" pitchFamily="2" charset="-122"/>
                </a:rPr>
                <a:t>.</a:t>
              </a:r>
            </a:p>
          </p:txBody>
        </p:sp>
        <p:sp>
          <p:nvSpPr>
            <p:cNvPr id="19469" name="Text Box 11"/>
            <p:cNvSpPr txBox="1">
              <a:spLocks noChangeArrowheads="1"/>
            </p:cNvSpPr>
            <p:nvPr/>
          </p:nvSpPr>
          <p:spPr bwMode="auto">
            <a:xfrm>
              <a:off x="174" y="2873"/>
              <a:ext cx="36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3. </a:t>
              </a:r>
              <a:r>
                <a:rPr lang="en-US" altLang="en-US" sz="2400" b="0" i="1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ROR</a:t>
              </a: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 </a:t>
              </a:r>
              <a:r>
                <a:rPr lang="en-US" altLang="zh-CN" b="0" i="1" dirty="0">
                  <a:solidFill>
                    <a:schemeClr val="accent5">
                      <a:lumMod val="50000"/>
                    </a:schemeClr>
                  </a:solidFill>
                  <a:latin typeface="Gill Sans MT" panose="020B0502020104020203" pitchFamily="34" charset="0"/>
                  <a:ea typeface="宋体" pitchFamily="2" charset="-122"/>
                </a:rPr>
                <a:t>––</a:t>
              </a: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 </a:t>
              </a:r>
              <a:r>
                <a:rPr lang="en-US" altLang="en-US" sz="2400" b="0" i="1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Relational Operator Replacement:</a:t>
              </a:r>
            </a:p>
          </p:txBody>
        </p:sp>
      </p:grp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276225" y="1916127"/>
            <a:ext cx="5965184" cy="1508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145A"/>
                </a:solidFill>
                <a:latin typeface="Gill Sans MT" panose="020B0502020104020203" pitchFamily="34" charset="0"/>
                <a:ea typeface="SimSun" pitchFamily="2" charset="-122"/>
              </a:rPr>
              <a:t>Examples: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1"/>
                </a:solidFill>
                <a:latin typeface="Helvetica" pitchFamily="34" charset="0"/>
                <a:ea typeface="SimSun" pitchFamily="2" charset="-122"/>
                <a:cs typeface="Helvetica" pitchFamily="34" charset="0"/>
              </a:rPr>
              <a:t>       if (X &lt;= Y)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∆1   if (X &gt; Y)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∆2   if (X &lt; Y)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∆3   if (X </a:t>
            </a:r>
            <a:r>
              <a:rPr lang="en-US" altLang="zh-CN" sz="1800" i="1" dirty="0" err="1">
                <a:solidFill>
                  <a:schemeClr val="tx2"/>
                </a:solidFill>
                <a:latin typeface="Helvetica" charset="0"/>
                <a:ea typeface="宋体" charset="-122"/>
              </a:rPr>
              <a:t>falseOp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charset="-122"/>
              </a:rPr>
              <a:t> Y)  // always returns false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87338" y="3497263"/>
            <a:ext cx="8650287" cy="1749425"/>
            <a:chOff x="181" y="1325"/>
            <a:chExt cx="5449" cy="1102"/>
          </a:xfrm>
        </p:grpSpPr>
        <p:sp>
          <p:nvSpPr>
            <p:cNvPr id="19466" name="Text Box 4"/>
            <p:cNvSpPr txBox="1">
              <a:spLocks noChangeArrowheads="1"/>
            </p:cNvSpPr>
            <p:nvPr/>
          </p:nvSpPr>
          <p:spPr bwMode="auto">
            <a:xfrm>
              <a:off x="181" y="1589"/>
              <a:ext cx="5325" cy="8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just"/>
              <a:r>
                <a:rPr lang="en-US" altLang="zh-CN" b="0" dirty="0">
                  <a:solidFill>
                    <a:schemeClr val="accent5">
                      <a:lumMod val="10000"/>
                    </a:schemeClr>
                  </a:solidFill>
                  <a:latin typeface="Gill Sans MT" panose="020B0502020104020203" pitchFamily="34" charset="0"/>
                  <a:ea typeface="宋体" pitchFamily="2" charset="-122"/>
                </a:rPr>
                <a:t>Each occurrence of one of the logical operators (and - &amp;&amp;, or - || , and with no conditional evaluation - &amp;, or with no conditional evaluation - |, not equivalent - ^) is replaced by each of the other operators; in addition, each is replaced by </a:t>
              </a:r>
              <a:r>
                <a:rPr lang="en-US" altLang="zh-CN" b="0" i="1" dirty="0" err="1">
                  <a:solidFill>
                    <a:schemeClr val="accent5">
                      <a:lumMod val="10000"/>
                    </a:schemeClr>
                  </a:solidFill>
                  <a:latin typeface="Gill Sans MT" panose="020B0502020104020203" pitchFamily="34" charset="0"/>
                  <a:ea typeface="宋体" pitchFamily="2" charset="-122"/>
                </a:rPr>
                <a:t>falseOp</a:t>
              </a:r>
              <a:r>
                <a:rPr lang="en-US" altLang="zh-CN" b="0" dirty="0">
                  <a:solidFill>
                    <a:schemeClr val="accent5">
                      <a:lumMod val="10000"/>
                    </a:schemeClr>
                  </a:solidFill>
                  <a:latin typeface="Gill Sans MT" panose="020B0502020104020203" pitchFamily="34" charset="0"/>
                  <a:ea typeface="宋体" pitchFamily="2" charset="-122"/>
                </a:rPr>
                <a:t>, </a:t>
              </a:r>
              <a:r>
                <a:rPr lang="en-US" altLang="zh-CN" b="0" i="1" dirty="0" err="1">
                  <a:solidFill>
                    <a:schemeClr val="accent5">
                      <a:lumMod val="10000"/>
                    </a:schemeClr>
                  </a:solidFill>
                  <a:latin typeface="Gill Sans MT" panose="020B0502020104020203" pitchFamily="34" charset="0"/>
                  <a:ea typeface="宋体" pitchFamily="2" charset="-122"/>
                </a:rPr>
                <a:t>trueOp</a:t>
              </a:r>
              <a:r>
                <a:rPr lang="en-US" altLang="zh-CN" b="0" dirty="0">
                  <a:solidFill>
                    <a:schemeClr val="accent5">
                      <a:lumMod val="10000"/>
                    </a:schemeClr>
                  </a:solidFill>
                  <a:latin typeface="Gill Sans MT" panose="020B0502020104020203" pitchFamily="34" charset="0"/>
                  <a:ea typeface="宋体" pitchFamily="2" charset="-122"/>
                </a:rPr>
                <a:t>, </a:t>
              </a:r>
              <a:r>
                <a:rPr lang="en-US" altLang="zh-CN" b="0" i="1" dirty="0" err="1">
                  <a:solidFill>
                    <a:schemeClr val="accent5">
                      <a:lumMod val="10000"/>
                    </a:schemeClr>
                  </a:solidFill>
                  <a:latin typeface="Gill Sans MT" panose="020B0502020104020203" pitchFamily="34" charset="0"/>
                  <a:ea typeface="宋体" pitchFamily="2" charset="-122"/>
                </a:rPr>
                <a:t>leftOp</a:t>
              </a:r>
              <a:r>
                <a:rPr lang="en-US" altLang="zh-CN" b="0" dirty="0">
                  <a:solidFill>
                    <a:schemeClr val="accent5">
                      <a:lumMod val="10000"/>
                    </a:schemeClr>
                  </a:solidFill>
                  <a:latin typeface="Gill Sans MT" panose="020B0502020104020203" pitchFamily="34" charset="0"/>
                  <a:ea typeface="宋体" pitchFamily="2" charset="-122"/>
                </a:rPr>
                <a:t>, and </a:t>
              </a:r>
              <a:r>
                <a:rPr lang="en-US" altLang="zh-CN" b="0" i="1" dirty="0" err="1">
                  <a:solidFill>
                    <a:schemeClr val="accent5">
                      <a:lumMod val="10000"/>
                    </a:schemeClr>
                  </a:solidFill>
                  <a:latin typeface="Gill Sans MT" panose="020B0502020104020203" pitchFamily="34" charset="0"/>
                  <a:ea typeface="宋体" pitchFamily="2" charset="-122"/>
                </a:rPr>
                <a:t>rightOp</a:t>
              </a:r>
              <a:r>
                <a:rPr lang="en-US" altLang="zh-CN" b="0" dirty="0">
                  <a:solidFill>
                    <a:schemeClr val="accent5">
                      <a:lumMod val="10000"/>
                    </a:schemeClr>
                  </a:solidFill>
                  <a:latin typeface="Gill Sans MT" panose="020B0502020104020203" pitchFamily="34" charset="0"/>
                  <a:ea typeface="宋体" pitchFamily="2" charset="-122"/>
                </a:rPr>
                <a:t>.</a:t>
              </a:r>
            </a:p>
          </p:txBody>
        </p:sp>
        <p:sp>
          <p:nvSpPr>
            <p:cNvPr id="19467" name="Rectangle 5"/>
            <p:cNvSpPr>
              <a:spLocks noChangeArrowheads="1"/>
            </p:cNvSpPr>
            <p:nvPr/>
          </p:nvSpPr>
          <p:spPr bwMode="auto">
            <a:xfrm>
              <a:off x="181" y="1325"/>
              <a:ext cx="544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2857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just">
                <a:buSzPct val="85000"/>
              </a:pP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4. COR </a:t>
              </a:r>
              <a:r>
                <a:rPr lang="en-US" altLang="zh-CN" sz="2400" b="0" i="1" dirty="0">
                  <a:solidFill>
                    <a:schemeClr val="accent5">
                      <a:lumMod val="50000"/>
                    </a:schemeClr>
                  </a:solidFill>
                  <a:latin typeface="Gill Sans MT" panose="020B0502020104020203" pitchFamily="34" charset="0"/>
                  <a:ea typeface="宋体" pitchFamily="2" charset="-122"/>
                </a:rPr>
                <a:t>–– </a:t>
              </a: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Conditional Operator Replacement:</a:t>
              </a:r>
            </a:p>
          </p:txBody>
        </p:sp>
      </p:grp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87338" y="5287169"/>
            <a:ext cx="6105525" cy="150810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145A"/>
                </a:solidFill>
                <a:latin typeface="Gill Sans MT" panose="020B0502020104020203" pitchFamily="34" charset="0"/>
                <a:ea typeface="SimSun" pitchFamily="2" charset="-122"/>
              </a:rPr>
              <a:t>Examples: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1"/>
                </a:solidFill>
                <a:latin typeface="Helvetica" pitchFamily="34" charset="0"/>
                <a:ea typeface="SimSun" pitchFamily="2" charset="-122"/>
                <a:cs typeface="Helvetica" pitchFamily="34" charset="0"/>
              </a:rPr>
              <a:t>       if (X &lt;= Y &amp;&amp; a &gt; 0)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∆1   if (X &lt;= Y || a &gt; 0)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∆2   if (X &lt;= Y </a:t>
            </a:r>
            <a:r>
              <a:rPr lang="en-US" altLang="zh-CN" sz="1800" i="1" dirty="0" err="1">
                <a:solidFill>
                  <a:schemeClr val="tx2"/>
                </a:solidFill>
                <a:latin typeface="Helvetica" charset="0"/>
                <a:ea typeface="宋体" charset="-122"/>
              </a:rPr>
              <a:t>leftOp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charset="-122"/>
              </a:rPr>
              <a:t> a &gt; 0) // returns result of left clause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3F3DE85-3B28-4D46-881C-E68AD1EEBADC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45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Mutation Operators for Java (4)</a:t>
            </a:r>
          </a:p>
        </p:txBody>
      </p:sp>
      <p:grpSp>
        <p:nvGrpSpPr>
          <p:cNvPr id="20486" name="Group 6"/>
          <p:cNvGrpSpPr>
            <a:grpSpLocks/>
          </p:cNvGrpSpPr>
          <p:nvPr/>
        </p:nvGrpSpPr>
        <p:grpSpPr bwMode="auto">
          <a:xfrm>
            <a:off x="241300" y="682625"/>
            <a:ext cx="8262938" cy="1476375"/>
            <a:chOff x="181" y="2881"/>
            <a:chExt cx="5205" cy="93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0492" name="Rectangle 7"/>
            <p:cNvSpPr>
              <a:spLocks noChangeArrowheads="1"/>
            </p:cNvSpPr>
            <p:nvPr/>
          </p:nvSpPr>
          <p:spPr bwMode="auto">
            <a:xfrm>
              <a:off x="181" y="2881"/>
              <a:ext cx="4981" cy="34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2857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just">
                <a:buSzPct val="85000"/>
              </a:pP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5. SOR –– Shift Operator Replacement:</a:t>
              </a:r>
            </a:p>
          </p:txBody>
        </p:sp>
        <p:sp>
          <p:nvSpPr>
            <p:cNvPr id="20493" name="Text Box 8"/>
            <p:cNvSpPr txBox="1">
              <a:spLocks noChangeArrowheads="1"/>
            </p:cNvSpPr>
            <p:nvPr/>
          </p:nvSpPr>
          <p:spPr bwMode="auto">
            <a:xfrm>
              <a:off x="181" y="3165"/>
              <a:ext cx="5205" cy="646"/>
            </a:xfrm>
            <a:prstGeom prst="rect">
              <a:avLst/>
            </a:prstGeom>
            <a:grpFill/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just"/>
              <a:r>
                <a:rPr lang="en-US" altLang="zh-CN" b="0" dirty="0">
                  <a:solidFill>
                    <a:schemeClr val="accent5">
                      <a:lumMod val="10000"/>
                    </a:schemeClr>
                  </a:solidFill>
                  <a:latin typeface="Gill Sans MT" panose="020B0502020104020203" pitchFamily="34" charset="0"/>
                  <a:ea typeface="宋体" pitchFamily="2" charset="-122"/>
                </a:rPr>
                <a:t>Each occurrence of one of the shift operators &lt;&lt;, &gt;&gt;, and &gt;&gt;&gt; is replaced by each of the other operators. In addition, each is replaced by the special mutation operator </a:t>
              </a:r>
              <a:r>
                <a:rPr lang="en-US" altLang="zh-CN" b="0" i="1" dirty="0" err="1">
                  <a:solidFill>
                    <a:schemeClr val="accent5">
                      <a:lumMod val="10000"/>
                    </a:schemeClr>
                  </a:solidFill>
                  <a:latin typeface="Gill Sans MT" panose="020B0502020104020203" pitchFamily="34" charset="0"/>
                  <a:ea typeface="宋体" pitchFamily="2" charset="-122"/>
                </a:rPr>
                <a:t>leftOp</a:t>
              </a:r>
              <a:r>
                <a:rPr lang="en-US" altLang="zh-CN" b="0" dirty="0">
                  <a:solidFill>
                    <a:schemeClr val="accent5">
                      <a:lumMod val="10000"/>
                    </a:schemeClr>
                  </a:solidFill>
                  <a:latin typeface="Gill Sans MT" panose="020B0502020104020203" pitchFamily="34" charset="0"/>
                  <a:ea typeface="宋体" pitchFamily="2" charset="-122"/>
                </a:rPr>
                <a:t>.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87338" y="3661016"/>
            <a:ext cx="8403656" cy="1455737"/>
            <a:chOff x="203" y="480"/>
            <a:chExt cx="5205" cy="917"/>
          </a:xfrm>
        </p:grpSpPr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203" y="751"/>
              <a:ext cx="5205" cy="64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just"/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Each occurrence of one of the logical operators (bitwise and - &amp;, bitwise or</a:t>
              </a:r>
            </a:p>
            <a:p>
              <a:pPr algn="just"/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- |, exclusive or - ^) is replaced by each of the other operators; in addition, each is replaced by </a:t>
              </a:r>
              <a:r>
                <a:rPr lang="en-US" altLang="zh-CN" b="0" dirty="0" err="1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leftOp</a:t>
              </a:r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and </a:t>
              </a:r>
              <a:r>
                <a:rPr lang="en-US" altLang="zh-CN" b="0" dirty="0" err="1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rightOp</a:t>
              </a:r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.</a:t>
              </a:r>
            </a:p>
          </p:txBody>
        </p:sp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>
              <a:off x="203" y="480"/>
              <a:ext cx="44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6. </a:t>
              </a:r>
              <a:r>
                <a:rPr lang="en-US" altLang="en-US" sz="2400" b="0" i="1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LOR</a:t>
              </a: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 </a:t>
              </a:r>
              <a:r>
                <a:rPr lang="en-US" altLang="zh-CN" b="0" i="1" dirty="0">
                  <a:solidFill>
                    <a:schemeClr val="accent5">
                      <a:lumMod val="50000"/>
                    </a:schemeClr>
                  </a:solidFill>
                  <a:latin typeface="Gill Sans MT" panose="020B0502020104020203" pitchFamily="34" charset="0"/>
                  <a:ea typeface="宋体" pitchFamily="2" charset="-122"/>
                </a:rPr>
                <a:t>––</a:t>
              </a: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 </a:t>
              </a:r>
              <a:r>
                <a:rPr lang="en-US" altLang="en-US" sz="2400" b="0" i="1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Logical Operator Replacement:</a:t>
              </a:r>
            </a:p>
          </p:txBody>
        </p:sp>
      </p:grp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241300" y="2190094"/>
            <a:ext cx="3827463" cy="1508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Gill Sans MT" panose="020B0502020104020203" pitchFamily="34" charset="0"/>
                <a:ea typeface="SimSun" pitchFamily="2" charset="-122"/>
              </a:rPr>
              <a:t>Examples: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1"/>
                </a:solidFill>
                <a:latin typeface="Helvetica" pitchFamily="34" charset="0"/>
                <a:ea typeface="SimSun" pitchFamily="2" charset="-122"/>
                <a:cs typeface="Helvetica" pitchFamily="34" charset="0"/>
              </a:rPr>
              <a:t>       byte b = (byte) 16;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1"/>
                </a:solidFill>
                <a:latin typeface="Helvetica" pitchFamily="34" charset="0"/>
                <a:ea typeface="SimSun" pitchFamily="2" charset="-122"/>
                <a:cs typeface="Helvetica" pitchFamily="34" charset="0"/>
              </a:rPr>
              <a:t>       b = b &gt;&gt; 2;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∆1   b = b &lt;&lt; 2;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∆2   b = b </a:t>
            </a:r>
            <a:r>
              <a:rPr lang="en-US" altLang="zh-CN" sz="1800" i="1" dirty="0" err="1">
                <a:solidFill>
                  <a:schemeClr val="tx2"/>
                </a:solidFill>
                <a:latin typeface="Helvetica" charset="0"/>
                <a:ea typeface="宋体" charset="-122"/>
              </a:rPr>
              <a:t>leftOp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charset="-122"/>
              </a:rPr>
              <a:t> 2; // result is b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87338" y="5145568"/>
            <a:ext cx="4368552" cy="150810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Gill Sans MT" panose="020B0502020104020203" pitchFamily="34" charset="0"/>
                <a:ea typeface="SimSun" pitchFamily="2" charset="-122"/>
              </a:rPr>
              <a:t>Examples: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1"/>
                </a:solidFill>
                <a:latin typeface="Helvetica" pitchFamily="34" charset="0"/>
                <a:ea typeface="SimSun" pitchFamily="2" charset="-122"/>
                <a:cs typeface="Helvetica" pitchFamily="34" charset="0"/>
              </a:rPr>
              <a:t>      </a:t>
            </a:r>
            <a:r>
              <a:rPr lang="en-US" altLang="zh-CN" sz="1800" dirty="0" err="1">
                <a:solidFill>
                  <a:schemeClr val="tx1"/>
                </a:solidFill>
                <a:latin typeface="Helvetica" pitchFamily="34" charset="0"/>
                <a:ea typeface="SimSun" pitchFamily="2" charset="-122"/>
                <a:cs typeface="Helvetica" pitchFamily="34" charset="0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Helvetica" pitchFamily="34" charset="0"/>
                <a:ea typeface="SimSun" pitchFamily="2" charset="-122"/>
                <a:cs typeface="Helvetica" pitchFamily="34" charset="0"/>
              </a:rPr>
              <a:t> a = 60;    </a:t>
            </a:r>
            <a:r>
              <a:rPr lang="en-US" altLang="zh-CN" sz="1800" dirty="0" err="1">
                <a:solidFill>
                  <a:schemeClr val="tx1"/>
                </a:solidFill>
                <a:latin typeface="Helvetica" pitchFamily="34" charset="0"/>
                <a:ea typeface="SimSun" pitchFamily="2" charset="-122"/>
                <a:cs typeface="Helvetica" pitchFamily="34" charset="0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Helvetica" pitchFamily="34" charset="0"/>
                <a:ea typeface="SimSun" pitchFamily="2" charset="-122"/>
                <a:cs typeface="Helvetica" pitchFamily="34" charset="0"/>
              </a:rPr>
              <a:t> b = 13;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1"/>
                </a:solidFill>
                <a:latin typeface="Helvetica" pitchFamily="34" charset="0"/>
                <a:ea typeface="SimSun" pitchFamily="2" charset="-122"/>
                <a:cs typeface="Helvetica" pitchFamily="34" charset="0"/>
              </a:rPr>
              <a:t>      </a:t>
            </a:r>
            <a:r>
              <a:rPr lang="en-US" altLang="zh-CN" sz="1800" dirty="0" err="1">
                <a:solidFill>
                  <a:schemeClr val="tx1"/>
                </a:solidFill>
                <a:latin typeface="Helvetica" pitchFamily="34" charset="0"/>
                <a:ea typeface="SimSun" pitchFamily="2" charset="-122"/>
                <a:cs typeface="Helvetica" pitchFamily="34" charset="0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Helvetica" pitchFamily="34" charset="0"/>
                <a:ea typeface="SimSun" pitchFamily="2" charset="-122"/>
                <a:cs typeface="Helvetica" pitchFamily="34" charset="0"/>
              </a:rPr>
              <a:t> c = a &amp; b;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∆1  </a:t>
            </a:r>
            <a:r>
              <a:rPr lang="en-US" altLang="zh-CN" sz="1800" dirty="0" err="1">
                <a:solidFill>
                  <a:schemeClr val="tx2"/>
                </a:solidFill>
                <a:latin typeface="Helvetica" charset="0"/>
                <a:ea typeface="宋体" charset="-122"/>
              </a:rPr>
              <a:t>int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charset="-122"/>
              </a:rPr>
              <a:t> c = a | b;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∆2  </a:t>
            </a:r>
            <a:r>
              <a:rPr lang="en-US" altLang="zh-CN" sz="1800" dirty="0" err="1">
                <a:solidFill>
                  <a:schemeClr val="tx2"/>
                </a:solidFill>
                <a:latin typeface="Helvetica" charset="0"/>
                <a:ea typeface="宋体" charset="-122"/>
              </a:rPr>
              <a:t>int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charset="-122"/>
              </a:rPr>
              <a:t> c = a </a:t>
            </a:r>
            <a:r>
              <a:rPr lang="en-US" altLang="zh-CN" sz="1800" i="1" dirty="0" err="1">
                <a:solidFill>
                  <a:schemeClr val="tx2"/>
                </a:solidFill>
                <a:latin typeface="Helvetica" charset="0"/>
                <a:ea typeface="宋体" charset="-122"/>
              </a:rPr>
              <a:t>rightOp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charset="-122"/>
              </a:rPr>
              <a:t> b; // result is 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024DBF9-182E-4F28-8811-32029EB28FF5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46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Mutation Operators for Java (5)</a:t>
            </a:r>
          </a:p>
        </p:txBody>
      </p:sp>
      <p:grpSp>
        <p:nvGrpSpPr>
          <p:cNvPr id="21510" name="Group 3"/>
          <p:cNvGrpSpPr>
            <a:grpSpLocks/>
          </p:cNvGrpSpPr>
          <p:nvPr/>
        </p:nvGrpSpPr>
        <p:grpSpPr bwMode="auto">
          <a:xfrm>
            <a:off x="322263" y="730236"/>
            <a:ext cx="8650287" cy="1147762"/>
            <a:chOff x="203" y="1639"/>
            <a:chExt cx="5449" cy="723"/>
          </a:xfrm>
        </p:grpSpPr>
        <p:sp>
          <p:nvSpPr>
            <p:cNvPr id="21516" name="Text Box 4"/>
            <p:cNvSpPr txBox="1">
              <a:spLocks noChangeArrowheads="1"/>
            </p:cNvSpPr>
            <p:nvPr/>
          </p:nvSpPr>
          <p:spPr bwMode="auto">
            <a:xfrm>
              <a:off x="203" y="1908"/>
              <a:ext cx="5205" cy="4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Each occurrence of one of the assignment operators (=, +=, -=, *=, /=, %=, &amp;=, |=, ^=, &lt;&lt;=, &gt;&gt;=, &gt;&gt;&gt;=) is replaced by each of the other operators.</a:t>
              </a:r>
            </a:p>
          </p:txBody>
        </p:sp>
        <p:sp>
          <p:nvSpPr>
            <p:cNvPr id="21517" name="Rectangle 5"/>
            <p:cNvSpPr>
              <a:spLocks noChangeArrowheads="1"/>
            </p:cNvSpPr>
            <p:nvPr/>
          </p:nvSpPr>
          <p:spPr bwMode="auto">
            <a:xfrm>
              <a:off x="203" y="1639"/>
              <a:ext cx="544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2857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buSzPct val="85000"/>
              </a:pP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7. ASR </a:t>
              </a:r>
              <a:r>
                <a:rPr lang="en-US" altLang="zh-CN" sz="2400" b="0" i="1" dirty="0">
                  <a:solidFill>
                    <a:srgbClr val="C00000"/>
                  </a:solidFill>
                  <a:latin typeface="Gill Sans MT" panose="020B0502020104020203" pitchFamily="34" charset="0"/>
                  <a:ea typeface="宋体" pitchFamily="2" charset="-122"/>
                </a:rPr>
                <a:t>––</a:t>
              </a: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 Assignment Operator Replacement: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22263" y="3497263"/>
            <a:ext cx="8262937" cy="1184275"/>
            <a:chOff x="203" y="2663"/>
            <a:chExt cx="5205" cy="746"/>
          </a:xfrm>
        </p:grpSpPr>
        <p:sp>
          <p:nvSpPr>
            <p:cNvPr id="21514" name="Rectangle 7"/>
            <p:cNvSpPr>
              <a:spLocks noChangeArrowheads="1"/>
            </p:cNvSpPr>
            <p:nvPr/>
          </p:nvSpPr>
          <p:spPr bwMode="auto">
            <a:xfrm>
              <a:off x="203" y="2663"/>
              <a:ext cx="4981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2857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buSzPct val="85000"/>
              </a:pP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8. UOI </a:t>
              </a:r>
              <a:r>
                <a:rPr lang="en-US" altLang="zh-CN" sz="2400" b="0" i="1" dirty="0">
                  <a:solidFill>
                    <a:srgbClr val="C00000"/>
                  </a:solidFill>
                  <a:latin typeface="Gill Sans MT" panose="020B0502020104020203" pitchFamily="34" charset="0"/>
                  <a:ea typeface="宋体" pitchFamily="2" charset="-122"/>
                </a:rPr>
                <a:t>––</a:t>
              </a:r>
              <a:r>
                <a:rPr lang="en-US" altLang="zh-CN" sz="2400" i="1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</a:t>
              </a: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Unary Operator Insertion:</a:t>
              </a:r>
            </a:p>
          </p:txBody>
        </p:sp>
        <p:sp>
          <p:nvSpPr>
            <p:cNvPr id="21515" name="Text Box 8"/>
            <p:cNvSpPr txBox="1">
              <a:spLocks noChangeArrowheads="1"/>
            </p:cNvSpPr>
            <p:nvPr/>
          </p:nvSpPr>
          <p:spPr bwMode="auto">
            <a:xfrm>
              <a:off x="203" y="2955"/>
              <a:ext cx="5205" cy="45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Each unary operator (arithmetic +, arithmetic -, conditional !, logical ~) is inserted in front of each expression of the correct type.</a:t>
              </a:r>
            </a:p>
          </p:txBody>
        </p:sp>
      </p:grp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06301" y="1933560"/>
            <a:ext cx="4292600" cy="1230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SimSun" pitchFamily="2" charset="-122"/>
              </a:rPr>
              <a:t>Examples: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1"/>
                </a:solidFill>
                <a:latin typeface="Helvetica" pitchFamily="34" charset="0"/>
                <a:ea typeface="SimSun" pitchFamily="2" charset="-122"/>
                <a:cs typeface="Helvetica" pitchFamily="34" charset="0"/>
              </a:rPr>
              <a:t>       a = m * (o + p);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∆1   a += m * (o + p);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∆2   a *= m * (o + p);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22263" y="4741193"/>
            <a:ext cx="4292600" cy="12303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SimSun" pitchFamily="2" charset="-122"/>
              </a:rPr>
              <a:t>Examples: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1"/>
                </a:solidFill>
                <a:latin typeface="Helvetica" pitchFamily="34" charset="0"/>
                <a:ea typeface="SimSun" pitchFamily="2" charset="-122"/>
                <a:cs typeface="Helvetica" pitchFamily="34" charset="0"/>
              </a:rPr>
              <a:t>       a = m * (o + p);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∆1   a = m * -(o + p);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∆2   a = -(m * (o + p));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37342AB-C14D-4E39-8C06-7DEC7A9AC189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47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Mutation Operators for Java (6)</a:t>
            </a:r>
          </a:p>
        </p:txBody>
      </p:sp>
      <p:grpSp>
        <p:nvGrpSpPr>
          <p:cNvPr id="22534" name="Group 9"/>
          <p:cNvGrpSpPr>
            <a:grpSpLocks/>
          </p:cNvGrpSpPr>
          <p:nvPr/>
        </p:nvGrpSpPr>
        <p:grpSpPr bwMode="auto">
          <a:xfrm>
            <a:off x="277813" y="703263"/>
            <a:ext cx="8262937" cy="1141412"/>
            <a:chOff x="182" y="486"/>
            <a:chExt cx="5205" cy="71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2540" name="Text Box 10"/>
            <p:cNvSpPr txBox="1">
              <a:spLocks noChangeArrowheads="1"/>
            </p:cNvSpPr>
            <p:nvPr/>
          </p:nvSpPr>
          <p:spPr bwMode="auto">
            <a:xfrm>
              <a:off x="182" y="751"/>
              <a:ext cx="5205" cy="454"/>
            </a:xfrm>
            <a:prstGeom prst="rect">
              <a:avLst/>
            </a:prstGeom>
            <a:grpFill/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Each unary operator (arithmetic +, arithmetic -, conditional !, logical~) is deleted.</a:t>
              </a:r>
            </a:p>
          </p:txBody>
        </p:sp>
        <p:sp>
          <p:nvSpPr>
            <p:cNvPr id="22541" name="Text Box 11"/>
            <p:cNvSpPr txBox="1">
              <a:spLocks noChangeArrowheads="1"/>
            </p:cNvSpPr>
            <p:nvPr/>
          </p:nvSpPr>
          <p:spPr bwMode="auto">
            <a:xfrm>
              <a:off x="182" y="486"/>
              <a:ext cx="4416" cy="2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9. UOD</a:t>
              </a:r>
              <a:r>
                <a:rPr lang="en-US" altLang="zh-CN" sz="2400" b="0" i="1" dirty="0">
                  <a:solidFill>
                    <a:srgbClr val="C00000"/>
                  </a:solidFill>
                  <a:latin typeface="Gill Sans MT" panose="020B0502020104020203" pitchFamily="34" charset="0"/>
                  <a:ea typeface="宋体" pitchFamily="2" charset="-122"/>
                </a:rPr>
                <a:t> </a:t>
              </a:r>
              <a:r>
                <a:rPr lang="en-US" altLang="zh-CN" b="0" i="1" dirty="0">
                  <a:solidFill>
                    <a:srgbClr val="C00000"/>
                  </a:solidFill>
                  <a:latin typeface="Gill Sans MT" panose="020B0502020104020203" pitchFamily="34" charset="0"/>
                  <a:ea typeface="宋体" pitchFamily="2" charset="-122"/>
                </a:rPr>
                <a:t>––</a:t>
              </a:r>
              <a:r>
                <a:rPr lang="en-US" altLang="zh-CN" i="1" dirty="0">
                  <a:solidFill>
                    <a:srgbClr val="C00000"/>
                  </a:solidFill>
                  <a:latin typeface="Gill Sans MT" panose="020B0502020104020203" pitchFamily="34" charset="0"/>
                  <a:ea typeface="宋体" pitchFamily="2" charset="-122"/>
                </a:rPr>
                <a:t> </a:t>
              </a: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Unary Operator Deletion:</a:t>
              </a:r>
            </a:p>
          </p:txBody>
        </p:sp>
      </p:grp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277813" y="1886620"/>
            <a:ext cx="4668837" cy="123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SimSun" pitchFamily="2" charset="-122"/>
              </a:rPr>
              <a:t>Examples: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1"/>
                </a:solidFill>
                <a:latin typeface="Helvetica" pitchFamily="34" charset="0"/>
                <a:ea typeface="SimSun" pitchFamily="2" charset="-122"/>
                <a:cs typeface="Helvetica" pitchFamily="34" charset="0"/>
              </a:rPr>
              <a:t>       if !(X &lt;= Y &amp;&amp; !Z)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∆1   if (X &gt; Y &amp;&amp; !Z)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∆2   if !(X &lt; Y &amp;&amp; Z)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277813" y="3446463"/>
            <a:ext cx="8650287" cy="1157287"/>
            <a:chOff x="175" y="1566"/>
            <a:chExt cx="5449" cy="729"/>
          </a:xfrm>
        </p:grpSpPr>
        <p:sp>
          <p:nvSpPr>
            <p:cNvPr id="22538" name="Text Box 5"/>
            <p:cNvSpPr txBox="1">
              <a:spLocks noChangeArrowheads="1"/>
            </p:cNvSpPr>
            <p:nvPr/>
          </p:nvSpPr>
          <p:spPr bwMode="auto">
            <a:xfrm>
              <a:off x="182" y="1841"/>
              <a:ext cx="5205" cy="45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Each variable reference is replaced by every other variable of the appropriate type that is declared in the current scope.</a:t>
              </a:r>
            </a:p>
          </p:txBody>
        </p:sp>
        <p:sp>
          <p:nvSpPr>
            <p:cNvPr id="22539" name="Rectangle 6"/>
            <p:cNvSpPr>
              <a:spLocks noChangeArrowheads="1"/>
            </p:cNvSpPr>
            <p:nvPr/>
          </p:nvSpPr>
          <p:spPr bwMode="auto">
            <a:xfrm>
              <a:off x="175" y="1566"/>
              <a:ext cx="544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2857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buSzPct val="85000"/>
              </a:pP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10. SVR </a:t>
              </a:r>
              <a:r>
                <a:rPr lang="en-US" altLang="zh-CN" sz="2400" b="0" i="1" dirty="0">
                  <a:solidFill>
                    <a:srgbClr val="C00000"/>
                  </a:solidFill>
                  <a:latin typeface="Gill Sans MT" panose="020B0502020104020203" pitchFamily="34" charset="0"/>
                  <a:ea typeface="宋体" pitchFamily="2" charset="-122"/>
                </a:rPr>
                <a:t>––</a:t>
              </a: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 Scalar Variable Replacement:</a:t>
              </a:r>
            </a:p>
          </p:txBody>
        </p:sp>
      </p:grp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77813" y="4655672"/>
            <a:ext cx="4292600" cy="17843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SimSun" pitchFamily="2" charset="-122"/>
              </a:rPr>
              <a:t>Examples: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1"/>
                </a:solidFill>
                <a:latin typeface="Helvetica" pitchFamily="34" charset="0"/>
                <a:ea typeface="SimSun" pitchFamily="2" charset="-122"/>
                <a:cs typeface="Helvetica" pitchFamily="34" charset="0"/>
              </a:rPr>
              <a:t>        a = m * (o + p);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 1   a = o * (o + p);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 2   a = m * (m + p);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 3   a = m * (o + o);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 4   p = m * (o + p);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7DE2E98-3AFC-4D19-AD87-771FD4B72643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48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Mutation Operators for Java (7)</a:t>
            </a:r>
          </a:p>
        </p:txBody>
      </p:sp>
      <p:grpSp>
        <p:nvGrpSpPr>
          <p:cNvPr id="23558" name="Group 7"/>
          <p:cNvGrpSpPr>
            <a:grpSpLocks/>
          </p:cNvGrpSpPr>
          <p:nvPr/>
        </p:nvGrpSpPr>
        <p:grpSpPr bwMode="auto">
          <a:xfrm>
            <a:off x="288925" y="695325"/>
            <a:ext cx="8262938" cy="925513"/>
            <a:chOff x="182" y="2634"/>
            <a:chExt cx="5205" cy="583"/>
          </a:xfrm>
        </p:grpSpPr>
        <p:sp>
          <p:nvSpPr>
            <p:cNvPr id="23560" name="Rectangle 8"/>
            <p:cNvSpPr>
              <a:spLocks noChangeArrowheads="1"/>
            </p:cNvSpPr>
            <p:nvPr/>
          </p:nvSpPr>
          <p:spPr bwMode="auto">
            <a:xfrm>
              <a:off x="182" y="2634"/>
              <a:ext cx="4981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2857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buSzPct val="85000"/>
              </a:pP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11. BSR </a:t>
              </a:r>
              <a:r>
                <a:rPr lang="en-US" altLang="zh-CN" sz="2400" b="0" i="1" dirty="0">
                  <a:solidFill>
                    <a:srgbClr val="C00000"/>
                  </a:solidFill>
                  <a:latin typeface="Gill Sans MT" panose="020B0502020104020203" pitchFamily="34" charset="0"/>
                  <a:ea typeface="宋体" pitchFamily="2" charset="-122"/>
                </a:rPr>
                <a:t>––</a:t>
              </a: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 Bomb Statement Replacement:</a:t>
              </a:r>
            </a:p>
          </p:txBody>
        </p:sp>
        <p:sp>
          <p:nvSpPr>
            <p:cNvPr id="23561" name="Text Box 9"/>
            <p:cNvSpPr txBox="1">
              <a:spLocks noChangeArrowheads="1"/>
            </p:cNvSpPr>
            <p:nvPr/>
          </p:nvSpPr>
          <p:spPr bwMode="auto">
            <a:xfrm>
              <a:off x="182" y="2955"/>
              <a:ext cx="5205" cy="2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Each statement is replaced by a special Bomb() function.</a:t>
              </a:r>
            </a:p>
          </p:txBody>
        </p:sp>
      </p:grp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88925" y="1710845"/>
            <a:ext cx="4946650" cy="9540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0" dirty="0">
                <a:solidFill>
                  <a:srgbClr val="000000"/>
                </a:solidFill>
                <a:latin typeface="Gill Sans MT" panose="020B0502020104020203" pitchFamily="34" charset="0"/>
                <a:ea typeface="SimSun" pitchFamily="2" charset="-122"/>
              </a:rPr>
              <a:t>Example:</a:t>
            </a:r>
          </a:p>
          <a:p>
            <a:pPr>
              <a:defRPr/>
            </a:pPr>
            <a:r>
              <a:rPr lang="en-US" altLang="zh-CN" sz="1800" b="0" dirty="0">
                <a:solidFill>
                  <a:srgbClr val="00145A"/>
                </a:solidFill>
                <a:latin typeface="Helvetica" pitchFamily="34" charset="0"/>
                <a:ea typeface="SimSun" pitchFamily="2" charset="-122"/>
                <a:cs typeface="Helvetica" pitchFamily="34" charset="0"/>
              </a:rPr>
              <a:t>       a = m * (o + p);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∆1   </a:t>
            </a:r>
            <a:r>
              <a:rPr lang="en-US" altLang="zh-CN" sz="1800" b="0" i="1" dirty="0">
                <a:solidFill>
                  <a:schemeClr val="tx2"/>
                </a:solidFill>
                <a:latin typeface="Helvetica" charset="0"/>
                <a:ea typeface="宋体" charset="-122"/>
              </a:rPr>
              <a:t>Bomb</a:t>
            </a:r>
            <a:r>
              <a:rPr lang="en-US" altLang="zh-CN" sz="1800" b="0" dirty="0">
                <a:solidFill>
                  <a:schemeClr val="tx2"/>
                </a:solidFill>
                <a:latin typeface="Helvetica" charset="0"/>
                <a:ea typeface="宋体" charset="-122"/>
              </a:rPr>
              <a:t>() // Raises exception when reached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E48DE3D-7352-4515-804F-39245C7E5A57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49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-67116" y="30162"/>
            <a:ext cx="9081487" cy="1395966"/>
          </a:xfrm>
        </p:spPr>
        <p:txBody>
          <a:bodyPr/>
          <a:lstStyle/>
          <a:p>
            <a:r>
              <a:rPr lang="en-US" altLang="en-US" dirty="0"/>
              <a:t>Summary: Subsuming Other Criteria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0" y="1215189"/>
            <a:ext cx="9112481" cy="5353886"/>
          </a:xfrm>
        </p:spPr>
        <p:txBody>
          <a:bodyPr/>
          <a:lstStyle/>
          <a:p>
            <a:r>
              <a:rPr lang="en-US" altLang="en-US" dirty="0"/>
              <a:t>Mutation is widely considered the </a:t>
            </a:r>
            <a:r>
              <a:rPr lang="en-US" altLang="en-US" dirty="0">
                <a:solidFill>
                  <a:schemeClr val="tx2"/>
                </a:solidFill>
              </a:rPr>
              <a:t>strongest</a:t>
            </a:r>
            <a:r>
              <a:rPr lang="en-US" altLang="en-US" dirty="0"/>
              <a:t> test criterion</a:t>
            </a:r>
          </a:p>
          <a:p>
            <a:pPr lvl="1"/>
            <a:r>
              <a:rPr lang="en-US" altLang="en-US" dirty="0"/>
              <a:t>And most </a:t>
            </a:r>
            <a:r>
              <a:rPr lang="en-US" altLang="en-US" dirty="0">
                <a:solidFill>
                  <a:srgbClr val="C00000"/>
                </a:solidFill>
              </a:rPr>
              <a:t>expensive</a:t>
            </a:r>
            <a:r>
              <a:rPr lang="en-US" altLang="en-US" dirty="0"/>
              <a:t>!</a:t>
            </a:r>
          </a:p>
          <a:p>
            <a:pPr lvl="1"/>
            <a:r>
              <a:rPr lang="en-US" altLang="en-US" dirty="0"/>
              <a:t>By far the most test requirements (each mutant)</a:t>
            </a:r>
          </a:p>
          <a:p>
            <a:pPr lvl="1"/>
            <a:r>
              <a:rPr lang="en-US" altLang="en-US" dirty="0"/>
              <a:t>Usually the most tests</a:t>
            </a:r>
          </a:p>
          <a:p>
            <a:r>
              <a:rPr lang="en-US" altLang="en-US" dirty="0"/>
              <a:t>Mutation </a:t>
            </a:r>
            <a:r>
              <a:rPr lang="en-US" altLang="en-US" b="1" dirty="0">
                <a:solidFill>
                  <a:srgbClr val="33CC33"/>
                </a:solidFill>
              </a:rPr>
              <a:t>subsumes</a:t>
            </a:r>
            <a:r>
              <a:rPr lang="en-US" altLang="en-US" dirty="0"/>
              <a:t> other criteria by including specific mutation operators.</a:t>
            </a:r>
          </a:p>
          <a:p>
            <a:r>
              <a:rPr lang="en-US" altLang="en-US" dirty="0"/>
              <a:t>Subsumption can only be defined for </a:t>
            </a:r>
            <a:r>
              <a:rPr lang="en-US" altLang="en-US" dirty="0">
                <a:solidFill>
                  <a:schemeClr val="tx2"/>
                </a:solidFill>
              </a:rPr>
              <a:t>weak mutation</a:t>
            </a:r>
            <a:r>
              <a:rPr lang="en-US" altLang="en-US" dirty="0"/>
              <a:t> – other criteria only impose local requirements.</a:t>
            </a:r>
          </a:p>
          <a:p>
            <a:pPr lvl="1"/>
            <a:r>
              <a:rPr lang="en-US" altLang="en-US" dirty="0"/>
              <a:t>Node coverage, Edge coverage, Clause coverage</a:t>
            </a:r>
          </a:p>
          <a:p>
            <a:pPr lvl="1"/>
            <a:r>
              <a:rPr lang="en-US" altLang="en-US" dirty="0"/>
              <a:t>General active clause coverage:  </a:t>
            </a:r>
            <a:r>
              <a:rPr lang="en-US" altLang="en-US" dirty="0">
                <a:solidFill>
                  <a:schemeClr val="tx2"/>
                </a:solidFill>
              </a:rPr>
              <a:t>Yes–Requirement on single tests</a:t>
            </a:r>
            <a:endParaRPr lang="en-US" altLang="en-US" dirty="0"/>
          </a:p>
          <a:p>
            <a:pPr lvl="1"/>
            <a:r>
              <a:rPr lang="en-US" altLang="en-US" dirty="0"/>
              <a:t>Correlated active clause coverage: </a:t>
            </a:r>
            <a:r>
              <a:rPr lang="en-US" altLang="en-US" dirty="0">
                <a:solidFill>
                  <a:schemeClr val="tx2"/>
                </a:solidFill>
              </a:rPr>
              <a:t> No–Requirement on test </a:t>
            </a:r>
            <a:r>
              <a:rPr lang="en-US" altLang="en-US" i="1" dirty="0">
                <a:solidFill>
                  <a:schemeClr val="tx2"/>
                </a:solidFill>
              </a:rPr>
              <a:t>pairs</a:t>
            </a:r>
            <a:endParaRPr lang="en-US" altLang="en-US" dirty="0"/>
          </a:p>
          <a:p>
            <a:pPr lvl="1"/>
            <a:r>
              <a:rPr lang="en-US" altLang="en-US" dirty="0"/>
              <a:t>All-</a:t>
            </a:r>
            <a:r>
              <a:rPr lang="en-US" altLang="en-US" dirty="0" err="1"/>
              <a:t>defs</a:t>
            </a:r>
            <a:r>
              <a:rPr lang="en-US" altLang="en-US" dirty="0"/>
              <a:t> data flow coverage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5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D75E0C0-B7CB-4EF7-BFD7-334921C4F601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5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 Cases from Grammar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69963"/>
            <a:ext cx="8867775" cy="2384425"/>
          </a:xfrm>
        </p:spPr>
        <p:txBody>
          <a:bodyPr/>
          <a:lstStyle/>
          <a:p>
            <a:r>
              <a:rPr lang="en-US" altLang="en-US" dirty="0"/>
              <a:t>A string that satisfies the derivation rules is said to be “</a:t>
            </a:r>
            <a:r>
              <a:rPr lang="en-US" altLang="en-US" i="1" dirty="0">
                <a:solidFill>
                  <a:schemeClr val="tx2"/>
                </a:solidFill>
              </a:rPr>
              <a:t>in the grammar</a:t>
            </a:r>
            <a:r>
              <a:rPr lang="en-US" altLang="en-US" dirty="0"/>
              <a:t>”</a:t>
            </a:r>
          </a:p>
          <a:p>
            <a:r>
              <a:rPr lang="en-US" altLang="en-US" dirty="0"/>
              <a:t>A test case is a </a:t>
            </a:r>
            <a:r>
              <a:rPr lang="en-US" altLang="en-US" dirty="0">
                <a:solidFill>
                  <a:schemeClr val="tx2"/>
                </a:solidFill>
              </a:rPr>
              <a:t>sequence of strings</a:t>
            </a:r>
            <a:r>
              <a:rPr lang="en-US" altLang="en-US" dirty="0"/>
              <a:t> that satisfy the regular expression</a:t>
            </a:r>
          </a:p>
          <a:p>
            <a:r>
              <a:rPr lang="en-US" altLang="en-US" dirty="0"/>
              <a:t>Suppose ‘</a:t>
            </a:r>
            <a:r>
              <a:rPr lang="en-US" altLang="en-US" dirty="0">
                <a:solidFill>
                  <a:schemeClr val="tx2"/>
                </a:solidFill>
              </a:rPr>
              <a:t>s</a:t>
            </a:r>
            <a:r>
              <a:rPr lang="en-US" altLang="en-US" dirty="0"/>
              <a:t>’, ‘</a:t>
            </a:r>
            <a:r>
              <a:rPr lang="en-US" altLang="en-US" dirty="0">
                <a:solidFill>
                  <a:schemeClr val="tx2"/>
                </a:solidFill>
              </a:rPr>
              <a:t>t</a:t>
            </a:r>
            <a:r>
              <a:rPr lang="en-US" altLang="en-US" dirty="0"/>
              <a:t>’ and ‘</a:t>
            </a:r>
            <a:r>
              <a:rPr lang="en-US" altLang="en-US" dirty="0">
                <a:solidFill>
                  <a:schemeClr val="tx2"/>
                </a:solidFill>
              </a:rPr>
              <a:t>n</a:t>
            </a:r>
            <a:r>
              <a:rPr lang="en-US" altLang="en-US" dirty="0"/>
              <a:t>’ are numbers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685800" y="3533775"/>
            <a:ext cx="2747963" cy="2462213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G  26  08 01 90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B  22  06 27 94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G  22  11 21 94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B  13  01 09 03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429000" y="4327525"/>
            <a:ext cx="5128211" cy="708025"/>
            <a:chOff x="2160" y="2075"/>
            <a:chExt cx="3192" cy="446"/>
          </a:xfrm>
        </p:grpSpPr>
        <p:sp>
          <p:nvSpPr>
            <p:cNvPr id="18441" name="Text Box 5"/>
            <p:cNvSpPr txBox="1">
              <a:spLocks noChangeArrowheads="1"/>
            </p:cNvSpPr>
            <p:nvPr/>
          </p:nvSpPr>
          <p:spPr bwMode="auto">
            <a:xfrm>
              <a:off x="2770" y="2075"/>
              <a:ext cx="2582" cy="446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FFC000"/>
                  </a:solidFill>
                  <a:latin typeface="Gill Sans MT" panose="020B0502020104020203" pitchFamily="34" charset="0"/>
                  <a:ea typeface="宋体" pitchFamily="2" charset="-122"/>
                </a:rPr>
                <a:t>Could be one test with four parts or four separate tests,  etc.</a:t>
              </a:r>
            </a:p>
          </p:txBody>
        </p:sp>
        <p:sp>
          <p:nvSpPr>
            <p:cNvPr id="18442" name="Line 6"/>
            <p:cNvSpPr>
              <a:spLocks noChangeShapeType="1"/>
            </p:cNvSpPr>
            <p:nvPr/>
          </p:nvSpPr>
          <p:spPr bwMode="auto">
            <a:xfrm>
              <a:off x="2160" y="2348"/>
              <a:ext cx="605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1066549-38E1-4DA8-A093-5494C97CF2EE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6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BNF Grammars</a:t>
            </a:r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214313" y="1558925"/>
            <a:ext cx="8715375" cy="4711700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800" dirty="0">
                <a:latin typeface="Helvetica" charset="0"/>
                <a:ea typeface="宋体" pitchFamily="2" charset="-122"/>
              </a:rPr>
              <a:t>Stream  ::=  action*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800" dirty="0">
                <a:latin typeface="Helvetica" charset="0"/>
                <a:ea typeface="宋体" pitchFamily="2" charset="-122"/>
              </a:rPr>
              <a:t>action   ::=  </a:t>
            </a:r>
            <a:r>
              <a:rPr lang="en-US" altLang="zh-CN" sz="2800" dirty="0" err="1">
                <a:latin typeface="Helvetica" charset="0"/>
                <a:ea typeface="宋体" pitchFamily="2" charset="-122"/>
              </a:rPr>
              <a:t>actG</a:t>
            </a:r>
            <a:r>
              <a:rPr lang="en-US" altLang="zh-CN" sz="2800" dirty="0">
                <a:latin typeface="Helvetica" charset="0"/>
                <a:ea typeface="宋体" pitchFamily="2" charset="-122"/>
              </a:rPr>
              <a:t>  |  </a:t>
            </a:r>
            <a:r>
              <a:rPr lang="en-US" altLang="zh-CN" sz="2800" dirty="0" err="1">
                <a:latin typeface="Helvetica" charset="0"/>
                <a:ea typeface="宋体" pitchFamily="2" charset="-122"/>
              </a:rPr>
              <a:t>actB</a:t>
            </a:r>
            <a:endParaRPr lang="en-US" altLang="zh-CN" sz="2800" dirty="0">
              <a:latin typeface="Helvetica" charset="0"/>
              <a:ea typeface="宋体" pitchFamily="2" charset="-122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800" dirty="0" err="1">
                <a:latin typeface="Helvetica" charset="0"/>
                <a:ea typeface="宋体" pitchFamily="2" charset="-122"/>
              </a:rPr>
              <a:t>actG</a:t>
            </a:r>
            <a:r>
              <a:rPr lang="en-US" altLang="zh-CN" sz="2800" dirty="0">
                <a:latin typeface="Helvetica" charset="0"/>
                <a:ea typeface="宋体" pitchFamily="2" charset="-122"/>
              </a:rPr>
              <a:t>      ::=  “G” s  n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800" dirty="0" err="1">
                <a:latin typeface="Helvetica" charset="0"/>
                <a:ea typeface="宋体" pitchFamily="2" charset="-122"/>
              </a:rPr>
              <a:t>actB</a:t>
            </a:r>
            <a:r>
              <a:rPr lang="en-US" altLang="zh-CN" sz="2800" dirty="0">
                <a:latin typeface="Helvetica" charset="0"/>
                <a:ea typeface="宋体" pitchFamily="2" charset="-122"/>
              </a:rPr>
              <a:t>      ::=  “B”  t  n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800" dirty="0">
                <a:latin typeface="Helvetica" charset="0"/>
                <a:ea typeface="宋体" pitchFamily="2" charset="-122"/>
              </a:rPr>
              <a:t>s            ::=  digit</a:t>
            </a:r>
            <a:r>
              <a:rPr lang="en-US" altLang="zh-CN" sz="2800" baseline="30000" dirty="0">
                <a:latin typeface="Helvetica" charset="0"/>
                <a:ea typeface="宋体" pitchFamily="2" charset="-122"/>
              </a:rPr>
              <a:t>1-3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800" dirty="0">
                <a:latin typeface="Helvetica" charset="0"/>
                <a:ea typeface="宋体" pitchFamily="2" charset="-122"/>
              </a:rPr>
              <a:t>t             ::=  digit</a:t>
            </a:r>
            <a:r>
              <a:rPr lang="en-US" altLang="zh-CN" sz="2800" baseline="30000" dirty="0">
                <a:latin typeface="Helvetica" charset="0"/>
                <a:ea typeface="宋体" pitchFamily="2" charset="-122"/>
              </a:rPr>
              <a:t>1-3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800" dirty="0">
                <a:latin typeface="Helvetica" charset="0"/>
                <a:ea typeface="宋体" pitchFamily="2" charset="-122"/>
              </a:rPr>
              <a:t>n            ::=  digit</a:t>
            </a:r>
            <a:r>
              <a:rPr lang="en-US" altLang="zh-CN" sz="2800" baseline="30000" dirty="0">
                <a:latin typeface="Helvetica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Helvetica" charset="0"/>
                <a:ea typeface="宋体" pitchFamily="2" charset="-122"/>
              </a:rPr>
              <a:t>  “.”  digit</a:t>
            </a:r>
            <a:r>
              <a:rPr lang="en-US" altLang="zh-CN" sz="2800" baseline="30000" dirty="0">
                <a:latin typeface="Helvetica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Helvetica" charset="0"/>
                <a:ea typeface="宋体" pitchFamily="2" charset="-122"/>
              </a:rPr>
              <a:t>  “.”  digit</a:t>
            </a:r>
            <a:r>
              <a:rPr lang="en-US" altLang="zh-CN" sz="2800" baseline="30000" dirty="0">
                <a:latin typeface="Helvetica" charset="0"/>
                <a:ea typeface="宋体" pitchFamily="2" charset="-122"/>
              </a:rPr>
              <a:t>2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800" dirty="0">
                <a:latin typeface="Helvetica" charset="0"/>
                <a:ea typeface="宋体" pitchFamily="2" charset="-122"/>
              </a:rPr>
              <a:t>digit       ::=  “0” | “1” | “2” | “3” | “4” | “5” | “6” |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800" dirty="0">
                <a:latin typeface="Helvetica" charset="0"/>
                <a:ea typeface="宋体" pitchFamily="2" charset="-122"/>
              </a:rPr>
              <a:t>                      “7” | “8” | “9”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428750" y="2378075"/>
            <a:ext cx="5629275" cy="433388"/>
            <a:chOff x="900" y="1498"/>
            <a:chExt cx="3546" cy="273"/>
          </a:xfrm>
        </p:grpSpPr>
        <p:sp>
          <p:nvSpPr>
            <p:cNvPr id="19474" name="Text Box 8"/>
            <p:cNvSpPr txBox="1">
              <a:spLocks noChangeArrowheads="1"/>
            </p:cNvSpPr>
            <p:nvPr/>
          </p:nvSpPr>
          <p:spPr bwMode="auto">
            <a:xfrm>
              <a:off x="3211" y="1501"/>
              <a:ext cx="1235" cy="252"/>
            </a:xfrm>
            <a:prstGeom prst="rect">
              <a:avLst/>
            </a:prstGeom>
            <a:solidFill>
              <a:srgbClr val="003399"/>
            </a:solidFill>
            <a:ln w="127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i="1">
                  <a:latin typeface="Gill Sans MT" panose="020B0502020104020203" pitchFamily="34" charset="0"/>
                  <a:ea typeface="宋体" pitchFamily="2" charset="-122"/>
                </a:rPr>
                <a:t>Non-terminals</a:t>
              </a:r>
            </a:p>
          </p:txBody>
        </p:sp>
        <p:sp>
          <p:nvSpPr>
            <p:cNvPr id="19475" name="Line 9"/>
            <p:cNvSpPr>
              <a:spLocks noChangeShapeType="1"/>
            </p:cNvSpPr>
            <p:nvPr/>
          </p:nvSpPr>
          <p:spPr bwMode="auto">
            <a:xfrm>
              <a:off x="1058" y="1620"/>
              <a:ext cx="2153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6" name="Line 10"/>
            <p:cNvSpPr>
              <a:spLocks noChangeShapeType="1"/>
            </p:cNvSpPr>
            <p:nvPr/>
          </p:nvSpPr>
          <p:spPr bwMode="auto">
            <a:xfrm flipH="1" flipV="1">
              <a:off x="922" y="1498"/>
              <a:ext cx="136" cy="11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7" name="Line 11"/>
            <p:cNvSpPr>
              <a:spLocks noChangeShapeType="1"/>
            </p:cNvSpPr>
            <p:nvPr/>
          </p:nvSpPr>
          <p:spPr bwMode="auto">
            <a:xfrm flipH="1">
              <a:off x="900" y="1620"/>
              <a:ext cx="166" cy="15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6834188" y="4021138"/>
            <a:ext cx="1555750" cy="1133475"/>
            <a:chOff x="4305" y="2533"/>
            <a:chExt cx="980" cy="714"/>
          </a:xfrm>
        </p:grpSpPr>
        <p:sp>
          <p:nvSpPr>
            <p:cNvPr id="19472" name="Text Box 12"/>
            <p:cNvSpPr txBox="1">
              <a:spLocks noChangeArrowheads="1"/>
            </p:cNvSpPr>
            <p:nvPr/>
          </p:nvSpPr>
          <p:spPr bwMode="auto">
            <a:xfrm>
              <a:off x="4446" y="2533"/>
              <a:ext cx="839" cy="258"/>
            </a:xfrm>
            <a:prstGeom prst="rect">
              <a:avLst/>
            </a:prstGeom>
            <a:solidFill>
              <a:srgbClr val="003399"/>
            </a:solidFill>
            <a:ln w="127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FFC000"/>
                  </a:solidFill>
                  <a:latin typeface="Gill Sans MT" panose="020B0502020104020203" pitchFamily="34" charset="0"/>
                  <a:ea typeface="宋体" pitchFamily="2" charset="-122"/>
                </a:rPr>
                <a:t>Terminals</a:t>
              </a:r>
            </a:p>
          </p:txBody>
        </p:sp>
        <p:sp>
          <p:nvSpPr>
            <p:cNvPr id="19473" name="Line 13"/>
            <p:cNvSpPr>
              <a:spLocks noChangeShapeType="1"/>
            </p:cNvSpPr>
            <p:nvPr/>
          </p:nvSpPr>
          <p:spPr bwMode="auto">
            <a:xfrm flipV="1">
              <a:off x="4305" y="2786"/>
              <a:ext cx="583" cy="46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FFC000"/>
                </a:solidFill>
              </a:endParaRP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52400" y="3046413"/>
            <a:ext cx="6596063" cy="639762"/>
            <a:chOff x="96" y="1944"/>
            <a:chExt cx="4155" cy="403"/>
          </a:xfrm>
        </p:grpSpPr>
        <p:sp>
          <p:nvSpPr>
            <p:cNvPr id="19469" name="Text Box 14"/>
            <p:cNvSpPr txBox="1">
              <a:spLocks noChangeArrowheads="1"/>
            </p:cNvSpPr>
            <p:nvPr/>
          </p:nvSpPr>
          <p:spPr bwMode="auto">
            <a:xfrm>
              <a:off x="2954" y="2016"/>
              <a:ext cx="1297" cy="252"/>
            </a:xfrm>
            <a:prstGeom prst="rect">
              <a:avLst/>
            </a:prstGeom>
            <a:solidFill>
              <a:srgbClr val="003399"/>
            </a:solidFill>
            <a:ln w="127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i="1">
                  <a:latin typeface="Gill Sans MT" panose="020B0502020104020203" pitchFamily="34" charset="0"/>
                  <a:ea typeface="宋体" pitchFamily="2" charset="-122"/>
                </a:rPr>
                <a:t>Production rule</a:t>
              </a:r>
            </a:p>
          </p:txBody>
        </p:sp>
        <p:sp>
          <p:nvSpPr>
            <p:cNvPr id="19470" name="Oval 15"/>
            <p:cNvSpPr>
              <a:spLocks noChangeArrowheads="1"/>
            </p:cNvSpPr>
            <p:nvPr/>
          </p:nvSpPr>
          <p:spPr bwMode="auto">
            <a:xfrm>
              <a:off x="96" y="1944"/>
              <a:ext cx="2541" cy="403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71" name="Line 16"/>
            <p:cNvSpPr>
              <a:spLocks noChangeShapeType="1"/>
            </p:cNvSpPr>
            <p:nvPr/>
          </p:nvSpPr>
          <p:spPr bwMode="auto">
            <a:xfrm>
              <a:off x="2635" y="2145"/>
              <a:ext cx="317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490663" y="1808163"/>
            <a:ext cx="5257800" cy="409575"/>
            <a:chOff x="939" y="1139"/>
            <a:chExt cx="3312" cy="258"/>
          </a:xfrm>
        </p:grpSpPr>
        <p:sp>
          <p:nvSpPr>
            <p:cNvPr id="19467" name="Text Box 18"/>
            <p:cNvSpPr txBox="1">
              <a:spLocks noChangeArrowheads="1"/>
            </p:cNvSpPr>
            <p:nvPr/>
          </p:nvSpPr>
          <p:spPr bwMode="auto">
            <a:xfrm>
              <a:off x="3197" y="1139"/>
              <a:ext cx="1054" cy="258"/>
            </a:xfrm>
            <a:prstGeom prst="rect">
              <a:avLst/>
            </a:prstGeom>
            <a:solidFill>
              <a:srgbClr val="003399"/>
            </a:solidFill>
            <a:ln w="127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FFC000"/>
                  </a:solidFill>
                  <a:latin typeface="Gill Sans MT" panose="020B0502020104020203" pitchFamily="34" charset="0"/>
                  <a:ea typeface="宋体" pitchFamily="2" charset="-122"/>
                </a:rPr>
                <a:t>Start symbol</a:t>
              </a:r>
            </a:p>
          </p:txBody>
        </p:sp>
        <p:sp>
          <p:nvSpPr>
            <p:cNvPr id="19468" name="Line 19"/>
            <p:cNvSpPr>
              <a:spLocks noChangeShapeType="1"/>
            </p:cNvSpPr>
            <p:nvPr/>
          </p:nvSpPr>
          <p:spPr bwMode="auto">
            <a:xfrm>
              <a:off x="939" y="1151"/>
              <a:ext cx="2262" cy="11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998A8A4-FE66-48E6-842D-66F2BCA84BBA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7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Grammars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3899230"/>
            <a:ext cx="8867775" cy="2633333"/>
          </a:xfrm>
        </p:spPr>
        <p:txBody>
          <a:bodyPr/>
          <a:lstStyle/>
          <a:p>
            <a:pPr algn="just"/>
            <a:r>
              <a:rPr lang="en-US" altLang="en-US" dirty="0">
                <a:solidFill>
                  <a:schemeClr val="tx2"/>
                </a:solidFill>
              </a:rPr>
              <a:t>Recognizer</a:t>
            </a:r>
            <a:r>
              <a:rPr lang="en-US" altLang="en-US" dirty="0"/>
              <a:t>: Is a string (or test) in the grammar?</a:t>
            </a:r>
          </a:p>
          <a:p>
            <a:pPr lvl="1" algn="just"/>
            <a:r>
              <a:rPr lang="en-US" altLang="en-US" dirty="0"/>
              <a:t>This is called </a:t>
            </a:r>
            <a:r>
              <a:rPr lang="en-US" altLang="en-US" dirty="0">
                <a:solidFill>
                  <a:schemeClr val="tx2"/>
                </a:solidFill>
              </a:rPr>
              <a:t>parsing</a:t>
            </a:r>
          </a:p>
          <a:p>
            <a:pPr lvl="1" algn="just"/>
            <a:r>
              <a:rPr lang="en-US" altLang="en-US" dirty="0"/>
              <a:t>Tools exist to support </a:t>
            </a:r>
            <a:r>
              <a:rPr lang="en-US" altLang="en-US" dirty="0">
                <a:solidFill>
                  <a:schemeClr val="tx2"/>
                </a:solidFill>
              </a:rPr>
              <a:t>parsing</a:t>
            </a:r>
          </a:p>
          <a:p>
            <a:pPr lvl="1" algn="just"/>
            <a:r>
              <a:rPr lang="en-US" altLang="en-US" dirty="0"/>
              <a:t>Programs can use them for </a:t>
            </a:r>
            <a:r>
              <a:rPr lang="en-US" altLang="en-US" dirty="0">
                <a:solidFill>
                  <a:schemeClr val="tx2"/>
                </a:solidFill>
              </a:rPr>
              <a:t>input validation</a:t>
            </a:r>
          </a:p>
          <a:p>
            <a:pPr algn="just"/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Generator:</a:t>
            </a:r>
            <a:r>
              <a:rPr lang="en-US" altLang="en-US" dirty="0"/>
              <a:t> Given a grammar, derive strings in the grammar.</a:t>
            </a:r>
          </a:p>
        </p:txBody>
      </p:sp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608767" y="794080"/>
            <a:ext cx="7915275" cy="3105150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latin typeface="Helvetica" charset="0"/>
                <a:ea typeface="宋体" pitchFamily="2" charset="-122"/>
              </a:rPr>
              <a:t>Stream  ::= action  </a:t>
            </a:r>
            <a:r>
              <a:rPr lang="en-US" altLang="zh-CN" sz="2400" dirty="0" err="1">
                <a:latin typeface="Helvetica" charset="0"/>
                <a:ea typeface="宋体" pitchFamily="2" charset="-122"/>
              </a:rPr>
              <a:t>action</a:t>
            </a:r>
            <a:r>
              <a:rPr lang="en-US" altLang="zh-CN" sz="2400" dirty="0">
                <a:latin typeface="Helvetica" charset="0"/>
                <a:ea typeface="宋体" pitchFamily="2" charset="-122"/>
              </a:rPr>
              <a:t> *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latin typeface="Helvetica" charset="0"/>
                <a:ea typeface="宋体" pitchFamily="2" charset="-122"/>
              </a:rPr>
              <a:t>              ::= </a:t>
            </a:r>
            <a:r>
              <a:rPr lang="en-US" altLang="zh-CN" sz="2400" dirty="0" err="1">
                <a:latin typeface="Helvetica" charset="0"/>
                <a:ea typeface="宋体" pitchFamily="2" charset="-122"/>
              </a:rPr>
              <a:t>actG</a:t>
            </a:r>
            <a:r>
              <a:rPr lang="en-US" altLang="zh-CN" sz="2400" dirty="0">
                <a:latin typeface="Helvetica" charset="0"/>
                <a:ea typeface="宋体" pitchFamily="2" charset="-122"/>
              </a:rPr>
              <a:t> action*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latin typeface="Helvetica" charset="0"/>
                <a:ea typeface="宋体" pitchFamily="2" charset="-122"/>
              </a:rPr>
              <a:t>              ::= G s n action*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latin typeface="Helvetica" charset="0"/>
                <a:ea typeface="宋体" pitchFamily="2" charset="-122"/>
              </a:rPr>
              <a:t>              ::= G digit</a:t>
            </a:r>
            <a:r>
              <a:rPr lang="en-US" altLang="zh-CN" sz="2400" baseline="30000" dirty="0">
                <a:latin typeface="Helvetica" charset="0"/>
                <a:ea typeface="宋体" pitchFamily="2" charset="-122"/>
              </a:rPr>
              <a:t>1-3</a:t>
            </a:r>
            <a:r>
              <a:rPr lang="en-US" altLang="zh-CN" sz="2400" dirty="0">
                <a:latin typeface="Helvetica" charset="0"/>
                <a:ea typeface="宋体" pitchFamily="2" charset="-122"/>
              </a:rPr>
              <a:t> digit</a:t>
            </a:r>
            <a:r>
              <a:rPr lang="en-US" altLang="zh-CN" sz="2400" baseline="30000" dirty="0">
                <a:latin typeface="Helvetica" charset="0"/>
                <a:ea typeface="宋体" pitchFamily="2" charset="-122"/>
              </a:rPr>
              <a:t>2</a:t>
            </a:r>
            <a:r>
              <a:rPr lang="en-US" altLang="zh-CN" sz="2400" dirty="0">
                <a:latin typeface="Helvetica" charset="0"/>
                <a:ea typeface="宋体" pitchFamily="2" charset="-122"/>
              </a:rPr>
              <a:t> . digit</a:t>
            </a:r>
            <a:r>
              <a:rPr lang="en-US" altLang="zh-CN" sz="2400" baseline="30000" dirty="0">
                <a:latin typeface="Helvetica" charset="0"/>
                <a:ea typeface="宋体" pitchFamily="2" charset="-122"/>
              </a:rPr>
              <a:t>2</a:t>
            </a:r>
            <a:r>
              <a:rPr lang="en-US" altLang="zh-CN" sz="2400" dirty="0">
                <a:latin typeface="Helvetica" charset="0"/>
                <a:ea typeface="宋体" pitchFamily="2" charset="-122"/>
              </a:rPr>
              <a:t> . digit</a:t>
            </a:r>
            <a:r>
              <a:rPr lang="en-US" altLang="zh-CN" sz="2400" baseline="30000" dirty="0">
                <a:latin typeface="Helvetica" charset="0"/>
                <a:ea typeface="宋体" pitchFamily="2" charset="-122"/>
              </a:rPr>
              <a:t>2</a:t>
            </a:r>
            <a:r>
              <a:rPr lang="en-US" altLang="zh-CN" sz="2400" dirty="0">
                <a:latin typeface="Helvetica" charset="0"/>
                <a:ea typeface="宋体" pitchFamily="2" charset="-122"/>
              </a:rPr>
              <a:t> action*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latin typeface="Helvetica" charset="0"/>
                <a:ea typeface="宋体" pitchFamily="2" charset="-122"/>
              </a:rPr>
              <a:t>              ::= G </a:t>
            </a:r>
            <a:r>
              <a:rPr lang="en-US" altLang="zh-CN" dirty="0" err="1">
                <a:latin typeface="Helvetica" charset="0"/>
                <a:ea typeface="宋体" pitchFamily="2" charset="-122"/>
              </a:rPr>
              <a:t>digitdigit</a:t>
            </a:r>
            <a:r>
              <a:rPr lang="en-US" altLang="zh-CN" sz="2400" dirty="0">
                <a:latin typeface="Helvetica" charset="0"/>
                <a:ea typeface="宋体" pitchFamily="2" charset="-122"/>
              </a:rPr>
              <a:t> </a:t>
            </a:r>
            <a:r>
              <a:rPr lang="en-US" altLang="zh-CN" dirty="0" err="1">
                <a:latin typeface="Helvetica" charset="0"/>
                <a:ea typeface="宋体" pitchFamily="2" charset="-122"/>
              </a:rPr>
              <a:t>digitdigit.digitdigit.digitdigit</a:t>
            </a:r>
            <a:r>
              <a:rPr lang="en-US" altLang="zh-CN" sz="2400" dirty="0">
                <a:latin typeface="Helvetica" charset="0"/>
                <a:ea typeface="宋体" pitchFamily="2" charset="-122"/>
              </a:rPr>
              <a:t>  </a:t>
            </a:r>
            <a:r>
              <a:rPr lang="en-US" altLang="zh-CN" dirty="0">
                <a:latin typeface="Helvetica" charset="0"/>
                <a:ea typeface="宋体" pitchFamily="2" charset="-122"/>
              </a:rPr>
              <a:t>action*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latin typeface="Helvetica" charset="0"/>
                <a:ea typeface="宋体" pitchFamily="2" charset="-122"/>
              </a:rPr>
              <a:t>              ::= G 25 08.01.90  action*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latin typeface="Helvetica" charset="0"/>
                <a:ea typeface="宋体" pitchFamily="2" charset="-122"/>
              </a:rPr>
              <a:t>       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/>
      <p:bldP spid="2693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282EA7A-50DD-4812-84EB-8AA08D92EA6D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8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" y="96837"/>
            <a:ext cx="9089792" cy="1253371"/>
          </a:xfrm>
        </p:spPr>
        <p:txBody>
          <a:bodyPr/>
          <a:lstStyle/>
          <a:p>
            <a:r>
              <a:rPr lang="en-US" altLang="en-US" dirty="0"/>
              <a:t>Mutation as Grammar-Based Testing</a:t>
            </a:r>
          </a:p>
        </p:txBody>
      </p:sp>
      <p:sp>
        <p:nvSpPr>
          <p:cNvPr id="21510" name="Text Box 3"/>
          <p:cNvSpPr txBox="1">
            <a:spLocks noChangeArrowheads="1"/>
          </p:cNvSpPr>
          <p:nvPr/>
        </p:nvSpPr>
        <p:spPr bwMode="auto">
          <a:xfrm>
            <a:off x="3181350" y="1259312"/>
            <a:ext cx="2781300" cy="9747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chemeClr val="accent5">
                    <a:lumMod val="50000"/>
                  </a:schemeClr>
                </a:solidFill>
                <a:ea typeface="宋体" pitchFamily="2" charset="-122"/>
              </a:rPr>
              <a:t>Grammar-based Testing</a:t>
            </a:r>
            <a:endParaRPr lang="en-US" altLang="en-US" sz="2800">
              <a:solidFill>
                <a:schemeClr val="accent5">
                  <a:lumMod val="50000"/>
                </a:schemeClr>
              </a:solidFill>
              <a:ea typeface="宋体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2233951"/>
            <a:ext cx="8534400" cy="1693863"/>
            <a:chOff x="192" y="1339"/>
            <a:chExt cx="5376" cy="106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1521" name="AutoShape 5"/>
            <p:cNvSpPr>
              <a:spLocks/>
            </p:cNvSpPr>
            <p:nvPr/>
          </p:nvSpPr>
          <p:spPr bwMode="auto">
            <a:xfrm rot="16200000">
              <a:off x="2686" y="238"/>
              <a:ext cx="389" cy="2592"/>
            </a:xfrm>
            <a:prstGeom prst="rightBrace">
              <a:avLst>
                <a:gd name="adj1" fmla="val 56250"/>
                <a:gd name="adj2" fmla="val 50288"/>
              </a:avLst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22" name="Text Box 6"/>
            <p:cNvSpPr txBox="1">
              <a:spLocks noChangeArrowheads="1"/>
            </p:cNvSpPr>
            <p:nvPr/>
          </p:nvSpPr>
          <p:spPr bwMode="auto">
            <a:xfrm>
              <a:off x="192" y="1752"/>
              <a:ext cx="2448" cy="654"/>
            </a:xfrm>
            <a:prstGeom prst="rect">
              <a:avLst/>
            </a:prstGeom>
            <a:solidFill>
              <a:srgbClr val="99FFCC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15000"/>
                </a:spcBef>
              </a:pPr>
              <a:r>
                <a:rPr lang="en-US" altLang="zh-CN" sz="2800" dirty="0" err="1">
                  <a:solidFill>
                    <a:schemeClr val="accent5">
                      <a:lumMod val="50000"/>
                    </a:schemeClr>
                  </a:solidFill>
                  <a:ea typeface="宋体" pitchFamily="2" charset="-122"/>
                </a:rPr>
                <a:t>UnMutated</a:t>
              </a:r>
              <a:r>
                <a:rPr lang="en-US" altLang="zh-CN" sz="2800" dirty="0">
                  <a:solidFill>
                    <a:schemeClr val="accent5">
                      <a:lumMod val="50000"/>
                    </a:schemeClr>
                  </a:solidFill>
                  <a:ea typeface="宋体" pitchFamily="2" charset="-122"/>
                </a:rPr>
                <a:t> Derivations</a:t>
              </a:r>
            </a:p>
            <a:p>
              <a:pPr algn="ctr">
                <a:spcBef>
                  <a:spcPct val="15000"/>
                </a:spcBef>
              </a:pPr>
              <a:r>
                <a:rPr lang="en-US" altLang="zh-CN" sz="2800" dirty="0">
                  <a:solidFill>
                    <a:schemeClr val="accent5">
                      <a:lumMod val="50000"/>
                    </a:schemeClr>
                  </a:solidFill>
                  <a:ea typeface="宋体" pitchFamily="2" charset="-122"/>
                </a:rPr>
                <a:t>(</a:t>
              </a:r>
              <a:r>
                <a:rPr lang="en-US" altLang="zh-CN" sz="2800" i="1" dirty="0">
                  <a:solidFill>
                    <a:srgbClr val="00B050"/>
                  </a:solidFill>
                  <a:ea typeface="宋体" pitchFamily="2" charset="-122"/>
                </a:rPr>
                <a:t>valid strings</a:t>
              </a:r>
              <a:r>
                <a:rPr lang="en-US" altLang="zh-CN" sz="2800" dirty="0">
                  <a:solidFill>
                    <a:schemeClr val="accent5">
                      <a:lumMod val="50000"/>
                    </a:schemeClr>
                  </a:solidFill>
                  <a:ea typeface="宋体" pitchFamily="2" charset="-122"/>
                </a:rPr>
                <a:t>)</a:t>
              </a:r>
              <a:endParaRPr lang="en-US" altLang="en-US" sz="2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</a:endParaRPr>
            </a:p>
          </p:txBody>
        </p:sp>
        <p:sp>
          <p:nvSpPr>
            <p:cNvPr id="21523" name="Text Box 7"/>
            <p:cNvSpPr txBox="1">
              <a:spLocks noChangeArrowheads="1"/>
            </p:cNvSpPr>
            <p:nvPr/>
          </p:nvSpPr>
          <p:spPr bwMode="auto">
            <a:xfrm>
              <a:off x="3120" y="1752"/>
              <a:ext cx="2448" cy="6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15000"/>
                </a:spcBef>
              </a:pPr>
              <a:r>
                <a:rPr lang="en-US" altLang="zh-CN" sz="2800" dirty="0">
                  <a:solidFill>
                    <a:schemeClr val="accent5">
                      <a:lumMod val="50000"/>
                    </a:schemeClr>
                  </a:solidFill>
                  <a:ea typeface="宋体" pitchFamily="2" charset="-122"/>
                </a:rPr>
                <a:t>Mutated Derivations</a:t>
              </a:r>
            </a:p>
            <a:p>
              <a:pPr algn="ctr">
                <a:spcBef>
                  <a:spcPct val="15000"/>
                </a:spcBef>
              </a:pPr>
              <a:r>
                <a:rPr lang="en-US" altLang="zh-CN" sz="2800" dirty="0">
                  <a:solidFill>
                    <a:schemeClr val="accent5">
                      <a:lumMod val="50000"/>
                    </a:schemeClr>
                  </a:solidFill>
                  <a:ea typeface="宋体" pitchFamily="2" charset="-122"/>
                </a:rPr>
                <a:t>(</a:t>
              </a:r>
              <a:r>
                <a:rPr lang="en-US" altLang="zh-CN" sz="2800" i="1" dirty="0">
                  <a:solidFill>
                    <a:schemeClr val="accent5">
                      <a:lumMod val="50000"/>
                    </a:schemeClr>
                  </a:solidFill>
                  <a:ea typeface="宋体" pitchFamily="2" charset="-122"/>
                </a:rPr>
                <a:t>invalid strings</a:t>
              </a:r>
              <a:r>
                <a:rPr lang="en-US" altLang="zh-CN" sz="2800" dirty="0">
                  <a:solidFill>
                    <a:srgbClr val="FF0000"/>
                  </a:solidFill>
                  <a:ea typeface="宋体" pitchFamily="2" charset="-122"/>
                </a:rPr>
                <a:t>?</a:t>
              </a:r>
              <a:r>
                <a:rPr lang="en-US" altLang="zh-CN" sz="2800" dirty="0">
                  <a:solidFill>
                    <a:schemeClr val="accent5">
                      <a:lumMod val="50000"/>
                    </a:schemeClr>
                  </a:solidFill>
                  <a:ea typeface="宋体" pitchFamily="2" charset="-122"/>
                </a:rPr>
                <a:t>)</a:t>
              </a:r>
              <a:endParaRPr lang="en-US" altLang="en-US" sz="2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840038" y="3926642"/>
            <a:ext cx="6248400" cy="1666875"/>
            <a:chOff x="1728" y="2428"/>
            <a:chExt cx="3936" cy="105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1518" name="AutoShape 9"/>
            <p:cNvSpPr>
              <a:spLocks/>
            </p:cNvSpPr>
            <p:nvPr/>
          </p:nvSpPr>
          <p:spPr bwMode="auto">
            <a:xfrm rot="16200000">
              <a:off x="3990" y="1942"/>
              <a:ext cx="371" cy="1344"/>
            </a:xfrm>
            <a:prstGeom prst="rightBrace">
              <a:avLst>
                <a:gd name="adj1" fmla="val 29167"/>
                <a:gd name="adj2" fmla="val 49721"/>
              </a:avLst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21519" name="Text Box 10"/>
            <p:cNvSpPr txBox="1">
              <a:spLocks noChangeArrowheads="1"/>
            </p:cNvSpPr>
            <p:nvPr/>
          </p:nvSpPr>
          <p:spPr bwMode="auto">
            <a:xfrm>
              <a:off x="1728" y="2810"/>
              <a:ext cx="2208" cy="668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zh-CN" sz="2800" dirty="0">
                  <a:solidFill>
                    <a:schemeClr val="accent5">
                      <a:lumMod val="50000"/>
                    </a:schemeClr>
                  </a:solidFill>
                  <a:ea typeface="宋体" pitchFamily="2" charset="-122"/>
                </a:rPr>
                <a:t>Grammar Mutation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sz="2800" dirty="0">
                  <a:solidFill>
                    <a:schemeClr val="accent5">
                      <a:lumMod val="50000"/>
                    </a:schemeClr>
                  </a:solidFill>
                  <a:ea typeface="宋体" pitchFamily="2" charset="-122"/>
                </a:rPr>
                <a:t>(</a:t>
              </a:r>
              <a:r>
                <a:rPr lang="en-US" altLang="zh-CN" sz="2800" i="1" dirty="0">
                  <a:solidFill>
                    <a:schemeClr val="accent5">
                      <a:lumMod val="50000"/>
                    </a:schemeClr>
                  </a:solidFill>
                  <a:ea typeface="宋体" pitchFamily="2" charset="-122"/>
                </a:rPr>
                <a:t>invalid strings</a:t>
              </a:r>
              <a:r>
                <a:rPr lang="en-US" altLang="zh-CN" sz="2800" dirty="0">
                  <a:solidFill>
                    <a:schemeClr val="accent5">
                      <a:lumMod val="50000"/>
                    </a:schemeClr>
                  </a:solidFill>
                  <a:ea typeface="宋体" pitchFamily="2" charset="-122"/>
                </a:rPr>
                <a:t>)</a:t>
              </a:r>
              <a:endParaRPr lang="en-US" altLang="en-US" sz="2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</a:endParaRPr>
            </a:p>
          </p:txBody>
        </p:sp>
        <p:sp>
          <p:nvSpPr>
            <p:cNvPr id="21520" name="Text Box 11"/>
            <p:cNvSpPr txBox="1">
              <a:spLocks noChangeArrowheads="1"/>
            </p:cNvSpPr>
            <p:nvPr/>
          </p:nvSpPr>
          <p:spPr bwMode="auto">
            <a:xfrm>
              <a:off x="4080" y="2810"/>
              <a:ext cx="1584" cy="614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accent5">
                      <a:lumMod val="50000"/>
                    </a:schemeClr>
                  </a:solidFill>
                  <a:ea typeface="宋体" pitchFamily="2" charset="-122"/>
                </a:rPr>
                <a:t>Ground String Mutation</a:t>
              </a:r>
              <a:endParaRPr lang="en-US" altLang="en-US" sz="2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</a:endParaRP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825875" y="5508000"/>
            <a:ext cx="5257800" cy="1100147"/>
            <a:chOff x="2448" y="3462"/>
            <a:chExt cx="3312" cy="69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1515" name="AutoShape 13"/>
            <p:cNvSpPr>
              <a:spLocks/>
            </p:cNvSpPr>
            <p:nvPr/>
          </p:nvSpPr>
          <p:spPr bwMode="auto">
            <a:xfrm rot="16200000">
              <a:off x="4211" y="2563"/>
              <a:ext cx="362" cy="2160"/>
            </a:xfrm>
            <a:prstGeom prst="rightBrace">
              <a:avLst>
                <a:gd name="adj1" fmla="val 46875"/>
                <a:gd name="adj2" fmla="val 58329"/>
              </a:avLst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21516" name="Text Box 14"/>
            <p:cNvSpPr txBox="1">
              <a:spLocks noChangeArrowheads="1"/>
            </p:cNvSpPr>
            <p:nvPr/>
          </p:nvSpPr>
          <p:spPr bwMode="auto">
            <a:xfrm>
              <a:off x="2448" y="3825"/>
              <a:ext cx="1584" cy="330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accent5">
                      <a:lumMod val="50000"/>
                    </a:schemeClr>
                  </a:solidFill>
                  <a:ea typeface="宋体" pitchFamily="2" charset="-122"/>
                </a:rPr>
                <a:t>Invalid Strings</a:t>
              </a:r>
              <a:endParaRPr lang="en-US" altLang="en-US" sz="2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</a:endParaRPr>
            </a:p>
          </p:txBody>
        </p:sp>
        <p:sp>
          <p:nvSpPr>
            <p:cNvPr id="21517" name="Text Box 15"/>
            <p:cNvSpPr txBox="1">
              <a:spLocks noChangeArrowheads="1"/>
            </p:cNvSpPr>
            <p:nvPr/>
          </p:nvSpPr>
          <p:spPr bwMode="auto">
            <a:xfrm>
              <a:off x="4128" y="3824"/>
              <a:ext cx="1632" cy="330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800">
                  <a:solidFill>
                    <a:schemeClr val="accent5">
                      <a:lumMod val="50000"/>
                    </a:schemeClr>
                  </a:solidFill>
                  <a:ea typeface="宋体" pitchFamily="2" charset="-122"/>
                </a:rPr>
                <a:t>Valid Strings</a:t>
              </a:r>
              <a:endParaRPr lang="en-US" altLang="en-US" sz="2800">
                <a:solidFill>
                  <a:schemeClr val="accent5">
                    <a:lumMod val="50000"/>
                  </a:schemeClr>
                </a:solidFill>
                <a:ea typeface="宋体" pitchFamily="2" charset="-122"/>
              </a:endParaRPr>
            </a:p>
          </p:txBody>
        </p:sp>
      </p:grpSp>
      <p:sp>
        <p:nvSpPr>
          <p:cNvPr id="283664" name="Text Box 16"/>
          <p:cNvSpPr txBox="1">
            <a:spLocks noChangeArrowheads="1"/>
          </p:cNvSpPr>
          <p:nvPr/>
        </p:nvSpPr>
        <p:spPr bwMode="auto">
          <a:xfrm>
            <a:off x="152400" y="4876800"/>
            <a:ext cx="2538413" cy="1200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ea typeface="SimSun" pitchFamily="2" charset="-122"/>
              </a:rPr>
              <a:t>Now we can define generic coverage criteria</a:t>
            </a:r>
            <a:endParaRPr lang="en-US" sz="2400" dirty="0">
              <a:solidFill>
                <a:schemeClr val="tx2"/>
              </a:solidFill>
              <a:ea typeface="SimSun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3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A8B4B1C-99E9-4E1C-87E8-70CF2EBF6625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9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Grammar-based Coverage Criteria</a:t>
            </a:r>
            <a:endParaRPr lang="en-US" altLang="en-US" sz="3200" dirty="0">
              <a:ea typeface="宋体" pitchFamily="2" charset="-122"/>
            </a:endParaRP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69963"/>
            <a:ext cx="8867775" cy="919162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The most common and straightforward criteria use every terminal and every production at least once.</a:t>
            </a:r>
            <a:endParaRPr lang="en-US" altLang="en-US" dirty="0"/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441325" y="2030413"/>
            <a:ext cx="8262938" cy="841375"/>
          </a:xfrm>
          <a:prstGeom prst="rect">
            <a:avLst/>
          </a:prstGeom>
          <a:solidFill>
            <a:srgbClr val="99FFCC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zh-CN" sz="2400" u="sng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Terminal Symbol Coverage (TSC)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:  TR contains each terminal  symbol </a:t>
            </a:r>
            <a:r>
              <a:rPr lang="en-US" altLang="zh-CN" sz="2400" i="1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t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 in the grammar </a:t>
            </a:r>
            <a:r>
              <a:rPr lang="en-US" altLang="zh-CN" sz="2400" i="1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G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.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446088" y="3224213"/>
            <a:ext cx="8262937" cy="830262"/>
          </a:xfrm>
          <a:prstGeom prst="rect">
            <a:avLst/>
          </a:prstGeom>
          <a:solidFill>
            <a:srgbClr val="99FFCC"/>
          </a:solidFill>
          <a:ln w="19050" algn="ctr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zh-CN" sz="2400" u="sng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Production Coverage (PDC)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: TR contains each production </a:t>
            </a:r>
            <a:r>
              <a:rPr lang="en-US" altLang="zh-CN" sz="2400" i="1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p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 in the grammar </a:t>
            </a:r>
            <a:r>
              <a:rPr lang="en-US" altLang="zh-CN" sz="2400" i="1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G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.</a:t>
            </a:r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138113" y="4162425"/>
            <a:ext cx="8867775" cy="218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  <a:defRPr/>
            </a:pP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charset="-122"/>
              </a:rPr>
              <a:t>PDC subsumes TSC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  <a:defRPr/>
            </a:pP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charset="-122"/>
              </a:rPr>
              <a:t>Grammars and graphs are interchangeable</a:t>
            </a:r>
          </a:p>
          <a:p>
            <a:pPr marL="742950" lvl="1" indent="-285750">
              <a:lnSpc>
                <a:spcPct val="90000"/>
              </a:lnSpc>
              <a:spcBef>
                <a:spcPct val="30000"/>
              </a:spcBef>
              <a:buSzPct val="85000"/>
              <a:buFont typeface="Times New Roman" pitchFamily="18" charset="0"/>
              <a:buChar char="–"/>
              <a:defRPr/>
            </a:pPr>
            <a:r>
              <a: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charset="-122"/>
              </a:rPr>
              <a:t>PDC is equivalent to EC, TSC is equivalent to NC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  <a:defRPr/>
            </a:pP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charset="-122"/>
              </a:rPr>
              <a:t>Other graph-based coverage criteria could be defined on grammar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  <a:defRPr/>
            </a:pPr>
            <a:r>
              <a:rPr 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But have not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32548" y="721880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(9.1.1)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 animBg="1" autoUpdateAnimBg="0"/>
      <p:bldP spid="271365" grpId="0" animBg="1" autoUpdateAnimBg="0"/>
      <p:bldP spid="271366" grpId="0" build="p"/>
    </p:bldLst>
  </p:timing>
</p:sld>
</file>

<file path=ppt/theme/theme1.xml><?xml version="1.0" encoding="utf-8"?>
<a:theme xmlns:a="http://schemas.openxmlformats.org/drawingml/2006/main" name="intro">
  <a:themeElements>
    <a:clrScheme name="Custom 1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Ubuntu_GillSans">
      <a:majorFont>
        <a:latin typeface="Ubuntu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1165</TotalTime>
  <Pages>49</Pages>
  <Words>5428</Words>
  <Application>Microsoft Office PowerPoint</Application>
  <PresentationFormat>On-screen Show (4:3)</PresentationFormat>
  <Paragraphs>851</Paragraphs>
  <Slides>49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宋体</vt:lpstr>
      <vt:lpstr>宋体</vt:lpstr>
      <vt:lpstr>Arial</vt:lpstr>
      <vt:lpstr>Comic Sans MS</vt:lpstr>
      <vt:lpstr>Gill Sans MT</vt:lpstr>
      <vt:lpstr>Helvetica</vt:lpstr>
      <vt:lpstr>Times New Roman</vt:lpstr>
      <vt:lpstr>Ubuntu</vt:lpstr>
      <vt:lpstr>Verdana</vt:lpstr>
      <vt:lpstr>Wingdings</vt:lpstr>
      <vt:lpstr>intro</vt:lpstr>
      <vt:lpstr>Introduction to Software Testing Chapter 9 Syntax-based Testing</vt:lpstr>
      <vt:lpstr>Ch. 9: Syntax Coverage</vt:lpstr>
      <vt:lpstr>Using the Syntax to Generate Tests</vt:lpstr>
      <vt:lpstr>Grammar Coverage Criteria</vt:lpstr>
      <vt:lpstr>Test Cases from Grammar</vt:lpstr>
      <vt:lpstr>BNF Grammars</vt:lpstr>
      <vt:lpstr>Using Grammars</vt:lpstr>
      <vt:lpstr>Mutation as Grammar-Based Testing</vt:lpstr>
      <vt:lpstr>Grammar-based Coverage Criteria</vt:lpstr>
      <vt:lpstr>Grammar-based Coverage Criteria</vt:lpstr>
      <vt:lpstr>Mutation Testing</vt:lpstr>
      <vt:lpstr>What is Mutation?</vt:lpstr>
      <vt:lpstr>What is Mutation?</vt:lpstr>
      <vt:lpstr>What is Mutation?</vt:lpstr>
      <vt:lpstr>What is Mutation?</vt:lpstr>
      <vt:lpstr>Mutation Testing</vt:lpstr>
      <vt:lpstr>Mutants and Ground Strings</vt:lpstr>
      <vt:lpstr>Questions About Mutation</vt:lpstr>
      <vt:lpstr>Killing Mutants</vt:lpstr>
      <vt:lpstr>Syntax-based Coverage Criteria</vt:lpstr>
      <vt:lpstr>Syntax-based Coverage Criteria</vt:lpstr>
      <vt:lpstr>Example</vt:lpstr>
      <vt:lpstr>Mutation Testing</vt:lpstr>
      <vt:lpstr>Instantiating Grammar-Based Testing</vt:lpstr>
      <vt:lpstr>Structure of Chapter</vt:lpstr>
      <vt:lpstr>Introduction to Software Testing Chapter 9  Section 9.2  Program-based Grammars</vt:lpstr>
      <vt:lpstr>Applying Syntax-based Testing to Programs</vt:lpstr>
      <vt:lpstr>Instantiating Grammar-Based Testing</vt:lpstr>
      <vt:lpstr>BNF Testing for Compilers (9.2.1)</vt:lpstr>
      <vt:lpstr>Program-based Grammars (9.2.2)</vt:lpstr>
      <vt:lpstr>Killing Mutants</vt:lpstr>
      <vt:lpstr>Program-based Grammars</vt:lpstr>
      <vt:lpstr>Syntax-Based Coverage Criteria</vt:lpstr>
      <vt:lpstr>Syntax-Based Coverage Criteria</vt:lpstr>
      <vt:lpstr>Weak Mutation</vt:lpstr>
      <vt:lpstr>Weak Mutation Example</vt:lpstr>
      <vt:lpstr>Equivalent Mutation Example</vt:lpstr>
      <vt:lpstr>Strong Versus Weak Mutation</vt:lpstr>
      <vt:lpstr>Testing Programs with Mutation</vt:lpstr>
      <vt:lpstr>Why Mutation Works</vt:lpstr>
      <vt:lpstr>Designing Mutation Operators</vt:lpstr>
      <vt:lpstr>Mutation Operators for Java</vt:lpstr>
      <vt:lpstr>Mutation Operators for Java</vt:lpstr>
      <vt:lpstr>Mutation Operators for Java (2)</vt:lpstr>
      <vt:lpstr>Mutation Operators for Java (4)</vt:lpstr>
      <vt:lpstr>Mutation Operators for Java (5)</vt:lpstr>
      <vt:lpstr>Mutation Operators for Java (6)</vt:lpstr>
      <vt:lpstr>Mutation Operators for Java (7)</vt:lpstr>
      <vt:lpstr>Summary: Subsuming Other Criteria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Logic Coverage</dc:title>
  <dc:creator>Jeff Offutt</dc:creator>
  <cp:lastModifiedBy>Morteza Zakeri</cp:lastModifiedBy>
  <cp:revision>369</cp:revision>
  <cp:lastPrinted>1996-04-04T10:27:56Z</cp:lastPrinted>
  <dcterms:created xsi:type="dcterms:W3CDTF">1996-06-15T03:21:08Z</dcterms:created>
  <dcterms:modified xsi:type="dcterms:W3CDTF">2024-05-16T04:33:24Z</dcterms:modified>
</cp:coreProperties>
</file>