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3" r:id="rId2"/>
    <p:sldId id="806" r:id="rId3"/>
    <p:sldId id="527" r:id="rId4"/>
    <p:sldId id="453" r:id="rId5"/>
    <p:sldId id="811" r:id="rId6"/>
    <p:sldId id="812" r:id="rId7"/>
    <p:sldId id="813" r:id="rId8"/>
    <p:sldId id="814" r:id="rId9"/>
    <p:sldId id="815" r:id="rId10"/>
    <p:sldId id="816" r:id="rId11"/>
    <p:sldId id="294" r:id="rId12"/>
    <p:sldId id="454" r:id="rId13"/>
    <p:sldId id="817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  <a:srgbClr val="6699FF"/>
    <a:srgbClr val="990099"/>
    <a:srgbClr val="33CC33"/>
    <a:srgbClr val="00145A"/>
    <a:srgbClr val="FF0066"/>
    <a:srgbClr val="FFDC6D"/>
    <a:srgbClr val="E6E6E6"/>
    <a:srgbClr val="001E5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7779" autoAdjust="0"/>
  </p:normalViewPr>
  <p:slideViewPr>
    <p:cSldViewPr snapToGrid="0">
      <p:cViewPr varScale="1">
        <p:scale>
          <a:sx n="94" d="100"/>
          <a:sy n="94" d="100"/>
        </p:scale>
        <p:origin x="2196" y="102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02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uita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D00990-A5B2-41C8-83DA-768256BDE71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74AA877-01CF-3DEE-6232-3F850A664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60E957-38E5-4B90-991F-1B756273744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3771A05-47B8-FCD5-10C8-FDF439D2F6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8E969F-A2F3-F494-5BFD-B13C7104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https://github.com/swtv-kaist/CROWN</a:t>
            </a:r>
          </a:p>
          <a:p>
            <a:r>
              <a:rPr lang="en-US" dirty="0"/>
              <a:t>https://github.com/jburnim/crest</a:t>
            </a:r>
          </a:p>
          <a:p>
            <a:r>
              <a:rPr lang="en-US" dirty="0"/>
              <a:t>https://github.com/JonathanSalwan/Triton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u="none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https://sourceforge.net/projects/guitar</a:t>
            </a:r>
            <a:r>
              <a:rPr lang="en-US" altLang="en-US" sz="1200" b="0" u="sng" dirty="0">
                <a:solidFill>
                  <a:srgbClr val="0070C0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altLang="en-US" sz="1200" b="0" u="sng" dirty="0">
              <a:solidFill>
                <a:srgbClr val="0070C0"/>
              </a:solidFill>
              <a:latin typeface="+mn-lt"/>
            </a:endParaRPr>
          </a:p>
          <a:p>
            <a:r>
              <a:rPr lang="en-US" altLang="en-US" sz="1200" b="0" dirty="0">
                <a:solidFill>
                  <a:srgbClr val="0070C0"/>
                </a:solidFill>
                <a:latin typeface="+mn-lt"/>
              </a:rPr>
              <a:t>https://katalon.com </a:t>
            </a:r>
          </a:p>
          <a:p>
            <a:endParaRPr lang="en-US" altLang="en-US" sz="1200" b="0" dirty="0">
              <a:solidFill>
                <a:srgbClr val="0070C0"/>
              </a:solidFill>
              <a:latin typeface="+mn-lt"/>
            </a:endParaRPr>
          </a:p>
          <a:p>
            <a:endParaRPr lang="en-US" altLang="en-US" sz="1200" b="0" dirty="0">
              <a:solidFill>
                <a:srgbClr val="0070C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5B5301A-47D4-41C6-831D-6C265059C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1F2A0A-1E16-4482-ACBE-4DD6E692698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ED89ACB-6CCD-4281-9039-1B1D2F5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279EC85-1B5C-4728-9A5C-EB99CCC8B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46038"/>
            <a:ext cx="8951913" cy="7104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" y="6586040"/>
            <a:ext cx="3902075" cy="2275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Automated Test Generation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8463" y="6578930"/>
            <a:ext cx="2895600" cy="2346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Zakeri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19950" y="6571820"/>
            <a:ext cx="1905000" cy="2417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tv-kaist/CROW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4287" y="-1"/>
            <a:ext cx="8695425" cy="2598821"/>
          </a:xfrm>
        </p:spPr>
        <p:txBody>
          <a:bodyPr/>
          <a:lstStyle/>
          <a:p>
            <a:r>
              <a:rPr lang="en-US" altLang="en-US" b="0" dirty="0">
                <a:effectLst/>
              </a:rPr>
              <a:t>Introduction to Software Testing</a:t>
            </a:r>
            <a:br>
              <a:rPr lang="en-US" altLang="en-US" b="0" dirty="0">
                <a:effectLst/>
              </a:rPr>
            </a:br>
            <a:br>
              <a:rPr lang="en-US" altLang="en-US" b="0" dirty="0">
                <a:effectLst/>
              </a:rPr>
            </a:br>
            <a:r>
              <a:rPr lang="en-US" altLang="en-US" sz="2400" b="0" dirty="0"/>
              <a:t>Lecture 10</a:t>
            </a:r>
            <a:br>
              <a:rPr lang="en-US" altLang="en-US" sz="2400" b="0" dirty="0"/>
            </a:br>
            <a:br>
              <a:rPr lang="en-US" altLang="en-US" b="0" dirty="0">
                <a:effectLst/>
              </a:rPr>
            </a:br>
            <a:r>
              <a:rPr lang="en-US" altLang="en-US" b="0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990099"/>
                </a:solidFill>
              </a:rPr>
              <a:t>Automated Test Generation</a:t>
            </a:r>
            <a:endParaRPr lang="en-US" altLang="en-US" dirty="0">
              <a:solidFill>
                <a:srgbClr val="990099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A8EC-A1CB-45F9-9A71-70DE9DDD462A}"/>
              </a:ext>
            </a:extLst>
          </p:cNvPr>
          <p:cNvSpPr>
            <a:spLocks noGrp="1" noChangeArrowheads="1"/>
          </p:cNvSpPr>
          <p:nvPr/>
        </p:nvSpPr>
        <p:spPr>
          <a:xfrm>
            <a:off x="866274" y="4541470"/>
            <a:ext cx="7166749" cy="1434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2800" b="0" dirty="0"/>
              <a:t>Slides by: </a:t>
            </a:r>
            <a:r>
              <a:rPr lang="en-US" sz="2800" kern="0" dirty="0"/>
              <a:t>Morteza Zakeri in collaboration with Course Students</a:t>
            </a:r>
            <a:endParaRPr 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1600" b="0" dirty="0">
              <a:solidFill>
                <a:srgbClr val="0000CC"/>
              </a:solidFill>
            </a:endParaRPr>
          </a:p>
          <a:p>
            <a:endParaRPr lang="en-US" sz="1600" b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9C493B3-9CA3-4588-A170-7C93107C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456" y="6229226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>
                <a:solidFill>
                  <a:schemeClr val="tx1"/>
                </a:solidFill>
                <a:latin typeface="Comic Sans MS" pitchFamily="66" charset="0"/>
              </a:rPr>
              <a:t>March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EDA1A-2446-4671-BA31-241D04E1D49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90939"/>
            <a:ext cx="8229600" cy="830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+mn-lt"/>
                <a:ea typeface="+mn-ea"/>
                <a:cs typeface="+mn-cs"/>
              </a:rPr>
              <a:t>Instructor: Morteza Zakeri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completed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628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468-24ED-E539-0D9E-2A5AFFC4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917774"/>
            <a:ext cx="8273989" cy="2388412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Search-based software testing (SBST)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24FA-41F2-A36A-6DF3-977FCE941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43166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completed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70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7164-0013-7216-1E70-7A063312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DC98-3991-6538-95BE-AE204B67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851-9D1A-F174-C09F-E30E96B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D923B-7E59-0A5F-1250-70042521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3DE8-2618-379A-8ECD-715D6860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29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7A16B5-FCAA-ADEF-F5C5-29575383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Recap: Testing Software is Hard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860C7A-7F97-05A3-00EE-98E3BC550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you are testing a bridge’s ability to sustain weight, and you test it with 1000 tons you can infer that it will sustain weight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1000 tons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kind of reasoning does not work for software systems</a:t>
            </a:r>
          </a:p>
          <a:p>
            <a:pPr lvl="1" eaLnBrk="1" hangingPunct="1"/>
            <a:r>
              <a:rPr lang="en-US" altLang="en-US" dirty="0"/>
              <a:t>Software systems are not linear nor continuous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Exhaustively testing all possible input/output combinations is too expensive</a:t>
            </a:r>
          </a:p>
          <a:p>
            <a:pPr lvl="1" eaLnBrk="1" hangingPunct="1"/>
            <a:r>
              <a:rPr lang="en-US" altLang="en-US" dirty="0"/>
              <a:t>the number of test cases </a:t>
            </a:r>
            <a:r>
              <a:rPr lang="en-US" altLang="en-US" dirty="0">
                <a:solidFill>
                  <a:srgbClr val="FF0000"/>
                </a:solidFill>
              </a:rPr>
              <a:t>increase exponentially </a:t>
            </a:r>
            <a:r>
              <a:rPr lang="en-US" altLang="en-US" dirty="0"/>
              <a:t>with the number of input/output variables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A8F-C2C1-4C1F-B2E3-F905C25F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30E29D-DFBC-4032-BF86-A8E169048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036522"/>
              </p:ext>
            </p:extLst>
          </p:nvPr>
        </p:nvGraphicFramePr>
        <p:xfrm>
          <a:off x="189427" y="892993"/>
          <a:ext cx="8720447" cy="528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394">
                  <a:extLst>
                    <a:ext uri="{9D8B030D-6E8A-4147-A177-3AD203B41FA5}">
                      <a16:colId xmlns:a16="http://schemas.microsoft.com/office/drawing/2014/main" val="2103514740"/>
                    </a:ext>
                  </a:extLst>
                </a:gridCol>
                <a:gridCol w="4032720">
                  <a:extLst>
                    <a:ext uri="{9D8B030D-6E8A-4147-A177-3AD203B41FA5}">
                      <a16:colId xmlns:a16="http://schemas.microsoft.com/office/drawing/2014/main" val="543425672"/>
                    </a:ext>
                  </a:extLst>
                </a:gridCol>
                <a:gridCol w="3588333">
                  <a:extLst>
                    <a:ext uri="{9D8B030D-6E8A-4147-A177-3AD203B41FA5}">
                      <a16:colId xmlns:a16="http://schemas.microsoft.com/office/drawing/2014/main" val="3284690177"/>
                    </a:ext>
                  </a:extLst>
                </a:gridCol>
              </a:tblGrid>
              <a:tr h="5322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Lecture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Topic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</a:rPr>
                        <a:t>Tools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0522925"/>
                  </a:ext>
                </a:extLst>
              </a:tr>
              <a:tr h="67561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L01-L04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Introduction: Why test, Type of tests, Test automation, and Agile test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 JUnit</a:t>
                      </a:r>
                      <a:r>
                        <a:rPr lang="en-US" sz="1800" kern="1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</a:rPr>
                        <a:t>NUnit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278053"/>
                  </a:ext>
                </a:extLst>
              </a:tr>
              <a:tr h="6849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L05-L09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Functional testing (Verification), Criteria-Based Testing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Graph Coverage, Data Flow Coverage, Domain Coverage, </a:t>
                      </a:r>
                      <a:r>
                        <a:rPr lang="en-US" sz="1800" kern="1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CodA</a:t>
                      </a:r>
                      <a:endParaRPr lang="en-US" sz="18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695254"/>
                  </a:ext>
                </a:extLst>
              </a:tr>
              <a:tr h="11152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solidFill>
                            <a:srgbClr val="FF5050"/>
                          </a:solidFill>
                          <a:effectLst/>
                          <a:latin typeface="+mn-lt"/>
                        </a:rPr>
                        <a:t>L10</a:t>
                      </a:r>
                      <a:endParaRPr lang="en-US" sz="1800" kern="100" dirty="0">
                        <a:solidFill>
                          <a:srgbClr val="FF5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rgbClr val="FF5050"/>
                          </a:solidFill>
                          <a:effectLst/>
                          <a:latin typeface="+mn-lt"/>
                        </a:rPr>
                        <a:t>Automated test generation (Symbolic Execution, Concolic Execution, and Taint analysis, Search-based testing)</a:t>
                      </a:r>
                      <a:endParaRPr lang="en-US" sz="1800" kern="100" dirty="0">
                        <a:solidFill>
                          <a:srgbClr val="FF5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rgbClr val="FF5050"/>
                          </a:solidFill>
                          <a:effectLst/>
                          <a:latin typeface="+mn-lt"/>
                        </a:rPr>
                        <a:t>CREST, CROWN, KLEE, JDART, Triton, EvoSuite</a:t>
                      </a:r>
                      <a:r>
                        <a:rPr lang="en-US" sz="1800" kern="100" dirty="0">
                          <a:solidFill>
                            <a:srgbClr val="FF5050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, </a:t>
                      </a:r>
                      <a:r>
                        <a:rPr lang="en-US" sz="1800" kern="100" dirty="0" err="1">
                          <a:solidFill>
                            <a:srgbClr val="FF5050"/>
                          </a:solidFill>
                          <a:effectLst/>
                          <a:latin typeface="+mn-lt"/>
                          <a:cs typeface="B Nazanin" panose="00000400000000000000" pitchFamily="2" charset="-78"/>
                        </a:rPr>
                        <a:t>Randoop</a:t>
                      </a:r>
                      <a:endParaRPr lang="en-US" sz="1800" kern="100" dirty="0">
                        <a:solidFill>
                          <a:srgbClr val="FF5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3428610"/>
                  </a:ext>
                </a:extLst>
              </a:tr>
              <a:tr h="6763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L11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GUI  (Desktop and Web Applications)  testing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Selenium</a:t>
                      </a:r>
                      <a:r>
                        <a:rPr lang="en-US" sz="1800" kern="100" dirty="0">
                          <a:effectLst/>
                          <a:latin typeface="+mn-lt"/>
                          <a:cs typeface="B Nazanin" panose="00000400000000000000" pitchFamily="2" charset="-78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cs typeface="B Nazanin" panose="00000400000000000000" pitchFamily="2" charset="-78"/>
                        </a:rPr>
                        <a:t>Katalon</a:t>
                      </a:r>
                      <a:r>
                        <a:rPr lang="en-US" sz="1800" kern="100" dirty="0">
                          <a:effectLst/>
                          <a:latin typeface="+mn-lt"/>
                          <a:cs typeface="B Nazanin" panose="00000400000000000000" pitchFamily="2" charset="-78"/>
                        </a:rPr>
                        <a:t> Studio, GUITAR,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903712"/>
                  </a:ext>
                </a:extLst>
              </a:tr>
              <a:tr h="5322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L12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Performance testing (Load, Stress)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JMeter</a:t>
                      </a:r>
                      <a:endParaRPr lang="en-US" sz="18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846936"/>
                  </a:ext>
                </a:extLst>
              </a:tr>
              <a:tr h="5322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L13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Security (penetration) testing 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Burp Suite, </a:t>
                      </a:r>
                      <a:r>
                        <a:rPr lang="en-US" sz="1800" dirty="0" err="1">
                          <a:latin typeface="+mn-lt"/>
                        </a:rPr>
                        <a:t>Acunetix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6353813"/>
                  </a:ext>
                </a:extLst>
              </a:tr>
              <a:tr h="5322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L14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Negative testing (Fuzzing)</a:t>
                      </a:r>
                      <a:endParaRPr lang="en-US" sz="1800" kern="100" dirty="0"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AFL, Peach, </a:t>
                      </a:r>
                      <a:r>
                        <a:rPr lang="en-US" sz="1800" kern="100" dirty="0" err="1">
                          <a:effectLst/>
                          <a:latin typeface="+mn-lt"/>
                        </a:rPr>
                        <a:t>FileFuzz</a:t>
                      </a:r>
                      <a:r>
                        <a:rPr lang="en-US" sz="1800" kern="100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800" kern="1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DeepFuzz</a:t>
                      </a:r>
                      <a:endParaRPr lang="en-US" sz="1800" kern="1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8409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BAE5-398C-41D7-8696-73B6BCFD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1)</a:t>
            </a:r>
            <a:endParaRPr lang="en-US" u="s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53AE-4FD5-4FF3-A37A-E2D8630F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Zakeri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0B72-5EFB-427A-8135-BA2DA2E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73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2CCDBA6-5A62-4E0E-82AF-1431EB1F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What is Automated Test Generation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FBD971-566A-4CA0-9E57-6DF4BF796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5886604"/>
          </a:xfrm>
        </p:spPr>
        <p:txBody>
          <a:bodyPr/>
          <a:lstStyle/>
          <a:p>
            <a:r>
              <a:rPr lang="en-US" altLang="en-US" sz="2800" dirty="0"/>
              <a:t>Automated testing refers to the techniques which generate the test sets (test data and/or test oracles + test codes) automatically.</a:t>
            </a:r>
          </a:p>
          <a:p>
            <a:pPr lvl="1"/>
            <a:r>
              <a:rPr lang="en-US" altLang="en-US" i="1" dirty="0"/>
              <a:t>Paper: Automated software test generation: Some challenges, solutions, and recent advances</a:t>
            </a:r>
          </a:p>
          <a:p>
            <a:pPr lvl="1"/>
            <a:r>
              <a:rPr lang="en-US" altLang="en-US" i="1" dirty="0"/>
              <a:t>Paper: Survey on test data generation tools</a:t>
            </a:r>
          </a:p>
          <a:p>
            <a:pPr lvl="1"/>
            <a:endParaRPr lang="en-US" altLang="en-US" i="1" dirty="0"/>
          </a:p>
          <a:p>
            <a:endParaRPr lang="en-US" altLang="en-US" sz="2800" dirty="0"/>
          </a:p>
          <a:p>
            <a:pPr algn="just"/>
            <a:endParaRPr lang="en-US" altLang="en-US" b="1" dirty="0">
              <a:solidFill>
                <a:srgbClr val="FF006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2EF28-9BF2-40BD-9B0E-C07602A8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5C90F-B039-4B4D-A55B-7B4E5DE1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B1869-F170-4975-96E5-E7CBB5B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66FDE4-2DE6-46AD-91F0-B686A8A30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Test Cases Randomly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0EDC77-16FA-4CF4-8E6A-35BB99204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86" y="756458"/>
            <a:ext cx="5262219" cy="5982272"/>
          </a:xfrm>
        </p:spPr>
        <p:txBody>
          <a:bodyPr/>
          <a:lstStyle/>
          <a:p>
            <a:pPr marL="381000" indent="-381000" eaLnBrk="1" hangingPunct="1"/>
            <a:r>
              <a:rPr lang="en-US" altLang="en-US" sz="2400" dirty="0"/>
              <a:t>If we pick </a:t>
            </a:r>
            <a:r>
              <a:rPr lang="en-US" altLang="en-US" sz="2400" b="1" dirty="0"/>
              <a:t>test data randomly </a:t>
            </a:r>
            <a:r>
              <a:rPr lang="en-US" altLang="en-US" sz="2400" dirty="0"/>
              <a:t>it is unlikely that we will pick a case where x and y have the same value</a:t>
            </a:r>
          </a:p>
          <a:p>
            <a:pPr marL="381000" indent="-381000" eaLnBrk="1" hangingPunct="1"/>
            <a:r>
              <a:rPr lang="en-US" altLang="en-US" sz="2400" dirty="0"/>
              <a:t>If x and y can take 2</a:t>
            </a:r>
            <a:r>
              <a:rPr lang="en-US" altLang="en-US" sz="2400" baseline="30000" dirty="0"/>
              <a:t>32</a:t>
            </a:r>
            <a:r>
              <a:rPr lang="en-US" altLang="en-US" sz="2400" dirty="0"/>
              <a:t> different values, there are 2</a:t>
            </a:r>
            <a:r>
              <a:rPr lang="en-US" altLang="en-US" sz="2400" baseline="30000" dirty="0"/>
              <a:t>64</a:t>
            </a:r>
            <a:r>
              <a:rPr lang="en-US" altLang="en-US" sz="2400" dirty="0"/>
              <a:t> possible test cases. In 2</a:t>
            </a:r>
            <a:r>
              <a:rPr lang="en-US" altLang="en-US" sz="2400" baseline="30000" dirty="0"/>
              <a:t>32</a:t>
            </a:r>
            <a:r>
              <a:rPr lang="en-US" altLang="en-US" sz="2400" dirty="0"/>
              <a:t> of them x and y are equal </a:t>
            </a:r>
          </a:p>
          <a:p>
            <a:pPr marL="838200" lvl="1" indent="-381000" eaLnBrk="1" hangingPunct="1"/>
            <a:r>
              <a:rPr lang="en-US" altLang="en-US" sz="2000" dirty="0"/>
              <a:t>probability of picking a case where x is equal to y is 2</a:t>
            </a:r>
            <a:r>
              <a:rPr lang="en-US" altLang="en-US" sz="2000" baseline="30000" dirty="0"/>
              <a:t>-32</a:t>
            </a:r>
          </a:p>
          <a:p>
            <a:pPr marL="381000" indent="-381000" eaLnBrk="1" hangingPunct="1"/>
            <a:r>
              <a:rPr lang="en-US" altLang="en-US" sz="2400" dirty="0"/>
              <a:t>It is not a good idea to </a:t>
            </a:r>
            <a:r>
              <a:rPr lang="en-US" altLang="en-US" sz="2400" b="1" dirty="0"/>
              <a:t>pick the test cases randomly (with uniform distribution)</a:t>
            </a:r>
            <a:r>
              <a:rPr lang="en-US" altLang="en-US" sz="2400" dirty="0"/>
              <a:t> in this case</a:t>
            </a:r>
          </a:p>
          <a:p>
            <a:pPr marL="381000" indent="-381000" eaLnBrk="1" hangingPunct="1"/>
            <a:r>
              <a:rPr lang="en-US" altLang="en-US" dirty="0"/>
              <a:t>So, </a:t>
            </a:r>
            <a:r>
              <a:rPr lang="en-US" altLang="en-US" b="1" dirty="0">
                <a:solidFill>
                  <a:srgbClr val="FF5050"/>
                </a:solidFill>
              </a:rPr>
              <a:t>naive random testing is pretty hopeless too</a:t>
            </a:r>
            <a:r>
              <a:rPr lang="en-US" altLang="en-US" b="1" dirty="0"/>
              <a:t>.</a:t>
            </a:r>
          </a:p>
          <a:p>
            <a:pPr marL="381000" indent="-381000" eaLnBrk="1" hangingPunct="1"/>
            <a:r>
              <a:rPr lang="en-US" altLang="en-US" sz="2400" dirty="0"/>
              <a:t>Various input </a:t>
            </a:r>
            <a:r>
              <a:rPr lang="en-US" altLang="en-US" sz="2400" b="1" dirty="0"/>
              <a:t>probability distributions </a:t>
            </a:r>
            <a:r>
              <a:rPr lang="en-US" altLang="en-US" sz="2400" dirty="0"/>
              <a:t>can be used.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BBDCC88F-28B1-42F0-87AA-96C368B8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06" y="1279746"/>
            <a:ext cx="377859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bool </a:t>
            </a:r>
            <a:r>
              <a:rPr lang="en-US" altLang="en-US" sz="1800" dirty="0" err="1">
                <a:latin typeface="Courier New" panose="02070309020205020404" pitchFamily="49" charset="0"/>
              </a:rPr>
              <a:t>isEqual</a:t>
            </a:r>
            <a:r>
              <a:rPr lang="en-US" altLang="en-US" sz="1800" dirty="0">
                <a:latin typeface="Courier New" panose="02070309020205020404" pitchFamily="49" charset="0"/>
              </a:rPr>
              <a:t>(int x, int 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if (x =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z :=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z :=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return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1BBE-201D-491A-894C-DDC132AD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Automated Test Data Generation: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Techniques, tools, and research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3A0F3-1FA2-4E0E-B2C9-B4ECC971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Adaptive random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tool(s): </a:t>
            </a:r>
            <a:r>
              <a:rPr lang="en-US" dirty="0" err="1"/>
              <a:t>ARTGen</a:t>
            </a:r>
            <a:r>
              <a:rPr lang="en-US" dirty="0"/>
              <a:t>, </a:t>
            </a:r>
            <a:r>
              <a:rPr lang="en-US" dirty="0" err="1"/>
              <a:t>Randoop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paper(s): </a:t>
            </a:r>
            <a:r>
              <a:rPr lang="en-US" i="1" dirty="0"/>
              <a:t>A survey on adaptive random testing</a:t>
            </a:r>
          </a:p>
          <a:p>
            <a:pPr>
              <a:lnSpc>
                <a:spcPct val="100000"/>
              </a:lnSpc>
            </a:pPr>
            <a:r>
              <a:rPr lang="en-US" dirty="0"/>
              <a:t>Symbolic and concolic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tool(s): JDART, KLEE, </a:t>
            </a:r>
            <a:r>
              <a:rPr lang="en-US" dirty="0">
                <a:solidFill>
                  <a:srgbClr val="66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CROWN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paper(s): </a:t>
            </a:r>
            <a:r>
              <a:rPr lang="en-US" i="1" dirty="0"/>
              <a:t>A survey of symbolic execution techniques</a:t>
            </a:r>
          </a:p>
          <a:p>
            <a:pPr>
              <a:lnSpc>
                <a:spcPct val="100000"/>
              </a:lnSpc>
            </a:pPr>
            <a:r>
              <a:rPr lang="en-US" dirty="0"/>
              <a:t>Search-based test data generation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tool(s): EvoSuite, </a:t>
            </a:r>
            <a:r>
              <a:rPr lang="en-US" dirty="0" err="1"/>
              <a:t>Pynguin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paper(s): </a:t>
            </a:r>
            <a:r>
              <a:rPr lang="en-US" i="1" dirty="0"/>
              <a:t>An extensive evaluation of search-based software testing: a review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2C65-7E0D-40D0-89A3-9CEE2F3A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D0B9-2130-43C5-9DBA-34445CE6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1495-043D-4637-8E56-D13C30B5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44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468-24ED-E539-0D9E-2A5AFFC4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917774"/>
            <a:ext cx="8273989" cy="2388412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Adaptive random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24FA-41F2-A36A-6DF3-977FCE941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37752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DCD3-066D-4890-8015-DA974C5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completed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552C-DB6A-416A-B907-C7C130C7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 by YOU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4A25-7F85-4E13-A9F8-09E5C69A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A68B7-91AB-43A1-A55A-B3BAA85B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Automated Test Generation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8321-2BE7-4551-BF7E-94DBE5DD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Zakeri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5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468-24ED-E539-0D9E-2A5AFFC49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61" y="1917774"/>
            <a:ext cx="8273989" cy="2388412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Symbolic and concolic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24FA-41F2-A36A-6DF3-977FCE941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596929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intro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buntu_GillSans">
      <a:majorFont>
        <a:latin typeface="Ubuntu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1402</TotalTime>
  <Pages>49</Pages>
  <Words>655</Words>
  <Application>Microsoft Office PowerPoint</Application>
  <PresentationFormat>On-screen Show (4:3)</PresentationFormat>
  <Paragraphs>111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Comic Sans MS</vt:lpstr>
      <vt:lpstr>Courier New</vt:lpstr>
      <vt:lpstr>Gill Sans MT</vt:lpstr>
      <vt:lpstr>Symbol</vt:lpstr>
      <vt:lpstr>Times New Roman</vt:lpstr>
      <vt:lpstr>Verdana</vt:lpstr>
      <vt:lpstr>Wingdings</vt:lpstr>
      <vt:lpstr>intro</vt:lpstr>
      <vt:lpstr>Introduction to Software Testing  Lecture 10   Automated Test Generation</vt:lpstr>
      <vt:lpstr>Recap: Testing Software is Hard</vt:lpstr>
      <vt:lpstr>Where are we?</vt:lpstr>
      <vt:lpstr>What is Automated Test Generation</vt:lpstr>
      <vt:lpstr>Generating Test Cases Randomly</vt:lpstr>
      <vt:lpstr>Automated Test Data Generation:  Techniques, tools, and research papers</vt:lpstr>
      <vt:lpstr>Adaptive random testing</vt:lpstr>
      <vt:lpstr>To be completed </vt:lpstr>
      <vt:lpstr>Symbolic and concolic execution</vt:lpstr>
      <vt:lpstr>To be completed </vt:lpstr>
      <vt:lpstr>Search-based software testing (SBST)</vt:lpstr>
      <vt:lpstr>To be completed </vt:lpstr>
      <vt:lpstr>References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 </dc:title>
  <dc:creator/>
  <cp:lastModifiedBy>Morteza Zakeri</cp:lastModifiedBy>
  <cp:revision>331</cp:revision>
  <cp:lastPrinted>1996-04-04T10:27:56Z</cp:lastPrinted>
  <dcterms:created xsi:type="dcterms:W3CDTF">1996-06-15T03:21:08Z</dcterms:created>
  <dcterms:modified xsi:type="dcterms:W3CDTF">2024-05-05T08:22:07Z</dcterms:modified>
</cp:coreProperties>
</file>