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handoutMasterIdLst>
    <p:handoutMasterId r:id="rId83"/>
  </p:handoutMasterIdLst>
  <p:sldIdLst>
    <p:sldId id="443" r:id="rId2"/>
    <p:sldId id="256" r:id="rId3"/>
    <p:sldId id="348" r:id="rId4"/>
    <p:sldId id="274" r:id="rId5"/>
    <p:sldId id="257" r:id="rId6"/>
    <p:sldId id="258" r:id="rId7"/>
    <p:sldId id="356" r:id="rId8"/>
    <p:sldId id="259" r:id="rId9"/>
    <p:sldId id="262" r:id="rId10"/>
    <p:sldId id="272" r:id="rId11"/>
    <p:sldId id="273" r:id="rId12"/>
    <p:sldId id="263" r:id="rId13"/>
    <p:sldId id="275" r:id="rId14"/>
    <p:sldId id="276" r:id="rId15"/>
    <p:sldId id="277" r:id="rId16"/>
    <p:sldId id="357" r:id="rId17"/>
    <p:sldId id="358" r:id="rId18"/>
    <p:sldId id="264" r:id="rId19"/>
    <p:sldId id="265" r:id="rId20"/>
    <p:sldId id="266" r:id="rId21"/>
    <p:sldId id="267" r:id="rId22"/>
    <p:sldId id="278" r:id="rId23"/>
    <p:sldId id="268" r:id="rId24"/>
    <p:sldId id="269" r:id="rId25"/>
    <p:sldId id="285" r:id="rId26"/>
    <p:sldId id="281" r:id="rId27"/>
    <p:sldId id="282" r:id="rId28"/>
    <p:sldId id="283" r:id="rId29"/>
    <p:sldId id="286" r:id="rId30"/>
    <p:sldId id="284" r:id="rId31"/>
    <p:sldId id="287" r:id="rId32"/>
    <p:sldId id="288" r:id="rId33"/>
    <p:sldId id="360" r:id="rId34"/>
    <p:sldId id="289" r:id="rId35"/>
    <p:sldId id="359" r:id="rId36"/>
    <p:sldId id="270" r:id="rId37"/>
    <p:sldId id="290" r:id="rId38"/>
    <p:sldId id="291" r:id="rId39"/>
    <p:sldId id="292" r:id="rId40"/>
    <p:sldId id="293" r:id="rId41"/>
    <p:sldId id="271" r:id="rId42"/>
    <p:sldId id="455" r:id="rId43"/>
    <p:sldId id="295" r:id="rId44"/>
    <p:sldId id="296" r:id="rId45"/>
    <p:sldId id="297" r:id="rId46"/>
    <p:sldId id="298" r:id="rId47"/>
    <p:sldId id="304" r:id="rId48"/>
    <p:sldId id="305" r:id="rId49"/>
    <p:sldId id="326" r:id="rId50"/>
    <p:sldId id="308" r:id="rId51"/>
    <p:sldId id="309" r:id="rId52"/>
    <p:sldId id="310" r:id="rId53"/>
    <p:sldId id="311" r:id="rId54"/>
    <p:sldId id="312" r:id="rId55"/>
    <p:sldId id="313" r:id="rId56"/>
    <p:sldId id="314" r:id="rId57"/>
    <p:sldId id="327" r:id="rId58"/>
    <p:sldId id="328" r:id="rId59"/>
    <p:sldId id="329" r:id="rId60"/>
    <p:sldId id="315" r:id="rId61"/>
    <p:sldId id="316" r:id="rId62"/>
    <p:sldId id="330" r:id="rId63"/>
    <p:sldId id="317" r:id="rId64"/>
    <p:sldId id="331" r:id="rId65"/>
    <p:sldId id="318" r:id="rId66"/>
    <p:sldId id="319" r:id="rId67"/>
    <p:sldId id="320" r:id="rId68"/>
    <p:sldId id="321" r:id="rId69"/>
    <p:sldId id="332" r:id="rId70"/>
    <p:sldId id="322" r:id="rId71"/>
    <p:sldId id="324" r:id="rId72"/>
    <p:sldId id="333" r:id="rId73"/>
    <p:sldId id="334" r:id="rId74"/>
    <p:sldId id="337" r:id="rId75"/>
    <p:sldId id="338" r:id="rId76"/>
    <p:sldId id="339" r:id="rId77"/>
    <p:sldId id="340" r:id="rId78"/>
    <p:sldId id="349" r:id="rId79"/>
    <p:sldId id="350" r:id="rId80"/>
    <p:sldId id="454" r:id="rId81"/>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mi"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a:srgbClr val="990099"/>
    <a:srgbClr val="33CC33"/>
    <a:srgbClr val="00145A"/>
    <a:srgbClr val="FF0066"/>
    <a:srgbClr val="6699FF"/>
    <a:srgbClr val="FFDC6D"/>
    <a:srgbClr val="E6E6E6"/>
    <a:srgbClr val="001E5A"/>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87779" autoAdjust="0"/>
  </p:normalViewPr>
  <p:slideViewPr>
    <p:cSldViewPr snapToGrid="0">
      <p:cViewPr varScale="1">
        <p:scale>
          <a:sx n="93" d="100"/>
          <a:sy n="93" d="100"/>
        </p:scale>
        <p:origin x="2226" y="90"/>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0"/>
    </p:cViewPr>
  </p:sorterViewPr>
  <p:notesViewPr>
    <p:cSldViewPr snapToGrid="0">
      <p:cViewPr varScale="1">
        <p:scale>
          <a:sx n="85" d="100"/>
          <a:sy n="85" d="100"/>
        </p:scale>
        <p:origin x="-302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9-08-29T11:25:17.197" idx="1">
    <p:pos x="10" y="10"/>
    <p:text>A notable feature of Figure 4-10 is the spike in CPU usage right after each step up in virtual users. For the first couple of
steps the CPU soon settles down and handles that number of users better, but as load increases the CPU utilization becomes
increasingly intense. Remember that the injection profile you select for your performance test scripts can create periods of
artificially high load, especially right after becoming active, so you need to bear this in mind when analyzing test results.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6698">
              <a:defRPr sz="1200" b="0" i="1"/>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6698">
              <a:defRPr sz="1200" b="0" i="1"/>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6698">
              <a:defRPr sz="1200" b="0" i="1"/>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6698">
              <a:defRPr sz="1200" b="0" i="1"/>
            </a:lvl1pPr>
          </a:lstStyle>
          <a:p>
            <a:pPr>
              <a:defRPr/>
            </a:pPr>
            <a:fld id="{D9F5B512-CDD9-4BC1-B82A-5A4144EC0104}" type="slidenum">
              <a:rPr lang="en-US"/>
              <a:pPr>
                <a:defRPr/>
              </a:pPr>
              <a:t>‹#›</a:t>
            </a:fld>
            <a:endParaRPr lang="en-US"/>
          </a:p>
        </p:txBody>
      </p:sp>
    </p:spTree>
    <p:extLst>
      <p:ext uri="{BB962C8B-B14F-4D97-AF65-F5344CB8AC3E}">
        <p14:creationId xmlns:p14="http://schemas.microsoft.com/office/powerpoint/2010/main" val="3828537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6698">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6698">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6698">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6698">
              <a:defRPr sz="1200" b="0" i="1">
                <a:solidFill>
                  <a:schemeClr val="tx1"/>
                </a:solidFill>
              </a:defRPr>
            </a:lvl1pPr>
          </a:lstStyle>
          <a:p>
            <a:pPr>
              <a:defRPr/>
            </a:pPr>
            <a:fld id="{8A34E319-0424-425B-9C80-9677C9F2A8AF}" type="slidenum">
              <a:rPr lang="en-US"/>
              <a:pPr>
                <a:defRPr/>
              </a:pPr>
              <a:t>‹#›</a:t>
            </a:fld>
            <a:endParaRPr lang="en-US"/>
          </a:p>
        </p:txBody>
      </p:sp>
      <p:sp>
        <p:nvSpPr>
          <p:cNvPr id="2054" name="Rectangle 6"/>
          <p:cNvSpPr>
            <a:spLocks noGrp="1" noChangeArrowheads="1"/>
          </p:cNvSpPr>
          <p:nvPr>
            <p:ph type="body" sz="quarter" idx="3"/>
          </p:nvPr>
        </p:nvSpPr>
        <p:spPr bwMode="auto">
          <a:xfrm>
            <a:off x="974725" y="4559300"/>
            <a:ext cx="5365750" cy="4319588"/>
          </a:xfrm>
          <a:prstGeom prst="rect">
            <a:avLst/>
          </a:prstGeom>
          <a:noFill/>
          <a:ln w="9525">
            <a:noFill/>
            <a:miter lim="800000"/>
            <a:headEnd/>
            <a:tailEnd/>
          </a:ln>
          <a:effectLst/>
        </p:spPr>
        <p:txBody>
          <a:bodyPr vert="horz" wrap="square" lIns="97316" tIns="48659" rIns="97316" bIns="486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7"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6088" name="Rectangle 8"/>
          <p:cNvSpPr>
            <a:spLocks noChangeArrowheads="1"/>
          </p:cNvSpPr>
          <p:nvPr/>
        </p:nvSpPr>
        <p:spPr bwMode="auto">
          <a:xfrm>
            <a:off x="3262313" y="9144000"/>
            <a:ext cx="7889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285" tIns="46981" rIns="92285" bIns="46981">
            <a:spAutoFit/>
          </a:bodyPr>
          <a:lstStyle>
            <a:lvl1pPr defTabSz="915988">
              <a:defRPr sz="2000" b="1">
                <a:solidFill>
                  <a:srgbClr val="FAFD00"/>
                </a:solidFill>
                <a:latin typeface="Times New Roman" pitchFamily="18" charset="0"/>
              </a:defRPr>
            </a:lvl1pPr>
            <a:lvl2pPr marL="742950" indent="-285750" defTabSz="915988">
              <a:defRPr sz="2000" b="1">
                <a:solidFill>
                  <a:srgbClr val="FAFD00"/>
                </a:solidFill>
                <a:latin typeface="Times New Roman" pitchFamily="18" charset="0"/>
              </a:defRPr>
            </a:lvl2pPr>
            <a:lvl3pPr marL="1143000" indent="-228600" defTabSz="915988">
              <a:defRPr sz="2000" b="1">
                <a:solidFill>
                  <a:srgbClr val="FAFD00"/>
                </a:solidFill>
                <a:latin typeface="Times New Roman" pitchFamily="18" charset="0"/>
              </a:defRPr>
            </a:lvl3pPr>
            <a:lvl4pPr marL="1600200" indent="-228600" defTabSz="915988">
              <a:defRPr sz="2000" b="1">
                <a:solidFill>
                  <a:srgbClr val="FAFD00"/>
                </a:solidFill>
                <a:latin typeface="Times New Roman" pitchFamily="18" charset="0"/>
              </a:defRPr>
            </a:lvl4pPr>
            <a:lvl5pPr marL="2057400" indent="-228600" defTabSz="915988">
              <a:defRPr sz="2000" b="1">
                <a:solidFill>
                  <a:srgbClr val="FAFD00"/>
                </a:solidFill>
                <a:latin typeface="Times New Roman" pitchFamily="18" charset="0"/>
              </a:defRPr>
            </a:lvl5pPr>
            <a:lvl6pPr marL="2514600" indent="-228600" defTabSz="915988" eaLnBrk="0" fontAlgn="base" hangingPunct="0">
              <a:spcBef>
                <a:spcPct val="0"/>
              </a:spcBef>
              <a:spcAft>
                <a:spcPct val="0"/>
              </a:spcAft>
              <a:defRPr sz="2000" b="1">
                <a:solidFill>
                  <a:srgbClr val="FAFD00"/>
                </a:solidFill>
                <a:latin typeface="Times New Roman" pitchFamily="18" charset="0"/>
              </a:defRPr>
            </a:lvl6pPr>
            <a:lvl7pPr marL="2971800" indent="-228600" defTabSz="915988" eaLnBrk="0" fontAlgn="base" hangingPunct="0">
              <a:spcBef>
                <a:spcPct val="0"/>
              </a:spcBef>
              <a:spcAft>
                <a:spcPct val="0"/>
              </a:spcAft>
              <a:defRPr sz="2000" b="1">
                <a:solidFill>
                  <a:srgbClr val="FAFD00"/>
                </a:solidFill>
                <a:latin typeface="Times New Roman" pitchFamily="18" charset="0"/>
              </a:defRPr>
            </a:lvl7pPr>
            <a:lvl8pPr marL="3429000" indent="-228600" defTabSz="915988" eaLnBrk="0" fontAlgn="base" hangingPunct="0">
              <a:spcBef>
                <a:spcPct val="0"/>
              </a:spcBef>
              <a:spcAft>
                <a:spcPct val="0"/>
              </a:spcAft>
              <a:defRPr sz="2000" b="1">
                <a:solidFill>
                  <a:srgbClr val="FAFD00"/>
                </a:solidFill>
                <a:latin typeface="Times New Roman" pitchFamily="18" charset="0"/>
              </a:defRPr>
            </a:lvl8pPr>
            <a:lvl9pPr marL="3886200" indent="-228600" defTabSz="915988" eaLnBrk="0" fontAlgn="base" hangingPunct="0">
              <a:spcBef>
                <a:spcPct val="0"/>
              </a:spcBef>
              <a:spcAft>
                <a:spcPct val="0"/>
              </a:spcAft>
              <a:defRPr sz="2000" b="1">
                <a:solidFill>
                  <a:srgbClr val="FAFD00"/>
                </a:solidFill>
                <a:latin typeface="Times New Roman" pitchFamily="18" charset="0"/>
              </a:defRPr>
            </a:lvl9pPr>
          </a:lstStyle>
          <a:p>
            <a:pPr algn="ctr">
              <a:lnSpc>
                <a:spcPct val="90000"/>
              </a:lnSpc>
            </a:pPr>
            <a:r>
              <a:rPr lang="en-US" altLang="en-US" sz="1400" b="0">
                <a:solidFill>
                  <a:schemeClr val="tx1"/>
                </a:solidFill>
              </a:rPr>
              <a:t>Page </a:t>
            </a:r>
            <a:fld id="{0C6F441A-AA09-4A39-B609-07294F4F15BB}" type="slidenum">
              <a:rPr lang="en-US" altLang="en-US" sz="1400" b="0">
                <a:solidFill>
                  <a:schemeClr val="tx1"/>
                </a:solidFill>
              </a:rPr>
              <a:pPr algn="ctr">
                <a:lnSpc>
                  <a:spcPct val="90000"/>
                </a:lnSpc>
              </a:pPr>
              <a:t>‹#›</a:t>
            </a:fld>
            <a:endParaRPr lang="en-US" altLang="en-US" sz="1400" b="0">
              <a:solidFill>
                <a:schemeClr val="tx1"/>
              </a:solidFill>
            </a:endParaRPr>
          </a:p>
        </p:txBody>
      </p:sp>
    </p:spTree>
    <p:extLst>
      <p:ext uri="{BB962C8B-B14F-4D97-AF65-F5344CB8AC3E}">
        <p14:creationId xmlns:p14="http://schemas.microsoft.com/office/powerpoint/2010/main" val="2923765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02D00990-A5B2-41C8-83DA-768256BDE711}" type="slidenum">
              <a:rPr lang="en-US" altLang="en-US" sz="1100" b="0">
                <a:solidFill>
                  <a:schemeClr val="tx1"/>
                </a:solidFill>
              </a:rPr>
              <a:pPr/>
              <a:t>1</a:t>
            </a:fld>
            <a:endParaRPr lang="en-US" altLang="en-US" sz="1100" b="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6EC66B0F-E7B3-BCAD-51B8-409948DE2D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86E38ED4-911A-4B1D-BE17-00D025B6FCC3}" type="slidenum">
              <a:rPr lang="fa-IR" altLang="en-US"/>
              <a:pPr algn="l">
                <a:spcBef>
                  <a:spcPct val="0"/>
                </a:spcBef>
              </a:pPr>
              <a:t>36</a:t>
            </a:fld>
            <a:endParaRPr lang="en-US" altLang="en-US"/>
          </a:p>
        </p:txBody>
      </p:sp>
      <p:sp>
        <p:nvSpPr>
          <p:cNvPr id="132099" name="Rectangle 2">
            <a:extLst>
              <a:ext uri="{FF2B5EF4-FFF2-40B4-BE49-F238E27FC236}">
                <a16:creationId xmlns:a16="http://schemas.microsoft.com/office/drawing/2014/main" id="{F663AFED-54F8-A6BE-D128-1B32F0F81CB6}"/>
              </a:ext>
            </a:extLst>
          </p:cNvPr>
          <p:cNvSpPr>
            <a:spLocks noRot="1" noChangeArrowheads="1" noTextEdit="1"/>
          </p:cNvSpPr>
          <p:nvPr>
            <p:ph type="sldImg"/>
          </p:nvPr>
        </p:nvSpPr>
        <p:spPr>
          <a:ln/>
        </p:spPr>
      </p:sp>
      <p:sp>
        <p:nvSpPr>
          <p:cNvPr id="132100" name="Rectangle 3">
            <a:extLst>
              <a:ext uri="{FF2B5EF4-FFF2-40B4-BE49-F238E27FC236}">
                <a16:creationId xmlns:a16="http://schemas.microsoft.com/office/drawing/2014/main" id="{0E55115B-4663-5DC9-E203-6948B697FA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D16429AB-ED6C-DEDA-4E2F-6BAD6809D394}"/>
              </a:ext>
            </a:extLst>
          </p:cNvPr>
          <p:cNvSpPr>
            <a:spLocks noGrp="1" noRot="1" noChangeAspect="1" noChangeArrowheads="1" noTextEdit="1"/>
          </p:cNvSpPr>
          <p:nvPr>
            <p:ph type="sldImg"/>
          </p:nvPr>
        </p:nvSpPr>
        <p:spPr>
          <a:ln/>
        </p:spPr>
      </p:sp>
      <p:sp>
        <p:nvSpPr>
          <p:cNvPr id="149507" name="Notes Placeholder 2">
            <a:extLst>
              <a:ext uri="{FF2B5EF4-FFF2-40B4-BE49-F238E27FC236}">
                <a16:creationId xmlns:a16="http://schemas.microsoft.com/office/drawing/2014/main" id="{D131759B-1868-D1F2-9460-9E48C774F2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solidFill>
                  <a:srgbClr val="92D050"/>
                </a:solidFill>
                <a:latin typeface="Arial" panose="020B0604020202020204" pitchFamily="34" charset="0"/>
                <a:cs typeface="Arial" panose="020B0604020202020204" pitchFamily="34" charset="0"/>
              </a:rPr>
              <a:t>Figure 4-5 builds on the previous two by adding response-time data for the checkpoints that were defined as part of the</a:t>
            </a:r>
          </a:p>
          <a:p>
            <a:pPr algn="l" rtl="0" eaLnBrk="1" hangingPunct="1"/>
            <a:r>
              <a:rPr lang="en-US" altLang="en-US">
                <a:solidFill>
                  <a:srgbClr val="92D050"/>
                </a:solidFill>
                <a:latin typeface="Arial" panose="020B0604020202020204" pitchFamily="34" charset="0"/>
                <a:cs typeface="Arial" panose="020B0604020202020204" pitchFamily="34" charset="0"/>
              </a:rPr>
              <a:t>transaction. As mentioned in Chapter 2, adding checkpoints improves the granularity of the response-time analysis and</a:t>
            </a:r>
          </a:p>
          <a:p>
            <a:pPr algn="l" rtl="0" eaLnBrk="1" hangingPunct="1"/>
            <a:r>
              <a:rPr lang="en-US" altLang="en-US">
                <a:solidFill>
                  <a:srgbClr val="92D050"/>
                </a:solidFill>
                <a:latin typeface="Arial" panose="020B0604020202020204" pitchFamily="34" charset="0"/>
                <a:cs typeface="Arial" panose="020B0604020202020204" pitchFamily="34" charset="0"/>
              </a:rPr>
              <a:t>allows correlation of poor response-time performance with the specific activities of a transaction. The figure shows that the</a:t>
            </a:r>
          </a:p>
          <a:p>
            <a:pPr algn="l" rtl="0" eaLnBrk="1" hangingPunct="1"/>
            <a:r>
              <a:rPr lang="en-US" altLang="en-US">
                <a:solidFill>
                  <a:srgbClr val="92D050"/>
                </a:solidFill>
                <a:latin typeface="Arial" panose="020B0604020202020204" pitchFamily="34" charset="0"/>
                <a:cs typeface="Arial" panose="020B0604020202020204" pitchFamily="34" charset="0"/>
              </a:rPr>
              <a:t>spike in transaction response-time at approximately 1,500 seconds corresponded to an even more dramatic spike in</a:t>
            </a:r>
          </a:p>
          <a:p>
            <a:pPr algn="l" rtl="0" eaLnBrk="1" hangingPunct="1"/>
            <a:r>
              <a:rPr lang="en-US" altLang="en-US">
                <a:solidFill>
                  <a:srgbClr val="92D050"/>
                </a:solidFill>
                <a:latin typeface="Arial" panose="020B0604020202020204" pitchFamily="34" charset="0"/>
                <a:cs typeface="Arial" panose="020B0604020202020204" pitchFamily="34" charset="0"/>
              </a:rPr>
              <a:t>checkpoints but did not correspond to the number of active virtual users.</a:t>
            </a:r>
          </a:p>
          <a:p>
            <a:pPr algn="l" rtl="0" eaLnBrk="1" hangingPunct="1"/>
            <a:endParaRPr lang="en-US" altLang="en-US">
              <a:latin typeface="Arial" panose="020B0604020202020204" pitchFamily="34" charset="0"/>
              <a:cs typeface="Arial" panose="020B0604020202020204" pitchFamily="34" charset="0"/>
            </a:endParaRPr>
          </a:p>
          <a:p>
            <a:pPr algn="l" rtl="0" eaLnBrk="1" hangingPunct="1"/>
            <a:endParaRPr lang="en-US" altLang="en-US">
              <a:latin typeface="Arial" panose="020B0604020202020204" pitchFamily="34" charset="0"/>
              <a:cs typeface="Arial" panose="020B0604020202020204" pitchFamily="34" charset="0"/>
            </a:endParaRPr>
          </a:p>
          <a:p>
            <a:pPr algn="l" rtl="0" eaLnBrk="1" hangingPunct="1"/>
            <a:r>
              <a:rPr lang="en-US" altLang="en-US">
                <a:latin typeface="Arial" panose="020B0604020202020204" pitchFamily="34" charset="0"/>
                <a:cs typeface="Arial" panose="020B0604020202020204" pitchFamily="34" charset="0"/>
              </a:rPr>
              <a:t>In fact, the response-time spike at about 1,500 seconds was caused by an invalid set of login credentials supplied as part of</a:t>
            </a:r>
          </a:p>
          <a:p>
            <a:pPr algn="l" rtl="0" eaLnBrk="1" hangingPunct="1"/>
            <a:r>
              <a:rPr lang="en-US" altLang="en-US">
                <a:latin typeface="Arial" panose="020B0604020202020204" pitchFamily="34" charset="0"/>
                <a:cs typeface="Arial" panose="020B0604020202020204" pitchFamily="34" charset="0"/>
              </a:rPr>
              <a:t>the transaction input data. This clearly demonstrates the effect that inappropriate data can have on the results of a</a:t>
            </a:r>
          </a:p>
          <a:p>
            <a:pPr algn="l" rtl="0" eaLnBrk="1" hangingPunct="1"/>
            <a:r>
              <a:rPr lang="en-US" altLang="en-US">
                <a:latin typeface="Arial" panose="020B0604020202020204" pitchFamily="34" charset="0"/>
                <a:cs typeface="Arial" panose="020B0604020202020204" pitchFamily="34" charset="0"/>
              </a:rPr>
              <a:t>performance test.</a:t>
            </a:r>
          </a:p>
        </p:txBody>
      </p:sp>
      <p:sp>
        <p:nvSpPr>
          <p:cNvPr id="149508" name="Slide Number Placeholder 3">
            <a:extLst>
              <a:ext uri="{FF2B5EF4-FFF2-40B4-BE49-F238E27FC236}">
                <a16:creationId xmlns:a16="http://schemas.microsoft.com/office/drawing/2014/main" id="{5F49DEF8-20C7-E4C7-A9C2-89A1BD028C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E5BEFAB-56E1-4AF4-BEC3-6257F1F301E6}" type="slidenum">
              <a:rPr lang="fa-IR" altLang="en-US"/>
              <a:pPr algn="l">
                <a:spcBef>
                  <a:spcPct val="0"/>
                </a:spcBef>
              </a:pPr>
              <a:t>52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7CA4DEAF-F2BB-9E3D-3612-35796735EA62}"/>
              </a:ext>
            </a:extLst>
          </p:cNvPr>
          <p:cNvSpPr>
            <a:spLocks noGrp="1" noRot="1" noChangeAspect="1" noChangeArrowheads="1" noTextEdit="1"/>
          </p:cNvSpPr>
          <p:nvPr>
            <p:ph type="sldImg"/>
          </p:nvPr>
        </p:nvSpPr>
        <p:spPr>
          <a:ln/>
        </p:spPr>
      </p:sp>
      <p:sp>
        <p:nvSpPr>
          <p:cNvPr id="151555" name="Notes Placeholder 2">
            <a:extLst>
              <a:ext uri="{FF2B5EF4-FFF2-40B4-BE49-F238E27FC236}">
                <a16:creationId xmlns:a16="http://schemas.microsoft.com/office/drawing/2014/main" id="{5736406D-77B7-F1A6-A520-93B29204A9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endParaRPr lang="en-US" altLang="en-US">
              <a:solidFill>
                <a:srgbClr val="92D050"/>
              </a:solidFill>
              <a:latin typeface="Arial" panose="020B0604020202020204" pitchFamily="34" charset="0"/>
              <a:cs typeface="Arial" panose="020B0604020202020204" pitchFamily="34" charset="0"/>
            </a:endParaRPr>
          </a:p>
        </p:txBody>
      </p:sp>
      <p:sp>
        <p:nvSpPr>
          <p:cNvPr id="151556" name="Slide Number Placeholder 3">
            <a:extLst>
              <a:ext uri="{FF2B5EF4-FFF2-40B4-BE49-F238E27FC236}">
                <a16:creationId xmlns:a16="http://schemas.microsoft.com/office/drawing/2014/main" id="{6265F52B-E00E-54E7-E89C-A7A093A076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83219591-6E58-431A-AF14-664DE0CE0B9D}" type="slidenum">
              <a:rPr lang="fa-IR" altLang="en-US"/>
              <a:pPr algn="l">
                <a:spcBef>
                  <a:spcPct val="0"/>
                </a:spcBef>
              </a:pPr>
              <a:t>53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B91CDB85-C3B9-1AAB-6C1B-FE5870E6A07E}"/>
              </a:ext>
            </a:extLst>
          </p:cNvPr>
          <p:cNvSpPr>
            <a:spLocks noGrp="1" noRot="1" noChangeAspect="1" noChangeArrowheads="1" noTextEdit="1"/>
          </p:cNvSpPr>
          <p:nvPr>
            <p:ph type="sldImg"/>
          </p:nvPr>
        </p:nvSpPr>
        <p:spPr>
          <a:ln/>
        </p:spPr>
      </p:sp>
      <p:sp>
        <p:nvSpPr>
          <p:cNvPr id="153603" name="Notes Placeholder 2">
            <a:extLst>
              <a:ext uri="{FF2B5EF4-FFF2-40B4-BE49-F238E27FC236}">
                <a16:creationId xmlns:a16="http://schemas.microsoft.com/office/drawing/2014/main" id="{5BE09ECD-8241-9520-7C4C-7ECD3FE070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latin typeface="Arial" panose="020B0604020202020204" pitchFamily="34" charset="0"/>
                <a:cs typeface="Arial" panose="020B0604020202020204" pitchFamily="34" charset="0"/>
              </a:rPr>
              <a:t>Performance testing tools should provide us with a clear starting point for analysis. For example, Figure 4-7 lists the ten</a:t>
            </a:r>
          </a:p>
          <a:p>
            <a:pPr algn="l" rtl="0" eaLnBrk="1" hangingPunct="1"/>
            <a:r>
              <a:rPr lang="en-US" altLang="en-US">
                <a:latin typeface="Arial" panose="020B0604020202020204" pitchFamily="34" charset="0"/>
                <a:cs typeface="Arial" panose="020B0604020202020204" pitchFamily="34" charset="0"/>
              </a:rPr>
              <a:t>worst-performing checkpoints for all the transactions within a performance test. This sort of graph is useful for highlighting</a:t>
            </a:r>
          </a:p>
          <a:p>
            <a:pPr algn="l" rtl="0" eaLnBrk="1" hangingPunct="1"/>
            <a:r>
              <a:rPr lang="en-US" altLang="en-US">
                <a:latin typeface="Arial" panose="020B0604020202020204" pitchFamily="34" charset="0"/>
                <a:cs typeface="Arial" panose="020B0604020202020204" pitchFamily="34" charset="0"/>
              </a:rPr>
              <a:t>problem areas when there are many checkpoints and transactions.</a:t>
            </a:r>
          </a:p>
        </p:txBody>
      </p:sp>
      <p:sp>
        <p:nvSpPr>
          <p:cNvPr id="153604" name="Slide Number Placeholder 3">
            <a:extLst>
              <a:ext uri="{FF2B5EF4-FFF2-40B4-BE49-F238E27FC236}">
                <a16:creationId xmlns:a16="http://schemas.microsoft.com/office/drawing/2014/main" id="{721B99BD-859A-D6EE-5205-9C0F18D4AF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9145A42-EF3C-4E67-9299-ADC6EFD02735}" type="slidenum">
              <a:rPr lang="fa-IR" altLang="en-US"/>
              <a:pPr algn="l">
                <a:spcBef>
                  <a:spcPct val="0"/>
                </a:spcBef>
              </a:pPr>
              <a:t>54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2F9FFD64-969B-28FA-9F81-66C7683C22D0}"/>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E02EFB0D-0EC1-93A1-4D3B-EB6A1AD11CD8}"/>
              </a:ext>
            </a:extLst>
          </p:cNvPr>
          <p:cNvSpPr>
            <a:spLocks noGrp="1"/>
          </p:cNvSpPr>
          <p:nvPr>
            <p:ph type="body" idx="1"/>
          </p:nvPr>
        </p:nvSpPr>
        <p:spPr/>
        <p:txBody>
          <a:bodyPr>
            <a:normAutofit fontScale="92500" lnSpcReduction="20000"/>
          </a:bodyPr>
          <a:lstStyle/>
          <a:p>
            <a:pPr algn="l" rtl="0" eaLnBrk="1" hangingPunct="1">
              <a:defRPr/>
            </a:pPr>
            <a:r>
              <a:rPr lang="en-US" dirty="0"/>
              <a:t>Next to response time, performance testers are usually most interested in how much data or how many transactions can be</a:t>
            </a:r>
          </a:p>
          <a:p>
            <a:pPr algn="l" rtl="0" eaLnBrk="1" hangingPunct="1">
              <a:defRPr/>
            </a:pPr>
            <a:r>
              <a:rPr lang="en-US" dirty="0"/>
              <a:t>handled simultaneously. You can think of this measurement as </a:t>
            </a:r>
            <a:r>
              <a:rPr lang="en-US" i="1" dirty="0"/>
              <a:t>throughput to emphasize how fast a particular number of</a:t>
            </a:r>
          </a:p>
          <a:p>
            <a:pPr algn="l" rtl="0" eaLnBrk="1" hangingPunct="1">
              <a:defRPr/>
            </a:pPr>
            <a:r>
              <a:rPr lang="en-US" dirty="0"/>
              <a:t>transactions are handled or as </a:t>
            </a:r>
            <a:r>
              <a:rPr lang="en-US" i="1" dirty="0"/>
              <a:t>capacity to emphasize how many transactions can be handled in a particular time period.</a:t>
            </a:r>
          </a:p>
          <a:p>
            <a:pPr algn="l" rtl="0" eaLnBrk="1" hangingPunct="1">
              <a:defRPr/>
            </a:pPr>
            <a:r>
              <a:rPr lang="en-US" dirty="0"/>
              <a:t>Figure 4-8 illustrates transaction throughput per second for the duration of a performance test. This view shows when peak</a:t>
            </a:r>
          </a:p>
          <a:p>
            <a:pPr algn="l" rtl="0" eaLnBrk="1" hangingPunct="1">
              <a:defRPr/>
            </a:pPr>
            <a:r>
              <a:rPr lang="en-US" dirty="0"/>
              <a:t>throughput was achieved and whether any significant variation in transaction throughput occurred at any point.</a:t>
            </a:r>
          </a:p>
          <a:p>
            <a:pPr algn="l" rtl="0" eaLnBrk="1" hangingPunct="1">
              <a:defRPr/>
            </a:pPr>
            <a:endParaRPr lang="en-US" dirty="0"/>
          </a:p>
          <a:p>
            <a:pPr algn="l" rtl="0" eaLnBrk="1" hangingPunct="1">
              <a:defRPr/>
            </a:pPr>
            <a:r>
              <a:rPr lang="en-US" dirty="0"/>
              <a:t>A sudden reduction in transaction throughput invariably indicates problems and may coincide with errors encountered by a</a:t>
            </a:r>
          </a:p>
          <a:p>
            <a:pPr algn="l" rtl="0" eaLnBrk="1" hangingPunct="1">
              <a:defRPr/>
            </a:pPr>
            <a:r>
              <a:rPr lang="en-US" dirty="0"/>
              <a:t>virtual user. I have seen this frequently occur when the web server tier reaches its saturation point for incoming requests.</a:t>
            </a:r>
          </a:p>
          <a:p>
            <a:pPr algn="l" rtl="0" eaLnBrk="1" hangingPunct="1">
              <a:defRPr/>
            </a:pPr>
            <a:r>
              <a:rPr lang="en-US" dirty="0"/>
              <a:t>Virtual users start to stall while waiting for the web servers to respond, resulting in an attendant drop in transaction</a:t>
            </a:r>
          </a:p>
          <a:p>
            <a:pPr algn="l" rtl="0" eaLnBrk="1" hangingPunct="1">
              <a:defRPr/>
            </a:pPr>
            <a:r>
              <a:rPr lang="en-US" dirty="0"/>
              <a:t>throughput. Eventually users will start to time out and fail, however you may find that throughput stabilizes again (albeit at a</a:t>
            </a:r>
          </a:p>
          <a:p>
            <a:pPr algn="l" rtl="0" eaLnBrk="1" hangingPunct="1">
              <a:defRPr/>
            </a:pPr>
            <a:r>
              <a:rPr lang="en-US" dirty="0"/>
              <a:t>lower level) once the number of active users is reduced to a level that can be handled by the web servers. If you're really</a:t>
            </a:r>
          </a:p>
          <a:p>
            <a:pPr algn="l" rtl="0" eaLnBrk="1" hangingPunct="1">
              <a:defRPr/>
            </a:pPr>
            <a:r>
              <a:rPr lang="en-US" dirty="0"/>
              <a:t>unlucky, the web or application servers may not be able to recover and all your virtual users will fail.</a:t>
            </a:r>
          </a:p>
          <a:p>
            <a:pPr algn="l" rtl="0" eaLnBrk="1" hangingPunct="1">
              <a:defRPr/>
            </a:pPr>
            <a:r>
              <a:rPr lang="en-US" dirty="0"/>
              <a:t>In short, reduced throughput is a useful indicator of the capacity limitations in the web or application server tier.</a:t>
            </a:r>
          </a:p>
        </p:txBody>
      </p:sp>
      <p:sp>
        <p:nvSpPr>
          <p:cNvPr id="155652" name="Slide Number Placeholder 3">
            <a:extLst>
              <a:ext uri="{FF2B5EF4-FFF2-40B4-BE49-F238E27FC236}">
                <a16:creationId xmlns:a16="http://schemas.microsoft.com/office/drawing/2014/main" id="{B1C29FA9-4651-F14D-5F14-214CF1093E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F907F14-A8B8-44AB-8EA6-13938C829A98}" type="slidenum">
              <a:rPr lang="fa-IR" altLang="en-US"/>
              <a:pPr algn="l">
                <a:spcBef>
                  <a:spcPct val="0"/>
                </a:spcBef>
              </a:pPr>
              <a:t>55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3A2FBAE4-BF76-4532-256F-00086F2EB5DA}"/>
              </a:ext>
            </a:extLst>
          </p:cNvPr>
          <p:cNvSpPr>
            <a:spLocks noRot="1" noChangeArrowheads="1" noTextEdit="1"/>
          </p:cNvSpPr>
          <p:nvPr>
            <p:ph type="sldImg"/>
          </p:nvPr>
        </p:nvSpPr>
        <p:spPr>
          <a:ln/>
        </p:spPr>
      </p:sp>
      <p:sp>
        <p:nvSpPr>
          <p:cNvPr id="157699" name="Rectangle 3">
            <a:extLst>
              <a:ext uri="{FF2B5EF4-FFF2-40B4-BE49-F238E27FC236}">
                <a16:creationId xmlns:a16="http://schemas.microsoft.com/office/drawing/2014/main" id="{CF870C32-3D0D-4EDD-8C3C-0CDFCF590AFE}"/>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looks at the number of GET, CONNECT, and POST requests for active concurrent users during a web-based performance test. These values should gradually increase over the duration of the test, as they do in Figure 4-9. Any sudden drop-off, especially when combined with the appearance of virtual user errors, could indicate problems at the web server layer.</a:t>
            </a:r>
          </a:p>
          <a:p>
            <a:pPr algn="l" rtl="0"/>
            <a:r>
              <a:rPr lang="en-US" altLang="en-US">
                <a:latin typeface="Arial" panose="020B0604020202020204" pitchFamily="34" charset="0"/>
                <a:cs typeface="Arial" panose="020B0604020202020204" pitchFamily="34" charset="0"/>
              </a:rPr>
              <a:t>Of course, the web servers are not always the cause of the problem. I have seen many cases where virtual users timed out</a:t>
            </a:r>
          </a:p>
          <a:p>
            <a:pPr algn="l" rtl="0"/>
            <a:r>
              <a:rPr lang="en-US" altLang="en-US">
                <a:latin typeface="Arial" panose="020B0604020202020204" pitchFamily="34" charset="0"/>
                <a:cs typeface="Arial" panose="020B0604020202020204" pitchFamily="34" charset="0"/>
              </a:rPr>
              <a:t>waiting for a web server response, only to find that the actual problem was a long-running database query that had not yet</a:t>
            </a:r>
          </a:p>
          <a:p>
            <a:pPr algn="l" rtl="0"/>
            <a:r>
              <a:rPr lang="en-US" altLang="en-US">
                <a:latin typeface="Arial" panose="020B0604020202020204" pitchFamily="34" charset="0"/>
                <a:cs typeface="Arial" panose="020B0604020202020204" pitchFamily="34" charset="0"/>
              </a:rPr>
              <a:t>returned a result to the application or web server tier. This demonstrates the importance of setting up KPI monitoring for all</a:t>
            </a:r>
          </a:p>
          <a:p>
            <a:pPr algn="l" rtl="0"/>
            <a:r>
              <a:rPr lang="en-US" altLang="en-US">
                <a:latin typeface="Arial" panose="020B0604020202020204" pitchFamily="34" charset="0"/>
                <a:cs typeface="Arial" panose="020B0604020202020204" pitchFamily="34" charset="0"/>
              </a:rPr>
              <a:t>server tiers in the application landscape.</a:t>
            </a:r>
          </a:p>
          <a:p>
            <a:pPr algn="l" rtl="0"/>
            <a:endParaRPr lang="en-US" altLang="en-US">
              <a:latin typeface="Arial" panose="020B0604020202020204" pitchFamily="34" charset="0"/>
              <a:cs typeface="Arial" panose="020B0604020202020204" pitchFamily="34" charset="0"/>
            </a:endParaRP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311864DC-8D17-AB33-22C7-8BE6E6132DAA}"/>
              </a:ext>
            </a:extLst>
          </p:cNvPr>
          <p:cNvSpPr>
            <a:spLocks noRot="1" noChangeArrowheads="1" noTextEdit="1"/>
          </p:cNvSpPr>
          <p:nvPr>
            <p:ph type="sldImg"/>
          </p:nvPr>
        </p:nvSpPr>
        <p:spPr>
          <a:ln/>
        </p:spPr>
      </p:sp>
      <p:sp>
        <p:nvSpPr>
          <p:cNvPr id="159747" name="Rectangle 3">
            <a:extLst>
              <a:ext uri="{FF2B5EF4-FFF2-40B4-BE49-F238E27FC236}">
                <a16:creationId xmlns:a16="http://schemas.microsoft.com/office/drawing/2014/main" id="{DDCE3E6B-6F76-36C5-C418-1922AD670EA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These technologies provide server performance data (along with other metrics) to a remote system. That is, the server being</a:t>
            </a:r>
          </a:p>
          <a:p>
            <a:pPr algn="l" rtl="0"/>
            <a:r>
              <a:rPr lang="en-US" altLang="en-US">
                <a:latin typeface="Arial" panose="020B0604020202020204" pitchFamily="34" charset="0"/>
                <a:cs typeface="Arial" panose="020B0604020202020204" pitchFamily="34" charset="0"/>
              </a:rPr>
              <a:t>tested passes data over the network to the part of your performance testing tool that runs your monitoring software. </a:t>
            </a:r>
          </a:p>
          <a:p>
            <a:pPr algn="l" rtl="0"/>
            <a:r>
              <a:rPr lang="en-US" altLang="en-US">
                <a:latin typeface="Arial" panose="020B0604020202020204" pitchFamily="34" charset="0"/>
                <a:cs typeface="Arial" panose="020B0604020202020204" pitchFamily="34" charset="0"/>
              </a:rPr>
              <a:t>The big advantage of using remote monitoring is that you don't usually need to install any software onto the servers you</a:t>
            </a:r>
          </a:p>
          <a:p>
            <a:pPr algn="l" rtl="0"/>
            <a:r>
              <a:rPr lang="en-US" altLang="en-US">
                <a:latin typeface="Arial" panose="020B0604020202020204" pitchFamily="34" charset="0"/>
                <a:cs typeface="Arial" panose="020B0604020202020204" pitchFamily="34" charset="0"/>
              </a:rPr>
              <a:t>want to monitor. This circumvents problems with internal security policies that prohibit installation of any software that is not</a:t>
            </a:r>
          </a:p>
          <a:p>
            <a:pPr algn="l" rtl="0"/>
            <a:r>
              <a:rPr lang="en-US" altLang="en-US">
                <a:latin typeface="Arial" panose="020B0604020202020204" pitchFamily="34" charset="0"/>
                <a:cs typeface="Arial" panose="020B0604020202020204" pitchFamily="34" charset="0"/>
              </a:rPr>
              <a:t>part of the "standard build." A remote setup also makes it possible to monitor many servers from a single location.</a:t>
            </a:r>
          </a:p>
          <a:p>
            <a:pPr algn="l" rtl="0"/>
            <a:r>
              <a:rPr lang="en-US" altLang="en-US">
                <a:latin typeface="Arial" panose="020B0604020202020204" pitchFamily="34" charset="0"/>
                <a:cs typeface="Arial" panose="020B0604020202020204" pitchFamily="34" charset="0"/>
              </a:rPr>
              <a:t>That said, each of these monitoring solutions needs to be activated and correctly configured. You'll need to be provided with</a:t>
            </a:r>
          </a:p>
          <a:p>
            <a:pPr algn="l" rtl="0"/>
            <a:r>
              <a:rPr lang="en-US" altLang="en-US">
                <a:latin typeface="Arial" panose="020B0604020202020204" pitchFamily="34" charset="0"/>
                <a:cs typeface="Arial" panose="020B0604020202020204" pitchFamily="34" charset="0"/>
              </a:rPr>
              <a:t>an account that has sufficient privilege to access the monitoring software. You should also be aware that some forms of</a:t>
            </a:r>
          </a:p>
          <a:p>
            <a:pPr algn="l" rtl="0"/>
            <a:r>
              <a:rPr lang="en-US" altLang="en-US">
                <a:latin typeface="Arial" panose="020B0604020202020204" pitchFamily="34" charset="0"/>
                <a:cs typeface="Arial" panose="020B0604020202020204" pitchFamily="34" charset="0"/>
              </a:rPr>
              <a:t>remote monitoring, particularly SNMP or anything using Remote Procedure Calls (RPC), may be prohibited by site policy</a:t>
            </a:r>
          </a:p>
          <a:p>
            <a:pPr algn="l" rtl="0"/>
            <a:r>
              <a:rPr lang="en-US" altLang="en-US">
                <a:latin typeface="Arial" panose="020B0604020202020204" pitchFamily="34" charset="0"/>
                <a:cs typeface="Arial" panose="020B0604020202020204" pitchFamily="34" charset="0"/>
              </a:rPr>
              <a:t>because they can compromise security.</a:t>
            </a:r>
          </a:p>
          <a:p>
            <a:pPr algn="l" rtl="0"/>
            <a:endParaRPr lang="en-US" altLang="en-US">
              <a:latin typeface="Arial" panose="020B0604020202020204" pitchFamily="34" charset="0"/>
              <a:cs typeface="Arial" panose="020B0604020202020204" pitchFamily="34" charset="0"/>
            </a:endParaRP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D5F0766E-3382-FE44-4DB3-B48B9701FAAF}"/>
              </a:ext>
            </a:extLst>
          </p:cNvPr>
          <p:cNvSpPr>
            <a:spLocks noRot="1" noChangeArrowheads="1" noTextEdit="1"/>
          </p:cNvSpPr>
          <p:nvPr>
            <p:ph type="sldImg"/>
          </p:nvPr>
        </p:nvSpPr>
        <p:spPr>
          <a:ln/>
        </p:spPr>
      </p:sp>
      <p:sp>
        <p:nvSpPr>
          <p:cNvPr id="161795" name="Rectangle 3">
            <a:extLst>
              <a:ext uri="{FF2B5EF4-FFF2-40B4-BE49-F238E27FC236}">
                <a16:creationId xmlns:a16="http://schemas.microsoft.com/office/drawing/2014/main" id="{D52AABA2-194A-283A-CA70-1FD366197950}"/>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lnSpc>
                <a:spcPct val="80000"/>
              </a:lnSpc>
            </a:pPr>
            <a:r>
              <a:rPr lang="en-US" altLang="en-US" sz="800">
                <a:latin typeface="Arial" panose="020B0604020202020204" pitchFamily="34" charset="0"/>
                <a:cs typeface="Arial" panose="020B0604020202020204" pitchFamily="34" charset="0"/>
              </a:rPr>
              <a:t>Windows Registry</a:t>
            </a:r>
          </a:p>
          <a:p>
            <a:pPr algn="l" rtl="0">
              <a:lnSpc>
                <a:spcPct val="80000"/>
              </a:lnSpc>
            </a:pPr>
            <a:r>
              <a:rPr lang="en-US" altLang="en-US" sz="800">
                <a:latin typeface="Arial" panose="020B0604020202020204" pitchFamily="34" charset="0"/>
                <a:cs typeface="Arial" panose="020B0604020202020204" pitchFamily="34" charset="0"/>
              </a:rPr>
              <a:t>This provides essentially the same information as Microsoft's Performance Monitor (Perfmon) application. Most</a:t>
            </a:r>
          </a:p>
          <a:p>
            <a:pPr algn="l" rtl="0">
              <a:lnSpc>
                <a:spcPct val="80000"/>
              </a:lnSpc>
            </a:pPr>
            <a:r>
              <a:rPr lang="en-US" altLang="en-US" sz="800">
                <a:latin typeface="Arial" panose="020B0604020202020204" pitchFamily="34" charset="0"/>
                <a:cs typeface="Arial" panose="020B0604020202020204" pitchFamily="34" charset="0"/>
              </a:rPr>
              <a:t>performance testing tools provide this capability. This is the standard source of KPI performance information for</a:t>
            </a:r>
          </a:p>
          <a:p>
            <a:pPr algn="l" rtl="0">
              <a:lnSpc>
                <a:spcPct val="80000"/>
              </a:lnSpc>
            </a:pPr>
            <a:r>
              <a:rPr lang="en-US" altLang="en-US" sz="800">
                <a:latin typeface="Arial" panose="020B0604020202020204" pitchFamily="34" charset="0"/>
                <a:cs typeface="Arial" panose="020B0604020202020204" pitchFamily="34" charset="0"/>
              </a:rPr>
              <a:t>Windows operating systems and has been in common use since Windows 2000 was released.</a:t>
            </a:r>
          </a:p>
          <a:p>
            <a:pPr algn="l" rtl="0">
              <a:lnSpc>
                <a:spcPct val="80000"/>
              </a:lnSpc>
            </a:pPr>
            <a:r>
              <a:rPr lang="en-US" altLang="en-US" sz="800">
                <a:solidFill>
                  <a:srgbClr val="FF3300"/>
                </a:solidFill>
                <a:latin typeface="Arial" panose="020B0604020202020204" pitchFamily="34" charset="0"/>
                <a:cs typeface="Arial" panose="020B0604020202020204" pitchFamily="34" charset="0"/>
              </a:rPr>
              <a:t>Web-Based Enterprise Management (WBEM)</a:t>
            </a:r>
            <a:endParaRPr lang="en-US" altLang="en-US" sz="800">
              <a:latin typeface="Arial" panose="020B0604020202020204" pitchFamily="34" charset="0"/>
              <a:cs typeface="Arial" panose="020B0604020202020204" pitchFamily="34" charset="0"/>
            </a:endParaRPr>
          </a:p>
          <a:p>
            <a:pPr algn="l" rtl="0">
              <a:lnSpc>
                <a:spcPct val="80000"/>
              </a:lnSpc>
            </a:pPr>
            <a:r>
              <a:rPr lang="en-US" altLang="en-US" sz="800">
                <a:latin typeface="Arial" panose="020B0604020202020204" pitchFamily="34" charset="0"/>
                <a:cs typeface="Arial" panose="020B0604020202020204" pitchFamily="34" charset="0"/>
              </a:rPr>
              <a:t>Web-Based Enterprise Management is a set of systems management technologies developed to unify the</a:t>
            </a:r>
          </a:p>
          <a:p>
            <a:pPr algn="l" rtl="0">
              <a:lnSpc>
                <a:spcPct val="80000"/>
              </a:lnSpc>
            </a:pPr>
            <a:r>
              <a:rPr lang="en-US" altLang="en-US" sz="800">
                <a:latin typeface="Arial" panose="020B0604020202020204" pitchFamily="34" charset="0"/>
                <a:cs typeface="Arial" panose="020B0604020202020204" pitchFamily="34" charset="0"/>
              </a:rPr>
              <a:t>management of distributed computing environments. WBEM is based on Internet standards and Distributed</a:t>
            </a:r>
          </a:p>
          <a:p>
            <a:pPr algn="l" rtl="0">
              <a:lnSpc>
                <a:spcPct val="80000"/>
              </a:lnSpc>
            </a:pPr>
            <a:r>
              <a:rPr lang="en-US" altLang="en-US" sz="800">
                <a:latin typeface="Arial" panose="020B0604020202020204" pitchFamily="34" charset="0"/>
                <a:cs typeface="Arial" panose="020B0604020202020204" pitchFamily="34" charset="0"/>
              </a:rPr>
              <a:t>Management Task Force (DMTF) open standards: the Common Information Model (CIM) infrastructure and schema,</a:t>
            </a:r>
          </a:p>
          <a:p>
            <a:pPr algn="l" rtl="0">
              <a:lnSpc>
                <a:spcPct val="80000"/>
              </a:lnSpc>
            </a:pPr>
            <a:r>
              <a:rPr lang="en-US" altLang="en-US" sz="800">
                <a:latin typeface="Arial" panose="020B0604020202020204" pitchFamily="34" charset="0"/>
                <a:cs typeface="Arial" panose="020B0604020202020204" pitchFamily="34" charset="0"/>
              </a:rPr>
              <a:t>CIM-XML, CIM operations over HTTP, and WS-Management. Although its name suggests that WBEM is web-based, it is</a:t>
            </a:r>
          </a:p>
          <a:p>
            <a:pPr algn="l" rtl="0">
              <a:lnSpc>
                <a:spcPct val="80000"/>
              </a:lnSpc>
            </a:pPr>
            <a:r>
              <a:rPr lang="en-US" altLang="en-US" sz="800">
                <a:latin typeface="Arial" panose="020B0604020202020204" pitchFamily="34" charset="0"/>
                <a:cs typeface="Arial" panose="020B0604020202020204" pitchFamily="34" charset="0"/>
              </a:rPr>
              <a:t>not necessarily tied to any particular user interface.</a:t>
            </a:r>
          </a:p>
          <a:p>
            <a:pPr algn="l" rtl="0">
              <a:lnSpc>
                <a:spcPct val="80000"/>
              </a:lnSpc>
            </a:pPr>
            <a:r>
              <a:rPr lang="en-US" altLang="en-US" sz="800">
                <a:latin typeface="Arial" panose="020B0604020202020204" pitchFamily="34" charset="0"/>
                <a:cs typeface="Arial" panose="020B0604020202020204" pitchFamily="34" charset="0"/>
              </a:rPr>
              <a:t>Microsoft has implemented WBEM through their Windows Management Instrumentation (WMI) model. Their lead has</a:t>
            </a:r>
          </a:p>
          <a:p>
            <a:pPr algn="l" rtl="0">
              <a:lnSpc>
                <a:spcPct val="80000"/>
              </a:lnSpc>
            </a:pPr>
            <a:r>
              <a:rPr lang="en-US" altLang="en-US" sz="800">
                <a:latin typeface="Arial" panose="020B0604020202020204" pitchFamily="34" charset="0"/>
                <a:cs typeface="Arial" panose="020B0604020202020204" pitchFamily="34" charset="0"/>
              </a:rPr>
              <a:t>been followed by most of the major Unix vendors, such as SUN and HP. This is relevant to performance testing</a:t>
            </a:r>
          </a:p>
          <a:p>
            <a:pPr algn="l" rtl="0">
              <a:lnSpc>
                <a:spcPct val="80000"/>
              </a:lnSpc>
            </a:pPr>
            <a:r>
              <a:rPr lang="en-US" altLang="en-US" sz="800">
                <a:latin typeface="Arial" panose="020B0604020202020204" pitchFamily="34" charset="0"/>
                <a:cs typeface="Arial" panose="020B0604020202020204" pitchFamily="34" charset="0"/>
              </a:rPr>
              <a:t>because Windows Registry information is so useful on Windows systems and is universally used as the source for</a:t>
            </a:r>
          </a:p>
          <a:p>
            <a:pPr algn="l" rtl="0">
              <a:lnSpc>
                <a:spcPct val="80000"/>
              </a:lnSpc>
            </a:pPr>
            <a:r>
              <a:rPr lang="en-US" altLang="en-US" sz="800">
                <a:latin typeface="Arial" panose="020B0604020202020204" pitchFamily="34" charset="0"/>
                <a:cs typeface="Arial" panose="020B0604020202020204" pitchFamily="34" charset="0"/>
              </a:rPr>
              <a:t>monitoring, WBEM itself is relevant mainly for non-Windows operating systems. Many performance testing tools</a:t>
            </a:r>
          </a:p>
          <a:p>
            <a:pPr algn="l" rtl="0">
              <a:lnSpc>
                <a:spcPct val="80000"/>
              </a:lnSpc>
            </a:pPr>
            <a:r>
              <a:rPr lang="en-US" altLang="en-US" sz="800">
                <a:latin typeface="Arial" panose="020B0604020202020204" pitchFamily="34" charset="0"/>
                <a:cs typeface="Arial" panose="020B0604020202020204" pitchFamily="34" charset="0"/>
              </a:rPr>
              <a:t>support Microsoft's WMI, although you may have to manually create the WMI counters for your particular application</a:t>
            </a:r>
          </a:p>
          <a:p>
            <a:pPr algn="l" rtl="0">
              <a:lnSpc>
                <a:spcPct val="80000"/>
              </a:lnSpc>
            </a:pPr>
            <a:r>
              <a:rPr lang="en-US" altLang="en-US" sz="800">
                <a:latin typeface="Arial" panose="020B0604020202020204" pitchFamily="34" charset="0"/>
                <a:cs typeface="Arial" panose="020B0604020202020204" pitchFamily="34" charset="0"/>
              </a:rPr>
              <a:t>and there may be some limitations in each tool's WMI support.</a:t>
            </a:r>
          </a:p>
          <a:p>
            <a:pPr algn="l" rtl="0">
              <a:lnSpc>
                <a:spcPct val="80000"/>
              </a:lnSpc>
            </a:pPr>
            <a:r>
              <a:rPr lang="en-US" altLang="en-US" sz="800">
                <a:latin typeface="Arial" panose="020B0604020202020204" pitchFamily="34" charset="0"/>
                <a:cs typeface="Arial" panose="020B0604020202020204" pitchFamily="34" charset="0"/>
              </a:rPr>
              <a:t>Simple Network Monitoring Protocol (SNMP)</a:t>
            </a:r>
            <a:endParaRPr lang="fa-IR" altLang="en-US" sz="800">
              <a:latin typeface="Arial" panose="020B0604020202020204" pitchFamily="34" charset="0"/>
              <a:cs typeface="Arial" panose="020B0604020202020204" pitchFamily="34" charset="0"/>
            </a:endParaRPr>
          </a:p>
          <a:p>
            <a:pPr algn="l" rtl="0">
              <a:lnSpc>
                <a:spcPct val="80000"/>
              </a:lnSpc>
            </a:pPr>
            <a:r>
              <a:rPr lang="en-US" altLang="en-US" sz="800">
                <a:latin typeface="Arial" panose="020B0604020202020204" pitchFamily="34" charset="0"/>
                <a:cs typeface="Arial" panose="020B0604020202020204" pitchFamily="34" charset="0"/>
              </a:rPr>
              <a:t>Simple Network Monitoring Protocol (SNMP)</a:t>
            </a:r>
          </a:p>
          <a:p>
            <a:pPr algn="l" rtl="0">
              <a:lnSpc>
                <a:spcPct val="80000"/>
              </a:lnSpc>
            </a:pPr>
            <a:r>
              <a:rPr lang="en-US" altLang="en-US" sz="800">
                <a:latin typeface="Arial" panose="020B0604020202020204" pitchFamily="34" charset="0"/>
                <a:cs typeface="Arial" panose="020B0604020202020204" pitchFamily="34" charset="0"/>
              </a:rPr>
              <a:t>A misnomer if ever there was one; I don't think anything is simple about using SNMP. However, this standard has</a:t>
            </a:r>
          </a:p>
          <a:p>
            <a:pPr algn="l" rtl="0">
              <a:lnSpc>
                <a:spcPct val="80000"/>
              </a:lnSpc>
            </a:pPr>
            <a:r>
              <a:rPr lang="en-US" altLang="en-US" sz="800">
                <a:latin typeface="Arial" panose="020B0604020202020204" pitchFamily="34" charset="0"/>
                <a:cs typeface="Arial" panose="020B0604020202020204" pitchFamily="34" charset="0"/>
              </a:rPr>
              <a:t>been around in one form or another for many years and can provide just about any kind of information for any</a:t>
            </a:r>
          </a:p>
          <a:p>
            <a:pPr algn="l" rtl="0">
              <a:lnSpc>
                <a:spcPct val="80000"/>
              </a:lnSpc>
            </a:pPr>
            <a:r>
              <a:rPr lang="en-US" altLang="en-US" sz="800">
                <a:latin typeface="Arial" panose="020B0604020202020204" pitchFamily="34" charset="0"/>
                <a:cs typeface="Arial" panose="020B0604020202020204" pitchFamily="34" charset="0"/>
              </a:rPr>
              <a:t>network or server device. SNMP relies on the deployment of Management Information Base (MIB) files that contain</a:t>
            </a:r>
          </a:p>
          <a:p>
            <a:pPr algn="l" rtl="0">
              <a:lnSpc>
                <a:spcPct val="80000"/>
              </a:lnSpc>
            </a:pPr>
            <a:r>
              <a:rPr lang="en-US" altLang="en-US" sz="800">
                <a:latin typeface="Arial" panose="020B0604020202020204" pitchFamily="34" charset="0"/>
                <a:cs typeface="Arial" panose="020B0604020202020204" pitchFamily="34" charset="0"/>
              </a:rPr>
              <a:t>lists of Object Identifiers (OIDs) to determine what information is available to remote interrogation. For the purposes</a:t>
            </a:r>
          </a:p>
          <a:p>
            <a:pPr algn="l" rtl="0">
              <a:lnSpc>
                <a:spcPct val="80000"/>
              </a:lnSpc>
            </a:pPr>
            <a:r>
              <a:rPr lang="en-US" altLang="en-US" sz="800">
                <a:latin typeface="Arial" panose="020B0604020202020204" pitchFamily="34" charset="0"/>
                <a:cs typeface="Arial" panose="020B0604020202020204" pitchFamily="34" charset="0"/>
              </a:rPr>
              <a:t>of performance testing, think of an OID as a counter of the type available from Perfmon. The OID, however, can be a</a:t>
            </a:r>
          </a:p>
          <a:p>
            <a:pPr algn="l" rtl="0">
              <a:lnSpc>
                <a:spcPct val="80000"/>
              </a:lnSpc>
            </a:pPr>
            <a:r>
              <a:rPr lang="en-US" altLang="en-US" sz="800">
                <a:latin typeface="Arial" panose="020B0604020202020204" pitchFamily="34" charset="0"/>
                <a:cs typeface="Arial" panose="020B0604020202020204" pitchFamily="34" charset="0"/>
              </a:rPr>
              <a:t>lot more abstract, providing information such as the fan speed in a network switch. There is also a security layer</a:t>
            </a:r>
          </a:p>
          <a:p>
            <a:pPr algn="l" rtl="0">
              <a:lnSpc>
                <a:spcPct val="80000"/>
              </a:lnSpc>
            </a:pPr>
            <a:r>
              <a:rPr lang="en-US" altLang="en-US" sz="800">
                <a:latin typeface="Arial" panose="020B0604020202020204" pitchFamily="34" charset="0"/>
                <a:cs typeface="Arial" panose="020B0604020202020204" pitchFamily="34" charset="0"/>
              </a:rPr>
              <a:t>based on the concept of "communities" to control access to information. Therefore, you need to ensure that you can</a:t>
            </a:r>
          </a:p>
          <a:p>
            <a:pPr algn="l" rtl="0">
              <a:lnSpc>
                <a:spcPct val="80000"/>
              </a:lnSpc>
            </a:pPr>
            <a:r>
              <a:rPr lang="en-US" altLang="en-US" sz="800">
                <a:latin typeface="Arial" panose="020B0604020202020204" pitchFamily="34" charset="0"/>
                <a:cs typeface="Arial" panose="020B0604020202020204" pitchFamily="34" charset="0"/>
              </a:rPr>
              <a:t>connect to the appropriate community identifier; otherwise you won't see much. SNMP monitoring is provided by a</a:t>
            </a:r>
          </a:p>
          <a:p>
            <a:pPr algn="l" rtl="0">
              <a:lnSpc>
                <a:spcPct val="80000"/>
              </a:lnSpc>
            </a:pPr>
            <a:r>
              <a:rPr lang="en-US" altLang="en-US" sz="800">
                <a:latin typeface="Arial" panose="020B0604020202020204" pitchFamily="34" charset="0"/>
                <a:cs typeface="Arial" panose="020B0604020202020204" pitchFamily="34" charset="0"/>
              </a:rPr>
              <a:t>number of performance tool vendors.</a:t>
            </a:r>
          </a:p>
          <a:p>
            <a:pPr algn="l" rtl="0">
              <a:lnSpc>
                <a:spcPct val="80000"/>
              </a:lnSpc>
            </a:pPr>
            <a:endParaRPr lang="en-US" altLang="en-US" sz="800">
              <a:latin typeface="Arial" panose="020B0604020202020204" pitchFamily="34" charset="0"/>
              <a:cs typeface="Arial" panose="020B0604020202020204" pitchFamily="34" charset="0"/>
            </a:endParaRPr>
          </a:p>
          <a:p>
            <a:pPr algn="l" rtl="0">
              <a:lnSpc>
                <a:spcPct val="80000"/>
              </a:lnSpc>
            </a:pPr>
            <a:r>
              <a:rPr lang="en-US" altLang="en-US" sz="800">
                <a:latin typeface="Arial" panose="020B0604020202020204" pitchFamily="34" charset="0"/>
                <a:cs typeface="Arial" panose="020B0604020202020204" pitchFamily="34" charset="0"/>
              </a:rPr>
              <a:t>Java Monitoring Interface (JMX)</a:t>
            </a:r>
          </a:p>
          <a:p>
            <a:pPr algn="l" rtl="0">
              <a:lnSpc>
                <a:spcPct val="80000"/>
              </a:lnSpc>
            </a:pPr>
            <a:r>
              <a:rPr lang="en-US" altLang="en-US" sz="800">
                <a:latin typeface="Arial" panose="020B0604020202020204" pitchFamily="34" charset="0"/>
                <a:cs typeface="Arial" panose="020B0604020202020204" pitchFamily="34" charset="0"/>
              </a:rPr>
              <a:t>Java Management Extensions is a Java technology that supplies tools for managing and monitoring applications,</a:t>
            </a:r>
          </a:p>
          <a:p>
            <a:pPr algn="l" rtl="0">
              <a:lnSpc>
                <a:spcPct val="80000"/>
              </a:lnSpc>
            </a:pPr>
            <a:r>
              <a:rPr lang="en-US" altLang="en-US" sz="800">
                <a:latin typeface="Arial" panose="020B0604020202020204" pitchFamily="34" charset="0"/>
                <a:cs typeface="Arial" panose="020B0604020202020204" pitchFamily="34" charset="0"/>
              </a:rPr>
              <a:t>system objects, devices (such as printers), and service-oriented networks. Those resources are represented by</a:t>
            </a:r>
          </a:p>
          <a:p>
            <a:pPr algn="l" rtl="0">
              <a:lnSpc>
                <a:spcPct val="80000"/>
              </a:lnSpc>
            </a:pPr>
            <a:r>
              <a:rPr lang="en-US" altLang="en-US" sz="800">
                <a:latin typeface="Arial" panose="020B0604020202020204" pitchFamily="34" charset="0"/>
                <a:cs typeface="Arial" panose="020B0604020202020204" pitchFamily="34" charset="0"/>
              </a:rPr>
              <a:t>objects called MBeans (for Managed Beans). JMX is useful mainly when monitoring Java application servers such as</a:t>
            </a:r>
          </a:p>
          <a:p>
            <a:pPr algn="l" rtl="0">
              <a:lnSpc>
                <a:spcPct val="80000"/>
              </a:lnSpc>
            </a:pPr>
            <a:r>
              <a:rPr lang="en-US" altLang="en-US" sz="800">
                <a:latin typeface="Arial" panose="020B0604020202020204" pitchFamily="34" charset="0"/>
                <a:cs typeface="Arial" panose="020B0604020202020204" pitchFamily="34" charset="0"/>
              </a:rPr>
              <a:t>IBM WebSphere, ORACLE WebLogic, and JBOSS. JMX support is version-specific, so you need to check which versions</a:t>
            </a:r>
          </a:p>
          <a:p>
            <a:pPr algn="l" rtl="0">
              <a:lnSpc>
                <a:spcPct val="80000"/>
              </a:lnSpc>
            </a:pPr>
            <a:r>
              <a:rPr lang="en-US" altLang="en-US" sz="800">
                <a:latin typeface="Arial" panose="020B0604020202020204" pitchFamily="34" charset="0"/>
                <a:cs typeface="Arial" panose="020B0604020202020204" pitchFamily="34" charset="0"/>
              </a:rPr>
              <a:t>are supported by your performance testing solution.</a:t>
            </a:r>
          </a:p>
          <a:p>
            <a:pPr algn="l" rtl="0">
              <a:lnSpc>
                <a:spcPct val="80000"/>
              </a:lnSpc>
            </a:pPr>
            <a:endParaRPr lang="fa-IR" altLang="en-US" sz="800">
              <a:latin typeface="Arial" panose="020B0604020202020204" pitchFamily="34" charset="0"/>
              <a:cs typeface="Arial" panose="020B0604020202020204" pitchFamily="34" charset="0"/>
            </a:endParaRPr>
          </a:p>
          <a:p>
            <a:pPr algn="l" rtl="0">
              <a:lnSpc>
                <a:spcPct val="80000"/>
              </a:lnSpc>
            </a:pPr>
            <a:r>
              <a:rPr lang="en-US" altLang="en-US" sz="800">
                <a:latin typeface="Arial" panose="020B0604020202020204" pitchFamily="34" charset="0"/>
                <a:cs typeface="Arial" panose="020B0604020202020204" pitchFamily="34" charset="0"/>
              </a:rPr>
              <a:t>Rstatd</a:t>
            </a:r>
          </a:p>
          <a:p>
            <a:pPr algn="l" rtl="0">
              <a:lnSpc>
                <a:spcPct val="80000"/>
              </a:lnSpc>
            </a:pPr>
            <a:r>
              <a:rPr lang="en-US" altLang="en-US" sz="800">
                <a:latin typeface="Arial" panose="020B0604020202020204" pitchFamily="34" charset="0"/>
                <a:cs typeface="Arial" panose="020B0604020202020204" pitchFamily="34" charset="0"/>
              </a:rPr>
              <a:t>This is a legacy RPC-based utility that has been around in the Unix world for some time. It provides basic kernel-level</a:t>
            </a:r>
          </a:p>
          <a:p>
            <a:pPr algn="l" rtl="0">
              <a:lnSpc>
                <a:spcPct val="80000"/>
              </a:lnSpc>
            </a:pPr>
            <a:r>
              <a:rPr lang="en-US" altLang="en-US" sz="800">
                <a:latin typeface="Arial" panose="020B0604020202020204" pitchFamily="34" charset="0"/>
                <a:cs typeface="Arial" panose="020B0604020202020204" pitchFamily="34" charset="0"/>
              </a:rPr>
              <a:t>performance information. This information is commonly provided as a remote monitoring option, although it is subject</a:t>
            </a:r>
          </a:p>
          <a:p>
            <a:pPr algn="l" rtl="0">
              <a:lnSpc>
                <a:spcPct val="80000"/>
              </a:lnSpc>
            </a:pPr>
            <a:r>
              <a:rPr lang="en-US" altLang="en-US" sz="800">
                <a:latin typeface="Arial" panose="020B0604020202020204" pitchFamily="34" charset="0"/>
                <a:cs typeface="Arial" panose="020B0604020202020204" pitchFamily="34" charset="0"/>
              </a:rPr>
              <a:t>to the same security scrutiny as SNMP because it uses RPC.</a:t>
            </a:r>
          </a:p>
          <a:p>
            <a:pPr algn="l" rtl="0">
              <a:lnSpc>
                <a:spcPct val="80000"/>
              </a:lnSpc>
            </a:pPr>
            <a:endParaRPr lang="en-US" altLang="en-US" sz="800">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0EE1F41-7BEB-17EF-9091-5C3687B9C8E8}"/>
              </a:ext>
            </a:extLst>
          </p:cNvPr>
          <p:cNvSpPr>
            <a:spLocks noRot="1" noChangeArrowheads="1" noTextEdit="1"/>
          </p:cNvSpPr>
          <p:nvPr>
            <p:ph type="sldImg"/>
          </p:nvPr>
        </p:nvSpPr>
        <p:spPr>
          <a:ln/>
        </p:spPr>
      </p:sp>
      <p:sp>
        <p:nvSpPr>
          <p:cNvPr id="164867" name="Rectangle 3">
            <a:extLst>
              <a:ext uri="{FF2B5EF4-FFF2-40B4-BE49-F238E27FC236}">
                <a16:creationId xmlns:a16="http://schemas.microsoft.com/office/drawing/2014/main" id="{189752ED-6605-FD7B-7D73-33A4F8FD155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Figure 4-10 demonstrates a common correlation by mapping the number of concurrent virtual users against how busy the</a:t>
            </a:r>
          </a:p>
          <a:p>
            <a:pPr algn="l" rtl="0"/>
            <a:r>
              <a:rPr lang="en-US" altLang="en-US">
                <a:latin typeface="Arial" panose="020B0604020202020204" pitchFamily="34" charset="0"/>
                <a:cs typeface="Arial" panose="020B0604020202020204" pitchFamily="34" charset="0"/>
              </a:rPr>
              <a:t>server CPU is. These relatively simple views can quickly reveal if a server is under stress. The figure depicts a "ramp-up with</a:t>
            </a:r>
          </a:p>
          <a:p>
            <a:pPr algn="l" rtl="0"/>
            <a:r>
              <a:rPr lang="en-US" altLang="en-US">
                <a:latin typeface="Arial" panose="020B0604020202020204" pitchFamily="34" charset="0"/>
                <a:cs typeface="Arial" panose="020B0604020202020204" pitchFamily="34" charset="0"/>
              </a:rPr>
              <a:t>step" virtual user injection profile.</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F304C75E-6B2E-1D97-C5B7-B4835138F330}"/>
              </a:ext>
            </a:extLst>
          </p:cNvPr>
          <p:cNvSpPr>
            <a:spLocks noRot="1" noChangeArrowheads="1" noTextEdit="1"/>
          </p:cNvSpPr>
          <p:nvPr>
            <p:ph type="sldImg"/>
          </p:nvPr>
        </p:nvSpPr>
        <p:spPr>
          <a:ln/>
        </p:spPr>
      </p:sp>
      <p:sp>
        <p:nvSpPr>
          <p:cNvPr id="166915" name="Rectangle 3">
            <a:extLst>
              <a:ext uri="{FF2B5EF4-FFF2-40B4-BE49-F238E27FC236}">
                <a16:creationId xmlns:a16="http://schemas.microsoft.com/office/drawing/2014/main" id="{ABD6167E-0636-8706-AA3A-233170A078C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As with server KPIs, any network KPIs instrumented as part of the test configuration should be available afterwards for postmortem</a:t>
            </a:r>
          </a:p>
          <a:p>
            <a:pPr algn="l" rtl="0"/>
            <a:r>
              <a:rPr lang="en-US" altLang="en-US">
                <a:latin typeface="Arial" panose="020B0604020202020204" pitchFamily="34" charset="0"/>
                <a:cs typeface="Arial" panose="020B0604020202020204" pitchFamily="34" charset="0"/>
              </a:rPr>
              <a:t>analysis. The following example demonstrates typical network KPI data that would be available as part of the output</a:t>
            </a:r>
          </a:p>
          <a:p>
            <a:pPr algn="l" rtl="0"/>
            <a:r>
              <a:rPr lang="en-US" altLang="en-US">
                <a:latin typeface="Arial" panose="020B0604020202020204" pitchFamily="34" charset="0"/>
                <a:cs typeface="Arial" panose="020B0604020202020204" pitchFamily="34" charset="0"/>
              </a:rPr>
              <a:t>of a performance test.</a:t>
            </a:r>
          </a:p>
          <a:p>
            <a:pPr algn="l" rtl="0"/>
            <a:r>
              <a:rPr lang="en-US" altLang="en-US">
                <a:latin typeface="Arial" panose="020B0604020202020204" pitchFamily="34" charset="0"/>
                <a:cs typeface="Arial" panose="020B0604020202020204" pitchFamily="34" charset="0"/>
              </a:rPr>
              <a:t>Figure 4-11 correlates concurrent virtual users with various categories of data presented to the network. This sort of view</a:t>
            </a:r>
          </a:p>
          <a:p>
            <a:pPr algn="l" rtl="0"/>
            <a:r>
              <a:rPr lang="en-US" altLang="en-US">
                <a:latin typeface="Arial" panose="020B0604020202020204" pitchFamily="34" charset="0"/>
                <a:cs typeface="Arial" panose="020B0604020202020204" pitchFamily="34" charset="0"/>
              </a:rPr>
              <a:t>provides insight into the data "footprint" of an application, which can be seen either from the perspective of a single</a:t>
            </a:r>
          </a:p>
          <a:p>
            <a:pPr algn="l" rtl="0"/>
            <a:r>
              <a:rPr lang="en-US" altLang="en-US">
                <a:latin typeface="Arial" panose="020B0604020202020204" pitchFamily="34" charset="0"/>
                <a:cs typeface="Arial" panose="020B0604020202020204" pitchFamily="34" charset="0"/>
              </a:rPr>
              <a:t>transaction or single user (as may be the case when baselining) or during a multitransaction performance test. This</a:t>
            </a:r>
          </a:p>
          <a:p>
            <a:pPr algn="l" rtl="0"/>
            <a:r>
              <a:rPr lang="en-US" altLang="en-US">
                <a:latin typeface="Arial" panose="020B0604020202020204" pitchFamily="34" charset="0"/>
                <a:cs typeface="Arial" panose="020B0604020202020204" pitchFamily="34" charset="0"/>
              </a:rPr>
              <a:t>information is useful for estimating the application's potential impact on network capacity when deployed.</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C406A198-0F69-13DE-AD3B-75444E0AD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523B7586-392D-4A7C-B896-391EBD7BD57D}" type="slidenum">
              <a:rPr lang="fa-IR" altLang="en-US"/>
              <a:pPr algn="l">
                <a:spcBef>
                  <a:spcPct val="0"/>
                </a:spcBef>
              </a:pPr>
              <a:t>5</a:t>
            </a:fld>
            <a:endParaRPr lang="en-US" altLang="en-US"/>
          </a:p>
        </p:txBody>
      </p:sp>
      <p:sp>
        <p:nvSpPr>
          <p:cNvPr id="92163" name="Rectangle 2">
            <a:extLst>
              <a:ext uri="{FF2B5EF4-FFF2-40B4-BE49-F238E27FC236}">
                <a16:creationId xmlns:a16="http://schemas.microsoft.com/office/drawing/2014/main" id="{430A6DD8-CCC5-C478-4F10-F767D938BD1A}"/>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F0872AF9-047F-5CE2-0DE4-AE339B9981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lnSpc>
                <a:spcPct val="90000"/>
              </a:lnSpc>
            </a:pPr>
            <a:r>
              <a:rPr lang="en-US" altLang="en-US" sz="900">
                <a:latin typeface="Arial" panose="020B0604020202020204" pitchFamily="34" charset="0"/>
                <a:cs typeface="Arial" panose="020B0604020202020204" pitchFamily="34" charset="0"/>
              </a:rPr>
              <a:t>Service-oriented indicators are </a:t>
            </a:r>
            <a:r>
              <a:rPr lang="en-US" altLang="en-US" sz="900" i="1">
                <a:latin typeface="Arial" panose="020B0604020202020204" pitchFamily="34" charset="0"/>
                <a:cs typeface="Arial" panose="020B0604020202020204" pitchFamily="34" charset="0"/>
              </a:rPr>
              <a:t>availability </a:t>
            </a:r>
            <a:r>
              <a:rPr lang="en-US" altLang="en-US" sz="900">
                <a:latin typeface="Arial" panose="020B0604020202020204" pitchFamily="34" charset="0"/>
                <a:cs typeface="Arial" panose="020B0604020202020204" pitchFamily="34" charset="0"/>
              </a:rPr>
              <a:t>and </a:t>
            </a:r>
            <a:r>
              <a:rPr lang="en-US" altLang="en-US" sz="900" i="1">
                <a:latin typeface="Arial" panose="020B0604020202020204" pitchFamily="34" charset="0"/>
                <a:cs typeface="Arial" panose="020B0604020202020204" pitchFamily="34" charset="0"/>
              </a:rPr>
              <a:t>response time</a:t>
            </a:r>
            <a:r>
              <a:rPr lang="en-US" altLang="en-US" sz="900">
                <a:latin typeface="Arial" panose="020B0604020202020204" pitchFamily="34" charset="0"/>
                <a:cs typeface="Arial" panose="020B0604020202020204" pitchFamily="34" charset="0"/>
              </a:rPr>
              <a:t>; they measure how well (or not) an application is</a:t>
            </a:r>
          </a:p>
          <a:p>
            <a:pPr algn="l" rtl="0" eaLnBrk="1" hangingPunct="1">
              <a:lnSpc>
                <a:spcPct val="90000"/>
              </a:lnSpc>
            </a:pPr>
            <a:r>
              <a:rPr lang="en-US" altLang="en-US" sz="900">
                <a:latin typeface="Arial" panose="020B0604020202020204" pitchFamily="34" charset="0"/>
                <a:cs typeface="Arial" panose="020B0604020202020204" pitchFamily="34" charset="0"/>
              </a:rPr>
              <a:t>providing a service to the end users. Efficiency-oriented indicators are </a:t>
            </a:r>
            <a:r>
              <a:rPr lang="en-US" altLang="en-US" sz="900" i="1">
                <a:latin typeface="Arial" panose="020B0604020202020204" pitchFamily="34" charset="0"/>
                <a:cs typeface="Arial" panose="020B0604020202020204" pitchFamily="34" charset="0"/>
              </a:rPr>
              <a:t>throughput </a:t>
            </a:r>
            <a:r>
              <a:rPr lang="en-US" altLang="en-US" sz="900">
                <a:latin typeface="Arial" panose="020B0604020202020204" pitchFamily="34" charset="0"/>
                <a:cs typeface="Arial" panose="020B0604020202020204" pitchFamily="34" charset="0"/>
              </a:rPr>
              <a:t>and </a:t>
            </a:r>
            <a:r>
              <a:rPr lang="en-US" altLang="en-US" sz="900" i="1">
                <a:latin typeface="Arial" panose="020B0604020202020204" pitchFamily="34" charset="0"/>
                <a:cs typeface="Arial" panose="020B0604020202020204" pitchFamily="34" charset="0"/>
              </a:rPr>
              <a:t>utilization</a:t>
            </a:r>
            <a:r>
              <a:rPr lang="en-US" altLang="en-US" sz="900">
                <a:latin typeface="Arial" panose="020B0604020202020204" pitchFamily="34" charset="0"/>
                <a:cs typeface="Arial" panose="020B0604020202020204" pitchFamily="34" charset="0"/>
              </a:rPr>
              <a:t>; they measure how</a:t>
            </a:r>
          </a:p>
          <a:p>
            <a:pPr algn="l" rtl="0" eaLnBrk="1" hangingPunct="1">
              <a:lnSpc>
                <a:spcPct val="90000"/>
              </a:lnSpc>
            </a:pPr>
            <a:r>
              <a:rPr lang="en-US" altLang="en-US" sz="900">
                <a:latin typeface="Arial" panose="020B0604020202020204" pitchFamily="34" charset="0"/>
                <a:cs typeface="Arial" panose="020B0604020202020204" pitchFamily="34" charset="0"/>
              </a:rPr>
              <a:t>well (or not) an application makes use of the application landscape. We can define these terms briefly as follows:</a:t>
            </a:r>
          </a:p>
          <a:p>
            <a:pPr algn="l" rtl="0" eaLnBrk="1" hangingPunct="1">
              <a:lnSpc>
                <a:spcPct val="90000"/>
              </a:lnSpc>
            </a:pPr>
            <a:r>
              <a:rPr lang="en-US" altLang="en-US" sz="900">
                <a:latin typeface="Arial" panose="020B0604020202020204" pitchFamily="34" charset="0"/>
                <a:cs typeface="Arial" panose="020B0604020202020204" pitchFamily="34" charset="0"/>
              </a:rPr>
              <a:t>Availability</a:t>
            </a:r>
          </a:p>
          <a:p>
            <a:pPr algn="l" rtl="0" eaLnBrk="1" hangingPunct="1">
              <a:lnSpc>
                <a:spcPct val="90000"/>
              </a:lnSpc>
            </a:pPr>
            <a:r>
              <a:rPr lang="en-US" altLang="en-US" sz="900">
                <a:latin typeface="Arial" panose="020B0604020202020204" pitchFamily="34" charset="0"/>
                <a:cs typeface="Arial" panose="020B0604020202020204" pitchFamily="34" charset="0"/>
              </a:rPr>
              <a:t>The amount of time an application is available to the end user. Lack of availability is significant because many</a:t>
            </a:r>
          </a:p>
          <a:p>
            <a:pPr algn="l" rtl="0" eaLnBrk="1" hangingPunct="1">
              <a:lnSpc>
                <a:spcPct val="90000"/>
              </a:lnSpc>
            </a:pPr>
            <a:r>
              <a:rPr lang="en-US" altLang="en-US" sz="900">
                <a:latin typeface="Arial" panose="020B0604020202020204" pitchFamily="34" charset="0"/>
                <a:cs typeface="Arial" panose="020B0604020202020204" pitchFamily="34" charset="0"/>
              </a:rPr>
              <a:t>applications will have a substantial business cost for even a small outage. In performance testing terms, this</a:t>
            </a:r>
          </a:p>
          <a:p>
            <a:pPr algn="l" rtl="0" eaLnBrk="1" hangingPunct="1">
              <a:lnSpc>
                <a:spcPct val="90000"/>
              </a:lnSpc>
            </a:pPr>
            <a:r>
              <a:rPr lang="en-US" altLang="en-US" sz="900">
                <a:latin typeface="Arial" panose="020B0604020202020204" pitchFamily="34" charset="0"/>
                <a:cs typeface="Arial" panose="020B0604020202020204" pitchFamily="34" charset="0"/>
              </a:rPr>
              <a:t>would mean the complete inability of an end user to make effective use of the application.</a:t>
            </a:r>
          </a:p>
          <a:p>
            <a:pPr algn="l" rtl="0" eaLnBrk="1" hangingPunct="1">
              <a:lnSpc>
                <a:spcPct val="90000"/>
              </a:lnSpc>
            </a:pPr>
            <a:r>
              <a:rPr lang="en-US" altLang="en-US" sz="900">
                <a:latin typeface="Arial" panose="020B0604020202020204" pitchFamily="34" charset="0"/>
                <a:cs typeface="Arial" panose="020B0604020202020204" pitchFamily="34" charset="0"/>
              </a:rPr>
              <a:t>Response time</a:t>
            </a:r>
          </a:p>
          <a:p>
            <a:pPr algn="l" rtl="0" eaLnBrk="1" hangingPunct="1">
              <a:lnSpc>
                <a:spcPct val="90000"/>
              </a:lnSpc>
            </a:pPr>
            <a:r>
              <a:rPr lang="en-US" altLang="en-US" sz="900">
                <a:latin typeface="Arial" panose="020B0604020202020204" pitchFamily="34" charset="0"/>
                <a:cs typeface="Arial" panose="020B0604020202020204" pitchFamily="34" charset="0"/>
              </a:rPr>
              <a:t>The amount of time it takes for the application to respond to a user request. For performance testing, one</a:t>
            </a:r>
          </a:p>
          <a:p>
            <a:pPr algn="l" rtl="0" eaLnBrk="1" hangingPunct="1">
              <a:lnSpc>
                <a:spcPct val="90000"/>
              </a:lnSpc>
            </a:pPr>
            <a:r>
              <a:rPr lang="en-US" altLang="en-US" sz="900">
                <a:latin typeface="Arial" panose="020B0604020202020204" pitchFamily="34" charset="0"/>
                <a:cs typeface="Arial" panose="020B0604020202020204" pitchFamily="34" charset="0"/>
              </a:rPr>
              <a:t>normally measures </a:t>
            </a:r>
            <a:r>
              <a:rPr lang="en-US" altLang="en-US" sz="900" i="1">
                <a:latin typeface="Arial" panose="020B0604020202020204" pitchFamily="34" charset="0"/>
                <a:cs typeface="Arial" panose="020B0604020202020204" pitchFamily="34" charset="0"/>
              </a:rPr>
              <a:t>system response time</a:t>
            </a:r>
            <a:r>
              <a:rPr lang="en-US" altLang="en-US" sz="900">
                <a:latin typeface="Arial" panose="020B0604020202020204" pitchFamily="34" charset="0"/>
                <a:cs typeface="Arial" panose="020B0604020202020204" pitchFamily="34" charset="0"/>
              </a:rPr>
              <a:t>, which is the time between the user's requesting a response from the</a:t>
            </a:r>
          </a:p>
          <a:p>
            <a:pPr algn="l" rtl="0" eaLnBrk="1" hangingPunct="1">
              <a:lnSpc>
                <a:spcPct val="90000"/>
              </a:lnSpc>
            </a:pPr>
            <a:r>
              <a:rPr lang="en-US" altLang="en-US" sz="900">
                <a:latin typeface="Arial" panose="020B0604020202020204" pitchFamily="34" charset="0"/>
                <a:cs typeface="Arial" panose="020B0604020202020204" pitchFamily="34" charset="0"/>
              </a:rPr>
              <a:t>application and a complete reply arriving at the user's workstation.</a:t>
            </a:r>
          </a:p>
          <a:p>
            <a:pPr algn="l" rtl="0" eaLnBrk="1" hangingPunct="1">
              <a:lnSpc>
                <a:spcPct val="90000"/>
              </a:lnSpc>
            </a:pPr>
            <a:r>
              <a:rPr lang="en-US" altLang="en-US" sz="900">
                <a:latin typeface="Arial" panose="020B0604020202020204" pitchFamily="34" charset="0"/>
                <a:cs typeface="Arial" panose="020B0604020202020204" pitchFamily="34" charset="0"/>
              </a:rPr>
              <a:t>Throughput</a:t>
            </a:r>
          </a:p>
          <a:p>
            <a:pPr algn="l" rtl="0" eaLnBrk="1" hangingPunct="1">
              <a:lnSpc>
                <a:spcPct val="90000"/>
              </a:lnSpc>
            </a:pPr>
            <a:r>
              <a:rPr lang="en-US" altLang="en-US" sz="900">
                <a:latin typeface="Arial" panose="020B0604020202020204" pitchFamily="34" charset="0"/>
                <a:cs typeface="Arial" panose="020B0604020202020204" pitchFamily="34" charset="0"/>
              </a:rPr>
              <a:t>The rate at which application-oriented events occur. A good example would be the number of hits on a web</a:t>
            </a:r>
          </a:p>
          <a:p>
            <a:pPr algn="l" rtl="0" eaLnBrk="1" hangingPunct="1">
              <a:lnSpc>
                <a:spcPct val="90000"/>
              </a:lnSpc>
            </a:pPr>
            <a:r>
              <a:rPr lang="en-US" altLang="en-US" sz="900">
                <a:latin typeface="Arial" panose="020B0604020202020204" pitchFamily="34" charset="0"/>
                <a:cs typeface="Arial" panose="020B0604020202020204" pitchFamily="34" charset="0"/>
              </a:rPr>
              <a:t>page within a given period of time.</a:t>
            </a:r>
          </a:p>
          <a:p>
            <a:pPr algn="l" rtl="0" eaLnBrk="1" hangingPunct="1">
              <a:lnSpc>
                <a:spcPct val="90000"/>
              </a:lnSpc>
            </a:pPr>
            <a:r>
              <a:rPr lang="en-US" altLang="en-US" sz="900">
                <a:latin typeface="Arial" panose="020B0604020202020204" pitchFamily="34" charset="0"/>
                <a:cs typeface="Arial" panose="020B0604020202020204" pitchFamily="34" charset="0"/>
              </a:rPr>
              <a:t>Utilization</a:t>
            </a:r>
          </a:p>
          <a:p>
            <a:pPr algn="l" rtl="0" eaLnBrk="1" hangingPunct="1">
              <a:lnSpc>
                <a:spcPct val="90000"/>
              </a:lnSpc>
            </a:pPr>
            <a:r>
              <a:rPr lang="en-US" altLang="en-US" sz="900">
                <a:latin typeface="Arial" panose="020B0604020202020204" pitchFamily="34" charset="0"/>
                <a:cs typeface="Arial" panose="020B0604020202020204" pitchFamily="34" charset="0"/>
              </a:rPr>
              <a:t>The percentage of the theoretical capacity of a resource that is being used. Examples include how much</a:t>
            </a:r>
          </a:p>
          <a:p>
            <a:pPr algn="l" rtl="0" eaLnBrk="1" hangingPunct="1">
              <a:lnSpc>
                <a:spcPct val="90000"/>
              </a:lnSpc>
            </a:pPr>
            <a:r>
              <a:rPr lang="en-US" altLang="en-US" sz="900">
                <a:latin typeface="Arial" panose="020B0604020202020204" pitchFamily="34" charset="0"/>
                <a:cs typeface="Arial" panose="020B0604020202020204" pitchFamily="34" charset="0"/>
              </a:rPr>
              <a:t>network bandwidth is being consumed by application traffic and the amount of memory used on a server when</a:t>
            </a:r>
          </a:p>
          <a:p>
            <a:pPr algn="l" rtl="0" eaLnBrk="1" hangingPunct="1">
              <a:lnSpc>
                <a:spcPct val="90000"/>
              </a:lnSpc>
            </a:pPr>
            <a:r>
              <a:rPr lang="en-US" altLang="en-US" sz="900">
                <a:latin typeface="Arial" panose="020B0604020202020204" pitchFamily="34" charset="0"/>
                <a:cs typeface="Arial" panose="020B0604020202020204" pitchFamily="34" charset="0"/>
              </a:rPr>
              <a:t>a thousand visitors are active.</a:t>
            </a:r>
          </a:p>
          <a:p>
            <a:pPr algn="l" rtl="0" eaLnBrk="1" hangingPunct="1">
              <a:lnSpc>
                <a:spcPct val="90000"/>
              </a:lnSpc>
            </a:pPr>
            <a:endParaRPr lang="en-US" altLang="en-US" sz="900">
              <a:latin typeface="Arial" panose="020B0604020202020204" pitchFamily="34" charset="0"/>
              <a:cs typeface="Arial" panose="020B0604020202020204" pitchFamily="34" charset="0"/>
            </a:endParaRPr>
          </a:p>
          <a:p>
            <a:pPr algn="l" rtl="0" eaLnBrk="1" hangingPunct="1">
              <a:lnSpc>
                <a:spcPct val="90000"/>
              </a:lnSpc>
            </a:pPr>
            <a:endParaRPr lang="en-US" altLang="en-US" sz="900">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34958EBE-1017-5E09-4C24-0DF765E9DB03}"/>
              </a:ext>
            </a:extLst>
          </p:cNvPr>
          <p:cNvSpPr>
            <a:spLocks noRot="1" noChangeArrowheads="1" noTextEdit="1"/>
          </p:cNvSpPr>
          <p:nvPr>
            <p:ph type="sldImg"/>
          </p:nvPr>
        </p:nvSpPr>
        <p:spPr>
          <a:ln/>
        </p:spPr>
      </p:sp>
      <p:sp>
        <p:nvSpPr>
          <p:cNvPr id="168963" name="Rectangle 3">
            <a:extLst>
              <a:ext uri="{FF2B5EF4-FFF2-40B4-BE49-F238E27FC236}">
                <a16:creationId xmlns:a16="http://schemas.microsoft.com/office/drawing/2014/main" id="{1F06C35A-BDB5-3AFD-2BCE-37B43E4EEEC6}"/>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lnSpc>
                <a:spcPct val="90000"/>
              </a:lnSpc>
            </a:pPr>
            <a:r>
              <a:rPr lang="en-US" altLang="en-US">
                <a:latin typeface="Arial" panose="020B0604020202020204" pitchFamily="34" charset="0"/>
                <a:cs typeface="Arial" panose="020B0604020202020204" pitchFamily="34" charset="0"/>
              </a:rPr>
              <a:t>Every automated performance test uses one or more workstations or servers as load injectors. It is very important to monitor</a:t>
            </a:r>
          </a:p>
          <a:p>
            <a:pPr algn="l" rtl="0">
              <a:lnSpc>
                <a:spcPct val="90000"/>
              </a:lnSpc>
            </a:pPr>
            <a:r>
              <a:rPr lang="en-US" altLang="en-US">
                <a:latin typeface="Arial" panose="020B0604020202020204" pitchFamily="34" charset="0"/>
                <a:cs typeface="Arial" panose="020B0604020202020204" pitchFamily="34" charset="0"/>
              </a:rPr>
              <a:t>the stress on these machines as they create increasing numbers of virtual users. As mentioned in Chapter 2, if the load</a:t>
            </a:r>
          </a:p>
          <a:p>
            <a:pPr algn="l" rtl="0">
              <a:lnSpc>
                <a:spcPct val="90000"/>
              </a:lnSpc>
            </a:pPr>
            <a:r>
              <a:rPr lang="en-US" altLang="en-US">
                <a:latin typeface="Arial" panose="020B0604020202020204" pitchFamily="34" charset="0"/>
                <a:cs typeface="Arial" panose="020B0604020202020204" pitchFamily="34" charset="0"/>
              </a:rPr>
              <a:t>injectors themselves become overloaded then your performance test will no longer represent real-life behavior and so will</a:t>
            </a:r>
          </a:p>
          <a:p>
            <a:pPr algn="l" rtl="0">
              <a:lnSpc>
                <a:spcPct val="90000"/>
              </a:lnSpc>
            </a:pPr>
            <a:r>
              <a:rPr lang="en-US" altLang="en-US">
                <a:latin typeface="Arial" panose="020B0604020202020204" pitchFamily="34" charset="0"/>
                <a:cs typeface="Arial" panose="020B0604020202020204" pitchFamily="34" charset="0"/>
              </a:rPr>
              <a:t>produce invalid results that lead you astray. Overstressed load injectors don't necessarily cause the test to fail, but they</a:t>
            </a:r>
          </a:p>
          <a:p>
            <a:pPr algn="l" rtl="0">
              <a:lnSpc>
                <a:spcPct val="90000"/>
              </a:lnSpc>
            </a:pPr>
            <a:r>
              <a:rPr lang="en-US" altLang="en-US">
                <a:latin typeface="Arial" panose="020B0604020202020204" pitchFamily="34" charset="0"/>
                <a:cs typeface="Arial" panose="020B0604020202020204" pitchFamily="34" charset="0"/>
              </a:rPr>
              <a:t>could easily distort the transaction and data throughput as well as the number of virtual user errors that occur during test</a:t>
            </a:r>
          </a:p>
          <a:p>
            <a:pPr algn="l" rtl="0">
              <a:lnSpc>
                <a:spcPct val="90000"/>
              </a:lnSpc>
            </a:pPr>
            <a:r>
              <a:rPr lang="en-US" altLang="en-US">
                <a:latin typeface="Arial" panose="020B0604020202020204" pitchFamily="34" charset="0"/>
                <a:cs typeface="Arial" panose="020B0604020202020204" pitchFamily="34" charset="0"/>
              </a:rPr>
              <a:t>execution. Carrying out a dress rehearsal in advance of full-blown testing will help ensure that you have enough injection</a:t>
            </a:r>
          </a:p>
          <a:p>
            <a:pPr algn="l" rtl="0">
              <a:lnSpc>
                <a:spcPct val="90000"/>
              </a:lnSpc>
            </a:pPr>
            <a:r>
              <a:rPr lang="en-US" altLang="en-US">
                <a:latin typeface="Arial" panose="020B0604020202020204" pitchFamily="34" charset="0"/>
                <a:cs typeface="Arial" panose="020B0604020202020204" pitchFamily="34" charset="0"/>
              </a:rPr>
              <a:t>capacity.</a:t>
            </a:r>
          </a:p>
          <a:p>
            <a:pPr algn="l" rtl="0">
              <a:lnSpc>
                <a:spcPct val="90000"/>
              </a:lnSpc>
            </a:pPr>
            <a:r>
              <a:rPr lang="en-US" altLang="en-US">
                <a:latin typeface="Arial" panose="020B0604020202020204" pitchFamily="34" charset="0"/>
                <a:cs typeface="Arial" panose="020B0604020202020204" pitchFamily="34" charset="0"/>
              </a:rPr>
              <a:t>Typical metrics you need to monitor include:</a:t>
            </a:r>
          </a:p>
          <a:p>
            <a:pPr algn="l" rtl="0">
              <a:lnSpc>
                <a:spcPct val="90000"/>
              </a:lnSpc>
            </a:pPr>
            <a:r>
              <a:rPr lang="en-US" altLang="en-US">
                <a:latin typeface="Arial" panose="020B0604020202020204" pitchFamily="34" charset="0"/>
                <a:cs typeface="Arial" panose="020B0604020202020204" pitchFamily="34" charset="0"/>
              </a:rPr>
              <a:t>Percent of CPU utilization</a:t>
            </a:r>
          </a:p>
          <a:p>
            <a:pPr algn="l" rtl="0">
              <a:lnSpc>
                <a:spcPct val="90000"/>
              </a:lnSpc>
            </a:pPr>
            <a:r>
              <a:rPr lang="en-US" altLang="en-US">
                <a:latin typeface="Arial" panose="020B0604020202020204" pitchFamily="34" charset="0"/>
                <a:cs typeface="Arial" panose="020B0604020202020204" pitchFamily="34" charset="0"/>
              </a:rPr>
              <a:t>Amount of free memory</a:t>
            </a:r>
          </a:p>
          <a:p>
            <a:pPr algn="l" rtl="0">
              <a:lnSpc>
                <a:spcPct val="90000"/>
              </a:lnSpc>
            </a:pPr>
            <a:r>
              <a:rPr lang="en-US" altLang="en-US">
                <a:latin typeface="Arial" panose="020B0604020202020204" pitchFamily="34" charset="0"/>
                <a:cs typeface="Arial" panose="020B0604020202020204" pitchFamily="34" charset="0"/>
              </a:rPr>
              <a:t>Page file utilization</a:t>
            </a:r>
          </a:p>
          <a:p>
            <a:pPr algn="l" rtl="0">
              <a:lnSpc>
                <a:spcPct val="90000"/>
              </a:lnSpc>
            </a:pPr>
            <a:r>
              <a:rPr lang="en-US" altLang="en-US">
                <a:latin typeface="Arial" panose="020B0604020202020204" pitchFamily="34" charset="0"/>
                <a:cs typeface="Arial" panose="020B0604020202020204" pitchFamily="34" charset="0"/>
              </a:rPr>
              <a:t>Disk time</a:t>
            </a:r>
          </a:p>
          <a:p>
            <a:pPr algn="l" rtl="0">
              <a:lnSpc>
                <a:spcPct val="90000"/>
              </a:lnSpc>
            </a:pPr>
            <a:r>
              <a:rPr lang="en-US" altLang="en-US">
                <a:latin typeface="Arial" panose="020B0604020202020204" pitchFamily="34" charset="0"/>
                <a:cs typeface="Arial" panose="020B0604020202020204" pitchFamily="34" charset="0"/>
              </a:rPr>
              <a:t>Amount of free disk space</a:t>
            </a:r>
          </a:p>
          <a:p>
            <a:pPr algn="l" rtl="0">
              <a:lnSpc>
                <a:spcPct val="90000"/>
              </a:lnSpc>
            </a:pPr>
            <a:endParaRPr lang="en-US" altLang="en-US">
              <a:latin typeface="Arial" panose="020B0604020202020204" pitchFamily="34" charset="0"/>
              <a:cs typeface="Arial" panose="020B0604020202020204" pitchFamily="34" charset="0"/>
            </a:endParaRPr>
          </a:p>
          <a:p>
            <a:pPr algn="l" rtl="0">
              <a:lnSpc>
                <a:spcPct val="90000"/>
              </a:lnSpc>
            </a:pP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F2F9082A-7A14-95D8-8119-C41EC07CA86D}"/>
              </a:ext>
            </a:extLst>
          </p:cNvPr>
          <p:cNvSpPr>
            <a:spLocks noRot="1" noChangeArrowheads="1" noTextEdit="1"/>
          </p:cNvSpPr>
          <p:nvPr>
            <p:ph type="sldImg"/>
          </p:nvPr>
        </p:nvSpPr>
        <p:spPr>
          <a:ln/>
        </p:spPr>
      </p:sp>
      <p:sp>
        <p:nvSpPr>
          <p:cNvPr id="171011" name="Rectangle 3">
            <a:extLst>
              <a:ext uri="{FF2B5EF4-FFF2-40B4-BE49-F238E27FC236}">
                <a16:creationId xmlns:a16="http://schemas.microsoft.com/office/drawing/2014/main" id="{24A74CC2-8674-01E8-B82E-7DD076927991}"/>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Figure 4-12 offers a typical runtime view of load injector performance monitoring. In this example, disk space utilization is</a:t>
            </a:r>
          </a:p>
          <a:p>
            <a:pPr algn="l" rtl="0"/>
            <a:r>
              <a:rPr lang="en-US" altLang="en-US">
                <a:latin typeface="Arial" panose="020B0604020202020204" pitchFamily="34" charset="0"/>
                <a:cs typeface="Arial" panose="020B0604020202020204" pitchFamily="34" charset="0"/>
              </a:rPr>
              <a:t>reassuringly stable, and CPU utilization seems to stay within safe bounds even though it fluctuates greatly.</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D2188A7B-F13A-ACC3-3083-0D60CCDB811C}"/>
              </a:ext>
            </a:extLst>
          </p:cNvPr>
          <p:cNvSpPr>
            <a:spLocks noRot="1" noChangeArrowheads="1" noTextEdit="1"/>
          </p:cNvSpPr>
          <p:nvPr>
            <p:ph type="sldImg"/>
          </p:nvPr>
        </p:nvSpPr>
        <p:spPr>
          <a:ln/>
        </p:spPr>
      </p:sp>
      <p:sp>
        <p:nvSpPr>
          <p:cNvPr id="174083" name="Rectangle 3">
            <a:extLst>
              <a:ext uri="{FF2B5EF4-FFF2-40B4-BE49-F238E27FC236}">
                <a16:creationId xmlns:a16="http://schemas.microsoft.com/office/drawing/2014/main" id="{84A4E689-2085-9655-DBBF-D36278982D9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Figure 4-13 shows good scalability. The line representing mean transaction response time increases to a certain point in the</a:t>
            </a:r>
          </a:p>
          <a:p>
            <a:pPr algn="l" rtl="0"/>
            <a:r>
              <a:rPr lang="en-US" altLang="en-US">
                <a:latin typeface="Arial" panose="020B0604020202020204" pitchFamily="34" charset="0"/>
                <a:cs typeface="Arial" panose="020B0604020202020204" pitchFamily="34" charset="0"/>
              </a:rPr>
              <a:t>test but then gradually flattens out as maximum concurrency is reached. Assuming that the increased response time remains</a:t>
            </a:r>
          </a:p>
          <a:p>
            <a:pPr algn="l" rtl="0"/>
            <a:r>
              <a:rPr lang="en-US" altLang="en-US">
                <a:latin typeface="Arial" panose="020B0604020202020204" pitchFamily="34" charset="0"/>
                <a:cs typeface="Arial" panose="020B0604020202020204" pitchFamily="34" charset="0"/>
              </a:rPr>
              <a:t>within your performance targets, this is a good result. (The spikes toward the end of the test were caused by termination of</a:t>
            </a:r>
          </a:p>
          <a:p>
            <a:pPr algn="l" rtl="0"/>
            <a:r>
              <a:rPr lang="en-US" altLang="en-US">
                <a:latin typeface="Arial" panose="020B0604020202020204" pitchFamily="34" charset="0"/>
                <a:cs typeface="Arial" panose="020B0604020202020204" pitchFamily="34" charset="0"/>
              </a:rPr>
              <a:t>the performance and don't indicate a sudden application related problem.)</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A3CEAEF9-F22A-FD3A-08E8-E98E91874480}"/>
              </a:ext>
            </a:extLst>
          </p:cNvPr>
          <p:cNvSpPr>
            <a:spLocks noRot="1" noChangeArrowheads="1" noTextEdit="1"/>
          </p:cNvSpPr>
          <p:nvPr>
            <p:ph type="sldImg"/>
          </p:nvPr>
        </p:nvSpPr>
        <p:spPr>
          <a:ln/>
        </p:spPr>
      </p:sp>
      <p:sp>
        <p:nvSpPr>
          <p:cNvPr id="176131" name="Rectangle 3">
            <a:extLst>
              <a:ext uri="{FF2B5EF4-FFF2-40B4-BE49-F238E27FC236}">
                <a16:creationId xmlns:a16="http://schemas.microsoft.com/office/drawing/2014/main" id="{7BAA08FE-8D3A-1354-F52A-724F776C04E5}"/>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Figures Figure 4-14 and Figure 4-15 demonstrate undesirable response-time behavior. In Figure 4-14, the line representing</a:t>
            </a:r>
          </a:p>
          <a:p>
            <a:pPr algn="l" rtl="0"/>
            <a:r>
              <a:rPr lang="en-US" altLang="en-US">
                <a:latin typeface="Arial" panose="020B0604020202020204" pitchFamily="34" charset="0"/>
                <a:cs typeface="Arial" panose="020B0604020202020204" pitchFamily="34" charset="0"/>
              </a:rPr>
              <a:t>mean transaction response time closely follows the line representing number of active virtual users until it hits approximately</a:t>
            </a:r>
          </a:p>
          <a:p>
            <a:pPr algn="l" rtl="0"/>
            <a:r>
              <a:rPr lang="en-US" altLang="en-US">
                <a:latin typeface="Arial" panose="020B0604020202020204" pitchFamily="34" charset="0"/>
                <a:cs typeface="Arial" panose="020B0604020202020204" pitchFamily="34" charset="0"/>
              </a:rPr>
              <a:t>750. At this point, response time starts to become erratic, indicating a high standard deviation and a potentially bad end-user</a:t>
            </a:r>
          </a:p>
          <a:p>
            <a:pPr algn="l" rtl="0"/>
            <a:r>
              <a:rPr lang="en-US" altLang="en-US">
                <a:latin typeface="Arial" panose="020B0604020202020204" pitchFamily="34" charset="0"/>
                <a:cs typeface="Arial" panose="020B0604020202020204" pitchFamily="34" charset="0"/>
              </a:rPr>
              <a:t>experience.</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FBC618BB-B194-F265-1B03-4B9FD70B6393}"/>
              </a:ext>
            </a:extLst>
          </p:cNvPr>
          <p:cNvSpPr>
            <a:spLocks noRot="1" noChangeArrowheads="1" noTextEdit="1"/>
          </p:cNvSpPr>
          <p:nvPr>
            <p:ph type="sldImg"/>
          </p:nvPr>
        </p:nvSpPr>
        <p:spPr>
          <a:ln/>
        </p:spPr>
      </p:sp>
      <p:sp>
        <p:nvSpPr>
          <p:cNvPr id="178179" name="Rectangle 3">
            <a:extLst>
              <a:ext uri="{FF2B5EF4-FFF2-40B4-BE49-F238E27FC236}">
                <a16:creationId xmlns:a16="http://schemas.microsoft.com/office/drawing/2014/main" id="{DC2D6046-0BC9-7299-EF51-295915EA8556}"/>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Figure 4-15 demonstrates this same effect in more dramatic fashion. Response time and concurrent virtual users in this</a:t>
            </a:r>
          </a:p>
          <a:p>
            <a:pPr algn="l" rtl="0"/>
            <a:r>
              <a:rPr lang="en-US" altLang="en-US">
                <a:latin typeface="Arial" panose="020B0604020202020204" pitchFamily="34" charset="0"/>
                <a:cs typeface="Arial" panose="020B0604020202020204" pitchFamily="34" charset="0"/>
              </a:rPr>
              <a:t>example increase almost in lockstep.</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B3762CDB-562E-7B18-3DE9-E61F1ED2E875}"/>
              </a:ext>
            </a:extLst>
          </p:cNvPr>
          <p:cNvSpPr>
            <a:spLocks noRot="1" noChangeArrowheads="1" noTextEdit="1"/>
          </p:cNvSpPr>
          <p:nvPr>
            <p:ph type="sldImg"/>
          </p:nvPr>
        </p:nvSpPr>
        <p:spPr>
          <a:ln/>
        </p:spPr>
      </p:sp>
      <p:sp>
        <p:nvSpPr>
          <p:cNvPr id="180227" name="Rectangle 3">
            <a:extLst>
              <a:ext uri="{FF2B5EF4-FFF2-40B4-BE49-F238E27FC236}">
                <a16:creationId xmlns:a16="http://schemas.microsoft.com/office/drawing/2014/main" id="{9B2FDF30-F78B-91FA-7FA8-65A2A30B046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Examine the KPI data to see whether any metric correlates with the observed scalability/response time behavior. Some</a:t>
            </a:r>
          </a:p>
          <a:p>
            <a:pPr algn="l" rtl="0"/>
            <a:r>
              <a:rPr lang="en-US" altLang="en-US">
                <a:latin typeface="Arial" panose="020B0604020202020204" pitchFamily="34" charset="0"/>
                <a:cs typeface="Arial" panose="020B0604020202020204" pitchFamily="34" charset="0"/>
              </a:rPr>
              <a:t>performance testing tools have an autocorrelation feature that provides this information at the end of the test. Other tools</a:t>
            </a:r>
          </a:p>
          <a:p>
            <a:pPr algn="l" rtl="0"/>
            <a:r>
              <a:rPr lang="en-US" altLang="en-US">
                <a:latin typeface="Arial" panose="020B0604020202020204" pitchFamily="34" charset="0"/>
                <a:cs typeface="Arial" panose="020B0604020202020204" pitchFamily="34" charset="0"/>
              </a:rPr>
              <a:t>require a greater or lesser degree of manual effort to achieve the same result.</a:t>
            </a:r>
          </a:p>
          <a:p>
            <a:pPr algn="l" rtl="0"/>
            <a:r>
              <a:rPr lang="en-US" altLang="en-US">
                <a:latin typeface="Arial" panose="020B0604020202020204" pitchFamily="34" charset="0"/>
                <a:cs typeface="Arial" panose="020B0604020202020204" pitchFamily="34" charset="0"/>
              </a:rPr>
              <a:t>The following example demonstrates how it is possible to map server KPI data with scalability and response time information</a:t>
            </a:r>
          </a:p>
          <a:p>
            <a:pPr algn="l" rtl="0"/>
            <a:r>
              <a:rPr lang="en-US" altLang="en-US">
                <a:latin typeface="Arial" panose="020B0604020202020204" pitchFamily="34" charset="0"/>
                <a:cs typeface="Arial" panose="020B0604020202020204" pitchFamily="34" charset="0"/>
              </a:rPr>
              <a:t>to perform this type of analysis.</a:t>
            </a:r>
          </a:p>
          <a:p>
            <a:pPr algn="l" rtl="0"/>
            <a:endParaRPr lang="en-US" altLang="en-US">
              <a:latin typeface="Arial" panose="020B0604020202020204" pitchFamily="34" charset="0"/>
              <a:cs typeface="Arial" panose="020B0604020202020204" pitchFamily="34" charset="0"/>
            </a:endParaRPr>
          </a:p>
          <a:p>
            <a:pPr algn="l" rtl="0"/>
            <a:r>
              <a:rPr lang="en-US" altLang="en-US">
                <a:latin typeface="Arial" panose="020B0604020202020204" pitchFamily="34" charset="0"/>
                <a:cs typeface="Arial" panose="020B0604020202020204" pitchFamily="34" charset="0"/>
              </a:rPr>
              <a:t>Figure 4-16 builds on Figure 4-14, adding the Windows Server KPI metric called context switches per second. This metric is a</a:t>
            </a:r>
          </a:p>
          <a:p>
            <a:pPr algn="l" rtl="0"/>
            <a:r>
              <a:rPr lang="en-US" altLang="en-US">
                <a:latin typeface="Arial" panose="020B0604020202020204" pitchFamily="34" charset="0"/>
                <a:cs typeface="Arial" panose="020B0604020202020204" pitchFamily="34" charset="0"/>
              </a:rPr>
              <a:t>good indicator on Windows servers of how well the CPU is handling requests from active threads. This example shows the</a:t>
            </a:r>
          </a:p>
          <a:p>
            <a:pPr algn="l" rtl="0"/>
            <a:r>
              <a:rPr lang="en-US" altLang="en-US">
                <a:latin typeface="Arial" panose="020B0604020202020204" pitchFamily="34" charset="0"/>
                <a:cs typeface="Arial" panose="020B0604020202020204" pitchFamily="34" charset="0"/>
              </a:rPr>
              <a:t>CPU quickly reaching a high average value, indicating a lack of CPU capacity for the load being applied. This, in turn, is</a:t>
            </a:r>
          </a:p>
          <a:p>
            <a:pPr algn="l" rtl="0"/>
            <a:r>
              <a:rPr lang="en-US" altLang="en-US">
                <a:latin typeface="Arial" panose="020B0604020202020204" pitchFamily="34" charset="0"/>
                <a:cs typeface="Arial" panose="020B0604020202020204" pitchFamily="34" charset="0"/>
              </a:rPr>
              <a:t>having a negative impact on the ability of the application to scale efficiently and thus on response time.</a:t>
            </a:r>
          </a:p>
          <a:p>
            <a:pPr algn="l" rtl="0"/>
            <a:endParaRPr lang="en-US" altLang="en-US">
              <a:latin typeface="Arial" panose="020B0604020202020204" pitchFamily="34" charset="0"/>
              <a:cs typeface="Arial" panose="020B0604020202020204" pitchFamily="34" charset="0"/>
            </a:endParaRP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C3285AFD-5CB1-DE68-5D34-9F49CA586AE8}"/>
              </a:ext>
            </a:extLst>
          </p:cNvPr>
          <p:cNvSpPr>
            <a:spLocks noRot="1" noChangeArrowheads="1" noTextEdit="1"/>
          </p:cNvSpPr>
          <p:nvPr>
            <p:ph type="sldImg"/>
          </p:nvPr>
        </p:nvSpPr>
        <p:spPr>
          <a:ln/>
        </p:spPr>
      </p:sp>
      <p:sp>
        <p:nvSpPr>
          <p:cNvPr id="184323" name="Rectangle 3">
            <a:extLst>
              <a:ext uri="{FF2B5EF4-FFF2-40B4-BE49-F238E27FC236}">
                <a16:creationId xmlns:a16="http://schemas.microsoft.com/office/drawing/2014/main" id="{AC7C88D1-CB11-8F25-AB53-ED8E7A01062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It is most important to examine any errors that occur during a performance test, since these can also indicate hitting some</a:t>
            </a:r>
          </a:p>
          <a:p>
            <a:pPr algn="l" rtl="0"/>
            <a:r>
              <a:rPr lang="en-US" altLang="en-US">
                <a:latin typeface="Arial" panose="020B0604020202020204" pitchFamily="34" charset="0"/>
                <a:cs typeface="Arial" panose="020B0604020202020204" pitchFamily="34" charset="0"/>
              </a:rPr>
              <a:t>capacity limit within the application landscape. By "errors" I mean virtual user failures, both critical and noncritical. Your job</a:t>
            </a:r>
          </a:p>
          <a:p>
            <a:pPr algn="l" rtl="0"/>
            <a:r>
              <a:rPr lang="en-US" altLang="en-US">
                <a:latin typeface="Arial" panose="020B0604020202020204" pitchFamily="34" charset="0"/>
                <a:cs typeface="Arial" panose="020B0604020202020204" pitchFamily="34" charset="0"/>
              </a:rPr>
              <a:t>is to find patterns of when these errors start to occur and the rate of further errors occurring after that point. A sudden</a:t>
            </a:r>
          </a:p>
          <a:p>
            <a:pPr algn="l" rtl="0"/>
            <a:r>
              <a:rPr lang="en-US" altLang="en-US">
                <a:latin typeface="Arial" panose="020B0604020202020204" pitchFamily="34" charset="0"/>
                <a:cs typeface="Arial" panose="020B0604020202020204" pitchFamily="34" charset="0"/>
              </a:rPr>
              <a:t>appearance of a large number of errors may coincide with the knee effect described previously, providing further</a:t>
            </a:r>
          </a:p>
          <a:p>
            <a:pPr algn="l" rtl="0"/>
            <a:r>
              <a:rPr lang="en-US" altLang="en-US">
                <a:latin typeface="Arial" panose="020B0604020202020204" pitchFamily="34" charset="0"/>
                <a:cs typeface="Arial" panose="020B0604020202020204" pitchFamily="34" charset="0"/>
              </a:rPr>
              <a:t>confirmation that some limit has been reached. Figure 4-20 adds a small line to Figure 4-14 showing the sudden appearance</a:t>
            </a:r>
          </a:p>
          <a:p>
            <a:pPr algn="l" rtl="0"/>
            <a:r>
              <a:rPr lang="en-US" altLang="en-US">
                <a:latin typeface="Arial" panose="020B0604020202020204" pitchFamily="34" charset="0"/>
                <a:cs typeface="Arial" panose="020B0604020202020204" pitchFamily="34" charset="0"/>
              </a:rPr>
              <a:t>of errors. The errors actually start before the test shows any problem in response time, and they spike about when response</a:t>
            </a:r>
          </a:p>
          <a:p>
            <a:pPr algn="l" rtl="0"/>
            <a:r>
              <a:rPr lang="en-US" altLang="en-US">
                <a:latin typeface="Arial" panose="020B0604020202020204" pitchFamily="34" charset="0"/>
                <a:cs typeface="Arial" panose="020B0604020202020204" pitchFamily="34" charset="0"/>
              </a:rPr>
              <a:t>time suddenly peaks.</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40DEC22F-9DDF-72A1-83A2-860E6A43D624}"/>
              </a:ext>
            </a:extLst>
          </p:cNvPr>
          <p:cNvSpPr>
            <a:spLocks noRot="1" noChangeArrowheads="1" noTextEdit="1"/>
          </p:cNvSpPr>
          <p:nvPr>
            <p:ph type="sldImg"/>
          </p:nvPr>
        </p:nvSpPr>
        <p:spPr>
          <a:ln/>
        </p:spPr>
      </p:sp>
      <p:sp>
        <p:nvSpPr>
          <p:cNvPr id="188419" name="Rectangle 3">
            <a:extLst>
              <a:ext uri="{FF2B5EF4-FFF2-40B4-BE49-F238E27FC236}">
                <a16:creationId xmlns:a16="http://schemas.microsoft.com/office/drawing/2014/main" id="{8EED7E06-2C14-33B8-A50F-196E26E895C0}"/>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lnSpc>
                <a:spcPct val="80000"/>
              </a:lnSpc>
            </a:pPr>
            <a:r>
              <a:rPr lang="en-US" altLang="en-US" sz="800" b="1" i="1">
                <a:latin typeface="Arial" panose="020B0604020202020204" pitchFamily="34" charset="0"/>
                <a:cs typeface="Arial" panose="020B0604020202020204" pitchFamily="34" charset="0"/>
              </a:rPr>
              <a:t>Note: </a:t>
            </a:r>
            <a:r>
              <a:rPr lang="en-US" altLang="en-US" sz="800">
                <a:latin typeface="Arial" panose="020B0604020202020204" pitchFamily="34" charset="0"/>
                <a:cs typeface="Arial" panose="020B0604020202020204" pitchFamily="34" charset="0"/>
              </a:rPr>
              <a:t>Sudden errors can also indicate a problem with the operating system's default settings. I recall a project</a:t>
            </a:r>
          </a:p>
          <a:p>
            <a:pPr algn="l" rtl="0">
              <a:lnSpc>
                <a:spcPct val="80000"/>
              </a:lnSpc>
            </a:pPr>
            <a:r>
              <a:rPr lang="en-US" altLang="en-US" sz="800">
                <a:latin typeface="Arial" panose="020B0604020202020204" pitchFamily="34" charset="0"/>
                <a:cs typeface="Arial" panose="020B0604020202020204" pitchFamily="34" charset="0"/>
              </a:rPr>
              <a:t>where the application mid-tier was deployed on a number of blade servers running Sun Solaris Unix. The</a:t>
            </a:r>
          </a:p>
          <a:p>
            <a:pPr algn="l" rtl="0">
              <a:lnSpc>
                <a:spcPct val="80000"/>
              </a:lnSpc>
            </a:pPr>
            <a:r>
              <a:rPr lang="en-US" altLang="en-US" sz="800">
                <a:latin typeface="Arial" panose="020B0604020202020204" pitchFamily="34" charset="0"/>
                <a:cs typeface="Arial" panose="020B0604020202020204" pitchFamily="34" charset="0"/>
              </a:rPr>
              <a:t>performance tests persistently failed at a certain number of active users, although there was nothing to indicate</a:t>
            </a:r>
          </a:p>
          <a:p>
            <a:pPr algn="l" rtl="0">
              <a:lnSpc>
                <a:spcPct val="80000"/>
              </a:lnSpc>
            </a:pPr>
            <a:r>
              <a:rPr lang="en-US" altLang="en-US" sz="800">
                <a:latin typeface="Arial" panose="020B0604020202020204" pitchFamily="34" charset="0"/>
                <a:cs typeface="Arial" panose="020B0604020202020204" pitchFamily="34" charset="0"/>
              </a:rPr>
              <a:t>a lack of capacity from the server KPI monitoring we configured. A search through system log files revealed that</a:t>
            </a:r>
          </a:p>
          <a:p>
            <a:pPr algn="l" rtl="0">
              <a:lnSpc>
                <a:spcPct val="80000"/>
              </a:lnSpc>
            </a:pPr>
            <a:r>
              <a:rPr lang="en-US" altLang="en-US" sz="800">
                <a:latin typeface="Arial" panose="020B0604020202020204" pitchFamily="34" charset="0"/>
                <a:cs typeface="Arial" panose="020B0604020202020204" pitchFamily="34" charset="0"/>
              </a:rPr>
              <a:t>the problem was an operating system limit on the number of open file handles for a single user session. When</a:t>
            </a:r>
          </a:p>
          <a:p>
            <a:pPr algn="l" rtl="0">
              <a:lnSpc>
                <a:spcPct val="80000"/>
              </a:lnSpc>
            </a:pPr>
            <a:r>
              <a:rPr lang="en-US" altLang="en-US" sz="800">
                <a:latin typeface="Arial" panose="020B0604020202020204" pitchFamily="34" charset="0"/>
                <a:cs typeface="Arial" panose="020B0604020202020204" pitchFamily="34" charset="0"/>
              </a:rPr>
              <a:t>we increased the limit from 250 to 500, the problem went away.</a:t>
            </a:r>
          </a:p>
          <a:p>
            <a:pPr algn="l" rtl="0">
              <a:lnSpc>
                <a:spcPct val="80000"/>
              </a:lnSpc>
            </a:pPr>
            <a:r>
              <a:rPr lang="en-US" altLang="en-US" sz="800">
                <a:latin typeface="Arial" panose="020B0604020202020204" pitchFamily="34" charset="0"/>
                <a:cs typeface="Arial" panose="020B0604020202020204" pitchFamily="34" charset="0"/>
              </a:rPr>
              <a:t>A sudden drop in transaction throughput</a:t>
            </a:r>
          </a:p>
          <a:p>
            <a:pPr algn="l" rtl="0">
              <a:lnSpc>
                <a:spcPct val="80000"/>
              </a:lnSpc>
            </a:pPr>
            <a:r>
              <a:rPr lang="en-US" altLang="en-US" sz="800">
                <a:latin typeface="Arial" panose="020B0604020202020204" pitchFamily="34" charset="0"/>
                <a:cs typeface="Arial" panose="020B0604020202020204" pitchFamily="34" charset="0"/>
              </a:rPr>
              <a:t>This is a classic sign of trouble, particularly with web applications where the virtual users wait for a</a:t>
            </a:r>
          </a:p>
          <a:p>
            <a:pPr algn="l" rtl="0">
              <a:lnSpc>
                <a:spcPct val="80000"/>
              </a:lnSpc>
            </a:pPr>
            <a:r>
              <a:rPr lang="en-US" altLang="en-US" sz="800">
                <a:latin typeface="Arial" panose="020B0604020202020204" pitchFamily="34" charset="0"/>
                <a:cs typeface="Arial" panose="020B0604020202020204" pitchFamily="34" charset="0"/>
              </a:rPr>
              <a:t>response from the web server. If the problem is critical enough, the queue of waiting users will</a:t>
            </a:r>
          </a:p>
          <a:p>
            <a:pPr algn="l" rtl="0">
              <a:lnSpc>
                <a:spcPct val="80000"/>
              </a:lnSpc>
            </a:pPr>
            <a:r>
              <a:rPr lang="en-US" altLang="en-US" sz="800">
                <a:latin typeface="Arial" panose="020B0604020202020204" pitchFamily="34" charset="0"/>
                <a:cs typeface="Arial" panose="020B0604020202020204" pitchFamily="34" charset="0"/>
              </a:rPr>
              <a:t>eventually exceed the time-out threshold for server responses and the test will exit. Don't immediately</a:t>
            </a:r>
          </a:p>
          <a:p>
            <a:pPr algn="l" rtl="0">
              <a:lnSpc>
                <a:spcPct val="80000"/>
              </a:lnSpc>
            </a:pPr>
            <a:r>
              <a:rPr lang="en-US" altLang="en-US" sz="800">
                <a:latin typeface="Arial" panose="020B0604020202020204" pitchFamily="34" charset="0"/>
                <a:cs typeface="Arial" panose="020B0604020202020204" pitchFamily="34" charset="0"/>
              </a:rPr>
              <a:t>assume that the web server layer is the problem; it could just as easily be the application server or</a:t>
            </a:r>
          </a:p>
          <a:p>
            <a:pPr algn="l" rtl="0">
              <a:lnSpc>
                <a:spcPct val="80000"/>
              </a:lnSpc>
            </a:pPr>
            <a:r>
              <a:rPr lang="en-US" altLang="en-US" sz="800">
                <a:latin typeface="Arial" panose="020B0604020202020204" pitchFamily="34" charset="0"/>
                <a:cs typeface="Arial" panose="020B0604020202020204" pitchFamily="34" charset="0"/>
              </a:rPr>
              <a:t>database tier. You may also find that the problem resolves itself when a certain number of users have</a:t>
            </a:r>
          </a:p>
          <a:p>
            <a:pPr algn="l" rtl="0">
              <a:lnSpc>
                <a:spcPct val="80000"/>
              </a:lnSpc>
            </a:pPr>
            <a:r>
              <a:rPr lang="en-US" altLang="en-US" sz="800">
                <a:latin typeface="Arial" panose="020B0604020202020204" pitchFamily="34" charset="0"/>
                <a:cs typeface="Arial" panose="020B0604020202020204" pitchFamily="34" charset="0"/>
              </a:rPr>
              <a:t>dropped out of the test, identifying another capacity limitation in the application landscape. If your</a:t>
            </a:r>
          </a:p>
          <a:p>
            <a:pPr algn="l" rtl="0">
              <a:lnSpc>
                <a:spcPct val="80000"/>
              </a:lnSpc>
            </a:pPr>
            <a:r>
              <a:rPr lang="en-US" altLang="en-US" sz="800">
                <a:latin typeface="Arial" panose="020B0604020202020204" pitchFamily="34" charset="0"/>
                <a:cs typeface="Arial" panose="020B0604020202020204" pitchFamily="34" charset="0"/>
              </a:rPr>
              <a:t>application is using links to external systems, check to ensure that none of these links is the cause of the</a:t>
            </a:r>
          </a:p>
          <a:p>
            <a:pPr algn="l" rtl="0">
              <a:lnSpc>
                <a:spcPct val="80000"/>
              </a:lnSpc>
            </a:pPr>
            <a:r>
              <a:rPr lang="en-US" altLang="en-US" sz="800">
                <a:latin typeface="Arial" panose="020B0604020202020204" pitchFamily="34" charset="0"/>
                <a:cs typeface="Arial" panose="020B0604020202020204" pitchFamily="34" charset="0"/>
              </a:rPr>
              <a:t>problem.</a:t>
            </a:r>
          </a:p>
          <a:p>
            <a:pPr algn="l" rtl="0">
              <a:lnSpc>
                <a:spcPct val="80000"/>
              </a:lnSpc>
            </a:pPr>
            <a:r>
              <a:rPr lang="en-US" altLang="en-US" sz="800" i="1">
                <a:latin typeface="Arial" panose="020B0604020202020204" pitchFamily="34" charset="0"/>
                <a:cs typeface="Arial" panose="020B0604020202020204" pitchFamily="34" charset="0"/>
              </a:rPr>
              <a:t>An ongoing reduction in available server memory</a:t>
            </a:r>
          </a:p>
          <a:p>
            <a:pPr algn="l" rtl="0">
              <a:lnSpc>
                <a:spcPct val="80000"/>
              </a:lnSpc>
            </a:pPr>
            <a:r>
              <a:rPr lang="en-US" altLang="en-US" sz="800">
                <a:latin typeface="Arial" panose="020B0604020202020204" pitchFamily="34" charset="0"/>
                <a:cs typeface="Arial" panose="020B0604020202020204" pitchFamily="34" charset="0"/>
              </a:rPr>
              <a:t>You would expect available memory to decrease as more and more virtual users become active, but if the</a:t>
            </a:r>
          </a:p>
          <a:p>
            <a:pPr algn="l" rtl="0">
              <a:lnSpc>
                <a:spcPct val="80000"/>
              </a:lnSpc>
            </a:pPr>
            <a:r>
              <a:rPr lang="en-US" altLang="en-US" sz="800">
                <a:latin typeface="Arial" panose="020B0604020202020204" pitchFamily="34" charset="0"/>
                <a:cs typeface="Arial" panose="020B0604020202020204" pitchFamily="34" charset="0"/>
              </a:rPr>
              <a:t>decrease continues after all users are active then you may have a memory leak. Application problems</a:t>
            </a:r>
          </a:p>
          <a:p>
            <a:pPr algn="l" rtl="0">
              <a:lnSpc>
                <a:spcPct val="80000"/>
              </a:lnSpc>
            </a:pPr>
            <a:r>
              <a:rPr lang="en-US" altLang="en-US" sz="800">
                <a:latin typeface="Arial" panose="020B0604020202020204" pitchFamily="34" charset="0"/>
                <a:cs typeface="Arial" panose="020B0604020202020204" pitchFamily="34" charset="0"/>
              </a:rPr>
              <a:t>that hog memory should reveal themselves pretty quickly, but only a soak test can reveal more subtle</a:t>
            </a:r>
          </a:p>
          <a:p>
            <a:pPr algn="l" rtl="0">
              <a:lnSpc>
                <a:spcPct val="80000"/>
              </a:lnSpc>
            </a:pPr>
            <a:r>
              <a:rPr lang="en-US" altLang="en-US" sz="800">
                <a:latin typeface="Arial" panose="020B0604020202020204" pitchFamily="34" charset="0"/>
                <a:cs typeface="Arial" panose="020B0604020202020204" pitchFamily="34" charset="0"/>
              </a:rPr>
              <a:t>problems with releasing memory. This is a particular problem with application servers, and it confirms</a:t>
            </a:r>
          </a:p>
          <a:p>
            <a:pPr algn="l" rtl="0">
              <a:lnSpc>
                <a:spcPct val="80000"/>
              </a:lnSpc>
            </a:pPr>
            <a:r>
              <a:rPr lang="en-US" altLang="en-US" sz="800">
                <a:latin typeface="Arial" panose="020B0604020202020204" pitchFamily="34" charset="0"/>
                <a:cs typeface="Arial" panose="020B0604020202020204" pitchFamily="34" charset="0"/>
              </a:rPr>
              <a:t>the value of providing analysis down to the component and method level.</a:t>
            </a:r>
          </a:p>
          <a:p>
            <a:pPr algn="l" rtl="0">
              <a:lnSpc>
                <a:spcPct val="80000"/>
              </a:lnSpc>
            </a:pPr>
            <a:r>
              <a:rPr lang="en-US" altLang="en-US" sz="800" i="1">
                <a:latin typeface="Arial" panose="020B0604020202020204" pitchFamily="34" charset="0"/>
                <a:cs typeface="Arial" panose="020B0604020202020204" pitchFamily="34" charset="0"/>
              </a:rPr>
              <a:t>Panic phone calls from infrastructure staff</a:t>
            </a:r>
          </a:p>
          <a:p>
            <a:pPr algn="l" rtl="0">
              <a:lnSpc>
                <a:spcPct val="80000"/>
              </a:lnSpc>
            </a:pPr>
            <a:r>
              <a:rPr lang="en-US" altLang="en-US" sz="800">
                <a:latin typeface="Arial" panose="020B0604020202020204" pitchFamily="34" charset="0"/>
                <a:cs typeface="Arial" panose="020B0604020202020204" pitchFamily="34" charset="0"/>
              </a:rPr>
              <a:t>Seriously! I've been at testing engagements where the live system was accidentally caught up in the</a:t>
            </a:r>
          </a:p>
          <a:p>
            <a:pPr algn="l" rtl="0">
              <a:lnSpc>
                <a:spcPct val="80000"/>
              </a:lnSpc>
            </a:pPr>
            <a:r>
              <a:rPr lang="en-US" altLang="en-US" sz="800">
                <a:latin typeface="Arial" panose="020B0604020202020204" pitchFamily="34" charset="0"/>
                <a:cs typeface="Arial" panose="020B0604020202020204" pitchFamily="34" charset="0"/>
              </a:rPr>
              <a:t>performance testing process. This is most common with web applications, where it's all too easy to target</a:t>
            </a:r>
          </a:p>
          <a:p>
            <a:pPr algn="l" rtl="0">
              <a:lnSpc>
                <a:spcPct val="80000"/>
              </a:lnSpc>
            </a:pPr>
            <a:r>
              <a:rPr lang="en-US" altLang="en-US" sz="800">
                <a:latin typeface="Arial" panose="020B0604020202020204" pitchFamily="34" charset="0"/>
                <a:cs typeface="Arial" panose="020B0604020202020204" pitchFamily="34" charset="0"/>
              </a:rPr>
              <a:t>the wrong URL.</a:t>
            </a:r>
          </a:p>
          <a:p>
            <a:pPr algn="l" rtl="0">
              <a:lnSpc>
                <a:spcPct val="80000"/>
              </a:lnSpc>
            </a:pPr>
            <a:endParaRPr lang="en-US" altLang="en-US" sz="800">
              <a:latin typeface="Arial" panose="020B0604020202020204" pitchFamily="34" charset="0"/>
              <a:cs typeface="Arial" panose="020B0604020202020204" pitchFamily="34" charset="0"/>
            </a:endParaRPr>
          </a:p>
          <a:p>
            <a:pPr algn="l" rtl="0">
              <a:lnSpc>
                <a:spcPct val="80000"/>
              </a:lnSpc>
            </a:pPr>
            <a:endParaRPr lang="en-US" altLang="en-US" sz="800">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C9F18CAC-9298-80E9-C275-A08276A94A5E}"/>
              </a:ext>
            </a:extLst>
          </p:cNvPr>
          <p:cNvSpPr>
            <a:spLocks noRot="1" noChangeArrowheads="1" noTextEdit="1"/>
          </p:cNvSpPr>
          <p:nvPr>
            <p:ph type="sldImg"/>
          </p:nvPr>
        </p:nvSpPr>
        <p:spPr>
          <a:ln/>
        </p:spPr>
      </p:sp>
      <p:sp>
        <p:nvSpPr>
          <p:cNvPr id="191491" name="Rectangle 3">
            <a:extLst>
              <a:ext uri="{FF2B5EF4-FFF2-40B4-BE49-F238E27FC236}">
                <a16:creationId xmlns:a16="http://schemas.microsoft.com/office/drawing/2014/main" id="{865C19DE-EA15-1C5B-05C7-FD4DD3E92FD2}"/>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How would you go about scripting this situation using traditional automated performance testing tools? You can record</a:t>
            </a:r>
          </a:p>
          <a:p>
            <a:pPr algn="l" rtl="0"/>
            <a:r>
              <a:rPr lang="en-US" altLang="en-US">
                <a:latin typeface="Arial" panose="020B0604020202020204" pitchFamily="34" charset="0"/>
                <a:cs typeface="Arial" panose="020B0604020202020204" pitchFamily="34" charset="0"/>
              </a:rPr>
              <a:t>the user logging in, ready to receive calls, but then there's a wait until the calls arrive. This will require some manual</a:t>
            </a:r>
          </a:p>
          <a:p>
            <a:pPr algn="l" rtl="0"/>
            <a:r>
              <a:rPr lang="en-US" altLang="en-US">
                <a:latin typeface="Arial" panose="020B0604020202020204" pitchFamily="34" charset="0"/>
                <a:cs typeface="Arial" panose="020B0604020202020204" pitchFamily="34" charset="0"/>
              </a:rPr>
              <a:t>intervention in the script to create some sort of loop construct that waits for incoming calls.</a:t>
            </a:r>
          </a:p>
          <a:p>
            <a:pPr algn="l" rtl="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2778CCD0-5A2D-9AB3-DEC0-2788D8D018C0}"/>
              </a:ext>
            </a:extLst>
          </p:cNvPr>
          <p:cNvSpPr>
            <a:spLocks noRot="1" noChangeArrowheads="1" noTextEdit="1"/>
          </p:cNvSpPr>
          <p:nvPr>
            <p:ph type="sldImg"/>
          </p:nvPr>
        </p:nvSpPr>
        <p:spPr>
          <a:ln/>
        </p:spPr>
      </p:sp>
      <p:sp>
        <p:nvSpPr>
          <p:cNvPr id="193539" name="Rectangle 3">
            <a:extLst>
              <a:ext uri="{FF2B5EF4-FFF2-40B4-BE49-F238E27FC236}">
                <a16:creationId xmlns:a16="http://schemas.microsoft.com/office/drawing/2014/main" id="{AFD2AA26-4F8F-9BDD-8EC3-2269D4AC2961}"/>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lnSpc>
                <a:spcPct val="80000"/>
              </a:lnSpc>
            </a:pPr>
            <a:r>
              <a:rPr lang="en-US" altLang="en-US" sz="800">
                <a:latin typeface="Arial" panose="020B0604020202020204" pitchFamily="34" charset="0"/>
                <a:cs typeface="Arial" panose="020B0604020202020204" pitchFamily="34" charset="0"/>
              </a:rPr>
              <a:t>It is extremely important that the default caching behavior of Internet browser applications be accurately reflected by the performance tool that you use. If caching emulation is inaccurate, then it is likely that the number of requests generated between browser client and web server will be considerably greater than would actually occur in a live environment. This will have the effect of generating a much higher throughput for a given number of virtual users. I can recall a recent example where a few hundred virtual users  generated as much throughput as 6,000 "real" users. This may be satisfactory for a stress test when you are simply trying to find the upper limits of capacity, but it is hardly a realistic load test.</a:t>
            </a:r>
          </a:p>
          <a:p>
            <a:pPr algn="l" rtl="0">
              <a:lnSpc>
                <a:spcPct val="80000"/>
              </a:lnSpc>
            </a:pPr>
            <a:r>
              <a:rPr lang="en-US" altLang="en-US" sz="800">
                <a:latin typeface="Arial" panose="020B0604020202020204" pitchFamily="34" charset="0"/>
                <a:cs typeface="Arial" panose="020B0604020202020204" pitchFamily="34" charset="0"/>
              </a:rPr>
              <a:t>Typical default caching behavior involves page elements such as images, style sheets, and the like being stored locally</a:t>
            </a:r>
          </a:p>
          <a:p>
            <a:pPr algn="l" rtl="0">
              <a:lnSpc>
                <a:spcPct val="80000"/>
              </a:lnSpc>
            </a:pPr>
            <a:r>
              <a:rPr lang="en-US" altLang="en-US" sz="800">
                <a:latin typeface="Arial" panose="020B0604020202020204" pitchFamily="34" charset="0"/>
                <a:cs typeface="Arial" panose="020B0604020202020204" pitchFamily="34" charset="0"/>
              </a:rPr>
              <a:t>on the client after the initial request, removing the need for the server to resend this information. Various mechanisms</a:t>
            </a:r>
          </a:p>
          <a:p>
            <a:pPr algn="l" rtl="0">
              <a:lnSpc>
                <a:spcPct val="80000"/>
              </a:lnSpc>
            </a:pPr>
            <a:r>
              <a:rPr lang="en-US" altLang="en-US" sz="800">
                <a:latin typeface="Arial" panose="020B0604020202020204" pitchFamily="34" charset="0"/>
                <a:cs typeface="Arial" panose="020B0604020202020204" pitchFamily="34" charset="0"/>
              </a:rPr>
              <a:t>exist to update the cached elements, but the net result is to minimize the data presentation and network round trips</a:t>
            </a:r>
          </a:p>
          <a:p>
            <a:pPr algn="l" rtl="0">
              <a:lnSpc>
                <a:spcPct val="80000"/>
              </a:lnSpc>
            </a:pPr>
            <a:r>
              <a:rPr lang="en-US" altLang="en-US" sz="800">
                <a:latin typeface="Arial" panose="020B0604020202020204" pitchFamily="34" charset="0"/>
                <a:cs typeface="Arial" panose="020B0604020202020204" pitchFamily="34" charset="0"/>
              </a:rPr>
              <a:t>between client and web server, reducing vulnerability to congestion and latency effects and (we hope) improving the</a:t>
            </a:r>
          </a:p>
          <a:p>
            <a:pPr algn="l" rtl="0">
              <a:lnSpc>
                <a:spcPct val="80000"/>
              </a:lnSpc>
            </a:pPr>
            <a:r>
              <a:rPr lang="en-US" altLang="en-US" sz="800">
                <a:latin typeface="Arial" panose="020B0604020202020204" pitchFamily="34" charset="0"/>
                <a:cs typeface="Arial" panose="020B0604020202020204" pitchFamily="34" charset="0"/>
              </a:rPr>
              <a:t>end-user experience.</a:t>
            </a:r>
          </a:p>
          <a:p>
            <a:pPr algn="l" rtl="0">
              <a:lnSpc>
                <a:spcPct val="80000"/>
              </a:lnSpc>
            </a:pPr>
            <a:endParaRPr lang="en-US" altLang="en-US" sz="800">
              <a:latin typeface="Arial" panose="020B0604020202020204" pitchFamily="34" charset="0"/>
              <a:cs typeface="Arial" panose="020B0604020202020204" pitchFamily="34" charset="0"/>
            </a:endParaRPr>
          </a:p>
          <a:p>
            <a:pPr algn="l" rtl="0">
              <a:lnSpc>
                <a:spcPct val="80000"/>
              </a:lnSpc>
            </a:pPr>
            <a:r>
              <a:rPr lang="en-US" altLang="en-US" sz="800">
                <a:latin typeface="Arial" panose="020B0604020202020204" pitchFamily="34" charset="0"/>
                <a:cs typeface="Arial" panose="020B0604020202020204" pitchFamily="34" charset="0"/>
              </a:rPr>
              <a:t>Many applications make use of the SSL extension to the HTTP protocol that adds an encryption layer to the HTTP</a:t>
            </a:r>
          </a:p>
          <a:p>
            <a:pPr algn="l" rtl="0">
              <a:lnSpc>
                <a:spcPct val="80000"/>
              </a:lnSpc>
            </a:pPr>
            <a:r>
              <a:rPr lang="en-US" altLang="en-US" sz="800">
                <a:latin typeface="Arial" panose="020B0604020202020204" pitchFamily="34" charset="0"/>
                <a:cs typeface="Arial" panose="020B0604020202020204" pitchFamily="34" charset="0"/>
              </a:rPr>
              <a:t>stack. If your automated performance test tool can't handle SSL then you won't be able to record any transactions</a:t>
            </a:r>
          </a:p>
          <a:p>
            <a:pPr algn="l" rtl="0">
              <a:lnSpc>
                <a:spcPct val="80000"/>
              </a:lnSpc>
            </a:pPr>
            <a:r>
              <a:rPr lang="en-US" altLang="en-US" sz="800">
                <a:latin typeface="Arial" panose="020B0604020202020204" pitchFamily="34" charset="0"/>
                <a:cs typeface="Arial" panose="020B0604020202020204" pitchFamily="34" charset="0"/>
              </a:rPr>
              <a:t>unless you can record them from a non-SSL deployment of the application. There are two other aspects of SSL that</a:t>
            </a:r>
          </a:p>
          <a:p>
            <a:pPr algn="l" rtl="0">
              <a:lnSpc>
                <a:spcPct val="80000"/>
              </a:lnSpc>
            </a:pPr>
            <a:r>
              <a:rPr lang="en-US" altLang="en-US" sz="800">
                <a:latin typeface="Arial" panose="020B0604020202020204" pitchFamily="34" charset="0"/>
                <a:cs typeface="Arial" panose="020B0604020202020204" pitchFamily="34" charset="0"/>
              </a:rPr>
              <a:t>you should be aware of.</a:t>
            </a:r>
          </a:p>
          <a:p>
            <a:pPr algn="l" rtl="0">
              <a:lnSpc>
                <a:spcPct val="80000"/>
              </a:lnSpc>
            </a:pPr>
            <a:r>
              <a:rPr lang="en-US" altLang="en-US" sz="800">
                <a:latin typeface="Arial" panose="020B0604020202020204" pitchFamily="34" charset="0"/>
                <a:cs typeface="Arial" panose="020B0604020202020204" pitchFamily="34" charset="0"/>
              </a:rPr>
              <a:t>Certificates</a:t>
            </a:r>
          </a:p>
          <a:p>
            <a:pPr algn="l" rtl="0">
              <a:lnSpc>
                <a:spcPct val="80000"/>
              </a:lnSpc>
            </a:pPr>
            <a:r>
              <a:rPr lang="en-US" altLang="en-US" sz="800">
                <a:latin typeface="Arial" panose="020B0604020202020204" pitchFamily="34" charset="0"/>
                <a:cs typeface="Arial" panose="020B0604020202020204" pitchFamily="34" charset="0"/>
              </a:rPr>
              <a:t>One way of increasing security is to make use of client certificates, which can be installed into the application</a:t>
            </a:r>
          </a:p>
          <a:p>
            <a:pPr algn="l" rtl="0">
              <a:lnSpc>
                <a:spcPct val="80000"/>
              </a:lnSpc>
            </a:pPr>
            <a:r>
              <a:rPr lang="en-US" altLang="en-US" sz="800">
                <a:latin typeface="Arial" panose="020B0604020202020204" pitchFamily="34" charset="0"/>
                <a:cs typeface="Arial" panose="020B0604020202020204" pitchFamily="34" charset="0"/>
              </a:rPr>
              <a:t>client before access is permitted to an application. This implements the full private/public key model. The</a:t>
            </a:r>
          </a:p>
          <a:p>
            <a:pPr algn="l" rtl="0">
              <a:lnSpc>
                <a:spcPct val="80000"/>
              </a:lnSpc>
            </a:pPr>
            <a:r>
              <a:rPr lang="en-US" altLang="en-US" sz="800">
                <a:latin typeface="Arial" panose="020B0604020202020204" pitchFamily="34" charset="0"/>
                <a:cs typeface="Arial" panose="020B0604020202020204" pitchFamily="34" charset="0"/>
              </a:rPr>
              <a:t>certificates are provided in a number of formats (typically pfx or p12) and must be made available to your</a:t>
            </a:r>
          </a:p>
          <a:p>
            <a:pPr algn="l" rtl="0">
              <a:lnSpc>
                <a:spcPct val="80000"/>
              </a:lnSpc>
            </a:pPr>
            <a:r>
              <a:rPr lang="en-US" altLang="en-US" sz="800">
                <a:latin typeface="Arial" panose="020B0604020202020204" pitchFamily="34" charset="0"/>
                <a:cs typeface="Arial" panose="020B0604020202020204" pitchFamily="34" charset="0"/>
              </a:rPr>
              <a:t>performance testing tool for successful capture and replay. If your application makes use of client certificates,</a:t>
            </a:r>
          </a:p>
          <a:p>
            <a:pPr algn="l" rtl="0">
              <a:lnSpc>
                <a:spcPct val="80000"/>
              </a:lnSpc>
            </a:pPr>
            <a:r>
              <a:rPr lang="en-US" altLang="en-US" sz="800">
                <a:latin typeface="Arial" panose="020B0604020202020204" pitchFamily="34" charset="0"/>
                <a:cs typeface="Arial" panose="020B0604020202020204" pitchFamily="34" charset="0"/>
              </a:rPr>
              <a:t>check that the performance testing tool can deal with client certification; otherwise, you won't be able to record</a:t>
            </a:r>
          </a:p>
          <a:p>
            <a:pPr algn="l" rtl="0">
              <a:lnSpc>
                <a:spcPct val="80000"/>
              </a:lnSpc>
            </a:pPr>
            <a:r>
              <a:rPr lang="en-US" altLang="en-US" sz="800">
                <a:latin typeface="Arial" panose="020B0604020202020204" pitchFamily="34" charset="0"/>
                <a:cs typeface="Arial" panose="020B0604020202020204" pitchFamily="34" charset="0"/>
              </a:rPr>
              <a:t>your application. Typically the certificates are imported into the testing tool prior to capture and then</a:t>
            </a:r>
          </a:p>
          <a:p>
            <a:pPr algn="l" rtl="0">
              <a:lnSpc>
                <a:spcPct val="80000"/>
              </a:lnSpc>
            </a:pPr>
            <a:r>
              <a:rPr lang="en-US" altLang="en-US" sz="800">
                <a:latin typeface="Arial" panose="020B0604020202020204" pitchFamily="34" charset="0"/>
                <a:cs typeface="Arial" panose="020B0604020202020204" pitchFamily="34" charset="0"/>
              </a:rPr>
              <a:t>automatically used at appropriate points within the resulting script.</a:t>
            </a:r>
          </a:p>
          <a:p>
            <a:pPr algn="l" rtl="0">
              <a:lnSpc>
                <a:spcPct val="80000"/>
              </a:lnSpc>
            </a:pPr>
            <a:r>
              <a:rPr lang="en-US" altLang="en-US" sz="800" i="1">
                <a:latin typeface="Arial" panose="020B0604020202020204" pitchFamily="34" charset="0"/>
                <a:cs typeface="Arial" panose="020B0604020202020204" pitchFamily="34" charset="0"/>
              </a:rPr>
              <a:t>Increased overhead</a:t>
            </a:r>
          </a:p>
          <a:p>
            <a:pPr algn="l" rtl="0">
              <a:lnSpc>
                <a:spcPct val="80000"/>
              </a:lnSpc>
            </a:pPr>
            <a:r>
              <a:rPr lang="en-US" altLang="en-US" sz="800">
                <a:latin typeface="Arial" panose="020B0604020202020204" pitchFamily="34" charset="0"/>
                <a:cs typeface="Arial" panose="020B0604020202020204" pitchFamily="34" charset="0"/>
              </a:rPr>
              <a:t>Making use of SSL increases the number of network round-trips and the load on the client and web server. This</a:t>
            </a:r>
          </a:p>
          <a:p>
            <a:pPr algn="l" rtl="0">
              <a:lnSpc>
                <a:spcPct val="80000"/>
              </a:lnSpc>
            </a:pPr>
            <a:r>
              <a:rPr lang="en-US" altLang="en-US" sz="800">
                <a:latin typeface="Arial" panose="020B0604020202020204" pitchFamily="34" charset="0"/>
                <a:cs typeface="Arial" panose="020B0604020202020204" pitchFamily="34" charset="0"/>
              </a:rPr>
              <a:t>is because there is an additional authentication request sent as part of every client request as well as the need</a:t>
            </a:r>
          </a:p>
          <a:p>
            <a:pPr algn="l" rtl="0">
              <a:lnSpc>
                <a:spcPct val="80000"/>
              </a:lnSpc>
            </a:pPr>
            <a:r>
              <a:rPr lang="en-US" altLang="en-US" sz="800">
                <a:latin typeface="Arial" panose="020B0604020202020204" pitchFamily="34" charset="0"/>
                <a:cs typeface="Arial" panose="020B0604020202020204" pitchFamily="34" charset="0"/>
              </a:rPr>
              <a:t>to encrypt and decrypt each network conversation. Always try to retain the SSL content within your</a:t>
            </a:r>
          </a:p>
          <a:p>
            <a:pPr algn="l" rtl="0">
              <a:lnSpc>
                <a:spcPct val="80000"/>
              </a:lnSpc>
            </a:pPr>
            <a:r>
              <a:rPr lang="en-US" altLang="en-US" sz="800">
                <a:latin typeface="Arial" panose="020B0604020202020204" pitchFamily="34" charset="0"/>
                <a:cs typeface="Arial" panose="020B0604020202020204" pitchFamily="34" charset="0"/>
              </a:rPr>
              <a:t>performance test scripts, otherwise you may end up with misleading results due to reduced network data</a:t>
            </a:r>
          </a:p>
          <a:p>
            <a:pPr algn="l" rtl="0">
              <a:lnSpc>
                <a:spcPct val="80000"/>
              </a:lnSpc>
            </a:pPr>
            <a:r>
              <a:rPr lang="en-US" altLang="en-US" sz="800">
                <a:latin typeface="Arial" panose="020B0604020202020204" pitchFamily="34" charset="0"/>
                <a:cs typeface="Arial" panose="020B0604020202020204" pitchFamily="34" charset="0"/>
              </a:rPr>
              <a:t>presentation and a lighter load on the web server(s).</a:t>
            </a:r>
          </a:p>
          <a:p>
            <a:pPr algn="l" rtl="0">
              <a:lnSpc>
                <a:spcPct val="80000"/>
              </a:lnSpc>
            </a:pPr>
            <a:endParaRPr lang="en-US" altLang="en-US" sz="80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F040203-F48C-92B4-D34C-96F08DA43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FA431752-8037-4DE4-97D4-45DE9AA32E0D}" type="slidenum">
              <a:rPr lang="fa-IR" altLang="en-US"/>
              <a:pPr algn="l">
                <a:spcBef>
                  <a:spcPct val="0"/>
                </a:spcBef>
              </a:pPr>
              <a:t>6</a:t>
            </a:fld>
            <a:endParaRPr lang="en-US" altLang="en-US"/>
          </a:p>
        </p:txBody>
      </p:sp>
      <p:sp>
        <p:nvSpPr>
          <p:cNvPr id="94211" name="Rectangle 2">
            <a:extLst>
              <a:ext uri="{FF2B5EF4-FFF2-40B4-BE49-F238E27FC236}">
                <a16:creationId xmlns:a16="http://schemas.microsoft.com/office/drawing/2014/main" id="{DF949185-735C-BE4A-520C-4E55F1706BB2}"/>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CA7796A8-9DFE-5F98-70A5-868EFE083A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latin typeface="Arial" panose="020B0604020202020204" pitchFamily="34" charset="0"/>
                <a:cs typeface="Arial" panose="020B0604020202020204" pitchFamily="34" charset="0"/>
              </a:rPr>
              <a:t>As you can see, three levels of performance testing maturity were identified. The first one, "Firefighting," occurs when</a:t>
            </a:r>
          </a:p>
          <a:p>
            <a:pPr algn="l" rtl="0" eaLnBrk="1" hangingPunct="1"/>
            <a:r>
              <a:rPr lang="en-US" altLang="en-US">
                <a:latin typeface="Arial" panose="020B0604020202020204" pitchFamily="34" charset="0"/>
                <a:cs typeface="Arial" panose="020B0604020202020204" pitchFamily="34" charset="0"/>
              </a:rPr>
              <a:t>little or no performance testing was carried out prior to application deployment, so effectively all performance defects</a:t>
            </a:r>
          </a:p>
          <a:p>
            <a:pPr algn="l" rtl="0" eaLnBrk="1" hangingPunct="1"/>
            <a:r>
              <a:rPr lang="en-US" altLang="en-US">
                <a:latin typeface="Arial" panose="020B0604020202020204" pitchFamily="34" charset="0"/>
                <a:cs typeface="Arial" panose="020B0604020202020204" pitchFamily="34" charset="0"/>
              </a:rPr>
              <a:t>must be resolved in the live environment. This is the least desirable approach but, surprisingly, is still relatively</a:t>
            </a:r>
          </a:p>
          <a:p>
            <a:pPr algn="l" rtl="0" eaLnBrk="1" hangingPunct="1"/>
            <a:r>
              <a:rPr lang="en-US" altLang="en-US">
                <a:latin typeface="Arial" panose="020B0604020202020204" pitchFamily="34" charset="0"/>
                <a:cs typeface="Arial" panose="020B0604020202020204" pitchFamily="34" charset="0"/>
              </a:rPr>
              <a:t>common. Companies in this mode are exposing themselves to serious risk.</a:t>
            </a:r>
          </a:p>
          <a:p>
            <a:pPr algn="l" rtl="0" eaLnBrk="1" hangingPunct="1"/>
            <a:r>
              <a:rPr lang="en-US" altLang="en-US">
                <a:latin typeface="Arial" panose="020B0604020202020204" pitchFamily="34" charset="0"/>
                <a:cs typeface="Arial" panose="020B0604020202020204" pitchFamily="34" charset="0"/>
              </a:rPr>
              <a:t>The second level, "Performance Validation (or Verification)," covers companies that set aside time for performance</a:t>
            </a:r>
          </a:p>
          <a:p>
            <a:pPr algn="l" rtl="0" eaLnBrk="1" hangingPunct="1"/>
            <a:r>
              <a:rPr lang="en-US" altLang="en-US">
                <a:latin typeface="Arial" panose="020B0604020202020204" pitchFamily="34" charset="0"/>
                <a:cs typeface="Arial" panose="020B0604020202020204" pitchFamily="34" charset="0"/>
              </a:rPr>
              <a:t>testing but not until late in the application life cycle. Hence a significant number of performance defects are still found</a:t>
            </a:r>
          </a:p>
          <a:p>
            <a:pPr algn="l" rtl="0" eaLnBrk="1" hangingPunct="1"/>
            <a:r>
              <a:rPr lang="en-US" altLang="en-US">
                <a:latin typeface="Arial" panose="020B0604020202020204" pitchFamily="34" charset="0"/>
                <a:cs typeface="Arial" panose="020B0604020202020204" pitchFamily="34" charset="0"/>
              </a:rPr>
              <a:t>in production (30%). This is where most organizations currently operate.</a:t>
            </a:r>
          </a:p>
          <a:p>
            <a:pPr algn="l" rtl="0" eaLnBrk="1" hangingPunct="1"/>
            <a:r>
              <a:rPr lang="en-US" altLang="en-US">
                <a:latin typeface="Arial" panose="020B0604020202020204" pitchFamily="34" charset="0"/>
                <a:cs typeface="Arial" panose="020B0604020202020204" pitchFamily="34" charset="0"/>
              </a:rPr>
              <a:t>The final level, "Performance Driven," is where performance considerations have been taken into account at every</a:t>
            </a:r>
          </a:p>
          <a:p>
            <a:pPr algn="l" rtl="0" eaLnBrk="1" hangingPunct="1"/>
            <a:r>
              <a:rPr lang="en-US" altLang="en-US">
                <a:latin typeface="Arial" panose="020B0604020202020204" pitchFamily="34" charset="0"/>
                <a:cs typeface="Arial" panose="020B0604020202020204" pitchFamily="34" charset="0"/>
              </a:rPr>
              <a:t>stage of the application life cycle. As a result, only a small number of performance defects are discovered after</a:t>
            </a:r>
          </a:p>
          <a:p>
            <a:pPr algn="l" rtl="0" eaLnBrk="1" hangingPunct="1"/>
            <a:r>
              <a:rPr lang="en-US" altLang="en-US">
                <a:latin typeface="Arial" panose="020B0604020202020204" pitchFamily="34" charset="0"/>
                <a:cs typeface="Arial" panose="020B0604020202020204" pitchFamily="34" charset="0"/>
              </a:rPr>
              <a:t>deployment (5%). This is what companies should aim to adopt as their performance testing model.</a:t>
            </a:r>
          </a:p>
          <a:p>
            <a:pPr algn="l" rtl="0"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2F24D6E4-832F-EB1D-BCBF-E7E18948B61E}"/>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2A0F74D4-95C3-D9D2-5839-CCE0795F8B9E}"/>
              </a:ext>
            </a:extLst>
          </p:cNvPr>
          <p:cNvSpPr>
            <a:spLocks noGrp="1"/>
          </p:cNvSpPr>
          <p:nvPr>
            <p:ph type="body" idx="1"/>
          </p:nvPr>
        </p:nvSpPr>
        <p:spPr/>
        <p:txBody>
          <a:bodyPr>
            <a:normAutofit fontScale="77500" lnSpcReduction="20000"/>
          </a:bodyPr>
          <a:lstStyle/>
          <a:p>
            <a:pPr algn="l" rtl="0">
              <a:defRPr/>
            </a:pPr>
            <a:r>
              <a:rPr lang="en-US" dirty="0"/>
              <a:t>Memory leaks</a:t>
            </a:r>
          </a:p>
          <a:p>
            <a:pPr algn="l" rtl="0">
              <a:defRPr/>
            </a:pPr>
            <a:r>
              <a:rPr lang="en-US" dirty="0"/>
              <a:t>This is the classic situation where a component uses memory but fails to release it, gradually reducing the</a:t>
            </a:r>
          </a:p>
          <a:p>
            <a:pPr algn="l" rtl="0">
              <a:defRPr/>
            </a:pPr>
            <a:r>
              <a:rPr lang="en-US" dirty="0"/>
              <a:t>amount of memory available to the system. This is one reason why it's a good idea to run soak tests, because</a:t>
            </a:r>
          </a:p>
          <a:p>
            <a:pPr algn="l" rtl="0">
              <a:defRPr/>
            </a:pPr>
            <a:r>
              <a:rPr lang="en-US" dirty="0"/>
              <a:t>memory leaks may occur for a long time before affecting the application.</a:t>
            </a:r>
          </a:p>
          <a:p>
            <a:pPr algn="l" rtl="0">
              <a:defRPr/>
            </a:pPr>
            <a:r>
              <a:rPr lang="en-US" i="1" dirty="0"/>
              <a:t>Excessive component instantiations</a:t>
            </a:r>
          </a:p>
          <a:p>
            <a:pPr algn="l" rtl="0">
              <a:defRPr/>
            </a:pPr>
            <a:r>
              <a:rPr lang="en-US" dirty="0"/>
              <a:t>There are often cases where excessive instances of a particular component are created by the application logic.</a:t>
            </a:r>
          </a:p>
          <a:p>
            <a:pPr algn="l" rtl="0">
              <a:defRPr/>
            </a:pPr>
            <a:r>
              <a:rPr lang="en-US" dirty="0"/>
              <a:t>Although this doesn't necessarily cause performance issues it does lead to inefficient use of memory and</a:t>
            </a:r>
          </a:p>
          <a:p>
            <a:pPr algn="l" rtl="0">
              <a:defRPr/>
            </a:pPr>
            <a:r>
              <a:rPr lang="en-US" dirty="0"/>
              <a:t>excessive CPU utilization. The cause may be coding problems or improper configuration of the application</a:t>
            </a:r>
          </a:p>
          <a:p>
            <a:pPr algn="l" rtl="0">
              <a:defRPr/>
            </a:pPr>
            <a:r>
              <a:rPr lang="en-US" dirty="0"/>
              <a:t>server. Either way, you won't be aware of these issues unless you can inspect the application server at</a:t>
            </a:r>
          </a:p>
          <a:p>
            <a:pPr algn="l" rtl="0">
              <a:defRPr/>
            </a:pPr>
            <a:r>
              <a:rPr lang="en-US" dirty="0"/>
              <a:t>component level.</a:t>
            </a:r>
          </a:p>
          <a:p>
            <a:pPr algn="l" rtl="0">
              <a:defRPr/>
            </a:pPr>
            <a:r>
              <a:rPr lang="en-US" dirty="0"/>
              <a:t>Stalled threads</a:t>
            </a:r>
          </a:p>
          <a:p>
            <a:pPr algn="l" rtl="0">
              <a:defRPr/>
            </a:pPr>
            <a:r>
              <a:rPr lang="en-US" dirty="0"/>
              <a:t>This was mentioned briefly in Chapter 4. A stalled thread occurs when a component within the application</a:t>
            </a:r>
          </a:p>
          <a:p>
            <a:pPr algn="l" rtl="0">
              <a:defRPr/>
            </a:pPr>
            <a:r>
              <a:rPr lang="en-US" dirty="0"/>
              <a:t>server waits for a response from another internal component or (more commonly) an external call to the</a:t>
            </a:r>
          </a:p>
          <a:p>
            <a:pPr algn="l" rtl="0">
              <a:defRPr/>
            </a:pPr>
            <a:r>
              <a:rPr lang="en-US" dirty="0"/>
              <a:t>database or perhaps a third-party application. Often the only symptom is poor response time without any</a:t>
            </a:r>
          </a:p>
          <a:p>
            <a:pPr algn="l" rtl="0">
              <a:defRPr/>
            </a:pPr>
            <a:r>
              <a:rPr lang="en-US" dirty="0"/>
              <a:t>indication of excessive memory or CPU utilization. Without visibility of the application server's internal</a:t>
            </a:r>
          </a:p>
          <a:p>
            <a:pPr algn="l" rtl="0">
              <a:defRPr/>
            </a:pPr>
            <a:r>
              <a:rPr lang="en-US" dirty="0"/>
              <a:t>workings, this sort of problem is difficult to isolate.</a:t>
            </a:r>
          </a:p>
          <a:p>
            <a:pPr algn="l" rtl="0">
              <a:defRPr/>
            </a:pPr>
            <a:r>
              <a:rPr lang="en-US" dirty="0"/>
              <a:t>Slow SQL</a:t>
            </a:r>
          </a:p>
          <a:p>
            <a:pPr algn="l" rtl="0">
              <a:defRPr/>
            </a:pPr>
            <a:r>
              <a:rPr lang="en-US" dirty="0"/>
              <a:t>Application server components that make SQL calls can also be a source of performance issues. Calls to stored</a:t>
            </a:r>
          </a:p>
          <a:p>
            <a:pPr algn="l" rtl="0">
              <a:defRPr/>
            </a:pPr>
            <a:r>
              <a:rPr lang="en-US" dirty="0"/>
              <a:t>procedures will be at the mercy of code efficiency within the database. Note also that any SQL parsed on the fly</a:t>
            </a:r>
          </a:p>
          <a:p>
            <a:pPr algn="l" rtl="0">
              <a:defRPr/>
            </a:pPr>
            <a:r>
              <a:rPr lang="en-US" dirty="0"/>
              <a:t>by application server components may have performance issues not immediately obvious from casual database</a:t>
            </a:r>
          </a:p>
          <a:p>
            <a:pPr algn="l" rtl="0">
              <a:defRPr/>
            </a:pPr>
            <a:r>
              <a:rPr lang="en-US" dirty="0"/>
              <a:t>monitoring.</a:t>
            </a:r>
          </a:p>
        </p:txBody>
      </p:sp>
      <p:sp>
        <p:nvSpPr>
          <p:cNvPr id="195588" name="Slide Number Placeholder 3">
            <a:extLst>
              <a:ext uri="{FF2B5EF4-FFF2-40B4-BE49-F238E27FC236}">
                <a16:creationId xmlns:a16="http://schemas.microsoft.com/office/drawing/2014/main" id="{441C366E-9875-531C-7419-54FE1B9C33E9}"/>
              </a:ext>
            </a:extLst>
          </p:cNvPr>
          <p:cNvSpPr txBox="1">
            <a:spLocks noGrp="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eaLnBrk="1" hangingPunct="1">
              <a:spcBef>
                <a:spcPct val="0"/>
              </a:spcBef>
            </a:pPr>
            <a:fld id="{0B65328A-5F63-4744-B687-EFC6A2D19F3B}" type="slidenum">
              <a:rPr lang="fa-IR" altLang="en-US"/>
              <a:pPr algn="l" eaLnBrk="1" hangingPunct="1">
                <a:spcBef>
                  <a:spcPct val="0"/>
                </a:spcBef>
              </a:pPr>
              <a:t>78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F6ED2FB-3A10-3A77-6AE0-C1DAB9DE0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D40C503C-E8E9-4F27-A787-EC95B91724CE}" type="slidenum">
              <a:rPr lang="fa-IR" altLang="en-US"/>
              <a:pPr algn="l">
                <a:spcBef>
                  <a:spcPct val="0"/>
                </a:spcBef>
              </a:pPr>
              <a:t>9</a:t>
            </a:fld>
            <a:endParaRPr lang="en-US" altLang="en-US"/>
          </a:p>
        </p:txBody>
      </p:sp>
      <p:sp>
        <p:nvSpPr>
          <p:cNvPr id="98307" name="Rectangle 2">
            <a:extLst>
              <a:ext uri="{FF2B5EF4-FFF2-40B4-BE49-F238E27FC236}">
                <a16:creationId xmlns:a16="http://schemas.microsoft.com/office/drawing/2014/main" id="{8A685CCC-0998-A385-F92C-8C2C0C11AD4A}"/>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A44D866F-273B-8C7D-CA62-9631C0580E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latin typeface="Arial" panose="020B0604020202020204" pitchFamily="34" charset="0"/>
                <a:cs typeface="Arial" panose="020B0604020202020204" pitchFamily="34" charset="0"/>
              </a:rPr>
              <a:t>Scripting module</a:t>
            </a:r>
          </a:p>
          <a:p>
            <a:pPr algn="l" rtl="0" eaLnBrk="1" hangingPunct="1"/>
            <a:r>
              <a:rPr lang="en-US" altLang="en-US">
                <a:latin typeface="Arial" panose="020B0604020202020204" pitchFamily="34" charset="0"/>
                <a:cs typeface="Arial" panose="020B0604020202020204" pitchFamily="34" charset="0"/>
              </a:rPr>
              <a:t>Enables recording of end-user activity and may support many different middleware protocols. Allows modification of</a:t>
            </a:r>
          </a:p>
          <a:p>
            <a:pPr algn="l" rtl="0" eaLnBrk="1" hangingPunct="1"/>
            <a:r>
              <a:rPr lang="en-US" altLang="en-US">
                <a:latin typeface="Arial" panose="020B0604020202020204" pitchFamily="34" charset="0"/>
                <a:cs typeface="Arial" panose="020B0604020202020204" pitchFamily="34" charset="0"/>
              </a:rPr>
              <a:t>the recorded scripts to associate internal/external data and configure granularity of response-time measurement.</a:t>
            </a:r>
          </a:p>
          <a:p>
            <a:pPr algn="l" rtl="0" eaLnBrk="1" hangingPunct="1"/>
            <a:r>
              <a:rPr lang="en-US" altLang="en-US">
                <a:latin typeface="Arial" panose="020B0604020202020204" pitchFamily="34" charset="0"/>
                <a:cs typeface="Arial" panose="020B0604020202020204" pitchFamily="34" charset="0"/>
              </a:rPr>
              <a:t>Test management module</a:t>
            </a:r>
          </a:p>
          <a:p>
            <a:pPr algn="l" rtl="0" eaLnBrk="1" hangingPunct="1"/>
            <a:r>
              <a:rPr lang="en-US" altLang="en-US">
                <a:latin typeface="Arial" panose="020B0604020202020204" pitchFamily="34" charset="0"/>
                <a:cs typeface="Arial" panose="020B0604020202020204" pitchFamily="34" charset="0"/>
              </a:rPr>
              <a:t>Allows the creation and execution of load test sessions or scenarios that represent different mixes of end-user activity.</a:t>
            </a:r>
          </a:p>
          <a:p>
            <a:pPr algn="l" rtl="0" eaLnBrk="1" hangingPunct="1"/>
            <a:r>
              <a:rPr lang="en-US" altLang="en-US">
                <a:latin typeface="Arial" panose="020B0604020202020204" pitchFamily="34" charset="0"/>
                <a:cs typeface="Arial" panose="020B0604020202020204" pitchFamily="34" charset="0"/>
              </a:rPr>
              <a:t>These sessions make use of nominated scripts and one or more load injectors.</a:t>
            </a:r>
          </a:p>
          <a:p>
            <a:pPr algn="l" rtl="0" eaLnBrk="1" hangingPunct="1"/>
            <a:r>
              <a:rPr lang="en-US" altLang="en-US">
                <a:latin typeface="Arial" panose="020B0604020202020204" pitchFamily="34" charset="0"/>
                <a:cs typeface="Arial" panose="020B0604020202020204" pitchFamily="34" charset="0"/>
              </a:rPr>
              <a:t>Load injector(s)</a:t>
            </a:r>
          </a:p>
          <a:p>
            <a:pPr algn="l" rtl="0" eaLnBrk="1" hangingPunct="1"/>
            <a:r>
              <a:rPr lang="en-US" altLang="en-US">
                <a:latin typeface="Arial" panose="020B0604020202020204" pitchFamily="34" charset="0"/>
                <a:cs typeface="Arial" panose="020B0604020202020204" pitchFamily="34" charset="0"/>
              </a:rPr>
              <a:t>Generates the load—normally from multiple workstations or servers, depending on the amount of load required.</a:t>
            </a:r>
          </a:p>
          <a:p>
            <a:pPr algn="l" rtl="0" eaLnBrk="1" hangingPunct="1"/>
            <a:r>
              <a:rPr lang="en-US" altLang="en-US">
                <a:latin typeface="Arial" panose="020B0604020202020204" pitchFamily="34" charset="0"/>
                <a:cs typeface="Arial" panose="020B0604020202020204" pitchFamily="34" charset="0"/>
              </a:rPr>
              <a:t>Analysis module</a:t>
            </a:r>
          </a:p>
          <a:p>
            <a:pPr algn="l" rtl="0" eaLnBrk="1" hangingPunct="1"/>
            <a:r>
              <a:rPr lang="en-US" altLang="en-US">
                <a:latin typeface="Arial" panose="020B0604020202020204" pitchFamily="34" charset="0"/>
                <a:cs typeface="Arial" panose="020B0604020202020204" pitchFamily="34" charset="0"/>
              </a:rPr>
              <a:t>Provides the ability to analyze the data collected from each test execution. This data is typically a mixture of</a:t>
            </a:r>
          </a:p>
          <a:p>
            <a:pPr algn="l" rtl="0" eaLnBrk="1" hangingPunct="1"/>
            <a:r>
              <a:rPr lang="en-US" altLang="en-US">
                <a:latin typeface="Arial" panose="020B0604020202020204" pitchFamily="34" charset="0"/>
                <a:cs typeface="Arial" panose="020B0604020202020204" pitchFamily="34" charset="0"/>
              </a:rPr>
              <a:t>autogenerated reports and graphical or tabular reporting. There may also be an "expert" capability that provides</a:t>
            </a:r>
          </a:p>
          <a:p>
            <a:pPr algn="l" rtl="0" eaLnBrk="1" hangingPunct="1"/>
            <a:r>
              <a:rPr lang="en-US" altLang="en-US">
                <a:latin typeface="Arial" panose="020B0604020202020204" pitchFamily="34" charset="0"/>
                <a:cs typeface="Arial" panose="020B0604020202020204" pitchFamily="34" charset="0"/>
              </a:rPr>
              <a:t>automated analysis of results and highlights areas of concern.</a:t>
            </a:r>
          </a:p>
          <a:p>
            <a:pPr algn="l" rtl="0"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C493FC1-952B-F7F6-CD9D-6F09D62814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B08922D3-9835-486C-BEBE-0576F880FA2E}" type="slidenum">
              <a:rPr lang="fa-IR" altLang="en-US"/>
              <a:pPr algn="l">
                <a:spcBef>
                  <a:spcPct val="0"/>
                </a:spcBef>
              </a:pPr>
              <a:t>11</a:t>
            </a:fld>
            <a:endParaRPr lang="en-US" altLang="en-US"/>
          </a:p>
        </p:txBody>
      </p:sp>
      <p:sp>
        <p:nvSpPr>
          <p:cNvPr id="101379" name="Rectangle 2">
            <a:extLst>
              <a:ext uri="{FF2B5EF4-FFF2-40B4-BE49-F238E27FC236}">
                <a16:creationId xmlns:a16="http://schemas.microsoft.com/office/drawing/2014/main" id="{ADA9232E-FCAD-0B9B-E67E-67DD24330340}"/>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D9A62044-054C-128F-7328-C2434E0835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lnSpc>
                <a:spcPct val="80000"/>
              </a:lnSpc>
            </a:pPr>
            <a:r>
              <a:rPr lang="en-US" altLang="en-US" sz="800">
                <a:latin typeface="Arial" panose="020B0604020202020204" pitchFamily="34" charset="0"/>
                <a:cs typeface="Arial" panose="020B0604020202020204" pitchFamily="34" charset="0"/>
              </a:rPr>
              <a:t>Tool vendor support</a:t>
            </a:r>
          </a:p>
          <a:p>
            <a:pPr algn="l" rtl="0" eaLnBrk="1" hangingPunct="1">
              <a:lnSpc>
                <a:spcPct val="80000"/>
              </a:lnSpc>
            </a:pPr>
            <a:r>
              <a:rPr lang="en-US" altLang="en-US" sz="800">
                <a:latin typeface="Arial" panose="020B0604020202020204" pitchFamily="34" charset="0"/>
                <a:cs typeface="Arial" panose="020B0604020202020204" pitchFamily="34" charset="0"/>
              </a:rPr>
              <a:t>Ensure that the performance testing tool vendor "officially" supports your application technology—specifically, how the</a:t>
            </a:r>
          </a:p>
          <a:p>
            <a:pPr algn="l" rtl="0" eaLnBrk="1" hangingPunct="1">
              <a:lnSpc>
                <a:spcPct val="80000"/>
              </a:lnSpc>
            </a:pPr>
            <a:r>
              <a:rPr lang="en-US" altLang="en-US" sz="800">
                <a:latin typeface="Arial" panose="020B0604020202020204" pitchFamily="34" charset="0"/>
                <a:cs typeface="Arial" panose="020B0604020202020204" pitchFamily="34" charset="0"/>
              </a:rPr>
              <a:t>application client talks to the next application tier. For example, a typical browser-based client will in most cases be</a:t>
            </a:r>
          </a:p>
          <a:p>
            <a:pPr algn="l" rtl="0" eaLnBrk="1" hangingPunct="1">
              <a:lnSpc>
                <a:spcPct val="80000"/>
              </a:lnSpc>
            </a:pPr>
            <a:r>
              <a:rPr lang="en-US" altLang="en-US" sz="800">
                <a:latin typeface="Arial" panose="020B0604020202020204" pitchFamily="34" charset="0"/>
                <a:cs typeface="Arial" panose="020B0604020202020204" pitchFamily="34" charset="0"/>
              </a:rPr>
              <a:t>using HTTP or HTTPS as its primary communication protocol.</a:t>
            </a:r>
          </a:p>
          <a:p>
            <a:pPr algn="l" rtl="0" eaLnBrk="1" hangingPunct="1">
              <a:lnSpc>
                <a:spcPct val="80000"/>
              </a:lnSpc>
            </a:pPr>
            <a:r>
              <a:rPr lang="en-US" altLang="en-US" sz="800" i="1">
                <a:latin typeface="Arial" panose="020B0604020202020204" pitchFamily="34" charset="0"/>
                <a:cs typeface="Arial" panose="020B0604020202020204" pitchFamily="34" charset="0"/>
              </a:rPr>
              <a:t>Licensing model</a:t>
            </a:r>
          </a:p>
          <a:p>
            <a:pPr algn="l" rtl="0" eaLnBrk="1" hangingPunct="1">
              <a:lnSpc>
                <a:spcPct val="80000"/>
              </a:lnSpc>
            </a:pPr>
            <a:r>
              <a:rPr lang="en-US" altLang="en-US" sz="800">
                <a:latin typeface="Arial" panose="020B0604020202020204" pitchFamily="34" charset="0"/>
                <a:cs typeface="Arial" panose="020B0604020202020204" pitchFamily="34" charset="0"/>
              </a:rPr>
              <a:t>Most performance tools offer a licensing model based on two components.</a:t>
            </a:r>
          </a:p>
          <a:p>
            <a:pPr algn="l" rtl="0" eaLnBrk="1" hangingPunct="1">
              <a:lnSpc>
                <a:spcPct val="80000"/>
              </a:lnSpc>
            </a:pPr>
            <a:r>
              <a:rPr lang="en-US" altLang="en-US" sz="800">
                <a:latin typeface="Arial" panose="020B0604020202020204" pitchFamily="34" charset="0"/>
                <a:cs typeface="Arial" panose="020B0604020202020204" pitchFamily="34" charset="0"/>
              </a:rPr>
              <a:t>The largest load test you can execute in terms of virtual users</a:t>
            </a:r>
          </a:p>
          <a:p>
            <a:pPr algn="l" rtl="0" eaLnBrk="1" hangingPunct="1">
              <a:lnSpc>
                <a:spcPct val="80000"/>
              </a:lnSpc>
            </a:pPr>
            <a:r>
              <a:rPr lang="en-US" altLang="en-US" sz="800">
                <a:latin typeface="Arial" panose="020B0604020202020204" pitchFamily="34" charset="0"/>
                <a:cs typeface="Arial" panose="020B0604020202020204" pitchFamily="34" charset="0"/>
              </a:rPr>
              <a:t>This may be organized in breaks or bands, perhaps offering an entry level of up to 100 virtual users with</a:t>
            </a:r>
          </a:p>
          <a:p>
            <a:pPr algn="l" rtl="0" eaLnBrk="1" hangingPunct="1">
              <a:lnSpc>
                <a:spcPct val="80000"/>
              </a:lnSpc>
            </a:pPr>
            <a:r>
              <a:rPr lang="en-US" altLang="en-US" sz="800">
                <a:latin typeface="Arial" panose="020B0604020202020204" pitchFamily="34" charset="0"/>
                <a:cs typeface="Arial" panose="020B0604020202020204" pitchFamily="34" charset="0"/>
              </a:rPr>
              <a:t>additional cost for higher numbers. You may also find tool vendors who offer unlimited number of virtual users</a:t>
            </a:r>
          </a:p>
          <a:p>
            <a:pPr algn="l" rtl="0" eaLnBrk="1" hangingPunct="1">
              <a:lnSpc>
                <a:spcPct val="80000"/>
              </a:lnSpc>
            </a:pPr>
            <a:r>
              <a:rPr lang="en-US" altLang="en-US" sz="800">
                <a:latin typeface="Arial" panose="020B0604020202020204" pitchFamily="34" charset="0"/>
                <a:cs typeface="Arial" panose="020B0604020202020204" pitchFamily="34" charset="0"/>
              </a:rPr>
              <a:t>for a (higher) fixed cost.</a:t>
            </a:r>
          </a:p>
          <a:p>
            <a:pPr algn="l" rtl="0" eaLnBrk="1" hangingPunct="1">
              <a:lnSpc>
                <a:spcPct val="80000"/>
              </a:lnSpc>
            </a:pPr>
            <a:r>
              <a:rPr lang="en-US" altLang="en-US" sz="800">
                <a:latin typeface="Arial" panose="020B0604020202020204" pitchFamily="34" charset="0"/>
                <a:cs typeface="Arial" panose="020B0604020202020204" pitchFamily="34" charset="0"/>
              </a:rPr>
              <a:t>The application technologies that the tool can support</a:t>
            </a:r>
          </a:p>
          <a:p>
            <a:pPr algn="l" rtl="0" eaLnBrk="1" hangingPunct="1">
              <a:lnSpc>
                <a:spcPct val="80000"/>
              </a:lnSpc>
            </a:pPr>
            <a:r>
              <a:rPr lang="en-US" altLang="en-US" sz="800">
                <a:latin typeface="Arial" panose="020B0604020202020204" pitchFamily="34" charset="0"/>
                <a:cs typeface="Arial" panose="020B0604020202020204" pitchFamily="34" charset="0"/>
              </a:rPr>
              <a:t>You may purchase the tool with support for the HTTP protocol, but a later request to support, for example,</a:t>
            </a:r>
          </a:p>
          <a:p>
            <a:pPr algn="l" rtl="0" eaLnBrk="1" hangingPunct="1">
              <a:lnSpc>
                <a:spcPct val="80000"/>
              </a:lnSpc>
            </a:pPr>
            <a:r>
              <a:rPr lang="en-US" altLang="en-US" sz="800">
                <a:latin typeface="Arial" panose="020B0604020202020204" pitchFamily="34" charset="0"/>
                <a:cs typeface="Arial" panose="020B0604020202020204" pitchFamily="34" charset="0"/>
              </a:rPr>
              <a:t>Citrix would incur an additional cost. The application technology may or may not be locked to the virtual users.</a:t>
            </a:r>
          </a:p>
          <a:p>
            <a:pPr algn="l" rtl="0" eaLnBrk="1" hangingPunct="1">
              <a:lnSpc>
                <a:spcPct val="80000"/>
              </a:lnSpc>
            </a:pPr>
            <a:r>
              <a:rPr lang="en-US" altLang="en-US" sz="800">
                <a:latin typeface="Arial" panose="020B0604020202020204" pitchFamily="34" charset="0"/>
                <a:cs typeface="Arial" panose="020B0604020202020204" pitchFamily="34" charset="0"/>
              </a:rPr>
              <a:t>Some vendors also offer a term-license model whereby you can temporarily extend your license for one-off or</a:t>
            </a:r>
          </a:p>
          <a:p>
            <a:pPr algn="l" rtl="0" eaLnBrk="1" hangingPunct="1">
              <a:lnSpc>
                <a:spcPct val="80000"/>
              </a:lnSpc>
            </a:pPr>
            <a:r>
              <a:rPr lang="en-US" altLang="en-US" sz="800">
                <a:latin typeface="Arial" panose="020B0604020202020204" pitchFamily="34" charset="0"/>
                <a:cs typeface="Arial" panose="020B0604020202020204" pitchFamily="34" charset="0"/>
              </a:rPr>
              <a:t>occasional requirements to test much greater numbers of virtual users.</a:t>
            </a:r>
          </a:p>
          <a:p>
            <a:pPr algn="l" rtl="0" eaLnBrk="1" hangingPunct="1">
              <a:lnSpc>
                <a:spcPct val="80000"/>
              </a:lnSpc>
            </a:pPr>
            <a:r>
              <a:rPr lang="en-US" altLang="en-US" sz="800">
                <a:latin typeface="Arial" panose="020B0604020202020204" pitchFamily="34" charset="0"/>
                <a:cs typeface="Arial" panose="020B0604020202020204" pitchFamily="34" charset="0"/>
              </a:rPr>
              <a:t>Proof of Concept (POC)</a:t>
            </a:r>
          </a:p>
          <a:p>
            <a:pPr algn="l" rtl="0" eaLnBrk="1" hangingPunct="1">
              <a:lnSpc>
                <a:spcPct val="80000"/>
              </a:lnSpc>
            </a:pPr>
            <a:r>
              <a:rPr lang="en-US" altLang="en-US" sz="800">
                <a:latin typeface="Arial" panose="020B0604020202020204" pitchFamily="34" charset="0"/>
                <a:cs typeface="Arial" panose="020B0604020202020204" pitchFamily="34" charset="0"/>
              </a:rPr>
              <a:t>You need to try the tool out against your application, so insist on a POC. Identify a minimum of two transactions to</a:t>
            </a:r>
          </a:p>
          <a:p>
            <a:pPr algn="l" rtl="0" eaLnBrk="1" hangingPunct="1">
              <a:lnSpc>
                <a:spcPct val="80000"/>
              </a:lnSpc>
            </a:pPr>
            <a:r>
              <a:rPr lang="en-US" altLang="en-US" sz="800">
                <a:latin typeface="Arial" panose="020B0604020202020204" pitchFamily="34" charset="0"/>
                <a:cs typeface="Arial" panose="020B0604020202020204" pitchFamily="34" charset="0"/>
              </a:rPr>
              <a:t>record: one that can be considered "read-only" (e.g., a simple search activity that returns a result set of one or more</a:t>
            </a:r>
          </a:p>
          <a:p>
            <a:pPr algn="l" rtl="0" eaLnBrk="1" hangingPunct="1">
              <a:lnSpc>
                <a:spcPct val="80000"/>
              </a:lnSpc>
            </a:pPr>
            <a:r>
              <a:rPr lang="en-US" altLang="en-US" sz="800">
                <a:latin typeface="Arial" panose="020B0604020202020204" pitchFamily="34" charset="0"/>
                <a:cs typeface="Arial" panose="020B0604020202020204" pitchFamily="34" charset="0"/>
              </a:rPr>
              <a:t>entries); and one that inserts or makes updates to the application database. This will allow you to check that the</a:t>
            </a:r>
          </a:p>
          <a:p>
            <a:pPr algn="l" rtl="0" eaLnBrk="1" hangingPunct="1">
              <a:lnSpc>
                <a:spcPct val="80000"/>
              </a:lnSpc>
            </a:pPr>
            <a:r>
              <a:rPr lang="en-US" altLang="en-US" sz="800">
                <a:latin typeface="Arial" panose="020B0604020202020204" pitchFamily="34" charset="0"/>
                <a:cs typeface="Arial" panose="020B0604020202020204" pitchFamily="34" charset="0"/>
              </a:rPr>
              <a:t>recorded transaction actually replays correctly. If your application is "read only," make sure to check the replay logs</a:t>
            </a:r>
          </a:p>
          <a:p>
            <a:pPr algn="l" rtl="0" eaLnBrk="1" hangingPunct="1">
              <a:lnSpc>
                <a:spcPct val="80000"/>
              </a:lnSpc>
            </a:pPr>
            <a:r>
              <a:rPr lang="en-US" altLang="en-US" sz="800">
                <a:latin typeface="Arial" panose="020B0604020202020204" pitchFamily="34" charset="0"/>
                <a:cs typeface="Arial" panose="020B0604020202020204" pitchFamily="34" charset="0"/>
              </a:rPr>
              <a:t>for each transaction to ensure that there are no errors indicating replay failure.</a:t>
            </a:r>
          </a:p>
          <a:p>
            <a:pPr algn="l" rtl="0" eaLnBrk="1" hangingPunct="1">
              <a:lnSpc>
                <a:spcPct val="80000"/>
              </a:lnSpc>
            </a:pPr>
            <a:r>
              <a:rPr lang="en-US" altLang="en-US" sz="800" i="1">
                <a:latin typeface="Arial" panose="020B0604020202020204" pitchFamily="34" charset="0"/>
                <a:cs typeface="Arial" panose="020B0604020202020204" pitchFamily="34" charset="0"/>
              </a:rPr>
              <a:t>Scripting effort</a:t>
            </a:r>
          </a:p>
          <a:p>
            <a:pPr algn="l" rtl="0" eaLnBrk="1" hangingPunct="1">
              <a:lnSpc>
                <a:spcPct val="80000"/>
              </a:lnSpc>
            </a:pPr>
            <a:r>
              <a:rPr lang="en-US" altLang="en-US" sz="800">
                <a:latin typeface="Arial" panose="020B0604020202020204" pitchFamily="34" charset="0"/>
                <a:cs typeface="Arial" panose="020B0604020202020204" pitchFamily="34" charset="0"/>
              </a:rPr>
              <a:t>Many performance tool vendors claim that there is little or no need to make manual changes to the scripts that their</a:t>
            </a:r>
          </a:p>
          <a:p>
            <a:pPr algn="l" rtl="0" eaLnBrk="1" hangingPunct="1">
              <a:lnSpc>
                <a:spcPct val="80000"/>
              </a:lnSpc>
            </a:pPr>
            <a:r>
              <a:rPr lang="en-US" altLang="en-US" sz="800">
                <a:latin typeface="Arial" panose="020B0604020202020204" pitchFamily="34" charset="0"/>
                <a:cs typeface="Arial" panose="020B0604020202020204" pitchFamily="34" charset="0"/>
              </a:rPr>
              <a:t>tools generate. This may be true for simple browser transactions that navigate around a couple of pages, but the</a:t>
            </a:r>
          </a:p>
          <a:p>
            <a:pPr algn="l" rtl="0" eaLnBrk="1" hangingPunct="1">
              <a:lnSpc>
                <a:spcPct val="80000"/>
              </a:lnSpc>
            </a:pPr>
            <a:r>
              <a:rPr lang="en-US" altLang="en-US" sz="800">
                <a:latin typeface="Arial" panose="020B0604020202020204" pitchFamily="34" charset="0"/>
                <a:cs typeface="Arial" panose="020B0604020202020204" pitchFamily="34" charset="0"/>
              </a:rPr>
              <a:t>reality is that you will have to delve into the code at some point during transaction scripting.</a:t>
            </a:r>
          </a:p>
          <a:p>
            <a:pPr algn="l" rtl="0" eaLnBrk="1" hangingPunct="1">
              <a:lnSpc>
                <a:spcPct val="80000"/>
              </a:lnSpc>
            </a:pPr>
            <a:r>
              <a:rPr lang="en-US" altLang="en-US" sz="800">
                <a:latin typeface="Arial" panose="020B0604020202020204" pitchFamily="34" charset="0"/>
                <a:cs typeface="Arial" panose="020B0604020202020204" pitchFamily="34" charset="0"/>
              </a:rPr>
              <a:t>As a result, you may find that many manual changes are required to your recorded transaction before it will replay</a:t>
            </a:r>
          </a:p>
          <a:p>
            <a:pPr algn="l" rtl="0" eaLnBrk="1" hangingPunct="1">
              <a:lnSpc>
                <a:spcPct val="80000"/>
              </a:lnSpc>
            </a:pPr>
            <a:r>
              <a:rPr lang="en-US" altLang="en-US" sz="800">
                <a:latin typeface="Arial" panose="020B0604020202020204" pitchFamily="34" charset="0"/>
                <a:cs typeface="Arial" panose="020B0604020202020204" pitchFamily="34" charset="0"/>
              </a:rPr>
              <a:t>successfully. If each set of changes requires several hours per script to implement with one tool but seems to be</a:t>
            </a:r>
          </a:p>
          <a:p>
            <a:pPr algn="l" rtl="0" eaLnBrk="1" hangingPunct="1">
              <a:lnSpc>
                <a:spcPct val="80000"/>
              </a:lnSpc>
            </a:pPr>
            <a:r>
              <a:rPr lang="en-US" altLang="en-US" sz="800">
                <a:latin typeface="Arial" panose="020B0604020202020204" pitchFamily="34" charset="0"/>
                <a:cs typeface="Arial" panose="020B0604020202020204" pitchFamily="34" charset="0"/>
              </a:rPr>
              <a:t>automatically handled by another, then you need to consider the potential cost savings and the impact of the extra</a:t>
            </a:r>
          </a:p>
          <a:p>
            <a:pPr algn="l" rtl="0" eaLnBrk="1" hangingPunct="1">
              <a:lnSpc>
                <a:spcPct val="80000"/>
              </a:lnSpc>
            </a:pPr>
            <a:r>
              <a:rPr lang="en-US" altLang="en-US" sz="800">
                <a:latin typeface="Arial" panose="020B0604020202020204" pitchFamily="34" charset="0"/>
                <a:cs typeface="Arial" panose="020B0604020202020204" pitchFamily="34" charset="0"/>
              </a:rPr>
              <a:t>work on your performance testing project and the testing team members.</a:t>
            </a:r>
          </a:p>
          <a:p>
            <a:pPr algn="l" rtl="0" eaLnBrk="1" hangingPunct="1">
              <a:lnSpc>
                <a:spcPct val="80000"/>
              </a:lnSpc>
            </a:pPr>
            <a:r>
              <a:rPr lang="en-US" altLang="en-US" sz="800" i="1">
                <a:latin typeface="Arial" panose="020B0604020202020204" pitchFamily="34" charset="0"/>
                <a:cs typeface="Arial" panose="020B0604020202020204" pitchFamily="34" charset="0"/>
              </a:rPr>
              <a:t>Solution versus load testing tool</a:t>
            </a:r>
          </a:p>
          <a:p>
            <a:pPr algn="l" rtl="0" eaLnBrk="1" hangingPunct="1">
              <a:lnSpc>
                <a:spcPct val="80000"/>
              </a:lnSpc>
            </a:pPr>
            <a:r>
              <a:rPr lang="en-US" altLang="en-US" sz="800">
                <a:latin typeface="Arial" panose="020B0604020202020204" pitchFamily="34" charset="0"/>
                <a:cs typeface="Arial" panose="020B0604020202020204" pitchFamily="34" charset="0"/>
              </a:rPr>
              <a:t>Some vendors offer only a load testing tool whereas others offer a performance testing solution. Solution offerings will</a:t>
            </a:r>
          </a:p>
          <a:p>
            <a:pPr algn="l" rtl="0" eaLnBrk="1" hangingPunct="1">
              <a:lnSpc>
                <a:spcPct val="80000"/>
              </a:lnSpc>
            </a:pPr>
            <a:r>
              <a:rPr lang="en-US" altLang="en-US" sz="800">
                <a:latin typeface="Arial" panose="020B0604020202020204" pitchFamily="34" charset="0"/>
                <a:cs typeface="Arial" panose="020B0604020202020204" pitchFamily="34" charset="0"/>
              </a:rPr>
              <a:t>inevitably cost more but generally provide a much greater degree of granularity in the analysis they provide. In</a:t>
            </a:r>
          </a:p>
          <a:p>
            <a:pPr algn="l" rtl="0" eaLnBrk="1" hangingPunct="1">
              <a:lnSpc>
                <a:spcPct val="80000"/>
              </a:lnSpc>
            </a:pPr>
            <a:r>
              <a:rPr lang="en-US" altLang="en-US" sz="800">
                <a:latin typeface="Arial" panose="020B0604020202020204" pitchFamily="34" charset="0"/>
                <a:cs typeface="Arial" panose="020B0604020202020204" pitchFamily="34" charset="0"/>
              </a:rPr>
              <a:t>addition to load testing, they may include any or all of the following: automated requirements management,</a:t>
            </a:r>
          </a:p>
          <a:p>
            <a:pPr algn="l" rtl="0" eaLnBrk="1" hangingPunct="1">
              <a:lnSpc>
                <a:spcPct val="80000"/>
              </a:lnSpc>
            </a:pPr>
            <a:r>
              <a:rPr lang="en-US" altLang="en-US" sz="800">
                <a:latin typeface="Arial" panose="020B0604020202020204" pitchFamily="34" charset="0"/>
                <a:cs typeface="Arial" panose="020B0604020202020204" pitchFamily="34" charset="0"/>
              </a:rPr>
              <a:t>automated data creation and management, pre-performance test application tuning and optimization, response-time</a:t>
            </a:r>
          </a:p>
          <a:p>
            <a:pPr algn="l" rtl="0" eaLnBrk="1" hangingPunct="1">
              <a:lnSpc>
                <a:spcPct val="80000"/>
              </a:lnSpc>
            </a:pPr>
            <a:r>
              <a:rPr lang="en-US" altLang="en-US" sz="800">
                <a:latin typeface="Arial" panose="020B0604020202020204" pitchFamily="34" charset="0"/>
                <a:cs typeface="Arial" panose="020B0604020202020204" pitchFamily="34" charset="0"/>
              </a:rPr>
              <a:t>prediction and capacity modeling, application server analysis to component level, and integration with end-user</a:t>
            </a:r>
          </a:p>
          <a:p>
            <a:pPr algn="l" rtl="0" eaLnBrk="1" hangingPunct="1">
              <a:lnSpc>
                <a:spcPct val="80000"/>
              </a:lnSpc>
            </a:pPr>
            <a:r>
              <a:rPr lang="en-US" altLang="en-US" sz="800">
                <a:latin typeface="Arial" panose="020B0604020202020204" pitchFamily="34" charset="0"/>
                <a:cs typeface="Arial" panose="020B0604020202020204" pitchFamily="34" charset="0"/>
              </a:rPr>
              <a:t>experience (EUE) monitoring after deployment.</a:t>
            </a:r>
          </a:p>
          <a:p>
            <a:pPr algn="l" rtl="0" eaLnBrk="1" hangingPunct="1">
              <a:lnSpc>
                <a:spcPct val="80000"/>
              </a:lnSpc>
            </a:pPr>
            <a:r>
              <a:rPr lang="en-US" altLang="en-US" sz="800">
                <a:latin typeface="Arial" panose="020B0604020202020204" pitchFamily="34" charset="0"/>
                <a:cs typeface="Arial" panose="020B0604020202020204" pitchFamily="34" charset="0"/>
              </a:rPr>
              <a:t>In-house or outsource?</a:t>
            </a:r>
          </a:p>
          <a:p>
            <a:pPr algn="l" rtl="0" eaLnBrk="1" hangingPunct="1">
              <a:lnSpc>
                <a:spcPct val="80000"/>
              </a:lnSpc>
            </a:pPr>
            <a:r>
              <a:rPr lang="en-US" altLang="en-US" sz="800">
                <a:latin typeface="Arial" panose="020B0604020202020204" pitchFamily="34" charset="0"/>
                <a:cs typeface="Arial" panose="020B0604020202020204" pitchFamily="34" charset="0"/>
              </a:rPr>
              <a:t>If you have limited resources internally or are working within strict time constraints, consider outsourcing the</a:t>
            </a:r>
          </a:p>
          <a:p>
            <a:pPr algn="l" rtl="0" eaLnBrk="1" hangingPunct="1">
              <a:lnSpc>
                <a:spcPct val="80000"/>
              </a:lnSpc>
            </a:pPr>
            <a:r>
              <a:rPr lang="en-US" altLang="en-US" sz="800">
                <a:latin typeface="Arial" panose="020B0604020202020204" pitchFamily="34" charset="0"/>
                <a:cs typeface="Arial" panose="020B0604020202020204" pitchFamily="34" charset="0"/>
              </a:rPr>
              <a:t>performance testing project to an external vendor. Some tool vendors offer a complete range of services from tool</a:t>
            </a:r>
          </a:p>
          <a:p>
            <a:pPr algn="l" rtl="0" eaLnBrk="1" hangingPunct="1">
              <a:lnSpc>
                <a:spcPct val="80000"/>
              </a:lnSpc>
            </a:pPr>
            <a:r>
              <a:rPr lang="en-US" altLang="en-US" sz="800">
                <a:latin typeface="Arial" panose="020B0604020202020204" pitchFamily="34" charset="0"/>
                <a:cs typeface="Arial" panose="020B0604020202020204" pitchFamily="34" charset="0"/>
              </a:rPr>
              <a:t>purchase with implementation assistance through to a complete performance testing service, and there are many</a:t>
            </a:r>
          </a:p>
          <a:p>
            <a:pPr algn="l" rtl="0" eaLnBrk="1" hangingPunct="1">
              <a:lnSpc>
                <a:spcPct val="80000"/>
              </a:lnSpc>
            </a:pPr>
            <a:r>
              <a:rPr lang="en-US" altLang="en-US" sz="800">
                <a:latin typeface="Arial" panose="020B0604020202020204" pitchFamily="34" charset="0"/>
                <a:cs typeface="Arial" panose="020B0604020202020204" pitchFamily="34" charset="0"/>
              </a:rPr>
              <a:t>companies that specialize in testing and can offer the same kind of service using whatever performance toolset they</a:t>
            </a:r>
          </a:p>
          <a:p>
            <a:pPr algn="l" rtl="0" eaLnBrk="1" hangingPunct="1">
              <a:lnSpc>
                <a:spcPct val="80000"/>
              </a:lnSpc>
            </a:pPr>
            <a:r>
              <a:rPr lang="en-US" altLang="en-US" sz="800">
                <a:latin typeface="Arial" panose="020B0604020202020204" pitchFamily="34" charset="0"/>
                <a:cs typeface="Arial" panose="020B0604020202020204" pitchFamily="34" charset="0"/>
              </a:rPr>
              <a:t>consider appropriate. This has the advantage of moving the commercials to time and materials and removes the</a:t>
            </a:r>
          </a:p>
          <a:p>
            <a:pPr algn="l" rtl="0" eaLnBrk="1" hangingPunct="1">
              <a:lnSpc>
                <a:spcPct val="80000"/>
              </a:lnSpc>
            </a:pPr>
            <a:r>
              <a:rPr lang="en-US" altLang="en-US" sz="800">
                <a:latin typeface="Arial" panose="020B0604020202020204" pitchFamily="34" charset="0"/>
                <a:cs typeface="Arial" panose="020B0604020202020204" pitchFamily="34" charset="0"/>
              </a:rPr>
              <a:t>burden of selecting the right testing tool for your application. The main disadvantage of this approach is that—if you</a:t>
            </a:r>
          </a:p>
          <a:p>
            <a:pPr algn="l" rtl="0" eaLnBrk="1" hangingPunct="1">
              <a:lnSpc>
                <a:spcPct val="80000"/>
              </a:lnSpc>
            </a:pPr>
            <a:r>
              <a:rPr lang="en-US" altLang="en-US" sz="800">
                <a:latin typeface="Arial" panose="020B0604020202020204" pitchFamily="34" charset="0"/>
                <a:cs typeface="Arial" panose="020B0604020202020204" pitchFamily="34" charset="0"/>
              </a:rPr>
              <a:t>need to carry out frequent performance tests—the cost per test will rapidly exceed the cost of buying an automated</a:t>
            </a:r>
          </a:p>
          <a:p>
            <a:pPr algn="l" rtl="0" eaLnBrk="1" hangingPunct="1">
              <a:lnSpc>
                <a:spcPct val="80000"/>
              </a:lnSpc>
            </a:pPr>
            <a:r>
              <a:rPr lang="en-US" altLang="en-US" sz="800">
                <a:latin typeface="Arial" panose="020B0604020202020204" pitchFamily="34" charset="0"/>
                <a:cs typeface="Arial" panose="020B0604020202020204" pitchFamily="34" charset="0"/>
              </a:rPr>
              <a:t>performance testing solution outright.</a:t>
            </a:r>
          </a:p>
          <a:p>
            <a:pPr algn="l" rtl="0" eaLnBrk="1" hangingPunct="1">
              <a:lnSpc>
                <a:spcPct val="80000"/>
              </a:lnSpc>
            </a:pPr>
            <a:endParaRPr lang="en-US" altLang="en-US" sz="800">
              <a:latin typeface="Arial" panose="020B0604020202020204" pitchFamily="34" charset="0"/>
              <a:cs typeface="Arial" panose="020B0604020202020204" pitchFamily="34" charset="0"/>
            </a:endParaRPr>
          </a:p>
          <a:p>
            <a:pPr algn="l" rtl="0" eaLnBrk="1" hangingPunct="1">
              <a:lnSpc>
                <a:spcPct val="80000"/>
              </a:lnSpc>
            </a:pPr>
            <a:endParaRPr lang="en-US" altLang="en-US" sz="80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DB976DA9-426A-90AA-6058-F9C51007A8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D92565F-11F4-43F6-B91C-1B0EBAF4012A}" type="slidenum">
              <a:rPr lang="fa-IR" altLang="en-US"/>
              <a:pPr algn="l">
                <a:spcBef>
                  <a:spcPct val="0"/>
                </a:spcBef>
              </a:pPr>
              <a:t>12</a:t>
            </a:fld>
            <a:endParaRPr lang="en-US" altLang="en-US"/>
          </a:p>
        </p:txBody>
      </p:sp>
      <p:sp>
        <p:nvSpPr>
          <p:cNvPr id="103427" name="Rectangle 2">
            <a:extLst>
              <a:ext uri="{FF2B5EF4-FFF2-40B4-BE49-F238E27FC236}">
                <a16:creationId xmlns:a16="http://schemas.microsoft.com/office/drawing/2014/main" id="{9CE1DC1C-D10E-AA7F-A4D6-9E5650E3F465}"/>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51986A7F-5626-9BA5-69F6-DBAA388F65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lnSpc>
                <a:spcPct val="90000"/>
              </a:lnSpc>
            </a:pPr>
            <a:r>
              <a:rPr lang="en-US" altLang="en-US" sz="900" i="1">
                <a:latin typeface="Arial" panose="020B0604020202020204" pitchFamily="34" charset="0"/>
                <a:cs typeface="Arial" panose="020B0604020202020204" pitchFamily="34" charset="0"/>
              </a:rPr>
              <a:t>The number and specification of servers (probably the most common reason)</a:t>
            </a:r>
          </a:p>
          <a:p>
            <a:pPr algn="l" rtl="0" eaLnBrk="1" hangingPunct="1">
              <a:lnSpc>
                <a:spcPct val="90000"/>
              </a:lnSpc>
            </a:pPr>
            <a:r>
              <a:rPr lang="en-US" altLang="en-US" sz="900">
                <a:latin typeface="Arial" panose="020B0604020202020204" pitchFamily="34" charset="0"/>
                <a:cs typeface="Arial" panose="020B0604020202020204" pitchFamily="34" charset="0"/>
              </a:rPr>
              <a:t>It is often impractical, for reasons of cost and complexity, to provide an exact replica of the server content and</a:t>
            </a:r>
          </a:p>
          <a:p>
            <a:pPr algn="l" rtl="0" eaLnBrk="1" hangingPunct="1">
              <a:lnSpc>
                <a:spcPct val="90000"/>
              </a:lnSpc>
            </a:pPr>
            <a:r>
              <a:rPr lang="en-US" altLang="en-US" sz="900">
                <a:latin typeface="Arial" panose="020B0604020202020204" pitchFamily="34" charset="0"/>
                <a:cs typeface="Arial" panose="020B0604020202020204" pitchFamily="34" charset="0"/>
              </a:rPr>
              <a:t>architecture in the deployment environment. Nonetheless, even if you cannot replicate the numbers of physical</a:t>
            </a:r>
          </a:p>
          <a:p>
            <a:pPr algn="l" rtl="0" eaLnBrk="1" hangingPunct="1">
              <a:lnSpc>
                <a:spcPct val="90000"/>
              </a:lnSpc>
            </a:pPr>
            <a:r>
              <a:rPr lang="en-US" altLang="en-US" sz="900">
                <a:latin typeface="Arial" panose="020B0604020202020204" pitchFamily="34" charset="0"/>
                <a:cs typeface="Arial" panose="020B0604020202020204" pitchFamily="34" charset="0"/>
              </a:rPr>
              <a:t>servers at each application tier then do try to match the specification of the live servers. This will allow you to</a:t>
            </a:r>
          </a:p>
          <a:p>
            <a:pPr algn="l" rtl="0" eaLnBrk="1" hangingPunct="1">
              <a:lnSpc>
                <a:spcPct val="90000"/>
              </a:lnSpc>
            </a:pPr>
            <a:r>
              <a:rPr lang="en-US" altLang="en-US" sz="900">
                <a:latin typeface="Arial" panose="020B0604020202020204" pitchFamily="34" charset="0"/>
                <a:cs typeface="Arial" panose="020B0604020202020204" pitchFamily="34" charset="0"/>
              </a:rPr>
              <a:t>determine the capacity of an individual server and provide a reliable baseline for horizontal scaling.</a:t>
            </a:r>
          </a:p>
          <a:p>
            <a:pPr algn="l" rtl="0" eaLnBrk="1" hangingPunct="1">
              <a:lnSpc>
                <a:spcPct val="90000"/>
              </a:lnSpc>
            </a:pPr>
            <a:r>
              <a:rPr lang="en-US" altLang="en-US" sz="900">
                <a:latin typeface="Arial" panose="020B0604020202020204" pitchFamily="34" charset="0"/>
                <a:cs typeface="Arial" panose="020B0604020202020204" pitchFamily="34" charset="0"/>
              </a:rPr>
              <a:t>Bandwidth and connectivity of network infrastructure</a:t>
            </a:r>
          </a:p>
          <a:p>
            <a:pPr algn="l" rtl="0" eaLnBrk="1" hangingPunct="1">
              <a:lnSpc>
                <a:spcPct val="90000"/>
              </a:lnSpc>
            </a:pPr>
            <a:r>
              <a:rPr lang="en-US" altLang="en-US" sz="900">
                <a:latin typeface="Arial" panose="020B0604020202020204" pitchFamily="34" charset="0"/>
                <a:cs typeface="Arial" panose="020B0604020202020204" pitchFamily="34" charset="0"/>
              </a:rPr>
              <a:t>In a similar vein, it is rare for the target servers to be deployed in the same location as their live counterparts,</a:t>
            </a:r>
          </a:p>
          <a:p>
            <a:pPr algn="l" rtl="0" eaLnBrk="1" hangingPunct="1">
              <a:lnSpc>
                <a:spcPct val="90000"/>
              </a:lnSpc>
            </a:pPr>
            <a:r>
              <a:rPr lang="en-US" altLang="en-US" sz="900">
                <a:latin typeface="Arial" panose="020B0604020202020204" pitchFamily="34" charset="0"/>
                <a:cs typeface="Arial" panose="020B0604020202020204" pitchFamily="34" charset="0"/>
              </a:rPr>
              <a:t>although it is often possible to share the same network infrastructure.</a:t>
            </a:r>
          </a:p>
          <a:p>
            <a:pPr algn="l" rtl="0" eaLnBrk="1" hangingPunct="1">
              <a:lnSpc>
                <a:spcPct val="90000"/>
              </a:lnSpc>
            </a:pPr>
            <a:r>
              <a:rPr lang="en-US" altLang="en-US" sz="900" i="1">
                <a:latin typeface="Arial" panose="020B0604020202020204" pitchFamily="34" charset="0"/>
                <a:cs typeface="Arial" panose="020B0604020202020204" pitchFamily="34" charset="0"/>
              </a:rPr>
              <a:t>Number of application tiers</a:t>
            </a:r>
          </a:p>
          <a:p>
            <a:pPr algn="l" rtl="0" eaLnBrk="1" hangingPunct="1">
              <a:lnSpc>
                <a:spcPct val="90000"/>
              </a:lnSpc>
            </a:pPr>
            <a:r>
              <a:rPr lang="en-US" altLang="en-US" sz="900">
                <a:latin typeface="Arial" panose="020B0604020202020204" pitchFamily="34" charset="0"/>
                <a:cs typeface="Arial" panose="020B0604020202020204" pitchFamily="34" charset="0"/>
              </a:rPr>
              <a:t>In many cases, the number of application tiers has greater impact on the validity of performance testing than</a:t>
            </a:r>
          </a:p>
          <a:p>
            <a:pPr algn="l" rtl="0" eaLnBrk="1" hangingPunct="1">
              <a:lnSpc>
                <a:spcPct val="90000"/>
              </a:lnSpc>
            </a:pPr>
            <a:r>
              <a:rPr lang="en-US" altLang="en-US" sz="900">
                <a:latin typeface="Arial" panose="020B0604020202020204" pitchFamily="34" charset="0"/>
                <a:cs typeface="Arial" panose="020B0604020202020204" pitchFamily="34" charset="0"/>
              </a:rPr>
              <a:t>simply the number of servers. Therefore, it is crucial to retain the live tier deployment model unless there is no</a:t>
            </a:r>
          </a:p>
          <a:p>
            <a:pPr algn="l" rtl="0" eaLnBrk="1" hangingPunct="1">
              <a:lnSpc>
                <a:spcPct val="90000"/>
              </a:lnSpc>
            </a:pPr>
            <a:r>
              <a:rPr lang="en-US" altLang="en-US" sz="900">
                <a:latin typeface="Arial" panose="020B0604020202020204" pitchFamily="34" charset="0"/>
                <a:cs typeface="Arial" panose="020B0604020202020204" pitchFamily="34" charset="0"/>
              </a:rPr>
              <a:t>alternative. For instance, if a proxy server lies between your application server and the user, try to insert a</a:t>
            </a:r>
          </a:p>
          <a:p>
            <a:pPr algn="l" rtl="0" eaLnBrk="1" hangingPunct="1">
              <a:lnSpc>
                <a:spcPct val="90000"/>
              </a:lnSpc>
            </a:pPr>
            <a:r>
              <a:rPr lang="en-US" altLang="en-US" sz="900">
                <a:latin typeface="Arial" panose="020B0604020202020204" pitchFamily="34" charset="0"/>
                <a:cs typeface="Arial" panose="020B0604020202020204" pitchFamily="34" charset="0"/>
              </a:rPr>
              <a:t>proxy server in the test environment as well.</a:t>
            </a:r>
          </a:p>
          <a:p>
            <a:pPr algn="l" rtl="0" eaLnBrk="1" hangingPunct="1">
              <a:lnSpc>
                <a:spcPct val="90000"/>
              </a:lnSpc>
            </a:pPr>
            <a:r>
              <a:rPr lang="en-US" altLang="en-US" sz="900" i="1">
                <a:latin typeface="Arial" panose="020B0604020202020204" pitchFamily="34" charset="0"/>
                <a:cs typeface="Arial" panose="020B0604020202020204" pitchFamily="34" charset="0"/>
              </a:rPr>
              <a:t>Sizing of application databases</a:t>
            </a:r>
          </a:p>
          <a:p>
            <a:pPr algn="l" rtl="0" eaLnBrk="1" hangingPunct="1">
              <a:lnSpc>
                <a:spcPct val="90000"/>
              </a:lnSpc>
            </a:pPr>
            <a:r>
              <a:rPr lang="en-US" altLang="en-US" sz="900">
                <a:latin typeface="Arial" panose="020B0604020202020204" pitchFamily="34" charset="0"/>
                <a:cs typeface="Arial" panose="020B0604020202020204" pitchFamily="34" charset="0"/>
              </a:rPr>
              <a:t>The size of the test environment database should closely approximate the live one; otherwise, the difference</a:t>
            </a:r>
          </a:p>
          <a:p>
            <a:pPr algn="l" rtl="0" eaLnBrk="1" hangingPunct="1">
              <a:lnSpc>
                <a:spcPct val="90000"/>
              </a:lnSpc>
            </a:pPr>
            <a:r>
              <a:rPr lang="en-US" altLang="en-US" sz="900">
                <a:latin typeface="Arial" panose="020B0604020202020204" pitchFamily="34" charset="0"/>
                <a:cs typeface="Arial" panose="020B0604020202020204" pitchFamily="34" charset="0"/>
              </a:rPr>
              <a:t>will have a considerable impact on the validity of performance test results. Executing tests against a 1 GB</a:t>
            </a:r>
          </a:p>
          <a:p>
            <a:pPr algn="l" rtl="0" eaLnBrk="1" hangingPunct="1">
              <a:lnSpc>
                <a:spcPct val="90000"/>
              </a:lnSpc>
            </a:pPr>
            <a:r>
              <a:rPr lang="en-US" altLang="en-US" sz="900">
                <a:latin typeface="Arial" panose="020B0604020202020204" pitchFamily="34" charset="0"/>
                <a:cs typeface="Arial" panose="020B0604020202020204" pitchFamily="34" charset="0"/>
              </a:rPr>
              <a:t>database when the live deployment will be 50 GB is completely unrealistic.</a:t>
            </a:r>
          </a:p>
          <a:p>
            <a:pPr algn="l" rtl="0" eaLnBrk="1" hangingPunct="1">
              <a:lnSpc>
                <a:spcPct val="90000"/>
              </a:lnSpc>
            </a:pPr>
            <a:endParaRPr lang="en-US" altLang="en-US" sz="900">
              <a:latin typeface="Arial" panose="020B0604020202020204" pitchFamily="34" charset="0"/>
              <a:cs typeface="Arial" panose="020B0604020202020204" pitchFamily="34" charset="0"/>
            </a:endParaRPr>
          </a:p>
          <a:p>
            <a:pPr algn="l" rtl="0" eaLnBrk="1" hangingPunct="1">
              <a:lnSpc>
                <a:spcPct val="90000"/>
              </a:lnSpc>
            </a:pPr>
            <a:endParaRPr lang="en-US" altLang="en-US" sz="90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FCAC776-37DE-D52F-F8CB-20F6ED57CD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2CDB8A9C-C009-45A5-951F-80A808785579}" type="slidenum">
              <a:rPr lang="fa-IR" altLang="en-US"/>
              <a:pPr algn="l">
                <a:spcBef>
                  <a:spcPct val="0"/>
                </a:spcBef>
              </a:pPr>
              <a:t>25</a:t>
            </a:fld>
            <a:endParaRPr lang="en-US" altLang="en-US"/>
          </a:p>
        </p:txBody>
      </p:sp>
      <p:sp>
        <p:nvSpPr>
          <p:cNvPr id="117763" name="Rectangle 2">
            <a:extLst>
              <a:ext uri="{FF2B5EF4-FFF2-40B4-BE49-F238E27FC236}">
                <a16:creationId xmlns:a16="http://schemas.microsoft.com/office/drawing/2014/main" id="{B7443E69-15C5-51D4-5C5F-29A5CC4430C0}"/>
              </a:ext>
            </a:extLst>
          </p:cNvPr>
          <p:cNvSpPr>
            <a:spLocks noRot="1" noChangeArrowheads="1" noTextEdit="1"/>
          </p:cNvSpPr>
          <p:nvPr>
            <p:ph type="sldImg"/>
          </p:nvPr>
        </p:nvSpPr>
        <p:spPr>
          <a:ln/>
        </p:spPr>
      </p:sp>
      <p:sp>
        <p:nvSpPr>
          <p:cNvPr id="117764" name="Rectangle 3">
            <a:extLst>
              <a:ext uri="{FF2B5EF4-FFF2-40B4-BE49-F238E27FC236}">
                <a16:creationId xmlns:a16="http://schemas.microsoft.com/office/drawing/2014/main" id="{CCF2B821-54B4-23BF-1B08-9B4969D5EC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spcBef>
                <a:spcPct val="0"/>
              </a:spcBef>
            </a:pPr>
            <a:r>
              <a:rPr lang="en-US" altLang="en-US">
                <a:latin typeface="Arial" panose="020B0604020202020204" pitchFamily="34" charset="0"/>
                <a:cs typeface="Arial" panose="020B0604020202020204" pitchFamily="34" charset="0"/>
              </a:rPr>
              <a:t>Spike testing is conducted to test the system suddenly for a short duration. Each surge the system has to face is called a spike.</a:t>
            </a:r>
          </a:p>
          <a:p>
            <a:pPr algn="l" rtl="0" eaLnBrk="1" hangingPunct="1">
              <a:spcBef>
                <a:spcPct val="0"/>
              </a:spcBef>
            </a:pPr>
            <a:r>
              <a:rPr lang="en-US" altLang="en-US">
                <a:latin typeface="Arial" panose="020B0604020202020204" pitchFamily="34" charset="0"/>
                <a:cs typeface="Arial" panose="020B0604020202020204" pitchFamily="34" charset="0"/>
              </a:rPr>
              <a:t>This testing ensures whether the system will be stable and responsive under</a:t>
            </a:r>
            <a:r>
              <a:rPr lang="fa-IR" altLang="en-US">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unexpected variations in load. If an unexpected surge appears in the user base, the performance of the system should degrade gracefully rather than come crashing down all of a sudden.</a:t>
            </a:r>
          </a:p>
          <a:p>
            <a:pPr algn="l" rtl="0" eaLnBrk="1" hangingPunct="1">
              <a:spcBef>
                <a:spcPct val="0"/>
              </a:spcBef>
            </a:pPr>
            <a:r>
              <a:rPr lang="en-US" altLang="en-US">
                <a:latin typeface="Arial" panose="020B0604020202020204" pitchFamily="34" charset="0"/>
                <a:cs typeface="Arial" panose="020B0604020202020204" pitchFamily="34" charset="0"/>
              </a:rPr>
              <a:t>A spike is an unexpected load which stresses the system. Unlike increasing the load incrementally and going beyond the specified limit gradually as in case of stress testing, spike testing starts with a less number of users, say one user and then 50 concurrent users and then suddenly the user base is increased. This can make the system become unstable since the system might not be prepared to service a sudden surge of concurrent users. In this case, the possibility of system crashing is very high.</a:t>
            </a:r>
          </a:p>
          <a:p>
            <a:pPr algn="l" rtl="0"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E675FF95-EF87-4002-8BFB-2F8FB8C614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DEA98BF-AAAA-4341-935D-467637151997}" type="slidenum">
              <a:rPr lang="fa-IR" altLang="en-US"/>
              <a:pPr algn="l">
                <a:spcBef>
                  <a:spcPct val="0"/>
                </a:spcBef>
              </a:pPr>
              <a:t>26</a:t>
            </a:fld>
            <a:endParaRPr lang="en-US" altLang="en-US"/>
          </a:p>
        </p:txBody>
      </p:sp>
      <p:sp>
        <p:nvSpPr>
          <p:cNvPr id="119811" name="Rectangle 2">
            <a:extLst>
              <a:ext uri="{FF2B5EF4-FFF2-40B4-BE49-F238E27FC236}">
                <a16:creationId xmlns:a16="http://schemas.microsoft.com/office/drawing/2014/main" id="{F992549F-9952-F481-1422-E077CC8BD016}"/>
              </a:ext>
            </a:extLst>
          </p:cNvPr>
          <p:cNvSpPr>
            <a:spLocks noRot="1" noChangeArrowheads="1" noTextEdit="1"/>
          </p:cNvSpPr>
          <p:nvPr>
            <p:ph type="sldImg"/>
          </p:nvPr>
        </p:nvSpPr>
        <p:spPr>
          <a:ln/>
        </p:spPr>
      </p:sp>
      <p:sp>
        <p:nvSpPr>
          <p:cNvPr id="119812" name="Rectangle 3">
            <a:extLst>
              <a:ext uri="{FF2B5EF4-FFF2-40B4-BE49-F238E27FC236}">
                <a16:creationId xmlns:a16="http://schemas.microsoft.com/office/drawing/2014/main" id="{7D645BC1-1D93-CB2C-F4AB-2DB435D96B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spcBef>
                <a:spcPct val="0"/>
              </a:spcBef>
            </a:pPr>
            <a:r>
              <a:rPr lang="en-US" altLang="en-US">
                <a:latin typeface="Arial" panose="020B0604020202020204" pitchFamily="34" charset="0"/>
                <a:cs typeface="Arial" panose="020B0604020202020204" pitchFamily="34" charset="0"/>
              </a:rPr>
              <a:t>If the test completes successfully, then the system should be load tested for 1,200 concurrent users. System performance should be monitored to see if all parameters are stable. If it is not stable, then we understand that the load of 1,200 is not the stable condition for the system. It could be 1,000 or between 1,000 and 1,200, which has to be determined. If it is stable at 1,200, then we move on to the next level of stress testing.</a:t>
            </a: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F8264F46-8BFC-2CEE-B393-924385A7D8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3DBE202-04A4-4660-AF62-5E5BBBD9F0E6}" type="slidenum">
              <a:rPr lang="fa-IR" altLang="en-US"/>
              <a:pPr algn="l">
                <a:spcBef>
                  <a:spcPct val="0"/>
                </a:spcBef>
              </a:pPr>
              <a:t>27</a:t>
            </a:fld>
            <a:endParaRPr lang="en-US" altLang="en-US"/>
          </a:p>
        </p:txBody>
      </p:sp>
      <p:sp>
        <p:nvSpPr>
          <p:cNvPr id="121859" name="Rectangle 2">
            <a:extLst>
              <a:ext uri="{FF2B5EF4-FFF2-40B4-BE49-F238E27FC236}">
                <a16:creationId xmlns:a16="http://schemas.microsoft.com/office/drawing/2014/main" id="{CFDF2799-F7F3-89C5-4E72-5A40EE9395E9}"/>
              </a:ext>
            </a:extLst>
          </p:cNvPr>
          <p:cNvSpPr>
            <a:spLocks noRot="1" noChangeArrowheads="1" noTextEdit="1"/>
          </p:cNvSpPr>
          <p:nvPr>
            <p:ph type="sldImg"/>
          </p:nvPr>
        </p:nvSpPr>
        <p:spPr>
          <a:ln/>
        </p:spPr>
      </p:sp>
      <p:sp>
        <p:nvSpPr>
          <p:cNvPr id="121860" name="Rectangle 3">
            <a:extLst>
              <a:ext uri="{FF2B5EF4-FFF2-40B4-BE49-F238E27FC236}">
                <a16:creationId xmlns:a16="http://schemas.microsoft.com/office/drawing/2014/main" id="{DDE2F3D4-5AC4-8AD9-1C3F-CF49AF0B46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spcBef>
                <a:spcPct val="0"/>
              </a:spcBef>
            </a:pPr>
            <a:r>
              <a:rPr lang="en-US" altLang="en-US">
                <a:latin typeface="Arial" panose="020B0604020202020204" pitchFamily="34" charset="0"/>
                <a:cs typeface="Arial" panose="020B0604020202020204" pitchFamily="34" charset="0"/>
              </a:rPr>
              <a:t>Spike testing is conducted to test the system suddenly for a short duration. Each surge the system has to face is called a spike.</a:t>
            </a:r>
          </a:p>
          <a:p>
            <a:pPr algn="l" rtl="0" eaLnBrk="1" hangingPunct="1">
              <a:spcBef>
                <a:spcPct val="0"/>
              </a:spcBef>
            </a:pPr>
            <a:r>
              <a:rPr lang="en-US" altLang="en-US">
                <a:latin typeface="Arial" panose="020B0604020202020204" pitchFamily="34" charset="0"/>
                <a:cs typeface="Arial" panose="020B0604020202020204" pitchFamily="34" charset="0"/>
              </a:rPr>
              <a:t>This testing ensures whether the system will be stable and responsive under</a:t>
            </a:r>
            <a:r>
              <a:rPr lang="fa-IR" altLang="en-US">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unexpected variations in load. If an unexpected surge appears in the user base, the performance of the system should degrade gracefully rather than come crashing down all of a sudden.</a:t>
            </a:r>
          </a:p>
          <a:p>
            <a:pPr algn="l" rtl="0" eaLnBrk="1" hangingPunct="1">
              <a:spcBef>
                <a:spcPct val="0"/>
              </a:spcBef>
            </a:pPr>
            <a:r>
              <a:rPr lang="en-US" altLang="en-US">
                <a:latin typeface="Arial" panose="020B0604020202020204" pitchFamily="34" charset="0"/>
                <a:cs typeface="Arial" panose="020B0604020202020204" pitchFamily="34" charset="0"/>
              </a:rPr>
              <a:t>A spike is an unexpected load which stresses the system. Unlike increasing the load incrementally and going beyond the specified limit gradually as in case of stress testing, spike testing starts with a less number of users, say one user and then 50 concurrent users and then suddenly the user base is increased. This can make the system become unstable since the system might not be prepared to service a sudden surge of concurrent users. In this case, the possibility of system crashing is very high.</a:t>
            </a:r>
          </a:p>
          <a:p>
            <a:pPr algn="l" rtl="0"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5" name="Footer Placeholder 4"/>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endParaRPr lang="en-US" dirty="0"/>
          </a:p>
        </p:txBody>
      </p:sp>
      <p:sp>
        <p:nvSpPr>
          <p:cNvPr id="6" name="Slide Number Placeholder 5"/>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6A7309BD-AF2B-43B5-943C-297635D561E4}" type="slidenum">
              <a:rPr lang="en-US"/>
              <a:pPr>
                <a:defRPr/>
              </a:pPr>
              <a:t>‹#›</a:t>
            </a:fld>
            <a:endParaRPr lang="en-US"/>
          </a:p>
        </p:txBody>
      </p:sp>
    </p:spTree>
    <p:extLst>
      <p:ext uri="{BB962C8B-B14F-4D97-AF65-F5344CB8AC3E}">
        <p14:creationId xmlns:p14="http://schemas.microsoft.com/office/powerpoint/2010/main" val="42077164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5" name="Footer Placeholder 4"/>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6" name="Slide Number Placeholder 5"/>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442DA3E3-0053-4E43-B5FC-8ECC539034F8}" type="slidenum">
              <a:rPr lang="en-US"/>
              <a:pPr>
                <a:defRPr/>
              </a:pPr>
              <a:t>‹#›</a:t>
            </a:fld>
            <a:endParaRPr lang="en-US"/>
          </a:p>
        </p:txBody>
      </p:sp>
    </p:spTree>
    <p:extLst>
      <p:ext uri="{BB962C8B-B14F-4D97-AF65-F5344CB8AC3E}">
        <p14:creationId xmlns:p14="http://schemas.microsoft.com/office/powerpoint/2010/main" val="391598776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1963" y="46038"/>
            <a:ext cx="2238375"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663" y="46038"/>
            <a:ext cx="656590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5" name="Footer Placeholder 4"/>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6" name="Slide Number Placeholder 5"/>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695A0468-236F-441B-B660-08AD417F9C87}" type="slidenum">
              <a:rPr lang="en-US"/>
              <a:pPr>
                <a:defRPr/>
              </a:pPr>
              <a:t>‹#›</a:t>
            </a:fld>
            <a:endParaRPr lang="en-US"/>
          </a:p>
        </p:txBody>
      </p:sp>
    </p:spTree>
    <p:extLst>
      <p:ext uri="{BB962C8B-B14F-4D97-AF65-F5344CB8AC3E}">
        <p14:creationId xmlns:p14="http://schemas.microsoft.com/office/powerpoint/2010/main" val="383593199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6038"/>
            <a:ext cx="7772400" cy="800100"/>
          </a:xfrm>
        </p:spPr>
        <p:txBody>
          <a:bodyPr/>
          <a:lstStyle/>
          <a:p>
            <a:r>
              <a:rPr lang="en-US"/>
              <a:t>Click to edit Master title style</a:t>
            </a:r>
          </a:p>
        </p:txBody>
      </p:sp>
      <p:sp>
        <p:nvSpPr>
          <p:cNvPr id="3" name="Text Placeholder 2"/>
          <p:cNvSpPr>
            <a:spLocks noGrp="1"/>
          </p:cNvSpPr>
          <p:nvPr>
            <p:ph type="body" sz="half" idx="1"/>
          </p:nvPr>
        </p:nvSpPr>
        <p:spPr>
          <a:xfrm>
            <a:off x="93663" y="860425"/>
            <a:ext cx="4402137" cy="5592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425"/>
            <a:ext cx="4402138" cy="5592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3825" y="6508750"/>
            <a:ext cx="3976688" cy="304800"/>
          </a:xfrm>
          <a:prstGeom prst="rect">
            <a:avLst/>
          </a:prstGeom>
        </p:spPr>
        <p:txBody>
          <a:bodyPr/>
          <a:lstStyle>
            <a:lvl1pPr>
              <a:defRPr/>
            </a:lvl1pPr>
          </a:lstStyle>
          <a:p>
            <a:pPr>
              <a:defRPr/>
            </a:pPr>
            <a:r>
              <a:rPr lang="en-US"/>
              <a:t>Automated Test Generation</a:t>
            </a:r>
          </a:p>
        </p:txBody>
      </p:sp>
      <p:sp>
        <p:nvSpPr>
          <p:cNvPr id="6" name="Footer Placeholder 5"/>
          <p:cNvSpPr>
            <a:spLocks noGrp="1"/>
          </p:cNvSpPr>
          <p:nvPr>
            <p:ph type="ftr" sz="quarter" idx="11"/>
          </p:nvPr>
        </p:nvSpPr>
        <p:spPr>
          <a:xfrm>
            <a:off x="4237038" y="6499225"/>
            <a:ext cx="2895600" cy="314325"/>
          </a:xfrm>
          <a:prstGeom prst="rect">
            <a:avLst/>
          </a:prstGeom>
        </p:spPr>
        <p:txBody>
          <a:bodyPr/>
          <a:lstStyle>
            <a:lvl1pPr>
              <a:defRPr/>
            </a:lvl1pPr>
          </a:lstStyle>
          <a:p>
            <a:pPr>
              <a:defRPr/>
            </a:pPr>
            <a:r>
              <a:rPr lang="en-US"/>
              <a:t>© Zakeri</a:t>
            </a:r>
          </a:p>
        </p:txBody>
      </p:sp>
      <p:sp>
        <p:nvSpPr>
          <p:cNvPr id="7" name="Slide Number Placeholder 6"/>
          <p:cNvSpPr>
            <a:spLocks noGrp="1"/>
          </p:cNvSpPr>
          <p:nvPr>
            <p:ph type="sldNum" sz="quarter" idx="12"/>
          </p:nvPr>
        </p:nvSpPr>
        <p:spPr>
          <a:xfrm>
            <a:off x="7205663" y="6489700"/>
            <a:ext cx="1905000" cy="323850"/>
          </a:xfrm>
          <a:prstGeom prst="rect">
            <a:avLst/>
          </a:prstGeom>
        </p:spPr>
        <p:txBody>
          <a:bodyPr/>
          <a:lstStyle>
            <a:lvl1pPr>
              <a:defRPr/>
            </a:lvl1pPr>
          </a:lstStyle>
          <a:p>
            <a:pPr>
              <a:defRPr/>
            </a:pPr>
            <a:fld id="{FD9079ED-A84C-489D-8652-BBA1953C1FA3}" type="slidenum">
              <a:rPr lang="en-US"/>
              <a:pPr>
                <a:defRPr/>
              </a:pPr>
              <a:t>‹#›</a:t>
            </a:fld>
            <a:endParaRPr lang="en-US"/>
          </a:p>
        </p:txBody>
      </p:sp>
    </p:spTree>
    <p:extLst>
      <p:ext uri="{BB962C8B-B14F-4D97-AF65-F5344CB8AC3E}">
        <p14:creationId xmlns:p14="http://schemas.microsoft.com/office/powerpoint/2010/main" val="37085487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6038"/>
            <a:ext cx="7772400" cy="800100"/>
          </a:xfrm>
        </p:spPr>
        <p:txBody>
          <a:bodyPr/>
          <a:lstStyle/>
          <a:p>
            <a:r>
              <a:rPr lang="en-US"/>
              <a:t>Click to edit Master title style</a:t>
            </a:r>
          </a:p>
        </p:txBody>
      </p:sp>
      <p:sp>
        <p:nvSpPr>
          <p:cNvPr id="3" name="Content Placeholder 2"/>
          <p:cNvSpPr>
            <a:spLocks noGrp="1"/>
          </p:cNvSpPr>
          <p:nvPr>
            <p:ph sz="half" idx="1"/>
          </p:nvPr>
        </p:nvSpPr>
        <p:spPr>
          <a:xfrm>
            <a:off x="93663" y="860425"/>
            <a:ext cx="4402137" cy="5592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860425"/>
            <a:ext cx="4402138" cy="2719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2213"/>
            <a:ext cx="4402138" cy="2720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23825" y="6500813"/>
            <a:ext cx="3879850" cy="304800"/>
          </a:xfrm>
          <a:prstGeom prst="rect">
            <a:avLst/>
          </a:prstGeom>
        </p:spPr>
        <p:txBody>
          <a:bodyPr/>
          <a:lstStyle>
            <a:lvl1pPr>
              <a:defRPr/>
            </a:lvl1pPr>
          </a:lstStyle>
          <a:p>
            <a:pPr>
              <a:defRPr/>
            </a:pPr>
            <a:r>
              <a:rPr lang="en-US"/>
              <a:t>Automated Test Generation</a:t>
            </a:r>
          </a:p>
        </p:txBody>
      </p:sp>
      <p:sp>
        <p:nvSpPr>
          <p:cNvPr id="7" name="Footer Placeholder 6"/>
          <p:cNvSpPr>
            <a:spLocks noGrp="1"/>
          </p:cNvSpPr>
          <p:nvPr>
            <p:ph type="ftr" sz="quarter" idx="11"/>
          </p:nvPr>
        </p:nvSpPr>
        <p:spPr>
          <a:xfrm>
            <a:off x="4230688" y="6491288"/>
            <a:ext cx="2895600" cy="314325"/>
          </a:xfrm>
          <a:prstGeom prst="rect">
            <a:avLst/>
          </a:prstGeom>
        </p:spPr>
        <p:txBody>
          <a:bodyPr/>
          <a:lstStyle>
            <a:lvl1pPr>
              <a:defRPr/>
            </a:lvl1pPr>
          </a:lstStyle>
          <a:p>
            <a:pPr>
              <a:defRPr/>
            </a:pPr>
            <a:r>
              <a:rPr lang="en-US"/>
              <a:t>© Zakeri</a:t>
            </a:r>
          </a:p>
        </p:txBody>
      </p:sp>
      <p:sp>
        <p:nvSpPr>
          <p:cNvPr id="8" name="Slide Number Placeholder 7"/>
          <p:cNvSpPr>
            <a:spLocks noGrp="1"/>
          </p:cNvSpPr>
          <p:nvPr>
            <p:ph type="sldNum" sz="quarter" idx="12"/>
          </p:nvPr>
        </p:nvSpPr>
        <p:spPr>
          <a:xfrm>
            <a:off x="7219950" y="6481763"/>
            <a:ext cx="1905000" cy="323850"/>
          </a:xfrm>
          <a:prstGeom prst="rect">
            <a:avLst/>
          </a:prstGeom>
        </p:spPr>
        <p:txBody>
          <a:bodyPr/>
          <a:lstStyle>
            <a:lvl1pPr>
              <a:defRPr/>
            </a:lvl1pPr>
          </a:lstStyle>
          <a:p>
            <a:pPr>
              <a:defRPr/>
            </a:pPr>
            <a:fld id="{9C2E5244-DC11-41C9-B8C1-BDFCA1FC4180}" type="slidenum">
              <a:rPr lang="en-US"/>
              <a:pPr>
                <a:defRPr/>
              </a:pPr>
              <a:t>‹#›</a:t>
            </a:fld>
            <a:endParaRPr lang="en-US"/>
          </a:p>
        </p:txBody>
      </p:sp>
    </p:spTree>
    <p:extLst>
      <p:ext uri="{BB962C8B-B14F-4D97-AF65-F5344CB8AC3E}">
        <p14:creationId xmlns:p14="http://schemas.microsoft.com/office/powerpoint/2010/main" val="36420269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46038"/>
            <a:ext cx="8951913" cy="71042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endParaRPr lang="en-US" dirty="0"/>
          </a:p>
        </p:txBody>
      </p:sp>
      <p:sp>
        <p:nvSpPr>
          <p:cNvPr id="5" name="Footer Placeholder 4"/>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dirty="0"/>
              <a:t>© Zakeri</a:t>
            </a:r>
          </a:p>
        </p:txBody>
      </p:sp>
      <p:sp>
        <p:nvSpPr>
          <p:cNvPr id="6" name="Slide Number Placeholder 5"/>
          <p:cNvSpPr>
            <a:spLocks noGrp="1"/>
          </p:cNvSpPr>
          <p:nvPr>
            <p:ph type="sldNum" sz="quarter" idx="12"/>
          </p:nvPr>
        </p:nvSpPr>
        <p:spPr>
          <a:xfrm>
            <a:off x="7219950" y="6571820"/>
            <a:ext cx="1905000" cy="241730"/>
          </a:xfrm>
          <a:prstGeom prst="rect">
            <a:avLst/>
          </a:prstGeom>
        </p:spPr>
        <p:txBody>
          <a:bodyPr/>
          <a:lstStyle>
            <a:lvl1pPr>
              <a:defRPr>
                <a:solidFill>
                  <a:schemeClr val="tx1">
                    <a:lumMod val="50000"/>
                  </a:schemeClr>
                </a:solidFill>
              </a:defRPr>
            </a:lvl1pPr>
          </a:lstStyle>
          <a:p>
            <a:pPr>
              <a:defRPr/>
            </a:pPr>
            <a:fld id="{62EB0AC8-263E-4BC2-8316-EF38483797F6}" type="slidenum">
              <a:rPr lang="en-US" smtClean="0"/>
              <a:pPr>
                <a:defRPr/>
              </a:pPr>
              <a:t>‹#›</a:t>
            </a:fld>
            <a:endParaRPr lang="en-US"/>
          </a:p>
        </p:txBody>
      </p:sp>
    </p:spTree>
    <p:extLst>
      <p:ext uri="{BB962C8B-B14F-4D97-AF65-F5344CB8AC3E}">
        <p14:creationId xmlns:p14="http://schemas.microsoft.com/office/powerpoint/2010/main" val="6917877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5" name="Footer Placeholder 4"/>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6" name="Slide Number Placeholder 5"/>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B52900A7-DC3A-4248-8F88-4E7EA883AB4E}" type="slidenum">
              <a:rPr lang="en-US"/>
              <a:pPr>
                <a:defRPr/>
              </a:pPr>
              <a:t>‹#›</a:t>
            </a:fld>
            <a:endParaRPr lang="en-US"/>
          </a:p>
        </p:txBody>
      </p:sp>
    </p:spTree>
    <p:extLst>
      <p:ext uri="{BB962C8B-B14F-4D97-AF65-F5344CB8AC3E}">
        <p14:creationId xmlns:p14="http://schemas.microsoft.com/office/powerpoint/2010/main" val="26640179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3663" y="860425"/>
            <a:ext cx="4402137"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425"/>
            <a:ext cx="4402138"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6" name="Footer Placeholder 5"/>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7" name="Slide Number Placeholder 6"/>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93AFA7F6-2645-45EE-B629-B6B09A102A0F}" type="slidenum">
              <a:rPr lang="en-US"/>
              <a:pPr>
                <a:defRPr/>
              </a:pPr>
              <a:t>‹#›</a:t>
            </a:fld>
            <a:endParaRPr lang="en-US"/>
          </a:p>
        </p:txBody>
      </p:sp>
    </p:spTree>
    <p:extLst>
      <p:ext uri="{BB962C8B-B14F-4D97-AF65-F5344CB8AC3E}">
        <p14:creationId xmlns:p14="http://schemas.microsoft.com/office/powerpoint/2010/main" val="34904652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8" name="Footer Placeholder 7"/>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9" name="Slide Number Placeholder 8"/>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0F894B31-9459-46F3-B8F4-2909EBC07FC3}" type="slidenum">
              <a:rPr lang="en-US"/>
              <a:pPr>
                <a:defRPr/>
              </a:pPr>
              <a:t>‹#›</a:t>
            </a:fld>
            <a:endParaRPr lang="en-US"/>
          </a:p>
        </p:txBody>
      </p:sp>
    </p:spTree>
    <p:extLst>
      <p:ext uri="{BB962C8B-B14F-4D97-AF65-F5344CB8AC3E}">
        <p14:creationId xmlns:p14="http://schemas.microsoft.com/office/powerpoint/2010/main" val="2972963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4" name="Footer Placeholder 3"/>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5" name="Slide Number Placeholder 4"/>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7376CF6B-98B7-407E-B371-58066DCC3AB0}" type="slidenum">
              <a:rPr lang="en-US"/>
              <a:pPr>
                <a:defRPr/>
              </a:pPr>
              <a:t>‹#›</a:t>
            </a:fld>
            <a:endParaRPr lang="en-US"/>
          </a:p>
        </p:txBody>
      </p:sp>
    </p:spTree>
    <p:extLst>
      <p:ext uri="{BB962C8B-B14F-4D97-AF65-F5344CB8AC3E}">
        <p14:creationId xmlns:p14="http://schemas.microsoft.com/office/powerpoint/2010/main" val="157317245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3" name="Footer Placeholder 2"/>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4" name="Slide Number Placeholder 3"/>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92293535-583A-4C7E-B683-33983836B498}" type="slidenum">
              <a:rPr lang="en-US"/>
              <a:pPr>
                <a:defRPr/>
              </a:pPr>
              <a:t>‹#›</a:t>
            </a:fld>
            <a:endParaRPr lang="en-US"/>
          </a:p>
        </p:txBody>
      </p:sp>
    </p:spTree>
    <p:extLst>
      <p:ext uri="{BB962C8B-B14F-4D97-AF65-F5344CB8AC3E}">
        <p14:creationId xmlns:p14="http://schemas.microsoft.com/office/powerpoint/2010/main" val="29546311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6" name="Footer Placeholder 5"/>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7" name="Slide Number Placeholder 6"/>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66AD9EDC-03CF-482D-B14B-AB919A89F2AE}" type="slidenum">
              <a:rPr lang="en-US"/>
              <a:pPr>
                <a:defRPr/>
              </a:pPr>
              <a:t>‹#›</a:t>
            </a:fld>
            <a:endParaRPr lang="en-US"/>
          </a:p>
        </p:txBody>
      </p:sp>
    </p:spTree>
    <p:extLst>
      <p:ext uri="{BB962C8B-B14F-4D97-AF65-F5344CB8AC3E}">
        <p14:creationId xmlns:p14="http://schemas.microsoft.com/office/powerpoint/2010/main" val="354241877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1600" y="6586040"/>
            <a:ext cx="3902075" cy="227510"/>
          </a:xfrm>
          <a:prstGeom prst="rect">
            <a:avLst/>
          </a:prstGeom>
        </p:spPr>
        <p:txBody>
          <a:bodyPr/>
          <a:lstStyle>
            <a:lvl1pPr>
              <a:defRPr/>
            </a:lvl1pPr>
          </a:lstStyle>
          <a:p>
            <a:pPr>
              <a:defRPr/>
            </a:pPr>
            <a:r>
              <a:rPr lang="en-US"/>
              <a:t>Automated Test Generation</a:t>
            </a:r>
          </a:p>
        </p:txBody>
      </p:sp>
      <p:sp>
        <p:nvSpPr>
          <p:cNvPr id="6" name="Footer Placeholder 5"/>
          <p:cNvSpPr>
            <a:spLocks noGrp="1"/>
          </p:cNvSpPr>
          <p:nvPr>
            <p:ph type="ftr" sz="quarter" idx="11"/>
          </p:nvPr>
        </p:nvSpPr>
        <p:spPr>
          <a:xfrm>
            <a:off x="4208463" y="6578930"/>
            <a:ext cx="2895600" cy="234620"/>
          </a:xfrm>
          <a:prstGeom prst="rect">
            <a:avLst/>
          </a:prstGeom>
        </p:spPr>
        <p:txBody>
          <a:bodyPr/>
          <a:lstStyle>
            <a:lvl1pPr>
              <a:defRPr/>
            </a:lvl1pPr>
          </a:lstStyle>
          <a:p>
            <a:pPr>
              <a:defRPr/>
            </a:pPr>
            <a:r>
              <a:rPr lang="en-US"/>
              <a:t>© Zakeri</a:t>
            </a:r>
          </a:p>
        </p:txBody>
      </p:sp>
      <p:sp>
        <p:nvSpPr>
          <p:cNvPr id="7" name="Slide Number Placeholder 6"/>
          <p:cNvSpPr>
            <a:spLocks noGrp="1"/>
          </p:cNvSpPr>
          <p:nvPr>
            <p:ph type="sldNum" sz="quarter" idx="12"/>
          </p:nvPr>
        </p:nvSpPr>
        <p:spPr>
          <a:xfrm>
            <a:off x="7219950" y="6571820"/>
            <a:ext cx="1905000" cy="241730"/>
          </a:xfrm>
          <a:prstGeom prst="rect">
            <a:avLst/>
          </a:prstGeom>
        </p:spPr>
        <p:txBody>
          <a:bodyPr/>
          <a:lstStyle>
            <a:lvl1pPr>
              <a:defRPr/>
            </a:lvl1pPr>
          </a:lstStyle>
          <a:p>
            <a:pPr>
              <a:defRPr/>
            </a:pPr>
            <a:fld id="{2393A9B8-912F-4593-B920-3E7C524AAB9A}" type="slidenum">
              <a:rPr lang="en-US"/>
              <a:pPr>
                <a:defRPr/>
              </a:pPr>
              <a:t>‹#›</a:t>
            </a:fld>
            <a:endParaRPr lang="en-US"/>
          </a:p>
        </p:txBody>
      </p:sp>
    </p:spTree>
    <p:extLst>
      <p:ext uri="{BB962C8B-B14F-4D97-AF65-F5344CB8AC3E}">
        <p14:creationId xmlns:p14="http://schemas.microsoft.com/office/powerpoint/2010/main" val="17173245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101600" y="6586040"/>
            <a:ext cx="3902075" cy="22751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bg1">
                    <a:lumMod val="50000"/>
                  </a:schemeClr>
                </a:solidFill>
                <a:latin typeface="Arial" pitchFamily="34" charset="0"/>
                <a:cs typeface="Arial" pitchFamily="34" charset="0"/>
              </a:defRPr>
            </a:lvl1pPr>
          </a:lstStyle>
          <a:p>
            <a:pPr>
              <a:defRPr/>
            </a:pPr>
            <a:r>
              <a:rPr lang="en-US"/>
              <a:t>Automated Test Generation</a:t>
            </a:r>
            <a:endParaRPr lang="en-US" dirty="0"/>
          </a:p>
        </p:txBody>
      </p:sp>
      <p:sp>
        <p:nvSpPr>
          <p:cNvPr id="1027" name="Rectangle 3"/>
          <p:cNvSpPr>
            <a:spLocks noGrp="1" noChangeArrowheads="1"/>
          </p:cNvSpPr>
          <p:nvPr>
            <p:ph type="ftr" sz="quarter" idx="3"/>
          </p:nvPr>
        </p:nvSpPr>
        <p:spPr bwMode="auto">
          <a:xfrm>
            <a:off x="4208463" y="6578930"/>
            <a:ext cx="2895600" cy="23462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bg1">
                    <a:lumMod val="50000"/>
                  </a:schemeClr>
                </a:solidFill>
                <a:latin typeface="Arial" pitchFamily="34" charset="0"/>
                <a:cs typeface="Arial" pitchFamily="34" charset="0"/>
              </a:defRPr>
            </a:lvl1pPr>
          </a:lstStyle>
          <a:p>
            <a:pPr>
              <a:defRPr/>
            </a:pPr>
            <a:r>
              <a:rPr lang="en-US" dirty="0"/>
              <a:t>© Zakeri</a:t>
            </a:r>
          </a:p>
        </p:txBody>
      </p:sp>
      <p:sp>
        <p:nvSpPr>
          <p:cNvPr id="1028" name="Rectangle 4"/>
          <p:cNvSpPr>
            <a:spLocks noGrp="1" noChangeArrowheads="1"/>
          </p:cNvSpPr>
          <p:nvPr>
            <p:ph type="sldNum" sz="quarter" idx="4"/>
          </p:nvPr>
        </p:nvSpPr>
        <p:spPr bwMode="auto">
          <a:xfrm>
            <a:off x="7219950" y="6571820"/>
            <a:ext cx="1905000" cy="24173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1400" b="0">
                <a:solidFill>
                  <a:schemeClr val="tx1"/>
                </a:solidFill>
                <a:latin typeface="Arial" pitchFamily="34" charset="0"/>
                <a:cs typeface="Arial" pitchFamily="34" charset="0"/>
              </a:defRPr>
            </a:lvl1pPr>
          </a:lstStyle>
          <a:p>
            <a:pPr>
              <a:defRPr/>
            </a:pPr>
            <a:fld id="{EE3C558B-0F1F-4E78-AAAB-3F1AFC5A16F4}" type="slidenum">
              <a:rPr lang="en-US" smtClean="0"/>
              <a:pPr>
                <a:defRPr/>
              </a:pPr>
              <a:t>‹#›</a:t>
            </a:fld>
            <a:endParaRPr lang="en-US"/>
          </a:p>
        </p:txBody>
      </p:sp>
      <p:sp>
        <p:nvSpPr>
          <p:cNvPr id="1029" name="Rectangle 5"/>
          <p:cNvSpPr>
            <a:spLocks noGrp="1" noChangeArrowheads="1"/>
          </p:cNvSpPr>
          <p:nvPr>
            <p:ph type="title"/>
          </p:nvPr>
        </p:nvSpPr>
        <p:spPr bwMode="auto">
          <a:xfrm>
            <a:off x="88900" y="46038"/>
            <a:ext cx="89519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dirty="0"/>
              <a:t>Click to edit Master title style</a:t>
            </a:r>
          </a:p>
        </p:txBody>
      </p:sp>
      <p:sp>
        <p:nvSpPr>
          <p:cNvPr id="1030" name="Rectangle 6"/>
          <p:cNvSpPr>
            <a:spLocks noGrp="1" noChangeArrowheads="1"/>
          </p:cNvSpPr>
          <p:nvPr>
            <p:ph type="body" idx="1"/>
          </p:nvPr>
        </p:nvSpPr>
        <p:spPr bwMode="auto">
          <a:xfrm>
            <a:off x="93663" y="860425"/>
            <a:ext cx="8956675" cy="568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 </a:t>
            </a:r>
          </a:p>
          <a:p>
            <a:pPr lvl="2"/>
            <a:r>
              <a:rPr lang="en-US" altLang="en-US" dirty="0"/>
              <a:t>Third level</a:t>
            </a:r>
          </a:p>
          <a:p>
            <a:pPr lvl="3"/>
            <a:r>
              <a:rPr lang="en-US" altLang="en-US" dirty="0"/>
              <a:t>Fourth level </a:t>
            </a:r>
          </a:p>
          <a:p>
            <a:pPr lvl="4"/>
            <a:r>
              <a:rPr lang="en-US" alt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solidFill>
                <a:schemeClr val="bg1">
                  <a:lumMod val="50000"/>
                </a:schemeClr>
              </a:solidFill>
            </a:endParaRPr>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transition spd="med"/>
  <p:hf hdr="0"/>
  <p:txStyles>
    <p:titleStyle>
      <a:lvl1pPr algn="ctr" rtl="0" eaLnBrk="0" fontAlgn="base" hangingPunct="0">
        <a:lnSpc>
          <a:spcPct val="90000"/>
        </a:lnSpc>
        <a:spcBef>
          <a:spcPct val="0"/>
        </a:spcBef>
        <a:spcAft>
          <a:spcPct val="0"/>
        </a:spcAft>
        <a:defRPr sz="3600" b="1">
          <a:solidFill>
            <a:schemeClr val="tx2"/>
          </a:solidFill>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9.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2.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224287" y="-1"/>
            <a:ext cx="8695425" cy="2598821"/>
          </a:xfrm>
        </p:spPr>
        <p:txBody>
          <a:bodyPr/>
          <a:lstStyle/>
          <a:p>
            <a:r>
              <a:rPr lang="en-US" altLang="en-US" b="0" dirty="0">
                <a:effectLst/>
              </a:rPr>
              <a:t>Introduction to Software Testing</a:t>
            </a:r>
            <a:br>
              <a:rPr lang="en-US" altLang="en-US" b="0" dirty="0">
                <a:effectLst/>
              </a:rPr>
            </a:br>
            <a:br>
              <a:rPr lang="en-US" altLang="en-US" b="0" dirty="0">
                <a:effectLst/>
              </a:rPr>
            </a:br>
            <a:r>
              <a:rPr lang="en-US" altLang="en-US" sz="2400" b="0"/>
              <a:t>Lecture 12</a:t>
            </a:r>
            <a:br>
              <a:rPr lang="en-US" altLang="en-US" sz="2400" b="0" dirty="0"/>
            </a:br>
            <a:br>
              <a:rPr lang="en-US" altLang="en-US" b="0" dirty="0">
                <a:effectLst/>
              </a:rPr>
            </a:br>
            <a:r>
              <a:rPr lang="en-US" altLang="en-US" b="0" dirty="0">
                <a:solidFill>
                  <a:srgbClr val="7030A0"/>
                </a:solidFill>
              </a:rPr>
              <a:t> </a:t>
            </a:r>
            <a:r>
              <a:rPr lang="en-US" altLang="en-US" dirty="0">
                <a:solidFill>
                  <a:srgbClr val="990099"/>
                </a:solidFill>
              </a:rPr>
              <a:t>Performance Testing</a:t>
            </a:r>
            <a:endParaRPr lang="en-US" altLang="en-US" dirty="0">
              <a:solidFill>
                <a:srgbClr val="990099"/>
              </a:solidFill>
              <a:effectLst/>
            </a:endParaRPr>
          </a:p>
        </p:txBody>
      </p:sp>
      <p:sp>
        <p:nvSpPr>
          <p:cNvPr id="5" name="Rectangle 4">
            <a:extLst>
              <a:ext uri="{FF2B5EF4-FFF2-40B4-BE49-F238E27FC236}">
                <a16:creationId xmlns:a16="http://schemas.microsoft.com/office/drawing/2014/main" id="{28DFA8EC-A1CB-45F9-9A71-70DE9DDD462A}"/>
              </a:ext>
            </a:extLst>
          </p:cNvPr>
          <p:cNvSpPr>
            <a:spLocks noGrp="1" noChangeArrowheads="1"/>
          </p:cNvSpPr>
          <p:nvPr/>
        </p:nvSpPr>
        <p:spPr>
          <a:xfrm>
            <a:off x="866274" y="4541470"/>
            <a:ext cx="7166749" cy="1434679"/>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ct val="0"/>
              </a:spcBef>
              <a:buSzTx/>
              <a:buFontTx/>
              <a:buNone/>
            </a:pPr>
            <a:r>
              <a:rPr lang="en-US" sz="2800" b="0" dirty="0"/>
              <a:t>Slides by: </a:t>
            </a:r>
            <a:r>
              <a:rPr lang="en-US" sz="2800" kern="0" dirty="0"/>
              <a:t>Morteza Zakeri</a:t>
            </a:r>
            <a:endParaRPr lang="en-US" sz="2800" dirty="0"/>
          </a:p>
          <a:p>
            <a:pPr>
              <a:lnSpc>
                <a:spcPct val="100000"/>
              </a:lnSpc>
              <a:spcBef>
                <a:spcPct val="0"/>
              </a:spcBef>
              <a:buSzTx/>
              <a:buFontTx/>
              <a:buNone/>
            </a:pPr>
            <a:endParaRPr lang="en-US" sz="1600" b="0" dirty="0">
              <a:solidFill>
                <a:srgbClr val="0000CC"/>
              </a:solidFill>
            </a:endParaRPr>
          </a:p>
          <a:p>
            <a:endParaRPr lang="en-US" sz="1600" b="0" dirty="0"/>
          </a:p>
        </p:txBody>
      </p:sp>
      <p:sp>
        <p:nvSpPr>
          <p:cNvPr id="6" name="TextBox 3">
            <a:extLst>
              <a:ext uri="{FF2B5EF4-FFF2-40B4-BE49-F238E27FC236}">
                <a16:creationId xmlns:a16="http://schemas.microsoft.com/office/drawing/2014/main" id="{B9C493B3-9CA3-4588-A170-7C93107C1DF0}"/>
              </a:ext>
            </a:extLst>
          </p:cNvPr>
          <p:cNvSpPr txBox="1">
            <a:spLocks noChangeArrowheads="1"/>
          </p:cNvSpPr>
          <p:nvPr/>
        </p:nvSpPr>
        <p:spPr bwMode="auto">
          <a:xfrm>
            <a:off x="2959456" y="6229226"/>
            <a:ext cx="3425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i="1" dirty="0">
                <a:solidFill>
                  <a:schemeClr val="tx1"/>
                </a:solidFill>
                <a:latin typeface="Comic Sans MS" pitchFamily="66" charset="0"/>
              </a:rPr>
              <a:t>March 2024</a:t>
            </a:r>
          </a:p>
        </p:txBody>
      </p:sp>
      <p:sp>
        <p:nvSpPr>
          <p:cNvPr id="7" name="TextBox 6">
            <a:extLst>
              <a:ext uri="{FF2B5EF4-FFF2-40B4-BE49-F238E27FC236}">
                <a16:creationId xmlns:a16="http://schemas.microsoft.com/office/drawing/2014/main" id="{FE0EDA1A-2446-4671-BA31-241D04E1D492}"/>
              </a:ext>
            </a:extLst>
          </p:cNvPr>
          <p:cNvSpPr txBox="1">
            <a:spLocks noChangeArrowheads="1"/>
          </p:cNvSpPr>
          <p:nvPr/>
        </p:nvSpPr>
        <p:spPr>
          <a:xfrm>
            <a:off x="457200" y="3090939"/>
            <a:ext cx="8229600" cy="83078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atin typeface="+mn-lt"/>
                <a:ea typeface="+mn-ea"/>
                <a:cs typeface="+mn-cs"/>
              </a:rPr>
              <a:t>Instructor: Morteza Zakeri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F63627C4-45D4-5733-6D08-E4B48A0F019E}"/>
              </a:ext>
            </a:extLst>
          </p:cNvPr>
          <p:cNvSpPr>
            <a:spLocks noGrp="1" noChangeArrowheads="1"/>
          </p:cNvSpPr>
          <p:nvPr>
            <p:ph type="title" idx="4294967295"/>
          </p:nvPr>
        </p:nvSpPr>
        <p:spPr/>
        <p:txBody>
          <a:bodyPr anchor="ctr"/>
          <a:lstStyle/>
          <a:p>
            <a:pPr eaLnBrk="1" hangingPunct="1"/>
            <a:r>
              <a:rPr lang="en-US" altLang="en-US" sz="3000" dirty="0"/>
              <a:t>Typical Performance Tool Deployment</a:t>
            </a:r>
          </a:p>
        </p:txBody>
      </p:sp>
      <p:pic>
        <p:nvPicPr>
          <p:cNvPr id="99331" name="Picture 4">
            <a:extLst>
              <a:ext uri="{FF2B5EF4-FFF2-40B4-BE49-F238E27FC236}">
                <a16:creationId xmlns:a16="http://schemas.microsoft.com/office/drawing/2014/main" id="{879E39BC-8C0D-7DA6-645F-1B93E250C037}"/>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295400" y="1295400"/>
            <a:ext cx="6481763" cy="5335588"/>
          </a:xfrm>
          <a:noFill/>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FFEFEC9-BA69-21BE-F14F-1890788C1A9E}"/>
              </a:ext>
            </a:extLst>
          </p:cNvPr>
          <p:cNvSpPr>
            <a:spLocks noGrp="1" noChangeArrowheads="1"/>
          </p:cNvSpPr>
          <p:nvPr>
            <p:ph type="title" idx="4294967295"/>
          </p:nvPr>
        </p:nvSpPr>
        <p:spPr>
          <a:xfrm>
            <a:off x="93663" y="152400"/>
            <a:ext cx="8974137" cy="676275"/>
          </a:xfrm>
        </p:spPr>
        <p:txBody>
          <a:bodyPr anchor="ctr"/>
          <a:lstStyle/>
          <a:p>
            <a:pPr eaLnBrk="1" hangingPunct="1"/>
            <a:r>
              <a:rPr lang="en-US" altLang="en-US" sz="2800" dirty="0"/>
              <a:t>Evaluation of a performance testing tool (continue)</a:t>
            </a:r>
          </a:p>
        </p:txBody>
      </p:sp>
      <p:sp>
        <p:nvSpPr>
          <p:cNvPr id="100355" name="Rectangle 3">
            <a:extLst>
              <a:ext uri="{FF2B5EF4-FFF2-40B4-BE49-F238E27FC236}">
                <a16:creationId xmlns:a16="http://schemas.microsoft.com/office/drawing/2014/main" id="{6A41EDE0-8AC5-BA9C-DBF8-BE702A434022}"/>
              </a:ext>
            </a:extLst>
          </p:cNvPr>
          <p:cNvSpPr>
            <a:spLocks noGrp="1" noChangeArrowheads="1"/>
          </p:cNvSpPr>
          <p:nvPr>
            <p:ph type="body" idx="4294967295"/>
          </p:nvPr>
        </p:nvSpPr>
        <p:spPr/>
        <p:txBody>
          <a:bodyPr/>
          <a:lstStyle/>
          <a:p>
            <a:pPr algn="l" eaLnBrk="1" hangingPunct="1">
              <a:lnSpc>
                <a:spcPct val="80000"/>
              </a:lnSpc>
            </a:pPr>
            <a:r>
              <a:rPr lang="en-US" altLang="en-US" sz="2600"/>
              <a:t>evaluation of a performance testing tool should include the following steps:</a:t>
            </a:r>
          </a:p>
          <a:p>
            <a:pPr lvl="1" algn="l" eaLnBrk="1" hangingPunct="1">
              <a:lnSpc>
                <a:spcPct val="80000"/>
              </a:lnSpc>
            </a:pPr>
            <a:r>
              <a:rPr lang="en-US" altLang="en-US" sz="2200"/>
              <a:t>Tool vendor support</a:t>
            </a:r>
          </a:p>
          <a:p>
            <a:pPr lvl="1" algn="l" eaLnBrk="1" hangingPunct="1">
              <a:lnSpc>
                <a:spcPct val="80000"/>
              </a:lnSpc>
            </a:pPr>
            <a:r>
              <a:rPr lang="en-US" altLang="en-US" sz="2200"/>
              <a:t>Licensing model</a:t>
            </a:r>
          </a:p>
          <a:p>
            <a:pPr lvl="1" algn="l" eaLnBrk="1" hangingPunct="1">
              <a:lnSpc>
                <a:spcPct val="80000"/>
              </a:lnSpc>
            </a:pPr>
            <a:r>
              <a:rPr lang="en-US" altLang="en-US" sz="2200"/>
              <a:t>Proof of Concept (POC)</a:t>
            </a:r>
          </a:p>
          <a:p>
            <a:pPr lvl="1" algn="l" eaLnBrk="1" hangingPunct="1">
              <a:lnSpc>
                <a:spcPct val="80000"/>
              </a:lnSpc>
            </a:pPr>
            <a:r>
              <a:rPr lang="en-US" altLang="en-US" sz="2200"/>
              <a:t>Scripting effort</a:t>
            </a:r>
          </a:p>
          <a:p>
            <a:pPr lvl="1" algn="l" eaLnBrk="1" hangingPunct="1">
              <a:lnSpc>
                <a:spcPct val="80000"/>
              </a:lnSpc>
            </a:pPr>
            <a:r>
              <a:rPr lang="en-US" altLang="en-US" sz="2200"/>
              <a:t>Solution versus load testing tool</a:t>
            </a:r>
          </a:p>
          <a:p>
            <a:pPr lvl="2">
              <a:lnSpc>
                <a:spcPct val="80000"/>
              </a:lnSpc>
            </a:pPr>
            <a:r>
              <a:rPr lang="en-US" altLang="en-US" sz="2100"/>
              <a:t>automated requirements management</a:t>
            </a:r>
          </a:p>
          <a:p>
            <a:pPr lvl="2">
              <a:lnSpc>
                <a:spcPct val="80000"/>
              </a:lnSpc>
            </a:pPr>
            <a:r>
              <a:rPr lang="en-US" altLang="en-US" sz="2100"/>
              <a:t>automated data creation and management</a:t>
            </a:r>
          </a:p>
          <a:p>
            <a:pPr lvl="2">
              <a:lnSpc>
                <a:spcPct val="80000"/>
              </a:lnSpc>
            </a:pPr>
            <a:r>
              <a:rPr lang="en-US" altLang="en-US" sz="2100"/>
              <a:t>pre-performance test application tuning and optimization</a:t>
            </a:r>
          </a:p>
          <a:p>
            <a:pPr lvl="2">
              <a:lnSpc>
                <a:spcPct val="80000"/>
              </a:lnSpc>
            </a:pPr>
            <a:r>
              <a:rPr lang="en-US" altLang="en-US" sz="2100"/>
              <a:t>response-time prediction and capacity modeling</a:t>
            </a:r>
          </a:p>
          <a:p>
            <a:pPr lvl="2">
              <a:lnSpc>
                <a:spcPct val="80000"/>
              </a:lnSpc>
            </a:pPr>
            <a:r>
              <a:rPr lang="en-US" altLang="en-US" sz="2100"/>
              <a:t>application server analysis to component level</a:t>
            </a:r>
          </a:p>
          <a:p>
            <a:pPr lvl="2">
              <a:lnSpc>
                <a:spcPct val="80000"/>
              </a:lnSpc>
            </a:pPr>
            <a:r>
              <a:rPr lang="en-US" altLang="en-US" sz="2100"/>
              <a:t>integration with end-user experience (EUE) monitoring after deployment.</a:t>
            </a:r>
          </a:p>
          <a:p>
            <a:pPr lvl="1" algn="l" eaLnBrk="1" hangingPunct="1">
              <a:lnSpc>
                <a:spcPct val="80000"/>
              </a:lnSpc>
            </a:pPr>
            <a:r>
              <a:rPr lang="en-US" altLang="en-US" sz="2200"/>
              <a:t>In-house or outsource?</a:t>
            </a:r>
          </a:p>
          <a:p>
            <a:pPr algn="l" eaLnBrk="1" hangingPunct="1">
              <a:lnSpc>
                <a:spcPct val="80000"/>
              </a:lnSpc>
            </a:pPr>
            <a:endParaRPr lang="en-US" altLang="en-US" sz="2600"/>
          </a:p>
          <a:p>
            <a:pPr algn="l" eaLnBrk="1" hangingPunct="1">
              <a:lnSpc>
                <a:spcPct val="80000"/>
              </a:lnSpc>
            </a:pPr>
            <a:endParaRPr lang="en-US" altLang="en-US" sz="26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F4722DA-3ECE-6DFD-E9FA-5F3CD45CB5A7}"/>
              </a:ext>
            </a:extLst>
          </p:cNvPr>
          <p:cNvSpPr>
            <a:spLocks noGrp="1" noChangeArrowheads="1"/>
          </p:cNvSpPr>
          <p:nvPr>
            <p:ph type="title" idx="4294967295"/>
          </p:nvPr>
        </p:nvSpPr>
        <p:spPr>
          <a:xfrm>
            <a:off x="92468" y="152400"/>
            <a:ext cx="8887146" cy="676275"/>
          </a:xfrm>
        </p:spPr>
        <p:txBody>
          <a:bodyPr anchor="ctr"/>
          <a:lstStyle/>
          <a:p>
            <a:pPr eaLnBrk="1" hangingPunct="1"/>
            <a:r>
              <a:rPr lang="en-US" altLang="en-US" sz="2400" dirty="0"/>
              <a:t>Designing an Appropriate Performance</a:t>
            </a:r>
            <a:br>
              <a:rPr lang="en-US" altLang="en-US" sz="2400" dirty="0"/>
            </a:br>
            <a:r>
              <a:rPr lang="en-US" altLang="en-US" sz="2400" dirty="0"/>
              <a:t> Test Environment</a:t>
            </a:r>
          </a:p>
        </p:txBody>
      </p:sp>
      <p:sp>
        <p:nvSpPr>
          <p:cNvPr id="23555" name="Rectangle 3">
            <a:extLst>
              <a:ext uri="{FF2B5EF4-FFF2-40B4-BE49-F238E27FC236}">
                <a16:creationId xmlns:a16="http://schemas.microsoft.com/office/drawing/2014/main" id="{3144D58F-EBF9-B1A6-7325-836AB3FAD510}"/>
              </a:ext>
            </a:extLst>
          </p:cNvPr>
          <p:cNvSpPr>
            <a:spLocks noGrp="1" noChangeArrowheads="1"/>
          </p:cNvSpPr>
          <p:nvPr>
            <p:ph type="body" idx="4294967295"/>
          </p:nvPr>
        </p:nvSpPr>
        <p:spPr>
          <a:xfrm>
            <a:off x="566738" y="1662113"/>
            <a:ext cx="8001000" cy="4967287"/>
          </a:xfrm>
        </p:spPr>
        <p:txBody>
          <a:bodyPr/>
          <a:lstStyle/>
          <a:p>
            <a:pPr algn="l" eaLnBrk="1" hangingPunct="1">
              <a:defRPr/>
            </a:pPr>
            <a:r>
              <a:rPr lang="en-US" dirty="0"/>
              <a:t>Differences between performance test environment and operational environment</a:t>
            </a:r>
          </a:p>
          <a:p>
            <a:pPr lvl="1" algn="l" eaLnBrk="1" hangingPunct="1">
              <a:buFont typeface="Wingdings" panose="05000000000000000000" pitchFamily="2" charset="2"/>
              <a:buChar char="ü"/>
              <a:defRPr/>
            </a:pPr>
            <a:r>
              <a:rPr lang="en-US" dirty="0"/>
              <a:t>The number and specification of servers (probably the most common reason)</a:t>
            </a:r>
          </a:p>
          <a:p>
            <a:pPr lvl="1" algn="l" eaLnBrk="1" hangingPunct="1">
              <a:buFont typeface="Wingdings" panose="05000000000000000000" pitchFamily="2" charset="2"/>
              <a:buChar char="ü"/>
              <a:defRPr/>
            </a:pPr>
            <a:r>
              <a:rPr lang="en-US" dirty="0"/>
              <a:t>Bandwidth and connectivity of network infrastructure</a:t>
            </a:r>
          </a:p>
          <a:p>
            <a:pPr lvl="1" algn="l" eaLnBrk="1" hangingPunct="1">
              <a:buFont typeface="Wingdings" panose="05000000000000000000" pitchFamily="2" charset="2"/>
              <a:buChar char="ü"/>
              <a:defRPr/>
            </a:pPr>
            <a:r>
              <a:rPr lang="en-US" dirty="0">
                <a:solidFill>
                  <a:schemeClr val="accent1">
                    <a:lumMod val="50000"/>
                  </a:schemeClr>
                </a:solidFill>
              </a:rPr>
              <a:t>Number of application tiers</a:t>
            </a:r>
          </a:p>
          <a:p>
            <a:pPr lvl="1" algn="l" eaLnBrk="1" hangingPunct="1">
              <a:buFont typeface="Wingdings" panose="05000000000000000000" pitchFamily="2" charset="2"/>
              <a:buChar char="ü"/>
              <a:defRPr/>
            </a:pPr>
            <a:r>
              <a:rPr lang="en-US" dirty="0"/>
              <a:t>Sizing of application databases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79D235C-8101-C7CB-5935-4339347E9C55}"/>
              </a:ext>
            </a:extLst>
          </p:cNvPr>
          <p:cNvSpPr>
            <a:spLocks noGrp="1" noChangeArrowheads="1"/>
          </p:cNvSpPr>
          <p:nvPr>
            <p:ph type="title" idx="4294967295"/>
          </p:nvPr>
        </p:nvSpPr>
        <p:spPr>
          <a:xfrm>
            <a:off x="93663" y="85725"/>
            <a:ext cx="8821737" cy="676275"/>
          </a:xfrm>
        </p:spPr>
        <p:txBody>
          <a:bodyPr anchor="ctr"/>
          <a:lstStyle/>
          <a:p>
            <a:pPr eaLnBrk="1" hangingPunct="1"/>
            <a:r>
              <a:rPr lang="en-US" altLang="en-US" sz="2400" dirty="0"/>
              <a:t>3 Levels of preference when it </a:t>
            </a:r>
            <a:br>
              <a:rPr lang="en-US" altLang="en-US" sz="2400" dirty="0"/>
            </a:br>
            <a:r>
              <a:rPr lang="en-US" altLang="en-US" sz="2400" dirty="0"/>
              <a:t>comes to designing a test environment</a:t>
            </a:r>
          </a:p>
        </p:txBody>
      </p:sp>
      <p:sp>
        <p:nvSpPr>
          <p:cNvPr id="104451" name="Rectangle 3">
            <a:extLst>
              <a:ext uri="{FF2B5EF4-FFF2-40B4-BE49-F238E27FC236}">
                <a16:creationId xmlns:a16="http://schemas.microsoft.com/office/drawing/2014/main" id="{AA4103E5-1A06-CA3E-F5EC-DC02829302D3}"/>
              </a:ext>
            </a:extLst>
          </p:cNvPr>
          <p:cNvSpPr>
            <a:spLocks noGrp="1" noChangeArrowheads="1"/>
          </p:cNvSpPr>
          <p:nvPr>
            <p:ph type="body" idx="4294967295"/>
          </p:nvPr>
        </p:nvSpPr>
        <p:spPr/>
        <p:txBody>
          <a:bodyPr/>
          <a:lstStyle/>
          <a:p>
            <a:pPr algn="l" eaLnBrk="1" hangingPunct="1"/>
            <a:endParaRPr lang="en-US" altLang="en-US"/>
          </a:p>
          <a:p>
            <a:pPr algn="l" eaLnBrk="1" hangingPunct="1"/>
            <a:r>
              <a:rPr lang="en-US" altLang="en-US"/>
              <a:t>An exact or very close copy of the live environment</a:t>
            </a:r>
          </a:p>
          <a:p>
            <a:pPr algn="l" eaLnBrk="1" hangingPunct="1"/>
            <a:r>
              <a:rPr lang="en-US" altLang="en-US"/>
              <a:t>A subset of live environment with fewer servers but specifications and  tire development matches to that of the live environment</a:t>
            </a:r>
          </a:p>
          <a:p>
            <a:pPr algn="l" eaLnBrk="1" hangingPunct="1"/>
            <a:r>
              <a:rPr lang="en-US" altLang="en-US"/>
              <a:t>A subset of the live environment with fewer servers or lower specification</a:t>
            </a:r>
          </a:p>
          <a:p>
            <a:pPr algn="l" eaLnBrk="1" hangingPunct="1"/>
            <a:endParaRPr lang="en-US" altLang="en-US"/>
          </a:p>
          <a:p>
            <a:pPr algn="l" eaLnBrk="1" hangingPunct="1"/>
            <a:endParaRPr lang="en-US"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C2DA5F9-ABE6-025C-B946-E4E2D590CF40}"/>
              </a:ext>
            </a:extLst>
          </p:cNvPr>
          <p:cNvSpPr>
            <a:spLocks noGrp="1" noChangeArrowheads="1"/>
          </p:cNvSpPr>
          <p:nvPr>
            <p:ph type="title" idx="4294967295"/>
          </p:nvPr>
        </p:nvSpPr>
        <p:spPr>
          <a:xfrm>
            <a:off x="0" y="0"/>
            <a:ext cx="9144000" cy="676275"/>
          </a:xfrm>
        </p:spPr>
        <p:txBody>
          <a:bodyPr anchor="ctr"/>
          <a:lstStyle/>
          <a:p>
            <a:pPr eaLnBrk="1" hangingPunct="1"/>
            <a:r>
              <a:rPr lang="en-US" altLang="en-US" dirty="0"/>
              <a:t>Some tips for test environment</a:t>
            </a:r>
            <a:r>
              <a:rPr lang="fa-IR" altLang="en-US" dirty="0"/>
              <a:t> </a:t>
            </a:r>
            <a:endParaRPr lang="en-US" altLang="en-US" dirty="0"/>
          </a:p>
        </p:txBody>
      </p:sp>
      <p:sp>
        <p:nvSpPr>
          <p:cNvPr id="105475" name="Rectangle 3">
            <a:extLst>
              <a:ext uri="{FF2B5EF4-FFF2-40B4-BE49-F238E27FC236}">
                <a16:creationId xmlns:a16="http://schemas.microsoft.com/office/drawing/2014/main" id="{C2E0AB00-5F49-8E67-5ECB-53654DA0A6AB}"/>
              </a:ext>
            </a:extLst>
          </p:cNvPr>
          <p:cNvSpPr>
            <a:spLocks noGrp="1" noChangeArrowheads="1"/>
          </p:cNvSpPr>
          <p:nvPr>
            <p:ph type="body" idx="4294967295"/>
          </p:nvPr>
        </p:nvSpPr>
        <p:spPr>
          <a:xfrm>
            <a:off x="566738" y="1357313"/>
            <a:ext cx="8001000" cy="4967287"/>
          </a:xfrm>
        </p:spPr>
        <p:txBody>
          <a:bodyPr/>
          <a:lstStyle/>
          <a:p>
            <a:pPr algn="l" eaLnBrk="1" hangingPunct="1">
              <a:lnSpc>
                <a:spcPct val="80000"/>
              </a:lnSpc>
            </a:pPr>
            <a:r>
              <a:rPr lang="en-US" altLang="en-US" sz="2100"/>
              <a:t>Use virtualization</a:t>
            </a:r>
          </a:p>
          <a:p>
            <a:pPr lvl="1" algn="l" eaLnBrk="1" hangingPunct="1">
              <a:lnSpc>
                <a:spcPct val="80000"/>
              </a:lnSpc>
            </a:pPr>
            <a:r>
              <a:rPr lang="en-US" altLang="en-US" sz="2000"/>
              <a:t>Bus Versus LAN-WAN</a:t>
            </a:r>
          </a:p>
          <a:p>
            <a:pPr lvl="1" algn="l" eaLnBrk="1" hangingPunct="1">
              <a:lnSpc>
                <a:spcPct val="80000"/>
              </a:lnSpc>
            </a:pPr>
            <a:r>
              <a:rPr lang="en-US" altLang="en-US" sz="2000"/>
              <a:t>Physical versus virtual NIC</a:t>
            </a:r>
          </a:p>
          <a:p>
            <a:pPr algn="l" eaLnBrk="1" hangingPunct="1">
              <a:lnSpc>
                <a:spcPct val="80000"/>
              </a:lnSpc>
            </a:pPr>
            <a:r>
              <a:rPr lang="en-US" altLang="en-US" sz="2100"/>
              <a:t>Capability of load generators </a:t>
            </a:r>
            <a:endParaRPr lang="fa-IR" altLang="en-US" sz="2100"/>
          </a:p>
          <a:p>
            <a:pPr algn="l" eaLnBrk="1" hangingPunct="1">
              <a:lnSpc>
                <a:spcPct val="80000"/>
              </a:lnSpc>
            </a:pPr>
            <a:r>
              <a:rPr lang="en-US" altLang="en-US" sz="2100"/>
              <a:t>How application reacts to IP address of each incoming virtual user.</a:t>
            </a:r>
          </a:p>
          <a:p>
            <a:pPr algn="l" eaLnBrk="1" hangingPunct="1">
              <a:lnSpc>
                <a:spcPct val="80000"/>
              </a:lnSpc>
            </a:pPr>
            <a:r>
              <a:rPr lang="en-US" altLang="en-US" sz="2100"/>
              <a:t>Situations that affect how many injectors you will need:</a:t>
            </a:r>
          </a:p>
          <a:p>
            <a:pPr lvl="1" algn="l" eaLnBrk="1" hangingPunct="1">
              <a:lnSpc>
                <a:spcPct val="80000"/>
              </a:lnSpc>
            </a:pPr>
            <a:r>
              <a:rPr lang="en-US" altLang="en-US" sz="2000"/>
              <a:t>The application technology may not be recordable at the middleware level</a:t>
            </a:r>
          </a:p>
          <a:p>
            <a:pPr lvl="1" algn="l" eaLnBrk="1" hangingPunct="1">
              <a:lnSpc>
                <a:spcPct val="80000"/>
              </a:lnSpc>
            </a:pPr>
            <a:r>
              <a:rPr lang="en-US" altLang="en-US" sz="2000"/>
              <a:t>Measure performance from presentation layer</a:t>
            </a:r>
          </a:p>
          <a:p>
            <a:pPr algn="l" eaLnBrk="1" hangingPunct="1">
              <a:lnSpc>
                <a:spcPct val="80000"/>
              </a:lnSpc>
            </a:pPr>
            <a:r>
              <a:rPr lang="en-US" altLang="en-US" sz="2100"/>
              <a:t>From where user access the application:</a:t>
            </a:r>
          </a:p>
          <a:p>
            <a:pPr lvl="1" algn="l" eaLnBrk="1" hangingPunct="1">
              <a:lnSpc>
                <a:spcPct val="80000"/>
              </a:lnSpc>
            </a:pPr>
            <a:r>
              <a:rPr lang="en-US" altLang="en-US" sz="2000"/>
              <a:t>Available bandwidth</a:t>
            </a:r>
          </a:p>
          <a:p>
            <a:pPr lvl="1" algn="l" eaLnBrk="1" hangingPunct="1">
              <a:lnSpc>
                <a:spcPct val="80000"/>
              </a:lnSpc>
            </a:pPr>
            <a:r>
              <a:rPr lang="en-US" altLang="en-US" sz="2000"/>
              <a:t>Network latency</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06C5620-8B10-1ED8-315B-727504E46740}"/>
              </a:ext>
            </a:extLst>
          </p:cNvPr>
          <p:cNvSpPr>
            <a:spLocks noGrp="1" noChangeArrowheads="1"/>
          </p:cNvSpPr>
          <p:nvPr>
            <p:ph type="title" idx="4294967295"/>
          </p:nvPr>
        </p:nvSpPr>
        <p:spPr>
          <a:xfrm>
            <a:off x="762000" y="0"/>
            <a:ext cx="8001000" cy="676275"/>
          </a:xfrm>
        </p:spPr>
        <p:txBody>
          <a:bodyPr anchor="ctr"/>
          <a:lstStyle/>
          <a:p>
            <a:pPr eaLnBrk="1" hangingPunct="1"/>
            <a:r>
              <a:rPr lang="en-US" altLang="en-US"/>
              <a:t>Check list for test environment</a:t>
            </a:r>
          </a:p>
        </p:txBody>
      </p:sp>
      <p:sp>
        <p:nvSpPr>
          <p:cNvPr id="106499" name="Rectangle 3">
            <a:extLst>
              <a:ext uri="{FF2B5EF4-FFF2-40B4-BE49-F238E27FC236}">
                <a16:creationId xmlns:a16="http://schemas.microsoft.com/office/drawing/2014/main" id="{E10F8D0E-011B-41B3-943D-84F4941AA0DD}"/>
              </a:ext>
            </a:extLst>
          </p:cNvPr>
          <p:cNvSpPr>
            <a:spLocks noGrp="1" noChangeArrowheads="1"/>
          </p:cNvSpPr>
          <p:nvPr>
            <p:ph type="body" idx="4294967295"/>
          </p:nvPr>
        </p:nvSpPr>
        <p:spPr/>
        <p:txBody>
          <a:bodyPr/>
          <a:lstStyle/>
          <a:p>
            <a:pPr algn="l" eaLnBrk="1" hangingPunct="1"/>
            <a:r>
              <a:rPr lang="en-US" altLang="en-US"/>
              <a:t>Number of server</a:t>
            </a:r>
          </a:p>
          <a:p>
            <a:pPr algn="l" eaLnBrk="1" hangingPunct="1"/>
            <a:r>
              <a:rPr lang="en-US" altLang="en-US"/>
              <a:t>Load balancing strategy</a:t>
            </a:r>
          </a:p>
          <a:p>
            <a:pPr algn="l" eaLnBrk="1" hangingPunct="1"/>
            <a:r>
              <a:rPr lang="en-US" altLang="en-US"/>
              <a:t>Hardware inventory</a:t>
            </a:r>
          </a:p>
          <a:p>
            <a:pPr algn="l" eaLnBrk="1" hangingPunct="1"/>
            <a:r>
              <a:rPr lang="en-US" altLang="en-US"/>
              <a:t>Software inventory</a:t>
            </a:r>
          </a:p>
          <a:p>
            <a:pPr algn="l" eaLnBrk="1" hangingPunct="1"/>
            <a:r>
              <a:rPr lang="en-US" altLang="en-US"/>
              <a:t>Application component inventory</a:t>
            </a:r>
          </a:p>
          <a:p>
            <a:pPr algn="l" eaLnBrk="1" hangingPunct="1"/>
            <a:r>
              <a:rPr lang="en-US" altLang="en-US"/>
              <a:t>External links</a:t>
            </a:r>
          </a:p>
          <a:p>
            <a:pPr algn="l" eaLnBrk="1" hangingPunct="1"/>
            <a:endParaRPr lang="en-US" altLang="en-US"/>
          </a:p>
        </p:txBody>
      </p:sp>
      <p:pic>
        <p:nvPicPr>
          <p:cNvPr id="106500" name="Picture 4" descr="bd06100_">
            <a:extLst>
              <a:ext uri="{FF2B5EF4-FFF2-40B4-BE49-F238E27FC236}">
                <a16:creationId xmlns:a16="http://schemas.microsoft.com/office/drawing/2014/main" id="{5AE58B9A-7372-7DB6-E3C9-A650F333B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724400"/>
            <a:ext cx="9540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347162F-DD78-7CBD-BDB1-563DA7380E79}"/>
              </a:ext>
            </a:extLst>
          </p:cNvPr>
          <p:cNvSpPr>
            <a:spLocks noGrp="1" noChangeArrowheads="1"/>
          </p:cNvSpPr>
          <p:nvPr>
            <p:ph type="title"/>
          </p:nvPr>
        </p:nvSpPr>
        <p:spPr>
          <a:xfrm>
            <a:off x="762000" y="381000"/>
            <a:ext cx="8001000" cy="676275"/>
          </a:xfrm>
        </p:spPr>
        <p:txBody>
          <a:bodyPr/>
          <a:lstStyle/>
          <a:p>
            <a:r>
              <a:rPr lang="en-US" altLang="en-US" sz="3400"/>
              <a:t>A number of ways to simulate </a:t>
            </a:r>
            <a:br>
              <a:rPr lang="en-US" altLang="en-US" sz="3400"/>
            </a:br>
            <a:r>
              <a:rPr lang="en-US" altLang="en-US" sz="3400"/>
              <a:t>WAN-based users</a:t>
            </a:r>
          </a:p>
        </p:txBody>
      </p:sp>
      <p:sp>
        <p:nvSpPr>
          <p:cNvPr id="107523" name="Rectangle 3">
            <a:extLst>
              <a:ext uri="{FF2B5EF4-FFF2-40B4-BE49-F238E27FC236}">
                <a16:creationId xmlns:a16="http://schemas.microsoft.com/office/drawing/2014/main" id="{802008AC-5490-D85D-ED33-71208145F6B5}"/>
              </a:ext>
            </a:extLst>
          </p:cNvPr>
          <p:cNvSpPr>
            <a:spLocks noGrp="1" noChangeArrowheads="1"/>
          </p:cNvSpPr>
          <p:nvPr>
            <p:ph type="body" idx="1"/>
          </p:nvPr>
        </p:nvSpPr>
        <p:spPr/>
        <p:txBody>
          <a:bodyPr/>
          <a:lstStyle/>
          <a:p>
            <a:pPr algn="l">
              <a:lnSpc>
                <a:spcPct val="90000"/>
              </a:lnSpc>
            </a:pPr>
            <a:endParaRPr lang="en-US" altLang="en-US"/>
          </a:p>
          <a:p>
            <a:pPr algn="l">
              <a:lnSpc>
                <a:spcPct val="90000"/>
              </a:lnSpc>
            </a:pPr>
            <a:r>
              <a:rPr lang="en-US" altLang="en-US"/>
              <a:t>Modify transaction replay: slowing down the rate of execution</a:t>
            </a:r>
          </a:p>
          <a:p>
            <a:pPr algn="l">
              <a:lnSpc>
                <a:spcPct val="90000"/>
              </a:lnSpc>
              <a:buFont typeface="Wingdings" panose="05000000000000000000" pitchFamily="2" charset="2"/>
              <a:buNone/>
            </a:pPr>
            <a:endParaRPr lang="en-US" altLang="en-US"/>
          </a:p>
          <a:p>
            <a:pPr algn="l">
              <a:lnSpc>
                <a:spcPct val="90000"/>
              </a:lnSpc>
            </a:pPr>
            <a:r>
              <a:rPr lang="en-US" altLang="en-US"/>
              <a:t>Load injection from a WAN location: load injector machines at the end of real WAN links</a:t>
            </a:r>
          </a:p>
          <a:p>
            <a:pPr algn="l">
              <a:lnSpc>
                <a:spcPct val="90000"/>
              </a:lnSpc>
              <a:buFont typeface="Wingdings" panose="05000000000000000000" pitchFamily="2" charset="2"/>
              <a:buNone/>
            </a:pPr>
            <a:endParaRPr lang="en-US" altLang="en-US"/>
          </a:p>
          <a:p>
            <a:pPr>
              <a:lnSpc>
                <a:spcPct val="90000"/>
              </a:lnSpc>
            </a:pPr>
            <a:r>
              <a:rPr lang="en-US" altLang="en-US"/>
              <a:t>Network simulation: simulate WAN conditions from a network perspective, including bandwidth reduction</a:t>
            </a:r>
          </a:p>
          <a:p>
            <a:pPr algn="l">
              <a:lnSpc>
                <a:spcPct val="90000"/>
              </a:lnSpc>
            </a:pPr>
            <a:endParaRPr lang="en-US" altLang="en-US"/>
          </a:p>
          <a:p>
            <a:pPr algn="l">
              <a:lnSpc>
                <a:spcPct val="90000"/>
              </a:lnSpc>
              <a:buFont typeface="Wingdings" panose="05000000000000000000" pitchFamily="2" charset="2"/>
              <a:buNone/>
            </a:pPr>
            <a:endParaRPr lang="en-US" altLang="en-US"/>
          </a:p>
          <a:p>
            <a:pPr>
              <a:lnSpc>
                <a:spcPct val="90000"/>
              </a:lnSpc>
            </a:pPr>
            <a:endParaRPr lang="en-US" alt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096A4E7-F4EE-D36D-267C-AA190830A494}"/>
              </a:ext>
            </a:extLst>
          </p:cNvPr>
          <p:cNvSpPr>
            <a:spLocks noGrp="1" noChangeArrowheads="1"/>
          </p:cNvSpPr>
          <p:nvPr>
            <p:ph type="title" idx="4294967295"/>
          </p:nvPr>
        </p:nvSpPr>
        <p:spPr>
          <a:xfrm>
            <a:off x="533400" y="85725"/>
            <a:ext cx="8001000" cy="676275"/>
          </a:xfrm>
        </p:spPr>
        <p:txBody>
          <a:bodyPr anchor="ctr"/>
          <a:lstStyle/>
          <a:p>
            <a:pPr eaLnBrk="1" hangingPunct="1"/>
            <a:r>
              <a:rPr lang="en-US" altLang="en-US" sz="3400"/>
              <a:t>The groups involved in setting </a:t>
            </a:r>
            <a:br>
              <a:rPr lang="en-US" altLang="en-US" sz="3400"/>
            </a:br>
            <a:r>
              <a:rPr lang="en-US" altLang="en-US" sz="3400"/>
              <a:t>performance targets</a:t>
            </a:r>
          </a:p>
        </p:txBody>
      </p:sp>
      <p:sp>
        <p:nvSpPr>
          <p:cNvPr id="108547" name="Rectangle 3">
            <a:extLst>
              <a:ext uri="{FF2B5EF4-FFF2-40B4-BE49-F238E27FC236}">
                <a16:creationId xmlns:a16="http://schemas.microsoft.com/office/drawing/2014/main" id="{DD7C827E-155C-3E7B-FE5D-60DBA20E6573}"/>
              </a:ext>
            </a:extLst>
          </p:cNvPr>
          <p:cNvSpPr>
            <a:spLocks noGrp="1" noChangeArrowheads="1"/>
          </p:cNvSpPr>
          <p:nvPr>
            <p:ph type="body" idx="4294967295"/>
          </p:nvPr>
        </p:nvSpPr>
        <p:spPr>
          <a:xfrm>
            <a:off x="566738" y="1204913"/>
            <a:ext cx="8001000" cy="4967287"/>
          </a:xfrm>
        </p:spPr>
        <p:txBody>
          <a:bodyPr/>
          <a:lstStyle/>
          <a:p>
            <a:r>
              <a:rPr lang="en-US" altLang="en-US" sz="2200"/>
              <a:t>Chief information officer (CIO)</a:t>
            </a:r>
          </a:p>
          <a:p>
            <a:r>
              <a:rPr lang="en-US" altLang="en-US" sz="2200"/>
              <a:t>Chief technology officer (CTO)</a:t>
            </a:r>
          </a:p>
          <a:p>
            <a:r>
              <a:rPr lang="en-US" altLang="en-US" sz="2200"/>
              <a:t>Chief financial officer (CFO)</a:t>
            </a:r>
          </a:p>
          <a:p>
            <a:r>
              <a:rPr lang="en-US" altLang="en-US" sz="2200"/>
              <a:t>Departmental heads</a:t>
            </a:r>
          </a:p>
          <a:p>
            <a:r>
              <a:rPr lang="en-US" altLang="en-US" sz="2200"/>
              <a:t>The developers</a:t>
            </a:r>
          </a:p>
          <a:p>
            <a:r>
              <a:rPr lang="en-US" altLang="en-US" sz="2200"/>
              <a:t>The testers (internal or outsourced):</a:t>
            </a:r>
          </a:p>
          <a:p>
            <a:r>
              <a:rPr lang="en-US" altLang="en-US" sz="2200"/>
              <a:t>The testers are the people at the sharp end, so among other considerations they need to know the correct transactions to script, the type of test design required, and the performance targets they are aiming for.</a:t>
            </a:r>
          </a:p>
          <a:p>
            <a:r>
              <a:rPr lang="en-US" altLang="en-US" sz="2200"/>
              <a:t>The infrastructure team(s)</a:t>
            </a:r>
          </a:p>
          <a:p>
            <a:r>
              <a:rPr lang="en-US" altLang="en-US" sz="2200"/>
              <a:t>The end users</a:t>
            </a:r>
          </a:p>
          <a:p>
            <a:pPr algn="l" eaLnBrk="1" hangingPunct="1">
              <a:lnSpc>
                <a:spcPct val="90000"/>
              </a:lnSpc>
              <a:buFont typeface="Wingdings" panose="05000000000000000000" pitchFamily="2" charset="2"/>
              <a:buNone/>
            </a:pPr>
            <a:endParaRPr lang="en-US" altLang="en-US" sz="2200"/>
          </a:p>
          <a:p>
            <a:pPr algn="l" eaLnBrk="1" hangingPunct="1">
              <a:lnSpc>
                <a:spcPct val="90000"/>
              </a:lnSpc>
            </a:pPr>
            <a:endParaRPr lang="en-US" altLang="en-US" sz="22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5266114-2AAA-351A-11E0-1EFD2CAACCD3}"/>
              </a:ext>
            </a:extLst>
          </p:cNvPr>
          <p:cNvSpPr>
            <a:spLocks noGrp="1" noChangeArrowheads="1"/>
          </p:cNvSpPr>
          <p:nvPr>
            <p:ph type="title" idx="4294967295"/>
          </p:nvPr>
        </p:nvSpPr>
        <p:spPr>
          <a:xfrm>
            <a:off x="533400" y="85725"/>
            <a:ext cx="8001000" cy="676275"/>
          </a:xfrm>
        </p:spPr>
        <p:txBody>
          <a:bodyPr anchor="ctr"/>
          <a:lstStyle/>
          <a:p>
            <a:pPr eaLnBrk="1" hangingPunct="1"/>
            <a:r>
              <a:rPr lang="en-US" altLang="en-US" sz="3400"/>
              <a:t>Setting realistic and appropriate </a:t>
            </a:r>
            <a:br>
              <a:rPr lang="en-US" altLang="en-US" sz="3400"/>
            </a:br>
            <a:r>
              <a:rPr lang="en-US" altLang="en-US" sz="3400"/>
              <a:t>performance targets</a:t>
            </a:r>
          </a:p>
        </p:txBody>
      </p:sp>
      <p:sp>
        <p:nvSpPr>
          <p:cNvPr id="109571" name="Rectangle 3">
            <a:extLst>
              <a:ext uri="{FF2B5EF4-FFF2-40B4-BE49-F238E27FC236}">
                <a16:creationId xmlns:a16="http://schemas.microsoft.com/office/drawing/2014/main" id="{103F2051-B671-2AF0-990E-9A656FDACA90}"/>
              </a:ext>
            </a:extLst>
          </p:cNvPr>
          <p:cNvSpPr>
            <a:spLocks noGrp="1" noChangeArrowheads="1"/>
          </p:cNvSpPr>
          <p:nvPr>
            <p:ph type="body" idx="4294967295"/>
          </p:nvPr>
        </p:nvSpPr>
        <p:spPr>
          <a:xfrm>
            <a:off x="566738" y="1204913"/>
            <a:ext cx="8001000" cy="4967287"/>
          </a:xfrm>
        </p:spPr>
        <p:txBody>
          <a:bodyPr/>
          <a:lstStyle/>
          <a:p>
            <a:pPr algn="l" eaLnBrk="1" hangingPunct="1">
              <a:lnSpc>
                <a:spcPct val="90000"/>
              </a:lnSpc>
            </a:pPr>
            <a:r>
              <a:rPr lang="en-US" altLang="en-US" sz="2100"/>
              <a:t>Availability</a:t>
            </a:r>
          </a:p>
          <a:p>
            <a:pPr algn="l" eaLnBrk="1" hangingPunct="1">
              <a:lnSpc>
                <a:spcPct val="90000"/>
              </a:lnSpc>
            </a:pPr>
            <a:r>
              <a:rPr lang="en-US" altLang="en-US" sz="2100"/>
              <a:t>Concurrency, scalability, and throughput</a:t>
            </a:r>
          </a:p>
          <a:p>
            <a:pPr algn="l" eaLnBrk="1" hangingPunct="1">
              <a:lnSpc>
                <a:spcPct val="90000"/>
              </a:lnSpc>
            </a:pPr>
            <a:r>
              <a:rPr lang="en-US" altLang="en-US" sz="2100"/>
              <a:t>Response time</a:t>
            </a:r>
          </a:p>
          <a:p>
            <a:pPr algn="l" eaLnBrk="1" hangingPunct="1">
              <a:lnSpc>
                <a:spcPct val="90000"/>
              </a:lnSpc>
            </a:pPr>
            <a:r>
              <a:rPr lang="en-US" altLang="en-US" sz="2100"/>
              <a:t>Network utilization</a:t>
            </a:r>
          </a:p>
          <a:p>
            <a:pPr lvl="1" algn="l" eaLnBrk="1" hangingPunct="1">
              <a:lnSpc>
                <a:spcPct val="90000"/>
              </a:lnSpc>
            </a:pPr>
            <a:r>
              <a:rPr lang="en-US" altLang="en-US" sz="2000"/>
              <a:t>Data volume</a:t>
            </a:r>
          </a:p>
          <a:p>
            <a:pPr lvl="1" algn="l" eaLnBrk="1" hangingPunct="1">
              <a:lnSpc>
                <a:spcPct val="90000"/>
              </a:lnSpc>
            </a:pPr>
            <a:r>
              <a:rPr lang="en-US" altLang="en-US" sz="2000"/>
              <a:t>Data throughput</a:t>
            </a:r>
          </a:p>
          <a:p>
            <a:pPr lvl="1" algn="l" eaLnBrk="1" hangingPunct="1">
              <a:lnSpc>
                <a:spcPct val="90000"/>
              </a:lnSpc>
            </a:pPr>
            <a:r>
              <a:rPr lang="en-US" altLang="en-US" sz="2000"/>
              <a:t>Data error rate</a:t>
            </a:r>
          </a:p>
          <a:p>
            <a:pPr algn="l" eaLnBrk="1" hangingPunct="1">
              <a:lnSpc>
                <a:spcPct val="90000"/>
              </a:lnSpc>
            </a:pPr>
            <a:r>
              <a:rPr lang="en-US" altLang="en-US" sz="2100"/>
              <a:t>Server utilization</a:t>
            </a:r>
          </a:p>
          <a:p>
            <a:pPr lvl="1" algn="l" eaLnBrk="1" hangingPunct="1">
              <a:lnSpc>
                <a:spcPct val="90000"/>
              </a:lnSpc>
            </a:pPr>
            <a:r>
              <a:rPr lang="en-US" altLang="en-US" sz="2000"/>
              <a:t>CPU utilization</a:t>
            </a:r>
          </a:p>
          <a:p>
            <a:pPr lvl="1" algn="l" eaLnBrk="1" hangingPunct="1">
              <a:lnSpc>
                <a:spcPct val="90000"/>
              </a:lnSpc>
            </a:pPr>
            <a:r>
              <a:rPr lang="en-US" altLang="en-US" sz="2000"/>
              <a:t>Memory utilization</a:t>
            </a:r>
          </a:p>
          <a:p>
            <a:pPr lvl="1" algn="l" eaLnBrk="1" hangingPunct="1">
              <a:lnSpc>
                <a:spcPct val="90000"/>
              </a:lnSpc>
            </a:pPr>
            <a:r>
              <a:rPr lang="en-US" altLang="en-US" sz="2000"/>
              <a:t>Disk input/output</a:t>
            </a:r>
          </a:p>
          <a:p>
            <a:pPr lvl="1" algn="l" eaLnBrk="1" hangingPunct="1">
              <a:lnSpc>
                <a:spcPct val="90000"/>
              </a:lnSpc>
            </a:pPr>
            <a:r>
              <a:rPr lang="en-US" altLang="en-US" sz="2000"/>
              <a:t>Disk space</a:t>
            </a:r>
          </a:p>
          <a:p>
            <a:pPr algn="l" eaLnBrk="1" hangingPunct="1">
              <a:lnSpc>
                <a:spcPct val="90000"/>
              </a:lnSpc>
            </a:pPr>
            <a:endParaRPr lang="en-US" altLang="en-US" sz="21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713DFA8-FF0F-7EC1-9326-4A51B872A13B}"/>
              </a:ext>
            </a:extLst>
          </p:cNvPr>
          <p:cNvSpPr>
            <a:spLocks noGrp="1" noChangeArrowheads="1"/>
          </p:cNvSpPr>
          <p:nvPr>
            <p:ph type="title" idx="4294967295"/>
          </p:nvPr>
        </p:nvSpPr>
        <p:spPr>
          <a:xfrm>
            <a:off x="96043" y="230366"/>
            <a:ext cx="8951913" cy="800100"/>
          </a:xfrm>
        </p:spPr>
        <p:txBody>
          <a:bodyPr anchor="ctr"/>
          <a:lstStyle/>
          <a:p>
            <a:pPr eaLnBrk="1" hangingPunct="1"/>
            <a:r>
              <a:rPr lang="en-US" altLang="en-US" sz="2800" dirty="0"/>
              <a:t>Making sure your application is </a:t>
            </a:r>
            <a:br>
              <a:rPr lang="en-US" altLang="en-US" sz="2800" dirty="0"/>
            </a:br>
            <a:r>
              <a:rPr lang="en-US" altLang="en-US" sz="2800" dirty="0"/>
              <a:t>stable enough for performance testing</a:t>
            </a:r>
            <a:br>
              <a:rPr lang="en-US" altLang="en-US" sz="2800" dirty="0"/>
            </a:br>
            <a:endParaRPr lang="en-US" altLang="en-US" sz="2800" dirty="0"/>
          </a:p>
        </p:txBody>
      </p:sp>
      <p:sp>
        <p:nvSpPr>
          <p:cNvPr id="110595" name="Rectangle 3">
            <a:extLst>
              <a:ext uri="{FF2B5EF4-FFF2-40B4-BE49-F238E27FC236}">
                <a16:creationId xmlns:a16="http://schemas.microsoft.com/office/drawing/2014/main" id="{F8695123-1238-53B7-D2CE-C8AEE2EF59E9}"/>
              </a:ext>
            </a:extLst>
          </p:cNvPr>
          <p:cNvSpPr>
            <a:spLocks noGrp="1" noChangeArrowheads="1"/>
          </p:cNvSpPr>
          <p:nvPr>
            <p:ph type="body" idx="4294967295"/>
          </p:nvPr>
        </p:nvSpPr>
        <p:spPr>
          <a:xfrm>
            <a:off x="533400" y="1219200"/>
            <a:ext cx="8001000" cy="4967288"/>
          </a:xfrm>
        </p:spPr>
        <p:txBody>
          <a:bodyPr/>
          <a:lstStyle/>
          <a:p>
            <a:pPr algn="l" eaLnBrk="1" hangingPunct="1"/>
            <a:r>
              <a:rPr lang="en-US" altLang="en-US"/>
              <a:t>Poorly performing SQL</a:t>
            </a:r>
          </a:p>
          <a:p>
            <a:pPr algn="l" eaLnBrk="1" hangingPunct="1"/>
            <a:r>
              <a:rPr lang="en-US" altLang="en-US"/>
              <a:t>Large number of application network round trips</a:t>
            </a:r>
          </a:p>
          <a:p>
            <a:pPr algn="l" eaLnBrk="1" hangingPunct="1"/>
            <a:r>
              <a:rPr lang="en-US" altLang="en-US"/>
              <a:t>Undetected application errors</a:t>
            </a:r>
          </a:p>
          <a:p>
            <a:pPr algn="l" eaLnBrk="1" hangingPunct="1"/>
            <a:endParaRPr lang="en-US" altLang="en-US"/>
          </a:p>
        </p:txBody>
      </p:sp>
      <p:pic>
        <p:nvPicPr>
          <p:cNvPr id="110596" name="Picture 4" descr="j0079103">
            <a:extLst>
              <a:ext uri="{FF2B5EF4-FFF2-40B4-BE49-F238E27FC236}">
                <a16:creationId xmlns:a16="http://schemas.microsoft.com/office/drawing/2014/main" id="{065E4786-6D4A-2519-4340-BDB635319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86200"/>
            <a:ext cx="1970088" cy="22225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72FF29C-5887-AB4B-9BD2-E83F7660DD3D}"/>
              </a:ext>
            </a:extLst>
          </p:cNvPr>
          <p:cNvSpPr>
            <a:spLocks noGrp="1" noChangeArrowheads="1"/>
          </p:cNvSpPr>
          <p:nvPr>
            <p:ph type="ctrTitle" idx="4294967295"/>
          </p:nvPr>
        </p:nvSpPr>
        <p:spPr>
          <a:xfrm>
            <a:off x="609600" y="1349375"/>
            <a:ext cx="7772400" cy="4208944"/>
          </a:xfrm>
        </p:spPr>
        <p:txBody>
          <a:bodyPr anchor="ctr"/>
          <a:lstStyle/>
          <a:p>
            <a:pPr marL="0" indent="0" eaLnBrk="1" hangingPunct="1"/>
            <a:r>
              <a:rPr lang="en-US" altLang="en-US" sz="6000" dirty="0"/>
              <a:t>Performance Testing Tips and Techniques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A4888FF-FEE1-B21B-C6C3-1D23C379D8DE}"/>
              </a:ext>
            </a:extLst>
          </p:cNvPr>
          <p:cNvSpPr>
            <a:spLocks noGrp="1" noChangeArrowheads="1"/>
          </p:cNvSpPr>
          <p:nvPr>
            <p:ph type="title" idx="4294967295"/>
          </p:nvPr>
        </p:nvSpPr>
        <p:spPr>
          <a:xfrm>
            <a:off x="574675" y="152400"/>
            <a:ext cx="8001000" cy="676275"/>
          </a:xfrm>
        </p:spPr>
        <p:txBody>
          <a:bodyPr anchor="ctr"/>
          <a:lstStyle/>
          <a:p>
            <a:pPr eaLnBrk="1" hangingPunct="1"/>
            <a:r>
              <a:rPr lang="en-US" altLang="en-US"/>
              <a:t>Obtaining a code freeze</a:t>
            </a:r>
          </a:p>
        </p:txBody>
      </p:sp>
      <p:sp>
        <p:nvSpPr>
          <p:cNvPr id="111619" name="Rectangle 3">
            <a:extLst>
              <a:ext uri="{FF2B5EF4-FFF2-40B4-BE49-F238E27FC236}">
                <a16:creationId xmlns:a16="http://schemas.microsoft.com/office/drawing/2014/main" id="{78CECAA6-219C-D70A-B6A8-43C53B89F377}"/>
              </a:ext>
            </a:extLst>
          </p:cNvPr>
          <p:cNvSpPr>
            <a:spLocks noGrp="1" noChangeArrowheads="1"/>
          </p:cNvSpPr>
          <p:nvPr>
            <p:ph type="body" idx="4294967295"/>
          </p:nvPr>
        </p:nvSpPr>
        <p:spPr/>
        <p:txBody>
          <a:bodyPr/>
          <a:lstStyle/>
          <a:p>
            <a:pPr algn="l" eaLnBrk="1" hangingPunct="1"/>
            <a:r>
              <a:rPr lang="en-US" altLang="en-US" sz="2600"/>
              <a:t>It is absolutely vital to carry out performance testing against a consistent release of code.</a:t>
            </a:r>
          </a:p>
          <a:p>
            <a:pPr algn="l" eaLnBrk="1" hangingPunct="1"/>
            <a:r>
              <a:rPr lang="en-US" altLang="en-US" sz="2600"/>
              <a:t>automated performance testing relies on scripted transactions. These scripts are version dependent;</a:t>
            </a:r>
          </a:p>
          <a:p>
            <a:pPr algn="l" eaLnBrk="1" hangingPunct="1"/>
            <a:r>
              <a:rPr lang="en-US" altLang="en-US" sz="2600"/>
              <a:t>An unanticipated new release of code may partially or completely invalidate these scripts</a:t>
            </a:r>
          </a:p>
          <a:p>
            <a:pPr algn="l" eaLnBrk="1" hangingPunct="1"/>
            <a:r>
              <a:rPr lang="en-US" altLang="en-US" sz="2600"/>
              <a:t>It's often the result of a communication breakdown between test teams and management</a:t>
            </a:r>
          </a:p>
          <a:p>
            <a:pPr algn="l" eaLnBrk="1" hangingPunct="1"/>
            <a:endParaRPr lang="en-US" altLang="en-US" sz="2600"/>
          </a:p>
          <a:p>
            <a:pPr algn="l" eaLnBrk="1" hangingPunct="1"/>
            <a:endParaRPr lang="en-US" altLang="en-US" sz="260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42F50B3C-ECAA-518B-C27C-C109A7BE20FC}"/>
              </a:ext>
            </a:extLst>
          </p:cNvPr>
          <p:cNvSpPr>
            <a:spLocks noGrp="1" noChangeArrowheads="1"/>
          </p:cNvSpPr>
          <p:nvPr>
            <p:ph type="title" idx="4294967295"/>
          </p:nvPr>
        </p:nvSpPr>
        <p:spPr>
          <a:xfrm>
            <a:off x="574675" y="76200"/>
            <a:ext cx="8001000" cy="676275"/>
          </a:xfrm>
        </p:spPr>
        <p:txBody>
          <a:bodyPr anchor="ctr"/>
          <a:lstStyle/>
          <a:p>
            <a:pPr eaLnBrk="1" hangingPunct="1"/>
            <a:r>
              <a:rPr lang="en-US" altLang="en-US" sz="3400"/>
              <a:t>Identifying and scripting the </a:t>
            </a:r>
            <a:br>
              <a:rPr lang="en-US" altLang="en-US" sz="3400"/>
            </a:br>
            <a:r>
              <a:rPr lang="en-US" altLang="en-US" sz="3400"/>
              <a:t>business-critical transactions</a:t>
            </a:r>
          </a:p>
        </p:txBody>
      </p:sp>
      <p:sp>
        <p:nvSpPr>
          <p:cNvPr id="112643" name="Rectangle 3">
            <a:extLst>
              <a:ext uri="{FF2B5EF4-FFF2-40B4-BE49-F238E27FC236}">
                <a16:creationId xmlns:a16="http://schemas.microsoft.com/office/drawing/2014/main" id="{02D595E3-9821-F3F5-441D-37A68EAB80CD}"/>
              </a:ext>
            </a:extLst>
          </p:cNvPr>
          <p:cNvSpPr>
            <a:spLocks noGrp="1" noChangeArrowheads="1"/>
          </p:cNvSpPr>
          <p:nvPr>
            <p:ph type="body" idx="4294967295"/>
          </p:nvPr>
        </p:nvSpPr>
        <p:spPr/>
        <p:txBody>
          <a:bodyPr/>
          <a:lstStyle/>
          <a:p>
            <a:pPr algn="l" eaLnBrk="1" hangingPunct="1">
              <a:lnSpc>
                <a:spcPct val="90000"/>
              </a:lnSpc>
            </a:pPr>
            <a:r>
              <a:rPr lang="en-US" altLang="en-US"/>
              <a:t>For each transaction you should complete the following actions:</a:t>
            </a:r>
          </a:p>
          <a:p>
            <a:pPr lvl="1" algn="l" eaLnBrk="1" hangingPunct="1">
              <a:lnSpc>
                <a:spcPct val="90000"/>
              </a:lnSpc>
            </a:pPr>
            <a:r>
              <a:rPr lang="en-US" altLang="en-US"/>
              <a:t>Define and document each execution step so that there is no ambiguity in the navigation path</a:t>
            </a:r>
          </a:p>
          <a:p>
            <a:pPr lvl="1" algn="l" eaLnBrk="1" hangingPunct="1">
              <a:lnSpc>
                <a:spcPct val="90000"/>
              </a:lnSpc>
            </a:pPr>
            <a:r>
              <a:rPr lang="en-US" altLang="en-US"/>
              <a:t>Identify all input data requirements and expected responses</a:t>
            </a:r>
          </a:p>
          <a:p>
            <a:pPr lvl="1" algn="l" eaLnBrk="1" hangingPunct="1">
              <a:lnSpc>
                <a:spcPct val="90000"/>
              </a:lnSpc>
            </a:pPr>
            <a:r>
              <a:rPr lang="en-US" altLang="en-US"/>
              <a:t>Determine the type of user that the transaction involves</a:t>
            </a:r>
          </a:p>
          <a:p>
            <a:pPr lvl="1" algn="l" eaLnBrk="1" hangingPunct="1">
              <a:lnSpc>
                <a:spcPct val="90000"/>
              </a:lnSpc>
            </a:pPr>
            <a:r>
              <a:rPr lang="en-US" altLang="en-US"/>
              <a:t>What is the connectivity path for this transaction?</a:t>
            </a:r>
          </a:p>
          <a:p>
            <a:pPr lvl="1" algn="l" eaLnBrk="1" hangingPunct="1">
              <a:lnSpc>
                <a:spcPct val="90000"/>
              </a:lnSpc>
            </a:pPr>
            <a:r>
              <a:rPr lang="en-US" altLang="en-US"/>
              <a:t>Will this be an active or passive transaction?</a:t>
            </a:r>
          </a:p>
          <a:p>
            <a:pPr lvl="1" algn="l" eaLnBrk="1" hangingPunct="1">
              <a:lnSpc>
                <a:spcPct val="90000"/>
              </a:lnSpc>
              <a:buFont typeface="Wingdings" panose="05000000000000000000" pitchFamily="2" charset="2"/>
              <a:buNone/>
            </a:pPr>
            <a:endParaRPr lang="en-US" altLang="en-US"/>
          </a:p>
          <a:p>
            <a:pPr algn="l" eaLnBrk="1" hangingPunct="1">
              <a:lnSpc>
                <a:spcPct val="90000"/>
              </a:lnSpc>
            </a:pPr>
            <a:endParaRPr lang="en-US" altLang="en-US"/>
          </a:p>
          <a:p>
            <a:pPr algn="l" eaLnBrk="1" hangingPunct="1">
              <a:lnSpc>
                <a:spcPct val="90000"/>
              </a:lnSpc>
            </a:pPr>
            <a:endParaRPr lang="en-US" altLang="en-US"/>
          </a:p>
          <a:p>
            <a:pPr algn="l" eaLnBrk="1" hangingPunct="1">
              <a:lnSpc>
                <a:spcPct val="90000"/>
              </a:lnSpc>
            </a:pPr>
            <a:endParaRPr lang="en-US"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BDF7546-20A2-2438-29E8-F514AE59F355}"/>
              </a:ext>
            </a:extLst>
          </p:cNvPr>
          <p:cNvSpPr>
            <a:spLocks noGrp="1" noChangeArrowheads="1"/>
          </p:cNvSpPr>
          <p:nvPr>
            <p:ph type="title" idx="4294967295"/>
          </p:nvPr>
        </p:nvSpPr>
        <p:spPr>
          <a:xfrm>
            <a:off x="574675" y="152400"/>
            <a:ext cx="8001000" cy="676275"/>
          </a:xfrm>
        </p:spPr>
        <p:txBody>
          <a:bodyPr anchor="ctr"/>
          <a:lstStyle/>
          <a:p>
            <a:pPr eaLnBrk="1" hangingPunct="1"/>
            <a:r>
              <a:rPr lang="en-US" altLang="en-US"/>
              <a:t>Some Considerations</a:t>
            </a:r>
          </a:p>
        </p:txBody>
      </p:sp>
      <p:sp>
        <p:nvSpPr>
          <p:cNvPr id="113667" name="Rectangle 3">
            <a:extLst>
              <a:ext uri="{FF2B5EF4-FFF2-40B4-BE49-F238E27FC236}">
                <a16:creationId xmlns:a16="http://schemas.microsoft.com/office/drawing/2014/main" id="{97B48FD6-AD7E-5DFE-8768-AE295D5F3B84}"/>
              </a:ext>
            </a:extLst>
          </p:cNvPr>
          <p:cNvSpPr>
            <a:spLocks noGrp="1" noChangeArrowheads="1"/>
          </p:cNvSpPr>
          <p:nvPr>
            <p:ph type="body" idx="4294967295"/>
          </p:nvPr>
        </p:nvSpPr>
        <p:spPr/>
        <p:txBody>
          <a:bodyPr/>
          <a:lstStyle/>
          <a:p>
            <a:pPr algn="l" eaLnBrk="1" hangingPunct="1">
              <a:lnSpc>
                <a:spcPct val="90000"/>
              </a:lnSpc>
            </a:pPr>
            <a:r>
              <a:rPr lang="en-US" altLang="en-US"/>
              <a:t>Verify single user replay</a:t>
            </a:r>
          </a:p>
          <a:p>
            <a:pPr algn="l" eaLnBrk="1" hangingPunct="1">
              <a:lnSpc>
                <a:spcPct val="90000"/>
              </a:lnSpc>
            </a:pPr>
            <a:r>
              <a:rPr lang="en-US" altLang="en-US"/>
              <a:t>Verify multi-user replay</a:t>
            </a:r>
          </a:p>
          <a:p>
            <a:pPr algn="l" eaLnBrk="1" hangingPunct="1">
              <a:lnSpc>
                <a:spcPct val="90000"/>
              </a:lnSpc>
            </a:pPr>
            <a:r>
              <a:rPr lang="en-US" altLang="en-US"/>
              <a:t>decide which parts of the transaction to measure in terms of response time</a:t>
            </a:r>
          </a:p>
          <a:p>
            <a:pPr algn="l" eaLnBrk="1" hangingPunct="1">
              <a:lnSpc>
                <a:spcPct val="90000"/>
              </a:lnSpc>
            </a:pPr>
            <a:r>
              <a:rPr lang="en-US" altLang="en-US"/>
              <a:t>Decide which parts of a transaction are repeated during test execution</a:t>
            </a:r>
          </a:p>
          <a:p>
            <a:pPr algn="l" eaLnBrk="1" hangingPunct="1">
              <a:lnSpc>
                <a:spcPct val="90000"/>
              </a:lnSpc>
            </a:pPr>
            <a:r>
              <a:rPr lang="en-US" altLang="en-US"/>
              <a:t>consider is whether your application will exist in isolation or have to share resource with other applications.</a:t>
            </a:r>
          </a:p>
          <a:p>
            <a:pPr algn="l" eaLnBrk="1" hangingPunct="1">
              <a:lnSpc>
                <a:spcPct val="90000"/>
              </a:lnSpc>
            </a:pPr>
            <a:endParaRPr lang="en-US" altLang="en-US"/>
          </a:p>
          <a:p>
            <a:pPr algn="l" eaLnBrk="1" hangingPunct="1">
              <a:lnSpc>
                <a:spcPct val="90000"/>
              </a:lnSpc>
            </a:pPr>
            <a:endParaRPr lang="en-US" altLang="en-US"/>
          </a:p>
          <a:p>
            <a:pPr algn="l" eaLnBrk="1" hangingPunct="1">
              <a:lnSpc>
                <a:spcPct val="90000"/>
              </a:lnSpc>
            </a:pPr>
            <a:endParaRPr lang="en-US" altLang="en-US"/>
          </a:p>
          <a:p>
            <a:pPr algn="l" eaLnBrk="1" hangingPunct="1">
              <a:lnSpc>
                <a:spcPct val="90000"/>
              </a:lnSpc>
            </a:pPr>
            <a:endParaRPr lang="en-US" altLang="en-US"/>
          </a:p>
          <a:p>
            <a:pPr algn="l" eaLnBrk="1" hangingPunct="1">
              <a:lnSpc>
                <a:spcPct val="90000"/>
              </a:lnSpc>
            </a:pPr>
            <a:endParaRPr lang="en-US" alt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D61CB11-54B2-B07D-323D-34DFDF573D7E}"/>
              </a:ext>
            </a:extLst>
          </p:cNvPr>
          <p:cNvSpPr>
            <a:spLocks noGrp="1" noChangeArrowheads="1"/>
          </p:cNvSpPr>
          <p:nvPr>
            <p:ph type="title" idx="4294967295"/>
          </p:nvPr>
        </p:nvSpPr>
        <p:spPr>
          <a:xfrm>
            <a:off x="685800" y="0"/>
            <a:ext cx="8001000" cy="676275"/>
          </a:xfrm>
        </p:spPr>
        <p:txBody>
          <a:bodyPr anchor="ctr"/>
          <a:lstStyle/>
          <a:p>
            <a:pPr eaLnBrk="1" hangingPunct="1"/>
            <a:r>
              <a:rPr lang="en-US" altLang="en-US" sz="3400"/>
              <a:t>Providing sufficient test data </a:t>
            </a:r>
            <a:br>
              <a:rPr lang="en-US" altLang="en-US" sz="3400"/>
            </a:br>
            <a:r>
              <a:rPr lang="en-US" altLang="en-US" sz="3400"/>
              <a:t>of high quality</a:t>
            </a:r>
          </a:p>
        </p:txBody>
      </p:sp>
      <p:sp>
        <p:nvSpPr>
          <p:cNvPr id="114691" name="Rectangle 3">
            <a:extLst>
              <a:ext uri="{FF2B5EF4-FFF2-40B4-BE49-F238E27FC236}">
                <a16:creationId xmlns:a16="http://schemas.microsoft.com/office/drawing/2014/main" id="{DC6A6788-2A80-9C2A-6260-049FDA982036}"/>
              </a:ext>
            </a:extLst>
          </p:cNvPr>
          <p:cNvSpPr>
            <a:spLocks noGrp="1" noChangeArrowheads="1"/>
          </p:cNvSpPr>
          <p:nvPr>
            <p:ph type="body" idx="4294967295"/>
          </p:nvPr>
        </p:nvSpPr>
        <p:spPr/>
        <p:txBody>
          <a:bodyPr/>
          <a:lstStyle/>
          <a:p>
            <a:pPr algn="l" eaLnBrk="1" hangingPunct="1">
              <a:lnSpc>
                <a:spcPct val="90000"/>
              </a:lnSpc>
            </a:pPr>
            <a:r>
              <a:rPr lang="en-US" altLang="en-US" sz="2600"/>
              <a:t>Three types of test data</a:t>
            </a:r>
          </a:p>
          <a:p>
            <a:pPr lvl="1" algn="l" eaLnBrk="1" hangingPunct="1">
              <a:lnSpc>
                <a:spcPct val="90000"/>
              </a:lnSpc>
            </a:pPr>
            <a:r>
              <a:rPr lang="en-US" altLang="en-US" sz="2200"/>
              <a:t>input data</a:t>
            </a:r>
          </a:p>
          <a:p>
            <a:pPr lvl="2" algn="l" eaLnBrk="1" hangingPunct="1">
              <a:lnSpc>
                <a:spcPct val="90000"/>
              </a:lnSpc>
            </a:pPr>
            <a:r>
              <a:rPr lang="en-US" altLang="en-US" sz="2100"/>
              <a:t>User credentials</a:t>
            </a:r>
          </a:p>
          <a:p>
            <a:pPr lvl="2" algn="l" eaLnBrk="1" hangingPunct="1">
              <a:lnSpc>
                <a:spcPct val="90000"/>
              </a:lnSpc>
            </a:pPr>
            <a:r>
              <a:rPr lang="en-US" altLang="en-US" sz="2100"/>
              <a:t>Search criteria</a:t>
            </a:r>
          </a:p>
          <a:p>
            <a:pPr lvl="2" algn="l" eaLnBrk="1" hangingPunct="1">
              <a:lnSpc>
                <a:spcPct val="90000"/>
              </a:lnSpc>
            </a:pPr>
            <a:r>
              <a:rPr lang="en-US" altLang="en-US" sz="2100" i="1"/>
              <a:t>Associated documents</a:t>
            </a:r>
            <a:endParaRPr lang="en-US" altLang="en-US" sz="2100"/>
          </a:p>
          <a:p>
            <a:pPr lvl="1" algn="l" eaLnBrk="1" hangingPunct="1">
              <a:lnSpc>
                <a:spcPct val="90000"/>
              </a:lnSpc>
            </a:pPr>
            <a:r>
              <a:rPr lang="en-US" altLang="en-US" sz="2200"/>
              <a:t>target database</a:t>
            </a:r>
          </a:p>
          <a:p>
            <a:pPr lvl="1" algn="l" eaLnBrk="1" hangingPunct="1">
              <a:lnSpc>
                <a:spcPct val="90000"/>
              </a:lnSpc>
            </a:pPr>
            <a:r>
              <a:rPr lang="en-US" altLang="en-US" sz="2200"/>
              <a:t>runtime data</a:t>
            </a:r>
          </a:p>
          <a:p>
            <a:pPr algn="l" eaLnBrk="1" hangingPunct="1">
              <a:lnSpc>
                <a:spcPct val="90000"/>
              </a:lnSpc>
            </a:pPr>
            <a:r>
              <a:rPr lang="en-US" altLang="en-US" sz="2600"/>
              <a:t>Challenges of  creation test database</a:t>
            </a:r>
          </a:p>
          <a:p>
            <a:pPr lvl="1" algn="l" eaLnBrk="1" hangingPunct="1">
              <a:lnSpc>
                <a:spcPct val="90000"/>
              </a:lnSpc>
            </a:pPr>
            <a:r>
              <a:rPr lang="en-US" altLang="en-US" sz="2200"/>
              <a:t>Sizing</a:t>
            </a:r>
          </a:p>
          <a:p>
            <a:pPr lvl="1" algn="l" eaLnBrk="1" hangingPunct="1">
              <a:lnSpc>
                <a:spcPct val="90000"/>
              </a:lnSpc>
            </a:pPr>
            <a:r>
              <a:rPr lang="en-US" altLang="en-US" sz="2200"/>
              <a:t>Data rollback</a:t>
            </a:r>
          </a:p>
          <a:p>
            <a:pPr algn="l" eaLnBrk="1" hangingPunct="1">
              <a:lnSpc>
                <a:spcPct val="90000"/>
              </a:lnSpc>
            </a:pPr>
            <a:r>
              <a:rPr lang="en-US" altLang="en-US" sz="2600">
                <a:solidFill>
                  <a:schemeClr val="hlink"/>
                </a:solidFill>
              </a:rPr>
              <a:t>Data management tools</a:t>
            </a:r>
          </a:p>
          <a:p>
            <a:pPr algn="l" eaLnBrk="1" hangingPunct="1">
              <a:lnSpc>
                <a:spcPct val="90000"/>
              </a:lnSpc>
            </a:pPr>
            <a:endParaRPr lang="en-US" altLang="en-US" sz="2600">
              <a:solidFill>
                <a:schemeClr val="hlink"/>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604E8DE2-A741-44E7-F1FF-A8D5008ED24B}"/>
              </a:ext>
            </a:extLst>
          </p:cNvPr>
          <p:cNvSpPr>
            <a:spLocks noGrp="1" noChangeArrowheads="1"/>
          </p:cNvSpPr>
          <p:nvPr>
            <p:ph type="title" idx="4294967295"/>
          </p:nvPr>
        </p:nvSpPr>
        <p:spPr/>
        <p:txBody>
          <a:bodyPr anchor="ctr"/>
          <a:lstStyle/>
          <a:p>
            <a:pPr eaLnBrk="1" hangingPunct="1"/>
            <a:r>
              <a:rPr lang="en-US" altLang="en-US" sz="3200"/>
              <a:t>Ensuring accurate performance test design</a:t>
            </a:r>
          </a:p>
        </p:txBody>
      </p:sp>
      <p:sp>
        <p:nvSpPr>
          <p:cNvPr id="115715" name="Rectangle 3">
            <a:extLst>
              <a:ext uri="{FF2B5EF4-FFF2-40B4-BE49-F238E27FC236}">
                <a16:creationId xmlns:a16="http://schemas.microsoft.com/office/drawing/2014/main" id="{480C1CB1-5242-4876-7A34-8A9524018B94}"/>
              </a:ext>
            </a:extLst>
          </p:cNvPr>
          <p:cNvSpPr>
            <a:spLocks noGrp="1" noChangeArrowheads="1"/>
          </p:cNvSpPr>
          <p:nvPr>
            <p:ph type="body" idx="4294967295"/>
          </p:nvPr>
        </p:nvSpPr>
        <p:spPr/>
        <p:txBody>
          <a:bodyPr/>
          <a:lstStyle/>
          <a:p>
            <a:pPr algn="l" eaLnBrk="1" hangingPunct="1">
              <a:lnSpc>
                <a:spcPct val="80000"/>
              </a:lnSpc>
            </a:pPr>
            <a:r>
              <a:rPr lang="en-US" altLang="en-US" sz="1700"/>
              <a:t>Baseline test</a:t>
            </a:r>
          </a:p>
          <a:p>
            <a:pPr algn="l" eaLnBrk="1" hangingPunct="1">
              <a:lnSpc>
                <a:spcPct val="80000"/>
              </a:lnSpc>
            </a:pPr>
            <a:r>
              <a:rPr lang="en-US" altLang="en-US" sz="1700"/>
              <a:t>Load test</a:t>
            </a:r>
          </a:p>
          <a:p>
            <a:pPr lvl="1" algn="l" eaLnBrk="1" hangingPunct="1">
              <a:lnSpc>
                <a:spcPct val="80000"/>
              </a:lnSpc>
            </a:pPr>
            <a:r>
              <a:rPr lang="en-US" altLang="en-US" sz="1500"/>
              <a:t>up to the target concurrency but usually no further</a:t>
            </a:r>
          </a:p>
          <a:p>
            <a:pPr lvl="1" algn="l" eaLnBrk="1" hangingPunct="1">
              <a:lnSpc>
                <a:spcPct val="80000"/>
              </a:lnSpc>
            </a:pPr>
            <a:endParaRPr lang="en-US" altLang="en-US" sz="1500"/>
          </a:p>
          <a:p>
            <a:pPr lvl="1" algn="l" eaLnBrk="1" hangingPunct="1">
              <a:lnSpc>
                <a:spcPct val="80000"/>
              </a:lnSpc>
            </a:pPr>
            <a:endParaRPr lang="en-US" altLang="en-US" sz="1500"/>
          </a:p>
          <a:p>
            <a:pPr lvl="1" algn="l" eaLnBrk="1" hangingPunct="1">
              <a:lnSpc>
                <a:spcPct val="80000"/>
              </a:lnSpc>
            </a:pPr>
            <a:endParaRPr lang="en-US" altLang="en-US" sz="1500"/>
          </a:p>
          <a:p>
            <a:pPr lvl="1" algn="l" eaLnBrk="1" hangingPunct="1">
              <a:lnSpc>
                <a:spcPct val="80000"/>
              </a:lnSpc>
            </a:pPr>
            <a:endParaRPr lang="en-US" altLang="en-US" sz="1500"/>
          </a:p>
          <a:p>
            <a:pPr lvl="1" algn="l" eaLnBrk="1" hangingPunct="1">
              <a:lnSpc>
                <a:spcPct val="80000"/>
              </a:lnSpc>
            </a:pPr>
            <a:endParaRPr lang="en-US" altLang="en-US" sz="1500"/>
          </a:p>
          <a:p>
            <a:pPr lvl="1" algn="l" eaLnBrk="1" hangingPunct="1">
              <a:lnSpc>
                <a:spcPct val="80000"/>
              </a:lnSpc>
            </a:pPr>
            <a:endParaRPr lang="en-US" altLang="en-US" sz="1500"/>
          </a:p>
          <a:p>
            <a:pPr lvl="1" algn="l" eaLnBrk="1" hangingPunct="1">
              <a:lnSpc>
                <a:spcPct val="80000"/>
              </a:lnSpc>
            </a:pPr>
            <a:endParaRPr lang="en-US" altLang="en-US" sz="1500"/>
          </a:p>
          <a:p>
            <a:pPr lvl="1" algn="l" eaLnBrk="1" hangingPunct="1">
              <a:lnSpc>
                <a:spcPct val="80000"/>
              </a:lnSpc>
            </a:pPr>
            <a:endParaRPr lang="en-US" altLang="en-US" sz="1500"/>
          </a:p>
          <a:p>
            <a:pPr lvl="1" algn="l" eaLnBrk="1" hangingPunct="1">
              <a:lnSpc>
                <a:spcPct val="80000"/>
              </a:lnSpc>
            </a:pPr>
            <a:r>
              <a:rPr lang="en-US" altLang="en-US" sz="1500"/>
              <a:t>performance targets </a:t>
            </a:r>
          </a:p>
          <a:p>
            <a:pPr lvl="2" algn="l" eaLnBrk="1" hangingPunct="1">
              <a:lnSpc>
                <a:spcPct val="80000"/>
              </a:lnSpc>
            </a:pPr>
            <a:r>
              <a:rPr lang="en-US" altLang="en-US" sz="1400"/>
              <a:t>Availability</a:t>
            </a:r>
          </a:p>
          <a:p>
            <a:pPr lvl="2" algn="l" eaLnBrk="1" hangingPunct="1">
              <a:lnSpc>
                <a:spcPct val="80000"/>
              </a:lnSpc>
            </a:pPr>
            <a:r>
              <a:rPr lang="en-US" altLang="en-US" sz="1400"/>
              <a:t> concurrency or throughput</a:t>
            </a:r>
          </a:p>
          <a:p>
            <a:pPr lvl="2" algn="l" eaLnBrk="1" hangingPunct="1">
              <a:lnSpc>
                <a:spcPct val="80000"/>
              </a:lnSpc>
            </a:pPr>
            <a:r>
              <a:rPr lang="en-US" altLang="en-US" sz="1400"/>
              <a:t>response time</a:t>
            </a:r>
          </a:p>
          <a:p>
            <a:pPr lvl="1" algn="l" eaLnBrk="1" hangingPunct="1">
              <a:lnSpc>
                <a:spcPct val="80000"/>
              </a:lnSpc>
            </a:pPr>
            <a:r>
              <a:rPr lang="en-US" altLang="en-US" sz="1500"/>
              <a:t>closest approximation of real application use</a:t>
            </a:r>
          </a:p>
          <a:p>
            <a:pPr lvl="1" algn="l" eaLnBrk="1" hangingPunct="1">
              <a:lnSpc>
                <a:spcPct val="80000"/>
              </a:lnSpc>
              <a:buFont typeface="Wingdings" panose="05000000000000000000" pitchFamily="2" charset="2"/>
              <a:buNone/>
            </a:pPr>
            <a:endParaRPr lang="en-US" altLang="en-US" sz="1500"/>
          </a:p>
          <a:p>
            <a:pPr lvl="2" algn="l" eaLnBrk="1" hangingPunct="1">
              <a:lnSpc>
                <a:spcPct val="80000"/>
              </a:lnSpc>
              <a:buFont typeface="Wingdings" panose="05000000000000000000" pitchFamily="2" charset="2"/>
              <a:buNone/>
            </a:pPr>
            <a:r>
              <a:rPr lang="en-US" altLang="en-US" sz="1400"/>
              <a:t>				</a:t>
            </a:r>
          </a:p>
          <a:p>
            <a:pPr lvl="1" algn="l" eaLnBrk="1" hangingPunct="1">
              <a:lnSpc>
                <a:spcPct val="80000"/>
              </a:lnSpc>
            </a:pPr>
            <a:endParaRPr lang="en-US" altLang="en-US" sz="1500"/>
          </a:p>
          <a:p>
            <a:pPr lvl="1" algn="l" eaLnBrk="1" hangingPunct="1">
              <a:lnSpc>
                <a:spcPct val="80000"/>
              </a:lnSpc>
            </a:pPr>
            <a:endParaRPr lang="en-US" altLang="en-US" sz="1500"/>
          </a:p>
        </p:txBody>
      </p:sp>
      <p:pic>
        <p:nvPicPr>
          <p:cNvPr id="115716" name="Picture 5">
            <a:extLst>
              <a:ext uri="{FF2B5EF4-FFF2-40B4-BE49-F238E27FC236}">
                <a16:creationId xmlns:a16="http://schemas.microsoft.com/office/drawing/2014/main" id="{B916E50E-1CE8-D392-0163-03C2267AC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663" y="2438400"/>
            <a:ext cx="493553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BF65FA5-E75A-3496-E796-97A2A5DC40F5}"/>
              </a:ext>
            </a:extLst>
          </p:cNvPr>
          <p:cNvSpPr>
            <a:spLocks noGrp="1" noChangeArrowheads="1"/>
          </p:cNvSpPr>
          <p:nvPr>
            <p:ph type="title" idx="4294967295"/>
          </p:nvPr>
        </p:nvSpPr>
        <p:spPr/>
        <p:txBody>
          <a:bodyPr anchor="ctr"/>
          <a:lstStyle/>
          <a:p>
            <a:pPr eaLnBrk="1" hangingPunct="1"/>
            <a:r>
              <a:rPr lang="en-US" altLang="en-US" sz="3200"/>
              <a:t>Ensuring accurate performance test design</a:t>
            </a:r>
          </a:p>
        </p:txBody>
      </p:sp>
      <p:sp>
        <p:nvSpPr>
          <p:cNvPr id="116739" name="Rectangle 3">
            <a:extLst>
              <a:ext uri="{FF2B5EF4-FFF2-40B4-BE49-F238E27FC236}">
                <a16:creationId xmlns:a16="http://schemas.microsoft.com/office/drawing/2014/main" id="{A8215B4D-E211-5AAA-68AA-D9766EE66E52}"/>
              </a:ext>
            </a:extLst>
          </p:cNvPr>
          <p:cNvSpPr>
            <a:spLocks noGrp="1" noChangeArrowheads="1"/>
          </p:cNvSpPr>
          <p:nvPr>
            <p:ph type="body" idx="4294967295"/>
          </p:nvPr>
        </p:nvSpPr>
        <p:spPr/>
        <p:txBody>
          <a:bodyPr/>
          <a:lstStyle/>
          <a:p>
            <a:pPr lvl="2" algn="l" eaLnBrk="1" hangingPunct="1">
              <a:buFont typeface="Wingdings" panose="05000000000000000000" pitchFamily="2" charset="2"/>
              <a:buNone/>
            </a:pPr>
            <a:endParaRPr lang="en-US" altLang="en-US" sz="2100"/>
          </a:p>
          <a:p>
            <a:pPr algn="l" eaLnBrk="1" hangingPunct="1"/>
            <a:r>
              <a:rPr lang="en-US" altLang="en-US" sz="2600"/>
              <a:t>Stress test</a:t>
            </a:r>
          </a:p>
          <a:p>
            <a:pPr lvl="1" algn="l" eaLnBrk="1" hangingPunct="1"/>
            <a:r>
              <a:rPr lang="en-US" altLang="en-US" sz="2200"/>
              <a:t>determine the upper limits or sizing of the infrastructure.</a:t>
            </a:r>
          </a:p>
          <a:p>
            <a:pPr lvl="1" algn="l" eaLnBrk="1" hangingPunct="1"/>
            <a:r>
              <a:rPr lang="en-US" altLang="en-US" sz="2200"/>
              <a:t>a stress test continues until something breaks</a:t>
            </a:r>
          </a:p>
          <a:p>
            <a:pPr lvl="2" algn="l" eaLnBrk="1" hangingPunct="1"/>
            <a:r>
              <a:rPr lang="en-US" altLang="en-US" sz="2100"/>
              <a:t>no more users can log in</a:t>
            </a:r>
          </a:p>
          <a:p>
            <a:pPr lvl="2" algn="l" eaLnBrk="1" hangingPunct="1"/>
            <a:r>
              <a:rPr lang="en-US" altLang="en-US" sz="2100"/>
              <a:t>response time exceeds the value you defined as Acceptable</a:t>
            </a:r>
          </a:p>
          <a:p>
            <a:pPr lvl="2" algn="l" eaLnBrk="1" hangingPunct="1"/>
            <a:r>
              <a:rPr lang="en-US" altLang="en-US" sz="2100"/>
              <a:t>the application becomes unavailable</a:t>
            </a:r>
          </a:p>
          <a:p>
            <a:pPr lvl="1" algn="l" eaLnBrk="1" hangingPunct="1"/>
            <a:r>
              <a:rPr lang="en-US" altLang="en-US" sz="2200"/>
              <a:t>to know your upper limits</a:t>
            </a:r>
          </a:p>
          <a:p>
            <a:pPr algn="l" eaLnBrk="1" hangingPunct="1"/>
            <a:endParaRPr lang="en-US" altLang="en-US" sz="2600"/>
          </a:p>
          <a:p>
            <a:pPr lvl="1" algn="l" eaLnBrk="1" hangingPunct="1">
              <a:buFont typeface="Wingdings" panose="05000000000000000000" pitchFamily="2" charset="2"/>
              <a:buNone/>
            </a:pPr>
            <a:endParaRPr lang="en-US" altLang="en-US" sz="2200"/>
          </a:p>
          <a:p>
            <a:pPr algn="l" eaLnBrk="1" hangingPunct="1"/>
            <a:endParaRPr lang="en-US" altLang="en-US" sz="2600"/>
          </a:p>
          <a:p>
            <a:pPr algn="l" eaLnBrk="1" hangingPunct="1"/>
            <a:endParaRPr lang="en-US" altLang="en-US" sz="2600"/>
          </a:p>
          <a:p>
            <a:pPr algn="l" eaLnBrk="1" hangingPunct="1">
              <a:buFont typeface="Wingdings" panose="05000000000000000000" pitchFamily="2" charset="2"/>
              <a:buNone/>
            </a:pPr>
            <a:endParaRPr lang="en-US" altLang="en-US" sz="2600"/>
          </a:p>
          <a:p>
            <a:pPr algn="l" eaLnBrk="1" hangingPunct="1"/>
            <a:endParaRPr lang="en-US" altLang="en-US" sz="2600"/>
          </a:p>
          <a:p>
            <a:pPr algn="l" eaLnBrk="1" hangingPunct="1"/>
            <a:endParaRPr lang="en-US" altLang="en-US" sz="2600"/>
          </a:p>
          <a:p>
            <a:pPr algn="l" eaLnBrk="1" hangingPunct="1"/>
            <a:endParaRPr lang="en-US" altLang="en-US" sz="2600" b="1"/>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96EA95A-3E70-587E-6237-04AA94F134FE}"/>
              </a:ext>
            </a:extLst>
          </p:cNvPr>
          <p:cNvSpPr>
            <a:spLocks noGrp="1" noChangeArrowheads="1"/>
          </p:cNvSpPr>
          <p:nvPr>
            <p:ph type="title" idx="4294967295"/>
          </p:nvPr>
        </p:nvSpPr>
        <p:spPr/>
        <p:txBody>
          <a:bodyPr anchor="ctr"/>
          <a:lstStyle/>
          <a:p>
            <a:pPr eaLnBrk="1" hangingPunct="1"/>
            <a:r>
              <a:rPr lang="en-US" altLang="en-US" sz="3200"/>
              <a:t>Ensuring accurate performance test design</a:t>
            </a:r>
          </a:p>
        </p:txBody>
      </p:sp>
      <p:sp>
        <p:nvSpPr>
          <p:cNvPr id="118787" name="Rectangle 3">
            <a:extLst>
              <a:ext uri="{FF2B5EF4-FFF2-40B4-BE49-F238E27FC236}">
                <a16:creationId xmlns:a16="http://schemas.microsoft.com/office/drawing/2014/main" id="{D66E0F28-95E5-0FA7-81EA-49CD6C9B486F}"/>
              </a:ext>
            </a:extLst>
          </p:cNvPr>
          <p:cNvSpPr>
            <a:spLocks noGrp="1" noChangeArrowheads="1"/>
          </p:cNvSpPr>
          <p:nvPr>
            <p:ph type="body" idx="4294967295"/>
          </p:nvPr>
        </p:nvSpPr>
        <p:spPr/>
        <p:txBody>
          <a:bodyPr/>
          <a:lstStyle/>
          <a:p>
            <a:pPr lvl="2" algn="l" eaLnBrk="1" hangingPunct="1">
              <a:buFont typeface="Wingdings" panose="05000000000000000000" pitchFamily="2" charset="2"/>
              <a:buNone/>
            </a:pPr>
            <a:endParaRPr lang="en-US" altLang="en-US"/>
          </a:p>
          <a:p>
            <a:pPr algn="l" eaLnBrk="1" hangingPunct="1"/>
            <a:r>
              <a:rPr lang="en-US" altLang="en-US"/>
              <a:t>Stress test</a:t>
            </a:r>
          </a:p>
          <a:p>
            <a:pPr algn="l" eaLnBrk="1" hangingPunct="1">
              <a:buFont typeface="Wingdings" panose="05000000000000000000" pitchFamily="2" charset="2"/>
              <a:buNone/>
            </a:pPr>
            <a:endParaRPr lang="en-US" altLang="en-US"/>
          </a:p>
          <a:p>
            <a:pPr algn="l" eaLnBrk="1" hangingPunct="1"/>
            <a:endParaRPr lang="en-US" altLang="en-US"/>
          </a:p>
          <a:p>
            <a:pPr algn="l" eaLnBrk="1" hangingPunct="1"/>
            <a:endParaRPr lang="en-US" altLang="en-US"/>
          </a:p>
          <a:p>
            <a:pPr algn="l" eaLnBrk="1" hangingPunct="1"/>
            <a:endParaRPr lang="en-US" altLang="en-US" b="1"/>
          </a:p>
        </p:txBody>
      </p:sp>
      <p:pic>
        <p:nvPicPr>
          <p:cNvPr id="118788" name="Picture 4">
            <a:extLst>
              <a:ext uri="{FF2B5EF4-FFF2-40B4-BE49-F238E27FC236}">
                <a16:creationId xmlns:a16="http://schemas.microsoft.com/office/drawing/2014/main" id="{47CEFFB6-6755-7367-D014-D8870E92B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47800"/>
            <a:ext cx="44196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5">
            <a:extLst>
              <a:ext uri="{FF2B5EF4-FFF2-40B4-BE49-F238E27FC236}">
                <a16:creationId xmlns:a16="http://schemas.microsoft.com/office/drawing/2014/main" id="{1E147C90-6DA5-CFDA-5382-05D2927C2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352800"/>
            <a:ext cx="5181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D87B8F4-9C67-E2AD-743D-3FB0D1AD00BF}"/>
              </a:ext>
            </a:extLst>
          </p:cNvPr>
          <p:cNvSpPr>
            <a:spLocks noGrp="1" noChangeArrowheads="1"/>
          </p:cNvSpPr>
          <p:nvPr>
            <p:ph type="title" idx="4294967295"/>
          </p:nvPr>
        </p:nvSpPr>
        <p:spPr/>
        <p:txBody>
          <a:bodyPr anchor="ctr"/>
          <a:lstStyle/>
          <a:p>
            <a:pPr eaLnBrk="1" hangingPunct="1"/>
            <a:r>
              <a:rPr lang="en-US" altLang="en-US" sz="3200"/>
              <a:t>Ensuring accurate performance test design</a:t>
            </a:r>
          </a:p>
        </p:txBody>
      </p:sp>
      <p:sp>
        <p:nvSpPr>
          <p:cNvPr id="120835" name="Rectangle 3">
            <a:extLst>
              <a:ext uri="{FF2B5EF4-FFF2-40B4-BE49-F238E27FC236}">
                <a16:creationId xmlns:a16="http://schemas.microsoft.com/office/drawing/2014/main" id="{A7628803-43D5-A135-D93D-B4855CFF01D2}"/>
              </a:ext>
            </a:extLst>
          </p:cNvPr>
          <p:cNvSpPr>
            <a:spLocks noGrp="1" noChangeArrowheads="1"/>
          </p:cNvSpPr>
          <p:nvPr>
            <p:ph type="body" idx="4294967295"/>
          </p:nvPr>
        </p:nvSpPr>
        <p:spPr/>
        <p:txBody>
          <a:bodyPr/>
          <a:lstStyle/>
          <a:p>
            <a:pPr lvl="2" algn="l" eaLnBrk="1" hangingPunct="1">
              <a:buFont typeface="Wingdings" panose="05000000000000000000" pitchFamily="2" charset="2"/>
              <a:buNone/>
            </a:pPr>
            <a:endParaRPr lang="en-US" altLang="en-US"/>
          </a:p>
          <a:p>
            <a:pPr algn="l" eaLnBrk="1" hangingPunct="1"/>
            <a:r>
              <a:rPr lang="en-US" altLang="en-US"/>
              <a:t>Stress (Spike) test</a:t>
            </a:r>
          </a:p>
          <a:p>
            <a:pPr algn="l" eaLnBrk="1" hangingPunct="1">
              <a:buFont typeface="Wingdings" panose="05000000000000000000" pitchFamily="2" charset="2"/>
              <a:buNone/>
            </a:pPr>
            <a:endParaRPr lang="en-US" altLang="en-US"/>
          </a:p>
          <a:p>
            <a:pPr algn="l" eaLnBrk="1" hangingPunct="1"/>
            <a:endParaRPr lang="en-US" altLang="en-US"/>
          </a:p>
          <a:p>
            <a:pPr algn="l" eaLnBrk="1" hangingPunct="1"/>
            <a:endParaRPr lang="en-US" altLang="en-US"/>
          </a:p>
          <a:p>
            <a:pPr algn="l" eaLnBrk="1" hangingPunct="1"/>
            <a:endParaRPr lang="en-US" altLang="en-US" b="1"/>
          </a:p>
        </p:txBody>
      </p:sp>
      <p:pic>
        <p:nvPicPr>
          <p:cNvPr id="120836" name="Picture 4">
            <a:extLst>
              <a:ext uri="{FF2B5EF4-FFF2-40B4-BE49-F238E27FC236}">
                <a16:creationId xmlns:a16="http://schemas.microsoft.com/office/drawing/2014/main" id="{15F2D12B-B237-1657-DA43-4C9509682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370263"/>
            <a:ext cx="5389563"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48169800-4413-7F2B-56BE-86233CB67D0F}"/>
              </a:ext>
            </a:extLst>
          </p:cNvPr>
          <p:cNvSpPr>
            <a:spLocks noGrp="1" noChangeArrowheads="1"/>
          </p:cNvSpPr>
          <p:nvPr>
            <p:ph type="title" idx="4294967295"/>
          </p:nvPr>
        </p:nvSpPr>
        <p:spPr/>
        <p:txBody>
          <a:bodyPr anchor="ctr"/>
          <a:lstStyle/>
          <a:p>
            <a:pPr eaLnBrk="1" hangingPunct="1"/>
            <a:r>
              <a:rPr lang="en-US" altLang="en-US" sz="3200"/>
              <a:t>Ensuring accurate performance test design</a:t>
            </a:r>
          </a:p>
        </p:txBody>
      </p:sp>
      <p:sp>
        <p:nvSpPr>
          <p:cNvPr id="122883" name="Rectangle 3">
            <a:extLst>
              <a:ext uri="{FF2B5EF4-FFF2-40B4-BE49-F238E27FC236}">
                <a16:creationId xmlns:a16="http://schemas.microsoft.com/office/drawing/2014/main" id="{D279B9CE-64AD-785A-56D1-C767316AE21A}"/>
              </a:ext>
            </a:extLst>
          </p:cNvPr>
          <p:cNvSpPr>
            <a:spLocks noGrp="1" noChangeArrowheads="1"/>
          </p:cNvSpPr>
          <p:nvPr>
            <p:ph type="body" idx="4294967295"/>
          </p:nvPr>
        </p:nvSpPr>
        <p:spPr>
          <a:xfrm>
            <a:off x="457200" y="1143000"/>
            <a:ext cx="8229600" cy="4525963"/>
          </a:xfrm>
        </p:spPr>
        <p:txBody>
          <a:bodyPr/>
          <a:lstStyle/>
          <a:p>
            <a:pPr lvl="2" algn="l" eaLnBrk="1" hangingPunct="1">
              <a:buFont typeface="Wingdings" panose="05000000000000000000" pitchFamily="2" charset="2"/>
              <a:buNone/>
            </a:pPr>
            <a:endParaRPr lang="en-US" altLang="en-US"/>
          </a:p>
          <a:p>
            <a:pPr algn="l" eaLnBrk="1" hangingPunct="1"/>
            <a:r>
              <a:rPr lang="en-US" altLang="en-US"/>
              <a:t>Soak or stability or endurance test</a:t>
            </a:r>
          </a:p>
          <a:p>
            <a:pPr lvl="1" algn="l" eaLnBrk="1" hangingPunct="1"/>
            <a:r>
              <a:rPr lang="en-US" altLang="en-US"/>
              <a:t>This sort of test cannot be carried out effectively unless appropriate server monitoring is in place.</a:t>
            </a:r>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b="1"/>
          </a:p>
        </p:txBody>
      </p:sp>
      <p:pic>
        <p:nvPicPr>
          <p:cNvPr id="122884" name="Picture 6">
            <a:extLst>
              <a:ext uri="{FF2B5EF4-FFF2-40B4-BE49-F238E27FC236}">
                <a16:creationId xmlns:a16="http://schemas.microsoft.com/office/drawing/2014/main" id="{7302A937-7B68-3893-3899-FAFE70627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57600"/>
            <a:ext cx="4814888"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69F8F6D-061D-B13D-0CB4-0CD149394BC6}"/>
              </a:ext>
            </a:extLst>
          </p:cNvPr>
          <p:cNvSpPr>
            <a:spLocks noGrp="1" noChangeArrowheads="1"/>
          </p:cNvSpPr>
          <p:nvPr>
            <p:ph type="title" idx="4294967295"/>
          </p:nvPr>
        </p:nvSpPr>
        <p:spPr/>
        <p:txBody>
          <a:bodyPr anchor="ctr"/>
          <a:lstStyle/>
          <a:p>
            <a:pPr eaLnBrk="1" hangingPunct="1"/>
            <a:r>
              <a:rPr lang="en-US" altLang="en-US" sz="3200"/>
              <a:t>Ensuring accurate performance test design</a:t>
            </a:r>
          </a:p>
        </p:txBody>
      </p:sp>
      <p:sp>
        <p:nvSpPr>
          <p:cNvPr id="123907" name="Rectangle 3">
            <a:extLst>
              <a:ext uri="{FF2B5EF4-FFF2-40B4-BE49-F238E27FC236}">
                <a16:creationId xmlns:a16="http://schemas.microsoft.com/office/drawing/2014/main" id="{C4D9A7BB-F6DA-5B98-DA75-0792DA1B0503}"/>
              </a:ext>
            </a:extLst>
          </p:cNvPr>
          <p:cNvSpPr>
            <a:spLocks noGrp="1" noChangeArrowheads="1"/>
          </p:cNvSpPr>
          <p:nvPr>
            <p:ph type="body" idx="4294967295"/>
          </p:nvPr>
        </p:nvSpPr>
        <p:spPr>
          <a:xfrm>
            <a:off x="457200" y="1143000"/>
            <a:ext cx="8229600" cy="4525963"/>
          </a:xfrm>
        </p:spPr>
        <p:txBody>
          <a:bodyPr/>
          <a:lstStyle/>
          <a:p>
            <a:pPr lvl="2" algn="l" eaLnBrk="1" hangingPunct="1">
              <a:buFont typeface="Wingdings" panose="05000000000000000000" pitchFamily="2" charset="2"/>
              <a:buNone/>
            </a:pPr>
            <a:endParaRPr lang="en-US" altLang="en-US"/>
          </a:p>
          <a:p>
            <a:pPr algn="l" eaLnBrk="1" hangingPunct="1"/>
            <a:r>
              <a:rPr lang="en-US" altLang="en-US"/>
              <a:t>Smoke test</a:t>
            </a:r>
          </a:p>
          <a:p>
            <a:pPr lvl="1" algn="l" eaLnBrk="1" hangingPunct="1"/>
            <a:r>
              <a:rPr lang="en-US" altLang="en-US"/>
              <a:t>to focus only on what has changed</a:t>
            </a:r>
          </a:p>
          <a:p>
            <a:pPr algn="l" eaLnBrk="1" hangingPunct="1"/>
            <a:r>
              <a:rPr lang="en-US" altLang="en-US"/>
              <a:t>Isolation test</a:t>
            </a:r>
          </a:p>
          <a:p>
            <a:pPr lvl="1" algn="l" eaLnBrk="1" hangingPunct="1"/>
            <a:r>
              <a:rPr lang="en-US" altLang="en-US"/>
              <a:t>used to home in on an identified problem</a:t>
            </a:r>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a:p>
          <a:p>
            <a:pPr algn="l" eaLnBrk="1" hangingPunct="1"/>
            <a:endParaRPr lang="en-US" altLang="en-US" b="1"/>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3630053-FEB4-2728-3027-6BBB2D70E466}"/>
              </a:ext>
            </a:extLst>
          </p:cNvPr>
          <p:cNvSpPr>
            <a:spLocks noGrp="1" noChangeArrowheads="1"/>
          </p:cNvSpPr>
          <p:nvPr>
            <p:ph type="title"/>
          </p:nvPr>
        </p:nvSpPr>
        <p:spPr/>
        <p:txBody>
          <a:bodyPr/>
          <a:lstStyle/>
          <a:p>
            <a:r>
              <a:rPr lang="en-US" altLang="en-US"/>
              <a:t>TOC</a:t>
            </a:r>
          </a:p>
        </p:txBody>
      </p:sp>
      <p:sp>
        <p:nvSpPr>
          <p:cNvPr id="89091" name="Rectangle 3">
            <a:extLst>
              <a:ext uri="{FF2B5EF4-FFF2-40B4-BE49-F238E27FC236}">
                <a16:creationId xmlns:a16="http://schemas.microsoft.com/office/drawing/2014/main" id="{A407C84C-BB7B-10EC-513B-EAF895BA0944}"/>
              </a:ext>
            </a:extLst>
          </p:cNvPr>
          <p:cNvSpPr>
            <a:spLocks noGrp="1" noChangeArrowheads="1"/>
          </p:cNvSpPr>
          <p:nvPr>
            <p:ph type="body" idx="1"/>
          </p:nvPr>
        </p:nvSpPr>
        <p:spPr/>
        <p:txBody>
          <a:bodyPr/>
          <a:lstStyle/>
          <a:p>
            <a:pPr algn="l"/>
            <a:r>
              <a:rPr lang="en-US" altLang="en-US"/>
              <a:t>What is performance test?</a:t>
            </a:r>
          </a:p>
          <a:p>
            <a:pPr algn="l"/>
            <a:r>
              <a:rPr lang="en-US" altLang="en-US"/>
              <a:t>Fundamentals of effective application performance testing</a:t>
            </a:r>
          </a:p>
          <a:p>
            <a:pPr algn="l"/>
            <a:r>
              <a:rPr lang="en-US" altLang="en-US"/>
              <a:t>Process of performance test.</a:t>
            </a:r>
          </a:p>
          <a:p>
            <a:pPr algn="l"/>
            <a:r>
              <a:rPr lang="en-US" altLang="en-US"/>
              <a:t>Interpreting results: Effective root-cause analysis</a:t>
            </a:r>
          </a:p>
          <a:p>
            <a:pPr algn="l"/>
            <a:r>
              <a:rPr lang="en-US" altLang="en-US"/>
              <a:t>Application Technology and Its Impact on Performance Testing</a:t>
            </a:r>
            <a:br>
              <a:rPr lang="en-US" altLang="en-US"/>
            </a:br>
            <a:endParaRPr lang="en-US" altLang="en-US"/>
          </a:p>
          <a:p>
            <a:pPr algn="l"/>
            <a:endParaRPr lang="en-US" altLang="en-US"/>
          </a:p>
          <a:p>
            <a:pPr algn="l"/>
            <a:endParaRPr lang="en-US" altLang="en-US"/>
          </a:p>
          <a:p>
            <a:pPr algn="l"/>
            <a:endParaRPr lang="en-US" altLang="en-US"/>
          </a:p>
          <a:p>
            <a:pPr algn="l"/>
            <a:endParaRPr lang="en-US" alt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8A257193-86FA-AFA8-5F75-08F1674DD564}"/>
              </a:ext>
            </a:extLst>
          </p:cNvPr>
          <p:cNvSpPr>
            <a:spLocks noGrp="1" noChangeArrowheads="1"/>
          </p:cNvSpPr>
          <p:nvPr>
            <p:ph type="title" idx="4294967295"/>
          </p:nvPr>
        </p:nvSpPr>
        <p:spPr/>
        <p:txBody>
          <a:bodyPr anchor="ctr"/>
          <a:lstStyle/>
          <a:p>
            <a:pPr eaLnBrk="1" hangingPunct="1"/>
            <a:r>
              <a:rPr lang="en-US" altLang="en-US" sz="3200"/>
              <a:t>Ensuring accurate performance test design</a:t>
            </a:r>
          </a:p>
        </p:txBody>
      </p:sp>
      <p:pic>
        <p:nvPicPr>
          <p:cNvPr id="124931" name="Picture 4">
            <a:extLst>
              <a:ext uri="{FF2B5EF4-FFF2-40B4-BE49-F238E27FC236}">
                <a16:creationId xmlns:a16="http://schemas.microsoft.com/office/drawing/2014/main" id="{AD5FA55A-FA64-9FB2-D2E9-031C7CEF0B07}"/>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28600" y="1905000"/>
            <a:ext cx="8677275" cy="3187700"/>
          </a:xfrm>
          <a:noFill/>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DD0DE200-F430-C3B8-3CB6-A69DE68E693C}"/>
              </a:ext>
            </a:extLst>
          </p:cNvPr>
          <p:cNvSpPr>
            <a:spLocks noGrp="1" noChangeArrowheads="1"/>
          </p:cNvSpPr>
          <p:nvPr>
            <p:ph type="title" idx="4294967295"/>
          </p:nvPr>
        </p:nvSpPr>
        <p:spPr>
          <a:xfrm>
            <a:off x="609600" y="0"/>
            <a:ext cx="8001000" cy="676275"/>
          </a:xfrm>
        </p:spPr>
        <p:txBody>
          <a:bodyPr anchor="ctr"/>
          <a:lstStyle/>
          <a:p>
            <a:pPr eaLnBrk="1" hangingPunct="1"/>
            <a:r>
              <a:rPr lang="en-US" altLang="en-US"/>
              <a:t>Some consideration</a:t>
            </a:r>
          </a:p>
        </p:txBody>
      </p:sp>
      <p:sp>
        <p:nvSpPr>
          <p:cNvPr id="125955" name="Rectangle 4">
            <a:extLst>
              <a:ext uri="{FF2B5EF4-FFF2-40B4-BE49-F238E27FC236}">
                <a16:creationId xmlns:a16="http://schemas.microsoft.com/office/drawing/2014/main" id="{59FB0C26-D94D-371A-F46C-12548BE0F18F}"/>
              </a:ext>
            </a:extLst>
          </p:cNvPr>
          <p:cNvSpPr>
            <a:spLocks noGrp="1" noChangeArrowheads="1"/>
          </p:cNvSpPr>
          <p:nvPr>
            <p:ph type="body" idx="4294967295"/>
          </p:nvPr>
        </p:nvSpPr>
        <p:spPr/>
        <p:txBody>
          <a:bodyPr/>
          <a:lstStyle/>
          <a:p>
            <a:pPr algn="l" eaLnBrk="1" hangingPunct="1">
              <a:lnSpc>
                <a:spcPct val="90000"/>
              </a:lnSpc>
            </a:pPr>
            <a:r>
              <a:rPr lang="en-US" altLang="en-US" sz="2400"/>
              <a:t>Think Time</a:t>
            </a:r>
          </a:p>
          <a:p>
            <a:pPr lvl="1" algn="l" eaLnBrk="1" hangingPunct="1">
              <a:lnSpc>
                <a:spcPct val="90000"/>
              </a:lnSpc>
            </a:pPr>
            <a:r>
              <a:rPr lang="en-US" altLang="en-US" sz="2400"/>
              <a:t>it introduces an element of realism into the test execution.</a:t>
            </a:r>
          </a:p>
          <a:p>
            <a:pPr lvl="1" algn="l" eaLnBrk="1" hangingPunct="1">
              <a:lnSpc>
                <a:spcPct val="90000"/>
              </a:lnSpc>
            </a:pPr>
            <a:r>
              <a:rPr lang="en-US" altLang="en-US" sz="2400"/>
              <a:t>With think time removed, as is often the case in stress testing, execution speed and throughput can increase tenfold, rapidly bringing an application infrastructure that can comfortably deal with a thousand real users to its knees. </a:t>
            </a:r>
          </a:p>
          <a:p>
            <a:pPr lvl="1" algn="l" eaLnBrk="1" hangingPunct="1">
              <a:lnSpc>
                <a:spcPct val="90000"/>
              </a:lnSpc>
            </a:pPr>
            <a:r>
              <a:rPr lang="en-US" altLang="en-US" sz="2400"/>
              <a:t>always include think time in a load test.</a:t>
            </a:r>
          </a:p>
          <a:p>
            <a:pPr lvl="1" algn="l" eaLnBrk="1" hangingPunct="1">
              <a:lnSpc>
                <a:spcPct val="90000"/>
              </a:lnSpc>
            </a:pPr>
            <a:r>
              <a:rPr lang="en-US" altLang="en-US" sz="2400"/>
              <a:t>think time influences the rate of transaction execution</a:t>
            </a:r>
          </a:p>
          <a:p>
            <a:pPr lvl="1" algn="l" eaLnBrk="1" hangingPunct="1">
              <a:lnSpc>
                <a:spcPct val="90000"/>
              </a:lnSpc>
            </a:pPr>
            <a:endParaRPr lang="en-US" altLang="en-US" sz="2400"/>
          </a:p>
          <a:p>
            <a:pPr algn="l" eaLnBrk="1" hangingPunct="1">
              <a:lnSpc>
                <a:spcPct val="90000"/>
              </a:lnSpc>
            </a:pPr>
            <a:r>
              <a:rPr lang="en-US" altLang="en-US" sz="2400"/>
              <a:t>Pacing</a:t>
            </a:r>
          </a:p>
          <a:p>
            <a:pPr lvl="1" algn="l" eaLnBrk="1" hangingPunct="1">
              <a:lnSpc>
                <a:spcPct val="90000"/>
              </a:lnSpc>
            </a:pPr>
            <a:r>
              <a:rPr lang="en-US" altLang="en-US" sz="2400"/>
              <a:t>another way of affecting the execution of a performance test</a:t>
            </a:r>
          </a:p>
          <a:p>
            <a:pPr lvl="1" algn="l" eaLnBrk="1" hangingPunct="1">
              <a:lnSpc>
                <a:spcPct val="90000"/>
              </a:lnSpc>
            </a:pPr>
            <a:r>
              <a:rPr lang="en-US" altLang="en-US" sz="2400"/>
              <a:t>affects transaction throughput</a:t>
            </a:r>
          </a:p>
          <a:p>
            <a:pPr lvl="1" algn="l" eaLnBrk="1" hangingPunct="1">
              <a:lnSpc>
                <a:spcPct val="90000"/>
              </a:lnSpc>
              <a:buFont typeface="Wingdings" panose="05000000000000000000" pitchFamily="2" charset="2"/>
              <a:buNone/>
            </a:pPr>
            <a:endParaRPr lang="en-US" altLang="en-US" sz="2400"/>
          </a:p>
          <a:p>
            <a:pPr algn="l" eaLnBrk="1" hangingPunct="1">
              <a:lnSpc>
                <a:spcPct val="90000"/>
              </a:lnSpc>
            </a:pPr>
            <a:endParaRPr lang="en-US" altLang="en-US" sz="2400"/>
          </a:p>
          <a:p>
            <a:pPr algn="l" eaLnBrk="1" hangingPunct="1">
              <a:lnSpc>
                <a:spcPct val="90000"/>
              </a:lnSpc>
            </a:pPr>
            <a:endParaRPr lang="en-US" altLang="en-US" sz="210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D401F7D-DFCC-68D1-AA0C-18C37AC40FDD}"/>
              </a:ext>
            </a:extLst>
          </p:cNvPr>
          <p:cNvSpPr>
            <a:spLocks noGrp="1" noChangeArrowheads="1"/>
          </p:cNvSpPr>
          <p:nvPr>
            <p:ph type="title" idx="4294967295"/>
          </p:nvPr>
        </p:nvSpPr>
        <p:spPr>
          <a:xfrm>
            <a:off x="533400" y="0"/>
            <a:ext cx="8001000" cy="676275"/>
          </a:xfrm>
        </p:spPr>
        <p:txBody>
          <a:bodyPr anchor="ctr"/>
          <a:lstStyle/>
          <a:p>
            <a:pPr eaLnBrk="1" hangingPunct="1"/>
            <a:r>
              <a:rPr lang="en-US" altLang="en-US"/>
              <a:t>Type of injection profile</a:t>
            </a:r>
          </a:p>
        </p:txBody>
      </p:sp>
      <p:sp>
        <p:nvSpPr>
          <p:cNvPr id="126979" name="Rectangle 3">
            <a:extLst>
              <a:ext uri="{FF2B5EF4-FFF2-40B4-BE49-F238E27FC236}">
                <a16:creationId xmlns:a16="http://schemas.microsoft.com/office/drawing/2014/main" id="{44C25021-20A6-185C-D3C7-F7AE1E8AC03A}"/>
              </a:ext>
            </a:extLst>
          </p:cNvPr>
          <p:cNvSpPr>
            <a:spLocks noGrp="1" noChangeArrowheads="1"/>
          </p:cNvSpPr>
          <p:nvPr>
            <p:ph type="body" idx="4294967295"/>
          </p:nvPr>
        </p:nvSpPr>
        <p:spPr/>
        <p:txBody>
          <a:bodyPr/>
          <a:lstStyle/>
          <a:p>
            <a:pPr algn="l" eaLnBrk="1" hangingPunct="1">
              <a:lnSpc>
                <a:spcPct val="80000"/>
              </a:lnSpc>
            </a:pPr>
            <a:r>
              <a:rPr lang="en-US" altLang="en-US" sz="2400"/>
              <a:t>Big Bang</a:t>
            </a:r>
          </a:p>
          <a:p>
            <a:pPr lvl="1" algn="l" eaLnBrk="1" hangingPunct="1">
              <a:lnSpc>
                <a:spcPct val="80000"/>
              </a:lnSpc>
            </a:pPr>
            <a:r>
              <a:rPr lang="en-US" altLang="en-US" sz="2400"/>
              <a:t>Stress test	</a:t>
            </a:r>
          </a:p>
          <a:p>
            <a:pPr lvl="1" algn="l" eaLnBrk="1" hangingPunct="1">
              <a:lnSpc>
                <a:spcPct val="80000"/>
              </a:lnSpc>
            </a:pPr>
            <a:r>
              <a:rPr lang="en-US" altLang="en-US" sz="2400"/>
              <a:t>This provides a better simulation of real user behavior.</a:t>
            </a:r>
          </a:p>
          <a:p>
            <a:pPr lvl="1" algn="l" eaLnBrk="1" hangingPunct="1">
              <a:lnSpc>
                <a:spcPct val="80000"/>
              </a:lnSpc>
            </a:pPr>
            <a:r>
              <a:rPr lang="en-US" altLang="en-US" sz="2400"/>
              <a:t>For Big Bang load injection, caution is advised because large numbers of virtual users starting together can create a fearsome load, particularly on web servers. This may lead to system failure before the performance test has even had a chance to start properly.</a:t>
            </a:r>
          </a:p>
          <a:p>
            <a:pPr lvl="1" algn="l" eaLnBrk="1" hangingPunct="1">
              <a:lnSpc>
                <a:spcPct val="80000"/>
              </a:lnSpc>
            </a:pPr>
            <a:endParaRPr lang="en-US" altLang="en-US" sz="2400"/>
          </a:p>
          <a:p>
            <a:pPr algn="l" eaLnBrk="1" hangingPunct="1">
              <a:lnSpc>
                <a:spcPct val="80000"/>
              </a:lnSpc>
            </a:pPr>
            <a:r>
              <a:rPr lang="en-US" altLang="en-US" sz="2400"/>
              <a:t>Ramp-up</a:t>
            </a:r>
          </a:p>
          <a:p>
            <a:pPr lvl="1" algn="l" eaLnBrk="1" hangingPunct="1">
              <a:lnSpc>
                <a:spcPct val="80000"/>
              </a:lnSpc>
            </a:pPr>
            <a:r>
              <a:rPr lang="en-US" altLang="en-US" sz="2400"/>
              <a:t>This mode begins with a set number of virtual users (typically 0 or 1) and then adds more users at specified time intervals until a target number is reached.</a:t>
            </a:r>
          </a:p>
          <a:p>
            <a:pPr lvl="1" algn="l" eaLnBrk="1" hangingPunct="1">
              <a:lnSpc>
                <a:spcPct val="80000"/>
              </a:lnSpc>
            </a:pPr>
            <a:r>
              <a:rPr lang="en-US" altLang="en-US" sz="2400"/>
              <a:t>This is the usual way of testing to see if an application can support a certain number of concurrent users.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1B666D06-5E88-F938-5E6C-01459B38C73E}"/>
              </a:ext>
            </a:extLst>
          </p:cNvPr>
          <p:cNvSpPr>
            <a:spLocks noGrp="1" noChangeArrowheads="1"/>
          </p:cNvSpPr>
          <p:nvPr>
            <p:ph type="title" idx="4294967295"/>
          </p:nvPr>
        </p:nvSpPr>
        <p:spPr>
          <a:xfrm>
            <a:off x="533400" y="0"/>
            <a:ext cx="8001000" cy="676275"/>
          </a:xfrm>
        </p:spPr>
        <p:txBody>
          <a:bodyPr anchor="ctr"/>
          <a:lstStyle/>
          <a:p>
            <a:pPr eaLnBrk="1" hangingPunct="1"/>
            <a:r>
              <a:rPr lang="en-US" altLang="en-US"/>
              <a:t>Type of injection profile</a:t>
            </a:r>
          </a:p>
        </p:txBody>
      </p:sp>
      <p:sp>
        <p:nvSpPr>
          <p:cNvPr id="128003" name="Rectangle 3">
            <a:extLst>
              <a:ext uri="{FF2B5EF4-FFF2-40B4-BE49-F238E27FC236}">
                <a16:creationId xmlns:a16="http://schemas.microsoft.com/office/drawing/2014/main" id="{0107534D-84D5-8E06-296F-AF3F9D105C14}"/>
              </a:ext>
            </a:extLst>
          </p:cNvPr>
          <p:cNvSpPr>
            <a:spLocks noGrp="1" noChangeArrowheads="1"/>
          </p:cNvSpPr>
          <p:nvPr>
            <p:ph type="body" idx="4294967295"/>
          </p:nvPr>
        </p:nvSpPr>
        <p:spPr/>
        <p:txBody>
          <a:bodyPr/>
          <a:lstStyle/>
          <a:p>
            <a:pPr algn="l" eaLnBrk="1" hangingPunct="1">
              <a:lnSpc>
                <a:spcPct val="80000"/>
              </a:lnSpc>
            </a:pPr>
            <a:r>
              <a:rPr lang="en-US" altLang="en-US" sz="2800"/>
              <a:t>Ramp-up (with step)</a:t>
            </a:r>
          </a:p>
          <a:p>
            <a:pPr lvl="1" algn="l" eaLnBrk="1" hangingPunct="1">
              <a:lnSpc>
                <a:spcPct val="80000"/>
              </a:lnSpc>
            </a:pPr>
            <a:r>
              <a:rPr lang="en-US" altLang="en-US" sz="2800"/>
              <a:t>In this variation of straight ramp-up, there is a final target concurrency or throughput, but the intention is to pause injection at set points during test execution.</a:t>
            </a:r>
          </a:p>
          <a:p>
            <a:pPr lvl="1" algn="l" eaLnBrk="1" hangingPunct="1">
              <a:lnSpc>
                <a:spcPct val="80000"/>
              </a:lnSpc>
            </a:pPr>
            <a:r>
              <a:rPr lang="en-US" altLang="en-US" sz="2800"/>
              <a:t>For example, the target concurrency may be 1,000 users, but there is a need to observe the steady-state response time at 250, 500, and 750 concurrent users;</a:t>
            </a:r>
          </a:p>
          <a:p>
            <a:pPr algn="l" eaLnBrk="1" hangingPunct="1">
              <a:lnSpc>
                <a:spcPct val="80000"/>
              </a:lnSpc>
            </a:pPr>
            <a:endParaRPr lang="en-US" altLang="en-US" sz="2800"/>
          </a:p>
          <a:p>
            <a:pPr algn="l" eaLnBrk="1" hangingPunct="1">
              <a:lnSpc>
                <a:spcPct val="80000"/>
              </a:lnSpc>
            </a:pPr>
            <a:r>
              <a:rPr lang="en-US" altLang="en-US" sz="2800"/>
              <a:t>Ramp up (with step), Ramp down (with step)</a:t>
            </a:r>
          </a:p>
          <a:p>
            <a:pPr algn="l" eaLnBrk="1" hangingPunct="1">
              <a:lnSpc>
                <a:spcPct val="80000"/>
              </a:lnSpc>
            </a:pPr>
            <a:endParaRPr lang="en-US" altLang="en-US" sz="280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567BC1F-D2A3-7A43-11A9-9A0C477DB787}"/>
              </a:ext>
            </a:extLst>
          </p:cNvPr>
          <p:cNvSpPr>
            <a:spLocks noGrp="1" noChangeArrowheads="1"/>
          </p:cNvSpPr>
          <p:nvPr>
            <p:ph type="title" idx="4294967295"/>
          </p:nvPr>
        </p:nvSpPr>
        <p:spPr>
          <a:xfrm>
            <a:off x="914400" y="0"/>
            <a:ext cx="8001000" cy="676275"/>
          </a:xfrm>
        </p:spPr>
        <p:txBody>
          <a:bodyPr anchor="ctr"/>
          <a:lstStyle/>
          <a:p>
            <a:pPr eaLnBrk="1" hangingPunct="1"/>
            <a:r>
              <a:rPr lang="en-US" altLang="en-US" sz="3400"/>
              <a:t>Sample Structure of performance test</a:t>
            </a:r>
          </a:p>
        </p:txBody>
      </p:sp>
      <p:sp>
        <p:nvSpPr>
          <p:cNvPr id="129027" name="Rectangle 3">
            <a:extLst>
              <a:ext uri="{FF2B5EF4-FFF2-40B4-BE49-F238E27FC236}">
                <a16:creationId xmlns:a16="http://schemas.microsoft.com/office/drawing/2014/main" id="{75FC9CE5-4B9B-AD52-3D30-83E75664072E}"/>
              </a:ext>
            </a:extLst>
          </p:cNvPr>
          <p:cNvSpPr>
            <a:spLocks noGrp="1" noChangeArrowheads="1"/>
          </p:cNvSpPr>
          <p:nvPr>
            <p:ph type="body" idx="4294967295"/>
          </p:nvPr>
        </p:nvSpPr>
        <p:spPr/>
        <p:txBody>
          <a:bodyPr/>
          <a:lstStyle/>
          <a:p>
            <a:pPr eaLnBrk="1" hangingPunct="1">
              <a:lnSpc>
                <a:spcPct val="80000"/>
              </a:lnSpc>
            </a:pPr>
            <a:r>
              <a:rPr lang="en-US" altLang="en-US" sz="2400" b="1"/>
              <a:t>Baseline test each transaction</a:t>
            </a:r>
          </a:p>
          <a:p>
            <a:pPr lvl="1" eaLnBrk="1" hangingPunct="1">
              <a:lnSpc>
                <a:spcPct val="80000"/>
              </a:lnSpc>
            </a:pPr>
            <a:r>
              <a:rPr lang="en-US" altLang="en-US" sz="2400"/>
              <a:t>This provides an indication of the best performance you're likely to get from whatever activity the transaction represents.</a:t>
            </a:r>
          </a:p>
          <a:p>
            <a:pPr lvl="1" eaLnBrk="1" hangingPunct="1">
              <a:lnSpc>
                <a:spcPct val="80000"/>
              </a:lnSpc>
            </a:pPr>
            <a:r>
              <a:rPr lang="en-US" altLang="en-US" sz="2400"/>
              <a:t>You should run this sort of test for a set period of time or a number of iterations. </a:t>
            </a:r>
          </a:p>
          <a:p>
            <a:pPr lvl="1" eaLnBrk="1" hangingPunct="1">
              <a:lnSpc>
                <a:spcPct val="80000"/>
              </a:lnSpc>
            </a:pPr>
            <a:r>
              <a:rPr lang="en-US" altLang="en-US" sz="2400"/>
              <a:t>There should be no other application activity going on at the same time</a:t>
            </a:r>
          </a:p>
          <a:p>
            <a:pPr eaLnBrk="1" hangingPunct="1">
              <a:lnSpc>
                <a:spcPct val="80000"/>
              </a:lnSpc>
            </a:pPr>
            <a:r>
              <a:rPr lang="en-US" altLang="en-US" sz="2400" b="1"/>
              <a:t>Load test each transaction</a:t>
            </a:r>
          </a:p>
          <a:p>
            <a:pPr lvl="1" eaLnBrk="1" hangingPunct="1">
              <a:lnSpc>
                <a:spcPct val="80000"/>
              </a:lnSpc>
            </a:pPr>
            <a:r>
              <a:rPr lang="en-US" altLang="en-US" sz="2400"/>
              <a:t>Decide on the maximum number of concurrent users or throughput you want for each transaction;</a:t>
            </a:r>
          </a:p>
          <a:p>
            <a:pPr lvl="1" eaLnBrk="1" hangingPunct="1">
              <a:lnSpc>
                <a:spcPct val="80000"/>
              </a:lnSpc>
            </a:pPr>
            <a:r>
              <a:rPr lang="en-US" altLang="en-US" sz="2400"/>
              <a:t>I tend to use the ramp-up with step approach, since this allows fine-grain analysis of problems that may occur at a particular level of concurrency or throughput.</a:t>
            </a:r>
          </a:p>
          <a:p>
            <a:pPr eaLnBrk="1" hangingPunct="1">
              <a:lnSpc>
                <a:spcPct val="80000"/>
              </a:lnSpc>
            </a:pPr>
            <a:r>
              <a:rPr lang="en-US" altLang="en-US" sz="2400" b="1"/>
              <a:t>Isolation test individual transactions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2B8222F1-143F-6366-9C68-535DDE6FB25F}"/>
              </a:ext>
            </a:extLst>
          </p:cNvPr>
          <p:cNvSpPr>
            <a:spLocks noGrp="1" noChangeArrowheads="1"/>
          </p:cNvSpPr>
          <p:nvPr>
            <p:ph type="title" idx="4294967295"/>
          </p:nvPr>
        </p:nvSpPr>
        <p:spPr>
          <a:xfrm>
            <a:off x="914400" y="0"/>
            <a:ext cx="8001000" cy="676275"/>
          </a:xfrm>
        </p:spPr>
        <p:txBody>
          <a:bodyPr anchor="ctr"/>
          <a:lstStyle/>
          <a:p>
            <a:pPr eaLnBrk="1" hangingPunct="1"/>
            <a:r>
              <a:rPr lang="en-US" altLang="en-US" sz="3400"/>
              <a:t>Sample Structure of performance test</a:t>
            </a:r>
          </a:p>
        </p:txBody>
      </p:sp>
      <p:sp>
        <p:nvSpPr>
          <p:cNvPr id="130051" name="Rectangle 3">
            <a:extLst>
              <a:ext uri="{FF2B5EF4-FFF2-40B4-BE49-F238E27FC236}">
                <a16:creationId xmlns:a16="http://schemas.microsoft.com/office/drawing/2014/main" id="{1A3F2D3F-B20A-D5F9-329D-272AD63CD70A}"/>
              </a:ext>
            </a:extLst>
          </p:cNvPr>
          <p:cNvSpPr>
            <a:spLocks noGrp="1" noChangeArrowheads="1"/>
          </p:cNvSpPr>
          <p:nvPr>
            <p:ph type="body" idx="4294967295"/>
          </p:nvPr>
        </p:nvSpPr>
        <p:spPr/>
        <p:txBody>
          <a:bodyPr/>
          <a:lstStyle/>
          <a:p>
            <a:pPr eaLnBrk="1" hangingPunct="1">
              <a:lnSpc>
                <a:spcPct val="80000"/>
              </a:lnSpc>
            </a:pPr>
            <a:r>
              <a:rPr lang="en-US" altLang="en-US" sz="2400"/>
              <a:t>Load test transaction groups</a:t>
            </a:r>
          </a:p>
          <a:p>
            <a:pPr lvl="1" eaLnBrk="1" hangingPunct="1">
              <a:lnSpc>
                <a:spcPct val="80000"/>
              </a:lnSpc>
            </a:pPr>
            <a:r>
              <a:rPr lang="en-US" altLang="en-US" sz="2400"/>
              <a:t>database lock contention</a:t>
            </a:r>
          </a:p>
          <a:p>
            <a:pPr eaLnBrk="1" hangingPunct="1">
              <a:lnSpc>
                <a:spcPct val="80000"/>
              </a:lnSpc>
            </a:pPr>
            <a:r>
              <a:rPr lang="en-US" altLang="en-US" sz="2400"/>
              <a:t>Isolation test transaction groups</a:t>
            </a:r>
          </a:p>
          <a:p>
            <a:pPr eaLnBrk="1" hangingPunct="1">
              <a:lnSpc>
                <a:spcPct val="80000"/>
              </a:lnSpc>
            </a:pPr>
            <a:r>
              <a:rPr lang="en-US" altLang="en-US" sz="2400"/>
              <a:t>Soak test transaction groups</a:t>
            </a:r>
          </a:p>
          <a:p>
            <a:pPr lvl="1" eaLnBrk="1" hangingPunct="1">
              <a:lnSpc>
                <a:spcPct val="80000"/>
              </a:lnSpc>
            </a:pPr>
            <a:r>
              <a:rPr lang="en-US" altLang="en-US" sz="2400"/>
              <a:t>Repeat the individual transaction and/or transaction group performance tests for an extended duration. This should reveal any problems that manifest themselves only after a certain amount of application activity has occurred.</a:t>
            </a:r>
          </a:p>
          <a:p>
            <a:pPr eaLnBrk="1" hangingPunct="1">
              <a:lnSpc>
                <a:spcPct val="80000"/>
              </a:lnSpc>
            </a:pPr>
            <a:r>
              <a:rPr lang="en-US" altLang="en-US" sz="2400"/>
              <a:t>Stress test transaction groups</a:t>
            </a:r>
          </a:p>
          <a:p>
            <a:pPr lvl="1" eaLnBrk="1" hangingPunct="1">
              <a:lnSpc>
                <a:spcPct val="80000"/>
              </a:lnSpc>
            </a:pPr>
            <a:r>
              <a:rPr lang="en-US" altLang="en-US" sz="2400"/>
              <a:t>Repeat the individual transaction and/or transaction group tests but reduce the amount of sleep time and pacing to create a higher throughput than was achieved during the load tests. This allows you to ascertain the upper capacity limits of the application landscape and to determine how the application responds to sudden peaks of activity.</a:t>
            </a:r>
          </a:p>
          <a:p>
            <a:pPr eaLnBrk="1" hangingPunct="1">
              <a:lnSpc>
                <a:spcPct val="80000"/>
              </a:lnSpc>
            </a:pPr>
            <a:r>
              <a:rPr lang="en-US" altLang="en-US" sz="2400"/>
              <a:t>Non-performance tests</a:t>
            </a:r>
          </a:p>
          <a:p>
            <a:pPr eaLnBrk="1" hangingPunct="1">
              <a:lnSpc>
                <a:spcPct val="80000"/>
              </a:lnSpc>
            </a:pPr>
            <a:endParaRPr lang="en-US" altLang="en-US" sz="240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CC6BCD6-E686-36E3-3329-28E79D1E0DB8}"/>
              </a:ext>
            </a:extLst>
          </p:cNvPr>
          <p:cNvSpPr>
            <a:spLocks noGrp="1" noChangeArrowheads="1"/>
          </p:cNvSpPr>
          <p:nvPr>
            <p:ph type="title" idx="4294967295"/>
          </p:nvPr>
        </p:nvSpPr>
        <p:spPr>
          <a:xfrm>
            <a:off x="1066800" y="85725"/>
            <a:ext cx="8001000" cy="676275"/>
          </a:xfrm>
        </p:spPr>
        <p:txBody>
          <a:bodyPr anchor="ctr"/>
          <a:lstStyle/>
          <a:p>
            <a:pPr eaLnBrk="1" hangingPunct="1"/>
            <a:r>
              <a:rPr lang="en-US" altLang="en-US" sz="3000"/>
              <a:t>Identifying the server and network monitoring key Performance Indicators (KPIs)</a:t>
            </a:r>
          </a:p>
        </p:txBody>
      </p:sp>
      <p:sp>
        <p:nvSpPr>
          <p:cNvPr id="131075" name="Rectangle 4">
            <a:extLst>
              <a:ext uri="{FF2B5EF4-FFF2-40B4-BE49-F238E27FC236}">
                <a16:creationId xmlns:a16="http://schemas.microsoft.com/office/drawing/2014/main" id="{980A144C-1670-5BE4-BF34-1372195B6131}"/>
              </a:ext>
            </a:extLst>
          </p:cNvPr>
          <p:cNvSpPr>
            <a:spLocks noGrp="1" noChangeArrowheads="1"/>
          </p:cNvSpPr>
          <p:nvPr>
            <p:ph type="body" idx="4294967295"/>
          </p:nvPr>
        </p:nvSpPr>
        <p:spPr/>
        <p:txBody>
          <a:bodyPr/>
          <a:lstStyle/>
          <a:p>
            <a:pPr eaLnBrk="1" hangingPunct="1"/>
            <a:r>
              <a:rPr lang="en-US" altLang="en-US"/>
              <a:t>It is important to approach server KPI monitoring in a logical fashion—ideally, using a number of layers.</a:t>
            </a:r>
          </a:p>
          <a:p>
            <a:pPr eaLnBrk="1" hangingPunct="1"/>
            <a:endParaRPr lang="en-US" altLang="en-US"/>
          </a:p>
          <a:p>
            <a:pPr eaLnBrk="1" hangingPunct="1"/>
            <a:r>
              <a:rPr lang="en-US" altLang="en-US"/>
              <a:t>The ideal approach is to build separate templates of performance metrics for each layer of monitoring. Once created, these templates can form part of a reusable resource for future performance tests</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69D07CD8-092F-0D9A-D3E8-D66A9F809C80}"/>
              </a:ext>
            </a:extLst>
          </p:cNvPr>
          <p:cNvSpPr>
            <a:spLocks noGrp="1" noChangeArrowheads="1"/>
          </p:cNvSpPr>
          <p:nvPr>
            <p:ph type="body" idx="4294967295"/>
          </p:nvPr>
        </p:nvSpPr>
        <p:spPr>
          <a:xfrm>
            <a:off x="304800" y="1066800"/>
            <a:ext cx="8229600" cy="5410200"/>
          </a:xfrm>
        </p:spPr>
        <p:txBody>
          <a:bodyPr/>
          <a:lstStyle/>
          <a:p>
            <a:pPr algn="l" eaLnBrk="1" hangingPunct="1">
              <a:lnSpc>
                <a:spcPct val="80000"/>
              </a:lnSpc>
            </a:pPr>
            <a:r>
              <a:rPr lang="en-US" altLang="en-US" sz="2200"/>
              <a:t>depending on the application architecture, any or all of the following models or templates may be required:</a:t>
            </a:r>
          </a:p>
          <a:p>
            <a:pPr lvl="1" algn="l" eaLnBrk="1" hangingPunct="1">
              <a:lnSpc>
                <a:spcPct val="80000"/>
              </a:lnSpc>
              <a:buFont typeface="Wingdings" panose="05000000000000000000" pitchFamily="2" charset="2"/>
              <a:buChar char="ü"/>
            </a:pPr>
            <a:r>
              <a:rPr lang="en-US" altLang="en-US" sz="2200"/>
              <a:t>Generic templates</a:t>
            </a:r>
          </a:p>
          <a:p>
            <a:pPr lvl="2" algn="l" eaLnBrk="1" hangingPunct="1">
              <a:lnSpc>
                <a:spcPct val="80000"/>
              </a:lnSpc>
            </a:pPr>
            <a:r>
              <a:rPr lang="en-US" altLang="en-US" sz="2200"/>
              <a:t>Processor utilization percentage</a:t>
            </a:r>
          </a:p>
          <a:p>
            <a:pPr lvl="2" algn="l" eaLnBrk="1" hangingPunct="1">
              <a:lnSpc>
                <a:spcPct val="80000"/>
              </a:lnSpc>
            </a:pPr>
            <a:r>
              <a:rPr lang="en-US" altLang="en-US" sz="2200"/>
              <a:t>Top 10 processes</a:t>
            </a:r>
          </a:p>
          <a:p>
            <a:pPr lvl="2" algn="l" eaLnBrk="1" hangingPunct="1">
              <a:lnSpc>
                <a:spcPct val="80000"/>
              </a:lnSpc>
            </a:pPr>
            <a:r>
              <a:rPr lang="en-US" altLang="en-US" sz="2200"/>
              <a:t>Available memory in bytes</a:t>
            </a:r>
          </a:p>
          <a:p>
            <a:pPr lvl="2" algn="l" eaLnBrk="1" hangingPunct="1">
              <a:lnSpc>
                <a:spcPct val="80000"/>
              </a:lnSpc>
            </a:pPr>
            <a:r>
              <a:rPr lang="en-US" altLang="en-US" sz="2200"/>
              <a:t>Memory pages/second</a:t>
            </a:r>
          </a:p>
          <a:p>
            <a:pPr lvl="2" algn="l" eaLnBrk="1" hangingPunct="1">
              <a:lnSpc>
                <a:spcPct val="80000"/>
              </a:lnSpc>
            </a:pPr>
            <a:r>
              <a:rPr lang="en-US" altLang="en-US" sz="2200"/>
              <a:t>Processor queue length</a:t>
            </a:r>
          </a:p>
          <a:p>
            <a:pPr lvl="2" algn="l" eaLnBrk="1" hangingPunct="1">
              <a:lnSpc>
                <a:spcPct val="80000"/>
              </a:lnSpc>
            </a:pPr>
            <a:r>
              <a:rPr lang="en-US" altLang="en-US" sz="2200"/>
              <a:t>Context switches per second</a:t>
            </a:r>
          </a:p>
          <a:p>
            <a:pPr lvl="2" algn="l" eaLnBrk="1" hangingPunct="1">
              <a:lnSpc>
                <a:spcPct val="80000"/>
              </a:lnSpc>
            </a:pPr>
            <a:r>
              <a:rPr lang="en-US" altLang="en-US" sz="2200"/>
              <a:t>Physical disk: average disk queue length</a:t>
            </a:r>
          </a:p>
          <a:p>
            <a:pPr lvl="2" algn="l" eaLnBrk="1" hangingPunct="1">
              <a:lnSpc>
                <a:spcPct val="80000"/>
              </a:lnSpc>
            </a:pPr>
            <a:r>
              <a:rPr lang="en-US" altLang="en-US" sz="2200"/>
              <a:t>Physical disk: % Disk Time</a:t>
            </a:r>
          </a:p>
          <a:p>
            <a:pPr lvl="2" algn="l" eaLnBrk="1" hangingPunct="1">
              <a:lnSpc>
                <a:spcPct val="80000"/>
              </a:lnSpc>
            </a:pPr>
            <a:r>
              <a:rPr lang="en-US" altLang="en-US" sz="2200"/>
              <a:t>Network interface: Packets Received Errors</a:t>
            </a:r>
          </a:p>
          <a:p>
            <a:pPr lvl="2" algn="l" eaLnBrk="1" hangingPunct="1">
              <a:lnSpc>
                <a:spcPct val="80000"/>
              </a:lnSpc>
            </a:pPr>
            <a:r>
              <a:rPr lang="en-US" altLang="en-US" sz="2200"/>
              <a:t>Network interface: Packets Outbound Errors</a:t>
            </a:r>
          </a:p>
          <a:p>
            <a:pPr lvl="1" algn="l" eaLnBrk="1" hangingPunct="1">
              <a:lnSpc>
                <a:spcPct val="80000"/>
              </a:lnSpc>
              <a:buFont typeface="Wingdings" panose="05000000000000000000" pitchFamily="2" charset="2"/>
              <a:buChar char="ü"/>
            </a:pPr>
            <a:r>
              <a:rPr lang="en-US" altLang="en-US" sz="2200"/>
              <a:t>Web and application server tier</a:t>
            </a:r>
          </a:p>
          <a:p>
            <a:pPr lvl="1" algn="l" eaLnBrk="1" hangingPunct="1">
              <a:lnSpc>
                <a:spcPct val="80000"/>
              </a:lnSpc>
              <a:buFont typeface="Wingdings" panose="05000000000000000000" pitchFamily="2" charset="2"/>
              <a:buChar char="ü"/>
            </a:pPr>
            <a:r>
              <a:rPr lang="en-US" altLang="en-US" sz="2200"/>
              <a:t>Database server tier</a:t>
            </a:r>
          </a:p>
          <a:p>
            <a:pPr lvl="1" algn="l" eaLnBrk="1" hangingPunct="1">
              <a:lnSpc>
                <a:spcPct val="80000"/>
              </a:lnSpc>
              <a:buFont typeface="Wingdings" panose="05000000000000000000" pitchFamily="2" charset="2"/>
              <a:buChar char="ü"/>
            </a:pPr>
            <a:r>
              <a:rPr lang="en-US" altLang="en-US" sz="2200"/>
              <a:t>Mainframe tier</a:t>
            </a:r>
          </a:p>
          <a:p>
            <a:pPr algn="l" eaLnBrk="1" hangingPunct="1">
              <a:lnSpc>
                <a:spcPct val="80000"/>
              </a:lnSpc>
              <a:buFont typeface="Wingdings" panose="05000000000000000000" pitchFamily="2" charset="2"/>
              <a:buNone/>
            </a:pPr>
            <a:endParaRPr lang="en-US" altLang="en-US" sz="2200"/>
          </a:p>
        </p:txBody>
      </p:sp>
      <p:sp>
        <p:nvSpPr>
          <p:cNvPr id="133123" name="Rectangle 2">
            <a:extLst>
              <a:ext uri="{FF2B5EF4-FFF2-40B4-BE49-F238E27FC236}">
                <a16:creationId xmlns:a16="http://schemas.microsoft.com/office/drawing/2014/main" id="{36E7B116-E6E1-3DD3-5117-0543ED37831B}"/>
              </a:ext>
            </a:extLst>
          </p:cNvPr>
          <p:cNvSpPr>
            <a:spLocks noChangeArrowheads="1"/>
          </p:cNvSpPr>
          <p:nvPr/>
        </p:nvSpPr>
        <p:spPr bwMode="auto">
          <a:xfrm>
            <a:off x="1066800" y="85725"/>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justLow" defTabSz="-13873163">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342900" indent="-342900" algn="justLow" defTabSz="-13873163">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342900" indent="-342900" algn="justLow" defTabSz="-13873163">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342900" indent="-342900" algn="justLow" defTabSz="-13873163">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342900" indent="-342900" algn="justLow" defTabSz="-13873163">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8001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12573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17145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21717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ctr" rtl="1" eaLnBrk="1" hangingPunct="1">
              <a:spcBef>
                <a:spcPct val="0"/>
              </a:spcBef>
              <a:buClrTx/>
              <a:buFontTx/>
              <a:buNone/>
            </a:pPr>
            <a:r>
              <a:rPr lang="en-US" altLang="en-US"/>
              <a:t>key Performance Indicators (KPIs)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a:extLst>
              <a:ext uri="{FF2B5EF4-FFF2-40B4-BE49-F238E27FC236}">
                <a16:creationId xmlns:a16="http://schemas.microsoft.com/office/drawing/2014/main" id="{D1F91C85-56C6-6A6E-401F-7EC11B1B7020}"/>
              </a:ext>
            </a:extLst>
          </p:cNvPr>
          <p:cNvSpPr>
            <a:spLocks noGrp="1" noChangeArrowheads="1"/>
          </p:cNvSpPr>
          <p:nvPr>
            <p:ph type="body" idx="4294967295"/>
          </p:nvPr>
        </p:nvSpPr>
        <p:spPr/>
        <p:txBody>
          <a:bodyPr/>
          <a:lstStyle/>
          <a:p>
            <a:pPr algn="l" eaLnBrk="1" hangingPunct="1">
              <a:lnSpc>
                <a:spcPct val="90000"/>
              </a:lnSpc>
            </a:pPr>
            <a:endParaRPr lang="en-US" altLang="en-US" sz="2300"/>
          </a:p>
          <a:p>
            <a:pPr algn="l" eaLnBrk="1" hangingPunct="1">
              <a:lnSpc>
                <a:spcPct val="90000"/>
              </a:lnSpc>
            </a:pPr>
            <a:r>
              <a:rPr lang="en-US" altLang="en-US" sz="2300"/>
              <a:t>network monitoring focuses</a:t>
            </a:r>
          </a:p>
          <a:p>
            <a:pPr lvl="1" algn="l" eaLnBrk="1" hangingPunct="1">
              <a:lnSpc>
                <a:spcPct val="90000"/>
              </a:lnSpc>
            </a:pPr>
            <a:r>
              <a:rPr lang="en-US" altLang="en-US" sz="2300"/>
              <a:t>Packet round-trip time</a:t>
            </a:r>
          </a:p>
          <a:p>
            <a:pPr lvl="1" algn="l" eaLnBrk="1" hangingPunct="1">
              <a:lnSpc>
                <a:spcPct val="90000"/>
              </a:lnSpc>
            </a:pPr>
            <a:r>
              <a:rPr lang="en-US" altLang="en-US" sz="2300"/>
              <a:t>Detection of any errors that may occur as a result of high data volumes</a:t>
            </a:r>
          </a:p>
          <a:p>
            <a:pPr lvl="1" algn="l" eaLnBrk="1" hangingPunct="1">
              <a:lnSpc>
                <a:spcPct val="90000"/>
              </a:lnSpc>
            </a:pPr>
            <a:r>
              <a:rPr lang="en-US" altLang="en-US" sz="2300"/>
              <a:t>For the Windows and Unix/Linux operating systems there are performance counters that monitor the amount of data being handled by each NIC card as well as the number of errors (both incoming and outgoing) detected during a performance test execution.</a:t>
            </a:r>
          </a:p>
          <a:p>
            <a:pPr lvl="1" algn="l" eaLnBrk="1" hangingPunct="1">
              <a:lnSpc>
                <a:spcPct val="90000"/>
              </a:lnSpc>
            </a:pPr>
            <a:r>
              <a:rPr lang="en-US" altLang="en-US" sz="2300"/>
              <a:t>To help better differentiate between server and network problems, some automated performance test tools separate server and network time for each element within a web page</a:t>
            </a:r>
            <a:endParaRPr lang="en-US" altLang="en-US" sz="2100"/>
          </a:p>
        </p:txBody>
      </p:sp>
      <p:sp>
        <p:nvSpPr>
          <p:cNvPr id="134147" name="Rectangle 2">
            <a:extLst>
              <a:ext uri="{FF2B5EF4-FFF2-40B4-BE49-F238E27FC236}">
                <a16:creationId xmlns:a16="http://schemas.microsoft.com/office/drawing/2014/main" id="{7A51486F-F9BD-1387-EF54-CDB86293F627}"/>
              </a:ext>
            </a:extLst>
          </p:cNvPr>
          <p:cNvSpPr>
            <a:spLocks noChangeArrowheads="1"/>
          </p:cNvSpPr>
          <p:nvPr/>
        </p:nvSpPr>
        <p:spPr bwMode="auto">
          <a:xfrm>
            <a:off x="1066800" y="85725"/>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justLow" defTabSz="-13873163">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342900" indent="-342900" algn="justLow" defTabSz="-13873163">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342900" indent="-342900" algn="justLow" defTabSz="-13873163">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342900" indent="-342900" algn="justLow" defTabSz="-13873163">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342900" indent="-342900" algn="justLow" defTabSz="-13873163">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8001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12573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17145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21717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r>
              <a:rPr lang="en-US" altLang="en-US"/>
              <a:t>Key Performance Indicators (KPIs)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0599A094-AF70-60FE-0C43-AAFFB0E3FEA9}"/>
              </a:ext>
            </a:extLst>
          </p:cNvPr>
          <p:cNvSpPr>
            <a:spLocks noGrp="1" noChangeArrowheads="1"/>
          </p:cNvSpPr>
          <p:nvPr>
            <p:ph type="title" idx="4294967295"/>
          </p:nvPr>
        </p:nvSpPr>
        <p:spPr>
          <a:xfrm>
            <a:off x="574675" y="152400"/>
            <a:ext cx="8001000" cy="676275"/>
          </a:xfrm>
        </p:spPr>
        <p:txBody>
          <a:bodyPr anchor="ctr"/>
          <a:lstStyle/>
          <a:p>
            <a:pPr eaLnBrk="1" hangingPunct="1"/>
            <a:r>
              <a:rPr lang="en-US" altLang="en-US"/>
              <a:t>Example</a:t>
            </a:r>
          </a:p>
        </p:txBody>
      </p:sp>
      <p:pic>
        <p:nvPicPr>
          <p:cNvPr id="135171" name="Picture 4">
            <a:extLst>
              <a:ext uri="{FF2B5EF4-FFF2-40B4-BE49-F238E27FC236}">
                <a16:creationId xmlns:a16="http://schemas.microsoft.com/office/drawing/2014/main" id="{C867BD8B-2FD4-8F91-FD7C-89C1C4CB8256}"/>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55613" y="2095500"/>
            <a:ext cx="8459787" cy="3467100"/>
          </a:xfrm>
          <a:noFill/>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F6C5100-DCA7-A6F9-2D4D-B0ECAC1A9320}"/>
              </a:ext>
            </a:extLst>
          </p:cNvPr>
          <p:cNvSpPr>
            <a:spLocks noGrp="1" noChangeArrowheads="1"/>
          </p:cNvSpPr>
          <p:nvPr>
            <p:ph type="title" idx="4294967295"/>
          </p:nvPr>
        </p:nvSpPr>
        <p:spPr/>
        <p:txBody>
          <a:bodyPr anchor="ctr"/>
          <a:lstStyle/>
          <a:p>
            <a:pPr eaLnBrk="1" hangingPunct="1"/>
            <a:r>
              <a:rPr lang="en-US" altLang="en-US"/>
              <a:t>Why Performance Test</a:t>
            </a:r>
          </a:p>
        </p:txBody>
      </p:sp>
      <p:sp>
        <p:nvSpPr>
          <p:cNvPr id="90115" name="Rectangle 3">
            <a:extLst>
              <a:ext uri="{FF2B5EF4-FFF2-40B4-BE49-F238E27FC236}">
                <a16:creationId xmlns:a16="http://schemas.microsoft.com/office/drawing/2014/main" id="{78D44B1F-5B4D-B11B-55FB-8528447D09F4}"/>
              </a:ext>
            </a:extLst>
          </p:cNvPr>
          <p:cNvSpPr>
            <a:spLocks noGrp="1" noChangeArrowheads="1"/>
          </p:cNvSpPr>
          <p:nvPr>
            <p:ph type="body" idx="4294967295"/>
          </p:nvPr>
        </p:nvSpPr>
        <p:spPr/>
        <p:txBody>
          <a:bodyPr/>
          <a:lstStyle/>
          <a:p>
            <a:pPr algn="l" eaLnBrk="1" hangingPunct="1">
              <a:buFont typeface="Wingdings" panose="05000000000000000000" pitchFamily="2" charset="2"/>
              <a:buChar char="v"/>
            </a:pPr>
            <a:r>
              <a:rPr lang="en-US" altLang="en-US"/>
              <a:t>What is it?</a:t>
            </a:r>
          </a:p>
          <a:p>
            <a:pPr algn="l" eaLnBrk="1" hangingPunct="1">
              <a:buFont typeface="Wingdings" panose="05000000000000000000" pitchFamily="2" charset="2"/>
              <a:buChar char="v"/>
            </a:pPr>
            <a:r>
              <a:rPr lang="en-US" altLang="en-US"/>
              <a:t>Why is so important?</a:t>
            </a:r>
            <a:endParaRPr lang="fa-IR" altLang="en-US"/>
          </a:p>
          <a:p>
            <a:pPr algn="l" eaLnBrk="1" hangingPunct="1">
              <a:buFont typeface="Wingdings" panose="05000000000000000000" pitchFamily="2" charset="2"/>
              <a:buChar char="v"/>
            </a:pPr>
            <a:r>
              <a:rPr lang="en-US" altLang="en-US"/>
              <a:t>Why carry out performance testing in the first place</a:t>
            </a:r>
          </a:p>
        </p:txBody>
      </p:sp>
      <p:pic>
        <p:nvPicPr>
          <p:cNvPr id="90116" name="Picture 4" descr="an00106_">
            <a:extLst>
              <a:ext uri="{FF2B5EF4-FFF2-40B4-BE49-F238E27FC236}">
                <a16:creationId xmlns:a16="http://schemas.microsoft.com/office/drawing/2014/main" id="{A03630B7-AC6B-8A4C-F27C-5CC927B1E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552825"/>
            <a:ext cx="357981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D78C423-0627-1614-006F-08E9DA9F9698}"/>
              </a:ext>
            </a:extLst>
          </p:cNvPr>
          <p:cNvSpPr>
            <a:spLocks noChangeArrowheads="1"/>
          </p:cNvSpPr>
          <p:nvPr/>
        </p:nvSpPr>
        <p:spPr bwMode="auto">
          <a:xfrm>
            <a:off x="533400" y="2286000"/>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justLow" defTabSz="-13873163">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342900" indent="-342900" algn="justLow" defTabSz="-13873163">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342900" indent="-342900" algn="justLow" defTabSz="-13873163">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342900" indent="-342900" algn="justLow" defTabSz="-13873163">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342900" indent="-342900" algn="justLow" defTabSz="-13873163">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8001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12573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17145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2171700" indent="-342900" algn="justLow" defTabSz="-13873163"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ctr" rtl="1" eaLnBrk="1" hangingPunct="1">
              <a:spcBef>
                <a:spcPct val="0"/>
              </a:spcBef>
              <a:buClrTx/>
              <a:buFontTx/>
              <a:buNone/>
            </a:pPr>
            <a:r>
              <a:rPr lang="en-US" altLang="en-US" sz="3400"/>
              <a:t>The Process of performance testing</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F47D585B-2843-7BD4-F22A-83D3747C8472}"/>
              </a:ext>
            </a:extLst>
          </p:cNvPr>
          <p:cNvSpPr>
            <a:spLocks noGrp="1" noChangeArrowheads="1"/>
          </p:cNvSpPr>
          <p:nvPr>
            <p:ph type="title" idx="4294967295"/>
          </p:nvPr>
        </p:nvSpPr>
        <p:spPr>
          <a:xfrm>
            <a:off x="990600" y="152400"/>
            <a:ext cx="8001000" cy="676275"/>
          </a:xfrm>
        </p:spPr>
        <p:txBody>
          <a:bodyPr anchor="ctr"/>
          <a:lstStyle/>
          <a:p>
            <a:pPr eaLnBrk="1" hangingPunct="1"/>
            <a:r>
              <a:rPr lang="en-US" altLang="en-US" sz="3400"/>
              <a:t>Allocating enough time to performance</a:t>
            </a:r>
            <a:br>
              <a:rPr lang="en-US" altLang="en-US" sz="3400"/>
            </a:br>
            <a:r>
              <a:rPr lang="en-US" altLang="en-US" sz="3400"/>
              <a:t> test effectively</a:t>
            </a:r>
          </a:p>
        </p:txBody>
      </p:sp>
      <p:sp>
        <p:nvSpPr>
          <p:cNvPr id="137219" name="Rectangle 3">
            <a:extLst>
              <a:ext uri="{FF2B5EF4-FFF2-40B4-BE49-F238E27FC236}">
                <a16:creationId xmlns:a16="http://schemas.microsoft.com/office/drawing/2014/main" id="{1BE9902A-AC6B-DB1D-0CF4-C1118D9222CD}"/>
              </a:ext>
            </a:extLst>
          </p:cNvPr>
          <p:cNvSpPr>
            <a:spLocks noGrp="1" noChangeArrowheads="1"/>
          </p:cNvSpPr>
          <p:nvPr>
            <p:ph type="body" idx="4294967295"/>
          </p:nvPr>
        </p:nvSpPr>
        <p:spPr>
          <a:xfrm>
            <a:off x="381000" y="1219200"/>
            <a:ext cx="8458200" cy="4419600"/>
          </a:xfrm>
        </p:spPr>
        <p:txBody>
          <a:bodyPr/>
          <a:lstStyle/>
          <a:p>
            <a:pPr algn="l" eaLnBrk="1" hangingPunct="1"/>
            <a:r>
              <a:rPr lang="en-US" altLang="en-US"/>
              <a:t>Lead time to prepare test environment</a:t>
            </a:r>
          </a:p>
          <a:p>
            <a:pPr algn="l" eaLnBrk="1" hangingPunct="1"/>
            <a:r>
              <a:rPr lang="en-US" altLang="en-US"/>
              <a:t>Lead time to prepare the injection environment</a:t>
            </a:r>
          </a:p>
          <a:p>
            <a:pPr algn="l" eaLnBrk="1" hangingPunct="1"/>
            <a:r>
              <a:rPr lang="en-US" altLang="en-US"/>
              <a:t>Time to identify and script business transactions</a:t>
            </a:r>
          </a:p>
          <a:p>
            <a:pPr algn="l" eaLnBrk="1" hangingPunct="1"/>
            <a:r>
              <a:rPr lang="en-US" altLang="en-US"/>
              <a:t>Time to identify and create enough test data</a:t>
            </a:r>
          </a:p>
          <a:p>
            <a:pPr algn="l" eaLnBrk="1" hangingPunct="1"/>
            <a:r>
              <a:rPr lang="en-US" altLang="en-US"/>
              <a:t>Time to prepare and execute performance test runs</a:t>
            </a:r>
          </a:p>
          <a:p>
            <a:pPr algn="l" eaLnBrk="1" hangingPunct="1"/>
            <a:r>
              <a:rPr lang="en-US" altLang="en-US"/>
              <a:t>Time to deal with any problems identified</a:t>
            </a:r>
          </a:p>
          <a:p>
            <a:pPr algn="l" eaLnBrk="1" hangingPunct="1"/>
            <a:endParaRPr lang="en-US" altLang="en-US"/>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C00FEF09-75C1-4D62-5EB6-A7FBF746BE28}"/>
              </a:ext>
            </a:extLst>
          </p:cNvPr>
          <p:cNvSpPr>
            <a:spLocks noGrp="1" noChangeArrowheads="1"/>
          </p:cNvSpPr>
          <p:nvPr>
            <p:ph type="title" idx="4294967295"/>
          </p:nvPr>
        </p:nvSpPr>
        <p:spPr>
          <a:xfrm>
            <a:off x="533400" y="0"/>
            <a:ext cx="8001000" cy="676275"/>
          </a:xfrm>
        </p:spPr>
        <p:txBody>
          <a:bodyPr anchor="ctr"/>
          <a:lstStyle/>
          <a:p>
            <a:pPr eaLnBrk="1" hangingPunct="1"/>
            <a:r>
              <a:rPr lang="en-US" altLang="en-US"/>
              <a:t>Sample of time scale</a:t>
            </a:r>
          </a:p>
        </p:txBody>
      </p:sp>
      <p:sp>
        <p:nvSpPr>
          <p:cNvPr id="138243" name="Rectangle 3">
            <a:extLst>
              <a:ext uri="{FF2B5EF4-FFF2-40B4-BE49-F238E27FC236}">
                <a16:creationId xmlns:a16="http://schemas.microsoft.com/office/drawing/2014/main" id="{D092C753-D660-12C5-E8F6-ED43545F7B5B}"/>
              </a:ext>
            </a:extLst>
          </p:cNvPr>
          <p:cNvSpPr>
            <a:spLocks noGrp="1" noChangeArrowheads="1"/>
          </p:cNvSpPr>
          <p:nvPr>
            <p:ph type="body" idx="4294967295"/>
          </p:nvPr>
        </p:nvSpPr>
        <p:spPr>
          <a:xfrm>
            <a:off x="533400" y="1433513"/>
            <a:ext cx="8001000" cy="4967287"/>
          </a:xfrm>
        </p:spPr>
        <p:txBody>
          <a:bodyPr/>
          <a:lstStyle/>
          <a:p>
            <a:pPr algn="l" eaLnBrk="1" hangingPunct="1">
              <a:lnSpc>
                <a:spcPct val="90000"/>
              </a:lnSpc>
            </a:pPr>
            <a:r>
              <a:rPr lang="en-US" altLang="en-US"/>
              <a:t>Scripting performance test transactions: Allow half a day per transaction.</a:t>
            </a:r>
          </a:p>
          <a:p>
            <a:pPr algn="l" eaLnBrk="1" hangingPunct="1">
              <a:lnSpc>
                <a:spcPct val="90000"/>
              </a:lnSpc>
            </a:pPr>
            <a:r>
              <a:rPr lang="en-US" altLang="en-US"/>
              <a:t>Creating and validating performance test sessions or scenarios: Typically one to two days' work.</a:t>
            </a:r>
          </a:p>
          <a:p>
            <a:pPr algn="l" eaLnBrk="1" hangingPunct="1">
              <a:lnSpc>
                <a:spcPct val="90000"/>
              </a:lnSpc>
            </a:pPr>
            <a:r>
              <a:rPr lang="en-US" altLang="en-US"/>
              <a:t>Performance test execution: Allow a minimum of five days.</a:t>
            </a:r>
          </a:p>
          <a:p>
            <a:pPr algn="l" eaLnBrk="1" hangingPunct="1">
              <a:lnSpc>
                <a:spcPct val="90000"/>
              </a:lnSpc>
            </a:pPr>
            <a:r>
              <a:rPr lang="en-US" altLang="en-US"/>
              <a:t>Data collection (and software uninstall): Allow one day.</a:t>
            </a:r>
          </a:p>
          <a:p>
            <a:pPr algn="l" eaLnBrk="1" hangingPunct="1">
              <a:lnSpc>
                <a:spcPct val="90000"/>
              </a:lnSpc>
              <a:buFont typeface="Wingdings" panose="05000000000000000000" pitchFamily="2" charset="2"/>
              <a:buNone/>
            </a:pPr>
            <a:endParaRPr lang="en-US" altLang="en-US"/>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3831476-6819-5FC3-CDEB-602899650074}"/>
              </a:ext>
            </a:extLst>
          </p:cNvPr>
          <p:cNvSpPr>
            <a:spLocks noGrp="1" noChangeArrowheads="1"/>
          </p:cNvSpPr>
          <p:nvPr>
            <p:ph type="title" idx="4294967295"/>
          </p:nvPr>
        </p:nvSpPr>
        <p:spPr>
          <a:xfrm>
            <a:off x="914400" y="0"/>
            <a:ext cx="8229600" cy="838200"/>
          </a:xfrm>
        </p:spPr>
        <p:txBody>
          <a:bodyPr anchor="ctr"/>
          <a:lstStyle/>
          <a:p>
            <a:pPr eaLnBrk="1" hangingPunct="1"/>
            <a:r>
              <a:rPr lang="en-US" altLang="en-US" sz="3400"/>
              <a:t>Necessary information for project </a:t>
            </a:r>
            <a:br>
              <a:rPr lang="en-US" altLang="en-US" sz="3400"/>
            </a:br>
            <a:r>
              <a:rPr lang="en-US" altLang="en-US" sz="3400"/>
              <a:t>plan </a:t>
            </a:r>
            <a:r>
              <a:rPr lang="fa-IR" altLang="en-US" sz="3400"/>
              <a:t> </a:t>
            </a:r>
            <a:r>
              <a:rPr lang="en-US" altLang="en-US" sz="3400"/>
              <a:t>creation</a:t>
            </a:r>
          </a:p>
        </p:txBody>
      </p:sp>
      <p:sp>
        <p:nvSpPr>
          <p:cNvPr id="139267" name="Rectangle 3">
            <a:extLst>
              <a:ext uri="{FF2B5EF4-FFF2-40B4-BE49-F238E27FC236}">
                <a16:creationId xmlns:a16="http://schemas.microsoft.com/office/drawing/2014/main" id="{8C79F1A4-3021-CA72-2DAF-C8F05C73B453}"/>
              </a:ext>
            </a:extLst>
          </p:cNvPr>
          <p:cNvSpPr>
            <a:spLocks noGrp="1" noChangeArrowheads="1"/>
          </p:cNvSpPr>
          <p:nvPr>
            <p:ph type="body" idx="4294967295"/>
          </p:nvPr>
        </p:nvSpPr>
        <p:spPr/>
        <p:txBody>
          <a:bodyPr/>
          <a:lstStyle/>
          <a:p>
            <a:pPr algn="l" eaLnBrk="1" hangingPunct="1">
              <a:lnSpc>
                <a:spcPct val="80000"/>
              </a:lnSpc>
            </a:pPr>
            <a:r>
              <a:rPr lang="en-US" altLang="en-US" sz="2100">
                <a:solidFill>
                  <a:schemeClr val="tx1"/>
                </a:solidFill>
              </a:rPr>
              <a:t>Deadlines available to complete performance testing, including the scheduled deployment date.</a:t>
            </a:r>
          </a:p>
          <a:p>
            <a:pPr algn="l" eaLnBrk="1" hangingPunct="1">
              <a:lnSpc>
                <a:spcPct val="80000"/>
              </a:lnSpc>
            </a:pPr>
            <a:r>
              <a:rPr lang="en-US" altLang="en-US" sz="2100">
                <a:solidFill>
                  <a:schemeClr val="tx1"/>
                </a:solidFill>
              </a:rPr>
              <a:t>Whether to use internal or external resources to perform the tests.</a:t>
            </a:r>
          </a:p>
          <a:p>
            <a:pPr algn="l" eaLnBrk="1" hangingPunct="1">
              <a:lnSpc>
                <a:spcPct val="80000"/>
              </a:lnSpc>
            </a:pPr>
            <a:r>
              <a:rPr lang="en-US" altLang="en-US" sz="2100">
                <a:solidFill>
                  <a:schemeClr val="tx1"/>
                </a:solidFill>
              </a:rPr>
              <a:t>Test environment design agreed. (An appropriate test environment will require longer to create than you estimate.)</a:t>
            </a:r>
          </a:p>
          <a:p>
            <a:pPr algn="l" eaLnBrk="1" hangingPunct="1">
              <a:lnSpc>
                <a:spcPct val="80000"/>
              </a:lnSpc>
            </a:pPr>
            <a:r>
              <a:rPr lang="en-US" altLang="en-US" sz="2100">
                <a:solidFill>
                  <a:schemeClr val="tx1"/>
                </a:solidFill>
              </a:rPr>
              <a:t>Ensure that a code freeze applies to the test environment within each testing cycle.</a:t>
            </a:r>
          </a:p>
          <a:p>
            <a:pPr algn="l" eaLnBrk="1" hangingPunct="1">
              <a:lnSpc>
                <a:spcPct val="80000"/>
              </a:lnSpc>
            </a:pPr>
            <a:r>
              <a:rPr lang="en-US" altLang="en-US" sz="2100">
                <a:solidFill>
                  <a:schemeClr val="tx1"/>
                </a:solidFill>
              </a:rPr>
              <a:t>Ensure that the test environment will not be affected by other user activity.</a:t>
            </a:r>
          </a:p>
          <a:p>
            <a:pPr algn="l" eaLnBrk="1" hangingPunct="1">
              <a:lnSpc>
                <a:spcPct val="80000"/>
              </a:lnSpc>
            </a:pPr>
            <a:r>
              <a:rPr lang="en-US" altLang="en-US" sz="2100">
                <a:solidFill>
                  <a:schemeClr val="tx1"/>
                </a:solidFill>
              </a:rPr>
              <a:t>All performance targets identified and agreed to by appropriate business stakeholders.</a:t>
            </a:r>
          </a:p>
          <a:p>
            <a:pPr algn="l" eaLnBrk="1" hangingPunct="1">
              <a:lnSpc>
                <a:spcPct val="80000"/>
              </a:lnSpc>
            </a:pPr>
            <a:r>
              <a:rPr lang="en-US" altLang="en-US" sz="2100">
                <a:solidFill>
                  <a:schemeClr val="tx1"/>
                </a:solidFill>
              </a:rPr>
              <a:t>The key application transactions identified, documented, and ready to script.</a:t>
            </a:r>
          </a:p>
          <a:p>
            <a:pPr algn="l" eaLnBrk="1" hangingPunct="1">
              <a:lnSpc>
                <a:spcPct val="80000"/>
              </a:lnSpc>
            </a:pPr>
            <a:r>
              <a:rPr lang="en-US" altLang="en-US" sz="2100">
                <a:solidFill>
                  <a:schemeClr val="tx1"/>
                </a:solidFill>
              </a:rPr>
              <a:t>Which parts of transactions should be monitored separately (i.e.,checkpoints).</a:t>
            </a:r>
          </a:p>
          <a:p>
            <a:pPr algn="l" eaLnBrk="1" hangingPunct="1">
              <a:lnSpc>
                <a:spcPct val="80000"/>
              </a:lnSpc>
            </a:pPr>
            <a:r>
              <a:rPr lang="en-US" altLang="en-US" sz="2100">
                <a:solidFill>
                  <a:schemeClr val="tx1"/>
                </a:solidFill>
              </a:rPr>
              <a:t>Identify the input, target, and runtime data requirements for the transactions that you select.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AE34199-6E9B-6EE7-1DF0-D3D245019020}"/>
              </a:ext>
            </a:extLst>
          </p:cNvPr>
          <p:cNvSpPr>
            <a:spLocks noGrp="1" noChangeArrowheads="1"/>
          </p:cNvSpPr>
          <p:nvPr>
            <p:ph type="title" idx="4294967295"/>
          </p:nvPr>
        </p:nvSpPr>
        <p:spPr>
          <a:xfrm>
            <a:off x="457200" y="0"/>
            <a:ext cx="8229600" cy="990600"/>
          </a:xfrm>
        </p:spPr>
        <p:txBody>
          <a:bodyPr anchor="ctr"/>
          <a:lstStyle/>
          <a:p>
            <a:pPr eaLnBrk="1" hangingPunct="1"/>
            <a:r>
              <a:rPr lang="en-US" altLang="en-US" sz="3400"/>
              <a:t>Necessary information for project </a:t>
            </a:r>
            <a:br>
              <a:rPr lang="en-US" altLang="en-US" sz="3400"/>
            </a:br>
            <a:r>
              <a:rPr lang="en-US" altLang="en-US" sz="3400"/>
              <a:t>plan</a:t>
            </a:r>
            <a:r>
              <a:rPr lang="fa-IR" altLang="en-US" sz="3400"/>
              <a:t> </a:t>
            </a:r>
            <a:r>
              <a:rPr lang="en-US" altLang="en-US" sz="3400"/>
              <a:t>creation</a:t>
            </a:r>
          </a:p>
        </p:txBody>
      </p:sp>
      <p:sp>
        <p:nvSpPr>
          <p:cNvPr id="140291" name="Rectangle 3">
            <a:extLst>
              <a:ext uri="{FF2B5EF4-FFF2-40B4-BE49-F238E27FC236}">
                <a16:creationId xmlns:a16="http://schemas.microsoft.com/office/drawing/2014/main" id="{887B69C9-AFF9-1305-2542-7284199A643D}"/>
              </a:ext>
            </a:extLst>
          </p:cNvPr>
          <p:cNvSpPr>
            <a:spLocks noGrp="1" noChangeArrowheads="1"/>
          </p:cNvSpPr>
          <p:nvPr>
            <p:ph type="body" idx="4294967295"/>
          </p:nvPr>
        </p:nvSpPr>
        <p:spPr>
          <a:xfrm>
            <a:off x="566738" y="1066800"/>
            <a:ext cx="8001000" cy="4967288"/>
          </a:xfrm>
        </p:spPr>
        <p:txBody>
          <a:bodyPr/>
          <a:lstStyle/>
          <a:p>
            <a:pPr algn="l" eaLnBrk="1" hangingPunct="1">
              <a:lnSpc>
                <a:spcPct val="80000"/>
              </a:lnSpc>
            </a:pPr>
            <a:r>
              <a:rPr lang="en-US" altLang="en-US" sz="2500">
                <a:solidFill>
                  <a:schemeClr val="tx1"/>
                </a:solidFill>
              </a:rPr>
              <a:t>Make sure that you can create </a:t>
            </a:r>
            <a:r>
              <a:rPr lang="en-US" altLang="en-US" sz="2400">
                <a:solidFill>
                  <a:schemeClr val="tx1"/>
                </a:solidFill>
              </a:rPr>
              <a:t>enough test data of the correct type within the time frames of your testing project. Don't forget about data security and confidentiality.</a:t>
            </a:r>
          </a:p>
          <a:p>
            <a:pPr eaLnBrk="1" hangingPunct="1">
              <a:lnSpc>
                <a:spcPct val="80000"/>
              </a:lnSpc>
            </a:pPr>
            <a:r>
              <a:rPr lang="en-US" altLang="en-US" sz="2400">
                <a:solidFill>
                  <a:schemeClr val="tx1"/>
                </a:solidFill>
              </a:rPr>
              <a:t>Performance tests identified in terms of number, type, transaction content, and virtual user deployment. You should also have decided on the think time, pacing, and injection profile for each transaction deployment.</a:t>
            </a:r>
          </a:p>
          <a:p>
            <a:pPr eaLnBrk="1" hangingPunct="1">
              <a:lnSpc>
                <a:spcPct val="80000"/>
              </a:lnSpc>
            </a:pPr>
            <a:r>
              <a:rPr lang="en-US" altLang="en-US" sz="2400">
                <a:solidFill>
                  <a:schemeClr val="tx1"/>
                </a:solidFill>
              </a:rPr>
              <a:t>Identify and document server, application server, and network KPIs.</a:t>
            </a:r>
          </a:p>
          <a:p>
            <a:pPr eaLnBrk="1" hangingPunct="1">
              <a:lnSpc>
                <a:spcPct val="80000"/>
              </a:lnSpc>
            </a:pPr>
            <a:r>
              <a:rPr lang="en-US" altLang="en-US" sz="2400">
                <a:solidFill>
                  <a:schemeClr val="tx1"/>
                </a:solidFill>
              </a:rPr>
              <a:t>Identify the deliverables from the performance test in terms of a report on the test's outcome versus the agreed performance targets.</a:t>
            </a:r>
          </a:p>
          <a:p>
            <a:pPr eaLnBrk="1" hangingPunct="1">
              <a:lnSpc>
                <a:spcPct val="80000"/>
              </a:lnSpc>
            </a:pPr>
            <a:r>
              <a:rPr lang="en-US" altLang="en-US" sz="2400">
                <a:solidFill>
                  <a:schemeClr val="tx1"/>
                </a:solidFill>
              </a:rPr>
              <a:t>A procedure is defined for submission of performance defects discovered during testing cycles to development or the application vendor.</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451D04B7-B0C7-C2C9-61D8-1E4532645479}"/>
              </a:ext>
            </a:extLst>
          </p:cNvPr>
          <p:cNvSpPr>
            <a:spLocks noGrp="1" noChangeArrowheads="1"/>
          </p:cNvSpPr>
          <p:nvPr>
            <p:ph type="title" idx="4294967295"/>
          </p:nvPr>
        </p:nvSpPr>
        <p:spPr>
          <a:xfrm>
            <a:off x="609600" y="0"/>
            <a:ext cx="8001000" cy="676275"/>
          </a:xfrm>
        </p:spPr>
        <p:txBody>
          <a:bodyPr anchor="ctr"/>
          <a:lstStyle/>
          <a:p>
            <a:pPr eaLnBrk="1" hangingPunct="1"/>
            <a:r>
              <a:rPr lang="en-US" altLang="en-US"/>
              <a:t>performance testing in-house</a:t>
            </a:r>
          </a:p>
        </p:txBody>
      </p:sp>
      <p:sp>
        <p:nvSpPr>
          <p:cNvPr id="141315" name="Rectangle 3">
            <a:extLst>
              <a:ext uri="{FF2B5EF4-FFF2-40B4-BE49-F238E27FC236}">
                <a16:creationId xmlns:a16="http://schemas.microsoft.com/office/drawing/2014/main" id="{4B722D9C-80C2-069E-2D94-A7B9DC9BBA75}"/>
              </a:ext>
            </a:extLst>
          </p:cNvPr>
          <p:cNvSpPr>
            <a:spLocks noGrp="1" noChangeArrowheads="1"/>
          </p:cNvSpPr>
          <p:nvPr>
            <p:ph type="body" idx="4294967295"/>
          </p:nvPr>
        </p:nvSpPr>
        <p:spPr>
          <a:xfrm>
            <a:off x="533400" y="1066800"/>
            <a:ext cx="8001000" cy="4967288"/>
          </a:xfrm>
        </p:spPr>
        <p:txBody>
          <a:bodyPr/>
          <a:lstStyle/>
          <a:p>
            <a:pPr algn="l" eaLnBrk="1" hangingPunct="1">
              <a:lnSpc>
                <a:spcPct val="90000"/>
              </a:lnSpc>
            </a:pPr>
            <a:r>
              <a:rPr lang="en-US" altLang="en-US"/>
              <a:t>Do you have a dedicated performance testing team? At a minimum you will need a project manager and enough testing personnel (rarely are more than two needed) to handle the scale of the project. </a:t>
            </a:r>
          </a:p>
          <a:p>
            <a:pPr algn="l" eaLnBrk="1" hangingPunct="1">
              <a:lnSpc>
                <a:spcPct val="90000"/>
              </a:lnSpc>
            </a:pPr>
            <a:r>
              <a:rPr lang="en-US" altLang="en-US"/>
              <a:t>Make sure the team has the tools and resources it needs to performance test effectively.</a:t>
            </a:r>
          </a:p>
          <a:p>
            <a:pPr algn="l" eaLnBrk="1" hangingPunct="1">
              <a:lnSpc>
                <a:spcPct val="90000"/>
              </a:lnSpc>
            </a:pPr>
            <a:r>
              <a:rPr lang="en-US" altLang="en-US"/>
              <a:t>Ensure all team members are adequately trained in the testing concepts and tools to be used.</a:t>
            </a:r>
          </a:p>
          <a:p>
            <a:pPr algn="l" eaLnBrk="1" hangingPunct="1">
              <a:lnSpc>
                <a:spcPct val="90000"/>
              </a:lnSpc>
            </a:pPr>
            <a:endParaRPr lang="en-US" altLang="en-US"/>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3C8AC41-A546-7CC7-4C95-0018CE0C10CF}"/>
              </a:ext>
            </a:extLst>
          </p:cNvPr>
          <p:cNvSpPr>
            <a:spLocks noGrp="1" noChangeArrowheads="1"/>
          </p:cNvSpPr>
          <p:nvPr>
            <p:ph type="title" idx="4294967295"/>
          </p:nvPr>
        </p:nvSpPr>
        <p:spPr>
          <a:xfrm>
            <a:off x="1143000" y="0"/>
            <a:ext cx="8001000" cy="676275"/>
          </a:xfrm>
        </p:spPr>
        <p:txBody>
          <a:bodyPr anchor="ctr"/>
          <a:lstStyle/>
          <a:p>
            <a:pPr eaLnBrk="1" hangingPunct="1"/>
            <a:r>
              <a:rPr lang="en-US" altLang="en-US" sz="3000"/>
              <a:t>Using previous information for the following</a:t>
            </a:r>
          </a:p>
        </p:txBody>
      </p:sp>
      <p:sp>
        <p:nvSpPr>
          <p:cNvPr id="142339" name="Rectangle 3">
            <a:extLst>
              <a:ext uri="{FF2B5EF4-FFF2-40B4-BE49-F238E27FC236}">
                <a16:creationId xmlns:a16="http://schemas.microsoft.com/office/drawing/2014/main" id="{B0B079B7-5EBC-9C97-73DA-84F5798DACC5}"/>
              </a:ext>
            </a:extLst>
          </p:cNvPr>
          <p:cNvSpPr>
            <a:spLocks noGrp="1" noChangeArrowheads="1"/>
          </p:cNvSpPr>
          <p:nvPr>
            <p:ph type="body" idx="4294967295"/>
          </p:nvPr>
        </p:nvSpPr>
        <p:spPr>
          <a:xfrm>
            <a:off x="533400" y="1371600"/>
            <a:ext cx="8001000" cy="4967288"/>
          </a:xfrm>
        </p:spPr>
        <p:txBody>
          <a:bodyPr/>
          <a:lstStyle/>
          <a:p>
            <a:pPr eaLnBrk="1" hangingPunct="1">
              <a:lnSpc>
                <a:spcPct val="80000"/>
              </a:lnSpc>
            </a:pPr>
            <a:r>
              <a:rPr lang="en-US" altLang="en-US" sz="2600"/>
              <a:t>Develop a high-level plan that includes resources, time lines, and milestones based on these requirements.</a:t>
            </a:r>
          </a:p>
          <a:p>
            <a:pPr eaLnBrk="1" hangingPunct="1">
              <a:lnSpc>
                <a:spcPct val="80000"/>
              </a:lnSpc>
            </a:pPr>
            <a:r>
              <a:rPr lang="en-US" altLang="en-US" sz="2600"/>
              <a:t>Develop a detailed performance test plan that includes all dependencies and associated time lines, detailed scenarios and test cases, workloads, and environment information.</a:t>
            </a:r>
          </a:p>
          <a:p>
            <a:pPr eaLnBrk="1" hangingPunct="1">
              <a:lnSpc>
                <a:spcPct val="80000"/>
              </a:lnSpc>
            </a:pPr>
            <a:r>
              <a:rPr lang="en-US" altLang="en-US" sz="2600"/>
              <a:t>Include contingency for additional testing cycles and defect resolution if problems are found with the application during performance test execution.</a:t>
            </a:r>
          </a:p>
          <a:p>
            <a:pPr eaLnBrk="1" hangingPunct="1">
              <a:lnSpc>
                <a:spcPct val="80000"/>
              </a:lnSpc>
            </a:pPr>
            <a:r>
              <a:rPr lang="en-US" altLang="en-US" sz="2600"/>
              <a:t>Include a risk assessment of not meeting schedule or performance targets.</a:t>
            </a:r>
          </a:p>
          <a:p>
            <a:pPr algn="l" eaLnBrk="1" hangingPunct="1">
              <a:lnSpc>
                <a:spcPct val="80000"/>
              </a:lnSpc>
              <a:buFont typeface="Wingdings" panose="05000000000000000000" pitchFamily="2" charset="2"/>
              <a:buNone/>
            </a:pPr>
            <a:endParaRPr lang="en-US" altLang="en-US" sz="260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EDC62934-21E8-5B0A-0784-39B5B2A3D876}"/>
              </a:ext>
            </a:extLst>
          </p:cNvPr>
          <p:cNvSpPr>
            <a:spLocks noGrp="1" noChangeArrowheads="1"/>
          </p:cNvSpPr>
          <p:nvPr>
            <p:ph type="title" idx="4294967295"/>
          </p:nvPr>
        </p:nvSpPr>
        <p:spPr/>
        <p:txBody>
          <a:bodyPr anchor="ctr"/>
          <a:lstStyle/>
          <a:p>
            <a:pPr eaLnBrk="1" hangingPunct="1"/>
            <a:r>
              <a:rPr lang="en-US" altLang="en-US"/>
              <a:t>4.Interpreting Results</a:t>
            </a:r>
          </a:p>
        </p:txBody>
      </p:sp>
      <p:sp>
        <p:nvSpPr>
          <p:cNvPr id="143363" name="Rectangle 3">
            <a:extLst>
              <a:ext uri="{FF2B5EF4-FFF2-40B4-BE49-F238E27FC236}">
                <a16:creationId xmlns:a16="http://schemas.microsoft.com/office/drawing/2014/main" id="{35B4A7FE-4C01-1FE2-2DDA-A7747B70A673}"/>
              </a:ext>
            </a:extLst>
          </p:cNvPr>
          <p:cNvSpPr>
            <a:spLocks noGrp="1" noChangeArrowheads="1"/>
          </p:cNvSpPr>
          <p:nvPr>
            <p:ph type="body" idx="4294967295"/>
          </p:nvPr>
        </p:nvSpPr>
        <p:spPr>
          <a:xfrm>
            <a:off x="609600" y="1828800"/>
            <a:ext cx="8001000" cy="3671888"/>
          </a:xfrm>
        </p:spPr>
        <p:txBody>
          <a:bodyPr/>
          <a:lstStyle/>
          <a:p>
            <a:pPr algn="l" eaLnBrk="1" hangingPunct="1"/>
            <a:r>
              <a:rPr lang="en-US" altLang="en-US"/>
              <a:t>Response-time data</a:t>
            </a:r>
          </a:p>
          <a:p>
            <a:pPr algn="l" eaLnBrk="1" hangingPunct="1"/>
            <a:r>
              <a:rPr lang="en-US" altLang="en-US"/>
              <a:t>Transaction throughput</a:t>
            </a:r>
          </a:p>
          <a:p>
            <a:pPr algn="l" eaLnBrk="1" hangingPunct="1"/>
            <a:r>
              <a:rPr lang="en-US" altLang="en-US"/>
              <a:t>State of load generator</a:t>
            </a:r>
          </a:p>
          <a:p>
            <a:pPr algn="l" eaLnBrk="1" hangingPunct="1"/>
            <a:r>
              <a:rPr lang="en-US" altLang="en-US"/>
              <a:t>Server, application server and network KPI</a:t>
            </a:r>
          </a:p>
          <a:p>
            <a:pPr algn="l" eaLnBrk="1" hangingPunct="1"/>
            <a:r>
              <a:rPr lang="en-US" altLang="en-US"/>
              <a:t>Performance threshold</a:t>
            </a:r>
          </a:p>
          <a:p>
            <a:pPr algn="l" eaLnBrk="1" hangingPunct="1"/>
            <a:r>
              <a:rPr lang="en-US" altLang="en-US"/>
              <a:t>Error occurrence</a:t>
            </a:r>
          </a:p>
          <a:p>
            <a:pPr algn="l" eaLnBrk="1" hangingPunct="1"/>
            <a:endParaRPr lang="en-US" altLang="en-US"/>
          </a:p>
          <a:p>
            <a:pPr algn="l" eaLnBrk="1" hangingPunct="1"/>
            <a:endParaRPr lang="en-US" altLang="en-US"/>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82F0AF0F-2313-E220-DDB1-2016775842D6}"/>
              </a:ext>
            </a:extLst>
          </p:cNvPr>
          <p:cNvSpPr>
            <a:spLocks noGrp="1" noChangeArrowheads="1"/>
          </p:cNvSpPr>
          <p:nvPr>
            <p:ph type="title" idx="4294967295"/>
          </p:nvPr>
        </p:nvSpPr>
        <p:spPr/>
        <p:txBody>
          <a:bodyPr anchor="ctr"/>
          <a:lstStyle/>
          <a:p>
            <a:pPr eaLnBrk="1" hangingPunct="1"/>
            <a:r>
              <a:rPr lang="en-US" altLang="en-US" sz="3400" b="1"/>
              <a:t>Types of Output from a  Performance Test</a:t>
            </a:r>
            <a:br>
              <a:rPr lang="en-US" altLang="en-US" sz="3400"/>
            </a:br>
            <a:endParaRPr lang="en-US" altLang="en-US" sz="3400"/>
          </a:p>
        </p:txBody>
      </p:sp>
      <p:sp>
        <p:nvSpPr>
          <p:cNvPr id="144387" name="Rectangle 3">
            <a:extLst>
              <a:ext uri="{FF2B5EF4-FFF2-40B4-BE49-F238E27FC236}">
                <a16:creationId xmlns:a16="http://schemas.microsoft.com/office/drawing/2014/main" id="{A1A16D02-4C6B-E96A-602D-AA09254555C1}"/>
              </a:ext>
            </a:extLst>
          </p:cNvPr>
          <p:cNvSpPr>
            <a:spLocks noGrp="1" noChangeArrowheads="1"/>
          </p:cNvSpPr>
          <p:nvPr>
            <p:ph type="body" idx="4294967295"/>
          </p:nvPr>
        </p:nvSpPr>
        <p:spPr/>
        <p:txBody>
          <a:bodyPr/>
          <a:lstStyle/>
          <a:p>
            <a:pPr algn="l" eaLnBrk="1" hangingPunct="1">
              <a:lnSpc>
                <a:spcPct val="80000"/>
              </a:lnSpc>
            </a:pPr>
            <a:r>
              <a:rPr lang="en-US" altLang="en-US" sz="2100" i="1"/>
              <a:t>Mean and median</a:t>
            </a:r>
          </a:p>
          <a:p>
            <a:pPr lvl="1" algn="l" eaLnBrk="1" hangingPunct="1">
              <a:lnSpc>
                <a:spcPct val="80000"/>
              </a:lnSpc>
            </a:pPr>
            <a:r>
              <a:rPr lang="en-US" altLang="en-US" sz="2000"/>
              <a:t>It is commonly used</a:t>
            </a:r>
          </a:p>
          <a:p>
            <a:pPr lvl="1" algn="l" eaLnBrk="1" hangingPunct="1">
              <a:lnSpc>
                <a:spcPct val="80000"/>
              </a:lnSpc>
            </a:pPr>
            <a:r>
              <a:rPr lang="en-US" altLang="en-US" sz="2000"/>
              <a:t>average response times</a:t>
            </a:r>
          </a:p>
          <a:p>
            <a:pPr lvl="1" algn="l" eaLnBrk="1" hangingPunct="1">
              <a:lnSpc>
                <a:spcPct val="80000"/>
              </a:lnSpc>
            </a:pPr>
            <a:r>
              <a:rPr lang="en-US" altLang="en-US" sz="2000"/>
              <a:t>1, 2, 2, 2, 3, 9</a:t>
            </a:r>
          </a:p>
          <a:p>
            <a:pPr lvl="1" algn="l" eaLnBrk="1" hangingPunct="1">
              <a:lnSpc>
                <a:spcPct val="80000"/>
              </a:lnSpc>
              <a:buFont typeface="Wingdings" panose="05000000000000000000" pitchFamily="2" charset="2"/>
              <a:buNone/>
            </a:pPr>
            <a:endParaRPr lang="en-US" altLang="en-US" sz="2000"/>
          </a:p>
          <a:p>
            <a:pPr algn="l" eaLnBrk="1" hangingPunct="1">
              <a:lnSpc>
                <a:spcPct val="80000"/>
              </a:lnSpc>
            </a:pPr>
            <a:r>
              <a:rPr lang="en-US" altLang="en-US" sz="2100" i="1"/>
              <a:t>Standard deviation and normal distribution</a:t>
            </a:r>
          </a:p>
          <a:p>
            <a:pPr lvl="1" algn="l" eaLnBrk="1" hangingPunct="1">
              <a:lnSpc>
                <a:spcPct val="80000"/>
              </a:lnSpc>
              <a:buFont typeface="Wingdings" panose="05000000000000000000" pitchFamily="2" charset="2"/>
              <a:buNone/>
            </a:pPr>
            <a:endParaRPr lang="en-US" altLang="en-US" sz="1900"/>
          </a:p>
          <a:p>
            <a:pPr lvl="1" algn="l" eaLnBrk="1" hangingPunct="1">
              <a:lnSpc>
                <a:spcPct val="80000"/>
              </a:lnSpc>
              <a:buFont typeface="Wingdings" panose="05000000000000000000" pitchFamily="2" charset="2"/>
              <a:buNone/>
            </a:pPr>
            <a:endParaRPr lang="en-US" altLang="en-US" sz="1900"/>
          </a:p>
          <a:p>
            <a:pPr lvl="1" algn="l" eaLnBrk="1" hangingPunct="1">
              <a:lnSpc>
                <a:spcPct val="80000"/>
              </a:lnSpc>
              <a:buFont typeface="Wingdings" panose="05000000000000000000" pitchFamily="2" charset="2"/>
              <a:buNone/>
            </a:pPr>
            <a:endParaRPr lang="en-US" altLang="en-US" sz="1900"/>
          </a:p>
          <a:p>
            <a:pPr algn="l" eaLnBrk="1" hangingPunct="1">
              <a:lnSpc>
                <a:spcPct val="80000"/>
              </a:lnSpc>
            </a:pPr>
            <a:r>
              <a:rPr lang="en-US" altLang="en-US" sz="2100"/>
              <a:t>Response-time distribution</a:t>
            </a:r>
          </a:p>
          <a:p>
            <a:pPr algn="l" eaLnBrk="1" hangingPunct="1">
              <a:lnSpc>
                <a:spcPct val="80000"/>
              </a:lnSpc>
            </a:pPr>
            <a:endParaRPr lang="en-US" altLang="en-US" sz="2100"/>
          </a:p>
          <a:p>
            <a:pPr algn="l" eaLnBrk="1" hangingPunct="1">
              <a:lnSpc>
                <a:spcPct val="80000"/>
              </a:lnSpc>
            </a:pPr>
            <a:endParaRPr lang="en-US" altLang="en-US" sz="210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406FADF4-E6DC-A88F-C70B-88380672E759}"/>
              </a:ext>
            </a:extLst>
          </p:cNvPr>
          <p:cNvSpPr>
            <a:spLocks noGrp="1" noChangeArrowheads="1"/>
          </p:cNvSpPr>
          <p:nvPr>
            <p:ph type="title" idx="4294967295"/>
          </p:nvPr>
        </p:nvSpPr>
        <p:spPr>
          <a:xfrm>
            <a:off x="609600" y="0"/>
            <a:ext cx="8001000" cy="676275"/>
          </a:xfrm>
        </p:spPr>
        <p:txBody>
          <a:bodyPr anchor="ctr"/>
          <a:lstStyle/>
          <a:p>
            <a:pPr eaLnBrk="1" hangingPunct="1"/>
            <a:r>
              <a:rPr lang="en-US" altLang="en-US"/>
              <a:t>Important Tip	</a:t>
            </a:r>
          </a:p>
        </p:txBody>
      </p:sp>
      <p:sp>
        <p:nvSpPr>
          <p:cNvPr id="145411" name="Content Placeholder 2">
            <a:extLst>
              <a:ext uri="{FF2B5EF4-FFF2-40B4-BE49-F238E27FC236}">
                <a16:creationId xmlns:a16="http://schemas.microsoft.com/office/drawing/2014/main" id="{D85426AE-D5C2-0A62-26E6-79EA4ECE2CA8}"/>
              </a:ext>
            </a:extLst>
          </p:cNvPr>
          <p:cNvSpPr>
            <a:spLocks noGrp="1" noChangeArrowheads="1"/>
          </p:cNvSpPr>
          <p:nvPr>
            <p:ph idx="4294967295"/>
          </p:nvPr>
        </p:nvSpPr>
        <p:spPr>
          <a:xfrm>
            <a:off x="533400" y="1143000"/>
            <a:ext cx="8001000" cy="5410200"/>
          </a:xfrm>
        </p:spPr>
        <p:txBody>
          <a:bodyPr/>
          <a:lstStyle/>
          <a:p>
            <a:pPr algn="just" eaLnBrk="1" hangingPunct="1"/>
            <a:r>
              <a:rPr lang="en-US" altLang="en-US" sz="2200"/>
              <a:t>If the application fails to respond in the required time, the performance tool will record some form of time-out error. If this situation occurs then it is quite likely that an overload condition has occurred somewhere in the application landscape. We then need to check the server and network KPIs to help us  determine where the overload occurred.</a:t>
            </a:r>
          </a:p>
          <a:p>
            <a:pPr algn="just" eaLnBrk="1" hangingPunct="1"/>
            <a:r>
              <a:rPr lang="en-US" altLang="en-US" sz="2200"/>
              <a:t>An overload doesn't always represent a problem with the application. It may simply mean that you need to increase one or more time-out values in the transaction script or the performance test configuration.</a:t>
            </a:r>
          </a:p>
          <a:p>
            <a:pPr algn="just" eaLnBrk="1" hangingPunct="1"/>
            <a:r>
              <a:rPr lang="en-US" altLang="en-US" sz="2200"/>
              <a:t>The think-time delays are not normally included in response time measurement, since your focus is on how long it took for the server to send back a complete response after a request is  submitted. Some tools may break this down further by identifying at what point the server started to respond and how long it took to complete sending the response.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26C988D-54D0-26DE-3CF3-CC95E265B5B5}"/>
              </a:ext>
            </a:extLst>
          </p:cNvPr>
          <p:cNvSpPr>
            <a:spLocks noGrp="1" noChangeArrowheads="1"/>
          </p:cNvSpPr>
          <p:nvPr>
            <p:ph type="title" idx="4294967295"/>
          </p:nvPr>
        </p:nvSpPr>
        <p:spPr/>
        <p:txBody>
          <a:bodyPr anchor="ctr"/>
          <a:lstStyle/>
          <a:p>
            <a:pPr eaLnBrk="1" hangingPunct="1"/>
            <a:r>
              <a:rPr lang="en-US" altLang="en-US"/>
              <a:t>What is performance</a:t>
            </a:r>
          </a:p>
        </p:txBody>
      </p:sp>
      <p:sp>
        <p:nvSpPr>
          <p:cNvPr id="91139" name="Rectangle 3">
            <a:extLst>
              <a:ext uri="{FF2B5EF4-FFF2-40B4-BE49-F238E27FC236}">
                <a16:creationId xmlns:a16="http://schemas.microsoft.com/office/drawing/2014/main" id="{C9C7DBFC-85B6-5D90-2FDF-20021CB1E943}"/>
              </a:ext>
            </a:extLst>
          </p:cNvPr>
          <p:cNvSpPr>
            <a:spLocks noGrp="1" noChangeArrowheads="1"/>
          </p:cNvSpPr>
          <p:nvPr>
            <p:ph type="body" idx="4294967295"/>
          </p:nvPr>
        </p:nvSpPr>
        <p:spPr>
          <a:xfrm>
            <a:off x="45244" y="1764587"/>
            <a:ext cx="8686800" cy="4525963"/>
          </a:xfrm>
        </p:spPr>
        <p:txBody>
          <a:bodyPr/>
          <a:lstStyle/>
          <a:p>
            <a:pPr algn="l" eaLnBrk="1" hangingPunct="1"/>
            <a:r>
              <a:rPr lang="en-US" altLang="en-US" dirty="0"/>
              <a:t>performance requirements</a:t>
            </a:r>
          </a:p>
          <a:p>
            <a:pPr lvl="1" algn="l" eaLnBrk="1" hangingPunct="1"/>
            <a:r>
              <a:rPr lang="en-US" altLang="en-US" dirty="0"/>
              <a:t>Service-oriented</a:t>
            </a:r>
          </a:p>
          <a:p>
            <a:pPr lvl="2" algn="l" eaLnBrk="1" hangingPunct="1"/>
            <a:r>
              <a:rPr lang="en-US" altLang="en-US" dirty="0"/>
              <a:t>Availability</a:t>
            </a:r>
          </a:p>
          <a:p>
            <a:pPr lvl="2" algn="l" eaLnBrk="1" hangingPunct="1"/>
            <a:r>
              <a:rPr lang="en-US" altLang="en-US" dirty="0"/>
              <a:t>Response time</a:t>
            </a:r>
          </a:p>
          <a:p>
            <a:pPr lvl="1" algn="l" eaLnBrk="1" hangingPunct="1"/>
            <a:endParaRPr lang="en-US" altLang="en-US" dirty="0"/>
          </a:p>
          <a:p>
            <a:pPr lvl="1" algn="l" eaLnBrk="1" hangingPunct="1"/>
            <a:r>
              <a:rPr lang="en-US" altLang="en-US" dirty="0"/>
              <a:t>efficiency-oriented</a:t>
            </a:r>
          </a:p>
          <a:p>
            <a:pPr lvl="2" algn="l" eaLnBrk="1" hangingPunct="1"/>
            <a:r>
              <a:rPr lang="en-US" altLang="en-US" dirty="0"/>
              <a:t>Throughput</a:t>
            </a:r>
          </a:p>
          <a:p>
            <a:pPr lvl="2" algn="l" eaLnBrk="1" hangingPunct="1"/>
            <a:r>
              <a:rPr lang="en-US" altLang="en-US" dirty="0"/>
              <a:t>Utilization</a:t>
            </a:r>
          </a:p>
          <a:p>
            <a:pPr algn="l" eaLnBrk="1" hangingPunct="1"/>
            <a:endParaRPr lang="en-US" altLang="en-US" dirty="0"/>
          </a:p>
        </p:txBody>
      </p:sp>
      <p:sp>
        <p:nvSpPr>
          <p:cNvPr id="91140" name="AutoShape 7">
            <a:extLst>
              <a:ext uri="{FF2B5EF4-FFF2-40B4-BE49-F238E27FC236}">
                <a16:creationId xmlns:a16="http://schemas.microsoft.com/office/drawing/2014/main" id="{4F9B305D-B4BA-6C64-E991-896DAA39DB9A}"/>
              </a:ext>
            </a:extLst>
          </p:cNvPr>
          <p:cNvSpPr>
            <a:spLocks noChangeArrowheads="1"/>
          </p:cNvSpPr>
          <p:nvPr/>
        </p:nvSpPr>
        <p:spPr bwMode="auto">
          <a:xfrm>
            <a:off x="3886200" y="2667000"/>
            <a:ext cx="976313" cy="485775"/>
          </a:xfrm>
          <a:prstGeom prst="notched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Low">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742950" indent="-285750" algn="justLow">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1143000" indent="-228600" algn="justLow">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1600200" indent="-228600" algn="justLow">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2057400" indent="-228600" algn="justLow">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25146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29718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34290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38862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l">
              <a:spcBef>
                <a:spcPct val="0"/>
              </a:spcBef>
              <a:buClrTx/>
              <a:buFontTx/>
              <a:buNone/>
            </a:pPr>
            <a:endParaRPr lang="en-US" altLang="en-US" sz="1800">
              <a:solidFill>
                <a:schemeClr val="tx1"/>
              </a:solidFill>
              <a:latin typeface="Arial" panose="020B0604020202020204" pitchFamily="34" charset="0"/>
              <a:cs typeface="Lotus" pitchFamily="2" charset="0"/>
            </a:endParaRPr>
          </a:p>
        </p:txBody>
      </p:sp>
      <p:sp>
        <p:nvSpPr>
          <p:cNvPr id="91141" name="Text Box 8">
            <a:extLst>
              <a:ext uri="{FF2B5EF4-FFF2-40B4-BE49-F238E27FC236}">
                <a16:creationId xmlns:a16="http://schemas.microsoft.com/office/drawing/2014/main" id="{A94D8E4B-7170-9F2D-949B-6E8813AC2E5F}"/>
              </a:ext>
            </a:extLst>
          </p:cNvPr>
          <p:cNvSpPr txBox="1">
            <a:spLocks noChangeArrowheads="1"/>
          </p:cNvSpPr>
          <p:nvPr/>
        </p:nvSpPr>
        <p:spPr bwMode="auto">
          <a:xfrm>
            <a:off x="4975622" y="2406649"/>
            <a:ext cx="396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Low">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742950" indent="-285750" algn="justLow">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1143000" indent="-228600" algn="justLow">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1600200" indent="-228600" algn="justLow">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2057400" indent="-228600" algn="justLow">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25146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29718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34290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38862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000" dirty="0">
                <a:solidFill>
                  <a:schemeClr val="tx1"/>
                </a:solidFill>
              </a:rPr>
              <a:t>they measure how well (or not) an application is providing a service to the end users.</a:t>
            </a:r>
          </a:p>
        </p:txBody>
      </p:sp>
      <p:sp>
        <p:nvSpPr>
          <p:cNvPr id="91142" name="Text Box 9">
            <a:extLst>
              <a:ext uri="{FF2B5EF4-FFF2-40B4-BE49-F238E27FC236}">
                <a16:creationId xmlns:a16="http://schemas.microsoft.com/office/drawing/2014/main" id="{CFA7F430-AE34-0C08-1B20-E1FF869D1D58}"/>
              </a:ext>
            </a:extLst>
          </p:cNvPr>
          <p:cNvSpPr txBox="1">
            <a:spLocks noChangeArrowheads="1"/>
          </p:cNvSpPr>
          <p:nvPr/>
        </p:nvSpPr>
        <p:spPr bwMode="auto">
          <a:xfrm>
            <a:off x="4975622" y="4426743"/>
            <a:ext cx="3962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Low">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742950" indent="-285750" algn="justLow">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1143000" indent="-228600" algn="justLow">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1600200" indent="-228600" algn="justLow">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2057400" indent="-228600" algn="justLow">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25146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29718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34290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38862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800" dirty="0">
                <a:solidFill>
                  <a:schemeClr val="tx1"/>
                </a:solidFill>
              </a:rPr>
              <a:t>they measure how well (or not) an application makes use of the application landscape</a:t>
            </a:r>
          </a:p>
        </p:txBody>
      </p:sp>
      <p:sp>
        <p:nvSpPr>
          <p:cNvPr id="91143" name="AutoShape 10">
            <a:extLst>
              <a:ext uri="{FF2B5EF4-FFF2-40B4-BE49-F238E27FC236}">
                <a16:creationId xmlns:a16="http://schemas.microsoft.com/office/drawing/2014/main" id="{FC618323-E689-9059-FCA6-1BDB9C08CE56}"/>
              </a:ext>
            </a:extLst>
          </p:cNvPr>
          <p:cNvSpPr>
            <a:spLocks noChangeArrowheads="1"/>
          </p:cNvSpPr>
          <p:nvPr/>
        </p:nvSpPr>
        <p:spPr bwMode="auto">
          <a:xfrm>
            <a:off x="3900488" y="4695825"/>
            <a:ext cx="976312" cy="485775"/>
          </a:xfrm>
          <a:prstGeom prst="notched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Low">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742950" indent="-285750" algn="justLow">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1143000" indent="-228600" algn="justLow">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1600200" indent="-228600" algn="justLow">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2057400" indent="-228600" algn="justLow">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25146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29718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34290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38862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l">
              <a:spcBef>
                <a:spcPct val="0"/>
              </a:spcBef>
              <a:buClrTx/>
              <a:buFontTx/>
              <a:buNone/>
            </a:pPr>
            <a:endParaRPr lang="en-US" altLang="en-US" sz="1800">
              <a:solidFill>
                <a:schemeClr val="tx1"/>
              </a:solidFill>
              <a:latin typeface="Arial" panose="020B0604020202020204" pitchFamily="34" charset="0"/>
              <a:cs typeface="Lotus" pitchFamily="2" charset="0"/>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9F5542A-4E17-C097-2E5A-7B6E17B5D594}"/>
              </a:ext>
            </a:extLst>
          </p:cNvPr>
          <p:cNvSpPr>
            <a:spLocks noGrp="1" noChangeArrowheads="1"/>
          </p:cNvSpPr>
          <p:nvPr>
            <p:ph type="title" idx="4294967295"/>
          </p:nvPr>
        </p:nvSpPr>
        <p:spPr/>
        <p:txBody>
          <a:bodyPr anchor="ctr"/>
          <a:lstStyle/>
          <a:p>
            <a:pPr eaLnBrk="1" hangingPunct="1"/>
            <a:r>
              <a:rPr lang="en-US" altLang="en-US"/>
              <a:t>Response time</a:t>
            </a:r>
          </a:p>
        </p:txBody>
      </p:sp>
      <p:pic>
        <p:nvPicPr>
          <p:cNvPr id="146435" name="Picture 4">
            <a:extLst>
              <a:ext uri="{FF2B5EF4-FFF2-40B4-BE49-F238E27FC236}">
                <a16:creationId xmlns:a16="http://schemas.microsoft.com/office/drawing/2014/main" id="{02838201-DAF6-CC9B-865B-A7115F7D60E8}"/>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150938" y="1533525"/>
            <a:ext cx="6834187" cy="4005263"/>
          </a:xfrm>
          <a:noFill/>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4">
            <a:extLst>
              <a:ext uri="{FF2B5EF4-FFF2-40B4-BE49-F238E27FC236}">
                <a16:creationId xmlns:a16="http://schemas.microsoft.com/office/drawing/2014/main" id="{1014BAD3-4B8D-3DF2-6155-48CD4F2755FC}"/>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81000" y="1295400"/>
            <a:ext cx="8229600" cy="4148138"/>
          </a:xfrm>
          <a:noFill/>
        </p:spPr>
      </p:pic>
      <p:sp>
        <p:nvSpPr>
          <p:cNvPr id="147459" name="Rectangle 8">
            <a:extLst>
              <a:ext uri="{FF2B5EF4-FFF2-40B4-BE49-F238E27FC236}">
                <a16:creationId xmlns:a16="http://schemas.microsoft.com/office/drawing/2014/main" id="{94085D79-B623-F144-D311-DC0FA1925144}"/>
              </a:ext>
            </a:extLst>
          </p:cNvPr>
          <p:cNvSpPr>
            <a:spLocks noChangeArrowheads="1"/>
          </p:cNvSpPr>
          <p:nvPr/>
        </p:nvSpPr>
        <p:spPr bwMode="auto">
          <a:xfrm>
            <a:off x="762000" y="5562600"/>
            <a:ext cx="8001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Low">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742950" indent="-285750" algn="justLow">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1143000" indent="-228600" algn="justLow">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1600200" indent="-228600" algn="justLow">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2057400" indent="-228600" algn="justLow">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25146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29718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34290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38862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l" eaLnBrk="1" hangingPunct="1">
              <a:spcBef>
                <a:spcPct val="0"/>
              </a:spcBef>
              <a:buClrTx/>
              <a:buFontTx/>
              <a:buNone/>
            </a:pPr>
            <a:r>
              <a:rPr lang="en-US" altLang="en-US" sz="1700">
                <a:solidFill>
                  <a:schemeClr val="tx1"/>
                </a:solidFill>
                <a:latin typeface="Arial" panose="020B0604020202020204" pitchFamily="34" charset="0"/>
                <a:cs typeface="Arial" panose="020B0604020202020204" pitchFamily="34" charset="0"/>
              </a:rPr>
              <a:t>You would normally expect an increase in response time as more virtual users become active, but this should not vary in lockstep with increasing load.</a:t>
            </a:r>
          </a:p>
        </p:txBody>
      </p:sp>
      <p:sp>
        <p:nvSpPr>
          <p:cNvPr id="147460" name="Rectangle 2">
            <a:extLst>
              <a:ext uri="{FF2B5EF4-FFF2-40B4-BE49-F238E27FC236}">
                <a16:creationId xmlns:a16="http://schemas.microsoft.com/office/drawing/2014/main" id="{CBDD6CB8-CDA8-4F0B-2981-BCD90D75A40F}"/>
              </a:ext>
            </a:extLst>
          </p:cNvPr>
          <p:cNvSpPr>
            <a:spLocks noGrp="1" noChangeArrowheads="1"/>
          </p:cNvSpPr>
          <p:nvPr>
            <p:ph type="title" idx="4294967295"/>
          </p:nvPr>
        </p:nvSpPr>
        <p:spPr>
          <a:xfrm>
            <a:off x="304800" y="76200"/>
            <a:ext cx="8229600" cy="990600"/>
          </a:xfrm>
        </p:spPr>
        <p:txBody>
          <a:bodyPr anchor="ctr"/>
          <a:lstStyle/>
          <a:p>
            <a:pPr eaLnBrk="1" hangingPunct="1"/>
            <a:r>
              <a:rPr lang="en-US" altLang="en-US"/>
              <a:t> Response time versus </a:t>
            </a:r>
            <a:br>
              <a:rPr lang="en-US" altLang="en-US"/>
            </a:br>
            <a:r>
              <a:rPr lang="en-US" altLang="en-US"/>
              <a:t>concurrent virtual users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05766067-3D3D-D3B6-9E89-F871B92768AF}"/>
              </a:ext>
            </a:extLst>
          </p:cNvPr>
          <p:cNvSpPr>
            <a:spLocks noGrp="1" noChangeArrowheads="1"/>
          </p:cNvSpPr>
          <p:nvPr>
            <p:ph type="title" idx="4294967295"/>
          </p:nvPr>
        </p:nvSpPr>
        <p:spPr/>
        <p:txBody>
          <a:bodyPr anchor="ctr"/>
          <a:lstStyle/>
          <a:p>
            <a:pPr eaLnBrk="1" hangingPunct="1"/>
            <a:r>
              <a:rPr lang="en-US" altLang="en-US">
                <a:solidFill>
                  <a:srgbClr val="FF0000"/>
                </a:solidFill>
              </a:rPr>
              <a:t>Checkpoint</a:t>
            </a:r>
          </a:p>
        </p:txBody>
      </p:sp>
      <p:pic>
        <p:nvPicPr>
          <p:cNvPr id="148483" name="Picture 4">
            <a:extLst>
              <a:ext uri="{FF2B5EF4-FFF2-40B4-BE49-F238E27FC236}">
                <a16:creationId xmlns:a16="http://schemas.microsoft.com/office/drawing/2014/main" id="{EC62C6BC-CA99-D102-C05B-E8E403FD8C12}"/>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381000" y="2133600"/>
            <a:ext cx="8229600" cy="4148138"/>
          </a:xfrm>
          <a:noFill/>
        </p:spPr>
      </p:pic>
      <p:pic>
        <p:nvPicPr>
          <p:cNvPr id="148484" name="Picture 5">
            <a:extLst>
              <a:ext uri="{FF2B5EF4-FFF2-40B4-BE49-F238E27FC236}">
                <a16:creationId xmlns:a16="http://schemas.microsoft.com/office/drawing/2014/main" id="{E582B235-8FEA-7B53-91E8-F96B7C084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512888"/>
            <a:ext cx="738981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7E07ADB2-294B-E561-D32C-543C2D3D1174}"/>
              </a:ext>
            </a:extLst>
          </p:cNvPr>
          <p:cNvSpPr>
            <a:spLocks noGrp="1" noChangeArrowheads="1"/>
          </p:cNvSpPr>
          <p:nvPr>
            <p:ph type="title" idx="4294967295"/>
          </p:nvPr>
        </p:nvSpPr>
        <p:spPr/>
        <p:txBody>
          <a:bodyPr anchor="ctr"/>
          <a:lstStyle/>
          <a:p>
            <a:pPr eaLnBrk="1" hangingPunct="1"/>
            <a:r>
              <a:rPr lang="en-US" altLang="en-US">
                <a:solidFill>
                  <a:schemeClr val="tx1"/>
                </a:solidFill>
              </a:rPr>
              <a:t>Checkpoint</a:t>
            </a:r>
          </a:p>
        </p:txBody>
      </p:sp>
      <p:pic>
        <p:nvPicPr>
          <p:cNvPr id="150531" name="Picture 4">
            <a:extLst>
              <a:ext uri="{FF2B5EF4-FFF2-40B4-BE49-F238E27FC236}">
                <a16:creationId xmlns:a16="http://schemas.microsoft.com/office/drawing/2014/main" id="{A9654AC9-A0A4-B698-2EDB-337519CB540C}"/>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533400" y="2590800"/>
            <a:ext cx="8335963" cy="2454275"/>
          </a:xfrm>
          <a:noFill/>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BC51D053-0782-BCB3-BD7C-CFA44E6D7C52}"/>
              </a:ext>
            </a:extLst>
          </p:cNvPr>
          <p:cNvSpPr>
            <a:spLocks noGrp="1" noChangeArrowheads="1"/>
          </p:cNvSpPr>
          <p:nvPr>
            <p:ph type="title" idx="4294967295"/>
          </p:nvPr>
        </p:nvSpPr>
        <p:spPr/>
        <p:txBody>
          <a:bodyPr anchor="ctr"/>
          <a:lstStyle/>
          <a:p>
            <a:pPr eaLnBrk="1" hangingPunct="1"/>
            <a:r>
              <a:rPr lang="en-US" altLang="en-US"/>
              <a:t>Response time in each transaction</a:t>
            </a:r>
          </a:p>
        </p:txBody>
      </p:sp>
      <p:pic>
        <p:nvPicPr>
          <p:cNvPr id="152579" name="Picture 4">
            <a:extLst>
              <a:ext uri="{FF2B5EF4-FFF2-40B4-BE49-F238E27FC236}">
                <a16:creationId xmlns:a16="http://schemas.microsoft.com/office/drawing/2014/main" id="{B28CF8AA-E204-CEC0-4F64-05720CC0128A}"/>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457200" y="2133600"/>
            <a:ext cx="8686800" cy="2954338"/>
          </a:xfrm>
          <a:noFill/>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0DE2B299-F3C6-BA6C-6820-09511EDEC35F}"/>
              </a:ext>
            </a:extLst>
          </p:cNvPr>
          <p:cNvSpPr>
            <a:spLocks noGrp="1" noChangeArrowheads="1"/>
          </p:cNvSpPr>
          <p:nvPr>
            <p:ph type="title" idx="4294967295"/>
          </p:nvPr>
        </p:nvSpPr>
        <p:spPr/>
        <p:txBody>
          <a:bodyPr anchor="ctr"/>
          <a:lstStyle/>
          <a:p>
            <a:pPr eaLnBrk="1" hangingPunct="1"/>
            <a:r>
              <a:rPr lang="en-US" altLang="en-US"/>
              <a:t>Transaction throughput</a:t>
            </a:r>
          </a:p>
        </p:txBody>
      </p:sp>
      <p:pic>
        <p:nvPicPr>
          <p:cNvPr id="154627" name="Picture 4">
            <a:extLst>
              <a:ext uri="{FF2B5EF4-FFF2-40B4-BE49-F238E27FC236}">
                <a16:creationId xmlns:a16="http://schemas.microsoft.com/office/drawing/2014/main" id="{DC7740B7-8572-F692-B3A9-0966BD2E6F09}"/>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457200" y="1219200"/>
            <a:ext cx="8229600" cy="4175125"/>
          </a:xfrm>
          <a:noFill/>
        </p:spPr>
      </p:pic>
      <p:sp>
        <p:nvSpPr>
          <p:cNvPr id="154628" name="Rectangle 5">
            <a:extLst>
              <a:ext uri="{FF2B5EF4-FFF2-40B4-BE49-F238E27FC236}">
                <a16:creationId xmlns:a16="http://schemas.microsoft.com/office/drawing/2014/main" id="{6F9B1A5A-A23F-4CD3-2D80-3DFC58DA82EE}"/>
              </a:ext>
            </a:extLst>
          </p:cNvPr>
          <p:cNvSpPr>
            <a:spLocks noChangeArrowheads="1"/>
          </p:cNvSpPr>
          <p:nvPr/>
        </p:nvSpPr>
        <p:spPr bwMode="auto">
          <a:xfrm>
            <a:off x="838200" y="55626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Low">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742950" indent="-285750" algn="justLow">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1143000" indent="-228600" algn="justLow">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1600200" indent="-228600" algn="justLow">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2057400" indent="-228600" algn="justLow">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25146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29718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34290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38862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just" eaLnBrk="1" hangingPunct="1">
              <a:spcBef>
                <a:spcPct val="0"/>
              </a:spcBef>
              <a:buClrTx/>
              <a:buFont typeface="Arial" panose="020B0604020202020204" pitchFamily="34" charset="0"/>
              <a:buChar char="•"/>
            </a:pPr>
            <a:r>
              <a:rPr lang="en-US" altLang="en-US" sz="1800">
                <a:solidFill>
                  <a:schemeClr val="tx1"/>
                </a:solidFill>
                <a:latin typeface="Arial" panose="020B0604020202020204" pitchFamily="34" charset="0"/>
                <a:cs typeface="Arial" panose="020B0604020202020204" pitchFamily="34" charset="0"/>
              </a:rPr>
              <a:t>This view shows when peak throughput was achieved and whether any significant variation in transaction throughput occurred at any point.</a:t>
            </a:r>
          </a:p>
          <a:p>
            <a:pPr algn="just" eaLnBrk="1" hangingPunct="1">
              <a:spcBef>
                <a:spcPct val="0"/>
              </a:spcBef>
              <a:buClrTx/>
              <a:buFont typeface="Arial" panose="020B0604020202020204" pitchFamily="34" charset="0"/>
              <a:buChar char="•"/>
            </a:pPr>
            <a:r>
              <a:rPr lang="en-US" altLang="en-US" sz="1800">
                <a:solidFill>
                  <a:schemeClr val="tx1"/>
                </a:solidFill>
                <a:latin typeface="Arial" panose="020B0604020202020204" pitchFamily="34" charset="0"/>
                <a:cs typeface="Arial" panose="020B0604020202020204" pitchFamily="34" charset="0"/>
              </a:rPr>
              <a:t>reduced throughput is a useful indicator of the capacity limitations in the web or application server tier.</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9E810AC5-A0AF-0F38-3E86-946A53594659}"/>
              </a:ext>
            </a:extLst>
          </p:cNvPr>
          <p:cNvSpPr>
            <a:spLocks noGrp="1" noChangeArrowheads="1"/>
          </p:cNvSpPr>
          <p:nvPr>
            <p:ph type="title" idx="4294967295"/>
          </p:nvPr>
        </p:nvSpPr>
        <p:spPr/>
        <p:txBody>
          <a:bodyPr anchor="ctr"/>
          <a:lstStyle/>
          <a:p>
            <a:pPr eaLnBrk="1" hangingPunct="1"/>
            <a:r>
              <a:rPr lang="en-US" altLang="en-US" sz="3400"/>
              <a:t>Concurrent virtual users correlated with web request attempts</a:t>
            </a:r>
          </a:p>
        </p:txBody>
      </p:sp>
      <p:pic>
        <p:nvPicPr>
          <p:cNvPr id="156675" name="Picture 4">
            <a:extLst>
              <a:ext uri="{FF2B5EF4-FFF2-40B4-BE49-F238E27FC236}">
                <a16:creationId xmlns:a16="http://schemas.microsoft.com/office/drawing/2014/main" id="{E257508F-E49A-9743-07E4-51ED6FF9A823}"/>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228600" y="1947863"/>
            <a:ext cx="8610600" cy="4300537"/>
          </a:xfrm>
          <a:noFill/>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6091663-F4E9-34C6-8E1B-34F76FF4C99A}"/>
              </a:ext>
            </a:extLst>
          </p:cNvPr>
          <p:cNvSpPr>
            <a:spLocks noGrp="1" noChangeArrowheads="1"/>
          </p:cNvSpPr>
          <p:nvPr>
            <p:ph type="title"/>
          </p:nvPr>
        </p:nvSpPr>
        <p:spPr/>
        <p:txBody>
          <a:bodyPr/>
          <a:lstStyle/>
          <a:p>
            <a:r>
              <a:rPr lang="en-US" altLang="en-US" sz="2800"/>
              <a:t>Mechanisms to monitor</a:t>
            </a:r>
            <a:br>
              <a:rPr lang="en-US" altLang="en-US" sz="2800"/>
            </a:br>
            <a:r>
              <a:rPr lang="en-US" altLang="en-US" sz="2800"/>
              <a:t> server and network  performance</a:t>
            </a:r>
          </a:p>
        </p:txBody>
      </p:sp>
      <p:sp>
        <p:nvSpPr>
          <p:cNvPr id="158723" name="Rectangle 3">
            <a:extLst>
              <a:ext uri="{FF2B5EF4-FFF2-40B4-BE49-F238E27FC236}">
                <a16:creationId xmlns:a16="http://schemas.microsoft.com/office/drawing/2014/main" id="{778FF67B-DF6C-EDC2-EBBC-965F8B3401E0}"/>
              </a:ext>
            </a:extLst>
          </p:cNvPr>
          <p:cNvSpPr>
            <a:spLocks noGrp="1" noChangeArrowheads="1"/>
          </p:cNvSpPr>
          <p:nvPr>
            <p:ph type="body" idx="1"/>
          </p:nvPr>
        </p:nvSpPr>
        <p:spPr/>
        <p:txBody>
          <a:bodyPr/>
          <a:lstStyle/>
          <a:p>
            <a:pPr algn="l"/>
            <a:r>
              <a:rPr lang="en-US" altLang="en-US"/>
              <a:t>application technology</a:t>
            </a:r>
          </a:p>
          <a:p>
            <a:pPr algn="l"/>
            <a:r>
              <a:rPr lang="en-US" altLang="en-US"/>
              <a:t>capabilities of your performance testing solution</a:t>
            </a:r>
          </a:p>
          <a:p>
            <a:pPr lvl="1" algn="l"/>
            <a:r>
              <a:rPr lang="en-US" altLang="en-US" b="1"/>
              <a:t>Remote monitoring</a:t>
            </a:r>
          </a:p>
          <a:p>
            <a:pPr lvl="2" algn="l"/>
            <a:r>
              <a:rPr lang="en-US" altLang="en-US"/>
              <a:t>monitor many servers from a single location</a:t>
            </a:r>
          </a:p>
          <a:p>
            <a:pPr lvl="2" algn="l"/>
            <a:r>
              <a:rPr lang="en-US" altLang="en-US"/>
              <a:t>usually, no need to install any software onto the servers</a:t>
            </a:r>
          </a:p>
          <a:p>
            <a:pPr lvl="1" algn="l"/>
            <a:r>
              <a:rPr lang="en-US" altLang="en-US" b="1"/>
              <a:t>Installed agent</a:t>
            </a:r>
            <a:endParaRPr lang="en-US" altLang="en-US"/>
          </a:p>
          <a:p>
            <a:pPr algn="l"/>
            <a:endParaRPr lang="en-US" alt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0BF507E0-2514-55C1-FD25-ECC0222D0C28}"/>
              </a:ext>
            </a:extLst>
          </p:cNvPr>
          <p:cNvSpPr>
            <a:spLocks noGrp="1" noChangeArrowheads="1"/>
          </p:cNvSpPr>
          <p:nvPr>
            <p:ph type="title"/>
          </p:nvPr>
        </p:nvSpPr>
        <p:spPr>
          <a:xfrm>
            <a:off x="838200" y="0"/>
            <a:ext cx="8001000" cy="676275"/>
          </a:xfrm>
        </p:spPr>
        <p:txBody>
          <a:bodyPr/>
          <a:lstStyle/>
          <a:p>
            <a:r>
              <a:rPr lang="en-US" altLang="en-US" sz="3400"/>
              <a:t>Remote monitoring technologies</a:t>
            </a:r>
          </a:p>
        </p:txBody>
      </p:sp>
      <p:sp>
        <p:nvSpPr>
          <p:cNvPr id="160771" name="Rectangle 3">
            <a:extLst>
              <a:ext uri="{FF2B5EF4-FFF2-40B4-BE49-F238E27FC236}">
                <a16:creationId xmlns:a16="http://schemas.microsoft.com/office/drawing/2014/main" id="{4C494441-3A97-D6E7-0C58-C0F0467351F2}"/>
              </a:ext>
            </a:extLst>
          </p:cNvPr>
          <p:cNvSpPr>
            <a:spLocks noGrp="1" noChangeArrowheads="1"/>
          </p:cNvSpPr>
          <p:nvPr>
            <p:ph type="body" idx="1"/>
          </p:nvPr>
        </p:nvSpPr>
        <p:spPr>
          <a:xfrm>
            <a:off x="533400" y="1447800"/>
            <a:ext cx="8001000" cy="4967288"/>
          </a:xfrm>
        </p:spPr>
        <p:txBody>
          <a:bodyPr/>
          <a:lstStyle/>
          <a:p>
            <a:pPr algn="l">
              <a:lnSpc>
                <a:spcPct val="90000"/>
              </a:lnSpc>
            </a:pPr>
            <a:r>
              <a:rPr lang="en-US" altLang="en-US" sz="2100"/>
              <a:t>Windows Registry</a:t>
            </a:r>
          </a:p>
          <a:p>
            <a:pPr lvl="1" algn="l">
              <a:lnSpc>
                <a:spcPct val="90000"/>
              </a:lnSpc>
            </a:pPr>
            <a:r>
              <a:rPr lang="en-US" altLang="en-US" sz="2000"/>
              <a:t>Microsoft's Performance Monitor (Perfmon) application.</a:t>
            </a:r>
          </a:p>
          <a:p>
            <a:pPr lvl="1" algn="l">
              <a:lnSpc>
                <a:spcPct val="90000"/>
              </a:lnSpc>
            </a:pPr>
            <a:r>
              <a:rPr lang="en-US" altLang="en-US" sz="2000"/>
              <a:t>Windows operating systems</a:t>
            </a:r>
          </a:p>
          <a:p>
            <a:pPr algn="l">
              <a:lnSpc>
                <a:spcPct val="90000"/>
              </a:lnSpc>
            </a:pPr>
            <a:r>
              <a:rPr lang="en-US" altLang="en-US" sz="2100"/>
              <a:t>Simple Network Monitoring Protocol (SNMP)</a:t>
            </a:r>
          </a:p>
          <a:p>
            <a:pPr algn="l">
              <a:lnSpc>
                <a:spcPct val="90000"/>
              </a:lnSpc>
            </a:pPr>
            <a:r>
              <a:rPr lang="en-US" altLang="en-US" sz="2100"/>
              <a:t>Java Monitoring Interface (JMX)</a:t>
            </a:r>
          </a:p>
          <a:p>
            <a:pPr lvl="1" algn="l">
              <a:lnSpc>
                <a:spcPct val="90000"/>
              </a:lnSpc>
            </a:pPr>
            <a:r>
              <a:rPr lang="en-US" altLang="en-US" sz="2000"/>
              <a:t>JMX is useful mainly when monitoring Java application servers such as IBM WebSphere, ORACLE WebLogic, and JBOSS</a:t>
            </a:r>
          </a:p>
          <a:p>
            <a:pPr algn="l">
              <a:lnSpc>
                <a:spcPct val="90000"/>
              </a:lnSpc>
            </a:pPr>
            <a:r>
              <a:rPr lang="en-US" altLang="en-US" sz="2100"/>
              <a:t> Rstatd</a:t>
            </a:r>
          </a:p>
          <a:p>
            <a:pPr lvl="1" algn="l">
              <a:lnSpc>
                <a:spcPct val="90000"/>
              </a:lnSpc>
            </a:pPr>
            <a:r>
              <a:rPr lang="en-US" altLang="en-US" sz="2000"/>
              <a:t>It provides basic kernel-level performance information</a:t>
            </a:r>
          </a:p>
          <a:p>
            <a:pPr algn="l">
              <a:lnSpc>
                <a:spcPct val="90000"/>
              </a:lnSpc>
              <a:buFont typeface="Wingdings" panose="05000000000000000000" pitchFamily="2" charset="2"/>
              <a:buNone/>
            </a:pPr>
            <a:endParaRPr lang="en-US" altLang="en-US" sz="210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139D1907-3DE2-EE68-52C6-D0913C0FCA97}"/>
              </a:ext>
            </a:extLst>
          </p:cNvPr>
          <p:cNvSpPr>
            <a:spLocks noGrp="1" noChangeArrowheads="1"/>
          </p:cNvSpPr>
          <p:nvPr>
            <p:ph type="title"/>
          </p:nvPr>
        </p:nvSpPr>
        <p:spPr/>
        <p:txBody>
          <a:bodyPr/>
          <a:lstStyle/>
          <a:p>
            <a:r>
              <a:rPr lang="en-US" altLang="en-US"/>
              <a:t>Installed agent</a:t>
            </a:r>
          </a:p>
        </p:txBody>
      </p:sp>
      <p:sp>
        <p:nvSpPr>
          <p:cNvPr id="162819" name="Rectangle 3">
            <a:extLst>
              <a:ext uri="{FF2B5EF4-FFF2-40B4-BE49-F238E27FC236}">
                <a16:creationId xmlns:a16="http://schemas.microsoft.com/office/drawing/2014/main" id="{87F88516-FCAB-0AB9-DF50-C57E098EACCC}"/>
              </a:ext>
            </a:extLst>
          </p:cNvPr>
          <p:cNvSpPr>
            <a:spLocks noGrp="1" noChangeArrowheads="1"/>
          </p:cNvSpPr>
          <p:nvPr>
            <p:ph type="body" idx="1"/>
          </p:nvPr>
        </p:nvSpPr>
        <p:spPr>
          <a:xfrm>
            <a:off x="533400" y="1524000"/>
            <a:ext cx="8001000" cy="4967288"/>
          </a:xfrm>
        </p:spPr>
        <p:txBody>
          <a:bodyPr/>
          <a:lstStyle/>
          <a:p>
            <a:pPr algn="l"/>
            <a:r>
              <a:rPr lang="en-US" altLang="en-US"/>
              <a:t>When it isn't possible to use remote monitoring—perhaps because of network firewall constraints or security policies—your performance testing solution may provide an agent component that can be installed directly onto the servers you wish to monitor</a:t>
            </a:r>
            <a:r>
              <a:rPr lang="fa-IR" altLang="en-US"/>
              <a:t> </a:t>
            </a:r>
            <a:endParaRPr lang="en-US" alt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988A6D0-BD27-6E86-6C65-7A58D9BEBB03}"/>
              </a:ext>
            </a:extLst>
          </p:cNvPr>
          <p:cNvSpPr>
            <a:spLocks noGrp="1" noChangeArrowheads="1"/>
          </p:cNvSpPr>
          <p:nvPr>
            <p:ph type="title" idx="4294967295"/>
          </p:nvPr>
        </p:nvSpPr>
        <p:spPr/>
        <p:txBody>
          <a:bodyPr anchor="ctr"/>
          <a:lstStyle/>
          <a:p>
            <a:pPr eaLnBrk="1" hangingPunct="1"/>
            <a:r>
              <a:rPr lang="en-US" altLang="en-US" sz="3300"/>
              <a:t>Levels of performance testing maturity</a:t>
            </a:r>
          </a:p>
        </p:txBody>
      </p:sp>
      <p:pic>
        <p:nvPicPr>
          <p:cNvPr id="93187" name="Picture 4">
            <a:extLst>
              <a:ext uri="{FF2B5EF4-FFF2-40B4-BE49-F238E27FC236}">
                <a16:creationId xmlns:a16="http://schemas.microsoft.com/office/drawing/2014/main" id="{77B857B5-3DD9-BC55-8C53-7FA883A7FE5C}"/>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457200" y="1905000"/>
            <a:ext cx="8340725" cy="3336925"/>
          </a:xfrm>
          <a:noFill/>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E6330E01-1CBD-1D9E-5797-126CAF582B1A}"/>
              </a:ext>
            </a:extLst>
          </p:cNvPr>
          <p:cNvSpPr>
            <a:spLocks noGrp="1" noChangeArrowheads="1"/>
          </p:cNvSpPr>
          <p:nvPr>
            <p:ph type="title" idx="4294967295"/>
          </p:nvPr>
        </p:nvSpPr>
        <p:spPr/>
        <p:txBody>
          <a:bodyPr anchor="ctr"/>
          <a:lstStyle/>
          <a:p>
            <a:pPr eaLnBrk="1" hangingPunct="1"/>
            <a:r>
              <a:rPr lang="en-US" altLang="en-US" sz="3000"/>
              <a:t>the number of concurrent virtual users </a:t>
            </a:r>
            <a:br>
              <a:rPr lang="en-US" altLang="en-US" sz="3000"/>
            </a:br>
            <a:r>
              <a:rPr lang="en-US" altLang="en-US" sz="3000"/>
              <a:t>against how busy the server CPU is</a:t>
            </a:r>
            <a:br>
              <a:rPr lang="en-US" altLang="en-US" sz="3000"/>
            </a:br>
            <a:endParaRPr lang="en-US" altLang="en-US" sz="3000"/>
          </a:p>
        </p:txBody>
      </p:sp>
      <p:pic>
        <p:nvPicPr>
          <p:cNvPr id="163843" name="Picture 4">
            <a:extLst>
              <a:ext uri="{FF2B5EF4-FFF2-40B4-BE49-F238E27FC236}">
                <a16:creationId xmlns:a16="http://schemas.microsoft.com/office/drawing/2014/main" id="{9E7EC773-D922-9A8D-0EA1-CBDA3FC65AD7}"/>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566738" y="1274763"/>
            <a:ext cx="8001000" cy="4519612"/>
          </a:xfrm>
          <a:noFill/>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2043D2CE-8387-4A04-A9F0-8E43DC654E8F}"/>
              </a:ext>
            </a:extLst>
          </p:cNvPr>
          <p:cNvSpPr>
            <a:spLocks noGrp="1" noChangeArrowheads="1"/>
          </p:cNvSpPr>
          <p:nvPr>
            <p:ph type="title" idx="4294967295"/>
          </p:nvPr>
        </p:nvSpPr>
        <p:spPr/>
        <p:txBody>
          <a:bodyPr anchor="ctr"/>
          <a:lstStyle/>
          <a:p>
            <a:pPr eaLnBrk="1" hangingPunct="1"/>
            <a:r>
              <a:rPr lang="en-US" altLang="en-US" sz="3000"/>
              <a:t>concurrent virtual users with various </a:t>
            </a:r>
            <a:br>
              <a:rPr lang="en-US" altLang="en-US" sz="3000"/>
            </a:br>
            <a:r>
              <a:rPr lang="en-US" altLang="en-US" sz="3000"/>
              <a:t>categories of data presented to the network</a:t>
            </a:r>
            <a:br>
              <a:rPr lang="en-US" altLang="en-US" sz="3000"/>
            </a:br>
            <a:endParaRPr lang="en-US" altLang="en-US" sz="3000"/>
          </a:p>
        </p:txBody>
      </p:sp>
      <p:pic>
        <p:nvPicPr>
          <p:cNvPr id="165891" name="Picture 4">
            <a:extLst>
              <a:ext uri="{FF2B5EF4-FFF2-40B4-BE49-F238E27FC236}">
                <a16:creationId xmlns:a16="http://schemas.microsoft.com/office/drawing/2014/main" id="{03444640-77CB-6B6A-65E2-2AC9A0D49E89}"/>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457200" y="1524000"/>
            <a:ext cx="8229600" cy="4157663"/>
          </a:xfrm>
          <a:noFill/>
        </p:spPr>
      </p:pic>
      <p:sp>
        <p:nvSpPr>
          <p:cNvPr id="165892" name="Rectangle 5">
            <a:extLst>
              <a:ext uri="{FF2B5EF4-FFF2-40B4-BE49-F238E27FC236}">
                <a16:creationId xmlns:a16="http://schemas.microsoft.com/office/drawing/2014/main" id="{4B426502-B1AB-C629-6474-E6122520A5FC}"/>
              </a:ext>
            </a:extLst>
          </p:cNvPr>
          <p:cNvSpPr>
            <a:spLocks noChangeArrowheads="1"/>
          </p:cNvSpPr>
          <p:nvPr/>
        </p:nvSpPr>
        <p:spPr bwMode="auto">
          <a:xfrm>
            <a:off x="228600" y="5713413"/>
            <a:ext cx="8610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Low">
              <a:spcBef>
                <a:spcPct val="20000"/>
              </a:spcBef>
              <a:buClr>
                <a:schemeClr val="accent2"/>
              </a:buClr>
              <a:buFont typeface="Wingdings" panose="05000000000000000000" pitchFamily="2" charset="2"/>
              <a:buChar char="o"/>
              <a:defRPr sz="3000">
                <a:solidFill>
                  <a:schemeClr val="folHlink"/>
                </a:solidFill>
                <a:latin typeface="Times New Roman" panose="02020603050405020304" pitchFamily="18" charset="0"/>
                <a:cs typeface="Times New Roman" panose="02020603050405020304" pitchFamily="18" charset="0"/>
              </a:defRPr>
            </a:lvl1pPr>
            <a:lvl2pPr marL="742950" indent="-285750" algn="justLow">
              <a:spcBef>
                <a:spcPct val="20000"/>
              </a:spcBef>
              <a:buClr>
                <a:schemeClr val="accent2"/>
              </a:buClr>
              <a:buFont typeface="Wingdings" panose="05000000000000000000" pitchFamily="2" charset="2"/>
              <a:buChar char="n"/>
              <a:defRPr sz="2600">
                <a:solidFill>
                  <a:schemeClr val="folHlink"/>
                </a:solidFill>
                <a:latin typeface="Times New Roman" panose="02020603050405020304" pitchFamily="18" charset="0"/>
                <a:cs typeface="Times New Roman" panose="02020603050405020304" pitchFamily="18" charset="0"/>
              </a:defRPr>
            </a:lvl2pPr>
            <a:lvl3pPr marL="1143000" indent="-228600" algn="justLow">
              <a:spcBef>
                <a:spcPct val="20000"/>
              </a:spcBef>
              <a:buClr>
                <a:schemeClr val="accent2"/>
              </a:buClr>
              <a:buFont typeface="Wingdings" panose="05000000000000000000" pitchFamily="2" charset="2"/>
              <a:buChar char="o"/>
              <a:defRPr sz="2300">
                <a:solidFill>
                  <a:schemeClr val="folHlink"/>
                </a:solidFill>
                <a:latin typeface="Times New Roman" panose="02020603050405020304" pitchFamily="18" charset="0"/>
                <a:cs typeface="Times New Roman" panose="02020603050405020304" pitchFamily="18" charset="0"/>
              </a:defRPr>
            </a:lvl3pPr>
            <a:lvl4pPr marL="1600200" indent="-228600" algn="justLow">
              <a:spcBef>
                <a:spcPct val="20000"/>
              </a:spcBef>
              <a:buClr>
                <a:schemeClr val="accent2"/>
              </a:buClr>
              <a:buFont typeface="Wingdings" panose="05000000000000000000" pitchFamily="2" charset="2"/>
              <a:buChar char="n"/>
              <a:defRPr sz="2000">
                <a:solidFill>
                  <a:schemeClr val="folHlink"/>
                </a:solidFill>
                <a:latin typeface="Times New Roman" panose="02020603050405020304" pitchFamily="18" charset="0"/>
                <a:cs typeface="Times New Roman" panose="02020603050405020304" pitchFamily="18" charset="0"/>
              </a:defRPr>
            </a:lvl4pPr>
            <a:lvl5pPr marL="2057400" indent="-228600" algn="justLow">
              <a:spcBef>
                <a:spcPct val="25000"/>
              </a:spcBef>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5pPr>
            <a:lvl6pPr marL="25146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6pPr>
            <a:lvl7pPr marL="29718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7pPr>
            <a:lvl8pPr marL="34290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8pPr>
            <a:lvl9pPr marL="3886200" indent="-228600" algn="justLow" eaLnBrk="0" fontAlgn="base" hangingPunct="0">
              <a:spcBef>
                <a:spcPct val="25000"/>
              </a:spcBef>
              <a:spcAft>
                <a:spcPct val="0"/>
              </a:spcAft>
              <a:buClr>
                <a:schemeClr val="accent2"/>
              </a:buClr>
              <a:buFont typeface="Wingdings" panose="05000000000000000000" pitchFamily="2" charset="2"/>
              <a:buChar char="§"/>
              <a:defRPr sz="2000">
                <a:solidFill>
                  <a:schemeClr val="folHlink"/>
                </a:solidFill>
                <a:latin typeface="Times New Roman" panose="02020603050405020304" pitchFamily="18" charset="0"/>
                <a:cs typeface="Times New Roman" panose="02020603050405020304" pitchFamily="18" charset="0"/>
              </a:defRPr>
            </a:lvl9pPr>
          </a:lstStyle>
          <a:p>
            <a:pPr algn="l" eaLnBrk="1" hangingPunct="1">
              <a:spcBef>
                <a:spcPct val="0"/>
              </a:spcBef>
              <a:buClrTx/>
              <a:buFontTx/>
              <a:buNone/>
            </a:pPr>
            <a:r>
              <a:rPr lang="en-US" altLang="en-US" sz="1800">
                <a:solidFill>
                  <a:schemeClr val="tx1"/>
                </a:solidFill>
                <a:latin typeface="Arial" panose="020B0604020202020204" pitchFamily="34" charset="0"/>
                <a:cs typeface="Arial" panose="020B0604020202020204" pitchFamily="34" charset="0"/>
              </a:rPr>
              <a:t>In this example it's pretty obvious that a lot more data is being received than sent by the client, suggesting that whatever caching mechanism is in place may not be optimally configured.</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369A2AB1-8598-2486-F993-394FF38D907E}"/>
              </a:ext>
            </a:extLst>
          </p:cNvPr>
          <p:cNvSpPr>
            <a:spLocks noGrp="1" noChangeArrowheads="1"/>
          </p:cNvSpPr>
          <p:nvPr>
            <p:ph type="title"/>
          </p:nvPr>
        </p:nvSpPr>
        <p:spPr/>
        <p:txBody>
          <a:bodyPr/>
          <a:lstStyle/>
          <a:p>
            <a:r>
              <a:rPr lang="en-US" altLang="en-US"/>
              <a:t>Monitor load injectors</a:t>
            </a:r>
          </a:p>
        </p:txBody>
      </p:sp>
      <p:sp>
        <p:nvSpPr>
          <p:cNvPr id="167939" name="Rectangle 3">
            <a:extLst>
              <a:ext uri="{FF2B5EF4-FFF2-40B4-BE49-F238E27FC236}">
                <a16:creationId xmlns:a16="http://schemas.microsoft.com/office/drawing/2014/main" id="{B78A5BA5-3902-BEC8-8797-336C7E3B0A69}"/>
              </a:ext>
            </a:extLst>
          </p:cNvPr>
          <p:cNvSpPr>
            <a:spLocks noGrp="1" noChangeArrowheads="1"/>
          </p:cNvSpPr>
          <p:nvPr>
            <p:ph type="body" idx="1"/>
          </p:nvPr>
        </p:nvSpPr>
        <p:spPr>
          <a:xfrm>
            <a:off x="457200" y="1874838"/>
            <a:ext cx="8229600" cy="4525962"/>
          </a:xfrm>
        </p:spPr>
        <p:txBody>
          <a:bodyPr/>
          <a:lstStyle/>
          <a:p>
            <a:pPr algn="l"/>
            <a:r>
              <a:rPr lang="en-US" altLang="en-US"/>
              <a:t>Typical metrics you need to monitor include:</a:t>
            </a:r>
          </a:p>
          <a:p>
            <a:pPr lvl="1" algn="l"/>
            <a:r>
              <a:rPr lang="en-US" altLang="en-US"/>
              <a:t>Percent of CPU utilization</a:t>
            </a:r>
          </a:p>
          <a:p>
            <a:pPr lvl="1" algn="l"/>
            <a:r>
              <a:rPr lang="en-US" altLang="en-US"/>
              <a:t>Amount of free memory</a:t>
            </a:r>
          </a:p>
          <a:p>
            <a:pPr lvl="1" algn="l"/>
            <a:r>
              <a:rPr lang="en-US" altLang="en-US"/>
              <a:t>Page file utilization</a:t>
            </a:r>
          </a:p>
          <a:p>
            <a:pPr lvl="1" algn="l"/>
            <a:r>
              <a:rPr lang="en-US" altLang="en-US"/>
              <a:t>Disk time</a:t>
            </a:r>
          </a:p>
          <a:p>
            <a:pPr lvl="1" algn="l"/>
            <a:r>
              <a:rPr lang="en-US" altLang="en-US"/>
              <a:t>Amount of free disk space</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79A2B009-5FE4-CB48-BEDC-A45102B7A08D}"/>
              </a:ext>
            </a:extLst>
          </p:cNvPr>
          <p:cNvSpPr>
            <a:spLocks noGrp="1" noChangeArrowheads="1"/>
          </p:cNvSpPr>
          <p:nvPr>
            <p:ph type="title" idx="4294967295"/>
          </p:nvPr>
        </p:nvSpPr>
        <p:spPr>
          <a:xfrm>
            <a:off x="574675" y="304800"/>
            <a:ext cx="8001000" cy="423863"/>
          </a:xfrm>
        </p:spPr>
        <p:txBody>
          <a:bodyPr anchor="ctr"/>
          <a:lstStyle/>
          <a:p>
            <a:pPr eaLnBrk="1" hangingPunct="1"/>
            <a:br>
              <a:rPr lang="fa-IR" altLang="en-US" sz="3400"/>
            </a:br>
            <a:r>
              <a:rPr lang="en-US" altLang="en-US" sz="3400"/>
              <a:t>Monitor load injectors</a:t>
            </a:r>
            <a:br>
              <a:rPr lang="en-US" altLang="en-US" sz="3400"/>
            </a:br>
            <a:endParaRPr lang="en-US" altLang="en-US" sz="3400"/>
          </a:p>
        </p:txBody>
      </p:sp>
      <p:pic>
        <p:nvPicPr>
          <p:cNvPr id="169987" name="Picture 4">
            <a:extLst>
              <a:ext uri="{FF2B5EF4-FFF2-40B4-BE49-F238E27FC236}">
                <a16:creationId xmlns:a16="http://schemas.microsoft.com/office/drawing/2014/main" id="{A92A83AB-0D9B-E6C3-171B-04BA319266B0}"/>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566738" y="1462088"/>
            <a:ext cx="8001000" cy="4148137"/>
          </a:xfrm>
          <a:noFill/>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E6E42796-9647-2C51-5716-1FAA9381CFEE}"/>
              </a:ext>
            </a:extLst>
          </p:cNvPr>
          <p:cNvSpPr>
            <a:spLocks noGrp="1" noChangeArrowheads="1"/>
          </p:cNvSpPr>
          <p:nvPr>
            <p:ph type="title"/>
          </p:nvPr>
        </p:nvSpPr>
        <p:spPr/>
        <p:txBody>
          <a:bodyPr/>
          <a:lstStyle/>
          <a:p>
            <a:r>
              <a:rPr lang="en-US" altLang="en-US"/>
              <a:t>Root-Cause Analysis</a:t>
            </a:r>
          </a:p>
        </p:txBody>
      </p:sp>
      <p:sp>
        <p:nvSpPr>
          <p:cNvPr id="172035" name="Rectangle 3">
            <a:extLst>
              <a:ext uri="{FF2B5EF4-FFF2-40B4-BE49-F238E27FC236}">
                <a16:creationId xmlns:a16="http://schemas.microsoft.com/office/drawing/2014/main" id="{534A0DF3-8A6A-3615-B89D-BED18B729561}"/>
              </a:ext>
            </a:extLst>
          </p:cNvPr>
          <p:cNvSpPr>
            <a:spLocks noGrp="1" noChangeArrowheads="1"/>
          </p:cNvSpPr>
          <p:nvPr>
            <p:ph type="body" idx="1"/>
          </p:nvPr>
        </p:nvSpPr>
        <p:spPr>
          <a:xfrm>
            <a:off x="566738" y="1204913"/>
            <a:ext cx="8001000" cy="4967287"/>
          </a:xfrm>
        </p:spPr>
        <p:txBody>
          <a:bodyPr/>
          <a:lstStyle/>
          <a:p>
            <a:pPr algn="l">
              <a:lnSpc>
                <a:spcPct val="90000"/>
              </a:lnSpc>
            </a:pPr>
            <a:r>
              <a:rPr lang="en-US" altLang="en-US"/>
              <a:t>A good model of scalability and response time demonstrates a moderate but acceptable increase in mean response time as virtual user load and transaction throughput increase.</a:t>
            </a:r>
          </a:p>
          <a:p>
            <a:pPr algn="l">
              <a:lnSpc>
                <a:spcPct val="90000"/>
              </a:lnSpc>
            </a:pPr>
            <a:endParaRPr lang="en-US" altLang="en-US"/>
          </a:p>
          <a:p>
            <a:pPr algn="l">
              <a:lnSpc>
                <a:spcPct val="90000"/>
              </a:lnSpc>
            </a:pPr>
            <a:r>
              <a:rPr lang="en-US" altLang="en-US"/>
              <a:t>A poor model exhibits quite different behavior: as virtual user load increases, response time increases in lockstep and either does not flatten out or starts to become erratic, exhibiting high standard deviations from the mean.</a:t>
            </a:r>
          </a:p>
          <a:p>
            <a:pPr algn="l">
              <a:lnSpc>
                <a:spcPct val="90000"/>
              </a:lnSpc>
            </a:pPr>
            <a:endParaRPr lang="en-US" altLang="en-US"/>
          </a:p>
          <a:p>
            <a:pPr algn="l">
              <a:lnSpc>
                <a:spcPct val="90000"/>
              </a:lnSpc>
            </a:pPr>
            <a:endParaRPr lang="en-US" altLang="en-US"/>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D705456A-61AA-D448-366D-3A15960AA2DC}"/>
              </a:ext>
            </a:extLst>
          </p:cNvPr>
          <p:cNvSpPr>
            <a:spLocks noGrp="1" noChangeArrowheads="1"/>
          </p:cNvSpPr>
          <p:nvPr>
            <p:ph type="title" idx="4294967295"/>
          </p:nvPr>
        </p:nvSpPr>
        <p:spPr>
          <a:xfrm>
            <a:off x="574675" y="304800"/>
            <a:ext cx="8001000" cy="468313"/>
          </a:xfrm>
        </p:spPr>
        <p:txBody>
          <a:bodyPr anchor="ctr"/>
          <a:lstStyle/>
          <a:p>
            <a:pPr eaLnBrk="1" hangingPunct="1"/>
            <a:br>
              <a:rPr lang="fa-IR" altLang="en-US" sz="3400"/>
            </a:br>
            <a:r>
              <a:rPr lang="en-US" altLang="en-US" sz="3400"/>
              <a:t>Sample of good scalability</a:t>
            </a:r>
            <a:br>
              <a:rPr lang="en-US" altLang="en-US" sz="3400"/>
            </a:br>
            <a:endParaRPr lang="en-US" altLang="en-US" sz="3400"/>
          </a:p>
        </p:txBody>
      </p:sp>
      <p:pic>
        <p:nvPicPr>
          <p:cNvPr id="173059" name="Picture 4">
            <a:extLst>
              <a:ext uri="{FF2B5EF4-FFF2-40B4-BE49-F238E27FC236}">
                <a16:creationId xmlns:a16="http://schemas.microsoft.com/office/drawing/2014/main" id="{3942E06D-F1FA-DE3B-5126-FD92B6C4BE6C}"/>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566738" y="1219200"/>
            <a:ext cx="8001000" cy="4605338"/>
          </a:xfrm>
          <a:noFill/>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569E7C6-DAE2-B437-2E75-76EE0B31A027}"/>
              </a:ext>
            </a:extLst>
          </p:cNvPr>
          <p:cNvSpPr>
            <a:spLocks noGrp="1" noChangeArrowheads="1"/>
          </p:cNvSpPr>
          <p:nvPr>
            <p:ph type="title" idx="4294967295"/>
          </p:nvPr>
        </p:nvSpPr>
        <p:spPr>
          <a:xfrm>
            <a:off x="574675" y="228600"/>
            <a:ext cx="8001000" cy="676275"/>
          </a:xfrm>
        </p:spPr>
        <p:txBody>
          <a:bodyPr anchor="ctr"/>
          <a:lstStyle/>
          <a:p>
            <a:pPr eaLnBrk="1" hangingPunct="1"/>
            <a:r>
              <a:rPr lang="en-US" altLang="en-US"/>
              <a:t>Sample of poor scalability</a:t>
            </a:r>
          </a:p>
        </p:txBody>
      </p:sp>
      <p:pic>
        <p:nvPicPr>
          <p:cNvPr id="175107" name="Picture 4">
            <a:extLst>
              <a:ext uri="{FF2B5EF4-FFF2-40B4-BE49-F238E27FC236}">
                <a16:creationId xmlns:a16="http://schemas.microsoft.com/office/drawing/2014/main" id="{83C5BB62-5E77-A6A2-7015-03CB39C3613D}"/>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566738" y="1135063"/>
            <a:ext cx="8001000" cy="4802187"/>
          </a:xfrm>
          <a:noFill/>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47E871C-59E3-E75A-7F5A-B70F49C1A310}"/>
              </a:ext>
            </a:extLst>
          </p:cNvPr>
          <p:cNvSpPr>
            <a:spLocks noGrp="1" noChangeArrowheads="1"/>
          </p:cNvSpPr>
          <p:nvPr>
            <p:ph type="title" idx="4294967295"/>
          </p:nvPr>
        </p:nvSpPr>
        <p:spPr>
          <a:xfrm>
            <a:off x="574675" y="228600"/>
            <a:ext cx="8001000" cy="676275"/>
          </a:xfrm>
        </p:spPr>
        <p:txBody>
          <a:bodyPr anchor="ctr"/>
          <a:lstStyle/>
          <a:p>
            <a:pPr eaLnBrk="1" hangingPunct="1"/>
            <a:r>
              <a:rPr lang="en-US" altLang="en-US"/>
              <a:t>Sample of poor scalability</a:t>
            </a:r>
          </a:p>
        </p:txBody>
      </p:sp>
      <p:pic>
        <p:nvPicPr>
          <p:cNvPr id="177155" name="Picture 4">
            <a:extLst>
              <a:ext uri="{FF2B5EF4-FFF2-40B4-BE49-F238E27FC236}">
                <a16:creationId xmlns:a16="http://schemas.microsoft.com/office/drawing/2014/main" id="{215D3907-F510-E170-5DA1-413266E59285}"/>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838994" y="1175802"/>
            <a:ext cx="7466012" cy="4967287"/>
          </a:xfrm>
          <a:noFill/>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5AB4C2D3-BC3B-31C8-F461-3173AE71252D}"/>
              </a:ext>
            </a:extLst>
          </p:cNvPr>
          <p:cNvSpPr>
            <a:spLocks noGrp="1" noChangeArrowheads="1"/>
          </p:cNvSpPr>
          <p:nvPr>
            <p:ph type="title" idx="4294967295"/>
          </p:nvPr>
        </p:nvSpPr>
        <p:spPr/>
        <p:txBody>
          <a:bodyPr anchor="ctr"/>
          <a:lstStyle/>
          <a:p>
            <a:pPr eaLnBrk="1" hangingPunct="1"/>
            <a:r>
              <a:rPr lang="en-US" altLang="en-US"/>
              <a:t>Poor Scalability (Continue)</a:t>
            </a:r>
          </a:p>
        </p:txBody>
      </p:sp>
      <p:pic>
        <p:nvPicPr>
          <p:cNvPr id="179203" name="Picture 4">
            <a:extLst>
              <a:ext uri="{FF2B5EF4-FFF2-40B4-BE49-F238E27FC236}">
                <a16:creationId xmlns:a16="http://schemas.microsoft.com/office/drawing/2014/main" id="{72FAA42B-BD6E-EDA3-6D28-932CD1BEC309}"/>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1039813" y="1052513"/>
            <a:ext cx="7054850" cy="4967287"/>
          </a:xfrm>
          <a:noFill/>
        </p:spPr>
      </p:pic>
      <p:pic>
        <p:nvPicPr>
          <p:cNvPr id="179204" name="Picture 5">
            <a:extLst>
              <a:ext uri="{FF2B5EF4-FFF2-40B4-BE49-F238E27FC236}">
                <a16:creationId xmlns:a16="http://schemas.microsoft.com/office/drawing/2014/main" id="{450FD97F-A4B3-4977-5F41-60DF537F9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1371600"/>
            <a:ext cx="76708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A855AD75-1DFE-8C7C-4A93-0CEE30FE19E3}"/>
              </a:ext>
            </a:extLst>
          </p:cNvPr>
          <p:cNvSpPr>
            <a:spLocks noGrp="1" noChangeArrowheads="1"/>
          </p:cNvSpPr>
          <p:nvPr>
            <p:ph type="title"/>
          </p:nvPr>
        </p:nvSpPr>
        <p:spPr>
          <a:xfrm>
            <a:off x="609600" y="76200"/>
            <a:ext cx="8001000" cy="676275"/>
          </a:xfrm>
        </p:spPr>
        <p:txBody>
          <a:bodyPr/>
          <a:lstStyle/>
          <a:p>
            <a:r>
              <a:rPr lang="en-US" altLang="en-US"/>
              <a:t>Application server monitoring</a:t>
            </a:r>
          </a:p>
        </p:txBody>
      </p:sp>
      <p:sp>
        <p:nvSpPr>
          <p:cNvPr id="181251" name="Rectangle 3">
            <a:extLst>
              <a:ext uri="{FF2B5EF4-FFF2-40B4-BE49-F238E27FC236}">
                <a16:creationId xmlns:a16="http://schemas.microsoft.com/office/drawing/2014/main" id="{2C490854-F829-F53D-E285-49063C46A2D5}"/>
              </a:ext>
            </a:extLst>
          </p:cNvPr>
          <p:cNvSpPr>
            <a:spLocks noGrp="1" noChangeArrowheads="1"/>
          </p:cNvSpPr>
          <p:nvPr>
            <p:ph type="body" idx="1"/>
          </p:nvPr>
        </p:nvSpPr>
        <p:spPr>
          <a:xfrm>
            <a:off x="533399" y="1295400"/>
            <a:ext cx="8261279" cy="5351980"/>
          </a:xfrm>
        </p:spPr>
        <p:txBody>
          <a:bodyPr/>
          <a:lstStyle/>
          <a:p>
            <a:pPr algn="just">
              <a:lnSpc>
                <a:spcPct val="80000"/>
              </a:lnSpc>
            </a:pPr>
            <a:r>
              <a:rPr lang="en-US" altLang="en-US" sz="1900" dirty="0"/>
              <a:t>Simple generic monitoring of application servers won't tell you much if there are problems in the application.</a:t>
            </a:r>
          </a:p>
          <a:p>
            <a:pPr algn="just">
              <a:lnSpc>
                <a:spcPct val="80000"/>
              </a:lnSpc>
            </a:pPr>
            <a:r>
              <a:rPr lang="en-US" altLang="en-US" sz="1900" dirty="0"/>
              <a:t>In the case of a Java-based application server in a Windows environment, all you'll see is one or more java.exe processes consuming a lot of memory or CPU.</a:t>
            </a:r>
          </a:p>
          <a:p>
            <a:pPr algn="just">
              <a:lnSpc>
                <a:spcPct val="80000"/>
              </a:lnSpc>
            </a:pPr>
            <a:r>
              <a:rPr lang="en-US" altLang="en-US" sz="1900" dirty="0"/>
              <a:t>You may also run into the phenomenon of the stalled thread, where an application server component is waiting for a response from another internal component or from another server such as the database host. When this occurs, there is usually no indication of excessive CPU or memory utilization, just slow response time. The cascading nature of these problems makes them difficult to diagnose without detailed application server analysis</a:t>
            </a:r>
          </a:p>
          <a:p>
            <a:pPr algn="just">
              <a:lnSpc>
                <a:spcPct val="80000"/>
              </a:lnSpc>
              <a:buFont typeface="Wingdings" panose="05000000000000000000" pitchFamily="2" charset="2"/>
              <a:buNone/>
            </a:pPr>
            <a:endParaRPr lang="en-US" altLang="en-US" sz="1900" dirty="0"/>
          </a:p>
          <a:p>
            <a:pPr algn="just">
              <a:lnSpc>
                <a:spcPct val="80000"/>
              </a:lnSpc>
            </a:pPr>
            <a:r>
              <a:rPr lang="en-US" altLang="en-US" sz="1900" dirty="0"/>
              <a:t>Java application server's worst-performing SQL calls</a:t>
            </a:r>
          </a:p>
          <a:p>
            <a:pPr algn="just">
              <a:lnSpc>
                <a:spcPct val="80000"/>
              </a:lnSpc>
            </a:pPr>
            <a:r>
              <a:rPr lang="en-US" altLang="en-US" sz="1900" dirty="0"/>
              <a:t>Java application server's worst-performing methods</a:t>
            </a:r>
          </a:p>
          <a:p>
            <a:pPr algn="just">
              <a:lnSpc>
                <a:spcPct val="80000"/>
              </a:lnSpc>
            </a:pPr>
            <a:endParaRPr lang="en-US" altLang="en-US" sz="1900" dirty="0"/>
          </a:p>
          <a:p>
            <a:pPr algn="just">
              <a:lnSpc>
                <a:spcPct val="80000"/>
              </a:lnSpc>
            </a:pPr>
            <a:endParaRPr lang="en-US" altLang="en-US" sz="19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CC8D215-A802-847F-F5FB-B943FC226974}"/>
              </a:ext>
            </a:extLst>
          </p:cNvPr>
          <p:cNvSpPr>
            <a:spLocks noGrp="1" noChangeArrowheads="1"/>
          </p:cNvSpPr>
          <p:nvPr>
            <p:ph type="title"/>
          </p:nvPr>
        </p:nvSpPr>
        <p:spPr/>
        <p:txBody>
          <a:bodyPr/>
          <a:lstStyle/>
          <a:p>
            <a:r>
              <a:rPr lang="en-US" altLang="en-US" sz="3200" dirty="0"/>
              <a:t>Some questions related to </a:t>
            </a:r>
            <a:br>
              <a:rPr lang="en-US" altLang="en-US" sz="3200" dirty="0"/>
            </a:br>
            <a:r>
              <a:rPr lang="en-US" altLang="en-US" sz="3200" dirty="0"/>
              <a:t>application performance</a:t>
            </a:r>
          </a:p>
        </p:txBody>
      </p:sp>
      <p:sp>
        <p:nvSpPr>
          <p:cNvPr id="95235" name="Rectangle 3">
            <a:extLst>
              <a:ext uri="{FF2B5EF4-FFF2-40B4-BE49-F238E27FC236}">
                <a16:creationId xmlns:a16="http://schemas.microsoft.com/office/drawing/2014/main" id="{CB9DC6BC-E9DA-EBE4-E261-147415AECDCC}"/>
              </a:ext>
            </a:extLst>
          </p:cNvPr>
          <p:cNvSpPr>
            <a:spLocks noGrp="1" noChangeArrowheads="1"/>
          </p:cNvSpPr>
          <p:nvPr>
            <p:ph type="body" idx="1"/>
          </p:nvPr>
        </p:nvSpPr>
        <p:spPr>
          <a:xfrm>
            <a:off x="93662" y="1014537"/>
            <a:ext cx="8956675" cy="5682879"/>
          </a:xfrm>
        </p:spPr>
        <p:txBody>
          <a:bodyPr/>
          <a:lstStyle/>
          <a:p>
            <a:r>
              <a:rPr lang="en-US" altLang="en-US" sz="2600" dirty="0"/>
              <a:t>How many end users will the application need to support at release? After 6 months, 12 months, 2 years?</a:t>
            </a:r>
          </a:p>
          <a:p>
            <a:r>
              <a:rPr lang="en-US" altLang="en-US" sz="2600" dirty="0"/>
              <a:t>Where will these users be located, and how will they connect to the application?</a:t>
            </a:r>
          </a:p>
          <a:p>
            <a:r>
              <a:rPr lang="en-US" altLang="en-US" sz="2600" dirty="0"/>
              <a:t>How many of these users will be concurrent at release? After 6 months, 12 months, 2 years?</a:t>
            </a:r>
          </a:p>
          <a:p>
            <a:r>
              <a:rPr lang="en-US" altLang="en-US" sz="2600" dirty="0"/>
              <a:t>How many and what specification of servers will I need for each application tier?</a:t>
            </a:r>
          </a:p>
          <a:p>
            <a:r>
              <a:rPr lang="en-US" altLang="en-US" sz="2600" dirty="0"/>
              <a:t>What sort of network infrastructure do I need to provide?</a:t>
            </a:r>
          </a:p>
          <a:p>
            <a:endParaRPr lang="en-US" altLang="en-US" sz="2600"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BBA59167-5BD6-D1F1-B8F8-6E5CAB6E8272}"/>
              </a:ext>
            </a:extLst>
          </p:cNvPr>
          <p:cNvSpPr>
            <a:spLocks noGrp="1" noChangeArrowheads="1"/>
          </p:cNvSpPr>
          <p:nvPr>
            <p:ph type="title" idx="4294967295"/>
          </p:nvPr>
        </p:nvSpPr>
        <p:spPr>
          <a:xfrm>
            <a:off x="574675" y="152400"/>
            <a:ext cx="8001000" cy="676275"/>
          </a:xfrm>
        </p:spPr>
        <p:txBody>
          <a:bodyPr anchor="ctr"/>
          <a:lstStyle/>
          <a:p>
            <a:pPr eaLnBrk="1" hangingPunct="1"/>
            <a:r>
              <a:rPr lang="en-US" altLang="en-US" sz="3400"/>
              <a:t>Application server's </a:t>
            </a:r>
            <a:br>
              <a:rPr lang="en-US" altLang="en-US" sz="3400"/>
            </a:br>
            <a:r>
              <a:rPr lang="en-US" altLang="en-US" sz="3400"/>
              <a:t>worst-performing methods</a:t>
            </a:r>
          </a:p>
        </p:txBody>
      </p:sp>
      <p:pic>
        <p:nvPicPr>
          <p:cNvPr id="182275" name="Picture 6">
            <a:extLst>
              <a:ext uri="{FF2B5EF4-FFF2-40B4-BE49-F238E27FC236}">
                <a16:creationId xmlns:a16="http://schemas.microsoft.com/office/drawing/2014/main" id="{97D8905F-B8D6-2A99-438B-9F31119BE010}"/>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566738" y="1160463"/>
            <a:ext cx="8001000" cy="4751387"/>
          </a:xfrm>
          <a:noFill/>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6EDF78B4-C6CF-8FCF-1AB7-1F3920200BD3}"/>
              </a:ext>
            </a:extLst>
          </p:cNvPr>
          <p:cNvSpPr>
            <a:spLocks noGrp="1" noChangeArrowheads="1"/>
          </p:cNvSpPr>
          <p:nvPr>
            <p:ph type="title" idx="4294967295"/>
          </p:nvPr>
        </p:nvSpPr>
        <p:spPr>
          <a:xfrm>
            <a:off x="566738" y="152400"/>
            <a:ext cx="8001000" cy="676275"/>
          </a:xfrm>
        </p:spPr>
        <p:txBody>
          <a:bodyPr anchor="ctr"/>
          <a:lstStyle/>
          <a:p>
            <a:pPr eaLnBrk="1" hangingPunct="1"/>
            <a:r>
              <a:rPr lang="en-US" altLang="en-US"/>
              <a:t>Dealing with Errors</a:t>
            </a:r>
          </a:p>
        </p:txBody>
      </p:sp>
      <p:pic>
        <p:nvPicPr>
          <p:cNvPr id="183299" name="Picture 4">
            <a:extLst>
              <a:ext uri="{FF2B5EF4-FFF2-40B4-BE49-F238E27FC236}">
                <a16:creationId xmlns:a16="http://schemas.microsoft.com/office/drawing/2014/main" id="{7875D33C-205F-ACC2-1AD4-0478436D2D04}"/>
              </a:ext>
            </a:extLst>
          </p:cNvPr>
          <p:cNvPicPr>
            <a:picLocks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1771650" y="1136650"/>
            <a:ext cx="5591175" cy="339725"/>
          </a:xfrm>
          <a:noFill/>
        </p:spPr>
      </p:pic>
      <p:pic>
        <p:nvPicPr>
          <p:cNvPr id="183300" name="Picture 5">
            <a:extLst>
              <a:ext uri="{FF2B5EF4-FFF2-40B4-BE49-F238E27FC236}">
                <a16:creationId xmlns:a16="http://schemas.microsoft.com/office/drawing/2014/main" id="{A1B2F5FA-2551-0620-D40A-5776654C3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8" y="1981200"/>
            <a:ext cx="8869362"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18290534-4D81-FEFB-72A4-D1F01F6594F5}"/>
              </a:ext>
            </a:extLst>
          </p:cNvPr>
          <p:cNvSpPr>
            <a:spLocks noGrp="1" noChangeArrowheads="1"/>
          </p:cNvSpPr>
          <p:nvPr>
            <p:ph type="title"/>
          </p:nvPr>
        </p:nvSpPr>
        <p:spPr>
          <a:xfrm>
            <a:off x="574675" y="228600"/>
            <a:ext cx="8001000" cy="676275"/>
          </a:xfrm>
        </p:spPr>
        <p:txBody>
          <a:bodyPr/>
          <a:lstStyle/>
          <a:p>
            <a:r>
              <a:rPr lang="en-US" altLang="en-US"/>
              <a:t>Monitoring &amp; Analysis Checklist</a:t>
            </a:r>
          </a:p>
        </p:txBody>
      </p:sp>
      <p:sp>
        <p:nvSpPr>
          <p:cNvPr id="185347" name="Rectangle 3">
            <a:extLst>
              <a:ext uri="{FF2B5EF4-FFF2-40B4-BE49-F238E27FC236}">
                <a16:creationId xmlns:a16="http://schemas.microsoft.com/office/drawing/2014/main" id="{A3D7EE16-9ED4-255C-1425-CA5187F8E152}"/>
              </a:ext>
            </a:extLst>
          </p:cNvPr>
          <p:cNvSpPr>
            <a:spLocks noGrp="1" noChangeArrowheads="1"/>
          </p:cNvSpPr>
          <p:nvPr>
            <p:ph type="body" idx="1"/>
          </p:nvPr>
        </p:nvSpPr>
        <p:spPr>
          <a:xfrm>
            <a:off x="533400" y="1447800"/>
            <a:ext cx="8001000" cy="5181600"/>
          </a:xfrm>
        </p:spPr>
        <p:txBody>
          <a:bodyPr/>
          <a:lstStyle/>
          <a:p>
            <a:pPr>
              <a:lnSpc>
                <a:spcPct val="80000"/>
              </a:lnSpc>
            </a:pPr>
            <a:r>
              <a:rPr lang="en-US" altLang="en-US" sz="2400" dirty="0">
                <a:solidFill>
                  <a:schemeClr val="tx1"/>
                </a:solidFill>
              </a:rPr>
              <a:t>Make sure that you have configured the appropriate server, application server, and network KPIs. If you are planning to use installed agents instead of remote monitoring, make sure there will be no obstacles to installing and configuring the agent software on the servers.</a:t>
            </a:r>
          </a:p>
          <a:p>
            <a:pPr>
              <a:lnSpc>
                <a:spcPct val="80000"/>
              </a:lnSpc>
            </a:pPr>
            <a:endParaRPr lang="en-US" altLang="en-US" sz="2400" dirty="0">
              <a:solidFill>
                <a:schemeClr val="tx1"/>
              </a:solidFill>
            </a:endParaRPr>
          </a:p>
          <a:p>
            <a:pPr>
              <a:lnSpc>
                <a:spcPct val="80000"/>
              </a:lnSpc>
            </a:pPr>
            <a:r>
              <a:rPr lang="en-US" altLang="en-US" sz="2400" dirty="0">
                <a:solidFill>
                  <a:schemeClr val="tx1"/>
                </a:solidFill>
              </a:rPr>
              <a:t>If your performance testing tool provides the capability, set any automatic thresholds for performance targets as part of your performance test configuration. This capability may simply count the number of times a threshold is breached during the test, and it may also be able to control the behavior of the performance test as a function of the number of threshold breaches that occur—for example, more than ten breaches of a given threshold could terminate the test.</a:t>
            </a:r>
          </a:p>
          <a:p>
            <a:pPr>
              <a:lnSpc>
                <a:spcPct val="80000"/>
              </a:lnSpc>
            </a:pPr>
            <a:endParaRPr lang="en-US" altLang="en-US" sz="2400" dirty="0">
              <a:solidFill>
                <a:schemeClr val="tx1"/>
              </a:solidFill>
            </a:endParaRPr>
          </a:p>
          <a:p>
            <a:pPr>
              <a:lnSpc>
                <a:spcPct val="80000"/>
              </a:lnSpc>
            </a:pPr>
            <a:endParaRPr lang="en-US" altLang="en-US" sz="2400" dirty="0">
              <a:solidFill>
                <a:schemeClr val="tx1"/>
              </a:solidFill>
            </a:endParaRPr>
          </a:p>
          <a:p>
            <a:pPr>
              <a:lnSpc>
                <a:spcPct val="80000"/>
              </a:lnSpc>
            </a:pPr>
            <a:endParaRPr lang="en-US" altLang="en-US" sz="2400" dirty="0">
              <a:solidFill>
                <a:schemeClr val="tx1"/>
              </a:solidFill>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9627AED5-BEC3-AE63-FF8E-8C011BC41D81}"/>
              </a:ext>
            </a:extLst>
          </p:cNvPr>
          <p:cNvSpPr>
            <a:spLocks noGrp="1" noChangeArrowheads="1"/>
          </p:cNvSpPr>
          <p:nvPr>
            <p:ph type="title"/>
          </p:nvPr>
        </p:nvSpPr>
        <p:spPr/>
        <p:txBody>
          <a:bodyPr/>
          <a:lstStyle/>
          <a:p>
            <a:r>
              <a:rPr lang="en-US" altLang="en-US" b="1"/>
              <a:t>Analysis Checklist (continue)</a:t>
            </a:r>
          </a:p>
        </p:txBody>
      </p:sp>
      <p:sp>
        <p:nvSpPr>
          <p:cNvPr id="114691" name="Rectangle 3">
            <a:extLst>
              <a:ext uri="{FF2B5EF4-FFF2-40B4-BE49-F238E27FC236}">
                <a16:creationId xmlns:a16="http://schemas.microsoft.com/office/drawing/2014/main" id="{7CF453C6-2AC2-945D-1245-90B1677D98C3}"/>
              </a:ext>
            </a:extLst>
          </p:cNvPr>
          <p:cNvSpPr>
            <a:spLocks noGrp="1" noChangeArrowheads="1"/>
          </p:cNvSpPr>
          <p:nvPr>
            <p:ph type="body" idx="1"/>
          </p:nvPr>
        </p:nvSpPr>
        <p:spPr>
          <a:xfrm>
            <a:off x="566738" y="1052513"/>
            <a:ext cx="8001000" cy="5272087"/>
          </a:xfrm>
        </p:spPr>
        <p:txBody>
          <a:bodyPr/>
          <a:lstStyle/>
          <a:p>
            <a:pPr algn="l">
              <a:lnSpc>
                <a:spcPct val="90000"/>
              </a:lnSpc>
              <a:defRPr/>
            </a:pPr>
            <a:r>
              <a:rPr lang="en-US" dirty="0">
                <a:solidFill>
                  <a:schemeClr val="tx1"/>
                </a:solidFill>
              </a:rPr>
              <a:t>If your performance testing tool provides the capability, configure autocorrelation between transaction response time, concurrent virtual users, and server or network KPI metrics. </a:t>
            </a:r>
          </a:p>
          <a:p>
            <a:pPr algn="l">
              <a:lnSpc>
                <a:spcPct val="90000"/>
              </a:lnSpc>
              <a:defRPr/>
            </a:pPr>
            <a:endParaRPr lang="en-US" dirty="0">
              <a:solidFill>
                <a:schemeClr val="tx1"/>
              </a:solidFill>
            </a:endParaRPr>
          </a:p>
          <a:p>
            <a:pPr algn="l">
              <a:lnSpc>
                <a:spcPct val="90000"/>
              </a:lnSpc>
              <a:defRPr/>
            </a:pPr>
            <a:r>
              <a:rPr lang="en-US" dirty="0">
                <a:solidFill>
                  <a:schemeClr val="tx1"/>
                </a:solidFill>
              </a:rPr>
              <a:t>If you are using third-party tools to provide some or all of your KPI monitoring, make sure that they are correctly configured before running any tests.</a:t>
            </a:r>
          </a:p>
          <a:p>
            <a:pPr marL="0" indent="0" algn="l">
              <a:lnSpc>
                <a:spcPct val="90000"/>
              </a:lnSpc>
              <a:buFont typeface="Wingdings" panose="05000000000000000000" pitchFamily="2" charset="2"/>
              <a:buNone/>
              <a:defRPr/>
            </a:pPr>
            <a:endParaRPr lang="en-US" dirty="0">
              <a:solidFill>
                <a:schemeClr val="tx1"/>
              </a:solidFill>
            </a:endParaRPr>
          </a:p>
          <a:p>
            <a:pPr algn="l">
              <a:lnSpc>
                <a:spcPct val="90000"/>
              </a:lnSpc>
              <a:defRPr/>
            </a:pPr>
            <a:endParaRPr lang="en-US" dirty="0">
              <a:solidFill>
                <a:schemeClr val="tx1"/>
              </a:solidFill>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9F328200-205F-53E0-60A9-BA970FA3518D}"/>
              </a:ext>
            </a:extLst>
          </p:cNvPr>
          <p:cNvSpPr>
            <a:spLocks noGrp="1" noChangeArrowheads="1"/>
          </p:cNvSpPr>
          <p:nvPr>
            <p:ph type="title"/>
          </p:nvPr>
        </p:nvSpPr>
        <p:spPr>
          <a:xfrm>
            <a:off x="1066800" y="76200"/>
            <a:ext cx="8001000" cy="676275"/>
          </a:xfrm>
        </p:spPr>
        <p:txBody>
          <a:bodyPr/>
          <a:lstStyle/>
          <a:p>
            <a:r>
              <a:rPr lang="en-US" altLang="en-US" sz="3400"/>
              <a:t>Things to look out for during execution</a:t>
            </a:r>
          </a:p>
        </p:txBody>
      </p:sp>
      <p:sp>
        <p:nvSpPr>
          <p:cNvPr id="187395" name="Rectangle 3">
            <a:extLst>
              <a:ext uri="{FF2B5EF4-FFF2-40B4-BE49-F238E27FC236}">
                <a16:creationId xmlns:a16="http://schemas.microsoft.com/office/drawing/2014/main" id="{16BAE301-037E-B216-FC9F-6452E1A5C945}"/>
              </a:ext>
            </a:extLst>
          </p:cNvPr>
          <p:cNvSpPr>
            <a:spLocks noGrp="1" noChangeArrowheads="1"/>
          </p:cNvSpPr>
          <p:nvPr>
            <p:ph type="body" idx="1"/>
          </p:nvPr>
        </p:nvSpPr>
        <p:spPr/>
        <p:txBody>
          <a:bodyPr/>
          <a:lstStyle/>
          <a:p>
            <a:pPr algn="l"/>
            <a:r>
              <a:rPr lang="en-US" altLang="en-US" sz="2600"/>
              <a:t>The sudden appearance of errors</a:t>
            </a:r>
          </a:p>
          <a:p>
            <a:pPr lvl="1" algn="l"/>
            <a:r>
              <a:rPr lang="en-US" altLang="en-US" sz="2200"/>
              <a:t>some limit has been reached within the application landscape</a:t>
            </a:r>
          </a:p>
          <a:p>
            <a:pPr lvl="1" algn="l"/>
            <a:r>
              <a:rPr lang="en-US" altLang="en-US" sz="2200"/>
              <a:t>reduce the number of active users for a troublesome transaction</a:t>
            </a:r>
          </a:p>
          <a:p>
            <a:pPr lvl="1" algn="l"/>
            <a:r>
              <a:rPr lang="en-US" altLang="en-US" sz="2200"/>
              <a:t>Sudden errors can also indicate a problem with the operating system's default settings</a:t>
            </a:r>
          </a:p>
          <a:p>
            <a:pPr algn="l"/>
            <a:r>
              <a:rPr lang="en-US" altLang="en-US" sz="2600"/>
              <a:t>A sudden drop in transaction throughput</a:t>
            </a:r>
          </a:p>
          <a:p>
            <a:pPr algn="l"/>
            <a:r>
              <a:rPr lang="en-US" altLang="en-US" sz="2600"/>
              <a:t>An ongoing reduction in available server memory</a:t>
            </a:r>
          </a:p>
          <a:p>
            <a:pPr algn="l"/>
            <a:r>
              <a:rPr lang="en-US" altLang="en-US" sz="2600"/>
              <a:t>Panic phone calls from infrastructure staff</a:t>
            </a:r>
          </a:p>
          <a:p>
            <a:pPr algn="l"/>
            <a:endParaRPr lang="en-US" altLang="en-US" sz="260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3702F452-1C73-3148-8203-3C1197EC356B}"/>
              </a:ext>
            </a:extLst>
          </p:cNvPr>
          <p:cNvSpPr>
            <a:spLocks noGrp="1" noChangeArrowheads="1"/>
          </p:cNvSpPr>
          <p:nvPr>
            <p:ph type="title"/>
          </p:nvPr>
        </p:nvSpPr>
        <p:spPr>
          <a:xfrm>
            <a:off x="533400" y="0"/>
            <a:ext cx="8001000" cy="1066800"/>
          </a:xfrm>
        </p:spPr>
        <p:txBody>
          <a:bodyPr/>
          <a:lstStyle/>
          <a:p>
            <a:pPr rtl="0"/>
            <a:r>
              <a:rPr lang="en-US" altLang="en-US" sz="3400"/>
              <a:t>Application Technology and Its </a:t>
            </a:r>
            <a:br>
              <a:rPr lang="en-US" altLang="en-US" sz="3400"/>
            </a:br>
            <a:r>
              <a:rPr lang="en-US" altLang="en-US" sz="3400"/>
              <a:t>Impact on Performance Testing</a:t>
            </a:r>
          </a:p>
        </p:txBody>
      </p:sp>
      <p:sp>
        <p:nvSpPr>
          <p:cNvPr id="189443" name="Rectangle 3">
            <a:extLst>
              <a:ext uri="{FF2B5EF4-FFF2-40B4-BE49-F238E27FC236}">
                <a16:creationId xmlns:a16="http://schemas.microsoft.com/office/drawing/2014/main" id="{54BFA691-0BDB-ED13-4ED6-DBCCEAB0BB04}"/>
              </a:ext>
            </a:extLst>
          </p:cNvPr>
          <p:cNvSpPr>
            <a:spLocks noGrp="1" noChangeArrowheads="1"/>
          </p:cNvSpPr>
          <p:nvPr>
            <p:ph type="body" idx="1"/>
          </p:nvPr>
        </p:nvSpPr>
        <p:spPr>
          <a:xfrm>
            <a:off x="533400" y="1447800"/>
            <a:ext cx="8001000" cy="4967288"/>
          </a:xfrm>
        </p:spPr>
        <p:txBody>
          <a:bodyPr/>
          <a:lstStyle/>
          <a:p>
            <a:pPr algn="l">
              <a:lnSpc>
                <a:spcPct val="90000"/>
              </a:lnSpc>
            </a:pPr>
            <a:r>
              <a:rPr lang="en-US" altLang="en-US" b="1"/>
              <a:t>Asynchronous Java and XML (AJAX)</a:t>
            </a:r>
            <a:endParaRPr lang="en-US" altLang="en-US"/>
          </a:p>
          <a:p>
            <a:pPr algn="l">
              <a:lnSpc>
                <a:spcPct val="90000"/>
              </a:lnSpc>
            </a:pPr>
            <a:r>
              <a:rPr lang="en-US" altLang="en-US" b="1"/>
              <a:t>HTTP Protocol</a:t>
            </a:r>
          </a:p>
          <a:p>
            <a:pPr algn="l">
              <a:lnSpc>
                <a:spcPct val="90000"/>
              </a:lnSpc>
            </a:pPr>
            <a:r>
              <a:rPr lang="en-US" altLang="en-US" b="1"/>
              <a:t>Java</a:t>
            </a:r>
          </a:p>
          <a:p>
            <a:pPr algn="l">
              <a:lnSpc>
                <a:spcPct val="90000"/>
              </a:lnSpc>
            </a:pPr>
            <a:r>
              <a:rPr lang="en-US" altLang="en-US" b="1"/>
              <a:t>Oracle</a:t>
            </a:r>
          </a:p>
          <a:p>
            <a:pPr algn="l">
              <a:lnSpc>
                <a:spcPct val="90000"/>
              </a:lnSpc>
              <a:buFont typeface="Wingdings" panose="05000000000000000000" pitchFamily="2" charset="2"/>
              <a:buNone/>
            </a:pPr>
            <a:br>
              <a:rPr lang="en-US" altLang="en-US"/>
            </a:br>
            <a:endParaRPr lang="en-US" altLang="en-US"/>
          </a:p>
          <a:p>
            <a:pPr algn="l">
              <a:lnSpc>
                <a:spcPct val="90000"/>
              </a:lnSpc>
            </a:pPr>
            <a:endParaRPr lang="en-US" altLang="en-US"/>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4784C321-2806-2D71-6CCF-A2B90E7BA164}"/>
              </a:ext>
            </a:extLst>
          </p:cNvPr>
          <p:cNvSpPr>
            <a:spLocks noGrp="1" noChangeArrowheads="1"/>
          </p:cNvSpPr>
          <p:nvPr>
            <p:ph type="title"/>
          </p:nvPr>
        </p:nvSpPr>
        <p:spPr>
          <a:xfrm>
            <a:off x="187325" y="76200"/>
            <a:ext cx="8956675" cy="676275"/>
          </a:xfrm>
        </p:spPr>
        <p:txBody>
          <a:bodyPr/>
          <a:lstStyle/>
          <a:p>
            <a:r>
              <a:rPr lang="en-US" altLang="en-US" sz="3200" dirty="0"/>
              <a:t>Asynchronous Java script and XML (AJAX)</a:t>
            </a:r>
          </a:p>
        </p:txBody>
      </p:sp>
      <p:sp>
        <p:nvSpPr>
          <p:cNvPr id="190467" name="Rectangle 3">
            <a:extLst>
              <a:ext uri="{FF2B5EF4-FFF2-40B4-BE49-F238E27FC236}">
                <a16:creationId xmlns:a16="http://schemas.microsoft.com/office/drawing/2014/main" id="{49A7AA74-AEE1-0BFB-CE43-072B27E1BB54}"/>
              </a:ext>
            </a:extLst>
          </p:cNvPr>
          <p:cNvSpPr>
            <a:spLocks noGrp="1" noChangeArrowheads="1"/>
          </p:cNvSpPr>
          <p:nvPr>
            <p:ph type="body" idx="1"/>
          </p:nvPr>
        </p:nvSpPr>
        <p:spPr/>
        <p:txBody>
          <a:bodyPr/>
          <a:lstStyle/>
          <a:p>
            <a:pPr algn="l">
              <a:lnSpc>
                <a:spcPct val="90000"/>
              </a:lnSpc>
            </a:pPr>
            <a:r>
              <a:rPr lang="en-US" altLang="en-US" sz="2600"/>
              <a:t>Most automated performance tools find this sort of technology difficult to handle.</a:t>
            </a:r>
          </a:p>
          <a:p>
            <a:pPr algn="l">
              <a:lnSpc>
                <a:spcPct val="90000"/>
              </a:lnSpc>
            </a:pPr>
            <a:endParaRPr lang="en-US" altLang="en-US" sz="2600"/>
          </a:p>
          <a:p>
            <a:pPr algn="l">
              <a:lnSpc>
                <a:spcPct val="90000"/>
              </a:lnSpc>
            </a:pPr>
            <a:r>
              <a:rPr lang="en-US" altLang="en-US" sz="2600"/>
              <a:t>automated test tools are by default designed to work in synchronous fashion.</a:t>
            </a:r>
          </a:p>
          <a:p>
            <a:pPr algn="l">
              <a:lnSpc>
                <a:spcPct val="90000"/>
              </a:lnSpc>
            </a:pPr>
            <a:endParaRPr lang="en-US" altLang="en-US" sz="2600"/>
          </a:p>
          <a:p>
            <a:pPr algn="l">
              <a:lnSpc>
                <a:spcPct val="90000"/>
              </a:lnSpc>
            </a:pPr>
            <a:r>
              <a:rPr lang="en-US" altLang="en-US" sz="2600"/>
              <a:t>It becomes a challenge to match requests with the correct responses.</a:t>
            </a:r>
          </a:p>
          <a:p>
            <a:pPr algn="l">
              <a:lnSpc>
                <a:spcPct val="90000"/>
              </a:lnSpc>
              <a:buFont typeface="Wingdings" panose="05000000000000000000" pitchFamily="2" charset="2"/>
              <a:buNone/>
            </a:pPr>
            <a:endParaRPr lang="en-US" altLang="en-US" sz="2600"/>
          </a:p>
          <a:p>
            <a:pPr algn="l">
              <a:lnSpc>
                <a:spcPct val="90000"/>
              </a:lnSpc>
            </a:pPr>
            <a:r>
              <a:rPr lang="en-US" altLang="en-US" sz="2600"/>
              <a:t>From a programming standpoint, the performance tool must spawn a thread that waits for the correct response while the rest of the script continues to execute</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690398A8-4D0F-7098-3389-E4C67C70E130}"/>
              </a:ext>
            </a:extLst>
          </p:cNvPr>
          <p:cNvSpPr>
            <a:spLocks noGrp="1" noChangeArrowheads="1"/>
          </p:cNvSpPr>
          <p:nvPr>
            <p:ph type="title"/>
          </p:nvPr>
        </p:nvSpPr>
        <p:spPr>
          <a:xfrm>
            <a:off x="609600" y="0"/>
            <a:ext cx="8001000" cy="676275"/>
          </a:xfrm>
        </p:spPr>
        <p:txBody>
          <a:bodyPr/>
          <a:lstStyle/>
          <a:p>
            <a:r>
              <a:rPr lang="en-US" altLang="en-US" sz="3400"/>
              <a:t>HTTP Protocol</a:t>
            </a:r>
          </a:p>
        </p:txBody>
      </p:sp>
      <p:sp>
        <p:nvSpPr>
          <p:cNvPr id="192515" name="Rectangle 3">
            <a:extLst>
              <a:ext uri="{FF2B5EF4-FFF2-40B4-BE49-F238E27FC236}">
                <a16:creationId xmlns:a16="http://schemas.microsoft.com/office/drawing/2014/main" id="{B488665C-C6CC-2D9D-7F5F-9CD937450289}"/>
              </a:ext>
            </a:extLst>
          </p:cNvPr>
          <p:cNvSpPr>
            <a:spLocks noGrp="1" noChangeArrowheads="1"/>
          </p:cNvSpPr>
          <p:nvPr>
            <p:ph type="body" idx="1"/>
          </p:nvPr>
        </p:nvSpPr>
        <p:spPr/>
        <p:txBody>
          <a:bodyPr/>
          <a:lstStyle/>
          <a:p>
            <a:pPr algn="l"/>
            <a:r>
              <a:rPr lang="en-US" altLang="en-US"/>
              <a:t>Http protocol</a:t>
            </a:r>
          </a:p>
          <a:p>
            <a:pPr algn="l"/>
            <a:r>
              <a:rPr lang="en-US" altLang="en-US"/>
              <a:t>Caching behavior</a:t>
            </a:r>
          </a:p>
          <a:p>
            <a:pPr algn="l"/>
            <a:r>
              <a:rPr lang="en-US" altLang="en-US"/>
              <a:t>SSL</a:t>
            </a:r>
          </a:p>
          <a:p>
            <a:pPr lvl="1" algn="l"/>
            <a:r>
              <a:rPr lang="en-US" altLang="en-US"/>
              <a:t>Certificates</a:t>
            </a:r>
          </a:p>
          <a:p>
            <a:pPr lvl="1" algn="l"/>
            <a:r>
              <a:rPr lang="en-US" altLang="en-US"/>
              <a:t>Increased overhead</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01F8C37B-816C-5CED-32A5-DC652C86C69A}"/>
              </a:ext>
            </a:extLst>
          </p:cNvPr>
          <p:cNvSpPr>
            <a:spLocks noGrp="1" noChangeArrowheads="1"/>
          </p:cNvSpPr>
          <p:nvPr>
            <p:ph type="title" idx="4294967295"/>
          </p:nvPr>
        </p:nvSpPr>
        <p:spPr/>
        <p:txBody>
          <a:bodyPr anchor="ctr"/>
          <a:lstStyle/>
          <a:p>
            <a:r>
              <a:rPr lang="en-US" altLang="en-US" sz="4000" dirty="0"/>
              <a:t>Java</a:t>
            </a:r>
          </a:p>
        </p:txBody>
      </p:sp>
      <p:sp>
        <p:nvSpPr>
          <p:cNvPr id="194563" name="Rectangle 3">
            <a:extLst>
              <a:ext uri="{FF2B5EF4-FFF2-40B4-BE49-F238E27FC236}">
                <a16:creationId xmlns:a16="http://schemas.microsoft.com/office/drawing/2014/main" id="{CD061DF7-4121-E5A0-87BA-C2E0B35825B1}"/>
              </a:ext>
            </a:extLst>
          </p:cNvPr>
          <p:cNvSpPr>
            <a:spLocks noGrp="1" noChangeArrowheads="1"/>
          </p:cNvSpPr>
          <p:nvPr>
            <p:ph type="body" idx="4294967295"/>
          </p:nvPr>
        </p:nvSpPr>
        <p:spPr/>
        <p:txBody>
          <a:bodyPr/>
          <a:lstStyle/>
          <a:p>
            <a:pPr algn="l"/>
            <a:r>
              <a:rPr lang="en-US" altLang="en-US"/>
              <a:t>Because of the component-based nature of Java applications, it is vital to have access to the internal workings of the application server under load and stress.</a:t>
            </a:r>
          </a:p>
          <a:p>
            <a:pPr algn="l"/>
            <a:r>
              <a:rPr lang="en-US" altLang="en-US"/>
              <a:t>The following are some common problems that cannot easily be detected without detailed monitoring at the component and method level:</a:t>
            </a:r>
          </a:p>
          <a:p>
            <a:pPr lvl="1" algn="l"/>
            <a:r>
              <a:rPr lang="en-US" altLang="en-US"/>
              <a:t>Memory leaks</a:t>
            </a:r>
          </a:p>
          <a:p>
            <a:pPr lvl="1" algn="l"/>
            <a:r>
              <a:rPr lang="en-US" altLang="en-US"/>
              <a:t>Excessive object creation</a:t>
            </a:r>
          </a:p>
          <a:p>
            <a:pPr lvl="1" algn="l"/>
            <a:r>
              <a:rPr lang="en-US" altLang="en-US"/>
              <a:t>Stalled threads</a:t>
            </a:r>
          </a:p>
          <a:p>
            <a:pPr lvl="1" algn="l"/>
            <a:r>
              <a:rPr lang="en-US" altLang="en-US"/>
              <a:t>Slow SQL</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CF6E8D83-5FDE-445E-C13C-0717785D68CA}"/>
              </a:ext>
            </a:extLst>
          </p:cNvPr>
          <p:cNvSpPr>
            <a:spLocks noGrp="1" noChangeArrowheads="1"/>
          </p:cNvSpPr>
          <p:nvPr>
            <p:ph type="title" idx="4294967295"/>
          </p:nvPr>
        </p:nvSpPr>
        <p:spPr/>
        <p:txBody>
          <a:bodyPr anchor="ctr"/>
          <a:lstStyle/>
          <a:p>
            <a:r>
              <a:rPr lang="en-US" altLang="en-US" sz="4000" dirty="0"/>
              <a:t>Oracle</a:t>
            </a:r>
          </a:p>
        </p:txBody>
      </p:sp>
      <p:sp>
        <p:nvSpPr>
          <p:cNvPr id="196611" name="Rectangle 3">
            <a:extLst>
              <a:ext uri="{FF2B5EF4-FFF2-40B4-BE49-F238E27FC236}">
                <a16:creationId xmlns:a16="http://schemas.microsoft.com/office/drawing/2014/main" id="{1F02FB56-D1AC-FB6E-64F0-F2867537638E}"/>
              </a:ext>
            </a:extLst>
          </p:cNvPr>
          <p:cNvSpPr>
            <a:spLocks noGrp="1" noChangeArrowheads="1"/>
          </p:cNvSpPr>
          <p:nvPr>
            <p:ph type="body" idx="4294967295"/>
          </p:nvPr>
        </p:nvSpPr>
        <p:spPr>
          <a:xfrm>
            <a:off x="457200" y="1600200"/>
            <a:ext cx="8229600" cy="4953000"/>
          </a:xfrm>
        </p:spPr>
        <p:txBody>
          <a:bodyPr/>
          <a:lstStyle/>
          <a:p>
            <a:pPr algn="l"/>
            <a:r>
              <a:rPr lang="en-US" altLang="en-US"/>
              <a:t>ODBC</a:t>
            </a:r>
          </a:p>
          <a:p>
            <a:pPr algn="l"/>
            <a:r>
              <a:rPr lang="en-US" altLang="en-US"/>
              <a:t>OCI</a:t>
            </a:r>
          </a:p>
          <a:p>
            <a:pPr algn="l"/>
            <a:r>
              <a:rPr lang="en-US" altLang="en-US"/>
              <a:t>UPI</a:t>
            </a:r>
          </a:p>
          <a:p>
            <a:pPr algn="l"/>
            <a:r>
              <a:rPr lang="en-US" altLang="en-US"/>
              <a:t>Oracle Forms Server (OFS)</a:t>
            </a:r>
          </a:p>
          <a:p>
            <a:pPr algn="l"/>
            <a:r>
              <a:rPr lang="en-US" altLang="en-US"/>
              <a:t>ORACLE provides a browser plug-in called JInitiator that manages the connection to the Forms Server, which is a free download from the Oracle web site.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1BAF43A-07D0-84B3-36C5-BD5CC62048C5}"/>
              </a:ext>
            </a:extLst>
          </p:cNvPr>
          <p:cNvSpPr>
            <a:spLocks noGrp="1" noChangeArrowheads="1"/>
          </p:cNvSpPr>
          <p:nvPr>
            <p:ph type="title" idx="4294967295"/>
          </p:nvPr>
        </p:nvSpPr>
        <p:spPr>
          <a:xfrm>
            <a:off x="685800" y="0"/>
            <a:ext cx="8305800" cy="838200"/>
          </a:xfrm>
        </p:spPr>
        <p:txBody>
          <a:bodyPr anchor="ctr"/>
          <a:lstStyle/>
          <a:p>
            <a:pPr eaLnBrk="1" hangingPunct="1"/>
            <a:r>
              <a:rPr lang="en-US" altLang="en-US" sz="3200" dirty="0"/>
              <a:t>The Fundamentals of Effective </a:t>
            </a:r>
            <a:br>
              <a:rPr lang="en-US" altLang="en-US" sz="3200" dirty="0"/>
            </a:br>
            <a:r>
              <a:rPr lang="en-US" altLang="en-US" sz="3200" dirty="0"/>
              <a:t>Application Performance Testing</a:t>
            </a:r>
          </a:p>
        </p:txBody>
      </p:sp>
      <p:sp>
        <p:nvSpPr>
          <p:cNvPr id="96259" name="Rectangle 3">
            <a:extLst>
              <a:ext uri="{FF2B5EF4-FFF2-40B4-BE49-F238E27FC236}">
                <a16:creationId xmlns:a16="http://schemas.microsoft.com/office/drawing/2014/main" id="{E8D534B4-D9D6-EDB8-F621-B8BC7C2FB4B1}"/>
              </a:ext>
            </a:extLst>
          </p:cNvPr>
          <p:cNvSpPr>
            <a:spLocks noGrp="1" noChangeArrowheads="1"/>
          </p:cNvSpPr>
          <p:nvPr>
            <p:ph type="body" idx="4294967295"/>
          </p:nvPr>
        </p:nvSpPr>
        <p:spPr>
          <a:xfrm>
            <a:off x="457200" y="1253448"/>
            <a:ext cx="8229600" cy="5177516"/>
          </a:xfrm>
        </p:spPr>
        <p:txBody>
          <a:bodyPr/>
          <a:lstStyle/>
          <a:p>
            <a:pPr algn="l" eaLnBrk="1" hangingPunct="1">
              <a:lnSpc>
                <a:spcPct val="90000"/>
              </a:lnSpc>
            </a:pPr>
            <a:r>
              <a:rPr lang="en-US" altLang="en-US" sz="2000" dirty="0"/>
              <a:t>Choosing an appropriate performance testing tool</a:t>
            </a:r>
          </a:p>
          <a:p>
            <a:pPr algn="l" eaLnBrk="1" hangingPunct="1">
              <a:lnSpc>
                <a:spcPct val="90000"/>
              </a:lnSpc>
            </a:pPr>
            <a:r>
              <a:rPr lang="en-US" altLang="en-US" sz="2000" dirty="0"/>
              <a:t>Designing an appropriate performance test environment</a:t>
            </a:r>
          </a:p>
          <a:p>
            <a:pPr algn="l" eaLnBrk="1" hangingPunct="1">
              <a:lnSpc>
                <a:spcPct val="90000"/>
              </a:lnSpc>
            </a:pPr>
            <a:r>
              <a:rPr lang="en-US" altLang="en-US" sz="2000" dirty="0"/>
              <a:t>Setting realistic and appropriate performance targets</a:t>
            </a:r>
          </a:p>
          <a:p>
            <a:pPr algn="l" eaLnBrk="1" hangingPunct="1">
              <a:lnSpc>
                <a:spcPct val="90000"/>
              </a:lnSpc>
            </a:pPr>
            <a:r>
              <a:rPr lang="en-US" altLang="en-US" sz="2000" dirty="0"/>
              <a:t>Making sure your application is stable enough for performance testing</a:t>
            </a:r>
          </a:p>
          <a:p>
            <a:pPr algn="l" eaLnBrk="1" hangingPunct="1">
              <a:lnSpc>
                <a:spcPct val="90000"/>
              </a:lnSpc>
            </a:pPr>
            <a:r>
              <a:rPr lang="en-US" altLang="en-US" sz="2000" dirty="0"/>
              <a:t>Obtaining a code freeze</a:t>
            </a:r>
          </a:p>
          <a:p>
            <a:pPr algn="l" eaLnBrk="1" hangingPunct="1">
              <a:lnSpc>
                <a:spcPct val="90000"/>
              </a:lnSpc>
            </a:pPr>
            <a:r>
              <a:rPr lang="en-US" altLang="en-US" sz="2000" dirty="0"/>
              <a:t>Identifying and scripting the business-critical transactions</a:t>
            </a:r>
          </a:p>
          <a:p>
            <a:pPr algn="l" eaLnBrk="1" hangingPunct="1">
              <a:lnSpc>
                <a:spcPct val="90000"/>
              </a:lnSpc>
            </a:pPr>
            <a:r>
              <a:rPr lang="en-US" altLang="en-US" sz="2000" dirty="0"/>
              <a:t>Providing sufficient test data of high quality</a:t>
            </a:r>
          </a:p>
          <a:p>
            <a:pPr algn="l" eaLnBrk="1" hangingPunct="1">
              <a:lnSpc>
                <a:spcPct val="90000"/>
              </a:lnSpc>
            </a:pPr>
            <a:r>
              <a:rPr lang="en-US" altLang="en-US" sz="2000" dirty="0"/>
              <a:t>Ensuring accurate performance test design</a:t>
            </a:r>
          </a:p>
          <a:p>
            <a:pPr algn="l" eaLnBrk="1" hangingPunct="1">
              <a:lnSpc>
                <a:spcPct val="90000"/>
              </a:lnSpc>
            </a:pPr>
            <a:r>
              <a:rPr lang="en-US" altLang="en-US" sz="2000" dirty="0"/>
              <a:t>Identifying the server and network monitoring key Performance Indicators (KPIs)</a:t>
            </a:r>
          </a:p>
          <a:p>
            <a:pPr algn="l" eaLnBrk="1" hangingPunct="1">
              <a:lnSpc>
                <a:spcPct val="90000"/>
              </a:lnSpc>
            </a:pPr>
            <a:r>
              <a:rPr lang="en-US" altLang="en-US" sz="2000" dirty="0"/>
              <a:t>Allocating enough time to performance test effectively</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DCD3-066D-4890-8015-DA974C54E5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71552C-DB6A-416A-B907-C7C130C755F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FC54A25-7F85-4E13-A9F8-09E5C69A3E38}"/>
              </a:ext>
            </a:extLst>
          </p:cNvPr>
          <p:cNvSpPr>
            <a:spLocks noGrp="1"/>
          </p:cNvSpPr>
          <p:nvPr>
            <p:ph type="sldNum" sz="quarter" idx="12"/>
          </p:nvPr>
        </p:nvSpPr>
        <p:spPr/>
        <p:txBody>
          <a:bodyPr/>
          <a:lstStyle/>
          <a:p>
            <a:pPr>
              <a:defRPr/>
            </a:pPr>
            <a:fld id="{62EB0AC8-263E-4BC2-8316-EF38483797F6}" type="slidenum">
              <a:rPr lang="en-US" smtClean="0"/>
              <a:pPr>
                <a:defRPr/>
              </a:pPr>
              <a:t>80</a:t>
            </a:fld>
            <a:endParaRPr lang="en-US"/>
          </a:p>
        </p:txBody>
      </p:sp>
      <p:sp>
        <p:nvSpPr>
          <p:cNvPr id="5" name="Date Placeholder 4">
            <a:extLst>
              <a:ext uri="{FF2B5EF4-FFF2-40B4-BE49-F238E27FC236}">
                <a16:creationId xmlns:a16="http://schemas.microsoft.com/office/drawing/2014/main" id="{D6FA68B7-91AB-43A1-A55A-B3BAA85B95D8}"/>
              </a:ext>
            </a:extLst>
          </p:cNvPr>
          <p:cNvSpPr>
            <a:spLocks noGrp="1"/>
          </p:cNvSpPr>
          <p:nvPr>
            <p:ph type="dt" sz="half" idx="10"/>
          </p:nvPr>
        </p:nvSpPr>
        <p:spPr/>
        <p:txBody>
          <a:bodyPr/>
          <a:lstStyle/>
          <a:p>
            <a:pPr>
              <a:defRPr/>
            </a:pPr>
            <a:r>
              <a:rPr lang="en-US"/>
              <a:t>Automated Test Generation</a:t>
            </a:r>
            <a:endParaRPr lang="en-US" dirty="0"/>
          </a:p>
        </p:txBody>
      </p:sp>
      <p:sp>
        <p:nvSpPr>
          <p:cNvPr id="6" name="Footer Placeholder 5">
            <a:extLst>
              <a:ext uri="{FF2B5EF4-FFF2-40B4-BE49-F238E27FC236}">
                <a16:creationId xmlns:a16="http://schemas.microsoft.com/office/drawing/2014/main" id="{C6818321-2BE7-4551-BF7E-94DBE5DD05FC}"/>
              </a:ext>
            </a:extLst>
          </p:cNvPr>
          <p:cNvSpPr>
            <a:spLocks noGrp="1"/>
          </p:cNvSpPr>
          <p:nvPr>
            <p:ph type="ftr" sz="quarter" idx="11"/>
          </p:nvPr>
        </p:nvSpPr>
        <p:spPr/>
        <p:txBody>
          <a:bodyPr/>
          <a:lstStyle/>
          <a:p>
            <a:pPr>
              <a:defRPr/>
            </a:pPr>
            <a:r>
              <a:rPr lang="en-US"/>
              <a:t>© Zakeri</a:t>
            </a:r>
            <a:endParaRPr lang="en-US" dirty="0"/>
          </a:p>
        </p:txBody>
      </p:sp>
    </p:spTree>
    <p:extLst>
      <p:ext uri="{BB962C8B-B14F-4D97-AF65-F5344CB8AC3E}">
        <p14:creationId xmlns:p14="http://schemas.microsoft.com/office/powerpoint/2010/main" val="5352070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4795C70-0C4D-B9B0-6CF5-0808CA9C9FBF}"/>
              </a:ext>
            </a:extLst>
          </p:cNvPr>
          <p:cNvSpPr>
            <a:spLocks noGrp="1" noChangeArrowheads="1"/>
          </p:cNvSpPr>
          <p:nvPr>
            <p:ph type="title" idx="4294967295"/>
          </p:nvPr>
        </p:nvSpPr>
        <p:spPr>
          <a:xfrm>
            <a:off x="102742" y="93662"/>
            <a:ext cx="8938516" cy="914400"/>
          </a:xfrm>
        </p:spPr>
        <p:txBody>
          <a:bodyPr anchor="ctr"/>
          <a:lstStyle/>
          <a:p>
            <a:pPr eaLnBrk="1" hangingPunct="1"/>
            <a:r>
              <a:rPr lang="en-US" altLang="en-US" sz="2800" dirty="0"/>
              <a:t>Choosing an Appropriate Performance Testing Tool</a:t>
            </a:r>
          </a:p>
        </p:txBody>
      </p:sp>
      <p:sp>
        <p:nvSpPr>
          <p:cNvPr id="97283" name="Rectangle 3">
            <a:extLst>
              <a:ext uri="{FF2B5EF4-FFF2-40B4-BE49-F238E27FC236}">
                <a16:creationId xmlns:a16="http://schemas.microsoft.com/office/drawing/2014/main" id="{5FD85737-6D9E-3F36-B7BD-EB8AC7DCB4DE}"/>
              </a:ext>
            </a:extLst>
          </p:cNvPr>
          <p:cNvSpPr>
            <a:spLocks noGrp="1" noChangeArrowheads="1"/>
          </p:cNvSpPr>
          <p:nvPr>
            <p:ph type="body" idx="4294967295"/>
          </p:nvPr>
        </p:nvSpPr>
        <p:spPr>
          <a:xfrm>
            <a:off x="2590800" y="1905000"/>
            <a:ext cx="6096000" cy="4525963"/>
          </a:xfrm>
        </p:spPr>
        <p:txBody>
          <a:bodyPr/>
          <a:lstStyle/>
          <a:p>
            <a:pPr algn="l" eaLnBrk="1" hangingPunct="1"/>
            <a:r>
              <a:rPr lang="en-US" altLang="en-US"/>
              <a:t>Automated performance test tools typically have the following components.</a:t>
            </a:r>
          </a:p>
          <a:p>
            <a:pPr lvl="1" algn="l" eaLnBrk="1" hangingPunct="1"/>
            <a:r>
              <a:rPr lang="en-US" altLang="en-US"/>
              <a:t>Scripting module</a:t>
            </a:r>
          </a:p>
          <a:p>
            <a:pPr lvl="1" algn="l" eaLnBrk="1" hangingPunct="1"/>
            <a:r>
              <a:rPr lang="en-US" altLang="en-US"/>
              <a:t>Test management module</a:t>
            </a:r>
          </a:p>
          <a:p>
            <a:pPr lvl="1" algn="l" eaLnBrk="1" hangingPunct="1"/>
            <a:r>
              <a:rPr lang="en-US" altLang="en-US"/>
              <a:t>Load injector(s)</a:t>
            </a:r>
          </a:p>
          <a:p>
            <a:pPr lvl="1" algn="l" eaLnBrk="1" hangingPunct="1"/>
            <a:r>
              <a:rPr lang="en-US" altLang="en-US"/>
              <a:t>Analysis module</a:t>
            </a:r>
          </a:p>
          <a:p>
            <a:pPr algn="l" eaLnBrk="1" hangingPunct="1"/>
            <a:endParaRPr lang="en-US" altLang="en-US"/>
          </a:p>
        </p:txBody>
      </p:sp>
      <p:pic>
        <p:nvPicPr>
          <p:cNvPr id="97284" name="Picture 5" descr="bd06099_">
            <a:extLst>
              <a:ext uri="{FF2B5EF4-FFF2-40B4-BE49-F238E27FC236}">
                <a16:creationId xmlns:a16="http://schemas.microsoft.com/office/drawing/2014/main" id="{14ED50EA-F261-E1EC-3773-2E6B84584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2506663"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theme/theme1.xml><?xml version="1.0" encoding="utf-8"?>
<a:theme xmlns:a="http://schemas.openxmlformats.org/drawingml/2006/main" name="intro">
  <a:themeElements>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buntu_GillSans">
      <a:majorFont>
        <a:latin typeface="Ubuntu"/>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1324</TotalTime>
  <Pages>49</Pages>
  <Words>9059</Words>
  <Application>Microsoft Office PowerPoint</Application>
  <PresentationFormat>On-screen Show (4:3)</PresentationFormat>
  <Paragraphs>803</Paragraphs>
  <Slides>80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Comic Sans MS</vt:lpstr>
      <vt:lpstr>Gill Sans MT</vt:lpstr>
      <vt:lpstr>Times New Roman</vt:lpstr>
      <vt:lpstr>Verdana</vt:lpstr>
      <vt:lpstr>Wingdings</vt:lpstr>
      <vt:lpstr>intro</vt:lpstr>
      <vt:lpstr>Introduction to Software Testing  Lecture 12   Performance Testing</vt:lpstr>
      <vt:lpstr>Performance Testing Tips and Techniques</vt:lpstr>
      <vt:lpstr>TOC</vt:lpstr>
      <vt:lpstr>Why Performance Test</vt:lpstr>
      <vt:lpstr>What is performance</vt:lpstr>
      <vt:lpstr>Levels of performance testing maturity</vt:lpstr>
      <vt:lpstr>Some questions related to  application performance</vt:lpstr>
      <vt:lpstr>The Fundamentals of Effective  Application Performance Testing</vt:lpstr>
      <vt:lpstr>Choosing an Appropriate Performance Testing Tool</vt:lpstr>
      <vt:lpstr>Typical Performance Tool Deployment</vt:lpstr>
      <vt:lpstr>Evaluation of a performance testing tool (continue)</vt:lpstr>
      <vt:lpstr>Designing an Appropriate Performance  Test Environment</vt:lpstr>
      <vt:lpstr>3 Levels of preference when it  comes to designing a test environment</vt:lpstr>
      <vt:lpstr>Some tips for test environment </vt:lpstr>
      <vt:lpstr>Check list for test environment</vt:lpstr>
      <vt:lpstr>A number of ways to simulate  WAN-based users</vt:lpstr>
      <vt:lpstr>The groups involved in setting  performance targets</vt:lpstr>
      <vt:lpstr>Setting realistic and appropriate  performance targets</vt:lpstr>
      <vt:lpstr>Making sure your application is  stable enough for performance testing </vt:lpstr>
      <vt:lpstr>Obtaining a code freeze</vt:lpstr>
      <vt:lpstr>Identifying and scripting the  business-critical transactions</vt:lpstr>
      <vt:lpstr>Some Considerations</vt:lpstr>
      <vt:lpstr>Providing sufficient test data  of high quality</vt:lpstr>
      <vt:lpstr>Ensuring accurate performance test design</vt:lpstr>
      <vt:lpstr>Ensuring accurate performance test design</vt:lpstr>
      <vt:lpstr>Ensuring accurate performance test design</vt:lpstr>
      <vt:lpstr>Ensuring accurate performance test design</vt:lpstr>
      <vt:lpstr>Ensuring accurate performance test design</vt:lpstr>
      <vt:lpstr>Ensuring accurate performance test design</vt:lpstr>
      <vt:lpstr>Ensuring accurate performance test design</vt:lpstr>
      <vt:lpstr>Some consideration</vt:lpstr>
      <vt:lpstr>Type of injection profile</vt:lpstr>
      <vt:lpstr>Type of injection profile</vt:lpstr>
      <vt:lpstr>Sample Structure of performance test</vt:lpstr>
      <vt:lpstr>Sample Structure of performance test</vt:lpstr>
      <vt:lpstr>Identifying the server and network monitoring key Performance Indicators (KPIs)</vt:lpstr>
      <vt:lpstr>PowerPoint Presentation</vt:lpstr>
      <vt:lpstr>PowerPoint Presentation</vt:lpstr>
      <vt:lpstr>Example</vt:lpstr>
      <vt:lpstr>PowerPoint Presentation</vt:lpstr>
      <vt:lpstr>Allocating enough time to performance  test effectively</vt:lpstr>
      <vt:lpstr>Sample of time scale</vt:lpstr>
      <vt:lpstr>Necessary information for project  plan  creation</vt:lpstr>
      <vt:lpstr>Necessary information for project  plan creation</vt:lpstr>
      <vt:lpstr>performance testing in-house</vt:lpstr>
      <vt:lpstr>Using previous information for the following</vt:lpstr>
      <vt:lpstr>4.Interpreting Results</vt:lpstr>
      <vt:lpstr>Types of Output from a  Performance Test </vt:lpstr>
      <vt:lpstr>Important Tip </vt:lpstr>
      <vt:lpstr>Response time</vt:lpstr>
      <vt:lpstr> Response time versus  concurrent virtual users</vt:lpstr>
      <vt:lpstr>Checkpoint</vt:lpstr>
      <vt:lpstr>Checkpoint</vt:lpstr>
      <vt:lpstr>Response time in each transaction</vt:lpstr>
      <vt:lpstr>Transaction throughput</vt:lpstr>
      <vt:lpstr>Concurrent virtual users correlated with web request attempts</vt:lpstr>
      <vt:lpstr>Mechanisms to monitor  server and network  performance</vt:lpstr>
      <vt:lpstr>Remote monitoring technologies</vt:lpstr>
      <vt:lpstr>Installed agent</vt:lpstr>
      <vt:lpstr>the number of concurrent virtual users  against how busy the server CPU is </vt:lpstr>
      <vt:lpstr>concurrent virtual users with various  categories of data presented to the network </vt:lpstr>
      <vt:lpstr>Monitor load injectors</vt:lpstr>
      <vt:lpstr> Monitor load injectors </vt:lpstr>
      <vt:lpstr>Root-Cause Analysis</vt:lpstr>
      <vt:lpstr> Sample of good scalability </vt:lpstr>
      <vt:lpstr>Sample of poor scalability</vt:lpstr>
      <vt:lpstr>Sample of poor scalability</vt:lpstr>
      <vt:lpstr>Poor Scalability (Continue)</vt:lpstr>
      <vt:lpstr>Application server monitoring</vt:lpstr>
      <vt:lpstr>Application server's  worst-performing methods</vt:lpstr>
      <vt:lpstr>Dealing with Errors</vt:lpstr>
      <vt:lpstr>Monitoring &amp; Analysis Checklist</vt:lpstr>
      <vt:lpstr>Analysis Checklist (continue)</vt:lpstr>
      <vt:lpstr>Things to look out for during execution</vt:lpstr>
      <vt:lpstr>Application Technology and Its  Impact on Performance Testing</vt:lpstr>
      <vt:lpstr>Asynchronous Java script and XML (AJAX)</vt:lpstr>
      <vt:lpstr>HTTP Protocol</vt:lpstr>
      <vt:lpstr>Java</vt:lpstr>
      <vt:lpstr>Oracle</vt:lpstr>
      <vt:lpstr>PowerPoint Presentation</vt:lpstr>
    </vt:vector>
  </TitlesOfParts>
  <Company>ACM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Testing  Lecture xx   Title</dc:title>
  <dc:creator/>
  <cp:lastModifiedBy>Morteza Zakeri</cp:lastModifiedBy>
  <cp:revision>330</cp:revision>
  <cp:lastPrinted>1996-04-04T10:27:56Z</cp:lastPrinted>
  <dcterms:created xsi:type="dcterms:W3CDTF">1996-06-15T03:21:08Z</dcterms:created>
  <dcterms:modified xsi:type="dcterms:W3CDTF">2024-06-06T11:31:18Z</dcterms:modified>
</cp:coreProperties>
</file>