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43" r:id="rId2"/>
    <p:sldId id="273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76" r:id="rId14"/>
    <p:sldId id="277" r:id="rId15"/>
    <p:sldId id="278" r:id="rId16"/>
    <p:sldId id="454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990099"/>
    <a:srgbClr val="33CC33"/>
    <a:srgbClr val="00145A"/>
    <a:srgbClr val="FF0066"/>
    <a:srgbClr val="6699FF"/>
    <a:srgbClr val="FFDC6D"/>
    <a:srgbClr val="E6E6E6"/>
    <a:srgbClr val="001E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87779" autoAdjust="0"/>
  </p:normalViewPr>
  <p:slideViewPr>
    <p:cSldViewPr snapToGrid="0">
      <p:cViewPr varScale="1">
        <p:scale>
          <a:sx n="93" d="100"/>
          <a:sy n="93" d="100"/>
        </p:scale>
        <p:origin x="2226" y="90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D00990-A5B2-41C8-83DA-768256BDE71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10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ntest-standard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4287" y="-1"/>
            <a:ext cx="8695425" cy="2598821"/>
          </a:xfrm>
        </p:spPr>
        <p:txBody>
          <a:bodyPr/>
          <a:lstStyle/>
          <a:p>
            <a:r>
              <a:rPr lang="en-US" altLang="en-US" b="0" dirty="0">
                <a:effectLst/>
              </a:rPr>
              <a:t>Introduction to Software Testing</a:t>
            </a:r>
            <a:br>
              <a:rPr lang="en-US" altLang="en-US" b="0" dirty="0">
                <a:effectLst/>
              </a:rPr>
            </a:br>
            <a:br>
              <a:rPr lang="en-US" altLang="en-US" b="0" dirty="0">
                <a:effectLst/>
              </a:rPr>
            </a:br>
            <a:r>
              <a:rPr lang="en-US" altLang="en-US" sz="2400" b="0" dirty="0"/>
              <a:t>Lecture 13</a:t>
            </a:r>
            <a:br>
              <a:rPr lang="en-US" altLang="en-US" sz="2400" b="0" dirty="0"/>
            </a:br>
            <a:br>
              <a:rPr lang="en-US" altLang="en-US" b="0" dirty="0">
                <a:effectLst/>
              </a:rPr>
            </a:br>
            <a:r>
              <a:rPr lang="en-US" altLang="en-US" b="0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990099"/>
                </a:solidFill>
              </a:rPr>
              <a:t>Security (Penetration) Testing</a:t>
            </a:r>
            <a:endParaRPr lang="en-US" altLang="en-US" dirty="0">
              <a:solidFill>
                <a:srgbClr val="990099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A8EC-A1CB-45F9-9A71-70DE9DDD462A}"/>
              </a:ext>
            </a:extLst>
          </p:cNvPr>
          <p:cNvSpPr>
            <a:spLocks noGrp="1" noChangeArrowheads="1"/>
          </p:cNvSpPr>
          <p:nvPr/>
        </p:nvSpPr>
        <p:spPr>
          <a:xfrm>
            <a:off x="866274" y="4541470"/>
            <a:ext cx="7166749" cy="143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/>
              <a:t>Slides by: </a:t>
            </a:r>
            <a:r>
              <a:rPr lang="en-US" sz="2800" kern="0" dirty="0"/>
              <a:t>Morteza Zakeri</a:t>
            </a:r>
            <a:endParaRPr lang="en-US" sz="2800" dirty="0"/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1600" b="0" dirty="0">
              <a:solidFill>
                <a:srgbClr val="0000CC"/>
              </a:solidFill>
            </a:endParaRPr>
          </a:p>
          <a:p>
            <a:endParaRPr lang="en-US" sz="1600" b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9C493B3-9CA3-4588-A170-7C93107C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56" y="6229226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>
                <a:solidFill>
                  <a:schemeClr val="tx1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EDA1A-2446-4671-BA31-241D04E1D4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90939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have compromised one or more systems (there are many more to come)</a:t>
            </a:r>
          </a:p>
          <a:p>
            <a:r>
              <a:rPr lang="en-US" dirty="0"/>
              <a:t>-Targets specific systems</a:t>
            </a:r>
          </a:p>
          <a:p>
            <a:r>
              <a:rPr lang="en-US" dirty="0"/>
              <a:t>-Identifies critical infrastructure</a:t>
            </a:r>
          </a:p>
          <a:p>
            <a:r>
              <a:rPr lang="en-US" dirty="0"/>
              <a:t>-Targets information or data of value to the company</a:t>
            </a:r>
          </a:p>
          <a:p>
            <a:endParaRPr lang="en-US" dirty="0"/>
          </a:p>
          <a:p>
            <a:r>
              <a:rPr lang="en-US" dirty="0"/>
              <a:t>Start with systems that will present the most business impact to the company if breached</a:t>
            </a:r>
          </a:p>
        </p:txBody>
      </p:sp>
    </p:spTree>
    <p:extLst>
      <p:ext uri="{BB962C8B-B14F-4D97-AF65-F5344CB8AC3E}">
        <p14:creationId xmlns:p14="http://schemas.microsoft.com/office/powerpoint/2010/main" val="9014055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time to determine what systems do and their different user roles</a:t>
            </a:r>
          </a:p>
          <a:p>
            <a:r>
              <a:rPr lang="en-US" dirty="0"/>
              <a:t>Ex: suppose you compromise a domain?  Big deal.  </a:t>
            </a:r>
          </a:p>
          <a:p>
            <a:r>
              <a:rPr lang="en-US" dirty="0"/>
              <a:t>What else could you do in terms of the systems that the business uses?  Backdoor code on a financial application? What about their payroll system?  Intellectual property? </a:t>
            </a:r>
          </a:p>
        </p:txBody>
      </p:sp>
    </p:spTree>
    <p:extLst>
      <p:ext uri="{BB962C8B-B14F-4D97-AF65-F5344CB8AC3E}">
        <p14:creationId xmlns:p14="http://schemas.microsoft.com/office/powerpoint/2010/main" val="3840479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element of the penetration test</a:t>
            </a:r>
          </a:p>
          <a:p>
            <a:r>
              <a:rPr lang="en-US" dirty="0"/>
              <a:t>Include at least: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Executive 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Executive 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Technical Findings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by the client to remediate security holes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 sure to warn the client about the thinking that fixing the hole solves the whole problem.  Ex: </a:t>
            </a:r>
            <a:r>
              <a:rPr lang="en-US" dirty="0" err="1"/>
              <a:t>sql</a:t>
            </a:r>
            <a:r>
              <a:rPr lang="en-US" dirty="0"/>
              <a:t> injection vulnerability – they fix their problem, but have they addressed any 3</a:t>
            </a:r>
            <a:r>
              <a:rPr lang="en-US" baseline="30000" dirty="0"/>
              <a:t>rd</a:t>
            </a:r>
            <a:r>
              <a:rPr lang="en-US" dirty="0"/>
              <a:t> party applications that are connected?</a:t>
            </a:r>
          </a:p>
        </p:txBody>
      </p:sp>
    </p:spTree>
    <p:extLst>
      <p:ext uri="{BB962C8B-B14F-4D97-AF65-F5344CB8AC3E}">
        <p14:creationId xmlns:p14="http://schemas.microsoft.com/office/powerpoint/2010/main" val="4877082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Penetration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Overt Penetration Testing</a:t>
            </a:r>
          </a:p>
          <a:p>
            <a:pPr lvl="1"/>
            <a:r>
              <a:rPr lang="en-US" dirty="0"/>
              <a:t>You work with the organization to identify the potential security threats</a:t>
            </a:r>
          </a:p>
          <a:p>
            <a:pPr lvl="2"/>
            <a:r>
              <a:rPr lang="en-US" dirty="0"/>
              <a:t>Advantages: full access without blocks, detection doesn’t matter, access to insider knowledge</a:t>
            </a:r>
          </a:p>
          <a:p>
            <a:pPr lvl="2"/>
            <a:r>
              <a:rPr lang="en-US" dirty="0"/>
              <a:t>Disadvantages: don’t get the opportunity to test incident response</a:t>
            </a:r>
          </a:p>
          <a:p>
            <a:r>
              <a:rPr lang="en-US" dirty="0"/>
              <a:t>Covert Penetration Testing</a:t>
            </a:r>
          </a:p>
          <a:p>
            <a:pPr lvl="1"/>
            <a:r>
              <a:rPr lang="en-US" dirty="0"/>
              <a:t>Performed to test the internal security team’s ability to detect and respond to an attack</a:t>
            </a:r>
          </a:p>
          <a:p>
            <a:pPr lvl="2"/>
            <a:r>
              <a:rPr lang="en-US" dirty="0"/>
              <a:t>Advantages: Test incident response, most closely simulates a true attack</a:t>
            </a:r>
          </a:p>
          <a:p>
            <a:pPr lvl="2"/>
            <a:r>
              <a:rPr lang="en-US" dirty="0"/>
              <a:t>Disadvantages: Costly, time consuming, require more skill </a:t>
            </a:r>
          </a:p>
          <a:p>
            <a:pPr lvl="2"/>
            <a:r>
              <a:rPr lang="en-US" dirty="0"/>
              <a:t>Note: because of cost of covert – most will target only one vulnerability, the one with easiest access – gaining access undetected is key</a:t>
            </a:r>
          </a:p>
        </p:txBody>
      </p:sp>
    </p:spTree>
    <p:extLst>
      <p:ext uri="{BB962C8B-B14F-4D97-AF65-F5344CB8AC3E}">
        <p14:creationId xmlns:p14="http://schemas.microsoft.com/office/powerpoint/2010/main" val="6456692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tools used to identify security flaws</a:t>
            </a:r>
          </a:p>
          <a:p>
            <a:pPr lvl="1"/>
            <a:r>
              <a:rPr lang="en-US" dirty="0"/>
              <a:t>1. Fingerprint a target’s operating system</a:t>
            </a:r>
          </a:p>
          <a:p>
            <a:pPr lvl="1"/>
            <a:r>
              <a:rPr lang="en-US" dirty="0"/>
              <a:t>2. Take one OS identified, use scanner to determine if vulnerabilities exist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Although Vulnerability Scanners play an essential role in Penetration Testing, a penetration test CANNOT be completed automated!  Most penetration testers with years of experience rarely use vulnerability scanners – they rely more on their knowledge and experience – business knowledge is also a key factor.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34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PTES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PTES or another methodology to perform a penetration test.  </a:t>
            </a:r>
          </a:p>
          <a:p>
            <a:r>
              <a:rPr lang="en-US" dirty="0"/>
              <a:t>More important to have a standard, repeatable process that you follow. </a:t>
            </a:r>
          </a:p>
          <a:p>
            <a:r>
              <a:rPr lang="en-US" dirty="0"/>
              <a:t>OCD wins </a:t>
            </a:r>
            <a:r>
              <a:rPr lang="en-US"/>
              <a:t>the prize!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514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CD3-066D-4890-8015-DA974C5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552C-DB6A-416A-B907-C7C130C7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4A25-7F85-4E13-A9F8-09E5C69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68B7-91AB-43A1-A55A-B3BAA85B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321-2BE7-4551-BF7E-94DBE5DD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70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Penetration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01646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Penetration Testing Execution Standard (PTES)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25" dirty="0"/>
              <a:t>“Penetration Testing is a way to simulate the methods that an attacker might use to circumvent security controls and gain access to a system.”</a:t>
            </a:r>
            <a:r>
              <a:rPr lang="en-US" sz="3825" baseline="30000" dirty="0"/>
              <a:t>1  </a:t>
            </a:r>
          </a:p>
          <a:p>
            <a:endParaRPr lang="en-US" sz="3825" baseline="30000" dirty="0"/>
          </a:p>
          <a:p>
            <a:pPr marL="0" indent="0">
              <a:buNone/>
            </a:pPr>
            <a:r>
              <a:rPr lang="en-US" sz="3825" baseline="30000" dirty="0"/>
              <a:t> </a:t>
            </a:r>
            <a:r>
              <a:rPr lang="en-US" sz="3825" dirty="0"/>
              <a:t>   PTES, baseline fundamentals for performing a penetration test – </a:t>
            </a:r>
          </a:p>
          <a:p>
            <a:pPr marL="0" indent="0">
              <a:buNone/>
            </a:pPr>
            <a:endParaRPr lang="en-US" sz="1500" dirty="0"/>
          </a:p>
          <a:p>
            <a:pPr marL="0" indent="0" algn="ctr">
              <a:buNone/>
            </a:pPr>
            <a:r>
              <a:rPr lang="en-US" sz="375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http://www.pentest-standard.org/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750" dirty="0"/>
          </a:p>
          <a:p>
            <a:r>
              <a:rPr lang="en-US" baseline="30000" dirty="0"/>
              <a:t>1</a:t>
            </a:r>
            <a:r>
              <a:rPr lang="en-US" dirty="0"/>
              <a:t>Kennedy, David, et. al. </a:t>
            </a:r>
            <a:r>
              <a:rPr lang="en-US" i="1" dirty="0" err="1"/>
              <a:t>Metasploit</a:t>
            </a:r>
            <a:r>
              <a:rPr lang="en-US" i="1" dirty="0"/>
              <a:t>: The Penetration Tester’s Guide</a:t>
            </a:r>
            <a:r>
              <a:rPr lang="en-US" dirty="0"/>
              <a:t>. San Francisco: No Starch Press. 2011. Print.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796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PTES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Pre-Engagement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Intelligence Gathering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Threat 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Vulnerability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Exploitation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Exploitation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448045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Discussing the scope and terms of the penetration test with your client</a:t>
            </a:r>
          </a:p>
          <a:p>
            <a:pPr lvl="1"/>
            <a:r>
              <a:rPr lang="en-US" dirty="0"/>
              <a:t>Convey the goals of the penetration test</a:t>
            </a:r>
          </a:p>
          <a:p>
            <a:pPr lvl="1"/>
            <a:r>
              <a:rPr lang="en-US" dirty="0"/>
              <a:t>-use this opportunity to discuss what will happen, the expectations of a full scale penetration test</a:t>
            </a:r>
          </a:p>
          <a:p>
            <a:pPr lvl="1"/>
            <a:r>
              <a:rPr lang="en-US" dirty="0"/>
              <a:t>- what will be tested – the need for total access to get a complete report</a:t>
            </a:r>
          </a:p>
        </p:txBody>
      </p:sp>
    </p:spTree>
    <p:extLst>
      <p:ext uri="{BB962C8B-B14F-4D97-AF65-F5344CB8AC3E}">
        <p14:creationId xmlns:p14="http://schemas.microsoft.com/office/powerpoint/2010/main" val="83225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Gather information about the organization (social media, Google hacking,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- Start to probe the organization for ports with blocking (use a disposable IP address, </a:t>
            </a:r>
          </a:p>
          <a:p>
            <a:pPr lvl="1"/>
            <a:r>
              <a:rPr lang="en-US" dirty="0"/>
              <a:t>you will be blocked if this is turned on)</a:t>
            </a:r>
          </a:p>
          <a:p>
            <a:pPr lvl="1">
              <a:buFontTx/>
              <a:buChar char="-"/>
            </a:pPr>
            <a:r>
              <a:rPr lang="en-US" dirty="0"/>
              <a:t>Test any Web Applications 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3429" lvl="1" indent="0">
              <a:buNone/>
            </a:pPr>
            <a:r>
              <a:rPr lang="en-US" dirty="0"/>
              <a:t>Note:  perform scans from an IP address range that cannot be traced back to you or your team. The initial probing can be performed from anywhere (except at your team’s office!).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952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information acquired in the intelligence gathering.</a:t>
            </a:r>
          </a:p>
          <a:p>
            <a:r>
              <a:rPr lang="en-US" dirty="0"/>
              <a:t>Look at the organization as an adversary and determine </a:t>
            </a:r>
          </a:p>
          <a:p>
            <a:pPr lvl="1"/>
            <a:r>
              <a:rPr lang="en-US" dirty="0"/>
              <a:t>-where the threats are coming from, </a:t>
            </a:r>
          </a:p>
          <a:p>
            <a:pPr lvl="1"/>
            <a:r>
              <a:rPr lang="en-US" dirty="0"/>
              <a:t>-what form they may take </a:t>
            </a:r>
          </a:p>
          <a:p>
            <a:pPr lvl="1"/>
            <a:r>
              <a:rPr lang="en-US" dirty="0"/>
              <a:t>-and what they are after. </a:t>
            </a:r>
          </a:p>
        </p:txBody>
      </p:sp>
    </p:spTree>
    <p:extLst>
      <p:ext uri="{BB962C8B-B14F-4D97-AF65-F5344CB8AC3E}">
        <p14:creationId xmlns:p14="http://schemas.microsoft.com/office/powerpoint/2010/main" val="26125590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use all the previous information from prior phases </a:t>
            </a:r>
          </a:p>
          <a:p>
            <a:r>
              <a:rPr lang="en-US" dirty="0"/>
              <a:t>This is a detailed analysis taking into account port and vulnerability scans, banner grabbing, and information from intelligence gathering.</a:t>
            </a:r>
          </a:p>
        </p:txBody>
      </p:sp>
    </p:spTree>
    <p:extLst>
      <p:ext uri="{BB962C8B-B14F-4D97-AF65-F5344CB8AC3E}">
        <p14:creationId xmlns:p14="http://schemas.microsoft.com/office/powerpoint/2010/main" val="37370518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“glam” part of the penetration test</a:t>
            </a:r>
          </a:p>
          <a:p>
            <a:r>
              <a:rPr lang="en-US" dirty="0"/>
              <a:t>Often brute force (not very “glam”) instead of precision</a:t>
            </a:r>
          </a:p>
          <a:p>
            <a:r>
              <a:rPr lang="en-US" dirty="0"/>
              <a:t>Separates the “good” and the “bad” testers – </a:t>
            </a:r>
          </a:p>
          <a:p>
            <a:pPr lvl="1"/>
            <a:r>
              <a:rPr lang="en-US" dirty="0"/>
              <a:t>“Bad” testers will fire off massive onslaught of exploits</a:t>
            </a:r>
          </a:p>
          <a:p>
            <a:pPr lvl="1"/>
            <a:r>
              <a:rPr lang="en-US" dirty="0"/>
              <a:t>“Good” testers will perform only exploits expected to succeed based on info gathered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Creating “noise” with massive exploits and hoping for a result is not the way!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136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1634</TotalTime>
  <Pages>49</Pages>
  <Words>813</Words>
  <Application>Microsoft Office PowerPoint</Application>
  <PresentationFormat>On-screen Show (4:3)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Comic Sans MS</vt:lpstr>
      <vt:lpstr>Gill Sans MT</vt:lpstr>
      <vt:lpstr>Times New Roman</vt:lpstr>
      <vt:lpstr>Verdana</vt:lpstr>
      <vt:lpstr>Wingdings</vt:lpstr>
      <vt:lpstr>intro</vt:lpstr>
      <vt:lpstr>Introduction to Software Testing  Lecture 13   Security (Penetration) Testing</vt:lpstr>
      <vt:lpstr>Penetration Testing </vt:lpstr>
      <vt:lpstr>Penetration Testing Execution Standard (PTES)</vt:lpstr>
      <vt:lpstr>PTES Phases</vt:lpstr>
      <vt:lpstr>Pre-Engagement</vt:lpstr>
      <vt:lpstr>Intelligence Gathering</vt:lpstr>
      <vt:lpstr>Threat Modeling</vt:lpstr>
      <vt:lpstr>Vulnerability Analysis </vt:lpstr>
      <vt:lpstr>Exploitation</vt:lpstr>
      <vt:lpstr>Post Exploitation</vt:lpstr>
      <vt:lpstr>Post Exploitation</vt:lpstr>
      <vt:lpstr>Reporting  </vt:lpstr>
      <vt:lpstr>Types of Penetration Tests</vt:lpstr>
      <vt:lpstr>Vulnerability Scanners</vt:lpstr>
      <vt:lpstr>PTES Methodology</vt:lpstr>
      <vt:lpstr>PowerPoint Presentation</vt:lpstr>
    </vt:vector>
  </TitlesOfParts>
  <Company>ACM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Testing  Lecture xx   Title</dc:title>
  <dc:creator/>
  <cp:lastModifiedBy>Morteza Zakeri</cp:lastModifiedBy>
  <cp:revision>329</cp:revision>
  <cp:lastPrinted>1996-04-04T10:27:56Z</cp:lastPrinted>
  <dcterms:created xsi:type="dcterms:W3CDTF">1996-06-15T03:21:08Z</dcterms:created>
  <dcterms:modified xsi:type="dcterms:W3CDTF">2024-06-06T11:22:44Z</dcterms:modified>
</cp:coreProperties>
</file>