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svm" ContentType="image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104" y="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018320" y="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AB48B558-B0C8-4BA3-85D5-2284E652ED7B}" type="datetimeFigureOut">
              <a:t>1/17/2020</a:t>
            </a:fld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72324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018320" y="972324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1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4C84F4AA-B3F1-4160-95F5-3C0D59350FAE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2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7099200" cy="102348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7099200" cy="102344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3076560" cy="51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021200" y="0"/>
            <a:ext cx="3076560" cy="51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 idx="2"/>
          </p:nvPr>
        </p:nvSpPr>
        <p:spPr>
          <a:xfrm>
            <a:off x="990719" y="767880"/>
            <a:ext cx="5116320" cy="3837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Notes Placeholder 6"/>
          <p:cNvSpPr txBox="1">
            <a:spLocks noGrp="1"/>
          </p:cNvSpPr>
          <p:nvPr>
            <p:ph type="body" sz="quarter" idx="3"/>
          </p:nvPr>
        </p:nvSpPr>
        <p:spPr>
          <a:xfrm>
            <a:off x="709560" y="4862520"/>
            <a:ext cx="5678640" cy="4602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9721800"/>
            <a:ext cx="3076560" cy="51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5"/>
          </p:nvPr>
        </p:nvSpPr>
        <p:spPr>
          <a:xfrm>
            <a:off x="4020840" y="9721440"/>
            <a:ext cx="3074759" cy="510119"/>
          </a:xfrm>
          <a:prstGeom prst="rect">
            <a:avLst/>
          </a:prstGeom>
          <a:noFill/>
          <a:ln>
            <a:noFill/>
          </a:ln>
        </p:spPr>
        <p:txBody>
          <a:bodyPr wrap="square" lIns="96840" tIns="48240" rIns="96840" bIns="48240" anchor="b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300" b="0" i="0" u="none" strike="noStrike" baseline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E5EBBD5-8B0F-4462-BFC3-EB75A9C6A2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57200" algn="l"/>
        <a:tab pos="914400" algn="l"/>
        <a:tab pos="1371599" algn="l"/>
        <a:tab pos="1828800" algn="l"/>
        <a:tab pos="2286000" algn="l"/>
        <a:tab pos="2743199" algn="l"/>
        <a:tab pos="3200400" algn="l"/>
        <a:tab pos="3657600" algn="l"/>
        <a:tab pos="4114800" algn="l"/>
        <a:tab pos="4572000" algn="l"/>
        <a:tab pos="5029200" algn="l"/>
        <a:tab pos="5486399" algn="l"/>
        <a:tab pos="5943600" algn="l"/>
        <a:tab pos="6400799" algn="l"/>
        <a:tab pos="6858000" algn="l"/>
        <a:tab pos="7315200" algn="l"/>
        <a:tab pos="7772400" algn="l"/>
        <a:tab pos="8229600" algn="l"/>
        <a:tab pos="8686800" algn="l"/>
        <a:tab pos="91440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220759" y="768240"/>
            <a:ext cx="4657680" cy="3838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9560" y="4862520"/>
            <a:ext cx="5678640" cy="460296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A note on developing in Windoze land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Translates to intermediate representation – GENERIC or GIMPLE</a:t>
            </a:r>
          </a:p>
          <a:p>
            <a:pPr lvl="0">
              <a:buNone/>
            </a:pPr>
            <a:r>
              <a:rPr lang="en-US"/>
              <a:t>Optimization</a:t>
            </a:r>
          </a:p>
          <a:p>
            <a:pPr lvl="0">
              <a:buNone/>
            </a:pPr>
            <a:r>
              <a:rPr lang="en-US"/>
              <a:t>Back end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man gcc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gcc uninit.c</a:t>
            </a:r>
          </a:p>
          <a:p>
            <a:pPr lvl="0">
              <a:buNone/>
            </a:pPr>
            <a:r>
              <a:rPr lang="en-US"/>
              <a:t>rm a.out</a:t>
            </a:r>
          </a:p>
          <a:p>
            <a:pPr lvl="0">
              <a:buNone/>
            </a:pPr>
            <a:r>
              <a:rPr lang="en-US"/>
              <a:t>gcc -Wall uninit.c</a:t>
            </a:r>
          </a:p>
          <a:p>
            <a:pPr lvl="0">
              <a:buNone/>
            </a:pPr>
            <a:r>
              <a:rPr lang="en-US"/>
              <a:t>rm a.out</a:t>
            </a:r>
          </a:p>
          <a:p>
            <a:pPr lvl="0">
              <a:buNone/>
            </a:pPr>
            <a:r>
              <a:rPr lang="en-US"/>
              <a:t>gcc -Wall -Werror uninit.c</a:t>
            </a:r>
          </a:p>
          <a:p>
            <a:pPr lvl="0">
              <a:buNone/>
            </a:pPr>
            <a:r>
              <a:rPr lang="en-US"/>
              <a:t>gcc -Wall -Werror -ansi c89.c</a:t>
            </a:r>
          </a:p>
          <a:p>
            <a:pPr lvl="0">
              <a:buNone/>
            </a:pPr>
            <a:r>
              <a:rPr lang="en-US"/>
              <a:t>-std=c99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-o hello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[Skip this, will talk about gdb later]</a:t>
            </a:r>
          </a:p>
          <a:p>
            <a:pPr lvl="0">
              <a:buNone/>
            </a:pPr>
            <a:r>
              <a:rPr lang="en-US"/>
              <a:t>gdb ./hello</a:t>
            </a:r>
          </a:p>
          <a:p>
            <a:pPr lvl="0">
              <a:buNone/>
            </a:pPr>
            <a:r>
              <a:rPr lang="en-US"/>
              <a:t>gcc -g</a:t>
            </a:r>
          </a:p>
          <a:p>
            <a:pPr lvl="0">
              <a:buNone/>
            </a:pPr>
            <a:r>
              <a:rPr lang="en-US"/>
              <a:t>gdb</a:t>
            </a:r>
          </a:p>
          <a:p>
            <a:pPr lvl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gcc -c -Wall -Werror c89.c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nm c89.o</a:t>
            </a:r>
          </a:p>
          <a:p>
            <a:pPr lvl="0">
              <a:buNone/>
            </a:pPr>
            <a:r>
              <a:rPr lang="en-US"/>
              <a:t>(symbol table)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objdump -Dl c89.o</a:t>
            </a:r>
          </a:p>
          <a:p>
            <a:pPr lvl="0">
              <a:buNone/>
            </a:pPr>
            <a:r>
              <a:rPr lang="en-US"/>
              <a:t>(assembly)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Show Hello.java</a:t>
            </a:r>
          </a:p>
          <a:p>
            <a:pPr lvl="0">
              <a:buNone/>
            </a:pPr>
            <a:r>
              <a:rPr lang="en-US"/>
              <a:t>javac Hello.java</a:t>
            </a:r>
          </a:p>
          <a:p>
            <a:pPr lvl="0">
              <a:buNone/>
            </a:pPr>
            <a:r>
              <a:rPr lang="en-US"/>
              <a:t>javap -c Hello.class</a:t>
            </a:r>
          </a:p>
          <a:p>
            <a:pPr lvl="0">
              <a:buNone/>
            </a:pPr>
            <a:r>
              <a:rPr lang="en-US"/>
              <a:t>(bytecode)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It really does still generate the object files, it just removes them when done.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edit hello.c, create hello, world! program and compile it</a:t>
            </a:r>
          </a:p>
          <a:p>
            <a:pPr lvl="0">
              <a:buNone/>
            </a:pPr>
            <a:r>
              <a:rPr lang="en-US"/>
              <a:t>#include &lt;stdio.h&gt;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int main() {</a:t>
            </a:r>
          </a:p>
          <a:p>
            <a:pPr lvl="0">
              <a:buNone/>
            </a:pPr>
            <a:r>
              <a:rPr lang="en-US"/>
              <a:t>  printf(“Hello, World!\n”);</a:t>
            </a:r>
          </a:p>
          <a:p>
            <a:pPr lvl="0">
              <a:buNone/>
            </a:pPr>
            <a:r>
              <a:rPr lang="en-US"/>
              <a:t>  return 0;</a:t>
            </a:r>
          </a:p>
          <a:p>
            <a:pPr lvl="0">
              <a:buNone/>
            </a:pPr>
            <a:r>
              <a:rPr lang="en-US"/>
              <a:t>}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gcc hello.c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Talk about PATH, ask why ls works without /bin/ls</a:t>
            </a:r>
          </a:p>
          <a:p>
            <a:pPr lvl="0">
              <a:buNone/>
            </a:pPr>
            <a:r>
              <a:rPr lang="en-US"/>
              <a:t>export | grep PATH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Add . to PATH</a:t>
            </a:r>
          </a:p>
          <a:p>
            <a:pPr lvl="0">
              <a:buNone/>
            </a:pPr>
            <a:r>
              <a:rPr lang="en-US"/>
              <a:t>export PATH=${PATH}:.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Re-run hello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using a library - #include, more subtlety there</a:t>
            </a:r>
          </a:p>
          <a:p>
            <a:pPr lvl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temp is a local or automatic variable, stack allocated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gcc -Wall -Werror -std=c99 -c file1.c</a:t>
            </a:r>
          </a:p>
          <a:p>
            <a:pPr lvl="0">
              <a:buNone/>
            </a:pPr>
            <a:r>
              <a:rPr lang="en-US"/>
              <a:t>gcc -Wall -Werror -std=c99 -c file2.c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Note error. Need a prototype. Next slide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gcc -Wall -Werror -std=c99 -c file2.c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Note that we do not need to recompile file1.c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gcc -o calc file1.o file2.o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Talk about homeworks – emphasize they are homeworks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functions – can have static, limit scope to that file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Library functions: functions have different namespaces in Java. Not in C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97% of the top 500 supercomputers run Linux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Windowing, Graphics, MP3 decoders, math libraries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Other languages are patterned after C  - C++, C#, C shell, Go, Java, JavaScript, Limbo, LPC, Objective-C, Perl, PHP, Python, Rust, Swift, Verilog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>
              <a:buNone/>
            </a:pPr>
            <a:r>
              <a:rPr lang="en-US"/>
              <a:t>C89 – first published C standard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C90 – corrected version, no significant changes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C94 C95 – digraphs and __STDC_VERSION__, mostly concerned the library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C99 – bool, long long data types, static array indices, designated initializers, single-line comments, got rid of implicit function decl and implicit int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C11 – unicode, generic, multi-threading api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r>
              <a:rPr lang="en-US"/>
              <a:t>C18 – corrects defects in C11</a:t>
            </a:r>
          </a:p>
          <a:p>
            <a:pPr lvl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3DECF-5A65-4276-B815-8CDC071FCF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23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390416-3888-4A38-B28E-C67CC2B5A1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5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449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449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C2258E-4B30-4839-9BE9-D610B29E2C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4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DF8275-83DD-410B-B7C6-FE959D92AC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90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CF29E-D28D-4A48-AF9D-A694A2E9E8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5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AE878B-C0F5-44C8-9CC4-44B341ADE5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24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7D68A8-5F23-4FEB-82A5-5E040E13D3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6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FE44E3-B68E-4470-AA4A-355B0F65A5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1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FACDCC-A58C-4024-B590-0D79E20DA3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9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D2845D-E23C-4D5D-AF5C-DE29EF1F07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08B483-B7C5-4A4E-85B9-FBE297F454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43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39320" cy="6848640"/>
            <a:chOff x="0" y="0"/>
            <a:chExt cx="9139320" cy="6848640"/>
          </a:xfrm>
        </p:grpSpPr>
        <p:grpSp>
          <p:nvGrpSpPr>
            <p:cNvPr id="3" name="Group 2"/>
            <p:cNvGrpSpPr/>
            <p:nvPr/>
          </p:nvGrpSpPr>
          <p:grpSpPr>
            <a:xfrm>
              <a:off x="2742480" y="3540240"/>
              <a:ext cx="6390000" cy="3308400"/>
              <a:chOff x="2742480" y="3540240"/>
              <a:chExt cx="6390000" cy="3308400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2742480" y="4196880"/>
                <a:ext cx="4573080" cy="265139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882"/>
                  <a:gd name="f7" fmla="val 1671"/>
                  <a:gd name="f8" fmla="val 2773"/>
                  <a:gd name="f9" fmla="val 544"/>
                  <a:gd name="f10" fmla="val 2740"/>
                  <a:gd name="f11" fmla="val 528"/>
                  <a:gd name="f12" fmla="val 2692"/>
                  <a:gd name="f13" fmla="val 506"/>
                  <a:gd name="f14" fmla="val 2632"/>
                  <a:gd name="f15" fmla="val 484"/>
                  <a:gd name="f16" fmla="val 2561"/>
                  <a:gd name="f17" fmla="val 457"/>
                  <a:gd name="f18" fmla="val 2480"/>
                  <a:gd name="f19" fmla="val 424"/>
                  <a:gd name="f20" fmla="val 2388"/>
                  <a:gd name="f21" fmla="val 397"/>
                  <a:gd name="f22" fmla="val 2203"/>
                  <a:gd name="f23" fmla="val 343"/>
                  <a:gd name="f24" fmla="val 2078"/>
                  <a:gd name="f25" fmla="val 310"/>
                  <a:gd name="f26" fmla="val 1970"/>
                  <a:gd name="f27" fmla="val 277"/>
                  <a:gd name="f28" fmla="val 1878"/>
                  <a:gd name="f29" fmla="val 245"/>
                  <a:gd name="f30" fmla="val 1807"/>
                  <a:gd name="f31" fmla="val 212"/>
                  <a:gd name="f32" fmla="val 1742"/>
                  <a:gd name="f33" fmla="val 179"/>
                  <a:gd name="f34" fmla="val 1693"/>
                  <a:gd name="f35" fmla="val 152"/>
                  <a:gd name="f36" fmla="val 1655"/>
                  <a:gd name="f37" fmla="val 125"/>
                  <a:gd name="f38" fmla="val 1628"/>
                  <a:gd name="f39" fmla="val 103"/>
                  <a:gd name="f40" fmla="val 1606"/>
                  <a:gd name="f41" fmla="val 81"/>
                  <a:gd name="f42" fmla="val 1590"/>
                  <a:gd name="f43" fmla="val 60"/>
                  <a:gd name="f44" fmla="val 1585"/>
                  <a:gd name="f45" fmla="val 43"/>
                  <a:gd name="f46" fmla="val 1579"/>
                  <a:gd name="f47" fmla="val 27"/>
                  <a:gd name="f48" fmla="val 5"/>
                  <a:gd name="f49" fmla="val 1568"/>
                  <a:gd name="f50" fmla="val 1557"/>
                  <a:gd name="f51" fmla="val 49"/>
                  <a:gd name="f52" fmla="val 76"/>
                  <a:gd name="f53" fmla="val 98"/>
                  <a:gd name="f54" fmla="val 120"/>
                  <a:gd name="f55" fmla="val 1617"/>
                  <a:gd name="f56" fmla="val 141"/>
                  <a:gd name="f57" fmla="val 1650"/>
                  <a:gd name="f58" fmla="val 163"/>
                  <a:gd name="f59" fmla="val 1688"/>
                  <a:gd name="f60" fmla="val 185"/>
                  <a:gd name="f61" fmla="val 1737"/>
                  <a:gd name="f62" fmla="val 207"/>
                  <a:gd name="f63" fmla="val 1791"/>
                  <a:gd name="f64" fmla="val 228"/>
                  <a:gd name="f65" fmla="val 1905"/>
                  <a:gd name="f66" fmla="val 267"/>
                  <a:gd name="f67" fmla="val 2040"/>
                  <a:gd name="f68" fmla="val 2182"/>
                  <a:gd name="f69" fmla="val 348"/>
                  <a:gd name="f70" fmla="val 2285"/>
                  <a:gd name="f71" fmla="val 381"/>
                  <a:gd name="f72" fmla="val 2382"/>
                  <a:gd name="f73" fmla="val 408"/>
                  <a:gd name="f74" fmla="val 2464"/>
                  <a:gd name="f75" fmla="val 435"/>
                  <a:gd name="f76" fmla="val 2540"/>
                  <a:gd name="f77" fmla="val 462"/>
                  <a:gd name="f78" fmla="val 2605"/>
                  <a:gd name="f79" fmla="val 2659"/>
                  <a:gd name="f80" fmla="val 2708"/>
                  <a:gd name="f81" fmla="val 2768"/>
                  <a:gd name="f82" fmla="val 560"/>
                  <a:gd name="f83" fmla="val 2784"/>
                  <a:gd name="f84" fmla="val 577"/>
                  <a:gd name="f85" fmla="val 2795"/>
                  <a:gd name="f86" fmla="val 593"/>
                  <a:gd name="f87" fmla="val 2800"/>
                  <a:gd name="f88" fmla="val 615"/>
                  <a:gd name="f89" fmla="val 642"/>
                  <a:gd name="f90" fmla="val 664"/>
                  <a:gd name="f91" fmla="val 2762"/>
                  <a:gd name="f92" fmla="val 691"/>
                  <a:gd name="f93" fmla="val 2730"/>
                  <a:gd name="f94" fmla="val 713"/>
                  <a:gd name="f95" fmla="val 735"/>
                  <a:gd name="f96" fmla="val 2643"/>
                  <a:gd name="f97" fmla="val 756"/>
                  <a:gd name="f98" fmla="val 2589"/>
                  <a:gd name="f99" fmla="val 778"/>
                  <a:gd name="f100" fmla="val 2529"/>
                  <a:gd name="f101" fmla="val 800"/>
                  <a:gd name="f102" fmla="val 2458"/>
                  <a:gd name="f103" fmla="val 822"/>
                  <a:gd name="f104" fmla="val 843"/>
                  <a:gd name="f105" fmla="val 2301"/>
                  <a:gd name="f106" fmla="val 865"/>
                  <a:gd name="f107" fmla="val 2214"/>
                  <a:gd name="f108" fmla="val 887"/>
                  <a:gd name="f109" fmla="val 2030"/>
                  <a:gd name="f110" fmla="val 930"/>
                  <a:gd name="f111" fmla="val 1823"/>
                  <a:gd name="f112" fmla="val 979"/>
                  <a:gd name="f113" fmla="val 1034"/>
                  <a:gd name="f114" fmla="val 1378"/>
                  <a:gd name="f115" fmla="val 1094"/>
                  <a:gd name="f116" fmla="val 1145"/>
                  <a:gd name="f117" fmla="val 1164"/>
                  <a:gd name="f118" fmla="val 912"/>
                  <a:gd name="f119" fmla="val 1241"/>
                  <a:gd name="f120" fmla="val 673"/>
                  <a:gd name="f121" fmla="val 1328"/>
                  <a:gd name="f122" fmla="val 440"/>
                  <a:gd name="f123" fmla="val 1431"/>
                  <a:gd name="f124" fmla="val 217"/>
                  <a:gd name="f125" fmla="val 1545"/>
                  <a:gd name="f126" fmla="val 353"/>
                  <a:gd name="f127" fmla="val 554"/>
                  <a:gd name="f128" fmla="val 1567"/>
                  <a:gd name="f129" fmla="val 754"/>
                  <a:gd name="f130" fmla="val 1469"/>
                  <a:gd name="f131" fmla="val 955"/>
                  <a:gd name="f132" fmla="val 1388"/>
                  <a:gd name="f133" fmla="val 1311"/>
                  <a:gd name="f134" fmla="val 1335"/>
                  <a:gd name="f135" fmla="val 1519"/>
                  <a:gd name="f136" fmla="val 1186"/>
                  <a:gd name="f137" fmla="val 1132"/>
                  <a:gd name="f138" fmla="val 1861"/>
                  <a:gd name="f139" fmla="val 1083"/>
                  <a:gd name="f140" fmla="val 2019"/>
                  <a:gd name="f141" fmla="val 1045"/>
                  <a:gd name="f142" fmla="val 2165"/>
                  <a:gd name="f143" fmla="val 1007"/>
                  <a:gd name="f144" fmla="val 974"/>
                  <a:gd name="f145" fmla="val 2426"/>
                  <a:gd name="f146" fmla="val 947"/>
                  <a:gd name="f147" fmla="val 2534"/>
                  <a:gd name="f148" fmla="val 914"/>
                  <a:gd name="f149" fmla="val 2626"/>
                  <a:gd name="f150" fmla="val 892"/>
                  <a:gd name="f151" fmla="val 2702"/>
                  <a:gd name="f152" fmla="val 838"/>
                  <a:gd name="f153" fmla="val 816"/>
                  <a:gd name="f154" fmla="val 2827"/>
                  <a:gd name="f155" fmla="val 794"/>
                  <a:gd name="f156" fmla="val 2849"/>
                  <a:gd name="f157" fmla="val 767"/>
                  <a:gd name="f158" fmla="val 2865"/>
                  <a:gd name="f159" fmla="val 745"/>
                  <a:gd name="f160" fmla="val 2876"/>
                  <a:gd name="f161" fmla="val 724"/>
                  <a:gd name="f162" fmla="val 702"/>
                  <a:gd name="f163" fmla="val 658"/>
                  <a:gd name="f164" fmla="val 2854"/>
                  <a:gd name="f165" fmla="val 620"/>
                  <a:gd name="f166" fmla="val 2833"/>
                  <a:gd name="f167" fmla="val 588"/>
                  <a:gd name="f168" fmla="+- 0 0 0"/>
                  <a:gd name="f169" fmla="*/ f3 1 2882"/>
                  <a:gd name="f170" fmla="*/ f4 1 1671"/>
                  <a:gd name="f171" fmla="*/ f168 f0 1"/>
                  <a:gd name="f172" fmla="*/ 0 f169 1"/>
                  <a:gd name="f173" fmla="*/ 2882 f169 1"/>
                  <a:gd name="f174" fmla="*/ 1671 f170 1"/>
                  <a:gd name="f175" fmla="*/ 0 f170 1"/>
                  <a:gd name="f176" fmla="*/ 2740 f169 1"/>
                  <a:gd name="f177" fmla="*/ 528 f170 1"/>
                  <a:gd name="f178" fmla="*/ f171 1 f2"/>
                  <a:gd name="f179" fmla="*/ 2632 f169 1"/>
                  <a:gd name="f180" fmla="*/ 484 f170 1"/>
                  <a:gd name="f181" fmla="*/ 2480 f169 1"/>
                  <a:gd name="f182" fmla="*/ 424 f170 1"/>
                  <a:gd name="f183" fmla="*/ 2203 f169 1"/>
                  <a:gd name="f184" fmla="*/ 343 f170 1"/>
                  <a:gd name="f185" fmla="*/ 1970 f169 1"/>
                  <a:gd name="f186" fmla="*/ 277 f170 1"/>
                  <a:gd name="f187" fmla="*/ 1807 f169 1"/>
                  <a:gd name="f188" fmla="*/ 212 f170 1"/>
                  <a:gd name="f189" fmla="*/ 1693 f169 1"/>
                  <a:gd name="f190" fmla="*/ 152 f170 1"/>
                  <a:gd name="f191" fmla="*/ 1628 f169 1"/>
                  <a:gd name="f192" fmla="*/ 103 f170 1"/>
                  <a:gd name="f193" fmla="*/ 1590 f169 1"/>
                  <a:gd name="f194" fmla="*/ 60 f170 1"/>
                  <a:gd name="f195" fmla="*/ 1579 f169 1"/>
                  <a:gd name="f196" fmla="*/ 27 f170 1"/>
                  <a:gd name="f197" fmla="*/ 1585 f169 1"/>
                  <a:gd name="f198" fmla="*/ 1557 f169 1"/>
                  <a:gd name="f199" fmla="*/ 49 f170 1"/>
                  <a:gd name="f200" fmla="*/ 1568 f169 1"/>
                  <a:gd name="f201" fmla="*/ 98 f170 1"/>
                  <a:gd name="f202" fmla="*/ 1617 f169 1"/>
                  <a:gd name="f203" fmla="*/ 141 f170 1"/>
                  <a:gd name="f204" fmla="*/ 1688 f169 1"/>
                  <a:gd name="f205" fmla="*/ 185 f170 1"/>
                  <a:gd name="f206" fmla="*/ 1791 f169 1"/>
                  <a:gd name="f207" fmla="*/ 228 f170 1"/>
                  <a:gd name="f208" fmla="*/ 2040 f169 1"/>
                  <a:gd name="f209" fmla="*/ 310 f170 1"/>
                  <a:gd name="f210" fmla="*/ 2285 f169 1"/>
                  <a:gd name="f211" fmla="*/ 381 f170 1"/>
                  <a:gd name="f212" fmla="*/ 2464 f169 1"/>
                  <a:gd name="f213" fmla="*/ 435 f170 1"/>
                  <a:gd name="f214" fmla="*/ 2605 f169 1"/>
                  <a:gd name="f215" fmla="*/ 2708 f169 1"/>
                  <a:gd name="f216" fmla="*/ 2768 f169 1"/>
                  <a:gd name="f217" fmla="*/ 560 f170 1"/>
                  <a:gd name="f218" fmla="*/ 2795 f169 1"/>
                  <a:gd name="f219" fmla="*/ 593 f170 1"/>
                  <a:gd name="f220" fmla="*/ 642 f170 1"/>
                  <a:gd name="f221" fmla="*/ 2762 f169 1"/>
                  <a:gd name="f222" fmla="*/ 691 f170 1"/>
                  <a:gd name="f223" fmla="*/ 2692 f169 1"/>
                  <a:gd name="f224" fmla="*/ 735 f170 1"/>
                  <a:gd name="f225" fmla="*/ 2589 f169 1"/>
                  <a:gd name="f226" fmla="*/ 778 f170 1"/>
                  <a:gd name="f227" fmla="*/ 2458 f169 1"/>
                  <a:gd name="f228" fmla="*/ 822 f170 1"/>
                  <a:gd name="f229" fmla="*/ 2301 f169 1"/>
                  <a:gd name="f230" fmla="*/ 865 f170 1"/>
                  <a:gd name="f231" fmla="*/ 2030 f169 1"/>
                  <a:gd name="f232" fmla="*/ 930 f170 1"/>
                  <a:gd name="f233" fmla="*/ 1606 f169 1"/>
                  <a:gd name="f234" fmla="*/ 1034 f170 1"/>
                  <a:gd name="f235" fmla="*/ 1145 f169 1"/>
                  <a:gd name="f236" fmla="*/ 1164 f170 1"/>
                  <a:gd name="f237" fmla="*/ 673 f169 1"/>
                  <a:gd name="f238" fmla="*/ 1328 f170 1"/>
                  <a:gd name="f239" fmla="*/ 217 f169 1"/>
                  <a:gd name="f240" fmla="*/ 1545 f170 1"/>
                  <a:gd name="f241" fmla="*/ 353 f169 1"/>
                  <a:gd name="f242" fmla="*/ 754 f169 1"/>
                  <a:gd name="f243" fmla="*/ 1469 f170 1"/>
                  <a:gd name="f244" fmla="*/ 1311 f170 1"/>
                  <a:gd name="f245" fmla="*/ 1519 f169 1"/>
                  <a:gd name="f246" fmla="*/ 1186 f170 1"/>
                  <a:gd name="f247" fmla="*/ 1861 f169 1"/>
                  <a:gd name="f248" fmla="*/ 1083 f170 1"/>
                  <a:gd name="f249" fmla="*/ 2165 f169 1"/>
                  <a:gd name="f250" fmla="*/ 1007 f170 1"/>
                  <a:gd name="f251" fmla="*/ 2426 f169 1"/>
                  <a:gd name="f252" fmla="*/ 947 f170 1"/>
                  <a:gd name="f253" fmla="*/ 2626 f169 1"/>
                  <a:gd name="f254" fmla="*/ 892 f170 1"/>
                  <a:gd name="f255" fmla="*/ 838 f170 1"/>
                  <a:gd name="f256" fmla="*/ 2827 f169 1"/>
                  <a:gd name="f257" fmla="*/ 794 f170 1"/>
                  <a:gd name="f258" fmla="*/ 2865 f169 1"/>
                  <a:gd name="f259" fmla="*/ 745 f170 1"/>
                  <a:gd name="f260" fmla="*/ 702 f170 1"/>
                  <a:gd name="f261" fmla="*/ 2854 f169 1"/>
                  <a:gd name="f262" fmla="*/ 620 f170 1"/>
                  <a:gd name="f263" fmla="*/ 2800 f169 1"/>
                  <a:gd name="f264" fmla="*/ 2773 f169 1"/>
                  <a:gd name="f265" fmla="*/ 544 f170 1"/>
                  <a:gd name="f266" fmla="+- f178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66">
                    <a:pos x="f176" y="f177"/>
                  </a:cxn>
                  <a:cxn ang="f266">
                    <a:pos x="f179" y="f180"/>
                  </a:cxn>
                  <a:cxn ang="f266">
                    <a:pos x="f181" y="f182"/>
                  </a:cxn>
                  <a:cxn ang="f266">
                    <a:pos x="f183" y="f184"/>
                  </a:cxn>
                  <a:cxn ang="f266">
                    <a:pos x="f185" y="f186"/>
                  </a:cxn>
                  <a:cxn ang="f266">
                    <a:pos x="f187" y="f188"/>
                  </a:cxn>
                  <a:cxn ang="f266">
                    <a:pos x="f189" y="f190"/>
                  </a:cxn>
                  <a:cxn ang="f266">
                    <a:pos x="f191" y="f192"/>
                  </a:cxn>
                  <a:cxn ang="f266">
                    <a:pos x="f193" y="f194"/>
                  </a:cxn>
                  <a:cxn ang="f266">
                    <a:pos x="f195" y="f196"/>
                  </a:cxn>
                  <a:cxn ang="f266">
                    <a:pos x="f197" y="f175"/>
                  </a:cxn>
                  <a:cxn ang="f266">
                    <a:pos x="f198" y="f199"/>
                  </a:cxn>
                  <a:cxn ang="f266">
                    <a:pos x="f200" y="f201"/>
                  </a:cxn>
                  <a:cxn ang="f266">
                    <a:pos x="f202" y="f203"/>
                  </a:cxn>
                  <a:cxn ang="f266">
                    <a:pos x="f204" y="f205"/>
                  </a:cxn>
                  <a:cxn ang="f266">
                    <a:pos x="f206" y="f207"/>
                  </a:cxn>
                  <a:cxn ang="f266">
                    <a:pos x="f208" y="f209"/>
                  </a:cxn>
                  <a:cxn ang="f266">
                    <a:pos x="f210" y="f211"/>
                  </a:cxn>
                  <a:cxn ang="f266">
                    <a:pos x="f212" y="f213"/>
                  </a:cxn>
                  <a:cxn ang="f266">
                    <a:pos x="f214" y="f180"/>
                  </a:cxn>
                  <a:cxn ang="f266">
                    <a:pos x="f215" y="f177"/>
                  </a:cxn>
                  <a:cxn ang="f266">
                    <a:pos x="f216" y="f217"/>
                  </a:cxn>
                  <a:cxn ang="f266">
                    <a:pos x="f218" y="f219"/>
                  </a:cxn>
                  <a:cxn ang="f266">
                    <a:pos x="f218" y="f220"/>
                  </a:cxn>
                  <a:cxn ang="f266">
                    <a:pos x="f221" y="f222"/>
                  </a:cxn>
                  <a:cxn ang="f266">
                    <a:pos x="f223" y="f224"/>
                  </a:cxn>
                  <a:cxn ang="f266">
                    <a:pos x="f225" y="f226"/>
                  </a:cxn>
                  <a:cxn ang="f266">
                    <a:pos x="f227" y="f228"/>
                  </a:cxn>
                  <a:cxn ang="f266">
                    <a:pos x="f229" y="f230"/>
                  </a:cxn>
                  <a:cxn ang="f266">
                    <a:pos x="f231" y="f232"/>
                  </a:cxn>
                  <a:cxn ang="f266">
                    <a:pos x="f233" y="f234"/>
                  </a:cxn>
                  <a:cxn ang="f266">
                    <a:pos x="f235" y="f236"/>
                  </a:cxn>
                  <a:cxn ang="f266">
                    <a:pos x="f237" y="f238"/>
                  </a:cxn>
                  <a:cxn ang="f266">
                    <a:pos x="f239" y="f240"/>
                  </a:cxn>
                  <a:cxn ang="f266">
                    <a:pos x="f241" y="f174"/>
                  </a:cxn>
                  <a:cxn ang="f266">
                    <a:pos x="f242" y="f243"/>
                  </a:cxn>
                  <a:cxn ang="f266">
                    <a:pos x="f235" y="f244"/>
                  </a:cxn>
                  <a:cxn ang="f266">
                    <a:pos x="f245" y="f246"/>
                  </a:cxn>
                  <a:cxn ang="f266">
                    <a:pos x="f247" y="f248"/>
                  </a:cxn>
                  <a:cxn ang="f266">
                    <a:pos x="f249" y="f250"/>
                  </a:cxn>
                  <a:cxn ang="f266">
                    <a:pos x="f251" y="f252"/>
                  </a:cxn>
                  <a:cxn ang="f266">
                    <a:pos x="f253" y="f254"/>
                  </a:cxn>
                  <a:cxn ang="f266">
                    <a:pos x="f221" y="f255"/>
                  </a:cxn>
                  <a:cxn ang="f266">
                    <a:pos x="f256" y="f257"/>
                  </a:cxn>
                  <a:cxn ang="f266">
                    <a:pos x="f258" y="f259"/>
                  </a:cxn>
                  <a:cxn ang="f266">
                    <a:pos x="f173" y="f260"/>
                  </a:cxn>
                  <a:cxn ang="f266">
                    <a:pos x="f261" y="f262"/>
                  </a:cxn>
                  <a:cxn ang="f266">
                    <a:pos x="f263" y="f217"/>
                  </a:cxn>
                  <a:cxn ang="f266">
                    <a:pos x="f264" y="f265"/>
                  </a:cxn>
                </a:cxnLst>
                <a:rect l="f172" t="f175" r="f173" b="f174"/>
                <a:pathLst>
                  <a:path w="2882" h="1671">
                    <a:moveTo>
                      <a:pt x="f8" y="f9"/>
                    </a:moveTo>
                    <a:lnTo>
                      <a:pt x="f10" y="f11"/>
                    </a:lnTo>
                    <a:lnTo>
                      <a:pt x="f12" y="f13"/>
                    </a:lnTo>
                    <a:lnTo>
                      <a:pt x="f14" y="f15"/>
                    </a:lnTo>
                    <a:lnTo>
                      <a:pt x="f16" y="f17"/>
                    </a:lnTo>
                    <a:lnTo>
                      <a:pt x="f18" y="f19"/>
                    </a:lnTo>
                    <a:lnTo>
                      <a:pt x="f20" y="f21"/>
                    </a:lnTo>
                    <a:lnTo>
                      <a:pt x="f22" y="f23"/>
                    </a:lnTo>
                    <a:lnTo>
                      <a:pt x="f24" y="f25"/>
                    </a:lnTo>
                    <a:lnTo>
                      <a:pt x="f26" y="f27"/>
                    </a:lnTo>
                    <a:lnTo>
                      <a:pt x="f28" y="f29"/>
                    </a:lnTo>
                    <a:lnTo>
                      <a:pt x="f30" y="f31"/>
                    </a:lnTo>
                    <a:lnTo>
                      <a:pt x="f32" y="f33"/>
                    </a:lnTo>
                    <a:lnTo>
                      <a:pt x="f34" y="f35"/>
                    </a:lnTo>
                    <a:lnTo>
                      <a:pt x="f36" y="f37"/>
                    </a:lnTo>
                    <a:lnTo>
                      <a:pt x="f38" y="f39"/>
                    </a:lnTo>
                    <a:lnTo>
                      <a:pt x="f40" y="f41"/>
                    </a:lnTo>
                    <a:lnTo>
                      <a:pt x="f42" y="f43"/>
                    </a:lnTo>
                    <a:lnTo>
                      <a:pt x="f44" y="f45"/>
                    </a:lnTo>
                    <a:lnTo>
                      <a:pt x="f46" y="f47"/>
                    </a:lnTo>
                    <a:lnTo>
                      <a:pt x="f44" y="f48"/>
                    </a:lnTo>
                    <a:lnTo>
                      <a:pt x="f44" y="f5"/>
                    </a:lnTo>
                    <a:lnTo>
                      <a:pt x="f49" y="f47"/>
                    </a:lnTo>
                    <a:lnTo>
                      <a:pt x="f50" y="f51"/>
                    </a:lnTo>
                    <a:lnTo>
                      <a:pt x="f50" y="f52"/>
                    </a:lnTo>
                    <a:lnTo>
                      <a:pt x="f49" y="f53"/>
                    </a:lnTo>
                    <a:lnTo>
                      <a:pt x="f42" y="f54"/>
                    </a:lnTo>
                    <a:lnTo>
                      <a:pt x="f55" y="f56"/>
                    </a:lnTo>
                    <a:lnTo>
                      <a:pt x="f57" y="f58"/>
                    </a:lnTo>
                    <a:lnTo>
                      <a:pt x="f59" y="f60"/>
                    </a:lnTo>
                    <a:lnTo>
                      <a:pt x="f61" y="f62"/>
                    </a:lnTo>
                    <a:lnTo>
                      <a:pt x="f63" y="f64"/>
                    </a:lnTo>
                    <a:lnTo>
                      <a:pt x="f65" y="f66"/>
                    </a:lnTo>
                    <a:lnTo>
                      <a:pt x="f67" y="f25"/>
                    </a:lnTo>
                    <a:lnTo>
                      <a:pt x="f68" y="f69"/>
                    </a:lnTo>
                    <a:lnTo>
                      <a:pt x="f70" y="f71"/>
                    </a:lnTo>
                    <a:lnTo>
                      <a:pt x="f72" y="f73"/>
                    </a:lnTo>
                    <a:lnTo>
                      <a:pt x="f74" y="f75"/>
                    </a:lnTo>
                    <a:lnTo>
                      <a:pt x="f76" y="f77"/>
                    </a:lnTo>
                    <a:lnTo>
                      <a:pt x="f78" y="f15"/>
                    </a:lnTo>
                    <a:lnTo>
                      <a:pt x="f79" y="f13"/>
                    </a:lnTo>
                    <a:lnTo>
                      <a:pt x="f80" y="f11"/>
                    </a:lnTo>
                    <a:lnTo>
                      <a:pt x="f10" y="f9"/>
                    </a:lnTo>
                    <a:lnTo>
                      <a:pt x="f81" y="f82"/>
                    </a:lnTo>
                    <a:lnTo>
                      <a:pt x="f83" y="f84"/>
                    </a:lnTo>
                    <a:lnTo>
                      <a:pt x="f85" y="f86"/>
                    </a:lnTo>
                    <a:lnTo>
                      <a:pt x="f87" y="f88"/>
                    </a:lnTo>
                    <a:lnTo>
                      <a:pt x="f85" y="f89"/>
                    </a:lnTo>
                    <a:lnTo>
                      <a:pt x="f83" y="f90"/>
                    </a:lnTo>
                    <a:lnTo>
                      <a:pt x="f91" y="f92"/>
                    </a:lnTo>
                    <a:lnTo>
                      <a:pt x="f93" y="f94"/>
                    </a:lnTo>
                    <a:lnTo>
                      <a:pt x="f12" y="f95"/>
                    </a:lnTo>
                    <a:lnTo>
                      <a:pt x="f96" y="f97"/>
                    </a:lnTo>
                    <a:lnTo>
                      <a:pt x="f98" y="f99"/>
                    </a:lnTo>
                    <a:lnTo>
                      <a:pt x="f100" y="f101"/>
                    </a:lnTo>
                    <a:lnTo>
                      <a:pt x="f102" y="f103"/>
                    </a:lnTo>
                    <a:lnTo>
                      <a:pt x="f72" y="f104"/>
                    </a:lnTo>
                    <a:lnTo>
                      <a:pt x="f105" y="f106"/>
                    </a:lnTo>
                    <a:lnTo>
                      <a:pt x="f107" y="f108"/>
                    </a:lnTo>
                    <a:lnTo>
                      <a:pt x="f109" y="f110"/>
                    </a:lnTo>
                    <a:lnTo>
                      <a:pt x="f111" y="f112"/>
                    </a:lnTo>
                    <a:lnTo>
                      <a:pt x="f40" y="f113"/>
                    </a:lnTo>
                    <a:lnTo>
                      <a:pt x="f114" y="f115"/>
                    </a:lnTo>
                    <a:lnTo>
                      <a:pt x="f116" y="f117"/>
                    </a:lnTo>
                    <a:lnTo>
                      <a:pt x="f118" y="f119"/>
                    </a:lnTo>
                    <a:lnTo>
                      <a:pt x="f120" y="f121"/>
                    </a:lnTo>
                    <a:lnTo>
                      <a:pt x="f122" y="f123"/>
                    </a:lnTo>
                    <a:lnTo>
                      <a:pt x="f124" y="f125"/>
                    </a:lnTo>
                    <a:lnTo>
                      <a:pt x="f5" y="f7"/>
                    </a:lnTo>
                    <a:lnTo>
                      <a:pt x="f126" y="f7"/>
                    </a:lnTo>
                    <a:lnTo>
                      <a:pt x="f127" y="f128"/>
                    </a:lnTo>
                    <a:lnTo>
                      <a:pt x="f129" y="f130"/>
                    </a:lnTo>
                    <a:lnTo>
                      <a:pt x="f131" y="f132"/>
                    </a:lnTo>
                    <a:lnTo>
                      <a:pt x="f116" y="f133"/>
                    </a:lnTo>
                    <a:lnTo>
                      <a:pt x="f134" y="f119"/>
                    </a:lnTo>
                    <a:lnTo>
                      <a:pt x="f135" y="f136"/>
                    </a:lnTo>
                    <a:lnTo>
                      <a:pt x="f34" y="f137"/>
                    </a:lnTo>
                    <a:lnTo>
                      <a:pt x="f138" y="f139"/>
                    </a:lnTo>
                    <a:lnTo>
                      <a:pt x="f140" y="f141"/>
                    </a:lnTo>
                    <a:lnTo>
                      <a:pt x="f142" y="f143"/>
                    </a:lnTo>
                    <a:lnTo>
                      <a:pt x="f105" y="f144"/>
                    </a:lnTo>
                    <a:lnTo>
                      <a:pt x="f145" y="f146"/>
                    </a:lnTo>
                    <a:lnTo>
                      <a:pt x="f147" y="f148"/>
                    </a:lnTo>
                    <a:lnTo>
                      <a:pt x="f149" y="f150"/>
                    </a:lnTo>
                    <a:lnTo>
                      <a:pt x="f151" y="f106"/>
                    </a:lnTo>
                    <a:lnTo>
                      <a:pt x="f91" y="f152"/>
                    </a:lnTo>
                    <a:lnTo>
                      <a:pt x="f87" y="f153"/>
                    </a:lnTo>
                    <a:lnTo>
                      <a:pt x="f154" y="f155"/>
                    </a:lnTo>
                    <a:lnTo>
                      <a:pt x="f156" y="f157"/>
                    </a:lnTo>
                    <a:lnTo>
                      <a:pt x="f158" y="f159"/>
                    </a:lnTo>
                    <a:lnTo>
                      <a:pt x="f160" y="f161"/>
                    </a:lnTo>
                    <a:lnTo>
                      <a:pt x="f6" y="f162"/>
                    </a:lnTo>
                    <a:lnTo>
                      <a:pt x="f160" y="f163"/>
                    </a:lnTo>
                    <a:lnTo>
                      <a:pt x="f164" y="f165"/>
                    </a:lnTo>
                    <a:lnTo>
                      <a:pt x="f166" y="f167"/>
                    </a:lnTo>
                    <a:lnTo>
                      <a:pt x="f87" y="f82"/>
                    </a:lnTo>
                    <a:lnTo>
                      <a:pt x="f8" y="f9"/>
                    </a:lnTo>
                    <a:lnTo>
                      <a:pt x="f8" y="f9"/>
                    </a:lnTo>
                    <a:close/>
                  </a:path>
                </a:pathLst>
              </a:custGeom>
              <a:gradFill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/>
              </a:gra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6617519" y="4239720"/>
                <a:ext cx="1997280" cy="12870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259"/>
                  <a:gd name="f7" fmla="val 811"/>
                  <a:gd name="f8" fmla="val 615"/>
                  <a:gd name="f9" fmla="val 1248"/>
                  <a:gd name="f10" fmla="val 588"/>
                  <a:gd name="f11" fmla="val 1237"/>
                  <a:gd name="f12" fmla="val 566"/>
                  <a:gd name="f13" fmla="val 1216"/>
                  <a:gd name="f14" fmla="val 539"/>
                  <a:gd name="f15" fmla="val 1188"/>
                  <a:gd name="f16" fmla="val 517"/>
                  <a:gd name="f17" fmla="val 1123"/>
                  <a:gd name="f18" fmla="val 479"/>
                  <a:gd name="f19" fmla="val 1042"/>
                  <a:gd name="f20" fmla="val 441"/>
                  <a:gd name="f21" fmla="val 944"/>
                  <a:gd name="f22" fmla="val 408"/>
                  <a:gd name="f23" fmla="val 841"/>
                  <a:gd name="f24" fmla="val 381"/>
                  <a:gd name="f25" fmla="val 727"/>
                  <a:gd name="f26" fmla="val 348"/>
                  <a:gd name="f27" fmla="val 613"/>
                  <a:gd name="f28" fmla="val 321"/>
                  <a:gd name="f29" fmla="val 499"/>
                  <a:gd name="f30" fmla="val 294"/>
                  <a:gd name="f31" fmla="val 391"/>
                  <a:gd name="f32" fmla="val 261"/>
                  <a:gd name="f33" fmla="val 288"/>
                  <a:gd name="f34" fmla="val 229"/>
                  <a:gd name="f35" fmla="val 195"/>
                  <a:gd name="f36" fmla="val 196"/>
                  <a:gd name="f37" fmla="val 119"/>
                  <a:gd name="f38" fmla="val 152"/>
                  <a:gd name="f39" fmla="val 54"/>
                  <a:gd name="f40" fmla="val 109"/>
                  <a:gd name="f41" fmla="val 33"/>
                  <a:gd name="f42" fmla="val 87"/>
                  <a:gd name="f43" fmla="val 16"/>
                  <a:gd name="f44" fmla="val 60"/>
                  <a:gd name="f45" fmla="val 5"/>
                  <a:gd name="f46" fmla="val 6"/>
                  <a:gd name="f47" fmla="val 11"/>
                  <a:gd name="f48" fmla="val 38"/>
                  <a:gd name="f49" fmla="val 114"/>
                  <a:gd name="f50" fmla="val 142"/>
                  <a:gd name="f51" fmla="val 174"/>
                  <a:gd name="f52" fmla="val 125"/>
                  <a:gd name="f53" fmla="val 207"/>
                  <a:gd name="f54" fmla="val 179"/>
                  <a:gd name="f55" fmla="val 240"/>
                  <a:gd name="f56" fmla="val 244"/>
                  <a:gd name="f57" fmla="val 278"/>
                  <a:gd name="f58" fmla="val 326"/>
                  <a:gd name="f59" fmla="val 310"/>
                  <a:gd name="f60" fmla="val 418"/>
                  <a:gd name="f61" fmla="val 526"/>
                  <a:gd name="f62" fmla="val 657"/>
                  <a:gd name="f63" fmla="val 414"/>
                  <a:gd name="f64" fmla="val 749"/>
                  <a:gd name="f65" fmla="val 435"/>
                  <a:gd name="f66" fmla="val 830"/>
                  <a:gd name="f67" fmla="val 463"/>
                  <a:gd name="f68" fmla="val 901"/>
                  <a:gd name="f69" fmla="val 490"/>
                  <a:gd name="f70" fmla="val 966"/>
                  <a:gd name="f71" fmla="val 512"/>
                  <a:gd name="f72" fmla="val 1015"/>
                  <a:gd name="f73" fmla="val 1053"/>
                  <a:gd name="f74" fmla="val 1080"/>
                  <a:gd name="f75" fmla="val 593"/>
                  <a:gd name="f76" fmla="val 1102"/>
                  <a:gd name="f77" fmla="val 620"/>
                  <a:gd name="f78" fmla="val 1112"/>
                  <a:gd name="f79" fmla="val 648"/>
                  <a:gd name="f80" fmla="val 1118"/>
                  <a:gd name="f81" fmla="val 675"/>
                  <a:gd name="f82" fmla="val 697"/>
                  <a:gd name="f83" fmla="val 1096"/>
                  <a:gd name="f84" fmla="val 724"/>
                  <a:gd name="f85" fmla="val 746"/>
                  <a:gd name="f86" fmla="val 767"/>
                  <a:gd name="f87" fmla="val 789"/>
                  <a:gd name="f88" fmla="val 977"/>
                  <a:gd name="f89" fmla="val 1047"/>
                  <a:gd name="f90" fmla="val 1107"/>
                  <a:gd name="f91" fmla="val 1156"/>
                  <a:gd name="f92" fmla="val 1199"/>
                  <a:gd name="f93" fmla="val 1226"/>
                  <a:gd name="f94" fmla="val 702"/>
                  <a:gd name="f95" fmla="+- 0 0 0"/>
                  <a:gd name="f96" fmla="*/ f3 1 1259"/>
                  <a:gd name="f97" fmla="*/ f4 1 811"/>
                  <a:gd name="f98" fmla="*/ f95 f0 1"/>
                  <a:gd name="f99" fmla="*/ 0 f96 1"/>
                  <a:gd name="f100" fmla="*/ 1259 f96 1"/>
                  <a:gd name="f101" fmla="*/ 811 f97 1"/>
                  <a:gd name="f102" fmla="*/ 0 f97 1"/>
                  <a:gd name="f103" fmla="*/ 615 f97 1"/>
                  <a:gd name="f104" fmla="*/ f98 1 f2"/>
                  <a:gd name="f105" fmla="*/ 1248 f96 1"/>
                  <a:gd name="f106" fmla="*/ 588 f97 1"/>
                  <a:gd name="f107" fmla="*/ 1237 f96 1"/>
                  <a:gd name="f108" fmla="*/ 566 f97 1"/>
                  <a:gd name="f109" fmla="*/ 1216 f96 1"/>
                  <a:gd name="f110" fmla="*/ 539 f97 1"/>
                  <a:gd name="f111" fmla="*/ 1188 f96 1"/>
                  <a:gd name="f112" fmla="*/ 517 f97 1"/>
                  <a:gd name="f113" fmla="*/ 1123 f96 1"/>
                  <a:gd name="f114" fmla="*/ 479 f97 1"/>
                  <a:gd name="f115" fmla="*/ 1042 f96 1"/>
                  <a:gd name="f116" fmla="*/ 441 f97 1"/>
                  <a:gd name="f117" fmla="*/ 944 f96 1"/>
                  <a:gd name="f118" fmla="*/ 408 f97 1"/>
                  <a:gd name="f119" fmla="*/ 841 f96 1"/>
                  <a:gd name="f120" fmla="*/ 381 f97 1"/>
                  <a:gd name="f121" fmla="*/ 727 f96 1"/>
                  <a:gd name="f122" fmla="*/ 348 f97 1"/>
                  <a:gd name="f123" fmla="*/ 613 f96 1"/>
                  <a:gd name="f124" fmla="*/ 321 f97 1"/>
                  <a:gd name="f125" fmla="*/ 499 f96 1"/>
                  <a:gd name="f126" fmla="*/ 294 f97 1"/>
                  <a:gd name="f127" fmla="*/ 391 f96 1"/>
                  <a:gd name="f128" fmla="*/ 261 f97 1"/>
                  <a:gd name="f129" fmla="*/ 288 f96 1"/>
                  <a:gd name="f130" fmla="*/ 229 f97 1"/>
                  <a:gd name="f131" fmla="*/ 195 f96 1"/>
                  <a:gd name="f132" fmla="*/ 196 f97 1"/>
                  <a:gd name="f133" fmla="*/ 119 f96 1"/>
                  <a:gd name="f134" fmla="*/ 152 f97 1"/>
                  <a:gd name="f135" fmla="*/ 54 f96 1"/>
                  <a:gd name="f136" fmla="*/ 109 f97 1"/>
                  <a:gd name="f137" fmla="*/ 33 f96 1"/>
                  <a:gd name="f138" fmla="*/ 87 f97 1"/>
                  <a:gd name="f139" fmla="*/ 16 f96 1"/>
                  <a:gd name="f140" fmla="*/ 60 f97 1"/>
                  <a:gd name="f141" fmla="*/ 5 f96 1"/>
                  <a:gd name="f142" fmla="*/ 33 f97 1"/>
                  <a:gd name="f143" fmla="*/ 6 f97 1"/>
                  <a:gd name="f144" fmla="*/ 11 f97 1"/>
                  <a:gd name="f145" fmla="*/ 38 f97 1"/>
                  <a:gd name="f146" fmla="*/ 114 f97 1"/>
                  <a:gd name="f147" fmla="*/ 142 f97 1"/>
                  <a:gd name="f148" fmla="*/ 87 f96 1"/>
                  <a:gd name="f149" fmla="*/ 174 f97 1"/>
                  <a:gd name="f150" fmla="*/ 125 f96 1"/>
                  <a:gd name="f151" fmla="*/ 207 f97 1"/>
                  <a:gd name="f152" fmla="*/ 179 f96 1"/>
                  <a:gd name="f153" fmla="*/ 240 f97 1"/>
                  <a:gd name="f154" fmla="*/ 244 f96 1"/>
                  <a:gd name="f155" fmla="*/ 278 f97 1"/>
                  <a:gd name="f156" fmla="*/ 326 f96 1"/>
                  <a:gd name="f157" fmla="*/ 310 f97 1"/>
                  <a:gd name="f158" fmla="*/ 418 f96 1"/>
                  <a:gd name="f159" fmla="*/ 526 f96 1"/>
                  <a:gd name="f160" fmla="*/ 657 f96 1"/>
                  <a:gd name="f161" fmla="*/ 414 f97 1"/>
                  <a:gd name="f162" fmla="*/ 749 f96 1"/>
                  <a:gd name="f163" fmla="*/ 435 f97 1"/>
                  <a:gd name="f164" fmla="*/ 830 f96 1"/>
                  <a:gd name="f165" fmla="*/ 463 f97 1"/>
                  <a:gd name="f166" fmla="*/ 901 f96 1"/>
                  <a:gd name="f167" fmla="*/ 490 f97 1"/>
                  <a:gd name="f168" fmla="*/ 966 f96 1"/>
                  <a:gd name="f169" fmla="*/ 512 f97 1"/>
                  <a:gd name="f170" fmla="*/ 1015 f96 1"/>
                  <a:gd name="f171" fmla="*/ 1053 f96 1"/>
                  <a:gd name="f172" fmla="*/ 1080 f96 1"/>
                  <a:gd name="f173" fmla="*/ 593 f97 1"/>
                  <a:gd name="f174" fmla="*/ 1102 f96 1"/>
                  <a:gd name="f175" fmla="*/ 620 f97 1"/>
                  <a:gd name="f176" fmla="*/ 1112 f96 1"/>
                  <a:gd name="f177" fmla="*/ 648 f97 1"/>
                  <a:gd name="f178" fmla="*/ 1118 f96 1"/>
                  <a:gd name="f179" fmla="*/ 675 f97 1"/>
                  <a:gd name="f180" fmla="*/ 697 f97 1"/>
                  <a:gd name="f181" fmla="*/ 1096 f96 1"/>
                  <a:gd name="f182" fmla="*/ 724 f97 1"/>
                  <a:gd name="f183" fmla="*/ 746 f97 1"/>
                  <a:gd name="f184" fmla="*/ 767 f97 1"/>
                  <a:gd name="f185" fmla="*/ 789 f97 1"/>
                  <a:gd name="f186" fmla="*/ 977 f96 1"/>
                  <a:gd name="f187" fmla="*/ 1047 f96 1"/>
                  <a:gd name="f188" fmla="*/ 1107 f96 1"/>
                  <a:gd name="f189" fmla="*/ 1156 f96 1"/>
                  <a:gd name="f190" fmla="*/ 1199 f96 1"/>
                  <a:gd name="f191" fmla="*/ 1226 f96 1"/>
                  <a:gd name="f192" fmla="*/ 702 f97 1"/>
                  <a:gd name="f193" fmla="+- f104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193">
                    <a:pos x="f100" y="f103"/>
                  </a:cxn>
                  <a:cxn ang="f193">
                    <a:pos x="f105" y="f106"/>
                  </a:cxn>
                  <a:cxn ang="f193">
                    <a:pos x="f107" y="f108"/>
                  </a:cxn>
                  <a:cxn ang="f193">
                    <a:pos x="f109" y="f110"/>
                  </a:cxn>
                  <a:cxn ang="f193">
                    <a:pos x="f111" y="f112"/>
                  </a:cxn>
                  <a:cxn ang="f193">
                    <a:pos x="f113" y="f114"/>
                  </a:cxn>
                  <a:cxn ang="f193">
                    <a:pos x="f115" y="f116"/>
                  </a:cxn>
                  <a:cxn ang="f193">
                    <a:pos x="f117" y="f118"/>
                  </a:cxn>
                  <a:cxn ang="f193">
                    <a:pos x="f119" y="f120"/>
                  </a:cxn>
                  <a:cxn ang="f193">
                    <a:pos x="f121" y="f122"/>
                  </a:cxn>
                  <a:cxn ang="f193">
                    <a:pos x="f123" y="f124"/>
                  </a:cxn>
                  <a:cxn ang="f193">
                    <a:pos x="f125" y="f126"/>
                  </a:cxn>
                  <a:cxn ang="f193">
                    <a:pos x="f127" y="f128"/>
                  </a:cxn>
                  <a:cxn ang="f193">
                    <a:pos x="f129" y="f130"/>
                  </a:cxn>
                  <a:cxn ang="f193">
                    <a:pos x="f131" y="f132"/>
                  </a:cxn>
                  <a:cxn ang="f193">
                    <a:pos x="f133" y="f134"/>
                  </a:cxn>
                  <a:cxn ang="f193">
                    <a:pos x="f135" y="f136"/>
                  </a:cxn>
                  <a:cxn ang="f193">
                    <a:pos x="f137" y="f138"/>
                  </a:cxn>
                  <a:cxn ang="f193">
                    <a:pos x="f139" y="f140"/>
                  </a:cxn>
                  <a:cxn ang="f193">
                    <a:pos x="f141" y="f142"/>
                  </a:cxn>
                  <a:cxn ang="f193">
                    <a:pos x="f99" y="f102"/>
                  </a:cxn>
                  <a:cxn ang="f193">
                    <a:pos x="f99" y="f143"/>
                  </a:cxn>
                  <a:cxn ang="f193">
                    <a:pos x="f99" y="f144"/>
                  </a:cxn>
                  <a:cxn ang="f193">
                    <a:pos x="f99" y="f145"/>
                  </a:cxn>
                  <a:cxn ang="f193">
                    <a:pos x="f141" y="f140"/>
                  </a:cxn>
                  <a:cxn ang="f193">
                    <a:pos x="f139" y="f138"/>
                  </a:cxn>
                  <a:cxn ang="f193">
                    <a:pos x="f137" y="f146"/>
                  </a:cxn>
                  <a:cxn ang="f193">
                    <a:pos x="f135" y="f147"/>
                  </a:cxn>
                  <a:cxn ang="f193">
                    <a:pos x="f148" y="f149"/>
                  </a:cxn>
                  <a:cxn ang="f193">
                    <a:pos x="f150" y="f151"/>
                  </a:cxn>
                  <a:cxn ang="f193">
                    <a:pos x="f152" y="f153"/>
                  </a:cxn>
                  <a:cxn ang="f193">
                    <a:pos x="f154" y="f155"/>
                  </a:cxn>
                  <a:cxn ang="f193">
                    <a:pos x="f156" y="f157"/>
                  </a:cxn>
                  <a:cxn ang="f193">
                    <a:pos x="f158" y="f122"/>
                  </a:cxn>
                  <a:cxn ang="f193">
                    <a:pos x="f159" y="f120"/>
                  </a:cxn>
                  <a:cxn ang="f193">
                    <a:pos x="f160" y="f161"/>
                  </a:cxn>
                  <a:cxn ang="f193">
                    <a:pos x="f162" y="f163"/>
                  </a:cxn>
                  <a:cxn ang="f193">
                    <a:pos x="f164" y="f165"/>
                  </a:cxn>
                  <a:cxn ang="f193">
                    <a:pos x="f166" y="f167"/>
                  </a:cxn>
                  <a:cxn ang="f193">
                    <a:pos x="f168" y="f169"/>
                  </a:cxn>
                  <a:cxn ang="f193">
                    <a:pos x="f170" y="f110"/>
                  </a:cxn>
                  <a:cxn ang="f193">
                    <a:pos x="f171" y="f108"/>
                  </a:cxn>
                  <a:cxn ang="f193">
                    <a:pos x="f172" y="f173"/>
                  </a:cxn>
                  <a:cxn ang="f193">
                    <a:pos x="f174" y="f175"/>
                  </a:cxn>
                  <a:cxn ang="f193">
                    <a:pos x="f176" y="f177"/>
                  </a:cxn>
                  <a:cxn ang="f193">
                    <a:pos x="f178" y="f179"/>
                  </a:cxn>
                  <a:cxn ang="f193">
                    <a:pos x="f176" y="f180"/>
                  </a:cxn>
                  <a:cxn ang="f193">
                    <a:pos x="f181" y="f182"/>
                  </a:cxn>
                  <a:cxn ang="f193">
                    <a:pos x="f172" y="f183"/>
                  </a:cxn>
                  <a:cxn ang="f193">
                    <a:pos x="f171" y="f184"/>
                  </a:cxn>
                  <a:cxn ang="f193">
                    <a:pos x="f170" y="f185"/>
                  </a:cxn>
                  <a:cxn ang="f193">
                    <a:pos x="f186" y="f101"/>
                  </a:cxn>
                  <a:cxn ang="f193">
                    <a:pos x="f187" y="f185"/>
                  </a:cxn>
                  <a:cxn ang="f193">
                    <a:pos x="f188" y="f184"/>
                  </a:cxn>
                  <a:cxn ang="f193">
                    <a:pos x="f189" y="f183"/>
                  </a:cxn>
                  <a:cxn ang="f193">
                    <a:pos x="f190" y="f182"/>
                  </a:cxn>
                  <a:cxn ang="f193">
                    <a:pos x="f191" y="f192"/>
                  </a:cxn>
                  <a:cxn ang="f193">
                    <a:pos x="f105" y="f179"/>
                  </a:cxn>
                  <a:cxn ang="f193">
                    <a:pos x="f100" y="f177"/>
                  </a:cxn>
                  <a:cxn ang="f193">
                    <a:pos x="f100" y="f103"/>
                  </a:cxn>
                  <a:cxn ang="f193">
                    <a:pos x="f100" y="f103"/>
                  </a:cxn>
                </a:cxnLst>
                <a:rect l="f99" t="f102" r="f100" b="f101"/>
                <a:pathLst>
                  <a:path w="1259" h="811">
                    <a:moveTo>
                      <a:pt x="f6" y="f8"/>
                    </a:moveTo>
                    <a:lnTo>
                      <a:pt x="f9" y="f10"/>
                    </a:lnTo>
                    <a:lnTo>
                      <a:pt x="f11" y="f12"/>
                    </a:lnTo>
                    <a:lnTo>
                      <a:pt x="f13" y="f14"/>
                    </a:lnTo>
                    <a:lnTo>
                      <a:pt x="f15" y="f16"/>
                    </a:lnTo>
                    <a:lnTo>
                      <a:pt x="f17" y="f18"/>
                    </a:lnTo>
                    <a:lnTo>
                      <a:pt x="f19" y="f20"/>
                    </a:lnTo>
                    <a:lnTo>
                      <a:pt x="f21" y="f22"/>
                    </a:lnTo>
                    <a:lnTo>
                      <a:pt x="f23" y="f24"/>
                    </a:lnTo>
                    <a:lnTo>
                      <a:pt x="f25" y="f26"/>
                    </a:lnTo>
                    <a:lnTo>
                      <a:pt x="f27" y="f28"/>
                    </a:lnTo>
                    <a:lnTo>
                      <a:pt x="f29" y="f30"/>
                    </a:lnTo>
                    <a:lnTo>
                      <a:pt x="f31" y="f32"/>
                    </a:lnTo>
                    <a:lnTo>
                      <a:pt x="f33" y="f34"/>
                    </a:lnTo>
                    <a:lnTo>
                      <a:pt x="f35" y="f36"/>
                    </a:lnTo>
                    <a:lnTo>
                      <a:pt x="f37" y="f38"/>
                    </a:lnTo>
                    <a:lnTo>
                      <a:pt x="f39" y="f40"/>
                    </a:lnTo>
                    <a:lnTo>
                      <a:pt x="f41" y="f42"/>
                    </a:lnTo>
                    <a:lnTo>
                      <a:pt x="f43" y="f44"/>
                    </a:lnTo>
                    <a:lnTo>
                      <a:pt x="f45" y="f41"/>
                    </a:lnTo>
                    <a:lnTo>
                      <a:pt x="f5" y="f5"/>
                    </a:lnTo>
                    <a:lnTo>
                      <a:pt x="f5" y="f46"/>
                    </a:lnTo>
                    <a:lnTo>
                      <a:pt x="f5" y="f47"/>
                    </a:lnTo>
                    <a:lnTo>
                      <a:pt x="f5" y="f48"/>
                    </a:lnTo>
                    <a:lnTo>
                      <a:pt x="f45" y="f44"/>
                    </a:lnTo>
                    <a:lnTo>
                      <a:pt x="f43" y="f42"/>
                    </a:lnTo>
                    <a:lnTo>
                      <a:pt x="f41" y="f49"/>
                    </a:lnTo>
                    <a:lnTo>
                      <a:pt x="f39" y="f50"/>
                    </a:lnTo>
                    <a:lnTo>
                      <a:pt x="f42" y="f51"/>
                    </a:lnTo>
                    <a:lnTo>
                      <a:pt x="f52" y="f53"/>
                    </a:lnTo>
                    <a:lnTo>
                      <a:pt x="f54" y="f55"/>
                    </a:lnTo>
                    <a:lnTo>
                      <a:pt x="f56" y="f57"/>
                    </a:lnTo>
                    <a:lnTo>
                      <a:pt x="f58" y="f59"/>
                    </a:lnTo>
                    <a:lnTo>
                      <a:pt x="f60" y="f26"/>
                    </a:lnTo>
                    <a:lnTo>
                      <a:pt x="f61" y="f24"/>
                    </a:lnTo>
                    <a:lnTo>
                      <a:pt x="f62" y="f63"/>
                    </a:lnTo>
                    <a:lnTo>
                      <a:pt x="f64" y="f65"/>
                    </a:lnTo>
                    <a:lnTo>
                      <a:pt x="f66" y="f67"/>
                    </a:lnTo>
                    <a:lnTo>
                      <a:pt x="f68" y="f69"/>
                    </a:lnTo>
                    <a:lnTo>
                      <a:pt x="f70" y="f71"/>
                    </a:lnTo>
                    <a:lnTo>
                      <a:pt x="f72" y="f14"/>
                    </a:lnTo>
                    <a:lnTo>
                      <a:pt x="f73" y="f12"/>
                    </a:lnTo>
                    <a:lnTo>
                      <a:pt x="f74" y="f75"/>
                    </a:lnTo>
                    <a:lnTo>
                      <a:pt x="f76" y="f77"/>
                    </a:lnTo>
                    <a:lnTo>
                      <a:pt x="f78" y="f79"/>
                    </a:lnTo>
                    <a:lnTo>
                      <a:pt x="f80" y="f81"/>
                    </a:lnTo>
                    <a:lnTo>
                      <a:pt x="f78" y="f82"/>
                    </a:lnTo>
                    <a:lnTo>
                      <a:pt x="f83" y="f84"/>
                    </a:lnTo>
                    <a:lnTo>
                      <a:pt x="f74" y="f85"/>
                    </a:lnTo>
                    <a:lnTo>
                      <a:pt x="f73" y="f86"/>
                    </a:lnTo>
                    <a:lnTo>
                      <a:pt x="f72" y="f87"/>
                    </a:lnTo>
                    <a:lnTo>
                      <a:pt x="f88" y="f7"/>
                    </a:lnTo>
                    <a:lnTo>
                      <a:pt x="f89" y="f87"/>
                    </a:lnTo>
                    <a:lnTo>
                      <a:pt x="f90" y="f86"/>
                    </a:lnTo>
                    <a:lnTo>
                      <a:pt x="f91" y="f85"/>
                    </a:lnTo>
                    <a:lnTo>
                      <a:pt x="f92" y="f84"/>
                    </a:lnTo>
                    <a:lnTo>
                      <a:pt x="f93" y="f94"/>
                    </a:lnTo>
                    <a:lnTo>
                      <a:pt x="f9" y="f81"/>
                    </a:lnTo>
                    <a:lnTo>
                      <a:pt x="f6" y="f79"/>
                    </a:lnTo>
                    <a:lnTo>
                      <a:pt x="f6" y="f8"/>
                    </a:lnTo>
                    <a:lnTo>
                      <a:pt x="f6" y="f8"/>
                    </a:lnTo>
                    <a:close/>
                  </a:path>
                </a:pathLst>
              </a:custGeom>
              <a:gradFill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/>
              </a:gra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4601880" y="5310720"/>
                <a:ext cx="4520880" cy="1537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849"/>
                  <a:gd name="f7" fmla="val 969"/>
                  <a:gd name="f8" fmla="val 92"/>
                  <a:gd name="f9" fmla="val 958"/>
                  <a:gd name="f10" fmla="val 391"/>
                  <a:gd name="f11" fmla="val 434"/>
                  <a:gd name="f12" fmla="val 947"/>
                  <a:gd name="f13" fmla="val 483"/>
                  <a:gd name="f14" fmla="val 914"/>
                  <a:gd name="f15" fmla="val 554"/>
                  <a:gd name="f16" fmla="val 876"/>
                  <a:gd name="f17" fmla="val 635"/>
                  <a:gd name="f18" fmla="val 838"/>
                  <a:gd name="f19" fmla="val 727"/>
                  <a:gd name="f20" fmla="val 794"/>
                  <a:gd name="f21" fmla="val 836"/>
                  <a:gd name="f22" fmla="val 745"/>
                  <a:gd name="f23" fmla="val 961"/>
                  <a:gd name="f24" fmla="val 696"/>
                  <a:gd name="f25" fmla="val 1102"/>
                  <a:gd name="f26" fmla="val 642"/>
                  <a:gd name="f27" fmla="val 1259"/>
                  <a:gd name="f28" fmla="val 582"/>
                  <a:gd name="f29" fmla="val 1433"/>
                  <a:gd name="f30" fmla="val 522"/>
                  <a:gd name="f31" fmla="val 1623"/>
                  <a:gd name="f32" fmla="val 462"/>
                  <a:gd name="f33" fmla="val 1829"/>
                  <a:gd name="f34" fmla="val 403"/>
                  <a:gd name="f35" fmla="val 2057"/>
                  <a:gd name="f36" fmla="val 343"/>
                  <a:gd name="f37" fmla="val 2301"/>
                  <a:gd name="f38" fmla="val 283"/>
                  <a:gd name="f39" fmla="val 2567"/>
                  <a:gd name="f40" fmla="val 223"/>
                  <a:gd name="f41" fmla="val 163"/>
                  <a:gd name="f42" fmla="val 2817"/>
                  <a:gd name="f43" fmla="val 16"/>
                  <a:gd name="f44" fmla="val 2773"/>
                  <a:gd name="f45" fmla="val 33"/>
                  <a:gd name="f46" fmla="val 2719"/>
                  <a:gd name="f47" fmla="val 54"/>
                  <a:gd name="f48" fmla="val 2648"/>
                  <a:gd name="f49" fmla="val 76"/>
                  <a:gd name="f50" fmla="val 2572"/>
                  <a:gd name="f51" fmla="val 98"/>
                  <a:gd name="f52" fmla="val 2491"/>
                  <a:gd name="f53" fmla="val 120"/>
                  <a:gd name="f54" fmla="val 2399"/>
                  <a:gd name="f55" fmla="val 147"/>
                  <a:gd name="f56" fmla="val 169"/>
                  <a:gd name="f57" fmla="val 2095"/>
                  <a:gd name="f58" fmla="val 1889"/>
                  <a:gd name="f59" fmla="val 277"/>
                  <a:gd name="f60" fmla="val 1688"/>
                  <a:gd name="f61" fmla="val 326"/>
                  <a:gd name="f62" fmla="val 1590"/>
                  <a:gd name="f63" fmla="val 354"/>
                  <a:gd name="f64" fmla="val 1503"/>
                  <a:gd name="f65" fmla="val 381"/>
                  <a:gd name="f66" fmla="val 1107"/>
                  <a:gd name="f67" fmla="val 506"/>
                  <a:gd name="f68" fmla="val 912"/>
                  <a:gd name="f69" fmla="val 577"/>
                  <a:gd name="f70" fmla="val 647"/>
                  <a:gd name="f71" fmla="val 548"/>
                  <a:gd name="f72" fmla="val 718"/>
                  <a:gd name="f73" fmla="val 380"/>
                  <a:gd name="f74" fmla="val 228"/>
                  <a:gd name="f75" fmla="+- 0 0 0"/>
                  <a:gd name="f76" fmla="*/ f3 1 2849"/>
                  <a:gd name="f77" fmla="*/ f4 1 969"/>
                  <a:gd name="f78" fmla="*/ f75 f0 1"/>
                  <a:gd name="f79" fmla="*/ 0 f76 1"/>
                  <a:gd name="f80" fmla="*/ 2849 f76 1"/>
                  <a:gd name="f81" fmla="*/ 969 f77 1"/>
                  <a:gd name="f82" fmla="*/ 0 f77 1"/>
                  <a:gd name="f83" fmla="*/ 92 f76 1"/>
                  <a:gd name="f84" fmla="*/ 958 f77 1"/>
                  <a:gd name="f85" fmla="*/ f78 1 f2"/>
                  <a:gd name="f86" fmla="*/ 391 f76 1"/>
                  <a:gd name="f87" fmla="*/ 434 f76 1"/>
                  <a:gd name="f88" fmla="*/ 947 f77 1"/>
                  <a:gd name="f89" fmla="*/ 483 f76 1"/>
                  <a:gd name="f90" fmla="*/ 914 f77 1"/>
                  <a:gd name="f91" fmla="*/ 554 f76 1"/>
                  <a:gd name="f92" fmla="*/ 876 f77 1"/>
                  <a:gd name="f93" fmla="*/ 635 f76 1"/>
                  <a:gd name="f94" fmla="*/ 838 f77 1"/>
                  <a:gd name="f95" fmla="*/ 727 f76 1"/>
                  <a:gd name="f96" fmla="*/ 794 f77 1"/>
                  <a:gd name="f97" fmla="*/ 836 f76 1"/>
                  <a:gd name="f98" fmla="*/ 745 f77 1"/>
                  <a:gd name="f99" fmla="*/ 961 f76 1"/>
                  <a:gd name="f100" fmla="*/ 696 f77 1"/>
                  <a:gd name="f101" fmla="*/ 1102 f76 1"/>
                  <a:gd name="f102" fmla="*/ 642 f77 1"/>
                  <a:gd name="f103" fmla="*/ 1259 f76 1"/>
                  <a:gd name="f104" fmla="*/ 582 f77 1"/>
                  <a:gd name="f105" fmla="*/ 1433 f76 1"/>
                  <a:gd name="f106" fmla="*/ 522 f77 1"/>
                  <a:gd name="f107" fmla="*/ 1623 f76 1"/>
                  <a:gd name="f108" fmla="*/ 462 f77 1"/>
                  <a:gd name="f109" fmla="*/ 1829 f76 1"/>
                  <a:gd name="f110" fmla="*/ 403 f77 1"/>
                  <a:gd name="f111" fmla="*/ 2057 f76 1"/>
                  <a:gd name="f112" fmla="*/ 343 f77 1"/>
                  <a:gd name="f113" fmla="*/ 2301 f76 1"/>
                  <a:gd name="f114" fmla="*/ 283 f77 1"/>
                  <a:gd name="f115" fmla="*/ 2567 f76 1"/>
                  <a:gd name="f116" fmla="*/ 223 f77 1"/>
                  <a:gd name="f117" fmla="*/ 163 f77 1"/>
                  <a:gd name="f118" fmla="*/ 2817 f76 1"/>
                  <a:gd name="f119" fmla="*/ 16 f77 1"/>
                  <a:gd name="f120" fmla="*/ 2773 f76 1"/>
                  <a:gd name="f121" fmla="*/ 33 f77 1"/>
                  <a:gd name="f122" fmla="*/ 2719 f76 1"/>
                  <a:gd name="f123" fmla="*/ 54 f77 1"/>
                  <a:gd name="f124" fmla="*/ 2648 f76 1"/>
                  <a:gd name="f125" fmla="*/ 76 f77 1"/>
                  <a:gd name="f126" fmla="*/ 2572 f76 1"/>
                  <a:gd name="f127" fmla="*/ 98 f77 1"/>
                  <a:gd name="f128" fmla="*/ 2491 f76 1"/>
                  <a:gd name="f129" fmla="*/ 120 f77 1"/>
                  <a:gd name="f130" fmla="*/ 2399 f76 1"/>
                  <a:gd name="f131" fmla="*/ 147 f77 1"/>
                  <a:gd name="f132" fmla="*/ 169 f77 1"/>
                  <a:gd name="f133" fmla="*/ 2095 f76 1"/>
                  <a:gd name="f134" fmla="*/ 1889 f76 1"/>
                  <a:gd name="f135" fmla="*/ 277 f77 1"/>
                  <a:gd name="f136" fmla="*/ 1688 f76 1"/>
                  <a:gd name="f137" fmla="*/ 326 f77 1"/>
                  <a:gd name="f138" fmla="*/ 1590 f76 1"/>
                  <a:gd name="f139" fmla="*/ 354 f77 1"/>
                  <a:gd name="f140" fmla="*/ 1503 f76 1"/>
                  <a:gd name="f141" fmla="*/ 381 f77 1"/>
                  <a:gd name="f142" fmla="*/ 1107 f76 1"/>
                  <a:gd name="f143" fmla="*/ 506 f77 1"/>
                  <a:gd name="f144" fmla="*/ 912 f76 1"/>
                  <a:gd name="f145" fmla="*/ 577 f77 1"/>
                  <a:gd name="f146" fmla="*/ 647 f77 1"/>
                  <a:gd name="f147" fmla="*/ 548 f76 1"/>
                  <a:gd name="f148" fmla="*/ 718 f77 1"/>
                  <a:gd name="f149" fmla="*/ 380 f76 1"/>
                  <a:gd name="f150" fmla="*/ 228 f76 1"/>
                  <a:gd name="f151" fmla="+- f8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151">
                    <a:pos x="f83" y="f84"/>
                  </a:cxn>
                  <a:cxn ang="f151">
                    <a:pos x="f79" y="f81"/>
                  </a:cxn>
                  <a:cxn ang="f151">
                    <a:pos x="f86" y="f81"/>
                  </a:cxn>
                  <a:cxn ang="f151">
                    <a:pos x="f87" y="f88"/>
                  </a:cxn>
                  <a:cxn ang="f151">
                    <a:pos x="f89" y="f90"/>
                  </a:cxn>
                  <a:cxn ang="f151">
                    <a:pos x="f91" y="f92"/>
                  </a:cxn>
                  <a:cxn ang="f151">
                    <a:pos x="f93" y="f94"/>
                  </a:cxn>
                  <a:cxn ang="f151">
                    <a:pos x="f95" y="f96"/>
                  </a:cxn>
                  <a:cxn ang="f151">
                    <a:pos x="f97" y="f98"/>
                  </a:cxn>
                  <a:cxn ang="f151">
                    <a:pos x="f99" y="f100"/>
                  </a:cxn>
                  <a:cxn ang="f151">
                    <a:pos x="f101" y="f102"/>
                  </a:cxn>
                  <a:cxn ang="f151">
                    <a:pos x="f103" y="f104"/>
                  </a:cxn>
                  <a:cxn ang="f151">
                    <a:pos x="f105" y="f106"/>
                  </a:cxn>
                  <a:cxn ang="f151">
                    <a:pos x="f107" y="f108"/>
                  </a:cxn>
                  <a:cxn ang="f151">
                    <a:pos x="f109" y="f110"/>
                  </a:cxn>
                  <a:cxn ang="f151">
                    <a:pos x="f111" y="f112"/>
                  </a:cxn>
                  <a:cxn ang="f151">
                    <a:pos x="f113" y="f114"/>
                  </a:cxn>
                  <a:cxn ang="f151">
                    <a:pos x="f115" y="f116"/>
                  </a:cxn>
                  <a:cxn ang="f151">
                    <a:pos x="f80" y="f117"/>
                  </a:cxn>
                  <a:cxn ang="f151">
                    <a:pos x="f80" y="f82"/>
                  </a:cxn>
                  <a:cxn ang="f151">
                    <a:pos x="f118" y="f119"/>
                  </a:cxn>
                  <a:cxn ang="f151">
                    <a:pos x="f120" y="f121"/>
                  </a:cxn>
                  <a:cxn ang="f151">
                    <a:pos x="f122" y="f123"/>
                  </a:cxn>
                  <a:cxn ang="f151">
                    <a:pos x="f124" y="f125"/>
                  </a:cxn>
                  <a:cxn ang="f151">
                    <a:pos x="f126" y="f127"/>
                  </a:cxn>
                  <a:cxn ang="f151">
                    <a:pos x="f128" y="f129"/>
                  </a:cxn>
                  <a:cxn ang="f151">
                    <a:pos x="f130" y="f131"/>
                  </a:cxn>
                  <a:cxn ang="f151">
                    <a:pos x="f113" y="f132"/>
                  </a:cxn>
                  <a:cxn ang="f151">
                    <a:pos x="f133" y="f116"/>
                  </a:cxn>
                  <a:cxn ang="f151">
                    <a:pos x="f134" y="f135"/>
                  </a:cxn>
                  <a:cxn ang="f151">
                    <a:pos x="f136" y="f137"/>
                  </a:cxn>
                  <a:cxn ang="f151">
                    <a:pos x="f138" y="f139"/>
                  </a:cxn>
                  <a:cxn ang="f151">
                    <a:pos x="f140" y="f141"/>
                  </a:cxn>
                  <a:cxn ang="f151">
                    <a:pos x="f142" y="f143"/>
                  </a:cxn>
                  <a:cxn ang="f151">
                    <a:pos x="f144" y="f145"/>
                  </a:cxn>
                  <a:cxn ang="f151">
                    <a:pos x="f95" y="f146"/>
                  </a:cxn>
                  <a:cxn ang="f151">
                    <a:pos x="f147" y="f148"/>
                  </a:cxn>
                  <a:cxn ang="f151">
                    <a:pos x="f149" y="f96"/>
                  </a:cxn>
                  <a:cxn ang="f151">
                    <a:pos x="f150" y="f92"/>
                  </a:cxn>
                  <a:cxn ang="f151">
                    <a:pos x="f83" y="f84"/>
                  </a:cxn>
                  <a:cxn ang="f151">
                    <a:pos x="f83" y="f84"/>
                  </a:cxn>
                </a:cxnLst>
                <a:rect l="f79" t="f82" r="f80" b="f81"/>
                <a:pathLst>
                  <a:path w="2849" h="969">
                    <a:moveTo>
                      <a:pt x="f8" y="f9"/>
                    </a:moveTo>
                    <a:lnTo>
                      <a:pt x="f5" y="f7"/>
                    </a:lnTo>
                    <a:lnTo>
                      <a:pt x="f10" y="f7"/>
                    </a:lnTo>
                    <a:lnTo>
                      <a:pt x="f11" y="f12"/>
                    </a:lnTo>
                    <a:lnTo>
                      <a:pt x="f13" y="f14"/>
                    </a:lnTo>
                    <a:lnTo>
                      <a:pt x="f15" y="f16"/>
                    </a:lnTo>
                    <a:lnTo>
                      <a:pt x="f17" y="f18"/>
                    </a:lnTo>
                    <a:lnTo>
                      <a:pt x="f19" y="f20"/>
                    </a:lnTo>
                    <a:lnTo>
                      <a:pt x="f21" y="f22"/>
                    </a:lnTo>
                    <a:lnTo>
                      <a:pt x="f23" y="f24"/>
                    </a:lnTo>
                    <a:lnTo>
                      <a:pt x="f25" y="f26"/>
                    </a:lnTo>
                    <a:lnTo>
                      <a:pt x="f27" y="f28"/>
                    </a:lnTo>
                    <a:lnTo>
                      <a:pt x="f29" y="f30"/>
                    </a:lnTo>
                    <a:lnTo>
                      <a:pt x="f31" y="f32"/>
                    </a:lnTo>
                    <a:lnTo>
                      <a:pt x="f33" y="f34"/>
                    </a:lnTo>
                    <a:lnTo>
                      <a:pt x="f35" y="f36"/>
                    </a:lnTo>
                    <a:lnTo>
                      <a:pt x="f37" y="f38"/>
                    </a:lnTo>
                    <a:lnTo>
                      <a:pt x="f39" y="f40"/>
                    </a:lnTo>
                    <a:lnTo>
                      <a:pt x="f6" y="f41"/>
                    </a:lnTo>
                    <a:lnTo>
                      <a:pt x="f6" y="f5"/>
                    </a:lnTo>
                    <a:lnTo>
                      <a:pt x="f42" y="f43"/>
                    </a:lnTo>
                    <a:lnTo>
                      <a:pt x="f44" y="f45"/>
                    </a:lnTo>
                    <a:lnTo>
                      <a:pt x="f46" y="f47"/>
                    </a:lnTo>
                    <a:lnTo>
                      <a:pt x="f48" y="f49"/>
                    </a:lnTo>
                    <a:lnTo>
                      <a:pt x="f50" y="f51"/>
                    </a:lnTo>
                    <a:lnTo>
                      <a:pt x="f52" y="f53"/>
                    </a:lnTo>
                    <a:lnTo>
                      <a:pt x="f54" y="f55"/>
                    </a:lnTo>
                    <a:lnTo>
                      <a:pt x="f37" y="f56"/>
                    </a:lnTo>
                    <a:lnTo>
                      <a:pt x="f57" y="f40"/>
                    </a:lnTo>
                    <a:lnTo>
                      <a:pt x="f58" y="f59"/>
                    </a:lnTo>
                    <a:lnTo>
                      <a:pt x="f60" y="f61"/>
                    </a:lnTo>
                    <a:lnTo>
                      <a:pt x="f62" y="f63"/>
                    </a:lnTo>
                    <a:lnTo>
                      <a:pt x="f64" y="f65"/>
                    </a:lnTo>
                    <a:lnTo>
                      <a:pt x="f66" y="f67"/>
                    </a:lnTo>
                    <a:lnTo>
                      <a:pt x="f68" y="f69"/>
                    </a:lnTo>
                    <a:lnTo>
                      <a:pt x="f19" y="f70"/>
                    </a:lnTo>
                    <a:lnTo>
                      <a:pt x="f71" y="f72"/>
                    </a:lnTo>
                    <a:lnTo>
                      <a:pt x="f73" y="f20"/>
                    </a:lnTo>
                    <a:lnTo>
                      <a:pt x="f74" y="f16"/>
                    </a:lnTo>
                    <a:lnTo>
                      <a:pt x="f8" y="f9"/>
                    </a:lnTo>
                    <a:lnTo>
                      <a:pt x="f8" y="f9"/>
                    </a:lnTo>
                    <a:close/>
                  </a:path>
                </a:pathLst>
              </a:custGeom>
              <a:gradFill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/>
              </a:gra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361040" y="3540240"/>
                <a:ext cx="4771440" cy="33084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3007"/>
                  <a:gd name="f7" fmla="val 2085"/>
                  <a:gd name="f8" fmla="val 1427"/>
                  <a:gd name="f9" fmla="val 441"/>
                  <a:gd name="f10" fmla="val 1433"/>
                  <a:gd name="f11" fmla="val 474"/>
                  <a:gd name="f12" fmla="val 1444"/>
                  <a:gd name="f13" fmla="val 501"/>
                  <a:gd name="f14" fmla="val 1460"/>
                  <a:gd name="f15" fmla="val 528"/>
                  <a:gd name="f16" fmla="val 1482"/>
                  <a:gd name="f17" fmla="val 550"/>
                  <a:gd name="f18" fmla="val 1541"/>
                  <a:gd name="f19" fmla="val 593"/>
                  <a:gd name="f20" fmla="val 1623"/>
                  <a:gd name="f21" fmla="val 637"/>
                  <a:gd name="f22" fmla="val 1715"/>
                  <a:gd name="f23" fmla="val 670"/>
                  <a:gd name="f24" fmla="val 1818"/>
                  <a:gd name="f25" fmla="val 702"/>
                  <a:gd name="f26" fmla="val 1927"/>
                  <a:gd name="f27" fmla="val 735"/>
                  <a:gd name="f28" fmla="val 2041"/>
                  <a:gd name="f29" fmla="val 762"/>
                  <a:gd name="f30" fmla="val 2155"/>
                  <a:gd name="f31" fmla="val 789"/>
                  <a:gd name="f32" fmla="val 2269"/>
                  <a:gd name="f33" fmla="val 822"/>
                  <a:gd name="f34" fmla="val 2372"/>
                  <a:gd name="f35" fmla="val 849"/>
                  <a:gd name="f36" fmla="val 2464"/>
                  <a:gd name="f37" fmla="val 882"/>
                  <a:gd name="f38" fmla="val 2551"/>
                  <a:gd name="f39" fmla="val 920"/>
                  <a:gd name="f40" fmla="val 2616"/>
                  <a:gd name="f41" fmla="val 958"/>
                  <a:gd name="f42" fmla="val 2638"/>
                  <a:gd name="f43" fmla="val 980"/>
                  <a:gd name="f44" fmla="val 2659"/>
                  <a:gd name="f45" fmla="val 1007"/>
                  <a:gd name="f46" fmla="val 2676"/>
                  <a:gd name="f47" fmla="val 1029"/>
                  <a:gd name="f48" fmla="val 2681"/>
                  <a:gd name="f49" fmla="val 1056"/>
                  <a:gd name="f50" fmla="val 1083"/>
                  <a:gd name="f51" fmla="val 1105"/>
                  <a:gd name="f52" fmla="val 2665"/>
                  <a:gd name="f53" fmla="val 1127"/>
                  <a:gd name="f54" fmla="val 2643"/>
                  <a:gd name="f55" fmla="val 1149"/>
                  <a:gd name="f56" fmla="val 1170"/>
                  <a:gd name="f57" fmla="val 2583"/>
                  <a:gd name="f58" fmla="val 1187"/>
                  <a:gd name="f59" fmla="val 2545"/>
                  <a:gd name="f60" fmla="val 1208"/>
                  <a:gd name="f61" fmla="val 2502"/>
                  <a:gd name="f62" fmla="val 1225"/>
                  <a:gd name="f63" fmla="val 2448"/>
                  <a:gd name="f64" fmla="val 1241"/>
                  <a:gd name="f65" fmla="val 2388"/>
                  <a:gd name="f66" fmla="val 1257"/>
                  <a:gd name="f67" fmla="val 2328"/>
                  <a:gd name="f68" fmla="val 1274"/>
                  <a:gd name="f69" fmla="val 2258"/>
                  <a:gd name="f70" fmla="val 1290"/>
                  <a:gd name="f71" fmla="val 2106"/>
                  <a:gd name="f72" fmla="val 1328"/>
                  <a:gd name="f73" fmla="val 1932"/>
                  <a:gd name="f74" fmla="val 1372"/>
                  <a:gd name="f75" fmla="val 1742"/>
                  <a:gd name="f76" fmla="val 1421"/>
                  <a:gd name="f77" fmla="val 1531"/>
                  <a:gd name="f78" fmla="val 1475"/>
                  <a:gd name="f79" fmla="val 1308"/>
                  <a:gd name="f80" fmla="val 1540"/>
                  <a:gd name="f81" fmla="val 1069"/>
                  <a:gd name="f82" fmla="val 1617"/>
                  <a:gd name="f83" fmla="val 820"/>
                  <a:gd name="f84" fmla="val 1709"/>
                  <a:gd name="f85" fmla="val 554"/>
                  <a:gd name="f86" fmla="val 282"/>
                  <a:gd name="f87" fmla="val 1943"/>
                  <a:gd name="f88" fmla="val 152"/>
                  <a:gd name="f89" fmla="val 244"/>
                  <a:gd name="f90" fmla="val 2074"/>
                  <a:gd name="f91" fmla="val 386"/>
                  <a:gd name="f92" fmla="val 1992"/>
                  <a:gd name="f93" fmla="val 537"/>
                  <a:gd name="f94" fmla="val 1910"/>
                  <a:gd name="f95" fmla="val 700"/>
                  <a:gd name="f96" fmla="val 1834"/>
                  <a:gd name="f97" fmla="val 879"/>
                  <a:gd name="f98" fmla="val 1763"/>
                  <a:gd name="f99" fmla="val 1064"/>
                  <a:gd name="f100" fmla="val 1693"/>
                  <a:gd name="f101" fmla="val 1259"/>
                  <a:gd name="f102" fmla="val 1622"/>
                  <a:gd name="f103" fmla="val 1661"/>
                  <a:gd name="f104" fmla="val 1497"/>
                  <a:gd name="f105" fmla="val 1748"/>
                  <a:gd name="f106" fmla="val 1470"/>
                  <a:gd name="f107" fmla="val 1845"/>
                  <a:gd name="f108" fmla="val 1442"/>
                  <a:gd name="f109" fmla="val 2046"/>
                  <a:gd name="f110" fmla="val 1393"/>
                  <a:gd name="f111" fmla="val 2252"/>
                  <a:gd name="f112" fmla="val 1339"/>
                  <a:gd name="f113" fmla="val 2458"/>
                  <a:gd name="f114" fmla="val 1285"/>
                  <a:gd name="f115" fmla="val 1263"/>
                  <a:gd name="f116" fmla="val 1236"/>
                  <a:gd name="f117" fmla="val 2730"/>
                  <a:gd name="f118" fmla="val 1214"/>
                  <a:gd name="f119" fmla="val 2806"/>
                  <a:gd name="f120" fmla="val 1192"/>
                  <a:gd name="f121" fmla="val 2876"/>
                  <a:gd name="f122" fmla="val 2931"/>
                  <a:gd name="f123" fmla="val 2974"/>
                  <a:gd name="f124" fmla="val 1132"/>
                  <a:gd name="f125" fmla="val 1116"/>
                  <a:gd name="f126" fmla="val 871"/>
                  <a:gd name="f127" fmla="val 2941"/>
                  <a:gd name="f128" fmla="val 860"/>
                  <a:gd name="f129" fmla="val 2860"/>
                  <a:gd name="f130" fmla="val 844"/>
                  <a:gd name="f131" fmla="val 2773"/>
                  <a:gd name="f132" fmla="val 827"/>
                  <a:gd name="f133" fmla="val 2670"/>
                  <a:gd name="f134" fmla="val 806"/>
                  <a:gd name="f135" fmla="val 2567"/>
                  <a:gd name="f136" fmla="val 784"/>
                  <a:gd name="f137" fmla="val 757"/>
                  <a:gd name="f138" fmla="val 2241"/>
                  <a:gd name="f139" fmla="val 2138"/>
                  <a:gd name="f140" fmla="val 1959"/>
                  <a:gd name="f141" fmla="val 604"/>
                  <a:gd name="f142" fmla="val 1883"/>
                  <a:gd name="f143" fmla="val 566"/>
                  <a:gd name="f144" fmla="val 1824"/>
                  <a:gd name="f145" fmla="val 534"/>
                  <a:gd name="f146" fmla="val 1780"/>
                  <a:gd name="f147" fmla="val 495"/>
                  <a:gd name="f148" fmla="val 1769"/>
                  <a:gd name="f149" fmla="val 1758"/>
                  <a:gd name="f150" fmla="val 457"/>
                  <a:gd name="f151" fmla="val 1753"/>
                  <a:gd name="f152" fmla="val 436"/>
                  <a:gd name="f153" fmla="val 419"/>
                  <a:gd name="f154" fmla="val 381"/>
                  <a:gd name="f155" fmla="val 1813"/>
                  <a:gd name="f156" fmla="val 343"/>
                  <a:gd name="f157" fmla="val 1862"/>
                  <a:gd name="f158" fmla="val 316"/>
                  <a:gd name="f159" fmla="val 1921"/>
                  <a:gd name="f160" fmla="val 289"/>
                  <a:gd name="f161" fmla="val 1986"/>
                  <a:gd name="f162" fmla="val 267"/>
                  <a:gd name="f163" fmla="val 2062"/>
                  <a:gd name="f164" fmla="val 245"/>
                  <a:gd name="f165" fmla="val 2149"/>
                  <a:gd name="f166" fmla="val 229"/>
                  <a:gd name="f167" fmla="val 2236"/>
                  <a:gd name="f168" fmla="val 213"/>
                  <a:gd name="f169" fmla="val 2431"/>
                  <a:gd name="f170" fmla="val 2627"/>
                  <a:gd name="f171" fmla="val 158"/>
                  <a:gd name="f172" fmla="val 2827"/>
                  <a:gd name="f173" fmla="val 125"/>
                  <a:gd name="f174" fmla="val 2920"/>
                  <a:gd name="f175" fmla="val 109"/>
                  <a:gd name="f176" fmla="val 87"/>
                  <a:gd name="f177" fmla="val 2909"/>
                  <a:gd name="f178" fmla="val 22"/>
                  <a:gd name="f179" fmla="val 2795"/>
                  <a:gd name="f180" fmla="val 44"/>
                  <a:gd name="f181" fmla="val 66"/>
                  <a:gd name="f182" fmla="val 82"/>
                  <a:gd name="f183" fmla="val 2285"/>
                  <a:gd name="f184" fmla="val 120"/>
                  <a:gd name="f185" fmla="val 136"/>
                  <a:gd name="f186" fmla="val 2030"/>
                  <a:gd name="f187" fmla="val 1905"/>
                  <a:gd name="f188" fmla="val 174"/>
                  <a:gd name="f189" fmla="val 1791"/>
                  <a:gd name="f190" fmla="val 202"/>
                  <a:gd name="f191" fmla="val 1688"/>
                  <a:gd name="f192" fmla="val 1601"/>
                  <a:gd name="f193" fmla="val 261"/>
                  <a:gd name="f194" fmla="val 1525"/>
                  <a:gd name="f195" fmla="val 300"/>
                  <a:gd name="f196" fmla="val 1471"/>
                  <a:gd name="f197" fmla="val 338"/>
                  <a:gd name="f198" fmla="val 1455"/>
                  <a:gd name="f199" fmla="val 359"/>
                  <a:gd name="f200" fmla="val 1438"/>
                  <a:gd name="f201" fmla="val 387"/>
                  <a:gd name="f202" fmla="val 414"/>
                  <a:gd name="f203" fmla="+- 0 0 0"/>
                  <a:gd name="f204" fmla="*/ f3 1 3007"/>
                  <a:gd name="f205" fmla="*/ f4 1 2085"/>
                  <a:gd name="f206" fmla="*/ f203 f0 1"/>
                  <a:gd name="f207" fmla="*/ 0 f204 1"/>
                  <a:gd name="f208" fmla="*/ 3007 f204 1"/>
                  <a:gd name="f209" fmla="*/ 2085 f205 1"/>
                  <a:gd name="f210" fmla="*/ 0 f205 1"/>
                  <a:gd name="f211" fmla="*/ 1433 f204 1"/>
                  <a:gd name="f212" fmla="*/ 474 f205 1"/>
                  <a:gd name="f213" fmla="*/ f206 1 f2"/>
                  <a:gd name="f214" fmla="*/ 1460 f204 1"/>
                  <a:gd name="f215" fmla="*/ 528 f205 1"/>
                  <a:gd name="f216" fmla="*/ 1541 f204 1"/>
                  <a:gd name="f217" fmla="*/ 593 f205 1"/>
                  <a:gd name="f218" fmla="*/ 1715 f204 1"/>
                  <a:gd name="f219" fmla="*/ 670 f205 1"/>
                  <a:gd name="f220" fmla="*/ 1927 f204 1"/>
                  <a:gd name="f221" fmla="*/ 735 f205 1"/>
                  <a:gd name="f222" fmla="*/ 2155 f204 1"/>
                  <a:gd name="f223" fmla="*/ 789 f205 1"/>
                  <a:gd name="f224" fmla="*/ 2372 f204 1"/>
                  <a:gd name="f225" fmla="*/ 849 f205 1"/>
                  <a:gd name="f226" fmla="*/ 2551 f204 1"/>
                  <a:gd name="f227" fmla="*/ 920 f205 1"/>
                  <a:gd name="f228" fmla="*/ 2638 f204 1"/>
                  <a:gd name="f229" fmla="*/ 980 f205 1"/>
                  <a:gd name="f230" fmla="*/ 2676 f204 1"/>
                  <a:gd name="f231" fmla="*/ 1029 f205 1"/>
                  <a:gd name="f232" fmla="*/ 2681 f204 1"/>
                  <a:gd name="f233" fmla="*/ 1083 f205 1"/>
                  <a:gd name="f234" fmla="*/ 2665 f204 1"/>
                  <a:gd name="f235" fmla="*/ 1127 f205 1"/>
                  <a:gd name="f236" fmla="*/ 2616 f204 1"/>
                  <a:gd name="f237" fmla="*/ 1170 f205 1"/>
                  <a:gd name="f238" fmla="*/ 2545 f204 1"/>
                  <a:gd name="f239" fmla="*/ 1208 f205 1"/>
                  <a:gd name="f240" fmla="*/ 2448 f204 1"/>
                  <a:gd name="f241" fmla="*/ 1241 f205 1"/>
                  <a:gd name="f242" fmla="*/ 2328 f204 1"/>
                  <a:gd name="f243" fmla="*/ 1274 f205 1"/>
                  <a:gd name="f244" fmla="*/ 2106 f204 1"/>
                  <a:gd name="f245" fmla="*/ 1328 f205 1"/>
                  <a:gd name="f246" fmla="*/ 1742 f204 1"/>
                  <a:gd name="f247" fmla="*/ 1421 f205 1"/>
                  <a:gd name="f248" fmla="*/ 1308 f204 1"/>
                  <a:gd name="f249" fmla="*/ 1540 f205 1"/>
                  <a:gd name="f250" fmla="*/ 820 f204 1"/>
                  <a:gd name="f251" fmla="*/ 1709 f205 1"/>
                  <a:gd name="f252" fmla="*/ 282 f204 1"/>
                  <a:gd name="f253" fmla="*/ 1943 f205 1"/>
                  <a:gd name="f254" fmla="*/ 152 f204 1"/>
                  <a:gd name="f255" fmla="*/ 386 f204 1"/>
                  <a:gd name="f256" fmla="*/ 1992 f205 1"/>
                  <a:gd name="f257" fmla="*/ 700 f204 1"/>
                  <a:gd name="f258" fmla="*/ 1834 f205 1"/>
                  <a:gd name="f259" fmla="*/ 1064 f204 1"/>
                  <a:gd name="f260" fmla="*/ 1693 f205 1"/>
                  <a:gd name="f261" fmla="*/ 1661 f204 1"/>
                  <a:gd name="f262" fmla="*/ 1497 f205 1"/>
                  <a:gd name="f263" fmla="*/ 1845 f204 1"/>
                  <a:gd name="f264" fmla="*/ 1442 f205 1"/>
                  <a:gd name="f265" fmla="*/ 2252 f204 1"/>
                  <a:gd name="f266" fmla="*/ 1339 f205 1"/>
                  <a:gd name="f267" fmla="*/ 1263 f205 1"/>
                  <a:gd name="f268" fmla="*/ 2730 f204 1"/>
                  <a:gd name="f269" fmla="*/ 1214 f205 1"/>
                  <a:gd name="f270" fmla="*/ 2876 f204 1"/>
                  <a:gd name="f271" fmla="*/ 2974 f204 1"/>
                  <a:gd name="f272" fmla="*/ 1132 f205 1"/>
                  <a:gd name="f273" fmla="*/ 871 f205 1"/>
                  <a:gd name="f274" fmla="*/ 2860 f204 1"/>
                  <a:gd name="f275" fmla="*/ 844 f205 1"/>
                  <a:gd name="f276" fmla="*/ 2670 f204 1"/>
                  <a:gd name="f277" fmla="*/ 806 f205 1"/>
                  <a:gd name="f278" fmla="*/ 2458 f204 1"/>
                  <a:gd name="f279" fmla="*/ 757 f205 1"/>
                  <a:gd name="f280" fmla="*/ 2138 f204 1"/>
                  <a:gd name="f281" fmla="*/ 1959 f204 1"/>
                  <a:gd name="f282" fmla="*/ 604 f205 1"/>
                  <a:gd name="f283" fmla="*/ 1824 f204 1"/>
                  <a:gd name="f284" fmla="*/ 534 f205 1"/>
                  <a:gd name="f285" fmla="*/ 1769 f204 1"/>
                  <a:gd name="f286" fmla="*/ 1753 f204 1"/>
                  <a:gd name="f287" fmla="*/ 436 f205 1"/>
                  <a:gd name="f288" fmla="*/ 1780 f204 1"/>
                  <a:gd name="f289" fmla="*/ 381 f205 1"/>
                  <a:gd name="f290" fmla="*/ 1862 f204 1"/>
                  <a:gd name="f291" fmla="*/ 316 f205 1"/>
                  <a:gd name="f292" fmla="*/ 1986 f204 1"/>
                  <a:gd name="f293" fmla="*/ 267 f205 1"/>
                  <a:gd name="f294" fmla="*/ 2149 f204 1"/>
                  <a:gd name="f295" fmla="*/ 229 f205 1"/>
                  <a:gd name="f296" fmla="*/ 2431 f204 1"/>
                  <a:gd name="f297" fmla="*/ 180 f205 1"/>
                  <a:gd name="f298" fmla="*/ 2827 f204 1"/>
                  <a:gd name="f299" fmla="*/ 125 f205 1"/>
                  <a:gd name="f300" fmla="*/ 87 f205 1"/>
                  <a:gd name="f301" fmla="*/ 2909 f204 1"/>
                  <a:gd name="f302" fmla="*/ 22 f205 1"/>
                  <a:gd name="f303" fmla="*/ 66 f205 1"/>
                  <a:gd name="f304" fmla="*/ 2285 f204 1"/>
                  <a:gd name="f305" fmla="*/ 120 f205 1"/>
                  <a:gd name="f306" fmla="*/ 2030 f204 1"/>
                  <a:gd name="f307" fmla="*/ 158 f205 1"/>
                  <a:gd name="f308" fmla="*/ 1791 f204 1"/>
                  <a:gd name="f309" fmla="*/ 202 f205 1"/>
                  <a:gd name="f310" fmla="*/ 1601 f204 1"/>
                  <a:gd name="f311" fmla="*/ 261 f205 1"/>
                  <a:gd name="f312" fmla="*/ 1471 f204 1"/>
                  <a:gd name="f313" fmla="*/ 338 f205 1"/>
                  <a:gd name="f314" fmla="*/ 1438 f204 1"/>
                  <a:gd name="f315" fmla="*/ 387 f205 1"/>
                  <a:gd name="f316" fmla="*/ 1427 f204 1"/>
                  <a:gd name="f317" fmla="*/ 441 f205 1"/>
                  <a:gd name="f318" fmla="+- f213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8">
                    <a:pos x="f211" y="f212"/>
                  </a:cxn>
                  <a:cxn ang="f318">
                    <a:pos x="f214" y="f215"/>
                  </a:cxn>
                  <a:cxn ang="f318">
                    <a:pos x="f216" y="f217"/>
                  </a:cxn>
                  <a:cxn ang="f318">
                    <a:pos x="f218" y="f219"/>
                  </a:cxn>
                  <a:cxn ang="f318">
                    <a:pos x="f220" y="f221"/>
                  </a:cxn>
                  <a:cxn ang="f318">
                    <a:pos x="f222" y="f223"/>
                  </a:cxn>
                  <a:cxn ang="f318">
                    <a:pos x="f224" y="f225"/>
                  </a:cxn>
                  <a:cxn ang="f318">
                    <a:pos x="f226" y="f227"/>
                  </a:cxn>
                  <a:cxn ang="f318">
                    <a:pos x="f228" y="f229"/>
                  </a:cxn>
                  <a:cxn ang="f318">
                    <a:pos x="f230" y="f231"/>
                  </a:cxn>
                  <a:cxn ang="f318">
                    <a:pos x="f232" y="f233"/>
                  </a:cxn>
                  <a:cxn ang="f318">
                    <a:pos x="f234" y="f235"/>
                  </a:cxn>
                  <a:cxn ang="f318">
                    <a:pos x="f236" y="f237"/>
                  </a:cxn>
                  <a:cxn ang="f318">
                    <a:pos x="f238" y="f239"/>
                  </a:cxn>
                  <a:cxn ang="f318">
                    <a:pos x="f240" y="f241"/>
                  </a:cxn>
                  <a:cxn ang="f318">
                    <a:pos x="f242" y="f243"/>
                  </a:cxn>
                  <a:cxn ang="f318">
                    <a:pos x="f244" y="f245"/>
                  </a:cxn>
                  <a:cxn ang="f318">
                    <a:pos x="f246" y="f247"/>
                  </a:cxn>
                  <a:cxn ang="f318">
                    <a:pos x="f248" y="f249"/>
                  </a:cxn>
                  <a:cxn ang="f318">
                    <a:pos x="f250" y="f251"/>
                  </a:cxn>
                  <a:cxn ang="f318">
                    <a:pos x="f252" y="f253"/>
                  </a:cxn>
                  <a:cxn ang="f318">
                    <a:pos x="f254" y="f209"/>
                  </a:cxn>
                  <a:cxn ang="f318">
                    <a:pos x="f255" y="f256"/>
                  </a:cxn>
                  <a:cxn ang="f318">
                    <a:pos x="f257" y="f258"/>
                  </a:cxn>
                  <a:cxn ang="f318">
                    <a:pos x="f259" y="f260"/>
                  </a:cxn>
                  <a:cxn ang="f318">
                    <a:pos x="f261" y="f262"/>
                  </a:cxn>
                  <a:cxn ang="f318">
                    <a:pos x="f263" y="f264"/>
                  </a:cxn>
                  <a:cxn ang="f318">
                    <a:pos x="f265" y="f266"/>
                  </a:cxn>
                  <a:cxn ang="f318">
                    <a:pos x="f226" y="f267"/>
                  </a:cxn>
                  <a:cxn ang="f318">
                    <a:pos x="f268" y="f269"/>
                  </a:cxn>
                  <a:cxn ang="f318">
                    <a:pos x="f270" y="f237"/>
                  </a:cxn>
                  <a:cxn ang="f318">
                    <a:pos x="f271" y="f272"/>
                  </a:cxn>
                  <a:cxn ang="f318">
                    <a:pos x="f208" y="f273"/>
                  </a:cxn>
                  <a:cxn ang="f318">
                    <a:pos x="f274" y="f275"/>
                  </a:cxn>
                  <a:cxn ang="f318">
                    <a:pos x="f276" y="f277"/>
                  </a:cxn>
                  <a:cxn ang="f318">
                    <a:pos x="f278" y="f279"/>
                  </a:cxn>
                  <a:cxn ang="f318">
                    <a:pos x="f280" y="f219"/>
                  </a:cxn>
                  <a:cxn ang="f318">
                    <a:pos x="f281" y="f282"/>
                  </a:cxn>
                  <a:cxn ang="f318">
                    <a:pos x="f283" y="f284"/>
                  </a:cxn>
                  <a:cxn ang="f318">
                    <a:pos x="f285" y="f212"/>
                  </a:cxn>
                  <a:cxn ang="f318">
                    <a:pos x="f286" y="f287"/>
                  </a:cxn>
                  <a:cxn ang="f318">
                    <a:pos x="f288" y="f289"/>
                  </a:cxn>
                  <a:cxn ang="f318">
                    <a:pos x="f290" y="f291"/>
                  </a:cxn>
                  <a:cxn ang="f318">
                    <a:pos x="f292" y="f293"/>
                  </a:cxn>
                  <a:cxn ang="f318">
                    <a:pos x="f294" y="f295"/>
                  </a:cxn>
                  <a:cxn ang="f318">
                    <a:pos x="f296" y="f297"/>
                  </a:cxn>
                  <a:cxn ang="f318">
                    <a:pos x="f298" y="f299"/>
                  </a:cxn>
                  <a:cxn ang="f318">
                    <a:pos x="f208" y="f300"/>
                  </a:cxn>
                  <a:cxn ang="f318">
                    <a:pos x="f301" y="f302"/>
                  </a:cxn>
                  <a:cxn ang="f318">
                    <a:pos x="f230" y="f303"/>
                  </a:cxn>
                  <a:cxn ang="f318">
                    <a:pos x="f304" y="f305"/>
                  </a:cxn>
                  <a:cxn ang="f318">
                    <a:pos x="f306" y="f307"/>
                  </a:cxn>
                  <a:cxn ang="f318">
                    <a:pos x="f308" y="f309"/>
                  </a:cxn>
                  <a:cxn ang="f318">
                    <a:pos x="f310" y="f311"/>
                  </a:cxn>
                  <a:cxn ang="f318">
                    <a:pos x="f312" y="f313"/>
                  </a:cxn>
                  <a:cxn ang="f318">
                    <a:pos x="f314" y="f315"/>
                  </a:cxn>
                  <a:cxn ang="f318">
                    <a:pos x="f316" y="f317"/>
                  </a:cxn>
                </a:cxnLst>
                <a:rect l="f207" t="f210" r="f208" b="f209"/>
                <a:pathLst>
                  <a:path w="3007" h="2085">
                    <a:moveTo>
                      <a:pt x="f8" y="f9"/>
                    </a:moveTo>
                    <a:lnTo>
                      <a:pt x="f10" y="f11"/>
                    </a:lnTo>
                    <a:lnTo>
                      <a:pt x="f12" y="f13"/>
                    </a:lnTo>
                    <a:lnTo>
                      <a:pt x="f14" y="f15"/>
                    </a:lnTo>
                    <a:lnTo>
                      <a:pt x="f16" y="f17"/>
                    </a:lnTo>
                    <a:lnTo>
                      <a:pt x="f18" y="f19"/>
                    </a:lnTo>
                    <a:lnTo>
                      <a:pt x="f20" y="f21"/>
                    </a:lnTo>
                    <a:lnTo>
                      <a:pt x="f22" y="f23"/>
                    </a:lnTo>
                    <a:lnTo>
                      <a:pt x="f24" y="f25"/>
                    </a:lnTo>
                    <a:lnTo>
                      <a:pt x="f26" y="f27"/>
                    </a:lnTo>
                    <a:lnTo>
                      <a:pt x="f28" y="f29"/>
                    </a:lnTo>
                    <a:lnTo>
                      <a:pt x="f30" y="f31"/>
                    </a:lnTo>
                    <a:lnTo>
                      <a:pt x="f32" y="f33"/>
                    </a:lnTo>
                    <a:lnTo>
                      <a:pt x="f34" y="f35"/>
                    </a:lnTo>
                    <a:lnTo>
                      <a:pt x="f36" y="f37"/>
                    </a:lnTo>
                    <a:lnTo>
                      <a:pt x="f38" y="f39"/>
                    </a:lnTo>
                    <a:lnTo>
                      <a:pt x="f40" y="f41"/>
                    </a:lnTo>
                    <a:lnTo>
                      <a:pt x="f42" y="f43"/>
                    </a:lnTo>
                    <a:lnTo>
                      <a:pt x="f44" y="f45"/>
                    </a:lnTo>
                    <a:lnTo>
                      <a:pt x="f46" y="f47"/>
                    </a:lnTo>
                    <a:lnTo>
                      <a:pt x="f48" y="f49"/>
                    </a:lnTo>
                    <a:lnTo>
                      <a:pt x="f48" y="f50"/>
                    </a:lnTo>
                    <a:lnTo>
                      <a:pt x="f46" y="f51"/>
                    </a:lnTo>
                    <a:lnTo>
                      <a:pt x="f52" y="f53"/>
                    </a:lnTo>
                    <a:lnTo>
                      <a:pt x="f54" y="f55"/>
                    </a:lnTo>
                    <a:lnTo>
                      <a:pt x="f40" y="f56"/>
                    </a:lnTo>
                    <a:lnTo>
                      <a:pt x="f57" y="f58"/>
                    </a:lnTo>
                    <a:lnTo>
                      <a:pt x="f59" y="f60"/>
                    </a:lnTo>
                    <a:lnTo>
                      <a:pt x="f61" y="f62"/>
                    </a:lnTo>
                    <a:lnTo>
                      <a:pt x="f63" y="f64"/>
                    </a:lnTo>
                    <a:lnTo>
                      <a:pt x="f65" y="f66"/>
                    </a:lnTo>
                    <a:lnTo>
                      <a:pt x="f67" y="f68"/>
                    </a:lnTo>
                    <a:lnTo>
                      <a:pt x="f69" y="f70"/>
                    </a:lnTo>
                    <a:lnTo>
                      <a:pt x="f71" y="f72"/>
                    </a:lnTo>
                    <a:lnTo>
                      <a:pt x="f73" y="f74"/>
                    </a:lnTo>
                    <a:lnTo>
                      <a:pt x="f75" y="f76"/>
                    </a:lnTo>
                    <a:lnTo>
                      <a:pt x="f77" y="f78"/>
                    </a:lnTo>
                    <a:lnTo>
                      <a:pt x="f79" y="f80"/>
                    </a:lnTo>
                    <a:lnTo>
                      <a:pt x="f81" y="f82"/>
                    </a:lnTo>
                    <a:lnTo>
                      <a:pt x="f83" y="f84"/>
                    </a:lnTo>
                    <a:lnTo>
                      <a:pt x="f85" y="f24"/>
                    </a:lnTo>
                    <a:lnTo>
                      <a:pt x="f86" y="f87"/>
                    </a:lnTo>
                    <a:lnTo>
                      <a:pt x="f5" y="f7"/>
                    </a:lnTo>
                    <a:lnTo>
                      <a:pt x="f88" y="f7"/>
                    </a:lnTo>
                    <a:lnTo>
                      <a:pt x="f89" y="f90"/>
                    </a:lnTo>
                    <a:lnTo>
                      <a:pt x="f91" y="f92"/>
                    </a:lnTo>
                    <a:lnTo>
                      <a:pt x="f93" y="f94"/>
                    </a:lnTo>
                    <a:lnTo>
                      <a:pt x="f95" y="f96"/>
                    </a:lnTo>
                    <a:lnTo>
                      <a:pt x="f97" y="f98"/>
                    </a:lnTo>
                    <a:lnTo>
                      <a:pt x="f99" y="f100"/>
                    </a:lnTo>
                    <a:lnTo>
                      <a:pt x="f101" y="f102"/>
                    </a:lnTo>
                    <a:lnTo>
                      <a:pt x="f103" y="f104"/>
                    </a:lnTo>
                    <a:lnTo>
                      <a:pt x="f105" y="f106"/>
                    </a:lnTo>
                    <a:lnTo>
                      <a:pt x="f107" y="f108"/>
                    </a:lnTo>
                    <a:lnTo>
                      <a:pt x="f109" y="f110"/>
                    </a:lnTo>
                    <a:lnTo>
                      <a:pt x="f111" y="f112"/>
                    </a:lnTo>
                    <a:lnTo>
                      <a:pt x="f113" y="f114"/>
                    </a:lnTo>
                    <a:lnTo>
                      <a:pt x="f38" y="f115"/>
                    </a:lnTo>
                    <a:lnTo>
                      <a:pt x="f54" y="f116"/>
                    </a:lnTo>
                    <a:lnTo>
                      <a:pt x="f117" y="f118"/>
                    </a:lnTo>
                    <a:lnTo>
                      <a:pt x="f119" y="f120"/>
                    </a:lnTo>
                    <a:lnTo>
                      <a:pt x="f121" y="f56"/>
                    </a:lnTo>
                    <a:lnTo>
                      <a:pt x="f122" y="f55"/>
                    </a:lnTo>
                    <a:lnTo>
                      <a:pt x="f123" y="f124"/>
                    </a:lnTo>
                    <a:lnTo>
                      <a:pt x="f6" y="f125"/>
                    </a:lnTo>
                    <a:lnTo>
                      <a:pt x="f6" y="f126"/>
                    </a:lnTo>
                    <a:lnTo>
                      <a:pt x="f127" y="f128"/>
                    </a:lnTo>
                    <a:lnTo>
                      <a:pt x="f129" y="f130"/>
                    </a:lnTo>
                    <a:lnTo>
                      <a:pt x="f131" y="f132"/>
                    </a:lnTo>
                    <a:lnTo>
                      <a:pt x="f133" y="f134"/>
                    </a:lnTo>
                    <a:lnTo>
                      <a:pt x="f135" y="f136"/>
                    </a:lnTo>
                    <a:lnTo>
                      <a:pt x="f113" y="f137"/>
                    </a:lnTo>
                    <a:lnTo>
                      <a:pt x="f138" y="f25"/>
                    </a:lnTo>
                    <a:lnTo>
                      <a:pt x="f139" y="f23"/>
                    </a:lnTo>
                    <a:lnTo>
                      <a:pt x="f109" y="f21"/>
                    </a:lnTo>
                    <a:lnTo>
                      <a:pt x="f140" y="f141"/>
                    </a:lnTo>
                    <a:lnTo>
                      <a:pt x="f142" y="f143"/>
                    </a:lnTo>
                    <a:lnTo>
                      <a:pt x="f144" y="f145"/>
                    </a:lnTo>
                    <a:lnTo>
                      <a:pt x="f146" y="f147"/>
                    </a:lnTo>
                    <a:lnTo>
                      <a:pt x="f148" y="f11"/>
                    </a:lnTo>
                    <a:lnTo>
                      <a:pt x="f149" y="f150"/>
                    </a:lnTo>
                    <a:lnTo>
                      <a:pt x="f151" y="f152"/>
                    </a:lnTo>
                    <a:lnTo>
                      <a:pt x="f149" y="f153"/>
                    </a:lnTo>
                    <a:lnTo>
                      <a:pt x="f146" y="f154"/>
                    </a:lnTo>
                    <a:lnTo>
                      <a:pt x="f155" y="f156"/>
                    </a:lnTo>
                    <a:lnTo>
                      <a:pt x="f157" y="f158"/>
                    </a:lnTo>
                    <a:lnTo>
                      <a:pt x="f159" y="f160"/>
                    </a:lnTo>
                    <a:lnTo>
                      <a:pt x="f161" y="f162"/>
                    </a:lnTo>
                    <a:lnTo>
                      <a:pt x="f163" y="f164"/>
                    </a:lnTo>
                    <a:lnTo>
                      <a:pt x="f165" y="f166"/>
                    </a:lnTo>
                    <a:lnTo>
                      <a:pt x="f167" y="f168"/>
                    </a:lnTo>
                    <a:lnTo>
                      <a:pt x="f169" y="f2"/>
                    </a:lnTo>
                    <a:lnTo>
                      <a:pt x="f170" y="f171"/>
                    </a:lnTo>
                    <a:lnTo>
                      <a:pt x="f172" y="f173"/>
                    </a:lnTo>
                    <a:lnTo>
                      <a:pt x="f174" y="f175"/>
                    </a:lnTo>
                    <a:lnTo>
                      <a:pt x="f6" y="f176"/>
                    </a:lnTo>
                    <a:lnTo>
                      <a:pt x="f6" y="f5"/>
                    </a:lnTo>
                    <a:lnTo>
                      <a:pt x="f177" y="f178"/>
                    </a:lnTo>
                    <a:lnTo>
                      <a:pt x="f179" y="f180"/>
                    </a:lnTo>
                    <a:lnTo>
                      <a:pt x="f46" y="f181"/>
                    </a:lnTo>
                    <a:lnTo>
                      <a:pt x="f38" y="f182"/>
                    </a:lnTo>
                    <a:lnTo>
                      <a:pt x="f183" y="f184"/>
                    </a:lnTo>
                    <a:lnTo>
                      <a:pt x="f30" y="f185"/>
                    </a:lnTo>
                    <a:lnTo>
                      <a:pt x="f186" y="f171"/>
                    </a:lnTo>
                    <a:lnTo>
                      <a:pt x="f187" y="f188"/>
                    </a:lnTo>
                    <a:lnTo>
                      <a:pt x="f189" y="f190"/>
                    </a:lnTo>
                    <a:lnTo>
                      <a:pt x="f191" y="f166"/>
                    </a:lnTo>
                    <a:lnTo>
                      <a:pt x="f192" y="f193"/>
                    </a:lnTo>
                    <a:lnTo>
                      <a:pt x="f194" y="f195"/>
                    </a:lnTo>
                    <a:lnTo>
                      <a:pt x="f196" y="f197"/>
                    </a:lnTo>
                    <a:lnTo>
                      <a:pt x="f198" y="f199"/>
                    </a:lnTo>
                    <a:lnTo>
                      <a:pt x="f200" y="f201"/>
                    </a:lnTo>
                    <a:lnTo>
                      <a:pt x="f8" y="f202"/>
                    </a:lnTo>
                    <a:lnTo>
                      <a:pt x="f8" y="f9"/>
                    </a:lnTo>
                    <a:lnTo>
                      <a:pt x="f8" y="f9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142760" y="3677759"/>
                <a:ext cx="1980000" cy="854999"/>
              </a:xfrm>
              <a:custGeom>
                <a:avLst/>
                <a:gdLst>
                  <a:gd name="f0" fmla="val 10800000"/>
                  <a:gd name="f1" fmla="val 5400000"/>
                  <a:gd name="f2" fmla="val 360"/>
                  <a:gd name="f3" fmla="val 180"/>
                  <a:gd name="f4" fmla="val w"/>
                  <a:gd name="f5" fmla="val h"/>
                  <a:gd name="f6" fmla="val 0"/>
                  <a:gd name="f7" fmla="val 1248"/>
                  <a:gd name="f8" fmla="val 539"/>
                  <a:gd name="f9" fmla="val 332"/>
                  <a:gd name="f10" fmla="val 5"/>
                  <a:gd name="f11" fmla="val 387"/>
                  <a:gd name="f12" fmla="val 27"/>
                  <a:gd name="f13" fmla="val 414"/>
                  <a:gd name="f14" fmla="val 54"/>
                  <a:gd name="f15" fmla="val 436"/>
                  <a:gd name="f16" fmla="val 92"/>
                  <a:gd name="f17" fmla="val 463"/>
                  <a:gd name="f18" fmla="val 141"/>
                  <a:gd name="f19" fmla="val 490"/>
                  <a:gd name="f20" fmla="val 195"/>
                  <a:gd name="f21" fmla="val 512"/>
                  <a:gd name="f22" fmla="val 255"/>
                  <a:gd name="f23" fmla="val 212"/>
                  <a:gd name="f24" fmla="val 517"/>
                  <a:gd name="f25" fmla="val 179"/>
                  <a:gd name="f26" fmla="val 157"/>
                  <a:gd name="f27" fmla="val 468"/>
                  <a:gd name="f28" fmla="val 447"/>
                  <a:gd name="f29" fmla="val 136"/>
                  <a:gd name="f30" fmla="val 425"/>
                  <a:gd name="f31" fmla="val 403"/>
                  <a:gd name="f32" fmla="val 381"/>
                  <a:gd name="f33" fmla="val 365"/>
                  <a:gd name="f34" fmla="val 343"/>
                  <a:gd name="f35" fmla="val 201"/>
                  <a:gd name="f36" fmla="val 327"/>
                  <a:gd name="f37" fmla="val 266"/>
                  <a:gd name="f38" fmla="val 294"/>
                  <a:gd name="f39" fmla="val 353"/>
                  <a:gd name="f40" fmla="val 262"/>
                  <a:gd name="f41" fmla="val 445"/>
                  <a:gd name="f42" fmla="val 234"/>
                  <a:gd name="f43" fmla="val 554"/>
                  <a:gd name="f44" fmla="val 213"/>
                  <a:gd name="f45" fmla="val 662"/>
                  <a:gd name="f46" fmla="val 191"/>
                  <a:gd name="f47" fmla="val 890"/>
                  <a:gd name="f48" fmla="val 153"/>
                  <a:gd name="f49" fmla="val 993"/>
                  <a:gd name="f50" fmla="val 1091"/>
                  <a:gd name="f51" fmla="val 120"/>
                  <a:gd name="f52" fmla="val 1178"/>
                  <a:gd name="f53" fmla="val 115"/>
                  <a:gd name="f54" fmla="val 104"/>
                  <a:gd name="f55" fmla="val 1161"/>
                  <a:gd name="f56" fmla="val 22"/>
                  <a:gd name="f57" fmla="val 1069"/>
                  <a:gd name="f58" fmla="val 38"/>
                  <a:gd name="f59" fmla="val 874"/>
                  <a:gd name="f60" fmla="val 71"/>
                  <a:gd name="f61" fmla="val 673"/>
                  <a:gd name="f62" fmla="val 93"/>
                  <a:gd name="f63" fmla="val 483"/>
                  <a:gd name="f64" fmla="val 126"/>
                  <a:gd name="f65" fmla="val 391"/>
                  <a:gd name="f66" fmla="val 142"/>
                  <a:gd name="f67" fmla="val 309"/>
                  <a:gd name="f68" fmla="val 158"/>
                  <a:gd name="f69" fmla="val 228"/>
                  <a:gd name="f70" fmla="val 163"/>
                  <a:gd name="f71" fmla="val 202"/>
                  <a:gd name="f72" fmla="val 103"/>
                  <a:gd name="f73" fmla="val 229"/>
                  <a:gd name="f74" fmla="val 256"/>
                  <a:gd name="f75" fmla="+- 0 0 0"/>
                  <a:gd name="f76" fmla="*/ f4 1 1248"/>
                  <a:gd name="f77" fmla="*/ f5 1 539"/>
                  <a:gd name="f78" fmla="*/ f75 f0 1"/>
                  <a:gd name="f79" fmla="*/ 0 f76 1"/>
                  <a:gd name="f80" fmla="*/ 1248 f76 1"/>
                  <a:gd name="f81" fmla="*/ 539 f77 1"/>
                  <a:gd name="f82" fmla="*/ 0 f77 1"/>
                  <a:gd name="f83" fmla="*/ 332 f77 1"/>
                  <a:gd name="f84" fmla="*/ f78 1 f3"/>
                  <a:gd name="f85" fmla="*/ 360 f77 1"/>
                  <a:gd name="f86" fmla="*/ 5 f76 1"/>
                  <a:gd name="f87" fmla="*/ 387 f77 1"/>
                  <a:gd name="f88" fmla="*/ 27 f76 1"/>
                  <a:gd name="f89" fmla="*/ 414 f77 1"/>
                  <a:gd name="f90" fmla="*/ 54 f76 1"/>
                  <a:gd name="f91" fmla="*/ 436 f77 1"/>
                  <a:gd name="f92" fmla="*/ 92 f76 1"/>
                  <a:gd name="f93" fmla="*/ 463 f77 1"/>
                  <a:gd name="f94" fmla="*/ 141 f76 1"/>
                  <a:gd name="f95" fmla="*/ 490 f77 1"/>
                  <a:gd name="f96" fmla="*/ 195 f76 1"/>
                  <a:gd name="f97" fmla="*/ 512 f77 1"/>
                  <a:gd name="f98" fmla="*/ 255 f76 1"/>
                  <a:gd name="f99" fmla="*/ 212 f76 1"/>
                  <a:gd name="f100" fmla="*/ 517 f77 1"/>
                  <a:gd name="f101" fmla="*/ 179 f76 1"/>
                  <a:gd name="f102" fmla="*/ 157 f76 1"/>
                  <a:gd name="f103" fmla="*/ 468 f77 1"/>
                  <a:gd name="f104" fmla="*/ 447 f77 1"/>
                  <a:gd name="f105" fmla="*/ 136 f76 1"/>
                  <a:gd name="f106" fmla="*/ 425 f77 1"/>
                  <a:gd name="f107" fmla="*/ 403 f77 1"/>
                  <a:gd name="f108" fmla="*/ 381 f77 1"/>
                  <a:gd name="f109" fmla="*/ 365 f77 1"/>
                  <a:gd name="f110" fmla="*/ 343 f77 1"/>
                  <a:gd name="f111" fmla="*/ 201 f76 1"/>
                  <a:gd name="f112" fmla="*/ 327 f77 1"/>
                  <a:gd name="f113" fmla="*/ 266 f76 1"/>
                  <a:gd name="f114" fmla="*/ 294 f77 1"/>
                  <a:gd name="f115" fmla="*/ 353 f76 1"/>
                  <a:gd name="f116" fmla="*/ 262 f77 1"/>
                  <a:gd name="f117" fmla="*/ 445 f76 1"/>
                  <a:gd name="f118" fmla="*/ 234 f77 1"/>
                  <a:gd name="f119" fmla="*/ 554 f76 1"/>
                  <a:gd name="f120" fmla="*/ 213 f77 1"/>
                  <a:gd name="f121" fmla="*/ 662 f76 1"/>
                  <a:gd name="f122" fmla="*/ 191 f77 1"/>
                  <a:gd name="f123" fmla="*/ 890 f76 1"/>
                  <a:gd name="f124" fmla="*/ 153 f77 1"/>
                  <a:gd name="f125" fmla="*/ 993 f76 1"/>
                  <a:gd name="f126" fmla="*/ 136 f77 1"/>
                  <a:gd name="f127" fmla="*/ 1091 f76 1"/>
                  <a:gd name="f128" fmla="*/ 120 f77 1"/>
                  <a:gd name="f129" fmla="*/ 1178 f76 1"/>
                  <a:gd name="f130" fmla="*/ 115 f77 1"/>
                  <a:gd name="f131" fmla="*/ 104 f77 1"/>
                  <a:gd name="f132" fmla="*/ 1161 f76 1"/>
                  <a:gd name="f133" fmla="*/ 22 f77 1"/>
                  <a:gd name="f134" fmla="*/ 1069 f76 1"/>
                  <a:gd name="f135" fmla="*/ 38 f77 1"/>
                  <a:gd name="f136" fmla="*/ 874 f76 1"/>
                  <a:gd name="f137" fmla="*/ 71 f77 1"/>
                  <a:gd name="f138" fmla="*/ 673 f76 1"/>
                  <a:gd name="f139" fmla="*/ 93 f77 1"/>
                  <a:gd name="f140" fmla="*/ 483 f76 1"/>
                  <a:gd name="f141" fmla="*/ 126 f77 1"/>
                  <a:gd name="f142" fmla="*/ 391 f76 1"/>
                  <a:gd name="f143" fmla="*/ 142 f77 1"/>
                  <a:gd name="f144" fmla="*/ 309 f76 1"/>
                  <a:gd name="f145" fmla="*/ 158 f77 1"/>
                  <a:gd name="f146" fmla="*/ 228 f76 1"/>
                  <a:gd name="f147" fmla="*/ 180 f77 1"/>
                  <a:gd name="f148" fmla="*/ 163 f76 1"/>
                  <a:gd name="f149" fmla="*/ 202 f77 1"/>
                  <a:gd name="f150" fmla="*/ 103 f76 1"/>
                  <a:gd name="f151" fmla="*/ 229 f77 1"/>
                  <a:gd name="f152" fmla="*/ 256 f77 1"/>
                  <a:gd name="f153" fmla="*/ 22 f76 1"/>
                  <a:gd name="f154" fmla="+- f84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154">
                    <a:pos x="f79" y="f83"/>
                  </a:cxn>
                  <a:cxn ang="f154">
                    <a:pos x="f79" y="f85"/>
                  </a:cxn>
                  <a:cxn ang="f154">
                    <a:pos x="f86" y="f87"/>
                  </a:cxn>
                  <a:cxn ang="f154">
                    <a:pos x="f88" y="f89"/>
                  </a:cxn>
                  <a:cxn ang="f154">
                    <a:pos x="f90" y="f91"/>
                  </a:cxn>
                  <a:cxn ang="f154">
                    <a:pos x="f92" y="f93"/>
                  </a:cxn>
                  <a:cxn ang="f154">
                    <a:pos x="f94" y="f95"/>
                  </a:cxn>
                  <a:cxn ang="f154">
                    <a:pos x="f96" y="f97"/>
                  </a:cxn>
                  <a:cxn ang="f154">
                    <a:pos x="f98" y="f81"/>
                  </a:cxn>
                  <a:cxn ang="f154">
                    <a:pos x="f99" y="f100"/>
                  </a:cxn>
                  <a:cxn ang="f154">
                    <a:pos x="f101" y="f95"/>
                  </a:cxn>
                  <a:cxn ang="f154">
                    <a:pos x="f102" y="f103"/>
                  </a:cxn>
                  <a:cxn ang="f154">
                    <a:pos x="f94" y="f104"/>
                  </a:cxn>
                  <a:cxn ang="f154">
                    <a:pos x="f105" y="f106"/>
                  </a:cxn>
                  <a:cxn ang="f154">
                    <a:pos x="f105" y="f107"/>
                  </a:cxn>
                  <a:cxn ang="f154">
                    <a:pos x="f94" y="f108"/>
                  </a:cxn>
                  <a:cxn ang="f154">
                    <a:pos x="f102" y="f109"/>
                  </a:cxn>
                  <a:cxn ang="f154">
                    <a:pos x="f101" y="f110"/>
                  </a:cxn>
                  <a:cxn ang="f154">
                    <a:pos x="f111" y="f112"/>
                  </a:cxn>
                  <a:cxn ang="f154">
                    <a:pos x="f113" y="f114"/>
                  </a:cxn>
                  <a:cxn ang="f154">
                    <a:pos x="f115" y="f116"/>
                  </a:cxn>
                  <a:cxn ang="f154">
                    <a:pos x="f117" y="f118"/>
                  </a:cxn>
                  <a:cxn ang="f154">
                    <a:pos x="f119" y="f120"/>
                  </a:cxn>
                  <a:cxn ang="f154">
                    <a:pos x="f121" y="f122"/>
                  </a:cxn>
                  <a:cxn ang="f154">
                    <a:pos x="f123" y="f124"/>
                  </a:cxn>
                  <a:cxn ang="f154">
                    <a:pos x="f125" y="f126"/>
                  </a:cxn>
                  <a:cxn ang="f154">
                    <a:pos x="f127" y="f128"/>
                  </a:cxn>
                  <a:cxn ang="f154">
                    <a:pos x="f129" y="f130"/>
                  </a:cxn>
                  <a:cxn ang="f154">
                    <a:pos x="f80" y="f131"/>
                  </a:cxn>
                  <a:cxn ang="f154">
                    <a:pos x="f80" y="f82"/>
                  </a:cxn>
                  <a:cxn ang="f154">
                    <a:pos x="f132" y="f133"/>
                  </a:cxn>
                  <a:cxn ang="f154">
                    <a:pos x="f134" y="f135"/>
                  </a:cxn>
                  <a:cxn ang="f154">
                    <a:pos x="f136" y="f137"/>
                  </a:cxn>
                  <a:cxn ang="f154">
                    <a:pos x="f138" y="f139"/>
                  </a:cxn>
                  <a:cxn ang="f154">
                    <a:pos x="f140" y="f141"/>
                  </a:cxn>
                  <a:cxn ang="f154">
                    <a:pos x="f142" y="f143"/>
                  </a:cxn>
                  <a:cxn ang="f154">
                    <a:pos x="f144" y="f145"/>
                  </a:cxn>
                  <a:cxn ang="f154">
                    <a:pos x="f146" y="f147"/>
                  </a:cxn>
                  <a:cxn ang="f154">
                    <a:pos x="f148" y="f149"/>
                  </a:cxn>
                  <a:cxn ang="f154">
                    <a:pos x="f150" y="f151"/>
                  </a:cxn>
                  <a:cxn ang="f154">
                    <a:pos x="f90" y="f152"/>
                  </a:cxn>
                  <a:cxn ang="f154">
                    <a:pos x="f153" y="f114"/>
                  </a:cxn>
                  <a:cxn ang="f154">
                    <a:pos x="f79" y="f83"/>
                  </a:cxn>
                  <a:cxn ang="f154">
                    <a:pos x="f79" y="f83"/>
                  </a:cxn>
                </a:cxnLst>
                <a:rect l="f79" t="f82" r="f80" b="f81"/>
                <a:pathLst>
                  <a:path w="1248" h="539">
                    <a:moveTo>
                      <a:pt x="f6" y="f9"/>
                    </a:moveTo>
                    <a:lnTo>
                      <a:pt x="f6" y="f2"/>
                    </a:lnTo>
                    <a:lnTo>
                      <a:pt x="f10" y="f11"/>
                    </a:lnTo>
                    <a:lnTo>
                      <a:pt x="f12" y="f13"/>
                    </a:lnTo>
                    <a:lnTo>
                      <a:pt x="f14" y="f15"/>
                    </a:lnTo>
                    <a:lnTo>
                      <a:pt x="f16" y="f17"/>
                    </a:lnTo>
                    <a:lnTo>
                      <a:pt x="f18" y="f19"/>
                    </a:lnTo>
                    <a:lnTo>
                      <a:pt x="f20" y="f21"/>
                    </a:lnTo>
                    <a:lnTo>
                      <a:pt x="f22" y="f8"/>
                    </a:lnTo>
                    <a:lnTo>
                      <a:pt x="f23" y="f24"/>
                    </a:lnTo>
                    <a:lnTo>
                      <a:pt x="f25" y="f19"/>
                    </a:lnTo>
                    <a:lnTo>
                      <a:pt x="f26" y="f27"/>
                    </a:lnTo>
                    <a:lnTo>
                      <a:pt x="f18" y="f28"/>
                    </a:lnTo>
                    <a:lnTo>
                      <a:pt x="f29" y="f30"/>
                    </a:lnTo>
                    <a:lnTo>
                      <a:pt x="f29" y="f31"/>
                    </a:lnTo>
                    <a:lnTo>
                      <a:pt x="f18" y="f32"/>
                    </a:lnTo>
                    <a:lnTo>
                      <a:pt x="f26" y="f33"/>
                    </a:lnTo>
                    <a:lnTo>
                      <a:pt x="f25" y="f34"/>
                    </a:lnTo>
                    <a:lnTo>
                      <a:pt x="f35" y="f36"/>
                    </a:lnTo>
                    <a:lnTo>
                      <a:pt x="f37" y="f38"/>
                    </a:lnTo>
                    <a:lnTo>
                      <a:pt x="f39" y="f40"/>
                    </a:lnTo>
                    <a:lnTo>
                      <a:pt x="f41" y="f42"/>
                    </a:lnTo>
                    <a:lnTo>
                      <a:pt x="f43" y="f44"/>
                    </a:lnTo>
                    <a:lnTo>
                      <a:pt x="f45" y="f46"/>
                    </a:lnTo>
                    <a:lnTo>
                      <a:pt x="f47" y="f48"/>
                    </a:lnTo>
                    <a:lnTo>
                      <a:pt x="f49" y="f29"/>
                    </a:lnTo>
                    <a:lnTo>
                      <a:pt x="f50" y="f51"/>
                    </a:lnTo>
                    <a:lnTo>
                      <a:pt x="f52" y="f53"/>
                    </a:lnTo>
                    <a:lnTo>
                      <a:pt x="f7" y="f54"/>
                    </a:lnTo>
                    <a:lnTo>
                      <a:pt x="f7" y="f6"/>
                    </a:lnTo>
                    <a:lnTo>
                      <a:pt x="f55" y="f56"/>
                    </a:lnTo>
                    <a:lnTo>
                      <a:pt x="f57" y="f58"/>
                    </a:lnTo>
                    <a:lnTo>
                      <a:pt x="f59" y="f60"/>
                    </a:lnTo>
                    <a:lnTo>
                      <a:pt x="f61" y="f62"/>
                    </a:lnTo>
                    <a:lnTo>
                      <a:pt x="f63" y="f64"/>
                    </a:lnTo>
                    <a:lnTo>
                      <a:pt x="f65" y="f66"/>
                    </a:lnTo>
                    <a:lnTo>
                      <a:pt x="f67" y="f68"/>
                    </a:lnTo>
                    <a:lnTo>
                      <a:pt x="f69" y="f3"/>
                    </a:lnTo>
                    <a:lnTo>
                      <a:pt x="f70" y="f71"/>
                    </a:lnTo>
                    <a:lnTo>
                      <a:pt x="f72" y="f73"/>
                    </a:lnTo>
                    <a:lnTo>
                      <a:pt x="f14" y="f74"/>
                    </a:lnTo>
                    <a:lnTo>
                      <a:pt x="f56" y="f38"/>
                    </a:lnTo>
                    <a:lnTo>
                      <a:pt x="f6" y="f9"/>
                    </a:lnTo>
                    <a:lnTo>
                      <a:pt x="f6" y="f9"/>
                    </a:lnTo>
                    <a:close/>
                  </a:path>
                </a:pathLst>
              </a:custGeom>
              <a:gradFill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/>
              </a:gra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5272560" y="2128680"/>
              <a:ext cx="2896560" cy="24400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96"/>
                <a:gd name="f7" fmla="val 1469"/>
                <a:gd name="f8" fmla="val 771"/>
                <a:gd name="f9" fmla="val 1088"/>
                <a:gd name="f10" fmla="val 982"/>
                <a:gd name="f11" fmla="val 1061"/>
                <a:gd name="f12" fmla="val 1178"/>
                <a:gd name="f13" fmla="val 1034"/>
                <a:gd name="f14" fmla="val 1357"/>
                <a:gd name="f15" fmla="val 1012"/>
                <a:gd name="f16" fmla="val 1520"/>
                <a:gd name="f17" fmla="val 985"/>
                <a:gd name="f18" fmla="val 1666"/>
                <a:gd name="f19" fmla="val 957"/>
                <a:gd name="f20" fmla="val 1796"/>
                <a:gd name="f21" fmla="val 930"/>
                <a:gd name="f22" fmla="val 1916"/>
                <a:gd name="f23" fmla="val 897"/>
                <a:gd name="f24" fmla="val 2013"/>
                <a:gd name="f25" fmla="val 870"/>
                <a:gd name="f26" fmla="val 2100"/>
                <a:gd name="f27" fmla="val 832"/>
                <a:gd name="f28" fmla="val 2171"/>
                <a:gd name="f29" fmla="val 800"/>
                <a:gd name="f30" fmla="val 2220"/>
                <a:gd name="f31" fmla="val 756"/>
                <a:gd name="f32" fmla="val 2263"/>
                <a:gd name="f33" fmla="val 712"/>
                <a:gd name="f34" fmla="val 2285"/>
                <a:gd name="f35" fmla="val 669"/>
                <a:gd name="f36" fmla="val 614"/>
                <a:gd name="f37" fmla="val 2290"/>
                <a:gd name="f38" fmla="val 560"/>
                <a:gd name="f39" fmla="val 2269"/>
                <a:gd name="f40" fmla="val 500"/>
                <a:gd name="f41" fmla="val 2241"/>
                <a:gd name="f42" fmla="val 457"/>
                <a:gd name="f43" fmla="val 2198"/>
                <a:gd name="f44" fmla="val 408"/>
                <a:gd name="f45" fmla="val 2144"/>
                <a:gd name="f46" fmla="val 364"/>
                <a:gd name="f47" fmla="val 2079"/>
                <a:gd name="f48" fmla="val 321"/>
                <a:gd name="f49" fmla="val 2008"/>
                <a:gd name="f50" fmla="val 277"/>
                <a:gd name="f51" fmla="val 1927"/>
                <a:gd name="f52" fmla="val 234"/>
                <a:gd name="f53" fmla="val 1769"/>
                <a:gd name="f54" fmla="val 157"/>
                <a:gd name="f55" fmla="val 1688"/>
                <a:gd name="f56" fmla="val 125"/>
                <a:gd name="f57" fmla="val 1612"/>
                <a:gd name="f58" fmla="val 92"/>
                <a:gd name="f59" fmla="val 1536"/>
                <a:gd name="f60" fmla="val 65"/>
                <a:gd name="f61" fmla="val 1476"/>
                <a:gd name="f62" fmla="val 43"/>
                <a:gd name="f63" fmla="val 1422"/>
                <a:gd name="f64" fmla="val 27"/>
                <a:gd name="f65" fmla="val 1384"/>
                <a:gd name="f66" fmla="val 10"/>
                <a:gd name="f67" fmla="val 5"/>
                <a:gd name="f68" fmla="val 1346"/>
                <a:gd name="f69" fmla="val 1498"/>
                <a:gd name="f70" fmla="val 54"/>
                <a:gd name="f71" fmla="val 1655"/>
                <a:gd name="f72" fmla="val 119"/>
                <a:gd name="f73" fmla="val 1807"/>
                <a:gd name="f74" fmla="val 185"/>
                <a:gd name="f75" fmla="val 1948"/>
                <a:gd name="f76" fmla="val 255"/>
                <a:gd name="f77" fmla="val 288"/>
                <a:gd name="f78" fmla="val 2068"/>
                <a:gd name="f79" fmla="val 326"/>
                <a:gd name="f80" fmla="val 2122"/>
                <a:gd name="f81" fmla="val 402"/>
                <a:gd name="f82" fmla="val 2209"/>
                <a:gd name="f83" fmla="val 440"/>
                <a:gd name="f84" fmla="val 2236"/>
                <a:gd name="f85" fmla="val 478"/>
                <a:gd name="f86" fmla="val 2252"/>
                <a:gd name="f87" fmla="val 522"/>
                <a:gd name="f88" fmla="val 2258"/>
                <a:gd name="f89" fmla="val 598"/>
                <a:gd name="f90" fmla="val 636"/>
                <a:gd name="f91" fmla="val 2214"/>
                <a:gd name="f92" fmla="val 702"/>
                <a:gd name="f93" fmla="val 729"/>
                <a:gd name="f94" fmla="val 2062"/>
                <a:gd name="f95" fmla="val 1997"/>
                <a:gd name="f96" fmla="val 778"/>
                <a:gd name="f97" fmla="val 1921"/>
                <a:gd name="f98" fmla="val 1834"/>
                <a:gd name="f99" fmla="val 821"/>
                <a:gd name="f100" fmla="val 1748"/>
                <a:gd name="f101" fmla="val 843"/>
                <a:gd name="f102" fmla="val 1552"/>
                <a:gd name="f103" fmla="val 876"/>
                <a:gd name="f104" fmla="val 1351"/>
                <a:gd name="f105" fmla="val 908"/>
                <a:gd name="f106" fmla="val 1134"/>
                <a:gd name="f107" fmla="val 941"/>
                <a:gd name="f108" fmla="val 923"/>
                <a:gd name="f109" fmla="val 968"/>
                <a:gd name="f110" fmla="val 716"/>
                <a:gd name="f111" fmla="val 995"/>
                <a:gd name="f112" fmla="val 521"/>
                <a:gd name="f113" fmla="val 1028"/>
                <a:gd name="f114" fmla="val 434"/>
                <a:gd name="f115" fmla="val 1044"/>
                <a:gd name="f116" fmla="val 353"/>
                <a:gd name="f117" fmla="val 1066"/>
                <a:gd name="f118" fmla="val 1082"/>
                <a:gd name="f119" fmla="val 206"/>
                <a:gd name="f120" fmla="val 1104"/>
                <a:gd name="f121" fmla="val 147"/>
                <a:gd name="f122" fmla="val 1126"/>
                <a:gd name="f123" fmla="val 1148"/>
                <a:gd name="f124" fmla="val 1175"/>
                <a:gd name="f125" fmla="val 22"/>
                <a:gd name="f126" fmla="val 1202"/>
                <a:gd name="f127" fmla="val 6"/>
                <a:gd name="f128" fmla="val 1229"/>
                <a:gd name="f129" fmla="val 1262"/>
                <a:gd name="f130" fmla="val 11"/>
                <a:gd name="f131" fmla="val 1295"/>
                <a:gd name="f132" fmla="val 1327"/>
                <a:gd name="f133" fmla="val 1355"/>
                <a:gd name="f134" fmla="val 98"/>
                <a:gd name="f135" fmla="val 1382"/>
                <a:gd name="f136" fmla="val 141"/>
                <a:gd name="f137" fmla="val 1404"/>
                <a:gd name="f138" fmla="val 196"/>
                <a:gd name="f139" fmla="val 1425"/>
                <a:gd name="f140" fmla="val 261"/>
                <a:gd name="f141" fmla="val 1447"/>
                <a:gd name="f142" fmla="val 266"/>
                <a:gd name="f143" fmla="val 1442"/>
                <a:gd name="f144" fmla="val 217"/>
                <a:gd name="f145" fmla="val 1414"/>
                <a:gd name="f146" fmla="val 174"/>
                <a:gd name="f147" fmla="val 1387"/>
                <a:gd name="f148" fmla="val 1360"/>
                <a:gd name="f149" fmla="val 1333"/>
                <a:gd name="f150" fmla="val 120"/>
                <a:gd name="f151" fmla="val 1306"/>
                <a:gd name="f152" fmla="val 1278"/>
                <a:gd name="f153" fmla="val 1257"/>
                <a:gd name="f154" fmla="val 212"/>
                <a:gd name="f155" fmla="val 1208"/>
                <a:gd name="f156" fmla="val 272"/>
                <a:gd name="f157" fmla="val 1186"/>
                <a:gd name="f158" fmla="val 342"/>
                <a:gd name="f159" fmla="val 1164"/>
                <a:gd name="f160" fmla="val 423"/>
                <a:gd name="f161" fmla="val 1142"/>
                <a:gd name="f162" fmla="val 527"/>
                <a:gd name="f163" fmla="val 1121"/>
                <a:gd name="f164" fmla="val 641"/>
                <a:gd name="f165" fmla="+- 0 0 0"/>
                <a:gd name="f166" fmla="*/ f3 1 2296"/>
                <a:gd name="f167" fmla="*/ f4 1 1469"/>
                <a:gd name="f168" fmla="*/ f165 f0 1"/>
                <a:gd name="f169" fmla="*/ 0 f166 1"/>
                <a:gd name="f170" fmla="*/ 2296 f166 1"/>
                <a:gd name="f171" fmla="*/ 1469 f167 1"/>
                <a:gd name="f172" fmla="*/ 0 f167 1"/>
                <a:gd name="f173" fmla="*/ 982 f166 1"/>
                <a:gd name="f174" fmla="*/ 1061 f167 1"/>
                <a:gd name="f175" fmla="*/ f168 1 f2"/>
                <a:gd name="f176" fmla="*/ 1357 f166 1"/>
                <a:gd name="f177" fmla="*/ 1012 f167 1"/>
                <a:gd name="f178" fmla="*/ 1666 f166 1"/>
                <a:gd name="f179" fmla="*/ 957 f167 1"/>
                <a:gd name="f180" fmla="*/ 1916 f166 1"/>
                <a:gd name="f181" fmla="*/ 897 f167 1"/>
                <a:gd name="f182" fmla="*/ 2100 f166 1"/>
                <a:gd name="f183" fmla="*/ 832 f167 1"/>
                <a:gd name="f184" fmla="*/ 2220 f166 1"/>
                <a:gd name="f185" fmla="*/ 756 f167 1"/>
                <a:gd name="f186" fmla="*/ 2285 f166 1"/>
                <a:gd name="f187" fmla="*/ 669 f167 1"/>
                <a:gd name="f188" fmla="*/ 2290 f166 1"/>
                <a:gd name="f189" fmla="*/ 560 f167 1"/>
                <a:gd name="f190" fmla="*/ 2241 f166 1"/>
                <a:gd name="f191" fmla="*/ 457 f167 1"/>
                <a:gd name="f192" fmla="*/ 2144 f166 1"/>
                <a:gd name="f193" fmla="*/ 364 f167 1"/>
                <a:gd name="f194" fmla="*/ 2008 f166 1"/>
                <a:gd name="f195" fmla="*/ 277 f167 1"/>
                <a:gd name="f196" fmla="*/ 1769 f166 1"/>
                <a:gd name="f197" fmla="*/ 157 f167 1"/>
                <a:gd name="f198" fmla="*/ 1612 f166 1"/>
                <a:gd name="f199" fmla="*/ 92 f167 1"/>
                <a:gd name="f200" fmla="*/ 1476 f166 1"/>
                <a:gd name="f201" fmla="*/ 43 f167 1"/>
                <a:gd name="f202" fmla="*/ 1384 f166 1"/>
                <a:gd name="f203" fmla="*/ 10 f167 1"/>
                <a:gd name="f204" fmla="*/ 1346 f166 1"/>
                <a:gd name="f205" fmla="*/ 1655 f166 1"/>
                <a:gd name="f206" fmla="*/ 119 f167 1"/>
                <a:gd name="f207" fmla="*/ 1948 f166 1"/>
                <a:gd name="f208" fmla="*/ 255 f167 1"/>
                <a:gd name="f209" fmla="*/ 2068 f166 1"/>
                <a:gd name="f210" fmla="*/ 326 f167 1"/>
                <a:gd name="f211" fmla="*/ 2171 f166 1"/>
                <a:gd name="f212" fmla="*/ 402 f167 1"/>
                <a:gd name="f213" fmla="*/ 2236 f166 1"/>
                <a:gd name="f214" fmla="*/ 478 f167 1"/>
                <a:gd name="f215" fmla="*/ 2263 f166 1"/>
                <a:gd name="f216" fmla="*/ 636 f167 1"/>
                <a:gd name="f217" fmla="*/ 702 f167 1"/>
                <a:gd name="f218" fmla="*/ 2062 f166 1"/>
                <a:gd name="f219" fmla="*/ 1921 f166 1"/>
                <a:gd name="f220" fmla="*/ 800 f167 1"/>
                <a:gd name="f221" fmla="*/ 1748 f166 1"/>
                <a:gd name="f222" fmla="*/ 843 f167 1"/>
                <a:gd name="f223" fmla="*/ 1351 f166 1"/>
                <a:gd name="f224" fmla="*/ 908 f167 1"/>
                <a:gd name="f225" fmla="*/ 923 f166 1"/>
                <a:gd name="f226" fmla="*/ 968 f167 1"/>
                <a:gd name="f227" fmla="*/ 521 f166 1"/>
                <a:gd name="f228" fmla="*/ 1028 f167 1"/>
                <a:gd name="f229" fmla="*/ 353 f166 1"/>
                <a:gd name="f230" fmla="*/ 1066 f167 1"/>
                <a:gd name="f231" fmla="*/ 206 f166 1"/>
                <a:gd name="f232" fmla="*/ 1104 f167 1"/>
                <a:gd name="f233" fmla="*/ 92 f166 1"/>
                <a:gd name="f234" fmla="*/ 1148 f167 1"/>
                <a:gd name="f235" fmla="*/ 22 f166 1"/>
                <a:gd name="f236" fmla="*/ 1202 f167 1"/>
                <a:gd name="f237" fmla="*/ 1262 f167 1"/>
                <a:gd name="f238" fmla="*/ 27 f166 1"/>
                <a:gd name="f239" fmla="*/ 1327 f167 1"/>
                <a:gd name="f240" fmla="*/ 98 f166 1"/>
                <a:gd name="f241" fmla="*/ 1382 f167 1"/>
                <a:gd name="f242" fmla="*/ 196 f166 1"/>
                <a:gd name="f243" fmla="*/ 1425 f167 1"/>
                <a:gd name="f244" fmla="*/ 326 f166 1"/>
                <a:gd name="f245" fmla="*/ 217 f166 1"/>
                <a:gd name="f246" fmla="*/ 1414 f167 1"/>
                <a:gd name="f247" fmla="*/ 147 f166 1"/>
                <a:gd name="f248" fmla="*/ 1360 f167 1"/>
                <a:gd name="f249" fmla="*/ 120 f166 1"/>
                <a:gd name="f250" fmla="*/ 1306 f167 1"/>
                <a:gd name="f251" fmla="*/ 141 f166 1"/>
                <a:gd name="f252" fmla="*/ 1257 f167 1"/>
                <a:gd name="f253" fmla="*/ 212 f166 1"/>
                <a:gd name="f254" fmla="*/ 1208 f167 1"/>
                <a:gd name="f255" fmla="*/ 342 f166 1"/>
                <a:gd name="f256" fmla="*/ 1164 f167 1"/>
                <a:gd name="f257" fmla="*/ 527 f166 1"/>
                <a:gd name="f258" fmla="*/ 1121 f167 1"/>
                <a:gd name="f259" fmla="*/ 771 f166 1"/>
                <a:gd name="f260" fmla="*/ 1088 f167 1"/>
                <a:gd name="f261" fmla="+- f175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1">
                  <a:pos x="f173" y="f174"/>
                </a:cxn>
                <a:cxn ang="f261">
                  <a:pos x="f176" y="f177"/>
                </a:cxn>
                <a:cxn ang="f261">
                  <a:pos x="f178" y="f179"/>
                </a:cxn>
                <a:cxn ang="f261">
                  <a:pos x="f180" y="f181"/>
                </a:cxn>
                <a:cxn ang="f261">
                  <a:pos x="f182" y="f183"/>
                </a:cxn>
                <a:cxn ang="f261">
                  <a:pos x="f184" y="f185"/>
                </a:cxn>
                <a:cxn ang="f261">
                  <a:pos x="f186" y="f187"/>
                </a:cxn>
                <a:cxn ang="f261">
                  <a:pos x="f188" y="f189"/>
                </a:cxn>
                <a:cxn ang="f261">
                  <a:pos x="f190" y="f191"/>
                </a:cxn>
                <a:cxn ang="f261">
                  <a:pos x="f192" y="f193"/>
                </a:cxn>
                <a:cxn ang="f261">
                  <a:pos x="f194" y="f195"/>
                </a:cxn>
                <a:cxn ang="f261">
                  <a:pos x="f196" y="f197"/>
                </a:cxn>
                <a:cxn ang="f261">
                  <a:pos x="f198" y="f199"/>
                </a:cxn>
                <a:cxn ang="f261">
                  <a:pos x="f200" y="f201"/>
                </a:cxn>
                <a:cxn ang="f261">
                  <a:pos x="f202" y="f203"/>
                </a:cxn>
                <a:cxn ang="f261">
                  <a:pos x="f204" y="f172"/>
                </a:cxn>
                <a:cxn ang="f261">
                  <a:pos x="f205" y="f206"/>
                </a:cxn>
                <a:cxn ang="f261">
                  <a:pos x="f207" y="f208"/>
                </a:cxn>
                <a:cxn ang="f261">
                  <a:pos x="f209" y="f210"/>
                </a:cxn>
                <a:cxn ang="f261">
                  <a:pos x="f211" y="f212"/>
                </a:cxn>
                <a:cxn ang="f261">
                  <a:pos x="f213" y="f214"/>
                </a:cxn>
                <a:cxn ang="f261">
                  <a:pos x="f215" y="f189"/>
                </a:cxn>
                <a:cxn ang="f261">
                  <a:pos x="f190" y="f216"/>
                </a:cxn>
                <a:cxn ang="f261">
                  <a:pos x="f211" y="f217"/>
                </a:cxn>
                <a:cxn ang="f261">
                  <a:pos x="f218" y="f185"/>
                </a:cxn>
                <a:cxn ang="f261">
                  <a:pos x="f219" y="f220"/>
                </a:cxn>
                <a:cxn ang="f261">
                  <a:pos x="f221" y="f222"/>
                </a:cxn>
                <a:cxn ang="f261">
                  <a:pos x="f223" y="f224"/>
                </a:cxn>
                <a:cxn ang="f261">
                  <a:pos x="f225" y="f226"/>
                </a:cxn>
                <a:cxn ang="f261">
                  <a:pos x="f227" y="f228"/>
                </a:cxn>
                <a:cxn ang="f261">
                  <a:pos x="f229" y="f230"/>
                </a:cxn>
                <a:cxn ang="f261">
                  <a:pos x="f231" y="f232"/>
                </a:cxn>
                <a:cxn ang="f261">
                  <a:pos x="f233" y="f234"/>
                </a:cxn>
                <a:cxn ang="f261">
                  <a:pos x="f235" y="f236"/>
                </a:cxn>
                <a:cxn ang="f261">
                  <a:pos x="f169" y="f237"/>
                </a:cxn>
                <a:cxn ang="f261">
                  <a:pos x="f238" y="f239"/>
                </a:cxn>
                <a:cxn ang="f261">
                  <a:pos x="f240" y="f241"/>
                </a:cxn>
                <a:cxn ang="f261">
                  <a:pos x="f242" y="f243"/>
                </a:cxn>
                <a:cxn ang="f261">
                  <a:pos x="f244" y="f171"/>
                </a:cxn>
                <a:cxn ang="f261">
                  <a:pos x="f245" y="f246"/>
                </a:cxn>
                <a:cxn ang="f261">
                  <a:pos x="f247" y="f248"/>
                </a:cxn>
                <a:cxn ang="f261">
                  <a:pos x="f249" y="f250"/>
                </a:cxn>
                <a:cxn ang="f261">
                  <a:pos x="f251" y="f252"/>
                </a:cxn>
                <a:cxn ang="f261">
                  <a:pos x="f253" y="f254"/>
                </a:cxn>
                <a:cxn ang="f261">
                  <a:pos x="f255" y="f256"/>
                </a:cxn>
                <a:cxn ang="f261">
                  <a:pos x="f257" y="f258"/>
                </a:cxn>
                <a:cxn ang="f261">
                  <a:pos x="f259" y="f260"/>
                </a:cxn>
              </a:cxnLst>
              <a:rect l="f169" t="f172" r="f170" b="f171"/>
              <a:pathLst>
                <a:path w="2296" h="1469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6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14" y="f67"/>
                  </a:lnTo>
                  <a:lnTo>
                    <a:pt x="f68" y="f5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24" y="f77"/>
                  </a:lnTo>
                  <a:lnTo>
                    <a:pt x="f78" y="f79"/>
                  </a:lnTo>
                  <a:lnTo>
                    <a:pt x="f80" y="f46"/>
                  </a:lnTo>
                  <a:lnTo>
                    <a:pt x="f28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32" y="f38"/>
                  </a:lnTo>
                  <a:lnTo>
                    <a:pt x="f88" y="f89"/>
                  </a:lnTo>
                  <a:lnTo>
                    <a:pt x="f41" y="f90"/>
                  </a:lnTo>
                  <a:lnTo>
                    <a:pt x="f91" y="f35"/>
                  </a:lnTo>
                  <a:lnTo>
                    <a:pt x="f28" y="f92"/>
                  </a:lnTo>
                  <a:lnTo>
                    <a:pt x="f80" y="f93"/>
                  </a:lnTo>
                  <a:lnTo>
                    <a:pt x="f94" y="f31"/>
                  </a:lnTo>
                  <a:lnTo>
                    <a:pt x="f95" y="f96"/>
                  </a:lnTo>
                  <a:lnTo>
                    <a:pt x="f97" y="f29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50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58" y="f123"/>
                  </a:lnTo>
                  <a:lnTo>
                    <a:pt x="f70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5" y="f129"/>
                  </a:lnTo>
                  <a:lnTo>
                    <a:pt x="f130" y="f131"/>
                  </a:lnTo>
                  <a:lnTo>
                    <a:pt x="f64" y="f132"/>
                  </a:lnTo>
                  <a:lnTo>
                    <a:pt x="f70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79" y="f7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21" y="f148"/>
                  </a:lnTo>
                  <a:lnTo>
                    <a:pt x="f56" y="f149"/>
                  </a:lnTo>
                  <a:lnTo>
                    <a:pt x="f150" y="f151"/>
                  </a:lnTo>
                  <a:lnTo>
                    <a:pt x="f56" y="f152"/>
                  </a:lnTo>
                  <a:lnTo>
                    <a:pt x="f136" y="f153"/>
                  </a:lnTo>
                  <a:lnTo>
                    <a:pt x="f146" y="f128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64" y="f120"/>
                  </a:lnTo>
                  <a:lnTo>
                    <a:pt x="f8" y="f9"/>
                  </a:lnTo>
                  <a:lnTo>
                    <a:pt x="f8" y="f9"/>
                  </a:lnTo>
                  <a:close/>
                </a:path>
              </a:pathLst>
            </a:custGeom>
            <a:gradFill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/>
            </a:gra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0" y="0"/>
              <a:ext cx="9139320" cy="2819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40"/>
                <a:gd name="f7" fmla="val 1906"/>
                <a:gd name="f8" fmla="+- 0 0 0"/>
                <a:gd name="f9" fmla="*/ f3 1 5740"/>
                <a:gd name="f10" fmla="*/ f4 1 1906"/>
                <a:gd name="f11" fmla="*/ f8 f0 1"/>
                <a:gd name="f12" fmla="*/ 0 f9 1"/>
                <a:gd name="f13" fmla="*/ 5740 f9 1"/>
                <a:gd name="f14" fmla="*/ 1906 f10 1"/>
                <a:gd name="f15" fmla="*/ 0 f10 1"/>
                <a:gd name="f16" fmla="*/ f11 1 f2"/>
                <a:gd name="f17" fmla="+- f1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12" y="f15"/>
                </a:cxn>
                <a:cxn ang="f17">
                  <a:pos x="f12" y="f14"/>
                </a:cxn>
                <a:cxn ang="f17">
                  <a:pos x="f13" y="f14"/>
                </a:cxn>
                <a:cxn ang="f17">
                  <a:pos x="f13" y="f15"/>
                </a:cxn>
                <a:cxn ang="f17">
                  <a:pos x="f12" y="f15"/>
                </a:cxn>
                <a:cxn ang="f17">
                  <a:pos x="f12" y="f15"/>
                </a:cxn>
              </a:cxnLst>
              <a:rect l="f12" t="f15" r="f13" b="f14"/>
              <a:pathLst>
                <a:path w="5740" h="1906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gradFill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/>
            </a:gra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</p:grpSp>
      <p:sp>
        <p:nvSpPr>
          <p:cNvPr id="11" name="Title Placeholder 10"/>
          <p:cNvSpPr txBox="1">
            <a:spLocks noGrp="1"/>
          </p:cNvSpPr>
          <p:nvPr>
            <p:ph type="title"/>
          </p:nvPr>
        </p:nvSpPr>
        <p:spPr>
          <a:xfrm>
            <a:off x="457200" y="128160"/>
            <a:ext cx="8228160" cy="143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2" name="Text Placeholder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13" name="Date Placeholder 12"/>
          <p:cNvSpPr txBox="1">
            <a:spLocks noGrp="1"/>
          </p:cNvSpPr>
          <p:nvPr>
            <p:ph type="dt" sz="half" idx="2"/>
          </p:nvPr>
        </p:nvSpPr>
        <p:spPr>
          <a:xfrm>
            <a:off x="457200" y="6248160"/>
            <a:ext cx="2131920" cy="4748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/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baseline="0"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Footer Placeholder 13"/>
          <p:cNvSpPr txBox="1">
            <a:spLocks noGrp="1"/>
          </p:cNvSpPr>
          <p:nvPr>
            <p:ph type="ftr" sz="quarter" idx="3"/>
          </p:nvPr>
        </p:nvSpPr>
        <p:spPr>
          <a:xfrm>
            <a:off x="3123720" y="6249240"/>
            <a:ext cx="2894040" cy="475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/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baseline="0"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Slide Number Placeholder 14"/>
          <p:cNvSpPr txBox="1">
            <a:spLocks noGrp="1"/>
          </p:cNvSpPr>
          <p:nvPr>
            <p:ph type="sldNum" sz="quarter" idx="4"/>
          </p:nvPr>
        </p:nvSpPr>
        <p:spPr>
          <a:xfrm>
            <a:off x="6552719" y="6252840"/>
            <a:ext cx="2132280" cy="47484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baseline="0"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732B5BE-9192-4ABD-AC17-C570E3DE16FB}" type="slidenum">
              <a:t>‹#›</a:t>
            </a:fld>
            <a:endParaRPr 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6760" y="6260760"/>
            <a:ext cx="534600" cy="5158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457200" algn="l"/>
          <a:tab pos="914400" algn="l"/>
          <a:tab pos="1371599" algn="l"/>
          <a:tab pos="1828800" algn="l"/>
          <a:tab pos="2286000" algn="l"/>
          <a:tab pos="2743199" algn="l"/>
          <a:tab pos="3200400" algn="l"/>
          <a:tab pos="3657600" algn="l"/>
          <a:tab pos="4114800" algn="l"/>
          <a:tab pos="4572000" algn="l"/>
          <a:tab pos="5029200" algn="l"/>
          <a:tab pos="5486399" algn="l"/>
          <a:tab pos="5943600" algn="l"/>
          <a:tab pos="6400799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400" b="1" i="0" u="none" strike="noStrike" baseline="0">
          <a:ln>
            <a:noFill/>
          </a:ln>
          <a:solidFill>
            <a:srgbClr val="FFCC00"/>
          </a:solidFill>
          <a:effectLst>
            <a:outerShdw dist="17961" dir="2700000">
              <a:scrgbClr r="0" g="0" b="0"/>
            </a:outerShdw>
          </a:effectLst>
          <a:latin typeface="Garamond" pitchFamily="18"/>
          <a:ea typeface="DejaVu Sans" pitchFamily="2"/>
          <a:cs typeface="DejaVu Sans" pitchFamily="2"/>
        </a:defRPr>
      </a:lvl1pPr>
    </p:titleStyle>
    <p:bodyStyle>
      <a:lvl1pPr lvl="0">
        <a:buClr>
          <a:srgbClr val="FFCC00"/>
        </a:buClr>
        <a:buSzPct val="70000"/>
        <a:buFont typeface="Wingdings" pitchFamily="2"/>
        <a:buChar char=""/>
        <a:defRPr lang="en-US"/>
      </a:lvl1pPr>
      <a:lvl2pPr lvl="1">
        <a:buClr>
          <a:srgbClr val="A886E0"/>
        </a:buClr>
        <a:buSzPct val="70000"/>
        <a:buFont typeface="Wingdings" pitchFamily="2"/>
        <a:buChar char=""/>
        <a:defRPr lang="en-US"/>
      </a:lvl2pPr>
      <a:lvl3pPr lvl="2">
        <a:buClr>
          <a:srgbClr val="E5E5FF"/>
        </a:buClr>
        <a:buSzPct val="70000"/>
        <a:buFont typeface="Wingdings" pitchFamily="2"/>
        <a:buChar char=""/>
        <a:defRPr lang="en-US"/>
      </a:lvl3pPr>
      <a:lvl4pPr lvl="3">
        <a:buClr>
          <a:srgbClr val="A886E0"/>
        </a:buClr>
        <a:buSzPct val="70000"/>
        <a:buFont typeface="Wingdings" pitchFamily="2"/>
        <a:buChar char=""/>
        <a:defRPr lang="en-US"/>
      </a:lvl4pPr>
      <a:lvl5pPr lvl="4">
        <a:buClr>
          <a:srgbClr val="A886E0"/>
        </a:buClr>
        <a:buSzPct val="70000"/>
        <a:buFont typeface="Wingdings" pitchFamily="2"/>
        <a:buChar char=""/>
        <a:defRPr lang="en-US"/>
      </a:lvl5pPr>
      <a:lvl6pPr lvl="5">
        <a:buClr>
          <a:srgbClr val="A886E0"/>
        </a:buClr>
        <a:buSzPct val="70000"/>
        <a:buFont typeface="Wingdings" pitchFamily="2"/>
        <a:buChar char=""/>
        <a:defRPr lang="en-US"/>
      </a:lvl6pPr>
      <a:lvl7pPr lvl="6">
        <a:buClr>
          <a:srgbClr val="A886E0"/>
        </a:buClr>
        <a:buSzPct val="70000"/>
        <a:buFont typeface="Wingdings" pitchFamily="2"/>
        <a:buChar char=""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m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m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m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© 2019 Dr. Jeffrey A. Turkstra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FD4406-A90C-4DD2-B48C-73218A298C45}" type="slidenum">
              <a:t>1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6553080" y="6254640"/>
            <a:ext cx="2133720" cy="476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b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685799" y="2514600"/>
            <a:ext cx="7772400" cy="120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ctr" anchorCtr="0" compatLnSpc="1"/>
          <a:lstStyle/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FFCC00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rPr>
              <a:t>CS 24000: Programming in C</a:t>
            </a: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i="0" u="none" strike="noStrike" baseline="0">
                <a:ln>
                  <a:noFill/>
                </a:ln>
                <a:solidFill>
                  <a:srgbClr val="FFCC00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rPr>
              <a:t>Lecture 2: Compiling, Object Files, Linking, and Executing</a:t>
            </a:r>
          </a:p>
        </p:txBody>
      </p:sp>
      <p:sp>
        <p:nvSpPr>
          <p:cNvPr id="4" name="Freeform 3"/>
          <p:cNvSpPr/>
          <p:nvPr/>
        </p:nvSpPr>
        <p:spPr>
          <a:xfrm>
            <a:off x="1371599" y="3657600"/>
            <a:ext cx="640079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t" anchorCtr="0" compatLnSpc="1"/>
          <a:lstStyle/>
          <a:p>
            <a:pPr marL="0" marR="0" lvl="0" indent="0" algn="ctr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200" b="0" i="0" u="none" strike="noStrike" baseline="0">
              <a:ln>
                <a:noFill/>
              </a:ln>
              <a:solidFill>
                <a:srgbClr val="00FFFF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FFFF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FFFF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rPr>
              <a:t>Prof. Jeff Turkstra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35240" y="1118880"/>
            <a:ext cx="4673880" cy="139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AB52CA-6AE2-4635-A558-1ADEF2AB1E28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Compiling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For this course, we will be using the </a:t>
            </a:r>
            <a:r>
              <a:rPr lang="en-US" sz="2800">
                <a:solidFill>
                  <a:srgbClr val="FFF200"/>
                </a:solidFill>
                <a:latin typeface="Bitstream Vera Sans Mono" pitchFamily="49"/>
              </a:rPr>
              <a:t>gcc</a:t>
            </a:r>
            <a:r>
              <a:rPr lang="en-US"/>
              <a:t> compiler </a:t>
            </a:r>
            <a:r>
              <a:rPr lang="en-US">
                <a:solidFill>
                  <a:srgbClr val="FFF200"/>
                </a:solidFill>
              </a:rPr>
              <a:t>exclusively</a:t>
            </a:r>
          </a:p>
          <a:p>
            <a:pPr lvl="0"/>
            <a:r>
              <a:rPr lang="en-US"/>
              <a:t>Survey the flags to use</a:t>
            </a:r>
          </a:p>
          <a:p>
            <a:pPr lvl="0"/>
            <a:r>
              <a:rPr lang="en-US"/>
              <a:t>Look at error messages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E3466B-E399-451E-8F9A-B7C6A46B6FD1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gcc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GNU Compiler Collection</a:t>
            </a:r>
          </a:p>
          <a:p>
            <a:pPr lvl="0"/>
            <a:r>
              <a:rPr lang="en-US"/>
              <a:t>Standard compiler for most UNIX-like operating systems</a:t>
            </a:r>
          </a:p>
          <a:p>
            <a:pPr lvl="0"/>
            <a:r>
              <a:rPr lang="en-US"/>
              <a:t>First released March 22, 1987</a:t>
            </a:r>
          </a:p>
          <a:p>
            <a:pPr lvl="0"/>
            <a:r>
              <a:rPr lang="en-US"/>
              <a:t>Many different front ends: C, C++, Objective-C, Objective-C++, Fortran, Java, Ada, Go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8F8343-A8BA-4EF5-A39E-CB6B3D958A09}" type="slidenum"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Common gcc flags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800">
                <a:solidFill>
                  <a:srgbClr val="FFF200"/>
                </a:solidFill>
              </a:rPr>
              <a:t>-c</a:t>
            </a:r>
            <a:r>
              <a:rPr lang="en-US" sz="2800"/>
              <a:t>				Compile file into object code</a:t>
            </a:r>
            <a:br>
              <a:rPr lang="en-US" sz="2800"/>
            </a:br>
            <a:r>
              <a:rPr lang="en-US" sz="2800">
                <a:solidFill>
                  <a:srgbClr val="FFF200"/>
                </a:solidFill>
              </a:rPr>
              <a:t>-g</a:t>
            </a:r>
            <a:r>
              <a:rPr lang="en-US" sz="2800"/>
              <a:t>				Include debug symbols</a:t>
            </a:r>
            <a:br>
              <a:rPr lang="en-US" sz="2800"/>
            </a:br>
            <a:r>
              <a:rPr lang="en-US" sz="2800">
                <a:solidFill>
                  <a:srgbClr val="FFF200"/>
                </a:solidFill>
              </a:rPr>
              <a:t>-Wall</a:t>
            </a:r>
            <a:r>
              <a:rPr lang="en-US" sz="2800"/>
              <a:t>			Enable ALL warnings</a:t>
            </a:r>
            <a:br>
              <a:rPr lang="en-US" sz="2800"/>
            </a:br>
            <a:r>
              <a:rPr lang="en-US" sz="2800">
                <a:solidFill>
                  <a:srgbClr val="FFF200"/>
                </a:solidFill>
              </a:rPr>
              <a:t>-Werror</a:t>
            </a:r>
            <a:r>
              <a:rPr lang="en-US" sz="2800"/>
              <a:t>		Turn warnings into errors</a:t>
            </a:r>
            <a:br>
              <a:rPr lang="en-US" sz="2800"/>
            </a:br>
            <a:r>
              <a:rPr lang="en-US" sz="2800">
                <a:solidFill>
                  <a:srgbClr val="FFF200"/>
                </a:solidFill>
              </a:rPr>
              <a:t>-O</a:t>
            </a:r>
            <a:r>
              <a:rPr lang="en-US" sz="2800"/>
              <a:t>				Optimize the output file</a:t>
            </a:r>
            <a:br>
              <a:rPr lang="en-US" sz="2800"/>
            </a:br>
            <a:r>
              <a:rPr lang="en-US" sz="2800">
                <a:solidFill>
                  <a:srgbClr val="FFF200"/>
                </a:solidFill>
              </a:rPr>
              <a:t>-o file</a:t>
            </a:r>
            <a:r>
              <a:rPr lang="en-US" sz="2800"/>
              <a:t>			Output to ‘file’</a:t>
            </a:r>
            <a:br>
              <a:rPr lang="en-US" sz="2800"/>
            </a:br>
            <a:r>
              <a:rPr lang="en-US" sz="2800">
                <a:solidFill>
                  <a:srgbClr val="FFF200"/>
                </a:solidFill>
              </a:rPr>
              <a:t>-ansi</a:t>
            </a:r>
            <a:r>
              <a:rPr lang="en-US" sz="2800"/>
              <a:t>			Adhere to the ANSI standard</a:t>
            </a:r>
            <a:br>
              <a:rPr lang="en-US" sz="2800"/>
            </a:br>
            <a:r>
              <a:rPr lang="en-US" sz="2800">
                <a:solidFill>
                  <a:srgbClr val="FFF200"/>
                </a:solidFill>
              </a:rPr>
              <a:t>-std=X</a:t>
            </a:r>
            <a:r>
              <a:rPr lang="en-US" sz="2800"/>
              <a:t>		Adhere to some standard 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E2104E-1795-440B-9AE9-9A38056109A7}" type="slidenum"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Examples of flags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Compile file.c into file.o and make it debuggable. Enable all warnings…</a:t>
            </a:r>
            <a:br>
              <a:rPr lang="en-US"/>
            </a:br>
            <a:r>
              <a:rPr lang="en-US"/>
              <a:t>			</a:t>
            </a:r>
            <a:r>
              <a:rPr lang="en-US" sz="2800">
                <a:solidFill>
                  <a:srgbClr val="FFF200"/>
                </a:solidFill>
                <a:latin typeface="Bitstream Vera Sans Mono" pitchFamily="49"/>
              </a:rPr>
              <a:t>gcc -g -Wall -c file.c</a:t>
            </a:r>
          </a:p>
          <a:p>
            <a:pPr lvl="0"/>
            <a:r>
              <a:rPr lang="en-US"/>
              <a:t>Compile X.c into Y.o. No debug. C99.</a:t>
            </a:r>
            <a:br>
              <a:rPr lang="en-US"/>
            </a:br>
            <a:r>
              <a:rPr lang="en-US"/>
              <a:t>			</a:t>
            </a:r>
            <a:r>
              <a:rPr lang="en-US" sz="2800">
                <a:solidFill>
                  <a:srgbClr val="FFF200"/>
                </a:solidFill>
                <a:latin typeface="Bitstream Vera Sans Mono" pitchFamily="49"/>
              </a:rPr>
              <a:t>gcc -c X.c -std=c99 -o Y.o</a:t>
            </a:r>
          </a:p>
          <a:p>
            <a:pPr lvl="0"/>
            <a:r>
              <a:rPr lang="en-US"/>
              <a:t>Compile and optimize…</a:t>
            </a:r>
            <a:br>
              <a:rPr lang="en-US"/>
            </a:br>
            <a:r>
              <a:rPr lang="en-US"/>
              <a:t>			</a:t>
            </a:r>
            <a:r>
              <a:rPr lang="en-US" sz="2800">
                <a:solidFill>
                  <a:srgbClr val="FFF200"/>
                </a:solidFill>
                <a:latin typeface="Bitstream Vera Sans Mono" pitchFamily="49"/>
              </a:rPr>
              <a:t>gcc -O -c file.c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2EB255-BFA6-4DB7-86E4-4FF856B774AD}" type="slidenum"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What is an ‘object’ file?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67316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800"/>
              <a:t>An object file is like an incomplete executable</a:t>
            </a:r>
          </a:p>
          <a:p>
            <a:pPr lvl="1"/>
            <a:r>
              <a:rPr lang="en-US" sz="2600"/>
              <a:t>It is the compiled form of a C module</a:t>
            </a:r>
          </a:p>
          <a:p>
            <a:pPr lvl="1"/>
            <a:r>
              <a:rPr lang="en-US" sz="2600"/>
              <a:t>It contains binary code</a:t>
            </a:r>
          </a:p>
          <a:p>
            <a:pPr lvl="1"/>
            <a:r>
              <a:rPr lang="en-US" sz="2600"/>
              <a:t>It contains a symbol table</a:t>
            </a:r>
          </a:p>
          <a:p>
            <a:pPr lvl="1"/>
            <a:r>
              <a:rPr lang="en-US" sz="2600"/>
              <a:t>Usually has a </a:t>
            </a:r>
            <a:r>
              <a:rPr lang="en-US" sz="2600">
                <a:solidFill>
                  <a:srgbClr val="FFF200"/>
                </a:solidFill>
              </a:rPr>
              <a:t>.o</a:t>
            </a:r>
            <a:r>
              <a:rPr lang="en-US" sz="2600"/>
              <a:t> or </a:t>
            </a:r>
            <a:r>
              <a:rPr lang="en-US" sz="2600">
                <a:solidFill>
                  <a:srgbClr val="FFF200"/>
                </a:solidFill>
              </a:rPr>
              <a:t>.obj</a:t>
            </a:r>
            <a:r>
              <a:rPr lang="en-US" sz="2600"/>
              <a:t> filename extension</a:t>
            </a:r>
          </a:p>
          <a:p>
            <a:pPr lvl="0"/>
            <a:r>
              <a:rPr lang="en-US" sz="2800"/>
              <a:t>To create an executable from multiple object files, we need to </a:t>
            </a:r>
            <a:r>
              <a:rPr lang="en-US" sz="2800">
                <a:solidFill>
                  <a:srgbClr val="FFF200"/>
                </a:solidFill>
              </a:rPr>
              <a:t>link </a:t>
            </a:r>
            <a:r>
              <a:rPr lang="en-US" sz="2800"/>
              <a:t>them together</a:t>
            </a:r>
          </a:p>
          <a:p>
            <a:pPr lvl="0"/>
            <a:r>
              <a:rPr lang="en-US" sz="2800">
                <a:solidFill>
                  <a:srgbClr val="FFF200"/>
                </a:solidFill>
              </a:rPr>
              <a:t>One </a:t>
            </a:r>
            <a:r>
              <a:rPr lang="en-US" sz="2800"/>
              <a:t>object must contain </a:t>
            </a:r>
            <a:r>
              <a:rPr lang="en-US" sz="2800">
                <a:solidFill>
                  <a:srgbClr val="FFF200"/>
                </a:solidFill>
              </a:rPr>
              <a:t>main()</a:t>
            </a:r>
          </a:p>
          <a:p>
            <a:pPr lvl="0"/>
            <a:r>
              <a:rPr lang="en-US" sz="2800"/>
              <a:t>gcc knows how to link objects too!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CF63F9-3C91-4FF1-9807-6B870717B4AB}" type="slidenum">
              <a:t>15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Examples of linking...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21776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800"/>
              <a:t>Compile two C files and link them together:</a:t>
            </a:r>
            <a:br>
              <a:rPr lang="en-US" sz="2800"/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gcc -Wall -Werror -g -c file1.c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gcc -Wall -Werror -g -c file2.c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gcc -o my_progr file1.o file2.o</a:t>
            </a:r>
          </a:p>
          <a:p>
            <a:pPr lvl="0"/>
            <a:r>
              <a:rPr lang="en-US" sz="2800"/>
              <a:t>Could do the same thing in one step, without generating object files:</a:t>
            </a:r>
            <a:br>
              <a:rPr lang="en-US" sz="2800"/>
            </a:br>
            <a:r>
              <a:rPr lang="en-US" sz="2200">
                <a:solidFill>
                  <a:srgbClr val="FFF200"/>
                </a:solidFill>
                <a:latin typeface="Bitstream Vera Sans Mono" pitchFamily="49"/>
              </a:rPr>
              <a:t>gcc -Wall -Werror -g -o my_prog file1.c file2.c</a:t>
            </a:r>
          </a:p>
          <a:p>
            <a:pPr lvl="1"/>
            <a:r>
              <a:rPr lang="en-US" sz="2600"/>
              <a:t>But then it doesn’t produce any </a:t>
            </a:r>
            <a:r>
              <a:rPr lang="en-US" sz="2600">
                <a:solidFill>
                  <a:srgbClr val="FFF200"/>
                </a:solidFill>
              </a:rPr>
              <a:t>.o</a:t>
            </a:r>
            <a:r>
              <a:rPr lang="en-US" sz="2600"/>
              <a:t> files</a:t>
            </a:r>
          </a:p>
          <a:p>
            <a:pPr lvl="0"/>
            <a:r>
              <a:rPr lang="en-US" sz="2800"/>
              <a:t>I know what you’re thinking…</a:t>
            </a:r>
            <a:br>
              <a:rPr lang="en-US" sz="2800"/>
            </a:br>
            <a:r>
              <a:rPr lang="en-US" sz="2800">
                <a:solidFill>
                  <a:srgbClr val="00FF31"/>
                </a:solidFill>
              </a:rPr>
              <a:t>”Why do we want all of these object files?”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0AF646-89FE-4231-8077-E18BB87BDD3D}" type="slidenum">
              <a:t>16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Why object files?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362479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It takes a long time to compile “big” applications if they consist of lots of C files.</a:t>
            </a:r>
          </a:p>
          <a:p>
            <a:pPr lvl="1"/>
            <a:r>
              <a:rPr lang="en-US"/>
              <a:t>It’s better to do</a:t>
            </a:r>
            <a:r>
              <a:rPr lang="en-US">
                <a:solidFill>
                  <a:srgbClr val="FFF200"/>
                </a:solidFill>
              </a:rPr>
              <a:t> incremental compilation</a:t>
            </a:r>
            <a:r>
              <a:rPr lang="en-US"/>
              <a:t> of the application</a:t>
            </a:r>
          </a:p>
          <a:p>
            <a:pPr lvl="0"/>
            <a:r>
              <a:rPr lang="en-US"/>
              <a:t>You can give parts of programs to people without letting them see the source code</a:t>
            </a:r>
          </a:p>
          <a:p>
            <a:pPr lvl="1"/>
            <a:r>
              <a:rPr lang="en-US"/>
              <a:t>That’s the way your homework will be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8862BC-2F5E-4D25-ACE8-13C5EA9CF750}" type="slidenum">
              <a:t>17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Illustration of compile/link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579039"/>
            <a:ext cx="1815839" cy="12877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file1.c</a:t>
            </a:r>
            <a:b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</a:b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(Calc)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2440" y="3442320"/>
            <a:ext cx="1815839" cy="12877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my_prog</a:t>
            </a:r>
            <a:b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</a:b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(all code)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2273039" y="5103000"/>
            <a:ext cx="1404000" cy="0"/>
          </a:xfrm>
          <a:prstGeom prst="line">
            <a:avLst/>
          </a:prstGeom>
          <a:noFill/>
          <a:ln w="91440">
            <a:solidFill>
              <a:srgbClr val="FFFFFF"/>
            </a:solidFill>
            <a:prstDash val="solid"/>
            <a:round/>
            <a:tailEnd type="arrow"/>
          </a:ln>
        </p:spPr>
        <p:txBody>
          <a:bodyPr wrap="none" lIns="45720" tIns="45720" rIns="45720" bIns="4572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2289240" y="3200400"/>
            <a:ext cx="1404000" cy="0"/>
          </a:xfrm>
          <a:prstGeom prst="line">
            <a:avLst/>
          </a:prstGeom>
          <a:noFill/>
          <a:ln w="91440">
            <a:solidFill>
              <a:srgbClr val="FFFFFF"/>
            </a:solidFill>
            <a:prstDash val="solid"/>
            <a:round/>
            <a:tailEnd type="arrow"/>
          </a:ln>
        </p:spPr>
        <p:txBody>
          <a:bodyPr wrap="none" lIns="45720" tIns="45720" rIns="45720" bIns="4572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V="1">
            <a:off x="5405760" y="4304880"/>
            <a:ext cx="1426319" cy="646920"/>
          </a:xfrm>
          <a:prstGeom prst="line">
            <a:avLst/>
          </a:prstGeom>
          <a:noFill/>
          <a:ln w="91440">
            <a:solidFill>
              <a:srgbClr val="FFFFFF"/>
            </a:solidFill>
            <a:prstDash val="solid"/>
            <a:round/>
            <a:tailEnd type="arrow"/>
          </a:ln>
        </p:spPr>
        <p:txBody>
          <a:bodyPr wrap="none" lIns="45720" tIns="45720" rIns="45720" bIns="4572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5328720" y="3393360"/>
            <a:ext cx="1490759" cy="331919"/>
          </a:xfrm>
          <a:prstGeom prst="line">
            <a:avLst/>
          </a:prstGeom>
          <a:noFill/>
          <a:ln w="91440">
            <a:solidFill>
              <a:srgbClr val="FFFFFF"/>
            </a:solidFill>
            <a:prstDash val="solid"/>
            <a:round/>
            <a:tailEnd type="arrow"/>
          </a:ln>
        </p:spPr>
        <p:txBody>
          <a:bodyPr wrap="none" lIns="45720" tIns="45720" rIns="45720" bIns="4572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64079" y="2566440"/>
            <a:ext cx="1815839" cy="12877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1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file1.o</a:t>
            </a:r>
            <a:b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</a:b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(Calc code)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63720" y="4473000"/>
            <a:ext cx="1815839" cy="12877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1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file2.o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(main code)</a:t>
            </a:r>
          </a:p>
        </p:txBody>
      </p:sp>
      <p:sp>
        <p:nvSpPr>
          <p:cNvPr id="11" name="Freeform 10"/>
          <p:cNvSpPr/>
          <p:nvPr/>
        </p:nvSpPr>
        <p:spPr>
          <a:xfrm>
            <a:off x="5325480" y="2231280"/>
            <a:ext cx="1661039" cy="27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15" h="751" fill="none">
                <a:moveTo>
                  <a:pt x="0" y="751"/>
                </a:moveTo>
                <a:lnTo>
                  <a:pt x="0" y="0"/>
                </a:lnTo>
                <a:lnTo>
                  <a:pt x="4579" y="0"/>
                </a:lnTo>
                <a:lnTo>
                  <a:pt x="4579" y="715"/>
                </a:lnTo>
                <a:lnTo>
                  <a:pt x="4615" y="715"/>
                </a:lnTo>
              </a:path>
            </a:pathLst>
          </a:custGeom>
          <a:noFill/>
          <a:ln w="54720">
            <a:solidFill>
              <a:srgbClr val="00FF00"/>
            </a:solidFill>
            <a:prstDash val="solid"/>
            <a:round/>
          </a:ln>
        </p:spPr>
        <p:txBody>
          <a:bodyPr wrap="none" lIns="27360" tIns="27360" rIns="27360" bIns="2736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60720" y="2247840"/>
            <a:ext cx="1661039" cy="2700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15" h="751" fill="none">
                <a:moveTo>
                  <a:pt x="0" y="751"/>
                </a:moveTo>
                <a:lnTo>
                  <a:pt x="0" y="0"/>
                </a:lnTo>
                <a:lnTo>
                  <a:pt x="4579" y="0"/>
                </a:lnTo>
                <a:lnTo>
                  <a:pt x="4579" y="715"/>
                </a:lnTo>
                <a:lnTo>
                  <a:pt x="4615" y="715"/>
                </a:lnTo>
              </a:path>
            </a:pathLst>
          </a:custGeom>
          <a:noFill/>
          <a:ln w="54720">
            <a:solidFill>
              <a:srgbClr val="00FF00"/>
            </a:solidFill>
            <a:prstDash val="solid"/>
            <a:round/>
          </a:ln>
        </p:spPr>
        <p:txBody>
          <a:bodyPr wrap="none" lIns="27360" tIns="27360" rIns="27360" bIns="2736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4160" y="1780200"/>
            <a:ext cx="1880639" cy="36467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FF00"/>
                </a:solidFill>
                <a:latin typeface="Garamond" pitchFamily="18"/>
                <a:ea typeface="DejaVu Sans" pitchFamily="2"/>
                <a:cs typeface="DejaVu Sans" pitchFamily="2"/>
              </a:rPr>
              <a:t>Compilation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28080" y="1793160"/>
            <a:ext cx="1223639" cy="36467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FF00"/>
                </a:solidFill>
                <a:latin typeface="Garamond" pitchFamily="18"/>
                <a:ea typeface="DejaVu Sans" pitchFamily="2"/>
                <a:cs typeface="DejaVu Sans" pitchFamily="2"/>
              </a:rPr>
              <a:t>Linking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760" y="4447080"/>
            <a:ext cx="1815839" cy="12877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file2.c</a:t>
            </a:r>
            <a:b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</a:b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(main)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4722EA-9869-4C58-8C98-B1ECC7AA2E70}" type="slidenum">
              <a:t>18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Executing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If there were no errors compiling or linking your program, you can invoke it by typing its name:</a:t>
            </a:r>
            <a:br>
              <a:rPr lang="en-US"/>
            </a:br>
            <a:r>
              <a:rPr lang="en-US" sz="2800">
                <a:solidFill>
                  <a:srgbClr val="FFF200"/>
                </a:solidFill>
                <a:latin typeface="Bitstream Vera Sans Mono" pitchFamily="49"/>
              </a:rPr>
              <a:t>$ gcc -Wall -Werror -c hello.c</a:t>
            </a:r>
            <a:br>
              <a:rPr lang="en-US" sz="2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200"/>
                </a:solidFill>
                <a:latin typeface="Bitstream Vera Sans Mono" pitchFamily="49"/>
              </a:rPr>
              <a:t>$ gcc -o hello hello.o</a:t>
            </a:r>
            <a:br>
              <a:rPr lang="en-US" sz="2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200"/>
                </a:solidFill>
                <a:latin typeface="Bitstream Vera Sans Mono" pitchFamily="49"/>
              </a:rPr>
              <a:t>$ ./hello</a:t>
            </a:r>
            <a:br>
              <a:rPr lang="en-US" sz="2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200"/>
                </a:solidFill>
                <a:latin typeface="Bitstream Vera Sans Mono" pitchFamily="49"/>
              </a:rPr>
              <a:t>Hello, world!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A141FB-C9EB-448F-9490-97D1E7089453}" type="slidenum">
              <a:t>19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Common errors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When putting functions into separate modules, they need to have </a:t>
            </a:r>
            <a:r>
              <a:rPr lang="en-US">
                <a:solidFill>
                  <a:srgbClr val="FFF200"/>
                </a:solidFill>
              </a:rPr>
              <a:t>prototypes </a:t>
            </a:r>
            <a:r>
              <a:rPr lang="en-US"/>
              <a:t>(forward declarations for functions)</a:t>
            </a:r>
          </a:p>
          <a:p>
            <a:pPr lvl="1"/>
            <a:r>
              <a:rPr lang="en-US"/>
              <a:t>Prevents type mismatches</a:t>
            </a:r>
          </a:p>
          <a:p>
            <a:pPr lvl="1"/>
            <a:r>
              <a:rPr lang="en-US"/>
              <a:t>A little extra bookkeeping for the programmer to make sure of types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831A24-C8E0-419F-81B2-65EF539CD3AD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Java vs. C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tbl" idx="4294967295"/>
          </p:nvPr>
        </p:nvPicPr>
        <p:blipFill>
          <a:blip r:embed="rId3"/>
          <a:stretch>
            <a:fillRect/>
          </a:stretch>
        </p:blipFill>
        <p:spPr>
          <a:xfrm>
            <a:off x="457200" y="1600200"/>
            <a:ext cx="8227800" cy="4644360"/>
          </a:xfr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39980B-2551-4B7E-8F2B-D0D856F7BFD3}" type="slidenum">
              <a:t>20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file1.c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200">
                <a:solidFill>
                  <a:srgbClr val="FFF200"/>
                </a:solidFill>
                <a:latin typeface="Bitstream Vera Sans Mono" pitchFamily="49"/>
              </a:rPr>
              <a:t>float calc(float first_val, float second_val) {</a:t>
            </a:r>
            <a:br>
              <a:rPr lang="en-US" sz="22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200">
                <a:solidFill>
                  <a:srgbClr val="FFF200"/>
                </a:solidFill>
                <a:latin typeface="Bitstream Vera Sans Mono" pitchFamily="49"/>
              </a:rPr>
              <a:t>  float temp = 0.0;</a:t>
            </a:r>
            <a:br>
              <a:rPr lang="en-US" sz="22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2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2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200">
                <a:solidFill>
                  <a:srgbClr val="FFF200"/>
                </a:solidFill>
                <a:latin typeface="Bitstream Vera Sans Mono" pitchFamily="49"/>
              </a:rPr>
              <a:t>  temp = first_val * second_val;</a:t>
            </a:r>
            <a:br>
              <a:rPr lang="en-US" sz="22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2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2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200">
                <a:solidFill>
                  <a:srgbClr val="FFF200"/>
                </a:solidFill>
                <a:latin typeface="Bitstream Vera Sans Mono" pitchFamily="49"/>
              </a:rPr>
              <a:t>  return temp;</a:t>
            </a:r>
            <a:br>
              <a:rPr lang="en-US" sz="22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200">
                <a:solidFill>
                  <a:srgbClr val="FFF200"/>
                </a:solidFill>
                <a:latin typeface="Bitstream Vera Sans Mono" pitchFamily="49"/>
              </a:rPr>
              <a:t>}</a:t>
            </a:r>
            <a:br>
              <a:rPr lang="en-US" sz="22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200">
                <a:solidFill>
                  <a:srgbClr val="FFF200"/>
                </a:solidFill>
                <a:latin typeface="Bitstream Vera Sans Mono" pitchFamily="49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4929A5-F788-41BC-91EE-154A11128179}" type="slidenum">
              <a:t>21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file2.c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225679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#include &lt;stdio.h&gt;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int main() {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  float result;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  result = calc(11.10, 3);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  printf(“My salary is $%f\n”, result);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  return 0;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5F310-87BE-4954-A173-38EC9672154E}" type="slidenum">
              <a:t>22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file2.c with prototype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99392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#include &lt;stdio.h&gt;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float calc(float first, float sec);</a:t>
            </a: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int main() {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  float result;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  result = calc(11.10, 3);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  printf(“My salary is $%f\n”, result);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  return 0;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294C0D-DCDE-4DE2-94BF-55D4EA9539B7}" type="slidenum">
              <a:t>23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#include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FFF200"/>
                </a:solidFill>
              </a:rPr>
              <a:t>#include</a:t>
            </a:r>
            <a:r>
              <a:rPr lang="en-US"/>
              <a:t> always pulls a header file into another file</a:t>
            </a:r>
          </a:p>
          <a:p>
            <a:pPr lvl="1"/>
            <a:r>
              <a:rPr lang="en-US"/>
              <a:t>#include “file.h”</a:t>
            </a:r>
            <a:br>
              <a:rPr lang="en-US"/>
            </a:br>
            <a:r>
              <a:rPr lang="en-US"/>
              <a:t>Pull in file.h from the</a:t>
            </a:r>
            <a:r>
              <a:rPr lang="en-US">
                <a:solidFill>
                  <a:srgbClr val="FFF200"/>
                </a:solidFill>
              </a:rPr>
              <a:t> present directory</a:t>
            </a:r>
          </a:p>
          <a:p>
            <a:pPr lvl="1"/>
            <a:r>
              <a:rPr lang="en-US"/>
              <a:t>#include &lt;file.h&gt;</a:t>
            </a:r>
            <a:br>
              <a:rPr lang="en-US"/>
            </a:br>
            <a:r>
              <a:rPr lang="en-US"/>
              <a:t>Pull in </a:t>
            </a:r>
            <a:r>
              <a:rPr lang="en-US">
                <a:solidFill>
                  <a:srgbClr val="FFF200"/>
                </a:solidFill>
              </a:rPr>
              <a:t>/usr/include</a:t>
            </a:r>
            <a:r>
              <a:rPr lang="en-US"/>
              <a:t>/file.h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627B93-753E-4CED-8FB1-CE3C55EF04A6}" type="slidenum">
              <a:t>24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 of #include</a:t>
            </a:r>
          </a:p>
        </p:txBody>
      </p:sp>
      <p:sp>
        <p:nvSpPr>
          <p:cNvPr id="3" name="Rectangle 2"/>
          <p:cNvSpPr/>
          <p:nvPr/>
        </p:nvSpPr>
        <p:spPr>
          <a:xfrm>
            <a:off x="94320" y="1882440"/>
            <a:ext cx="4660560" cy="291708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1"/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20" y="1961640"/>
            <a:ext cx="4664880" cy="28198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#include &lt;stdio.h&gt;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#include "x.h"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Courier" pitchFamily="49"/>
              <a:ea typeface="DejaVu Sans" pitchFamily="2"/>
              <a:cs typeface="DejaVu Sans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int main()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{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  printf ("Val %d\n", X);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  return 0;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4039" y="1465560"/>
            <a:ext cx="2252520" cy="36467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/home/jeff/x.c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399" y="1862639"/>
            <a:ext cx="3550680" cy="183564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1"/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5560" y="1941839"/>
            <a:ext cx="3561120" cy="176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/*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 * scary things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 * in this file...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 */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typedef FILE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73240" y="1425960"/>
            <a:ext cx="2996640" cy="36467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/usr/include/stdio.h</a:t>
            </a:r>
          </a:p>
        </p:txBody>
      </p:sp>
      <p:sp>
        <p:nvSpPr>
          <p:cNvPr id="9" name="Rectangle 8"/>
          <p:cNvSpPr/>
          <p:nvPr/>
        </p:nvSpPr>
        <p:spPr>
          <a:xfrm>
            <a:off x="5501160" y="4360320"/>
            <a:ext cx="3495959" cy="176616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1"/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7320" y="3973679"/>
            <a:ext cx="2333160" cy="36467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/home/jeff/x.h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5080" y="4405679"/>
            <a:ext cx="3495240" cy="36467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#define X  ( 3456 )</a:t>
            </a:r>
          </a:p>
        </p:txBody>
      </p:sp>
      <p:sp>
        <p:nvSpPr>
          <p:cNvPr id="12" name="Freeform 11"/>
          <p:cNvSpPr/>
          <p:nvPr/>
        </p:nvSpPr>
        <p:spPr>
          <a:xfrm>
            <a:off x="2103120" y="2468880"/>
            <a:ext cx="3441600" cy="2151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61" h="5977">
                <a:moveTo>
                  <a:pt x="9561" y="5977"/>
                </a:moveTo>
                <a:cubicBezTo>
                  <a:pt x="7765" y="5715"/>
                  <a:pt x="7216" y="5348"/>
                  <a:pt x="7247" y="5375"/>
                </a:cubicBezTo>
                <a:cubicBezTo>
                  <a:pt x="7277" y="5401"/>
                  <a:pt x="5360" y="2019"/>
                  <a:pt x="5360" y="2019"/>
                </a:cubicBezTo>
                <a:cubicBezTo>
                  <a:pt x="5360" y="2019"/>
                  <a:pt x="3502" y="236"/>
                  <a:pt x="3533" y="236"/>
                </a:cubicBezTo>
                <a:cubicBezTo>
                  <a:pt x="3563" y="236"/>
                  <a:pt x="1889" y="0"/>
                  <a:pt x="1918" y="0"/>
                </a:cubicBezTo>
                <a:cubicBezTo>
                  <a:pt x="1947" y="0"/>
                  <a:pt x="0" y="130"/>
                  <a:pt x="0" y="130"/>
                </a:cubicBezTo>
              </a:path>
            </a:pathLst>
          </a:custGeom>
          <a:noFill/>
          <a:ln w="91440">
            <a:solidFill>
              <a:srgbClr val="FFFFFF"/>
            </a:solidFill>
            <a:prstDash val="solid"/>
            <a:tailEnd type="arrow"/>
          </a:ln>
        </p:spPr>
        <p:txBody>
          <a:bodyPr wrap="none" lIns="45720" tIns="45720" rIns="45720" bIns="4572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Freeform 12"/>
          <p:cNvSpPr/>
          <p:nvPr/>
        </p:nvSpPr>
        <p:spPr>
          <a:xfrm rot="30000">
            <a:off x="2650725" y="1879055"/>
            <a:ext cx="2925719" cy="239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28" h="667">
                <a:moveTo>
                  <a:pt x="8128" y="612"/>
                </a:moveTo>
                <a:cubicBezTo>
                  <a:pt x="6946" y="-105"/>
                  <a:pt x="4927" y="6"/>
                  <a:pt x="4927" y="6"/>
                </a:cubicBezTo>
                <a:lnTo>
                  <a:pt x="2364" y="199"/>
                </a:lnTo>
                <a:lnTo>
                  <a:pt x="0" y="667"/>
                </a:lnTo>
              </a:path>
            </a:pathLst>
          </a:custGeom>
          <a:noFill/>
          <a:ln w="73080">
            <a:solidFill>
              <a:srgbClr val="FFFFFF"/>
            </a:solidFill>
            <a:prstDash val="solid"/>
            <a:tailEnd type="arrow"/>
          </a:ln>
        </p:spPr>
        <p:txBody>
          <a:bodyPr wrap="none" lIns="36360" tIns="36360" rIns="36360" bIns="3636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6FD56B-F997-4D05-A5BC-E12417F1EED5}" type="slidenum">
              <a:t>25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Final result of #include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46320" y="1600200"/>
            <a:ext cx="3839040" cy="3977640"/>
          </a:xfrm>
        </p:spPr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400"/>
              <a:t>All of the things that previously resided in separate files were pulled together into one stream</a:t>
            </a:r>
          </a:p>
          <a:p>
            <a:pPr lvl="0"/>
            <a:r>
              <a:rPr lang="en-US" sz="2400">
                <a:solidFill>
                  <a:srgbClr val="FFF200"/>
                </a:solidFill>
              </a:rPr>
              <a:t>This </a:t>
            </a:r>
            <a:r>
              <a:rPr lang="en-US" sz="2400"/>
              <a:t>gets fed to the compiler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0760" y="1371599"/>
            <a:ext cx="4645440" cy="465300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280" y="1450800"/>
            <a:ext cx="4674600" cy="458207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>
            <a:spAutoFit/>
          </a:bodyPr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/*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 * scary things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 * in this file...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 */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typedef FILE ...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Courier" pitchFamily="49"/>
              <a:ea typeface="DejaVu Sans" pitchFamily="2"/>
              <a:cs typeface="DejaVu Sans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#define X  ( 3456 )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000000"/>
              </a:solidFill>
              <a:latin typeface="Courier" pitchFamily="49"/>
              <a:ea typeface="DejaVu Sans" pitchFamily="2"/>
              <a:cs typeface="DejaVu Sans" pitchFamily="2"/>
            </a:endParaRP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int main()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{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  printf ("Val %d\n", X);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  return 0;</a:t>
            </a:r>
          </a:p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Courier" pitchFamily="49"/>
                <a:ea typeface="DejaVu Sans" pitchFamily="2"/>
                <a:cs typeface="DejaVu Sans" pitchFamily="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3FBBE8-DBDD-420C-90D3-217609D16E45}" type="slidenum">
              <a:t>26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Boolean variables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88412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800"/>
              <a:t>One of the ramifications of allowing the C99 standard is that we can use boolean variables of the type “bool” and assign values of “true” or “false” to them. E.g.:</a:t>
            </a:r>
            <a:br>
              <a:rPr lang="en-US" sz="2800"/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bool my_function(bool var) {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  bool x = false;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  x = x &amp;&amp; var;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  if (x == true) return false;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  else return true;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}</a:t>
            </a:r>
          </a:p>
          <a:p>
            <a:pPr lvl="0"/>
            <a:r>
              <a:rPr lang="en-US" sz="2800"/>
              <a:t>You need to #include &lt;stdbool.h&gt; to do this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9DFCF0-4A65-4991-ABC3-38A86373F70C}" type="slidenum">
              <a:t>27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For Next Lecture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24440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800"/>
              <a:t>Keep practicing</a:t>
            </a:r>
          </a:p>
          <a:p>
            <a:pPr lvl="0"/>
            <a:r>
              <a:rPr lang="en-US" sz="2800"/>
              <a:t>Read Chapter 2 of K&amp;R</a:t>
            </a:r>
          </a:p>
          <a:p>
            <a:pPr lvl="1"/>
            <a:r>
              <a:rPr lang="en-US"/>
              <a:t>Skip section 2.7</a:t>
            </a:r>
          </a:p>
          <a:p>
            <a:pPr lvl="0"/>
            <a:r>
              <a:rPr lang="en-US" sz="2800"/>
              <a:t>Read Beej’s up through Chapter 3.3</a:t>
            </a:r>
          </a:p>
          <a:p>
            <a:pPr lvl="1"/>
            <a:r>
              <a:rPr lang="en-US"/>
              <a:t>Optional, but recommended</a:t>
            </a:r>
          </a:p>
          <a:p>
            <a:pPr lvl="0"/>
            <a:r>
              <a:rPr lang="en-US" sz="2800"/>
              <a:t>Homework 1 will be released Monday!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AB5A33-CDF8-4E17-96F6-334F3D11EE0A}" type="slidenum">
              <a:t>28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Questions?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2F34D8-54EF-412B-A9A6-73DA75EC0BF5}" type="slidenum">
              <a:t>29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Quiz 0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767479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400"/>
              <a:t>What track are you in?</a:t>
            </a:r>
          </a:p>
          <a:p>
            <a:pPr lvl="1"/>
            <a:r>
              <a:rPr lang="en-US" sz="2200"/>
              <a:t>List one or more tracks or “undecided”</a:t>
            </a:r>
          </a:p>
          <a:p>
            <a:pPr lvl="1"/>
            <a:r>
              <a:rPr lang="en-US" sz="2200"/>
              <a:t>If not CS, tell me your major</a:t>
            </a:r>
          </a:p>
          <a:p>
            <a:pPr lvl="0"/>
            <a:r>
              <a:rPr lang="en-US" sz="2400"/>
              <a:t>Are you retaking this class?</a:t>
            </a:r>
          </a:p>
          <a:p>
            <a:pPr lvl="0"/>
            <a:r>
              <a:rPr lang="en-US" sz="2400"/>
              <a:t>Do you understand that you will not be excused from any exam except in the </a:t>
            </a:r>
            <a:r>
              <a:rPr lang="en-US" sz="2400" i="1"/>
              <a:t>most extreme</a:t>
            </a:r>
            <a:r>
              <a:rPr lang="en-US" sz="2400"/>
              <a:t> circumstances (e.g., medical emergencies)?</a:t>
            </a:r>
          </a:p>
          <a:p>
            <a:pPr lvl="1"/>
            <a:r>
              <a:rPr lang="en-US" sz="2200"/>
              <a:t>Work, travel (including interviews), and other classes are not excusable reasons.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7C5ADB-7086-4303-BCF7-4C56BB021706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Java vs. C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tbl" idx="4294967295"/>
          </p:nvPr>
        </p:nvPicPr>
        <p:blipFill>
          <a:blip r:embed="rId3"/>
          <a:stretch>
            <a:fillRect/>
          </a:stretch>
        </p:blipFill>
        <p:spPr>
          <a:xfrm>
            <a:off x="457200" y="1600200"/>
            <a:ext cx="8227800" cy="4442040"/>
          </a:xfr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A979BA-A76D-4435-8C9B-2C58A90641F2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Java vs. C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tbl" idx="4294967295"/>
          </p:nvPr>
        </p:nvPicPr>
        <p:blipFill>
          <a:blip r:embed="rId3"/>
          <a:stretch>
            <a:fillRect/>
          </a:stretch>
        </p:blipFill>
        <p:spPr>
          <a:xfrm>
            <a:off x="457200" y="1600200"/>
            <a:ext cx="8227800" cy="2216880"/>
          </a:xfr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</p:pic>
      <p:sp>
        <p:nvSpPr>
          <p:cNvPr id="4" name="TextBox 3"/>
          <p:cNvSpPr txBox="1"/>
          <p:nvPr/>
        </p:nvSpPr>
        <p:spPr>
          <a:xfrm>
            <a:off x="2507400" y="4390560"/>
            <a:ext cx="4129560" cy="54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* Not a complete list :-)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8446DC-E704-4127-9607-3F044396C59B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56552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Created by Dennis Ritchie 1969-1973 at Bell Labs</a:t>
            </a:r>
          </a:p>
          <a:p>
            <a:pPr lvl="0"/>
            <a:r>
              <a:rPr lang="en-US"/>
              <a:t>Early operating systems typically implemented entirely in assembly</a:t>
            </a:r>
          </a:p>
          <a:p>
            <a:pPr lvl="1"/>
            <a:r>
              <a:rPr lang="en-US"/>
              <a:t>Not portable</a:t>
            </a:r>
          </a:p>
          <a:p>
            <a:pPr lvl="0"/>
            <a:r>
              <a:rPr lang="en-US"/>
              <a:t>Desire to make UNIX portable</a:t>
            </a:r>
          </a:p>
          <a:p>
            <a:pPr lvl="0"/>
            <a:r>
              <a:rPr lang="en-US"/>
              <a:t>With C, only about 5% in assembly</a:t>
            </a:r>
          </a:p>
          <a:p>
            <a:pPr lvl="1"/>
            <a:r>
              <a:rPr lang="en-US"/>
              <a:t>Much easier to port to different architectures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891779-C53F-4C69-BC80-276989A4E880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More 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658040"/>
          </a:xfrm>
        </p:spPr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600"/>
              <a:t>The Linux kernel is written in C</a:t>
            </a:r>
          </a:p>
          <a:p>
            <a:pPr lvl="1"/>
            <a:r>
              <a:rPr lang="en-US" sz="2600"/>
              <a:t>So is most of Windoze’s and Mac’s kernel</a:t>
            </a:r>
          </a:p>
          <a:p>
            <a:pPr lvl="0"/>
            <a:r>
              <a:rPr lang="en-US" sz="2600"/>
              <a:t>Many libraries and programs are also in C</a:t>
            </a:r>
          </a:p>
          <a:p>
            <a:pPr lvl="1"/>
            <a:r>
              <a:rPr lang="en-US" sz="2400"/>
              <a:t>Especially if they need to be fast</a:t>
            </a:r>
          </a:p>
          <a:p>
            <a:pPr lvl="0"/>
            <a:r>
              <a:rPr lang="en-US" sz="2600"/>
              <a:t>The Java JVM is in C(++)</a:t>
            </a:r>
          </a:p>
          <a:p>
            <a:pPr lvl="1"/>
            <a:r>
              <a:rPr lang="en-US" sz="2400"/>
              <a:t>So are some of its native libraries</a:t>
            </a:r>
          </a:p>
          <a:p>
            <a:pPr lvl="0"/>
            <a:r>
              <a:rPr lang="en-US" sz="2600"/>
              <a:t>Embedded systems</a:t>
            </a:r>
          </a:p>
          <a:p>
            <a:pPr lvl="0"/>
            <a:r>
              <a:rPr lang="en-US" sz="2600"/>
              <a:t>Firmware</a:t>
            </a:r>
          </a:p>
          <a:p>
            <a:pPr lvl="0"/>
            <a:r>
              <a:rPr lang="en-US" sz="2600"/>
              <a:t>Drivers</a:t>
            </a:r>
          </a:p>
          <a:p>
            <a:pPr lvl="0"/>
            <a:r>
              <a:rPr lang="en-US" sz="2600"/>
              <a:t>...and a</a:t>
            </a:r>
            <a:r>
              <a:rPr lang="en-US" sz="2600">
                <a:solidFill>
                  <a:srgbClr val="FFFF00"/>
                </a:solidFill>
              </a:rPr>
              <a:t> lot</a:t>
            </a:r>
            <a:r>
              <a:rPr lang="en-US" sz="2600"/>
              <a:t> more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92D799-CE2B-43A5-9160-2FEC4EA30C20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Why C?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It is fast</a:t>
            </a:r>
          </a:p>
          <a:p>
            <a:pPr lvl="0"/>
            <a:r>
              <a:rPr lang="en-US"/>
              <a:t>It is powerful</a:t>
            </a:r>
          </a:p>
          <a:p>
            <a:pPr lvl="0"/>
            <a:r>
              <a:rPr lang="en-US"/>
              <a:t>It is simple</a:t>
            </a:r>
          </a:p>
          <a:p>
            <a:pPr lvl="1"/>
            <a:r>
              <a:rPr lang="en-US"/>
              <a:t>Easy to do low-level things</a:t>
            </a:r>
          </a:p>
          <a:p>
            <a:pPr lvl="1"/>
            <a:r>
              <a:rPr lang="en-US"/>
              <a:t>No abstractions to worry about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135B8-2805-4038-86F2-0A6C6DF4ADA0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C Standard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931279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C is alive and well</a:t>
            </a:r>
          </a:p>
          <a:p>
            <a:pPr lvl="1"/>
            <a:r>
              <a:rPr lang="en-US"/>
              <a:t>...and continues to evolve</a:t>
            </a:r>
          </a:p>
          <a:p>
            <a:pPr lvl="0"/>
            <a:endParaRPr lang="en-US"/>
          </a:p>
          <a:p>
            <a:pPr lvl="0"/>
            <a:r>
              <a:rPr lang="en-US"/>
              <a:t>ANSI C or ISO C</a:t>
            </a:r>
          </a:p>
          <a:p>
            <a:pPr lvl="1"/>
            <a:r>
              <a:rPr lang="en-US"/>
              <a:t>Refers to C89 or C90</a:t>
            </a:r>
          </a:p>
          <a:p>
            <a:pPr lvl="0"/>
            <a:r>
              <a:rPr lang="en-US"/>
              <a:t>C94 or C95</a:t>
            </a:r>
          </a:p>
          <a:p>
            <a:pPr lvl="0"/>
            <a:r>
              <a:rPr lang="en-US"/>
              <a:t>C99</a:t>
            </a:r>
          </a:p>
          <a:p>
            <a:pPr lvl="0"/>
            <a:r>
              <a:rPr lang="en-US"/>
              <a:t>C11 (C11X)</a:t>
            </a:r>
          </a:p>
          <a:p>
            <a:pPr lvl="0"/>
            <a:r>
              <a:rPr lang="en-US"/>
              <a:t>C18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E63D40-4C21-4B15-8D02-E8680C88A9AA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80880" y="1600200"/>
            <a:ext cx="8228160" cy="397764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indent="0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05840" y="640080"/>
            <a:ext cx="8778240" cy="54863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1"/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13127</TotalTime>
  <Words>1232</Words>
  <Application>Microsoft Office PowerPoint</Application>
  <PresentationFormat>On-screen Show (4:3)</PresentationFormat>
  <Paragraphs>271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</vt:lpstr>
      <vt:lpstr>PowerPoint Presentation</vt:lpstr>
      <vt:lpstr>Java vs. C</vt:lpstr>
      <vt:lpstr>Java vs. C</vt:lpstr>
      <vt:lpstr>Java vs. C</vt:lpstr>
      <vt:lpstr>C</vt:lpstr>
      <vt:lpstr>More C</vt:lpstr>
      <vt:lpstr>Why C?</vt:lpstr>
      <vt:lpstr>The C Standard</vt:lpstr>
      <vt:lpstr>PowerPoint Presentation</vt:lpstr>
      <vt:lpstr>Compiling</vt:lpstr>
      <vt:lpstr>gcc</vt:lpstr>
      <vt:lpstr>Common gcc flags</vt:lpstr>
      <vt:lpstr>Examples of flags</vt:lpstr>
      <vt:lpstr>What is an ‘object’ file?</vt:lpstr>
      <vt:lpstr>Examples of linking...</vt:lpstr>
      <vt:lpstr>Why object files?</vt:lpstr>
      <vt:lpstr>Illustration of compile/link</vt:lpstr>
      <vt:lpstr>Executing</vt:lpstr>
      <vt:lpstr>Common errors</vt:lpstr>
      <vt:lpstr>file1.c</vt:lpstr>
      <vt:lpstr>file2.c</vt:lpstr>
      <vt:lpstr>file2.c with prototype</vt:lpstr>
      <vt:lpstr>#include</vt:lpstr>
      <vt:lpstr>Example of #include</vt:lpstr>
      <vt:lpstr>Final result of #include</vt:lpstr>
      <vt:lpstr>Boolean variables</vt:lpstr>
      <vt:lpstr>For Next Lecture</vt:lpstr>
      <vt:lpstr>Questions?</vt:lpstr>
      <vt:lpstr>Quiz 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Purdue University CS 24000 - Programming in C</dc:title>
  <dc:creator>Jeff Turkstra</dc:creator>
  <cp:lastModifiedBy>Zhang</cp:lastModifiedBy>
  <cp:revision>219</cp:revision>
  <cp:lastPrinted>2020-01-16T11:54:22Z</cp:lastPrinted>
  <dcterms:modified xsi:type="dcterms:W3CDTF">2020-01-17T19:42:35Z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