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25" autoAdjust="0"/>
  </p:normalViewPr>
  <p:slideViewPr>
    <p:cSldViewPr>
      <p:cViewPr>
        <p:scale>
          <a:sx n="72" d="100"/>
          <a:sy n="72" d="100"/>
        </p:scale>
        <p:origin x="-1104" y="41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80520" cy="511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018320" y="0"/>
            <a:ext cx="3080520" cy="511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fld id="{0AD0173D-DF4B-43B9-83E8-3ACF3C34AD9B}" type="datetimeFigureOut">
              <a:t>2/5/2020</a:t>
            </a:fld>
            <a:endParaRPr lang="en-US" sz="14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723240"/>
            <a:ext cx="3080520" cy="511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018320" y="9723240"/>
            <a:ext cx="3080520" cy="511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fld id="{1B542732-57BB-432E-83AC-EFADED0CC54F}" type="slidenum"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46756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7099200" cy="102348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1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0" y="0"/>
            <a:ext cx="7099200" cy="10234440"/>
          </a:xfrm>
          <a:custGeom>
            <a:avLst>
              <a:gd name="f0" fmla="val 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6800" rIns="90000" bIns="46800" anchor="ctr" anchorCtr="0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3076560" cy="511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ctr" anchorCtr="0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021200" y="0"/>
            <a:ext cx="3076560" cy="511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ctr" anchorCtr="0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 idx="2"/>
          </p:nvPr>
        </p:nvSpPr>
        <p:spPr>
          <a:xfrm>
            <a:off x="990719" y="767880"/>
            <a:ext cx="5116320" cy="3837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7" name="Notes Placeholder 6"/>
          <p:cNvSpPr txBox="1">
            <a:spLocks noGrp="1"/>
          </p:cNvSpPr>
          <p:nvPr>
            <p:ph type="body" sz="quarter" idx="3"/>
          </p:nvPr>
        </p:nvSpPr>
        <p:spPr>
          <a:xfrm>
            <a:off x="709560" y="4862520"/>
            <a:ext cx="5678640" cy="4602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9721800"/>
            <a:ext cx="3076560" cy="511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none" lIns="90000" tIns="46800" rIns="90000" bIns="46800" anchor="ctr" anchorCtr="0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5"/>
          </p:nvPr>
        </p:nvSpPr>
        <p:spPr>
          <a:xfrm>
            <a:off x="4020840" y="9721440"/>
            <a:ext cx="3074759" cy="510119"/>
          </a:xfrm>
          <a:prstGeom prst="rect">
            <a:avLst/>
          </a:prstGeom>
          <a:noFill/>
          <a:ln>
            <a:noFill/>
          </a:ln>
        </p:spPr>
        <p:txBody>
          <a:bodyPr vert="horz" wrap="square" lIns="96840" tIns="48240" rIns="96840" bIns="48240" anchor="b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300" b="0" i="0" u="none" strike="noStrike" baseline="0">
                <a:solidFill>
                  <a:srgbClr val="000000"/>
                </a:solidFill>
                <a:latin typeface="Aria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F9BEE3A-401C-4AE1-926E-3DF15D5C83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3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57200" algn="l"/>
        <a:tab pos="914400" algn="l"/>
        <a:tab pos="1371599" algn="l"/>
        <a:tab pos="1828800" algn="l"/>
        <a:tab pos="2286000" algn="l"/>
        <a:tab pos="2743199" algn="l"/>
        <a:tab pos="3200400" algn="l"/>
        <a:tab pos="3657600" algn="l"/>
        <a:tab pos="4114800" algn="l"/>
        <a:tab pos="4572000" algn="l"/>
        <a:tab pos="5029200" algn="l"/>
        <a:tab pos="5486399" algn="l"/>
        <a:tab pos="5943600" algn="l"/>
        <a:tab pos="6400799" algn="l"/>
        <a:tab pos="6858000" algn="l"/>
        <a:tab pos="7315200" algn="l"/>
        <a:tab pos="7772400" algn="l"/>
        <a:tab pos="8229600" algn="l"/>
        <a:tab pos="8686800" algn="l"/>
        <a:tab pos="91440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220759" y="768240"/>
            <a:ext cx="4657680" cy="3838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prstDash val="solid"/>
            <a:miter/>
          </a:ln>
        </p:spPr>
        <p:txBody>
          <a:bodyPr wrap="none" lIns="90000" tIns="46800" rIns="90000" bIns="46800" anchor="ctr" anchorCtr="0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9560" y="4862520"/>
            <a:ext cx="5678640" cy="4602960"/>
          </a:xfrm>
        </p:spPr>
        <p:txBody>
          <a:bodyPr vert="horz"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 rtl="0">
              <a:buNone/>
            </a:pPr>
            <a:r>
              <a:rPr lang="en-US"/>
              <a:t>Lunch reminder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 rtl="0">
              <a:buNone/>
            </a:pPr>
            <a:r>
              <a:rPr lang="en-US" dirty="0"/>
              <a:t>#defines are not global variables – show </a:t>
            </a:r>
            <a:r>
              <a:rPr lang="en-US" dirty="0" err="1"/>
              <a:t>gcc</a:t>
            </a:r>
            <a:r>
              <a:rPr lang="en-US" dirty="0"/>
              <a:t> -E (</a:t>
            </a:r>
            <a:r>
              <a:rPr lang="en-US" dirty="0" err="1"/>
              <a:t>define.c</a:t>
            </a:r>
            <a:r>
              <a:rPr lang="en-US" dirty="0"/>
              <a:t> – write it)</a:t>
            </a:r>
          </a:p>
          <a:p>
            <a:pPr lvl="0" rtl="0">
              <a:buNone/>
            </a:pPr>
            <a:endParaRPr lang="en-US" dirty="0"/>
          </a:p>
          <a:p>
            <a:pPr lvl="0" rtl="0">
              <a:buNone/>
            </a:pPr>
            <a:r>
              <a:rPr lang="en-US" dirty="0"/>
              <a:t>- It makes the source code more difficult to read</a:t>
            </a:r>
          </a:p>
          <a:p>
            <a:pPr lvl="0" rtl="0">
              <a:buNone/>
            </a:pPr>
            <a:r>
              <a:rPr lang="en-US" dirty="0"/>
              <a:t>- It clutters the namespace, and increases the possibility of the data being manipulated incorrectly</a:t>
            </a:r>
          </a:p>
          <a:p>
            <a:pPr lvl="0" rtl="0">
              <a:buNone/>
            </a:pPr>
            <a:r>
              <a:rPr lang="en-US" dirty="0"/>
              <a:t>- It increases coupling. You'll learn about this if you take 307, but basically it means a higher level of interdependence between code, making it more difficult to maintain and modularize.</a:t>
            </a:r>
          </a:p>
          <a:p>
            <a:pPr lvl="0" rtl="0">
              <a:buNone/>
            </a:pPr>
            <a:r>
              <a:rPr lang="en-US" dirty="0"/>
              <a:t>- In concurrent programs, global variables can be accessed by multiple threads, requiring additional synchronization</a:t>
            </a:r>
          </a:p>
          <a:p>
            <a:pPr lvl="0" rtl="0">
              <a:buNone/>
            </a:pPr>
            <a:r>
              <a:rPr lang="en-US" dirty="0"/>
              <a:t>- The space allocated to the global variable is consumed for the entirety of the program's execution, unlike local variables, which are </a:t>
            </a:r>
            <a:r>
              <a:rPr lang="en-US" dirty="0" err="1"/>
              <a:t>deallocated</a:t>
            </a:r>
            <a:r>
              <a:rPr lang="en-US" dirty="0"/>
              <a:t> on function return.</a:t>
            </a:r>
          </a:p>
          <a:p>
            <a:pPr lvl="0" rtl="0">
              <a:buNone/>
            </a:pPr>
            <a:r>
              <a:rPr lang="en-US" dirty="0"/>
              <a:t>- It can impact testing and make it more difficult.</a:t>
            </a:r>
          </a:p>
          <a:p>
            <a:pPr lvl="0" rtl="0">
              <a:buNone/>
            </a:pPr>
            <a:endParaRPr lang="en-US" dirty="0"/>
          </a:p>
          <a:p>
            <a:pPr lvl="0" rtl="0">
              <a:buNone/>
            </a:pPr>
            <a:r>
              <a:rPr lang="en-US" dirty="0"/>
              <a:t>Sometimes it makes sense to use global variables. When that happens in this class, we'll let you know.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 rtl="0">
              <a:buNone/>
            </a:pPr>
            <a:r>
              <a:rPr lang="en-US"/>
              <a:t>ex1.c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 rtl="0">
              <a:buNone/>
            </a:pPr>
            <a:r>
              <a:rPr lang="en-US"/>
              <a:t>Is the trailing comma a problem?</a:t>
            </a:r>
          </a:p>
          <a:p>
            <a:pPr lvl="0" rtl="0">
              <a:buNone/>
            </a:pPr>
            <a:r>
              <a:rPr lang="en-US"/>
              <a:t>array.c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 rtl="0">
              <a:buNone/>
            </a:pPr>
            <a:r>
              <a:rPr lang="en-US" dirty="0"/>
              <a:t>ex2.c</a:t>
            </a:r>
          </a:p>
          <a:p>
            <a:pPr lvl="0" rtl="0">
              <a:buNone/>
            </a:pPr>
            <a:endParaRPr lang="en-US" dirty="0"/>
          </a:p>
          <a:p>
            <a:pPr lvl="0" rtl="0">
              <a:buNone/>
            </a:pPr>
            <a:r>
              <a:rPr lang="en-US" dirty="0"/>
              <a:t>Add a compound literal after crowd[1] </a:t>
            </a:r>
            <a:r>
              <a:rPr lang="en-US" dirty="0" err="1"/>
              <a:t>init.</a:t>
            </a:r>
            <a:endParaRPr lang="en-US" dirty="0"/>
          </a:p>
          <a:p>
            <a:pPr lvl="0" rtl="0">
              <a:buNone/>
            </a:pPr>
            <a:endParaRPr lang="en-US" dirty="0"/>
          </a:p>
          <a:p>
            <a:pPr lvl="0" rtl="0">
              <a:buNone/>
            </a:pPr>
            <a:r>
              <a:rPr lang="en-US" dirty="0"/>
              <a:t>crowd[4] = (</a:t>
            </a:r>
            <a:r>
              <a:rPr lang="en-US" dirty="0" err="1"/>
              <a:t>struct</a:t>
            </a:r>
            <a:r>
              <a:rPr lang="en-US" dirty="0"/>
              <a:t> person) { “</a:t>
            </a:r>
            <a:r>
              <a:rPr lang="en-US" dirty="0" err="1"/>
              <a:t>Wat</a:t>
            </a:r>
            <a:r>
              <a:rPr lang="en-US" dirty="0"/>
              <a:t>?”, “Yes!”, { 1, 1, 2, 4 } };</a:t>
            </a:r>
          </a:p>
          <a:p>
            <a:pPr lvl="0" rtl="0"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lvl="0" rtl="0">
              <a:buNone/>
            </a:pPr>
            <a:r>
              <a:rPr lang="en-US"/>
              <a:t>Homework 3 is out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990600" y="768350"/>
            <a:ext cx="5116513" cy="383698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pPr rtl="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BB5E85-29E8-4606-8A0B-0B538F0E87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99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DD13C6-0B04-4ED6-B88D-62418CB836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69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5449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5449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C2A9ED-4310-44CB-8D5C-1EB8783D20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67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6478E0-0539-4D90-A325-08AE930C2F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5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6731DF-A5BE-4074-84A8-365F1DED3A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52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397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292CBC3-648D-44F4-9350-334755BDD5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42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18C2F7-362E-44D5-BEE7-736E025502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4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0748E1-0D78-4152-9ED8-6633B15CA5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07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16637C-30B8-4613-9CA5-46C98E442F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66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443929-F0E8-4058-9635-F22A76173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76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9302DE-7616-4573-8F89-9C38D72CA8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6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39320" cy="6848640"/>
            <a:chOff x="0" y="0"/>
            <a:chExt cx="9139320" cy="6848640"/>
          </a:xfrm>
        </p:grpSpPr>
        <p:grpSp>
          <p:nvGrpSpPr>
            <p:cNvPr id="3" name="Group 2"/>
            <p:cNvGrpSpPr/>
            <p:nvPr/>
          </p:nvGrpSpPr>
          <p:grpSpPr>
            <a:xfrm>
              <a:off x="2742480" y="3540240"/>
              <a:ext cx="6390000" cy="3308400"/>
              <a:chOff x="2742480" y="3540240"/>
              <a:chExt cx="6390000" cy="3308400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2742480" y="4196880"/>
                <a:ext cx="4573080" cy="2651399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882"/>
                  <a:gd name="f7" fmla="val 1671"/>
                  <a:gd name="f8" fmla="val 2773"/>
                  <a:gd name="f9" fmla="val 544"/>
                  <a:gd name="f10" fmla="val 2740"/>
                  <a:gd name="f11" fmla="val 528"/>
                  <a:gd name="f12" fmla="val 2692"/>
                  <a:gd name="f13" fmla="val 506"/>
                  <a:gd name="f14" fmla="val 2632"/>
                  <a:gd name="f15" fmla="val 484"/>
                  <a:gd name="f16" fmla="val 2561"/>
                  <a:gd name="f17" fmla="val 457"/>
                  <a:gd name="f18" fmla="val 2480"/>
                  <a:gd name="f19" fmla="val 424"/>
                  <a:gd name="f20" fmla="val 2388"/>
                  <a:gd name="f21" fmla="val 397"/>
                  <a:gd name="f22" fmla="val 2203"/>
                  <a:gd name="f23" fmla="val 343"/>
                  <a:gd name="f24" fmla="val 2078"/>
                  <a:gd name="f25" fmla="val 310"/>
                  <a:gd name="f26" fmla="val 1970"/>
                  <a:gd name="f27" fmla="val 277"/>
                  <a:gd name="f28" fmla="val 1878"/>
                  <a:gd name="f29" fmla="val 245"/>
                  <a:gd name="f30" fmla="val 1807"/>
                  <a:gd name="f31" fmla="val 212"/>
                  <a:gd name="f32" fmla="val 1742"/>
                  <a:gd name="f33" fmla="val 179"/>
                  <a:gd name="f34" fmla="val 1693"/>
                  <a:gd name="f35" fmla="val 152"/>
                  <a:gd name="f36" fmla="val 1655"/>
                  <a:gd name="f37" fmla="val 125"/>
                  <a:gd name="f38" fmla="val 1628"/>
                  <a:gd name="f39" fmla="val 103"/>
                  <a:gd name="f40" fmla="val 1606"/>
                  <a:gd name="f41" fmla="val 81"/>
                  <a:gd name="f42" fmla="val 1590"/>
                  <a:gd name="f43" fmla="val 60"/>
                  <a:gd name="f44" fmla="val 1585"/>
                  <a:gd name="f45" fmla="val 43"/>
                  <a:gd name="f46" fmla="val 1579"/>
                  <a:gd name="f47" fmla="val 27"/>
                  <a:gd name="f48" fmla="val 5"/>
                  <a:gd name="f49" fmla="val 1568"/>
                  <a:gd name="f50" fmla="val 1557"/>
                  <a:gd name="f51" fmla="val 49"/>
                  <a:gd name="f52" fmla="val 76"/>
                  <a:gd name="f53" fmla="val 98"/>
                  <a:gd name="f54" fmla="val 120"/>
                  <a:gd name="f55" fmla="val 1617"/>
                  <a:gd name="f56" fmla="val 141"/>
                  <a:gd name="f57" fmla="val 1650"/>
                  <a:gd name="f58" fmla="val 163"/>
                  <a:gd name="f59" fmla="val 1688"/>
                  <a:gd name="f60" fmla="val 185"/>
                  <a:gd name="f61" fmla="val 1737"/>
                  <a:gd name="f62" fmla="val 207"/>
                  <a:gd name="f63" fmla="val 1791"/>
                  <a:gd name="f64" fmla="val 228"/>
                  <a:gd name="f65" fmla="val 1905"/>
                  <a:gd name="f66" fmla="val 267"/>
                  <a:gd name="f67" fmla="val 2040"/>
                  <a:gd name="f68" fmla="val 2182"/>
                  <a:gd name="f69" fmla="val 348"/>
                  <a:gd name="f70" fmla="val 2285"/>
                  <a:gd name="f71" fmla="val 381"/>
                  <a:gd name="f72" fmla="val 2382"/>
                  <a:gd name="f73" fmla="val 408"/>
                  <a:gd name="f74" fmla="val 2464"/>
                  <a:gd name="f75" fmla="val 435"/>
                  <a:gd name="f76" fmla="val 2540"/>
                  <a:gd name="f77" fmla="val 462"/>
                  <a:gd name="f78" fmla="val 2605"/>
                  <a:gd name="f79" fmla="val 2659"/>
                  <a:gd name="f80" fmla="val 2708"/>
                  <a:gd name="f81" fmla="val 2768"/>
                  <a:gd name="f82" fmla="val 560"/>
                  <a:gd name="f83" fmla="val 2784"/>
                  <a:gd name="f84" fmla="val 577"/>
                  <a:gd name="f85" fmla="val 2795"/>
                  <a:gd name="f86" fmla="val 593"/>
                  <a:gd name="f87" fmla="val 2800"/>
                  <a:gd name="f88" fmla="val 615"/>
                  <a:gd name="f89" fmla="val 642"/>
                  <a:gd name="f90" fmla="val 664"/>
                  <a:gd name="f91" fmla="val 2762"/>
                  <a:gd name="f92" fmla="val 691"/>
                  <a:gd name="f93" fmla="val 2730"/>
                  <a:gd name="f94" fmla="val 713"/>
                  <a:gd name="f95" fmla="val 735"/>
                  <a:gd name="f96" fmla="val 2643"/>
                  <a:gd name="f97" fmla="val 756"/>
                  <a:gd name="f98" fmla="val 2589"/>
                  <a:gd name="f99" fmla="val 778"/>
                  <a:gd name="f100" fmla="val 2529"/>
                  <a:gd name="f101" fmla="val 800"/>
                  <a:gd name="f102" fmla="val 2458"/>
                  <a:gd name="f103" fmla="val 822"/>
                  <a:gd name="f104" fmla="val 843"/>
                  <a:gd name="f105" fmla="val 2301"/>
                  <a:gd name="f106" fmla="val 865"/>
                  <a:gd name="f107" fmla="val 2214"/>
                  <a:gd name="f108" fmla="val 887"/>
                  <a:gd name="f109" fmla="val 2030"/>
                  <a:gd name="f110" fmla="val 930"/>
                  <a:gd name="f111" fmla="val 1823"/>
                  <a:gd name="f112" fmla="val 979"/>
                  <a:gd name="f113" fmla="val 1034"/>
                  <a:gd name="f114" fmla="val 1378"/>
                  <a:gd name="f115" fmla="val 1094"/>
                  <a:gd name="f116" fmla="val 1145"/>
                  <a:gd name="f117" fmla="val 1164"/>
                  <a:gd name="f118" fmla="val 912"/>
                  <a:gd name="f119" fmla="val 1241"/>
                  <a:gd name="f120" fmla="val 673"/>
                  <a:gd name="f121" fmla="val 1328"/>
                  <a:gd name="f122" fmla="val 440"/>
                  <a:gd name="f123" fmla="val 1431"/>
                  <a:gd name="f124" fmla="val 217"/>
                  <a:gd name="f125" fmla="val 1545"/>
                  <a:gd name="f126" fmla="val 353"/>
                  <a:gd name="f127" fmla="val 554"/>
                  <a:gd name="f128" fmla="val 1567"/>
                  <a:gd name="f129" fmla="val 754"/>
                  <a:gd name="f130" fmla="val 1469"/>
                  <a:gd name="f131" fmla="val 955"/>
                  <a:gd name="f132" fmla="val 1388"/>
                  <a:gd name="f133" fmla="val 1311"/>
                  <a:gd name="f134" fmla="val 1335"/>
                  <a:gd name="f135" fmla="val 1519"/>
                  <a:gd name="f136" fmla="val 1186"/>
                  <a:gd name="f137" fmla="val 1132"/>
                  <a:gd name="f138" fmla="val 1861"/>
                  <a:gd name="f139" fmla="val 1083"/>
                  <a:gd name="f140" fmla="val 2019"/>
                  <a:gd name="f141" fmla="val 1045"/>
                  <a:gd name="f142" fmla="val 2165"/>
                  <a:gd name="f143" fmla="val 1007"/>
                  <a:gd name="f144" fmla="val 974"/>
                  <a:gd name="f145" fmla="val 2426"/>
                  <a:gd name="f146" fmla="val 947"/>
                  <a:gd name="f147" fmla="val 2534"/>
                  <a:gd name="f148" fmla="val 914"/>
                  <a:gd name="f149" fmla="val 2626"/>
                  <a:gd name="f150" fmla="val 892"/>
                  <a:gd name="f151" fmla="val 2702"/>
                  <a:gd name="f152" fmla="val 838"/>
                  <a:gd name="f153" fmla="val 816"/>
                  <a:gd name="f154" fmla="val 2827"/>
                  <a:gd name="f155" fmla="val 794"/>
                  <a:gd name="f156" fmla="val 2849"/>
                  <a:gd name="f157" fmla="val 767"/>
                  <a:gd name="f158" fmla="val 2865"/>
                  <a:gd name="f159" fmla="val 745"/>
                  <a:gd name="f160" fmla="val 2876"/>
                  <a:gd name="f161" fmla="val 724"/>
                  <a:gd name="f162" fmla="val 702"/>
                  <a:gd name="f163" fmla="val 658"/>
                  <a:gd name="f164" fmla="val 2854"/>
                  <a:gd name="f165" fmla="val 620"/>
                  <a:gd name="f166" fmla="val 2833"/>
                  <a:gd name="f167" fmla="val 588"/>
                  <a:gd name="f168" fmla="+- 0 0 0"/>
                  <a:gd name="f169" fmla="*/ f3 1 2882"/>
                  <a:gd name="f170" fmla="*/ f4 1 1671"/>
                  <a:gd name="f171" fmla="*/ f168 f0 1"/>
                  <a:gd name="f172" fmla="*/ 0 f169 1"/>
                  <a:gd name="f173" fmla="*/ 2882 f169 1"/>
                  <a:gd name="f174" fmla="*/ 1671 f170 1"/>
                  <a:gd name="f175" fmla="*/ 0 f170 1"/>
                  <a:gd name="f176" fmla="*/ 2740 f169 1"/>
                  <a:gd name="f177" fmla="*/ 528 f170 1"/>
                  <a:gd name="f178" fmla="*/ f171 1 f2"/>
                  <a:gd name="f179" fmla="*/ 2632 f169 1"/>
                  <a:gd name="f180" fmla="*/ 484 f170 1"/>
                  <a:gd name="f181" fmla="*/ 2480 f169 1"/>
                  <a:gd name="f182" fmla="*/ 424 f170 1"/>
                  <a:gd name="f183" fmla="*/ 2203 f169 1"/>
                  <a:gd name="f184" fmla="*/ 343 f170 1"/>
                  <a:gd name="f185" fmla="*/ 1970 f169 1"/>
                  <a:gd name="f186" fmla="*/ 277 f170 1"/>
                  <a:gd name="f187" fmla="*/ 1807 f169 1"/>
                  <a:gd name="f188" fmla="*/ 212 f170 1"/>
                  <a:gd name="f189" fmla="*/ 1693 f169 1"/>
                  <a:gd name="f190" fmla="*/ 152 f170 1"/>
                  <a:gd name="f191" fmla="*/ 1628 f169 1"/>
                  <a:gd name="f192" fmla="*/ 103 f170 1"/>
                  <a:gd name="f193" fmla="*/ 1590 f169 1"/>
                  <a:gd name="f194" fmla="*/ 60 f170 1"/>
                  <a:gd name="f195" fmla="*/ 1579 f169 1"/>
                  <a:gd name="f196" fmla="*/ 27 f170 1"/>
                  <a:gd name="f197" fmla="*/ 1585 f169 1"/>
                  <a:gd name="f198" fmla="*/ 1557 f169 1"/>
                  <a:gd name="f199" fmla="*/ 49 f170 1"/>
                  <a:gd name="f200" fmla="*/ 1568 f169 1"/>
                  <a:gd name="f201" fmla="*/ 98 f170 1"/>
                  <a:gd name="f202" fmla="*/ 1617 f169 1"/>
                  <a:gd name="f203" fmla="*/ 141 f170 1"/>
                  <a:gd name="f204" fmla="*/ 1688 f169 1"/>
                  <a:gd name="f205" fmla="*/ 185 f170 1"/>
                  <a:gd name="f206" fmla="*/ 1791 f169 1"/>
                  <a:gd name="f207" fmla="*/ 228 f170 1"/>
                  <a:gd name="f208" fmla="*/ 2040 f169 1"/>
                  <a:gd name="f209" fmla="*/ 310 f170 1"/>
                  <a:gd name="f210" fmla="*/ 2285 f169 1"/>
                  <a:gd name="f211" fmla="*/ 381 f170 1"/>
                  <a:gd name="f212" fmla="*/ 2464 f169 1"/>
                  <a:gd name="f213" fmla="*/ 435 f170 1"/>
                  <a:gd name="f214" fmla="*/ 2605 f169 1"/>
                  <a:gd name="f215" fmla="*/ 2708 f169 1"/>
                  <a:gd name="f216" fmla="*/ 2768 f169 1"/>
                  <a:gd name="f217" fmla="*/ 560 f170 1"/>
                  <a:gd name="f218" fmla="*/ 2795 f169 1"/>
                  <a:gd name="f219" fmla="*/ 593 f170 1"/>
                  <a:gd name="f220" fmla="*/ 642 f170 1"/>
                  <a:gd name="f221" fmla="*/ 2762 f169 1"/>
                  <a:gd name="f222" fmla="*/ 691 f170 1"/>
                  <a:gd name="f223" fmla="*/ 2692 f169 1"/>
                  <a:gd name="f224" fmla="*/ 735 f170 1"/>
                  <a:gd name="f225" fmla="*/ 2589 f169 1"/>
                  <a:gd name="f226" fmla="*/ 778 f170 1"/>
                  <a:gd name="f227" fmla="*/ 2458 f169 1"/>
                  <a:gd name="f228" fmla="*/ 822 f170 1"/>
                  <a:gd name="f229" fmla="*/ 2301 f169 1"/>
                  <a:gd name="f230" fmla="*/ 865 f170 1"/>
                  <a:gd name="f231" fmla="*/ 2030 f169 1"/>
                  <a:gd name="f232" fmla="*/ 930 f170 1"/>
                  <a:gd name="f233" fmla="*/ 1606 f169 1"/>
                  <a:gd name="f234" fmla="*/ 1034 f170 1"/>
                  <a:gd name="f235" fmla="*/ 1145 f169 1"/>
                  <a:gd name="f236" fmla="*/ 1164 f170 1"/>
                  <a:gd name="f237" fmla="*/ 673 f169 1"/>
                  <a:gd name="f238" fmla="*/ 1328 f170 1"/>
                  <a:gd name="f239" fmla="*/ 217 f169 1"/>
                  <a:gd name="f240" fmla="*/ 1545 f170 1"/>
                  <a:gd name="f241" fmla="*/ 353 f169 1"/>
                  <a:gd name="f242" fmla="*/ 754 f169 1"/>
                  <a:gd name="f243" fmla="*/ 1469 f170 1"/>
                  <a:gd name="f244" fmla="*/ 1311 f170 1"/>
                  <a:gd name="f245" fmla="*/ 1519 f169 1"/>
                  <a:gd name="f246" fmla="*/ 1186 f170 1"/>
                  <a:gd name="f247" fmla="*/ 1861 f169 1"/>
                  <a:gd name="f248" fmla="*/ 1083 f170 1"/>
                  <a:gd name="f249" fmla="*/ 2165 f169 1"/>
                  <a:gd name="f250" fmla="*/ 1007 f170 1"/>
                  <a:gd name="f251" fmla="*/ 2426 f169 1"/>
                  <a:gd name="f252" fmla="*/ 947 f170 1"/>
                  <a:gd name="f253" fmla="*/ 2626 f169 1"/>
                  <a:gd name="f254" fmla="*/ 892 f170 1"/>
                  <a:gd name="f255" fmla="*/ 838 f170 1"/>
                  <a:gd name="f256" fmla="*/ 2827 f169 1"/>
                  <a:gd name="f257" fmla="*/ 794 f170 1"/>
                  <a:gd name="f258" fmla="*/ 2865 f169 1"/>
                  <a:gd name="f259" fmla="*/ 745 f170 1"/>
                  <a:gd name="f260" fmla="*/ 702 f170 1"/>
                  <a:gd name="f261" fmla="*/ 2854 f169 1"/>
                  <a:gd name="f262" fmla="*/ 620 f170 1"/>
                  <a:gd name="f263" fmla="*/ 2800 f169 1"/>
                  <a:gd name="f264" fmla="*/ 2773 f169 1"/>
                  <a:gd name="f265" fmla="*/ 544 f170 1"/>
                  <a:gd name="f266" fmla="+- f178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66">
                    <a:pos x="f176" y="f177"/>
                  </a:cxn>
                  <a:cxn ang="f266">
                    <a:pos x="f179" y="f180"/>
                  </a:cxn>
                  <a:cxn ang="f266">
                    <a:pos x="f181" y="f182"/>
                  </a:cxn>
                  <a:cxn ang="f266">
                    <a:pos x="f183" y="f184"/>
                  </a:cxn>
                  <a:cxn ang="f266">
                    <a:pos x="f185" y="f186"/>
                  </a:cxn>
                  <a:cxn ang="f266">
                    <a:pos x="f187" y="f188"/>
                  </a:cxn>
                  <a:cxn ang="f266">
                    <a:pos x="f189" y="f190"/>
                  </a:cxn>
                  <a:cxn ang="f266">
                    <a:pos x="f191" y="f192"/>
                  </a:cxn>
                  <a:cxn ang="f266">
                    <a:pos x="f193" y="f194"/>
                  </a:cxn>
                  <a:cxn ang="f266">
                    <a:pos x="f195" y="f196"/>
                  </a:cxn>
                  <a:cxn ang="f266">
                    <a:pos x="f197" y="f175"/>
                  </a:cxn>
                  <a:cxn ang="f266">
                    <a:pos x="f198" y="f199"/>
                  </a:cxn>
                  <a:cxn ang="f266">
                    <a:pos x="f200" y="f201"/>
                  </a:cxn>
                  <a:cxn ang="f266">
                    <a:pos x="f202" y="f203"/>
                  </a:cxn>
                  <a:cxn ang="f266">
                    <a:pos x="f204" y="f205"/>
                  </a:cxn>
                  <a:cxn ang="f266">
                    <a:pos x="f206" y="f207"/>
                  </a:cxn>
                  <a:cxn ang="f266">
                    <a:pos x="f208" y="f209"/>
                  </a:cxn>
                  <a:cxn ang="f266">
                    <a:pos x="f210" y="f211"/>
                  </a:cxn>
                  <a:cxn ang="f266">
                    <a:pos x="f212" y="f213"/>
                  </a:cxn>
                  <a:cxn ang="f266">
                    <a:pos x="f214" y="f180"/>
                  </a:cxn>
                  <a:cxn ang="f266">
                    <a:pos x="f215" y="f177"/>
                  </a:cxn>
                  <a:cxn ang="f266">
                    <a:pos x="f216" y="f217"/>
                  </a:cxn>
                  <a:cxn ang="f266">
                    <a:pos x="f218" y="f219"/>
                  </a:cxn>
                  <a:cxn ang="f266">
                    <a:pos x="f218" y="f220"/>
                  </a:cxn>
                  <a:cxn ang="f266">
                    <a:pos x="f221" y="f222"/>
                  </a:cxn>
                  <a:cxn ang="f266">
                    <a:pos x="f223" y="f224"/>
                  </a:cxn>
                  <a:cxn ang="f266">
                    <a:pos x="f225" y="f226"/>
                  </a:cxn>
                  <a:cxn ang="f266">
                    <a:pos x="f227" y="f228"/>
                  </a:cxn>
                  <a:cxn ang="f266">
                    <a:pos x="f229" y="f230"/>
                  </a:cxn>
                  <a:cxn ang="f266">
                    <a:pos x="f231" y="f232"/>
                  </a:cxn>
                  <a:cxn ang="f266">
                    <a:pos x="f233" y="f234"/>
                  </a:cxn>
                  <a:cxn ang="f266">
                    <a:pos x="f235" y="f236"/>
                  </a:cxn>
                  <a:cxn ang="f266">
                    <a:pos x="f237" y="f238"/>
                  </a:cxn>
                  <a:cxn ang="f266">
                    <a:pos x="f239" y="f240"/>
                  </a:cxn>
                  <a:cxn ang="f266">
                    <a:pos x="f241" y="f174"/>
                  </a:cxn>
                  <a:cxn ang="f266">
                    <a:pos x="f242" y="f243"/>
                  </a:cxn>
                  <a:cxn ang="f266">
                    <a:pos x="f235" y="f244"/>
                  </a:cxn>
                  <a:cxn ang="f266">
                    <a:pos x="f245" y="f246"/>
                  </a:cxn>
                  <a:cxn ang="f266">
                    <a:pos x="f247" y="f248"/>
                  </a:cxn>
                  <a:cxn ang="f266">
                    <a:pos x="f249" y="f250"/>
                  </a:cxn>
                  <a:cxn ang="f266">
                    <a:pos x="f251" y="f252"/>
                  </a:cxn>
                  <a:cxn ang="f266">
                    <a:pos x="f253" y="f254"/>
                  </a:cxn>
                  <a:cxn ang="f266">
                    <a:pos x="f221" y="f255"/>
                  </a:cxn>
                  <a:cxn ang="f266">
                    <a:pos x="f256" y="f257"/>
                  </a:cxn>
                  <a:cxn ang="f266">
                    <a:pos x="f258" y="f259"/>
                  </a:cxn>
                  <a:cxn ang="f266">
                    <a:pos x="f173" y="f260"/>
                  </a:cxn>
                  <a:cxn ang="f266">
                    <a:pos x="f261" y="f262"/>
                  </a:cxn>
                  <a:cxn ang="f266">
                    <a:pos x="f263" y="f217"/>
                  </a:cxn>
                  <a:cxn ang="f266">
                    <a:pos x="f264" y="f265"/>
                  </a:cxn>
                </a:cxnLst>
                <a:rect l="f172" t="f175" r="f173" b="f174"/>
                <a:pathLst>
                  <a:path w="2882" h="1671">
                    <a:moveTo>
                      <a:pt x="f8" y="f9"/>
                    </a:moveTo>
                    <a:lnTo>
                      <a:pt x="f10" y="f11"/>
                    </a:lnTo>
                    <a:lnTo>
                      <a:pt x="f12" y="f13"/>
                    </a:lnTo>
                    <a:lnTo>
                      <a:pt x="f14" y="f15"/>
                    </a:lnTo>
                    <a:lnTo>
                      <a:pt x="f16" y="f17"/>
                    </a:lnTo>
                    <a:lnTo>
                      <a:pt x="f18" y="f19"/>
                    </a:lnTo>
                    <a:lnTo>
                      <a:pt x="f20" y="f21"/>
                    </a:lnTo>
                    <a:lnTo>
                      <a:pt x="f22" y="f23"/>
                    </a:lnTo>
                    <a:lnTo>
                      <a:pt x="f24" y="f25"/>
                    </a:lnTo>
                    <a:lnTo>
                      <a:pt x="f26" y="f27"/>
                    </a:lnTo>
                    <a:lnTo>
                      <a:pt x="f28" y="f29"/>
                    </a:lnTo>
                    <a:lnTo>
                      <a:pt x="f30" y="f31"/>
                    </a:lnTo>
                    <a:lnTo>
                      <a:pt x="f32" y="f33"/>
                    </a:lnTo>
                    <a:lnTo>
                      <a:pt x="f34" y="f35"/>
                    </a:lnTo>
                    <a:lnTo>
                      <a:pt x="f36" y="f37"/>
                    </a:lnTo>
                    <a:lnTo>
                      <a:pt x="f38" y="f39"/>
                    </a:lnTo>
                    <a:lnTo>
                      <a:pt x="f40" y="f41"/>
                    </a:lnTo>
                    <a:lnTo>
                      <a:pt x="f42" y="f43"/>
                    </a:lnTo>
                    <a:lnTo>
                      <a:pt x="f44" y="f45"/>
                    </a:lnTo>
                    <a:lnTo>
                      <a:pt x="f46" y="f47"/>
                    </a:lnTo>
                    <a:lnTo>
                      <a:pt x="f44" y="f48"/>
                    </a:lnTo>
                    <a:lnTo>
                      <a:pt x="f44" y="f5"/>
                    </a:lnTo>
                    <a:lnTo>
                      <a:pt x="f49" y="f47"/>
                    </a:lnTo>
                    <a:lnTo>
                      <a:pt x="f50" y="f51"/>
                    </a:lnTo>
                    <a:lnTo>
                      <a:pt x="f50" y="f52"/>
                    </a:lnTo>
                    <a:lnTo>
                      <a:pt x="f49" y="f53"/>
                    </a:lnTo>
                    <a:lnTo>
                      <a:pt x="f42" y="f54"/>
                    </a:lnTo>
                    <a:lnTo>
                      <a:pt x="f55" y="f56"/>
                    </a:lnTo>
                    <a:lnTo>
                      <a:pt x="f57" y="f58"/>
                    </a:lnTo>
                    <a:lnTo>
                      <a:pt x="f59" y="f60"/>
                    </a:lnTo>
                    <a:lnTo>
                      <a:pt x="f61" y="f62"/>
                    </a:lnTo>
                    <a:lnTo>
                      <a:pt x="f63" y="f64"/>
                    </a:lnTo>
                    <a:lnTo>
                      <a:pt x="f65" y="f66"/>
                    </a:lnTo>
                    <a:lnTo>
                      <a:pt x="f67" y="f25"/>
                    </a:lnTo>
                    <a:lnTo>
                      <a:pt x="f68" y="f69"/>
                    </a:lnTo>
                    <a:lnTo>
                      <a:pt x="f70" y="f71"/>
                    </a:lnTo>
                    <a:lnTo>
                      <a:pt x="f72" y="f73"/>
                    </a:lnTo>
                    <a:lnTo>
                      <a:pt x="f74" y="f75"/>
                    </a:lnTo>
                    <a:lnTo>
                      <a:pt x="f76" y="f77"/>
                    </a:lnTo>
                    <a:lnTo>
                      <a:pt x="f78" y="f15"/>
                    </a:lnTo>
                    <a:lnTo>
                      <a:pt x="f79" y="f13"/>
                    </a:lnTo>
                    <a:lnTo>
                      <a:pt x="f80" y="f11"/>
                    </a:lnTo>
                    <a:lnTo>
                      <a:pt x="f10" y="f9"/>
                    </a:lnTo>
                    <a:lnTo>
                      <a:pt x="f81" y="f82"/>
                    </a:lnTo>
                    <a:lnTo>
                      <a:pt x="f83" y="f84"/>
                    </a:lnTo>
                    <a:lnTo>
                      <a:pt x="f85" y="f86"/>
                    </a:lnTo>
                    <a:lnTo>
                      <a:pt x="f87" y="f88"/>
                    </a:lnTo>
                    <a:lnTo>
                      <a:pt x="f85" y="f89"/>
                    </a:lnTo>
                    <a:lnTo>
                      <a:pt x="f83" y="f90"/>
                    </a:lnTo>
                    <a:lnTo>
                      <a:pt x="f91" y="f92"/>
                    </a:lnTo>
                    <a:lnTo>
                      <a:pt x="f93" y="f94"/>
                    </a:lnTo>
                    <a:lnTo>
                      <a:pt x="f12" y="f95"/>
                    </a:lnTo>
                    <a:lnTo>
                      <a:pt x="f96" y="f97"/>
                    </a:lnTo>
                    <a:lnTo>
                      <a:pt x="f98" y="f99"/>
                    </a:lnTo>
                    <a:lnTo>
                      <a:pt x="f100" y="f101"/>
                    </a:lnTo>
                    <a:lnTo>
                      <a:pt x="f102" y="f103"/>
                    </a:lnTo>
                    <a:lnTo>
                      <a:pt x="f72" y="f104"/>
                    </a:lnTo>
                    <a:lnTo>
                      <a:pt x="f105" y="f106"/>
                    </a:lnTo>
                    <a:lnTo>
                      <a:pt x="f107" y="f108"/>
                    </a:lnTo>
                    <a:lnTo>
                      <a:pt x="f109" y="f110"/>
                    </a:lnTo>
                    <a:lnTo>
                      <a:pt x="f111" y="f112"/>
                    </a:lnTo>
                    <a:lnTo>
                      <a:pt x="f40" y="f113"/>
                    </a:lnTo>
                    <a:lnTo>
                      <a:pt x="f114" y="f115"/>
                    </a:lnTo>
                    <a:lnTo>
                      <a:pt x="f116" y="f117"/>
                    </a:lnTo>
                    <a:lnTo>
                      <a:pt x="f118" y="f119"/>
                    </a:lnTo>
                    <a:lnTo>
                      <a:pt x="f120" y="f121"/>
                    </a:lnTo>
                    <a:lnTo>
                      <a:pt x="f122" y="f123"/>
                    </a:lnTo>
                    <a:lnTo>
                      <a:pt x="f124" y="f125"/>
                    </a:lnTo>
                    <a:lnTo>
                      <a:pt x="f5" y="f7"/>
                    </a:lnTo>
                    <a:lnTo>
                      <a:pt x="f126" y="f7"/>
                    </a:lnTo>
                    <a:lnTo>
                      <a:pt x="f127" y="f128"/>
                    </a:lnTo>
                    <a:lnTo>
                      <a:pt x="f129" y="f130"/>
                    </a:lnTo>
                    <a:lnTo>
                      <a:pt x="f131" y="f132"/>
                    </a:lnTo>
                    <a:lnTo>
                      <a:pt x="f116" y="f133"/>
                    </a:lnTo>
                    <a:lnTo>
                      <a:pt x="f134" y="f119"/>
                    </a:lnTo>
                    <a:lnTo>
                      <a:pt x="f135" y="f136"/>
                    </a:lnTo>
                    <a:lnTo>
                      <a:pt x="f34" y="f137"/>
                    </a:lnTo>
                    <a:lnTo>
                      <a:pt x="f138" y="f139"/>
                    </a:lnTo>
                    <a:lnTo>
                      <a:pt x="f140" y="f141"/>
                    </a:lnTo>
                    <a:lnTo>
                      <a:pt x="f142" y="f143"/>
                    </a:lnTo>
                    <a:lnTo>
                      <a:pt x="f105" y="f144"/>
                    </a:lnTo>
                    <a:lnTo>
                      <a:pt x="f145" y="f146"/>
                    </a:lnTo>
                    <a:lnTo>
                      <a:pt x="f147" y="f148"/>
                    </a:lnTo>
                    <a:lnTo>
                      <a:pt x="f149" y="f150"/>
                    </a:lnTo>
                    <a:lnTo>
                      <a:pt x="f151" y="f106"/>
                    </a:lnTo>
                    <a:lnTo>
                      <a:pt x="f91" y="f152"/>
                    </a:lnTo>
                    <a:lnTo>
                      <a:pt x="f87" y="f153"/>
                    </a:lnTo>
                    <a:lnTo>
                      <a:pt x="f154" y="f155"/>
                    </a:lnTo>
                    <a:lnTo>
                      <a:pt x="f156" y="f157"/>
                    </a:lnTo>
                    <a:lnTo>
                      <a:pt x="f158" y="f159"/>
                    </a:lnTo>
                    <a:lnTo>
                      <a:pt x="f160" y="f161"/>
                    </a:lnTo>
                    <a:lnTo>
                      <a:pt x="f6" y="f162"/>
                    </a:lnTo>
                    <a:lnTo>
                      <a:pt x="f160" y="f163"/>
                    </a:lnTo>
                    <a:lnTo>
                      <a:pt x="f164" y="f165"/>
                    </a:lnTo>
                    <a:lnTo>
                      <a:pt x="f166" y="f167"/>
                    </a:lnTo>
                    <a:lnTo>
                      <a:pt x="f87" y="f82"/>
                    </a:lnTo>
                    <a:lnTo>
                      <a:pt x="f8" y="f9"/>
                    </a:lnTo>
                    <a:lnTo>
                      <a:pt x="f8" y="f9"/>
                    </a:lnTo>
                    <a:close/>
                  </a:path>
                </a:pathLst>
              </a:custGeom>
              <a:gradFill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0"/>
              </a:gra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/>
              <a:lstStyle/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57200" algn="l"/>
                    <a:tab pos="914400" algn="l"/>
                    <a:tab pos="1371599" algn="l"/>
                    <a:tab pos="1828800" algn="l"/>
                    <a:tab pos="2286000" algn="l"/>
                    <a:tab pos="2743199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399" algn="l"/>
                    <a:tab pos="5943600" algn="l"/>
                    <a:tab pos="6400799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Garamond" pitchFamily="18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6617519" y="4239720"/>
                <a:ext cx="1997280" cy="12870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1259"/>
                  <a:gd name="f7" fmla="val 811"/>
                  <a:gd name="f8" fmla="val 615"/>
                  <a:gd name="f9" fmla="val 1248"/>
                  <a:gd name="f10" fmla="val 588"/>
                  <a:gd name="f11" fmla="val 1237"/>
                  <a:gd name="f12" fmla="val 566"/>
                  <a:gd name="f13" fmla="val 1216"/>
                  <a:gd name="f14" fmla="val 539"/>
                  <a:gd name="f15" fmla="val 1188"/>
                  <a:gd name="f16" fmla="val 517"/>
                  <a:gd name="f17" fmla="val 1123"/>
                  <a:gd name="f18" fmla="val 479"/>
                  <a:gd name="f19" fmla="val 1042"/>
                  <a:gd name="f20" fmla="val 441"/>
                  <a:gd name="f21" fmla="val 944"/>
                  <a:gd name="f22" fmla="val 408"/>
                  <a:gd name="f23" fmla="val 841"/>
                  <a:gd name="f24" fmla="val 381"/>
                  <a:gd name="f25" fmla="val 727"/>
                  <a:gd name="f26" fmla="val 348"/>
                  <a:gd name="f27" fmla="val 613"/>
                  <a:gd name="f28" fmla="val 321"/>
                  <a:gd name="f29" fmla="val 499"/>
                  <a:gd name="f30" fmla="val 294"/>
                  <a:gd name="f31" fmla="val 391"/>
                  <a:gd name="f32" fmla="val 261"/>
                  <a:gd name="f33" fmla="val 288"/>
                  <a:gd name="f34" fmla="val 229"/>
                  <a:gd name="f35" fmla="val 195"/>
                  <a:gd name="f36" fmla="val 196"/>
                  <a:gd name="f37" fmla="val 119"/>
                  <a:gd name="f38" fmla="val 152"/>
                  <a:gd name="f39" fmla="val 54"/>
                  <a:gd name="f40" fmla="val 109"/>
                  <a:gd name="f41" fmla="val 33"/>
                  <a:gd name="f42" fmla="val 87"/>
                  <a:gd name="f43" fmla="val 16"/>
                  <a:gd name="f44" fmla="val 60"/>
                  <a:gd name="f45" fmla="val 5"/>
                  <a:gd name="f46" fmla="val 6"/>
                  <a:gd name="f47" fmla="val 11"/>
                  <a:gd name="f48" fmla="val 38"/>
                  <a:gd name="f49" fmla="val 114"/>
                  <a:gd name="f50" fmla="val 142"/>
                  <a:gd name="f51" fmla="val 174"/>
                  <a:gd name="f52" fmla="val 125"/>
                  <a:gd name="f53" fmla="val 207"/>
                  <a:gd name="f54" fmla="val 179"/>
                  <a:gd name="f55" fmla="val 240"/>
                  <a:gd name="f56" fmla="val 244"/>
                  <a:gd name="f57" fmla="val 278"/>
                  <a:gd name="f58" fmla="val 326"/>
                  <a:gd name="f59" fmla="val 310"/>
                  <a:gd name="f60" fmla="val 418"/>
                  <a:gd name="f61" fmla="val 526"/>
                  <a:gd name="f62" fmla="val 657"/>
                  <a:gd name="f63" fmla="val 414"/>
                  <a:gd name="f64" fmla="val 749"/>
                  <a:gd name="f65" fmla="val 435"/>
                  <a:gd name="f66" fmla="val 830"/>
                  <a:gd name="f67" fmla="val 463"/>
                  <a:gd name="f68" fmla="val 901"/>
                  <a:gd name="f69" fmla="val 490"/>
                  <a:gd name="f70" fmla="val 966"/>
                  <a:gd name="f71" fmla="val 512"/>
                  <a:gd name="f72" fmla="val 1015"/>
                  <a:gd name="f73" fmla="val 1053"/>
                  <a:gd name="f74" fmla="val 1080"/>
                  <a:gd name="f75" fmla="val 593"/>
                  <a:gd name="f76" fmla="val 1102"/>
                  <a:gd name="f77" fmla="val 620"/>
                  <a:gd name="f78" fmla="val 1112"/>
                  <a:gd name="f79" fmla="val 648"/>
                  <a:gd name="f80" fmla="val 1118"/>
                  <a:gd name="f81" fmla="val 675"/>
                  <a:gd name="f82" fmla="val 697"/>
                  <a:gd name="f83" fmla="val 1096"/>
                  <a:gd name="f84" fmla="val 724"/>
                  <a:gd name="f85" fmla="val 746"/>
                  <a:gd name="f86" fmla="val 767"/>
                  <a:gd name="f87" fmla="val 789"/>
                  <a:gd name="f88" fmla="val 977"/>
                  <a:gd name="f89" fmla="val 1047"/>
                  <a:gd name="f90" fmla="val 1107"/>
                  <a:gd name="f91" fmla="val 1156"/>
                  <a:gd name="f92" fmla="val 1199"/>
                  <a:gd name="f93" fmla="val 1226"/>
                  <a:gd name="f94" fmla="val 702"/>
                  <a:gd name="f95" fmla="+- 0 0 0"/>
                  <a:gd name="f96" fmla="*/ f3 1 1259"/>
                  <a:gd name="f97" fmla="*/ f4 1 811"/>
                  <a:gd name="f98" fmla="*/ f95 f0 1"/>
                  <a:gd name="f99" fmla="*/ 0 f96 1"/>
                  <a:gd name="f100" fmla="*/ 1259 f96 1"/>
                  <a:gd name="f101" fmla="*/ 811 f97 1"/>
                  <a:gd name="f102" fmla="*/ 0 f97 1"/>
                  <a:gd name="f103" fmla="*/ 615 f97 1"/>
                  <a:gd name="f104" fmla="*/ f98 1 f2"/>
                  <a:gd name="f105" fmla="*/ 1248 f96 1"/>
                  <a:gd name="f106" fmla="*/ 588 f97 1"/>
                  <a:gd name="f107" fmla="*/ 1237 f96 1"/>
                  <a:gd name="f108" fmla="*/ 566 f97 1"/>
                  <a:gd name="f109" fmla="*/ 1216 f96 1"/>
                  <a:gd name="f110" fmla="*/ 539 f97 1"/>
                  <a:gd name="f111" fmla="*/ 1188 f96 1"/>
                  <a:gd name="f112" fmla="*/ 517 f97 1"/>
                  <a:gd name="f113" fmla="*/ 1123 f96 1"/>
                  <a:gd name="f114" fmla="*/ 479 f97 1"/>
                  <a:gd name="f115" fmla="*/ 1042 f96 1"/>
                  <a:gd name="f116" fmla="*/ 441 f97 1"/>
                  <a:gd name="f117" fmla="*/ 944 f96 1"/>
                  <a:gd name="f118" fmla="*/ 408 f97 1"/>
                  <a:gd name="f119" fmla="*/ 841 f96 1"/>
                  <a:gd name="f120" fmla="*/ 381 f97 1"/>
                  <a:gd name="f121" fmla="*/ 727 f96 1"/>
                  <a:gd name="f122" fmla="*/ 348 f97 1"/>
                  <a:gd name="f123" fmla="*/ 613 f96 1"/>
                  <a:gd name="f124" fmla="*/ 321 f97 1"/>
                  <a:gd name="f125" fmla="*/ 499 f96 1"/>
                  <a:gd name="f126" fmla="*/ 294 f97 1"/>
                  <a:gd name="f127" fmla="*/ 391 f96 1"/>
                  <a:gd name="f128" fmla="*/ 261 f97 1"/>
                  <a:gd name="f129" fmla="*/ 288 f96 1"/>
                  <a:gd name="f130" fmla="*/ 229 f97 1"/>
                  <a:gd name="f131" fmla="*/ 195 f96 1"/>
                  <a:gd name="f132" fmla="*/ 196 f97 1"/>
                  <a:gd name="f133" fmla="*/ 119 f96 1"/>
                  <a:gd name="f134" fmla="*/ 152 f97 1"/>
                  <a:gd name="f135" fmla="*/ 54 f96 1"/>
                  <a:gd name="f136" fmla="*/ 109 f97 1"/>
                  <a:gd name="f137" fmla="*/ 33 f96 1"/>
                  <a:gd name="f138" fmla="*/ 87 f97 1"/>
                  <a:gd name="f139" fmla="*/ 16 f96 1"/>
                  <a:gd name="f140" fmla="*/ 60 f97 1"/>
                  <a:gd name="f141" fmla="*/ 5 f96 1"/>
                  <a:gd name="f142" fmla="*/ 33 f97 1"/>
                  <a:gd name="f143" fmla="*/ 6 f97 1"/>
                  <a:gd name="f144" fmla="*/ 11 f97 1"/>
                  <a:gd name="f145" fmla="*/ 38 f97 1"/>
                  <a:gd name="f146" fmla="*/ 114 f97 1"/>
                  <a:gd name="f147" fmla="*/ 142 f97 1"/>
                  <a:gd name="f148" fmla="*/ 87 f96 1"/>
                  <a:gd name="f149" fmla="*/ 174 f97 1"/>
                  <a:gd name="f150" fmla="*/ 125 f96 1"/>
                  <a:gd name="f151" fmla="*/ 207 f97 1"/>
                  <a:gd name="f152" fmla="*/ 179 f96 1"/>
                  <a:gd name="f153" fmla="*/ 240 f97 1"/>
                  <a:gd name="f154" fmla="*/ 244 f96 1"/>
                  <a:gd name="f155" fmla="*/ 278 f97 1"/>
                  <a:gd name="f156" fmla="*/ 326 f96 1"/>
                  <a:gd name="f157" fmla="*/ 310 f97 1"/>
                  <a:gd name="f158" fmla="*/ 418 f96 1"/>
                  <a:gd name="f159" fmla="*/ 526 f96 1"/>
                  <a:gd name="f160" fmla="*/ 657 f96 1"/>
                  <a:gd name="f161" fmla="*/ 414 f97 1"/>
                  <a:gd name="f162" fmla="*/ 749 f96 1"/>
                  <a:gd name="f163" fmla="*/ 435 f97 1"/>
                  <a:gd name="f164" fmla="*/ 830 f96 1"/>
                  <a:gd name="f165" fmla="*/ 463 f97 1"/>
                  <a:gd name="f166" fmla="*/ 901 f96 1"/>
                  <a:gd name="f167" fmla="*/ 490 f97 1"/>
                  <a:gd name="f168" fmla="*/ 966 f96 1"/>
                  <a:gd name="f169" fmla="*/ 512 f97 1"/>
                  <a:gd name="f170" fmla="*/ 1015 f96 1"/>
                  <a:gd name="f171" fmla="*/ 1053 f96 1"/>
                  <a:gd name="f172" fmla="*/ 1080 f96 1"/>
                  <a:gd name="f173" fmla="*/ 593 f97 1"/>
                  <a:gd name="f174" fmla="*/ 1102 f96 1"/>
                  <a:gd name="f175" fmla="*/ 620 f97 1"/>
                  <a:gd name="f176" fmla="*/ 1112 f96 1"/>
                  <a:gd name="f177" fmla="*/ 648 f97 1"/>
                  <a:gd name="f178" fmla="*/ 1118 f96 1"/>
                  <a:gd name="f179" fmla="*/ 675 f97 1"/>
                  <a:gd name="f180" fmla="*/ 697 f97 1"/>
                  <a:gd name="f181" fmla="*/ 1096 f96 1"/>
                  <a:gd name="f182" fmla="*/ 724 f97 1"/>
                  <a:gd name="f183" fmla="*/ 746 f97 1"/>
                  <a:gd name="f184" fmla="*/ 767 f97 1"/>
                  <a:gd name="f185" fmla="*/ 789 f97 1"/>
                  <a:gd name="f186" fmla="*/ 977 f96 1"/>
                  <a:gd name="f187" fmla="*/ 1047 f96 1"/>
                  <a:gd name="f188" fmla="*/ 1107 f96 1"/>
                  <a:gd name="f189" fmla="*/ 1156 f96 1"/>
                  <a:gd name="f190" fmla="*/ 1199 f96 1"/>
                  <a:gd name="f191" fmla="*/ 1226 f96 1"/>
                  <a:gd name="f192" fmla="*/ 702 f97 1"/>
                  <a:gd name="f193" fmla="+- f104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193">
                    <a:pos x="f100" y="f103"/>
                  </a:cxn>
                  <a:cxn ang="f193">
                    <a:pos x="f105" y="f106"/>
                  </a:cxn>
                  <a:cxn ang="f193">
                    <a:pos x="f107" y="f108"/>
                  </a:cxn>
                  <a:cxn ang="f193">
                    <a:pos x="f109" y="f110"/>
                  </a:cxn>
                  <a:cxn ang="f193">
                    <a:pos x="f111" y="f112"/>
                  </a:cxn>
                  <a:cxn ang="f193">
                    <a:pos x="f113" y="f114"/>
                  </a:cxn>
                  <a:cxn ang="f193">
                    <a:pos x="f115" y="f116"/>
                  </a:cxn>
                  <a:cxn ang="f193">
                    <a:pos x="f117" y="f118"/>
                  </a:cxn>
                  <a:cxn ang="f193">
                    <a:pos x="f119" y="f120"/>
                  </a:cxn>
                  <a:cxn ang="f193">
                    <a:pos x="f121" y="f122"/>
                  </a:cxn>
                  <a:cxn ang="f193">
                    <a:pos x="f123" y="f124"/>
                  </a:cxn>
                  <a:cxn ang="f193">
                    <a:pos x="f125" y="f126"/>
                  </a:cxn>
                  <a:cxn ang="f193">
                    <a:pos x="f127" y="f128"/>
                  </a:cxn>
                  <a:cxn ang="f193">
                    <a:pos x="f129" y="f130"/>
                  </a:cxn>
                  <a:cxn ang="f193">
                    <a:pos x="f131" y="f132"/>
                  </a:cxn>
                  <a:cxn ang="f193">
                    <a:pos x="f133" y="f134"/>
                  </a:cxn>
                  <a:cxn ang="f193">
                    <a:pos x="f135" y="f136"/>
                  </a:cxn>
                  <a:cxn ang="f193">
                    <a:pos x="f137" y="f138"/>
                  </a:cxn>
                  <a:cxn ang="f193">
                    <a:pos x="f139" y="f140"/>
                  </a:cxn>
                  <a:cxn ang="f193">
                    <a:pos x="f141" y="f142"/>
                  </a:cxn>
                  <a:cxn ang="f193">
                    <a:pos x="f99" y="f102"/>
                  </a:cxn>
                  <a:cxn ang="f193">
                    <a:pos x="f99" y="f143"/>
                  </a:cxn>
                  <a:cxn ang="f193">
                    <a:pos x="f99" y="f144"/>
                  </a:cxn>
                  <a:cxn ang="f193">
                    <a:pos x="f99" y="f145"/>
                  </a:cxn>
                  <a:cxn ang="f193">
                    <a:pos x="f141" y="f140"/>
                  </a:cxn>
                  <a:cxn ang="f193">
                    <a:pos x="f139" y="f138"/>
                  </a:cxn>
                  <a:cxn ang="f193">
                    <a:pos x="f137" y="f146"/>
                  </a:cxn>
                  <a:cxn ang="f193">
                    <a:pos x="f135" y="f147"/>
                  </a:cxn>
                  <a:cxn ang="f193">
                    <a:pos x="f148" y="f149"/>
                  </a:cxn>
                  <a:cxn ang="f193">
                    <a:pos x="f150" y="f151"/>
                  </a:cxn>
                  <a:cxn ang="f193">
                    <a:pos x="f152" y="f153"/>
                  </a:cxn>
                  <a:cxn ang="f193">
                    <a:pos x="f154" y="f155"/>
                  </a:cxn>
                  <a:cxn ang="f193">
                    <a:pos x="f156" y="f157"/>
                  </a:cxn>
                  <a:cxn ang="f193">
                    <a:pos x="f158" y="f122"/>
                  </a:cxn>
                  <a:cxn ang="f193">
                    <a:pos x="f159" y="f120"/>
                  </a:cxn>
                  <a:cxn ang="f193">
                    <a:pos x="f160" y="f161"/>
                  </a:cxn>
                  <a:cxn ang="f193">
                    <a:pos x="f162" y="f163"/>
                  </a:cxn>
                  <a:cxn ang="f193">
                    <a:pos x="f164" y="f165"/>
                  </a:cxn>
                  <a:cxn ang="f193">
                    <a:pos x="f166" y="f167"/>
                  </a:cxn>
                  <a:cxn ang="f193">
                    <a:pos x="f168" y="f169"/>
                  </a:cxn>
                  <a:cxn ang="f193">
                    <a:pos x="f170" y="f110"/>
                  </a:cxn>
                  <a:cxn ang="f193">
                    <a:pos x="f171" y="f108"/>
                  </a:cxn>
                  <a:cxn ang="f193">
                    <a:pos x="f172" y="f173"/>
                  </a:cxn>
                  <a:cxn ang="f193">
                    <a:pos x="f174" y="f175"/>
                  </a:cxn>
                  <a:cxn ang="f193">
                    <a:pos x="f176" y="f177"/>
                  </a:cxn>
                  <a:cxn ang="f193">
                    <a:pos x="f178" y="f179"/>
                  </a:cxn>
                  <a:cxn ang="f193">
                    <a:pos x="f176" y="f180"/>
                  </a:cxn>
                  <a:cxn ang="f193">
                    <a:pos x="f181" y="f182"/>
                  </a:cxn>
                  <a:cxn ang="f193">
                    <a:pos x="f172" y="f183"/>
                  </a:cxn>
                  <a:cxn ang="f193">
                    <a:pos x="f171" y="f184"/>
                  </a:cxn>
                  <a:cxn ang="f193">
                    <a:pos x="f170" y="f185"/>
                  </a:cxn>
                  <a:cxn ang="f193">
                    <a:pos x="f186" y="f101"/>
                  </a:cxn>
                  <a:cxn ang="f193">
                    <a:pos x="f187" y="f185"/>
                  </a:cxn>
                  <a:cxn ang="f193">
                    <a:pos x="f188" y="f184"/>
                  </a:cxn>
                  <a:cxn ang="f193">
                    <a:pos x="f189" y="f183"/>
                  </a:cxn>
                  <a:cxn ang="f193">
                    <a:pos x="f190" y="f182"/>
                  </a:cxn>
                  <a:cxn ang="f193">
                    <a:pos x="f191" y="f192"/>
                  </a:cxn>
                  <a:cxn ang="f193">
                    <a:pos x="f105" y="f179"/>
                  </a:cxn>
                  <a:cxn ang="f193">
                    <a:pos x="f100" y="f177"/>
                  </a:cxn>
                  <a:cxn ang="f193">
                    <a:pos x="f100" y="f103"/>
                  </a:cxn>
                  <a:cxn ang="f193">
                    <a:pos x="f100" y="f103"/>
                  </a:cxn>
                </a:cxnLst>
                <a:rect l="f99" t="f102" r="f100" b="f101"/>
                <a:pathLst>
                  <a:path w="1259" h="811">
                    <a:moveTo>
                      <a:pt x="f6" y="f8"/>
                    </a:moveTo>
                    <a:lnTo>
                      <a:pt x="f9" y="f10"/>
                    </a:lnTo>
                    <a:lnTo>
                      <a:pt x="f11" y="f12"/>
                    </a:lnTo>
                    <a:lnTo>
                      <a:pt x="f13" y="f14"/>
                    </a:lnTo>
                    <a:lnTo>
                      <a:pt x="f15" y="f16"/>
                    </a:lnTo>
                    <a:lnTo>
                      <a:pt x="f17" y="f18"/>
                    </a:lnTo>
                    <a:lnTo>
                      <a:pt x="f19" y="f20"/>
                    </a:lnTo>
                    <a:lnTo>
                      <a:pt x="f21" y="f22"/>
                    </a:lnTo>
                    <a:lnTo>
                      <a:pt x="f23" y="f24"/>
                    </a:lnTo>
                    <a:lnTo>
                      <a:pt x="f25" y="f26"/>
                    </a:lnTo>
                    <a:lnTo>
                      <a:pt x="f27" y="f28"/>
                    </a:lnTo>
                    <a:lnTo>
                      <a:pt x="f29" y="f30"/>
                    </a:lnTo>
                    <a:lnTo>
                      <a:pt x="f31" y="f32"/>
                    </a:lnTo>
                    <a:lnTo>
                      <a:pt x="f33" y="f34"/>
                    </a:lnTo>
                    <a:lnTo>
                      <a:pt x="f35" y="f36"/>
                    </a:lnTo>
                    <a:lnTo>
                      <a:pt x="f37" y="f38"/>
                    </a:lnTo>
                    <a:lnTo>
                      <a:pt x="f39" y="f40"/>
                    </a:lnTo>
                    <a:lnTo>
                      <a:pt x="f41" y="f42"/>
                    </a:lnTo>
                    <a:lnTo>
                      <a:pt x="f43" y="f44"/>
                    </a:lnTo>
                    <a:lnTo>
                      <a:pt x="f45" y="f41"/>
                    </a:lnTo>
                    <a:lnTo>
                      <a:pt x="f5" y="f5"/>
                    </a:lnTo>
                    <a:lnTo>
                      <a:pt x="f5" y="f46"/>
                    </a:lnTo>
                    <a:lnTo>
                      <a:pt x="f5" y="f47"/>
                    </a:lnTo>
                    <a:lnTo>
                      <a:pt x="f5" y="f48"/>
                    </a:lnTo>
                    <a:lnTo>
                      <a:pt x="f45" y="f44"/>
                    </a:lnTo>
                    <a:lnTo>
                      <a:pt x="f43" y="f42"/>
                    </a:lnTo>
                    <a:lnTo>
                      <a:pt x="f41" y="f49"/>
                    </a:lnTo>
                    <a:lnTo>
                      <a:pt x="f39" y="f50"/>
                    </a:lnTo>
                    <a:lnTo>
                      <a:pt x="f42" y="f51"/>
                    </a:lnTo>
                    <a:lnTo>
                      <a:pt x="f52" y="f53"/>
                    </a:lnTo>
                    <a:lnTo>
                      <a:pt x="f54" y="f55"/>
                    </a:lnTo>
                    <a:lnTo>
                      <a:pt x="f56" y="f57"/>
                    </a:lnTo>
                    <a:lnTo>
                      <a:pt x="f58" y="f59"/>
                    </a:lnTo>
                    <a:lnTo>
                      <a:pt x="f60" y="f26"/>
                    </a:lnTo>
                    <a:lnTo>
                      <a:pt x="f61" y="f24"/>
                    </a:lnTo>
                    <a:lnTo>
                      <a:pt x="f62" y="f63"/>
                    </a:lnTo>
                    <a:lnTo>
                      <a:pt x="f64" y="f65"/>
                    </a:lnTo>
                    <a:lnTo>
                      <a:pt x="f66" y="f67"/>
                    </a:lnTo>
                    <a:lnTo>
                      <a:pt x="f68" y="f69"/>
                    </a:lnTo>
                    <a:lnTo>
                      <a:pt x="f70" y="f71"/>
                    </a:lnTo>
                    <a:lnTo>
                      <a:pt x="f72" y="f14"/>
                    </a:lnTo>
                    <a:lnTo>
                      <a:pt x="f73" y="f12"/>
                    </a:lnTo>
                    <a:lnTo>
                      <a:pt x="f74" y="f75"/>
                    </a:lnTo>
                    <a:lnTo>
                      <a:pt x="f76" y="f77"/>
                    </a:lnTo>
                    <a:lnTo>
                      <a:pt x="f78" y="f79"/>
                    </a:lnTo>
                    <a:lnTo>
                      <a:pt x="f80" y="f81"/>
                    </a:lnTo>
                    <a:lnTo>
                      <a:pt x="f78" y="f82"/>
                    </a:lnTo>
                    <a:lnTo>
                      <a:pt x="f83" y="f84"/>
                    </a:lnTo>
                    <a:lnTo>
                      <a:pt x="f74" y="f85"/>
                    </a:lnTo>
                    <a:lnTo>
                      <a:pt x="f73" y="f86"/>
                    </a:lnTo>
                    <a:lnTo>
                      <a:pt x="f72" y="f87"/>
                    </a:lnTo>
                    <a:lnTo>
                      <a:pt x="f88" y="f7"/>
                    </a:lnTo>
                    <a:lnTo>
                      <a:pt x="f89" y="f87"/>
                    </a:lnTo>
                    <a:lnTo>
                      <a:pt x="f90" y="f86"/>
                    </a:lnTo>
                    <a:lnTo>
                      <a:pt x="f91" y="f85"/>
                    </a:lnTo>
                    <a:lnTo>
                      <a:pt x="f92" y="f84"/>
                    </a:lnTo>
                    <a:lnTo>
                      <a:pt x="f93" y="f94"/>
                    </a:lnTo>
                    <a:lnTo>
                      <a:pt x="f9" y="f81"/>
                    </a:lnTo>
                    <a:lnTo>
                      <a:pt x="f6" y="f79"/>
                    </a:lnTo>
                    <a:lnTo>
                      <a:pt x="f6" y="f8"/>
                    </a:lnTo>
                    <a:lnTo>
                      <a:pt x="f6" y="f8"/>
                    </a:lnTo>
                    <a:close/>
                  </a:path>
                </a:pathLst>
              </a:custGeom>
              <a:gradFill>
                <a:gsLst>
                  <a:gs pos="0">
                    <a:srgbClr val="003399"/>
                  </a:gs>
                  <a:gs pos="100000">
                    <a:srgbClr val="002E8B"/>
                  </a:gs>
                </a:gsLst>
                <a:lin ang="2700000"/>
              </a:gra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/>
              <a:lstStyle/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57200" algn="l"/>
                    <a:tab pos="914400" algn="l"/>
                    <a:tab pos="1371599" algn="l"/>
                    <a:tab pos="1828800" algn="l"/>
                    <a:tab pos="2286000" algn="l"/>
                    <a:tab pos="2743199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399" algn="l"/>
                    <a:tab pos="5943600" algn="l"/>
                    <a:tab pos="6400799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Garamond" pitchFamily="18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4601880" y="5310720"/>
                <a:ext cx="4520880" cy="153756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2849"/>
                  <a:gd name="f7" fmla="val 969"/>
                  <a:gd name="f8" fmla="val 92"/>
                  <a:gd name="f9" fmla="val 958"/>
                  <a:gd name="f10" fmla="val 391"/>
                  <a:gd name="f11" fmla="val 434"/>
                  <a:gd name="f12" fmla="val 947"/>
                  <a:gd name="f13" fmla="val 483"/>
                  <a:gd name="f14" fmla="val 914"/>
                  <a:gd name="f15" fmla="val 554"/>
                  <a:gd name="f16" fmla="val 876"/>
                  <a:gd name="f17" fmla="val 635"/>
                  <a:gd name="f18" fmla="val 838"/>
                  <a:gd name="f19" fmla="val 727"/>
                  <a:gd name="f20" fmla="val 794"/>
                  <a:gd name="f21" fmla="val 836"/>
                  <a:gd name="f22" fmla="val 745"/>
                  <a:gd name="f23" fmla="val 961"/>
                  <a:gd name="f24" fmla="val 696"/>
                  <a:gd name="f25" fmla="val 1102"/>
                  <a:gd name="f26" fmla="val 642"/>
                  <a:gd name="f27" fmla="val 1259"/>
                  <a:gd name="f28" fmla="val 582"/>
                  <a:gd name="f29" fmla="val 1433"/>
                  <a:gd name="f30" fmla="val 522"/>
                  <a:gd name="f31" fmla="val 1623"/>
                  <a:gd name="f32" fmla="val 462"/>
                  <a:gd name="f33" fmla="val 1829"/>
                  <a:gd name="f34" fmla="val 403"/>
                  <a:gd name="f35" fmla="val 2057"/>
                  <a:gd name="f36" fmla="val 343"/>
                  <a:gd name="f37" fmla="val 2301"/>
                  <a:gd name="f38" fmla="val 283"/>
                  <a:gd name="f39" fmla="val 2567"/>
                  <a:gd name="f40" fmla="val 223"/>
                  <a:gd name="f41" fmla="val 163"/>
                  <a:gd name="f42" fmla="val 2817"/>
                  <a:gd name="f43" fmla="val 16"/>
                  <a:gd name="f44" fmla="val 2773"/>
                  <a:gd name="f45" fmla="val 33"/>
                  <a:gd name="f46" fmla="val 2719"/>
                  <a:gd name="f47" fmla="val 54"/>
                  <a:gd name="f48" fmla="val 2648"/>
                  <a:gd name="f49" fmla="val 76"/>
                  <a:gd name="f50" fmla="val 2572"/>
                  <a:gd name="f51" fmla="val 98"/>
                  <a:gd name="f52" fmla="val 2491"/>
                  <a:gd name="f53" fmla="val 120"/>
                  <a:gd name="f54" fmla="val 2399"/>
                  <a:gd name="f55" fmla="val 147"/>
                  <a:gd name="f56" fmla="val 169"/>
                  <a:gd name="f57" fmla="val 2095"/>
                  <a:gd name="f58" fmla="val 1889"/>
                  <a:gd name="f59" fmla="val 277"/>
                  <a:gd name="f60" fmla="val 1688"/>
                  <a:gd name="f61" fmla="val 326"/>
                  <a:gd name="f62" fmla="val 1590"/>
                  <a:gd name="f63" fmla="val 354"/>
                  <a:gd name="f64" fmla="val 1503"/>
                  <a:gd name="f65" fmla="val 381"/>
                  <a:gd name="f66" fmla="val 1107"/>
                  <a:gd name="f67" fmla="val 506"/>
                  <a:gd name="f68" fmla="val 912"/>
                  <a:gd name="f69" fmla="val 577"/>
                  <a:gd name="f70" fmla="val 647"/>
                  <a:gd name="f71" fmla="val 548"/>
                  <a:gd name="f72" fmla="val 718"/>
                  <a:gd name="f73" fmla="val 380"/>
                  <a:gd name="f74" fmla="val 228"/>
                  <a:gd name="f75" fmla="+- 0 0 0"/>
                  <a:gd name="f76" fmla="*/ f3 1 2849"/>
                  <a:gd name="f77" fmla="*/ f4 1 969"/>
                  <a:gd name="f78" fmla="*/ f75 f0 1"/>
                  <a:gd name="f79" fmla="*/ 0 f76 1"/>
                  <a:gd name="f80" fmla="*/ 2849 f76 1"/>
                  <a:gd name="f81" fmla="*/ 969 f77 1"/>
                  <a:gd name="f82" fmla="*/ 0 f77 1"/>
                  <a:gd name="f83" fmla="*/ 92 f76 1"/>
                  <a:gd name="f84" fmla="*/ 958 f77 1"/>
                  <a:gd name="f85" fmla="*/ f78 1 f2"/>
                  <a:gd name="f86" fmla="*/ 391 f76 1"/>
                  <a:gd name="f87" fmla="*/ 434 f76 1"/>
                  <a:gd name="f88" fmla="*/ 947 f77 1"/>
                  <a:gd name="f89" fmla="*/ 483 f76 1"/>
                  <a:gd name="f90" fmla="*/ 914 f77 1"/>
                  <a:gd name="f91" fmla="*/ 554 f76 1"/>
                  <a:gd name="f92" fmla="*/ 876 f77 1"/>
                  <a:gd name="f93" fmla="*/ 635 f76 1"/>
                  <a:gd name="f94" fmla="*/ 838 f77 1"/>
                  <a:gd name="f95" fmla="*/ 727 f76 1"/>
                  <a:gd name="f96" fmla="*/ 794 f77 1"/>
                  <a:gd name="f97" fmla="*/ 836 f76 1"/>
                  <a:gd name="f98" fmla="*/ 745 f77 1"/>
                  <a:gd name="f99" fmla="*/ 961 f76 1"/>
                  <a:gd name="f100" fmla="*/ 696 f77 1"/>
                  <a:gd name="f101" fmla="*/ 1102 f76 1"/>
                  <a:gd name="f102" fmla="*/ 642 f77 1"/>
                  <a:gd name="f103" fmla="*/ 1259 f76 1"/>
                  <a:gd name="f104" fmla="*/ 582 f77 1"/>
                  <a:gd name="f105" fmla="*/ 1433 f76 1"/>
                  <a:gd name="f106" fmla="*/ 522 f77 1"/>
                  <a:gd name="f107" fmla="*/ 1623 f76 1"/>
                  <a:gd name="f108" fmla="*/ 462 f77 1"/>
                  <a:gd name="f109" fmla="*/ 1829 f76 1"/>
                  <a:gd name="f110" fmla="*/ 403 f77 1"/>
                  <a:gd name="f111" fmla="*/ 2057 f76 1"/>
                  <a:gd name="f112" fmla="*/ 343 f77 1"/>
                  <a:gd name="f113" fmla="*/ 2301 f76 1"/>
                  <a:gd name="f114" fmla="*/ 283 f77 1"/>
                  <a:gd name="f115" fmla="*/ 2567 f76 1"/>
                  <a:gd name="f116" fmla="*/ 223 f77 1"/>
                  <a:gd name="f117" fmla="*/ 163 f77 1"/>
                  <a:gd name="f118" fmla="*/ 2817 f76 1"/>
                  <a:gd name="f119" fmla="*/ 16 f77 1"/>
                  <a:gd name="f120" fmla="*/ 2773 f76 1"/>
                  <a:gd name="f121" fmla="*/ 33 f77 1"/>
                  <a:gd name="f122" fmla="*/ 2719 f76 1"/>
                  <a:gd name="f123" fmla="*/ 54 f77 1"/>
                  <a:gd name="f124" fmla="*/ 2648 f76 1"/>
                  <a:gd name="f125" fmla="*/ 76 f77 1"/>
                  <a:gd name="f126" fmla="*/ 2572 f76 1"/>
                  <a:gd name="f127" fmla="*/ 98 f77 1"/>
                  <a:gd name="f128" fmla="*/ 2491 f76 1"/>
                  <a:gd name="f129" fmla="*/ 120 f77 1"/>
                  <a:gd name="f130" fmla="*/ 2399 f76 1"/>
                  <a:gd name="f131" fmla="*/ 147 f77 1"/>
                  <a:gd name="f132" fmla="*/ 169 f77 1"/>
                  <a:gd name="f133" fmla="*/ 2095 f76 1"/>
                  <a:gd name="f134" fmla="*/ 1889 f76 1"/>
                  <a:gd name="f135" fmla="*/ 277 f77 1"/>
                  <a:gd name="f136" fmla="*/ 1688 f76 1"/>
                  <a:gd name="f137" fmla="*/ 326 f77 1"/>
                  <a:gd name="f138" fmla="*/ 1590 f76 1"/>
                  <a:gd name="f139" fmla="*/ 354 f77 1"/>
                  <a:gd name="f140" fmla="*/ 1503 f76 1"/>
                  <a:gd name="f141" fmla="*/ 381 f77 1"/>
                  <a:gd name="f142" fmla="*/ 1107 f76 1"/>
                  <a:gd name="f143" fmla="*/ 506 f77 1"/>
                  <a:gd name="f144" fmla="*/ 912 f76 1"/>
                  <a:gd name="f145" fmla="*/ 577 f77 1"/>
                  <a:gd name="f146" fmla="*/ 647 f77 1"/>
                  <a:gd name="f147" fmla="*/ 548 f76 1"/>
                  <a:gd name="f148" fmla="*/ 718 f77 1"/>
                  <a:gd name="f149" fmla="*/ 380 f76 1"/>
                  <a:gd name="f150" fmla="*/ 228 f76 1"/>
                  <a:gd name="f151" fmla="+- f85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151">
                    <a:pos x="f83" y="f84"/>
                  </a:cxn>
                  <a:cxn ang="f151">
                    <a:pos x="f79" y="f81"/>
                  </a:cxn>
                  <a:cxn ang="f151">
                    <a:pos x="f86" y="f81"/>
                  </a:cxn>
                  <a:cxn ang="f151">
                    <a:pos x="f87" y="f88"/>
                  </a:cxn>
                  <a:cxn ang="f151">
                    <a:pos x="f89" y="f90"/>
                  </a:cxn>
                  <a:cxn ang="f151">
                    <a:pos x="f91" y="f92"/>
                  </a:cxn>
                  <a:cxn ang="f151">
                    <a:pos x="f93" y="f94"/>
                  </a:cxn>
                  <a:cxn ang="f151">
                    <a:pos x="f95" y="f96"/>
                  </a:cxn>
                  <a:cxn ang="f151">
                    <a:pos x="f97" y="f98"/>
                  </a:cxn>
                  <a:cxn ang="f151">
                    <a:pos x="f99" y="f100"/>
                  </a:cxn>
                  <a:cxn ang="f151">
                    <a:pos x="f101" y="f102"/>
                  </a:cxn>
                  <a:cxn ang="f151">
                    <a:pos x="f103" y="f104"/>
                  </a:cxn>
                  <a:cxn ang="f151">
                    <a:pos x="f105" y="f106"/>
                  </a:cxn>
                  <a:cxn ang="f151">
                    <a:pos x="f107" y="f108"/>
                  </a:cxn>
                  <a:cxn ang="f151">
                    <a:pos x="f109" y="f110"/>
                  </a:cxn>
                  <a:cxn ang="f151">
                    <a:pos x="f111" y="f112"/>
                  </a:cxn>
                  <a:cxn ang="f151">
                    <a:pos x="f113" y="f114"/>
                  </a:cxn>
                  <a:cxn ang="f151">
                    <a:pos x="f115" y="f116"/>
                  </a:cxn>
                  <a:cxn ang="f151">
                    <a:pos x="f80" y="f117"/>
                  </a:cxn>
                  <a:cxn ang="f151">
                    <a:pos x="f80" y="f82"/>
                  </a:cxn>
                  <a:cxn ang="f151">
                    <a:pos x="f118" y="f119"/>
                  </a:cxn>
                  <a:cxn ang="f151">
                    <a:pos x="f120" y="f121"/>
                  </a:cxn>
                  <a:cxn ang="f151">
                    <a:pos x="f122" y="f123"/>
                  </a:cxn>
                  <a:cxn ang="f151">
                    <a:pos x="f124" y="f125"/>
                  </a:cxn>
                  <a:cxn ang="f151">
                    <a:pos x="f126" y="f127"/>
                  </a:cxn>
                  <a:cxn ang="f151">
                    <a:pos x="f128" y="f129"/>
                  </a:cxn>
                  <a:cxn ang="f151">
                    <a:pos x="f130" y="f131"/>
                  </a:cxn>
                  <a:cxn ang="f151">
                    <a:pos x="f113" y="f132"/>
                  </a:cxn>
                  <a:cxn ang="f151">
                    <a:pos x="f133" y="f116"/>
                  </a:cxn>
                  <a:cxn ang="f151">
                    <a:pos x="f134" y="f135"/>
                  </a:cxn>
                  <a:cxn ang="f151">
                    <a:pos x="f136" y="f137"/>
                  </a:cxn>
                  <a:cxn ang="f151">
                    <a:pos x="f138" y="f139"/>
                  </a:cxn>
                  <a:cxn ang="f151">
                    <a:pos x="f140" y="f141"/>
                  </a:cxn>
                  <a:cxn ang="f151">
                    <a:pos x="f142" y="f143"/>
                  </a:cxn>
                  <a:cxn ang="f151">
                    <a:pos x="f144" y="f145"/>
                  </a:cxn>
                  <a:cxn ang="f151">
                    <a:pos x="f95" y="f146"/>
                  </a:cxn>
                  <a:cxn ang="f151">
                    <a:pos x="f147" y="f148"/>
                  </a:cxn>
                  <a:cxn ang="f151">
                    <a:pos x="f149" y="f96"/>
                  </a:cxn>
                  <a:cxn ang="f151">
                    <a:pos x="f150" y="f92"/>
                  </a:cxn>
                  <a:cxn ang="f151">
                    <a:pos x="f83" y="f84"/>
                  </a:cxn>
                  <a:cxn ang="f151">
                    <a:pos x="f83" y="f84"/>
                  </a:cxn>
                </a:cxnLst>
                <a:rect l="f79" t="f82" r="f80" b="f81"/>
                <a:pathLst>
                  <a:path w="2849" h="969">
                    <a:moveTo>
                      <a:pt x="f8" y="f9"/>
                    </a:moveTo>
                    <a:lnTo>
                      <a:pt x="f5" y="f7"/>
                    </a:lnTo>
                    <a:lnTo>
                      <a:pt x="f10" y="f7"/>
                    </a:lnTo>
                    <a:lnTo>
                      <a:pt x="f11" y="f12"/>
                    </a:lnTo>
                    <a:lnTo>
                      <a:pt x="f13" y="f14"/>
                    </a:lnTo>
                    <a:lnTo>
                      <a:pt x="f15" y="f16"/>
                    </a:lnTo>
                    <a:lnTo>
                      <a:pt x="f17" y="f18"/>
                    </a:lnTo>
                    <a:lnTo>
                      <a:pt x="f19" y="f20"/>
                    </a:lnTo>
                    <a:lnTo>
                      <a:pt x="f21" y="f22"/>
                    </a:lnTo>
                    <a:lnTo>
                      <a:pt x="f23" y="f24"/>
                    </a:lnTo>
                    <a:lnTo>
                      <a:pt x="f25" y="f26"/>
                    </a:lnTo>
                    <a:lnTo>
                      <a:pt x="f27" y="f28"/>
                    </a:lnTo>
                    <a:lnTo>
                      <a:pt x="f29" y="f30"/>
                    </a:lnTo>
                    <a:lnTo>
                      <a:pt x="f31" y="f32"/>
                    </a:lnTo>
                    <a:lnTo>
                      <a:pt x="f33" y="f34"/>
                    </a:lnTo>
                    <a:lnTo>
                      <a:pt x="f35" y="f36"/>
                    </a:lnTo>
                    <a:lnTo>
                      <a:pt x="f37" y="f38"/>
                    </a:lnTo>
                    <a:lnTo>
                      <a:pt x="f39" y="f40"/>
                    </a:lnTo>
                    <a:lnTo>
                      <a:pt x="f6" y="f41"/>
                    </a:lnTo>
                    <a:lnTo>
                      <a:pt x="f6" y="f5"/>
                    </a:lnTo>
                    <a:lnTo>
                      <a:pt x="f42" y="f43"/>
                    </a:lnTo>
                    <a:lnTo>
                      <a:pt x="f44" y="f45"/>
                    </a:lnTo>
                    <a:lnTo>
                      <a:pt x="f46" y="f47"/>
                    </a:lnTo>
                    <a:lnTo>
                      <a:pt x="f48" y="f49"/>
                    </a:lnTo>
                    <a:lnTo>
                      <a:pt x="f50" y="f51"/>
                    </a:lnTo>
                    <a:lnTo>
                      <a:pt x="f52" y="f53"/>
                    </a:lnTo>
                    <a:lnTo>
                      <a:pt x="f54" y="f55"/>
                    </a:lnTo>
                    <a:lnTo>
                      <a:pt x="f37" y="f56"/>
                    </a:lnTo>
                    <a:lnTo>
                      <a:pt x="f57" y="f40"/>
                    </a:lnTo>
                    <a:lnTo>
                      <a:pt x="f58" y="f59"/>
                    </a:lnTo>
                    <a:lnTo>
                      <a:pt x="f60" y="f61"/>
                    </a:lnTo>
                    <a:lnTo>
                      <a:pt x="f62" y="f63"/>
                    </a:lnTo>
                    <a:lnTo>
                      <a:pt x="f64" y="f65"/>
                    </a:lnTo>
                    <a:lnTo>
                      <a:pt x="f66" y="f67"/>
                    </a:lnTo>
                    <a:lnTo>
                      <a:pt x="f68" y="f69"/>
                    </a:lnTo>
                    <a:lnTo>
                      <a:pt x="f19" y="f70"/>
                    </a:lnTo>
                    <a:lnTo>
                      <a:pt x="f71" y="f72"/>
                    </a:lnTo>
                    <a:lnTo>
                      <a:pt x="f73" y="f20"/>
                    </a:lnTo>
                    <a:lnTo>
                      <a:pt x="f74" y="f16"/>
                    </a:lnTo>
                    <a:lnTo>
                      <a:pt x="f8" y="f9"/>
                    </a:lnTo>
                    <a:lnTo>
                      <a:pt x="f8" y="f9"/>
                    </a:lnTo>
                    <a:close/>
                  </a:path>
                </a:pathLst>
              </a:custGeom>
              <a:gradFill>
                <a:gsLst>
                  <a:gs pos="0">
                    <a:srgbClr val="002A7D"/>
                  </a:gs>
                  <a:gs pos="100000">
                    <a:srgbClr val="003399"/>
                  </a:gs>
                </a:gsLst>
                <a:lin ang="5400000"/>
              </a:gra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/>
              <a:lstStyle/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57200" algn="l"/>
                    <a:tab pos="914400" algn="l"/>
                    <a:tab pos="1371599" algn="l"/>
                    <a:tab pos="1828800" algn="l"/>
                    <a:tab pos="2286000" algn="l"/>
                    <a:tab pos="2743199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399" algn="l"/>
                    <a:tab pos="5943600" algn="l"/>
                    <a:tab pos="6400799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Garamond" pitchFamily="18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4361040" y="3540240"/>
                <a:ext cx="4771440" cy="33084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3007"/>
                  <a:gd name="f7" fmla="val 2085"/>
                  <a:gd name="f8" fmla="val 1427"/>
                  <a:gd name="f9" fmla="val 441"/>
                  <a:gd name="f10" fmla="val 1433"/>
                  <a:gd name="f11" fmla="val 474"/>
                  <a:gd name="f12" fmla="val 1444"/>
                  <a:gd name="f13" fmla="val 501"/>
                  <a:gd name="f14" fmla="val 1460"/>
                  <a:gd name="f15" fmla="val 528"/>
                  <a:gd name="f16" fmla="val 1482"/>
                  <a:gd name="f17" fmla="val 550"/>
                  <a:gd name="f18" fmla="val 1541"/>
                  <a:gd name="f19" fmla="val 593"/>
                  <a:gd name="f20" fmla="val 1623"/>
                  <a:gd name="f21" fmla="val 637"/>
                  <a:gd name="f22" fmla="val 1715"/>
                  <a:gd name="f23" fmla="val 670"/>
                  <a:gd name="f24" fmla="val 1818"/>
                  <a:gd name="f25" fmla="val 702"/>
                  <a:gd name="f26" fmla="val 1927"/>
                  <a:gd name="f27" fmla="val 735"/>
                  <a:gd name="f28" fmla="val 2041"/>
                  <a:gd name="f29" fmla="val 762"/>
                  <a:gd name="f30" fmla="val 2155"/>
                  <a:gd name="f31" fmla="val 789"/>
                  <a:gd name="f32" fmla="val 2269"/>
                  <a:gd name="f33" fmla="val 822"/>
                  <a:gd name="f34" fmla="val 2372"/>
                  <a:gd name="f35" fmla="val 849"/>
                  <a:gd name="f36" fmla="val 2464"/>
                  <a:gd name="f37" fmla="val 882"/>
                  <a:gd name="f38" fmla="val 2551"/>
                  <a:gd name="f39" fmla="val 920"/>
                  <a:gd name="f40" fmla="val 2616"/>
                  <a:gd name="f41" fmla="val 958"/>
                  <a:gd name="f42" fmla="val 2638"/>
                  <a:gd name="f43" fmla="val 980"/>
                  <a:gd name="f44" fmla="val 2659"/>
                  <a:gd name="f45" fmla="val 1007"/>
                  <a:gd name="f46" fmla="val 2676"/>
                  <a:gd name="f47" fmla="val 1029"/>
                  <a:gd name="f48" fmla="val 2681"/>
                  <a:gd name="f49" fmla="val 1056"/>
                  <a:gd name="f50" fmla="val 1083"/>
                  <a:gd name="f51" fmla="val 1105"/>
                  <a:gd name="f52" fmla="val 2665"/>
                  <a:gd name="f53" fmla="val 1127"/>
                  <a:gd name="f54" fmla="val 2643"/>
                  <a:gd name="f55" fmla="val 1149"/>
                  <a:gd name="f56" fmla="val 1170"/>
                  <a:gd name="f57" fmla="val 2583"/>
                  <a:gd name="f58" fmla="val 1187"/>
                  <a:gd name="f59" fmla="val 2545"/>
                  <a:gd name="f60" fmla="val 1208"/>
                  <a:gd name="f61" fmla="val 2502"/>
                  <a:gd name="f62" fmla="val 1225"/>
                  <a:gd name="f63" fmla="val 2448"/>
                  <a:gd name="f64" fmla="val 1241"/>
                  <a:gd name="f65" fmla="val 2388"/>
                  <a:gd name="f66" fmla="val 1257"/>
                  <a:gd name="f67" fmla="val 2328"/>
                  <a:gd name="f68" fmla="val 1274"/>
                  <a:gd name="f69" fmla="val 2258"/>
                  <a:gd name="f70" fmla="val 1290"/>
                  <a:gd name="f71" fmla="val 2106"/>
                  <a:gd name="f72" fmla="val 1328"/>
                  <a:gd name="f73" fmla="val 1932"/>
                  <a:gd name="f74" fmla="val 1372"/>
                  <a:gd name="f75" fmla="val 1742"/>
                  <a:gd name="f76" fmla="val 1421"/>
                  <a:gd name="f77" fmla="val 1531"/>
                  <a:gd name="f78" fmla="val 1475"/>
                  <a:gd name="f79" fmla="val 1308"/>
                  <a:gd name="f80" fmla="val 1540"/>
                  <a:gd name="f81" fmla="val 1069"/>
                  <a:gd name="f82" fmla="val 1617"/>
                  <a:gd name="f83" fmla="val 820"/>
                  <a:gd name="f84" fmla="val 1709"/>
                  <a:gd name="f85" fmla="val 554"/>
                  <a:gd name="f86" fmla="val 282"/>
                  <a:gd name="f87" fmla="val 1943"/>
                  <a:gd name="f88" fmla="val 152"/>
                  <a:gd name="f89" fmla="val 244"/>
                  <a:gd name="f90" fmla="val 2074"/>
                  <a:gd name="f91" fmla="val 386"/>
                  <a:gd name="f92" fmla="val 1992"/>
                  <a:gd name="f93" fmla="val 537"/>
                  <a:gd name="f94" fmla="val 1910"/>
                  <a:gd name="f95" fmla="val 700"/>
                  <a:gd name="f96" fmla="val 1834"/>
                  <a:gd name="f97" fmla="val 879"/>
                  <a:gd name="f98" fmla="val 1763"/>
                  <a:gd name="f99" fmla="val 1064"/>
                  <a:gd name="f100" fmla="val 1693"/>
                  <a:gd name="f101" fmla="val 1259"/>
                  <a:gd name="f102" fmla="val 1622"/>
                  <a:gd name="f103" fmla="val 1661"/>
                  <a:gd name="f104" fmla="val 1497"/>
                  <a:gd name="f105" fmla="val 1748"/>
                  <a:gd name="f106" fmla="val 1470"/>
                  <a:gd name="f107" fmla="val 1845"/>
                  <a:gd name="f108" fmla="val 1442"/>
                  <a:gd name="f109" fmla="val 2046"/>
                  <a:gd name="f110" fmla="val 1393"/>
                  <a:gd name="f111" fmla="val 2252"/>
                  <a:gd name="f112" fmla="val 1339"/>
                  <a:gd name="f113" fmla="val 2458"/>
                  <a:gd name="f114" fmla="val 1285"/>
                  <a:gd name="f115" fmla="val 1263"/>
                  <a:gd name="f116" fmla="val 1236"/>
                  <a:gd name="f117" fmla="val 2730"/>
                  <a:gd name="f118" fmla="val 1214"/>
                  <a:gd name="f119" fmla="val 2806"/>
                  <a:gd name="f120" fmla="val 1192"/>
                  <a:gd name="f121" fmla="val 2876"/>
                  <a:gd name="f122" fmla="val 2931"/>
                  <a:gd name="f123" fmla="val 2974"/>
                  <a:gd name="f124" fmla="val 1132"/>
                  <a:gd name="f125" fmla="val 1116"/>
                  <a:gd name="f126" fmla="val 871"/>
                  <a:gd name="f127" fmla="val 2941"/>
                  <a:gd name="f128" fmla="val 860"/>
                  <a:gd name="f129" fmla="val 2860"/>
                  <a:gd name="f130" fmla="val 844"/>
                  <a:gd name="f131" fmla="val 2773"/>
                  <a:gd name="f132" fmla="val 827"/>
                  <a:gd name="f133" fmla="val 2670"/>
                  <a:gd name="f134" fmla="val 806"/>
                  <a:gd name="f135" fmla="val 2567"/>
                  <a:gd name="f136" fmla="val 784"/>
                  <a:gd name="f137" fmla="val 757"/>
                  <a:gd name="f138" fmla="val 2241"/>
                  <a:gd name="f139" fmla="val 2138"/>
                  <a:gd name="f140" fmla="val 1959"/>
                  <a:gd name="f141" fmla="val 604"/>
                  <a:gd name="f142" fmla="val 1883"/>
                  <a:gd name="f143" fmla="val 566"/>
                  <a:gd name="f144" fmla="val 1824"/>
                  <a:gd name="f145" fmla="val 534"/>
                  <a:gd name="f146" fmla="val 1780"/>
                  <a:gd name="f147" fmla="val 495"/>
                  <a:gd name="f148" fmla="val 1769"/>
                  <a:gd name="f149" fmla="val 1758"/>
                  <a:gd name="f150" fmla="val 457"/>
                  <a:gd name="f151" fmla="val 1753"/>
                  <a:gd name="f152" fmla="val 436"/>
                  <a:gd name="f153" fmla="val 419"/>
                  <a:gd name="f154" fmla="val 381"/>
                  <a:gd name="f155" fmla="val 1813"/>
                  <a:gd name="f156" fmla="val 343"/>
                  <a:gd name="f157" fmla="val 1862"/>
                  <a:gd name="f158" fmla="val 316"/>
                  <a:gd name="f159" fmla="val 1921"/>
                  <a:gd name="f160" fmla="val 289"/>
                  <a:gd name="f161" fmla="val 1986"/>
                  <a:gd name="f162" fmla="val 267"/>
                  <a:gd name="f163" fmla="val 2062"/>
                  <a:gd name="f164" fmla="val 245"/>
                  <a:gd name="f165" fmla="val 2149"/>
                  <a:gd name="f166" fmla="val 229"/>
                  <a:gd name="f167" fmla="val 2236"/>
                  <a:gd name="f168" fmla="val 213"/>
                  <a:gd name="f169" fmla="val 2431"/>
                  <a:gd name="f170" fmla="val 2627"/>
                  <a:gd name="f171" fmla="val 158"/>
                  <a:gd name="f172" fmla="val 2827"/>
                  <a:gd name="f173" fmla="val 125"/>
                  <a:gd name="f174" fmla="val 2920"/>
                  <a:gd name="f175" fmla="val 109"/>
                  <a:gd name="f176" fmla="val 87"/>
                  <a:gd name="f177" fmla="val 2909"/>
                  <a:gd name="f178" fmla="val 22"/>
                  <a:gd name="f179" fmla="val 2795"/>
                  <a:gd name="f180" fmla="val 44"/>
                  <a:gd name="f181" fmla="val 66"/>
                  <a:gd name="f182" fmla="val 82"/>
                  <a:gd name="f183" fmla="val 2285"/>
                  <a:gd name="f184" fmla="val 120"/>
                  <a:gd name="f185" fmla="val 136"/>
                  <a:gd name="f186" fmla="val 2030"/>
                  <a:gd name="f187" fmla="val 1905"/>
                  <a:gd name="f188" fmla="val 174"/>
                  <a:gd name="f189" fmla="val 1791"/>
                  <a:gd name="f190" fmla="val 202"/>
                  <a:gd name="f191" fmla="val 1688"/>
                  <a:gd name="f192" fmla="val 1601"/>
                  <a:gd name="f193" fmla="val 261"/>
                  <a:gd name="f194" fmla="val 1525"/>
                  <a:gd name="f195" fmla="val 300"/>
                  <a:gd name="f196" fmla="val 1471"/>
                  <a:gd name="f197" fmla="val 338"/>
                  <a:gd name="f198" fmla="val 1455"/>
                  <a:gd name="f199" fmla="val 359"/>
                  <a:gd name="f200" fmla="val 1438"/>
                  <a:gd name="f201" fmla="val 387"/>
                  <a:gd name="f202" fmla="val 414"/>
                  <a:gd name="f203" fmla="+- 0 0 0"/>
                  <a:gd name="f204" fmla="*/ f3 1 3007"/>
                  <a:gd name="f205" fmla="*/ f4 1 2085"/>
                  <a:gd name="f206" fmla="*/ f203 f0 1"/>
                  <a:gd name="f207" fmla="*/ 0 f204 1"/>
                  <a:gd name="f208" fmla="*/ 3007 f204 1"/>
                  <a:gd name="f209" fmla="*/ 2085 f205 1"/>
                  <a:gd name="f210" fmla="*/ 0 f205 1"/>
                  <a:gd name="f211" fmla="*/ 1433 f204 1"/>
                  <a:gd name="f212" fmla="*/ 474 f205 1"/>
                  <a:gd name="f213" fmla="*/ f206 1 f2"/>
                  <a:gd name="f214" fmla="*/ 1460 f204 1"/>
                  <a:gd name="f215" fmla="*/ 528 f205 1"/>
                  <a:gd name="f216" fmla="*/ 1541 f204 1"/>
                  <a:gd name="f217" fmla="*/ 593 f205 1"/>
                  <a:gd name="f218" fmla="*/ 1715 f204 1"/>
                  <a:gd name="f219" fmla="*/ 670 f205 1"/>
                  <a:gd name="f220" fmla="*/ 1927 f204 1"/>
                  <a:gd name="f221" fmla="*/ 735 f205 1"/>
                  <a:gd name="f222" fmla="*/ 2155 f204 1"/>
                  <a:gd name="f223" fmla="*/ 789 f205 1"/>
                  <a:gd name="f224" fmla="*/ 2372 f204 1"/>
                  <a:gd name="f225" fmla="*/ 849 f205 1"/>
                  <a:gd name="f226" fmla="*/ 2551 f204 1"/>
                  <a:gd name="f227" fmla="*/ 920 f205 1"/>
                  <a:gd name="f228" fmla="*/ 2638 f204 1"/>
                  <a:gd name="f229" fmla="*/ 980 f205 1"/>
                  <a:gd name="f230" fmla="*/ 2676 f204 1"/>
                  <a:gd name="f231" fmla="*/ 1029 f205 1"/>
                  <a:gd name="f232" fmla="*/ 2681 f204 1"/>
                  <a:gd name="f233" fmla="*/ 1083 f205 1"/>
                  <a:gd name="f234" fmla="*/ 2665 f204 1"/>
                  <a:gd name="f235" fmla="*/ 1127 f205 1"/>
                  <a:gd name="f236" fmla="*/ 2616 f204 1"/>
                  <a:gd name="f237" fmla="*/ 1170 f205 1"/>
                  <a:gd name="f238" fmla="*/ 2545 f204 1"/>
                  <a:gd name="f239" fmla="*/ 1208 f205 1"/>
                  <a:gd name="f240" fmla="*/ 2448 f204 1"/>
                  <a:gd name="f241" fmla="*/ 1241 f205 1"/>
                  <a:gd name="f242" fmla="*/ 2328 f204 1"/>
                  <a:gd name="f243" fmla="*/ 1274 f205 1"/>
                  <a:gd name="f244" fmla="*/ 2106 f204 1"/>
                  <a:gd name="f245" fmla="*/ 1328 f205 1"/>
                  <a:gd name="f246" fmla="*/ 1742 f204 1"/>
                  <a:gd name="f247" fmla="*/ 1421 f205 1"/>
                  <a:gd name="f248" fmla="*/ 1308 f204 1"/>
                  <a:gd name="f249" fmla="*/ 1540 f205 1"/>
                  <a:gd name="f250" fmla="*/ 820 f204 1"/>
                  <a:gd name="f251" fmla="*/ 1709 f205 1"/>
                  <a:gd name="f252" fmla="*/ 282 f204 1"/>
                  <a:gd name="f253" fmla="*/ 1943 f205 1"/>
                  <a:gd name="f254" fmla="*/ 152 f204 1"/>
                  <a:gd name="f255" fmla="*/ 386 f204 1"/>
                  <a:gd name="f256" fmla="*/ 1992 f205 1"/>
                  <a:gd name="f257" fmla="*/ 700 f204 1"/>
                  <a:gd name="f258" fmla="*/ 1834 f205 1"/>
                  <a:gd name="f259" fmla="*/ 1064 f204 1"/>
                  <a:gd name="f260" fmla="*/ 1693 f205 1"/>
                  <a:gd name="f261" fmla="*/ 1661 f204 1"/>
                  <a:gd name="f262" fmla="*/ 1497 f205 1"/>
                  <a:gd name="f263" fmla="*/ 1845 f204 1"/>
                  <a:gd name="f264" fmla="*/ 1442 f205 1"/>
                  <a:gd name="f265" fmla="*/ 2252 f204 1"/>
                  <a:gd name="f266" fmla="*/ 1339 f205 1"/>
                  <a:gd name="f267" fmla="*/ 1263 f205 1"/>
                  <a:gd name="f268" fmla="*/ 2730 f204 1"/>
                  <a:gd name="f269" fmla="*/ 1214 f205 1"/>
                  <a:gd name="f270" fmla="*/ 2876 f204 1"/>
                  <a:gd name="f271" fmla="*/ 2974 f204 1"/>
                  <a:gd name="f272" fmla="*/ 1132 f205 1"/>
                  <a:gd name="f273" fmla="*/ 871 f205 1"/>
                  <a:gd name="f274" fmla="*/ 2860 f204 1"/>
                  <a:gd name="f275" fmla="*/ 844 f205 1"/>
                  <a:gd name="f276" fmla="*/ 2670 f204 1"/>
                  <a:gd name="f277" fmla="*/ 806 f205 1"/>
                  <a:gd name="f278" fmla="*/ 2458 f204 1"/>
                  <a:gd name="f279" fmla="*/ 757 f205 1"/>
                  <a:gd name="f280" fmla="*/ 2138 f204 1"/>
                  <a:gd name="f281" fmla="*/ 1959 f204 1"/>
                  <a:gd name="f282" fmla="*/ 604 f205 1"/>
                  <a:gd name="f283" fmla="*/ 1824 f204 1"/>
                  <a:gd name="f284" fmla="*/ 534 f205 1"/>
                  <a:gd name="f285" fmla="*/ 1769 f204 1"/>
                  <a:gd name="f286" fmla="*/ 1753 f204 1"/>
                  <a:gd name="f287" fmla="*/ 436 f205 1"/>
                  <a:gd name="f288" fmla="*/ 1780 f204 1"/>
                  <a:gd name="f289" fmla="*/ 381 f205 1"/>
                  <a:gd name="f290" fmla="*/ 1862 f204 1"/>
                  <a:gd name="f291" fmla="*/ 316 f205 1"/>
                  <a:gd name="f292" fmla="*/ 1986 f204 1"/>
                  <a:gd name="f293" fmla="*/ 267 f205 1"/>
                  <a:gd name="f294" fmla="*/ 2149 f204 1"/>
                  <a:gd name="f295" fmla="*/ 229 f205 1"/>
                  <a:gd name="f296" fmla="*/ 2431 f204 1"/>
                  <a:gd name="f297" fmla="*/ 180 f205 1"/>
                  <a:gd name="f298" fmla="*/ 2827 f204 1"/>
                  <a:gd name="f299" fmla="*/ 125 f205 1"/>
                  <a:gd name="f300" fmla="*/ 87 f205 1"/>
                  <a:gd name="f301" fmla="*/ 2909 f204 1"/>
                  <a:gd name="f302" fmla="*/ 22 f205 1"/>
                  <a:gd name="f303" fmla="*/ 66 f205 1"/>
                  <a:gd name="f304" fmla="*/ 2285 f204 1"/>
                  <a:gd name="f305" fmla="*/ 120 f205 1"/>
                  <a:gd name="f306" fmla="*/ 2030 f204 1"/>
                  <a:gd name="f307" fmla="*/ 158 f205 1"/>
                  <a:gd name="f308" fmla="*/ 1791 f204 1"/>
                  <a:gd name="f309" fmla="*/ 202 f205 1"/>
                  <a:gd name="f310" fmla="*/ 1601 f204 1"/>
                  <a:gd name="f311" fmla="*/ 261 f205 1"/>
                  <a:gd name="f312" fmla="*/ 1471 f204 1"/>
                  <a:gd name="f313" fmla="*/ 338 f205 1"/>
                  <a:gd name="f314" fmla="*/ 1438 f204 1"/>
                  <a:gd name="f315" fmla="*/ 387 f205 1"/>
                  <a:gd name="f316" fmla="*/ 1427 f204 1"/>
                  <a:gd name="f317" fmla="*/ 441 f205 1"/>
                  <a:gd name="f318" fmla="+- f213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8">
                    <a:pos x="f211" y="f212"/>
                  </a:cxn>
                  <a:cxn ang="f318">
                    <a:pos x="f214" y="f215"/>
                  </a:cxn>
                  <a:cxn ang="f318">
                    <a:pos x="f216" y="f217"/>
                  </a:cxn>
                  <a:cxn ang="f318">
                    <a:pos x="f218" y="f219"/>
                  </a:cxn>
                  <a:cxn ang="f318">
                    <a:pos x="f220" y="f221"/>
                  </a:cxn>
                  <a:cxn ang="f318">
                    <a:pos x="f222" y="f223"/>
                  </a:cxn>
                  <a:cxn ang="f318">
                    <a:pos x="f224" y="f225"/>
                  </a:cxn>
                  <a:cxn ang="f318">
                    <a:pos x="f226" y="f227"/>
                  </a:cxn>
                  <a:cxn ang="f318">
                    <a:pos x="f228" y="f229"/>
                  </a:cxn>
                  <a:cxn ang="f318">
                    <a:pos x="f230" y="f231"/>
                  </a:cxn>
                  <a:cxn ang="f318">
                    <a:pos x="f232" y="f233"/>
                  </a:cxn>
                  <a:cxn ang="f318">
                    <a:pos x="f234" y="f235"/>
                  </a:cxn>
                  <a:cxn ang="f318">
                    <a:pos x="f236" y="f237"/>
                  </a:cxn>
                  <a:cxn ang="f318">
                    <a:pos x="f238" y="f239"/>
                  </a:cxn>
                  <a:cxn ang="f318">
                    <a:pos x="f240" y="f241"/>
                  </a:cxn>
                  <a:cxn ang="f318">
                    <a:pos x="f242" y="f243"/>
                  </a:cxn>
                  <a:cxn ang="f318">
                    <a:pos x="f244" y="f245"/>
                  </a:cxn>
                  <a:cxn ang="f318">
                    <a:pos x="f246" y="f247"/>
                  </a:cxn>
                  <a:cxn ang="f318">
                    <a:pos x="f248" y="f249"/>
                  </a:cxn>
                  <a:cxn ang="f318">
                    <a:pos x="f250" y="f251"/>
                  </a:cxn>
                  <a:cxn ang="f318">
                    <a:pos x="f252" y="f253"/>
                  </a:cxn>
                  <a:cxn ang="f318">
                    <a:pos x="f254" y="f209"/>
                  </a:cxn>
                  <a:cxn ang="f318">
                    <a:pos x="f255" y="f256"/>
                  </a:cxn>
                  <a:cxn ang="f318">
                    <a:pos x="f257" y="f258"/>
                  </a:cxn>
                  <a:cxn ang="f318">
                    <a:pos x="f259" y="f260"/>
                  </a:cxn>
                  <a:cxn ang="f318">
                    <a:pos x="f261" y="f262"/>
                  </a:cxn>
                  <a:cxn ang="f318">
                    <a:pos x="f263" y="f264"/>
                  </a:cxn>
                  <a:cxn ang="f318">
                    <a:pos x="f265" y="f266"/>
                  </a:cxn>
                  <a:cxn ang="f318">
                    <a:pos x="f226" y="f267"/>
                  </a:cxn>
                  <a:cxn ang="f318">
                    <a:pos x="f268" y="f269"/>
                  </a:cxn>
                  <a:cxn ang="f318">
                    <a:pos x="f270" y="f237"/>
                  </a:cxn>
                  <a:cxn ang="f318">
                    <a:pos x="f271" y="f272"/>
                  </a:cxn>
                  <a:cxn ang="f318">
                    <a:pos x="f208" y="f273"/>
                  </a:cxn>
                  <a:cxn ang="f318">
                    <a:pos x="f274" y="f275"/>
                  </a:cxn>
                  <a:cxn ang="f318">
                    <a:pos x="f276" y="f277"/>
                  </a:cxn>
                  <a:cxn ang="f318">
                    <a:pos x="f278" y="f279"/>
                  </a:cxn>
                  <a:cxn ang="f318">
                    <a:pos x="f280" y="f219"/>
                  </a:cxn>
                  <a:cxn ang="f318">
                    <a:pos x="f281" y="f282"/>
                  </a:cxn>
                  <a:cxn ang="f318">
                    <a:pos x="f283" y="f284"/>
                  </a:cxn>
                  <a:cxn ang="f318">
                    <a:pos x="f285" y="f212"/>
                  </a:cxn>
                  <a:cxn ang="f318">
                    <a:pos x="f286" y="f287"/>
                  </a:cxn>
                  <a:cxn ang="f318">
                    <a:pos x="f288" y="f289"/>
                  </a:cxn>
                  <a:cxn ang="f318">
                    <a:pos x="f290" y="f291"/>
                  </a:cxn>
                  <a:cxn ang="f318">
                    <a:pos x="f292" y="f293"/>
                  </a:cxn>
                  <a:cxn ang="f318">
                    <a:pos x="f294" y="f295"/>
                  </a:cxn>
                  <a:cxn ang="f318">
                    <a:pos x="f296" y="f297"/>
                  </a:cxn>
                  <a:cxn ang="f318">
                    <a:pos x="f298" y="f299"/>
                  </a:cxn>
                  <a:cxn ang="f318">
                    <a:pos x="f208" y="f300"/>
                  </a:cxn>
                  <a:cxn ang="f318">
                    <a:pos x="f301" y="f302"/>
                  </a:cxn>
                  <a:cxn ang="f318">
                    <a:pos x="f230" y="f303"/>
                  </a:cxn>
                  <a:cxn ang="f318">
                    <a:pos x="f304" y="f305"/>
                  </a:cxn>
                  <a:cxn ang="f318">
                    <a:pos x="f306" y="f307"/>
                  </a:cxn>
                  <a:cxn ang="f318">
                    <a:pos x="f308" y="f309"/>
                  </a:cxn>
                  <a:cxn ang="f318">
                    <a:pos x="f310" y="f311"/>
                  </a:cxn>
                  <a:cxn ang="f318">
                    <a:pos x="f312" y="f313"/>
                  </a:cxn>
                  <a:cxn ang="f318">
                    <a:pos x="f314" y="f315"/>
                  </a:cxn>
                  <a:cxn ang="f318">
                    <a:pos x="f316" y="f317"/>
                  </a:cxn>
                </a:cxnLst>
                <a:rect l="f207" t="f210" r="f208" b="f209"/>
                <a:pathLst>
                  <a:path w="3007" h="2085">
                    <a:moveTo>
                      <a:pt x="f8" y="f9"/>
                    </a:moveTo>
                    <a:lnTo>
                      <a:pt x="f10" y="f11"/>
                    </a:lnTo>
                    <a:lnTo>
                      <a:pt x="f12" y="f13"/>
                    </a:lnTo>
                    <a:lnTo>
                      <a:pt x="f14" y="f15"/>
                    </a:lnTo>
                    <a:lnTo>
                      <a:pt x="f16" y="f17"/>
                    </a:lnTo>
                    <a:lnTo>
                      <a:pt x="f18" y="f19"/>
                    </a:lnTo>
                    <a:lnTo>
                      <a:pt x="f20" y="f21"/>
                    </a:lnTo>
                    <a:lnTo>
                      <a:pt x="f22" y="f23"/>
                    </a:lnTo>
                    <a:lnTo>
                      <a:pt x="f24" y="f25"/>
                    </a:lnTo>
                    <a:lnTo>
                      <a:pt x="f26" y="f27"/>
                    </a:lnTo>
                    <a:lnTo>
                      <a:pt x="f28" y="f29"/>
                    </a:lnTo>
                    <a:lnTo>
                      <a:pt x="f30" y="f31"/>
                    </a:lnTo>
                    <a:lnTo>
                      <a:pt x="f32" y="f33"/>
                    </a:lnTo>
                    <a:lnTo>
                      <a:pt x="f34" y="f35"/>
                    </a:lnTo>
                    <a:lnTo>
                      <a:pt x="f36" y="f37"/>
                    </a:lnTo>
                    <a:lnTo>
                      <a:pt x="f38" y="f39"/>
                    </a:lnTo>
                    <a:lnTo>
                      <a:pt x="f40" y="f41"/>
                    </a:lnTo>
                    <a:lnTo>
                      <a:pt x="f42" y="f43"/>
                    </a:lnTo>
                    <a:lnTo>
                      <a:pt x="f44" y="f45"/>
                    </a:lnTo>
                    <a:lnTo>
                      <a:pt x="f46" y="f47"/>
                    </a:lnTo>
                    <a:lnTo>
                      <a:pt x="f48" y="f49"/>
                    </a:lnTo>
                    <a:lnTo>
                      <a:pt x="f48" y="f50"/>
                    </a:lnTo>
                    <a:lnTo>
                      <a:pt x="f46" y="f51"/>
                    </a:lnTo>
                    <a:lnTo>
                      <a:pt x="f52" y="f53"/>
                    </a:lnTo>
                    <a:lnTo>
                      <a:pt x="f54" y="f55"/>
                    </a:lnTo>
                    <a:lnTo>
                      <a:pt x="f40" y="f56"/>
                    </a:lnTo>
                    <a:lnTo>
                      <a:pt x="f57" y="f58"/>
                    </a:lnTo>
                    <a:lnTo>
                      <a:pt x="f59" y="f60"/>
                    </a:lnTo>
                    <a:lnTo>
                      <a:pt x="f61" y="f62"/>
                    </a:lnTo>
                    <a:lnTo>
                      <a:pt x="f63" y="f64"/>
                    </a:lnTo>
                    <a:lnTo>
                      <a:pt x="f65" y="f66"/>
                    </a:lnTo>
                    <a:lnTo>
                      <a:pt x="f67" y="f68"/>
                    </a:lnTo>
                    <a:lnTo>
                      <a:pt x="f69" y="f70"/>
                    </a:lnTo>
                    <a:lnTo>
                      <a:pt x="f71" y="f72"/>
                    </a:lnTo>
                    <a:lnTo>
                      <a:pt x="f73" y="f74"/>
                    </a:lnTo>
                    <a:lnTo>
                      <a:pt x="f75" y="f76"/>
                    </a:lnTo>
                    <a:lnTo>
                      <a:pt x="f77" y="f78"/>
                    </a:lnTo>
                    <a:lnTo>
                      <a:pt x="f79" y="f80"/>
                    </a:lnTo>
                    <a:lnTo>
                      <a:pt x="f81" y="f82"/>
                    </a:lnTo>
                    <a:lnTo>
                      <a:pt x="f83" y="f84"/>
                    </a:lnTo>
                    <a:lnTo>
                      <a:pt x="f85" y="f24"/>
                    </a:lnTo>
                    <a:lnTo>
                      <a:pt x="f86" y="f87"/>
                    </a:lnTo>
                    <a:lnTo>
                      <a:pt x="f5" y="f7"/>
                    </a:lnTo>
                    <a:lnTo>
                      <a:pt x="f88" y="f7"/>
                    </a:lnTo>
                    <a:lnTo>
                      <a:pt x="f89" y="f90"/>
                    </a:lnTo>
                    <a:lnTo>
                      <a:pt x="f91" y="f92"/>
                    </a:lnTo>
                    <a:lnTo>
                      <a:pt x="f93" y="f94"/>
                    </a:lnTo>
                    <a:lnTo>
                      <a:pt x="f95" y="f96"/>
                    </a:lnTo>
                    <a:lnTo>
                      <a:pt x="f97" y="f98"/>
                    </a:lnTo>
                    <a:lnTo>
                      <a:pt x="f99" y="f100"/>
                    </a:lnTo>
                    <a:lnTo>
                      <a:pt x="f101" y="f102"/>
                    </a:lnTo>
                    <a:lnTo>
                      <a:pt x="f103" y="f104"/>
                    </a:lnTo>
                    <a:lnTo>
                      <a:pt x="f105" y="f106"/>
                    </a:lnTo>
                    <a:lnTo>
                      <a:pt x="f107" y="f108"/>
                    </a:lnTo>
                    <a:lnTo>
                      <a:pt x="f109" y="f110"/>
                    </a:lnTo>
                    <a:lnTo>
                      <a:pt x="f111" y="f112"/>
                    </a:lnTo>
                    <a:lnTo>
                      <a:pt x="f113" y="f114"/>
                    </a:lnTo>
                    <a:lnTo>
                      <a:pt x="f38" y="f115"/>
                    </a:lnTo>
                    <a:lnTo>
                      <a:pt x="f54" y="f116"/>
                    </a:lnTo>
                    <a:lnTo>
                      <a:pt x="f117" y="f118"/>
                    </a:lnTo>
                    <a:lnTo>
                      <a:pt x="f119" y="f120"/>
                    </a:lnTo>
                    <a:lnTo>
                      <a:pt x="f121" y="f56"/>
                    </a:lnTo>
                    <a:lnTo>
                      <a:pt x="f122" y="f55"/>
                    </a:lnTo>
                    <a:lnTo>
                      <a:pt x="f123" y="f124"/>
                    </a:lnTo>
                    <a:lnTo>
                      <a:pt x="f6" y="f125"/>
                    </a:lnTo>
                    <a:lnTo>
                      <a:pt x="f6" y="f126"/>
                    </a:lnTo>
                    <a:lnTo>
                      <a:pt x="f127" y="f128"/>
                    </a:lnTo>
                    <a:lnTo>
                      <a:pt x="f129" y="f130"/>
                    </a:lnTo>
                    <a:lnTo>
                      <a:pt x="f131" y="f132"/>
                    </a:lnTo>
                    <a:lnTo>
                      <a:pt x="f133" y="f134"/>
                    </a:lnTo>
                    <a:lnTo>
                      <a:pt x="f135" y="f136"/>
                    </a:lnTo>
                    <a:lnTo>
                      <a:pt x="f113" y="f137"/>
                    </a:lnTo>
                    <a:lnTo>
                      <a:pt x="f138" y="f25"/>
                    </a:lnTo>
                    <a:lnTo>
                      <a:pt x="f139" y="f23"/>
                    </a:lnTo>
                    <a:lnTo>
                      <a:pt x="f109" y="f21"/>
                    </a:lnTo>
                    <a:lnTo>
                      <a:pt x="f140" y="f141"/>
                    </a:lnTo>
                    <a:lnTo>
                      <a:pt x="f142" y="f143"/>
                    </a:lnTo>
                    <a:lnTo>
                      <a:pt x="f144" y="f145"/>
                    </a:lnTo>
                    <a:lnTo>
                      <a:pt x="f146" y="f147"/>
                    </a:lnTo>
                    <a:lnTo>
                      <a:pt x="f148" y="f11"/>
                    </a:lnTo>
                    <a:lnTo>
                      <a:pt x="f149" y="f150"/>
                    </a:lnTo>
                    <a:lnTo>
                      <a:pt x="f151" y="f152"/>
                    </a:lnTo>
                    <a:lnTo>
                      <a:pt x="f149" y="f153"/>
                    </a:lnTo>
                    <a:lnTo>
                      <a:pt x="f146" y="f154"/>
                    </a:lnTo>
                    <a:lnTo>
                      <a:pt x="f155" y="f156"/>
                    </a:lnTo>
                    <a:lnTo>
                      <a:pt x="f157" y="f158"/>
                    </a:lnTo>
                    <a:lnTo>
                      <a:pt x="f159" y="f160"/>
                    </a:lnTo>
                    <a:lnTo>
                      <a:pt x="f161" y="f162"/>
                    </a:lnTo>
                    <a:lnTo>
                      <a:pt x="f163" y="f164"/>
                    </a:lnTo>
                    <a:lnTo>
                      <a:pt x="f165" y="f166"/>
                    </a:lnTo>
                    <a:lnTo>
                      <a:pt x="f167" y="f168"/>
                    </a:lnTo>
                    <a:lnTo>
                      <a:pt x="f169" y="f2"/>
                    </a:lnTo>
                    <a:lnTo>
                      <a:pt x="f170" y="f171"/>
                    </a:lnTo>
                    <a:lnTo>
                      <a:pt x="f172" y="f173"/>
                    </a:lnTo>
                    <a:lnTo>
                      <a:pt x="f174" y="f175"/>
                    </a:lnTo>
                    <a:lnTo>
                      <a:pt x="f6" y="f176"/>
                    </a:lnTo>
                    <a:lnTo>
                      <a:pt x="f6" y="f5"/>
                    </a:lnTo>
                    <a:lnTo>
                      <a:pt x="f177" y="f178"/>
                    </a:lnTo>
                    <a:lnTo>
                      <a:pt x="f179" y="f180"/>
                    </a:lnTo>
                    <a:lnTo>
                      <a:pt x="f46" y="f181"/>
                    </a:lnTo>
                    <a:lnTo>
                      <a:pt x="f38" y="f182"/>
                    </a:lnTo>
                    <a:lnTo>
                      <a:pt x="f183" y="f184"/>
                    </a:lnTo>
                    <a:lnTo>
                      <a:pt x="f30" y="f185"/>
                    </a:lnTo>
                    <a:lnTo>
                      <a:pt x="f186" y="f171"/>
                    </a:lnTo>
                    <a:lnTo>
                      <a:pt x="f187" y="f188"/>
                    </a:lnTo>
                    <a:lnTo>
                      <a:pt x="f189" y="f190"/>
                    </a:lnTo>
                    <a:lnTo>
                      <a:pt x="f191" y="f166"/>
                    </a:lnTo>
                    <a:lnTo>
                      <a:pt x="f192" y="f193"/>
                    </a:lnTo>
                    <a:lnTo>
                      <a:pt x="f194" y="f195"/>
                    </a:lnTo>
                    <a:lnTo>
                      <a:pt x="f196" y="f197"/>
                    </a:lnTo>
                    <a:lnTo>
                      <a:pt x="f198" y="f199"/>
                    </a:lnTo>
                    <a:lnTo>
                      <a:pt x="f200" y="f201"/>
                    </a:lnTo>
                    <a:lnTo>
                      <a:pt x="f8" y="f202"/>
                    </a:lnTo>
                    <a:lnTo>
                      <a:pt x="f8" y="f9"/>
                    </a:lnTo>
                    <a:lnTo>
                      <a:pt x="f8" y="f9"/>
                    </a:lnTo>
                    <a:close/>
                  </a:path>
                </a:pathLst>
              </a:custGeom>
              <a:solidFill>
                <a:srgbClr val="003399"/>
              </a:soli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/>
              <a:lstStyle/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57200" algn="l"/>
                    <a:tab pos="914400" algn="l"/>
                    <a:tab pos="1371599" algn="l"/>
                    <a:tab pos="1828800" algn="l"/>
                    <a:tab pos="2286000" algn="l"/>
                    <a:tab pos="2743199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399" algn="l"/>
                    <a:tab pos="5943600" algn="l"/>
                    <a:tab pos="6400799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Garamond" pitchFamily="18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7142760" y="3677759"/>
                <a:ext cx="1980000" cy="854999"/>
              </a:xfrm>
              <a:custGeom>
                <a:avLst/>
                <a:gdLst>
                  <a:gd name="f0" fmla="val 10800000"/>
                  <a:gd name="f1" fmla="val 5400000"/>
                  <a:gd name="f2" fmla="val 360"/>
                  <a:gd name="f3" fmla="val 180"/>
                  <a:gd name="f4" fmla="val w"/>
                  <a:gd name="f5" fmla="val h"/>
                  <a:gd name="f6" fmla="val 0"/>
                  <a:gd name="f7" fmla="val 1248"/>
                  <a:gd name="f8" fmla="val 539"/>
                  <a:gd name="f9" fmla="val 332"/>
                  <a:gd name="f10" fmla="val 5"/>
                  <a:gd name="f11" fmla="val 387"/>
                  <a:gd name="f12" fmla="val 27"/>
                  <a:gd name="f13" fmla="val 414"/>
                  <a:gd name="f14" fmla="val 54"/>
                  <a:gd name="f15" fmla="val 436"/>
                  <a:gd name="f16" fmla="val 92"/>
                  <a:gd name="f17" fmla="val 463"/>
                  <a:gd name="f18" fmla="val 141"/>
                  <a:gd name="f19" fmla="val 490"/>
                  <a:gd name="f20" fmla="val 195"/>
                  <a:gd name="f21" fmla="val 512"/>
                  <a:gd name="f22" fmla="val 255"/>
                  <a:gd name="f23" fmla="val 212"/>
                  <a:gd name="f24" fmla="val 517"/>
                  <a:gd name="f25" fmla="val 179"/>
                  <a:gd name="f26" fmla="val 157"/>
                  <a:gd name="f27" fmla="val 468"/>
                  <a:gd name="f28" fmla="val 447"/>
                  <a:gd name="f29" fmla="val 136"/>
                  <a:gd name="f30" fmla="val 425"/>
                  <a:gd name="f31" fmla="val 403"/>
                  <a:gd name="f32" fmla="val 381"/>
                  <a:gd name="f33" fmla="val 365"/>
                  <a:gd name="f34" fmla="val 343"/>
                  <a:gd name="f35" fmla="val 201"/>
                  <a:gd name="f36" fmla="val 327"/>
                  <a:gd name="f37" fmla="val 266"/>
                  <a:gd name="f38" fmla="val 294"/>
                  <a:gd name="f39" fmla="val 353"/>
                  <a:gd name="f40" fmla="val 262"/>
                  <a:gd name="f41" fmla="val 445"/>
                  <a:gd name="f42" fmla="val 234"/>
                  <a:gd name="f43" fmla="val 554"/>
                  <a:gd name="f44" fmla="val 213"/>
                  <a:gd name="f45" fmla="val 662"/>
                  <a:gd name="f46" fmla="val 191"/>
                  <a:gd name="f47" fmla="val 890"/>
                  <a:gd name="f48" fmla="val 153"/>
                  <a:gd name="f49" fmla="val 993"/>
                  <a:gd name="f50" fmla="val 1091"/>
                  <a:gd name="f51" fmla="val 120"/>
                  <a:gd name="f52" fmla="val 1178"/>
                  <a:gd name="f53" fmla="val 115"/>
                  <a:gd name="f54" fmla="val 104"/>
                  <a:gd name="f55" fmla="val 1161"/>
                  <a:gd name="f56" fmla="val 22"/>
                  <a:gd name="f57" fmla="val 1069"/>
                  <a:gd name="f58" fmla="val 38"/>
                  <a:gd name="f59" fmla="val 874"/>
                  <a:gd name="f60" fmla="val 71"/>
                  <a:gd name="f61" fmla="val 673"/>
                  <a:gd name="f62" fmla="val 93"/>
                  <a:gd name="f63" fmla="val 483"/>
                  <a:gd name="f64" fmla="val 126"/>
                  <a:gd name="f65" fmla="val 391"/>
                  <a:gd name="f66" fmla="val 142"/>
                  <a:gd name="f67" fmla="val 309"/>
                  <a:gd name="f68" fmla="val 158"/>
                  <a:gd name="f69" fmla="val 228"/>
                  <a:gd name="f70" fmla="val 163"/>
                  <a:gd name="f71" fmla="val 202"/>
                  <a:gd name="f72" fmla="val 103"/>
                  <a:gd name="f73" fmla="val 229"/>
                  <a:gd name="f74" fmla="val 256"/>
                  <a:gd name="f75" fmla="+- 0 0 0"/>
                  <a:gd name="f76" fmla="*/ f4 1 1248"/>
                  <a:gd name="f77" fmla="*/ f5 1 539"/>
                  <a:gd name="f78" fmla="*/ f75 f0 1"/>
                  <a:gd name="f79" fmla="*/ 0 f76 1"/>
                  <a:gd name="f80" fmla="*/ 1248 f76 1"/>
                  <a:gd name="f81" fmla="*/ 539 f77 1"/>
                  <a:gd name="f82" fmla="*/ 0 f77 1"/>
                  <a:gd name="f83" fmla="*/ 332 f77 1"/>
                  <a:gd name="f84" fmla="*/ f78 1 f3"/>
                  <a:gd name="f85" fmla="*/ 360 f77 1"/>
                  <a:gd name="f86" fmla="*/ 5 f76 1"/>
                  <a:gd name="f87" fmla="*/ 387 f77 1"/>
                  <a:gd name="f88" fmla="*/ 27 f76 1"/>
                  <a:gd name="f89" fmla="*/ 414 f77 1"/>
                  <a:gd name="f90" fmla="*/ 54 f76 1"/>
                  <a:gd name="f91" fmla="*/ 436 f77 1"/>
                  <a:gd name="f92" fmla="*/ 92 f76 1"/>
                  <a:gd name="f93" fmla="*/ 463 f77 1"/>
                  <a:gd name="f94" fmla="*/ 141 f76 1"/>
                  <a:gd name="f95" fmla="*/ 490 f77 1"/>
                  <a:gd name="f96" fmla="*/ 195 f76 1"/>
                  <a:gd name="f97" fmla="*/ 512 f77 1"/>
                  <a:gd name="f98" fmla="*/ 255 f76 1"/>
                  <a:gd name="f99" fmla="*/ 212 f76 1"/>
                  <a:gd name="f100" fmla="*/ 517 f77 1"/>
                  <a:gd name="f101" fmla="*/ 179 f76 1"/>
                  <a:gd name="f102" fmla="*/ 157 f76 1"/>
                  <a:gd name="f103" fmla="*/ 468 f77 1"/>
                  <a:gd name="f104" fmla="*/ 447 f77 1"/>
                  <a:gd name="f105" fmla="*/ 136 f76 1"/>
                  <a:gd name="f106" fmla="*/ 425 f77 1"/>
                  <a:gd name="f107" fmla="*/ 403 f77 1"/>
                  <a:gd name="f108" fmla="*/ 381 f77 1"/>
                  <a:gd name="f109" fmla="*/ 365 f77 1"/>
                  <a:gd name="f110" fmla="*/ 343 f77 1"/>
                  <a:gd name="f111" fmla="*/ 201 f76 1"/>
                  <a:gd name="f112" fmla="*/ 327 f77 1"/>
                  <a:gd name="f113" fmla="*/ 266 f76 1"/>
                  <a:gd name="f114" fmla="*/ 294 f77 1"/>
                  <a:gd name="f115" fmla="*/ 353 f76 1"/>
                  <a:gd name="f116" fmla="*/ 262 f77 1"/>
                  <a:gd name="f117" fmla="*/ 445 f76 1"/>
                  <a:gd name="f118" fmla="*/ 234 f77 1"/>
                  <a:gd name="f119" fmla="*/ 554 f76 1"/>
                  <a:gd name="f120" fmla="*/ 213 f77 1"/>
                  <a:gd name="f121" fmla="*/ 662 f76 1"/>
                  <a:gd name="f122" fmla="*/ 191 f77 1"/>
                  <a:gd name="f123" fmla="*/ 890 f76 1"/>
                  <a:gd name="f124" fmla="*/ 153 f77 1"/>
                  <a:gd name="f125" fmla="*/ 993 f76 1"/>
                  <a:gd name="f126" fmla="*/ 136 f77 1"/>
                  <a:gd name="f127" fmla="*/ 1091 f76 1"/>
                  <a:gd name="f128" fmla="*/ 120 f77 1"/>
                  <a:gd name="f129" fmla="*/ 1178 f76 1"/>
                  <a:gd name="f130" fmla="*/ 115 f77 1"/>
                  <a:gd name="f131" fmla="*/ 104 f77 1"/>
                  <a:gd name="f132" fmla="*/ 1161 f76 1"/>
                  <a:gd name="f133" fmla="*/ 22 f77 1"/>
                  <a:gd name="f134" fmla="*/ 1069 f76 1"/>
                  <a:gd name="f135" fmla="*/ 38 f77 1"/>
                  <a:gd name="f136" fmla="*/ 874 f76 1"/>
                  <a:gd name="f137" fmla="*/ 71 f77 1"/>
                  <a:gd name="f138" fmla="*/ 673 f76 1"/>
                  <a:gd name="f139" fmla="*/ 93 f77 1"/>
                  <a:gd name="f140" fmla="*/ 483 f76 1"/>
                  <a:gd name="f141" fmla="*/ 126 f77 1"/>
                  <a:gd name="f142" fmla="*/ 391 f76 1"/>
                  <a:gd name="f143" fmla="*/ 142 f77 1"/>
                  <a:gd name="f144" fmla="*/ 309 f76 1"/>
                  <a:gd name="f145" fmla="*/ 158 f77 1"/>
                  <a:gd name="f146" fmla="*/ 228 f76 1"/>
                  <a:gd name="f147" fmla="*/ 180 f77 1"/>
                  <a:gd name="f148" fmla="*/ 163 f76 1"/>
                  <a:gd name="f149" fmla="*/ 202 f77 1"/>
                  <a:gd name="f150" fmla="*/ 103 f76 1"/>
                  <a:gd name="f151" fmla="*/ 229 f77 1"/>
                  <a:gd name="f152" fmla="*/ 256 f77 1"/>
                  <a:gd name="f153" fmla="*/ 22 f76 1"/>
                  <a:gd name="f154" fmla="+- f84 0 f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154">
                    <a:pos x="f79" y="f83"/>
                  </a:cxn>
                  <a:cxn ang="f154">
                    <a:pos x="f79" y="f85"/>
                  </a:cxn>
                  <a:cxn ang="f154">
                    <a:pos x="f86" y="f87"/>
                  </a:cxn>
                  <a:cxn ang="f154">
                    <a:pos x="f88" y="f89"/>
                  </a:cxn>
                  <a:cxn ang="f154">
                    <a:pos x="f90" y="f91"/>
                  </a:cxn>
                  <a:cxn ang="f154">
                    <a:pos x="f92" y="f93"/>
                  </a:cxn>
                  <a:cxn ang="f154">
                    <a:pos x="f94" y="f95"/>
                  </a:cxn>
                  <a:cxn ang="f154">
                    <a:pos x="f96" y="f97"/>
                  </a:cxn>
                  <a:cxn ang="f154">
                    <a:pos x="f98" y="f81"/>
                  </a:cxn>
                  <a:cxn ang="f154">
                    <a:pos x="f99" y="f100"/>
                  </a:cxn>
                  <a:cxn ang="f154">
                    <a:pos x="f101" y="f95"/>
                  </a:cxn>
                  <a:cxn ang="f154">
                    <a:pos x="f102" y="f103"/>
                  </a:cxn>
                  <a:cxn ang="f154">
                    <a:pos x="f94" y="f104"/>
                  </a:cxn>
                  <a:cxn ang="f154">
                    <a:pos x="f105" y="f106"/>
                  </a:cxn>
                  <a:cxn ang="f154">
                    <a:pos x="f105" y="f107"/>
                  </a:cxn>
                  <a:cxn ang="f154">
                    <a:pos x="f94" y="f108"/>
                  </a:cxn>
                  <a:cxn ang="f154">
                    <a:pos x="f102" y="f109"/>
                  </a:cxn>
                  <a:cxn ang="f154">
                    <a:pos x="f101" y="f110"/>
                  </a:cxn>
                  <a:cxn ang="f154">
                    <a:pos x="f111" y="f112"/>
                  </a:cxn>
                  <a:cxn ang="f154">
                    <a:pos x="f113" y="f114"/>
                  </a:cxn>
                  <a:cxn ang="f154">
                    <a:pos x="f115" y="f116"/>
                  </a:cxn>
                  <a:cxn ang="f154">
                    <a:pos x="f117" y="f118"/>
                  </a:cxn>
                  <a:cxn ang="f154">
                    <a:pos x="f119" y="f120"/>
                  </a:cxn>
                  <a:cxn ang="f154">
                    <a:pos x="f121" y="f122"/>
                  </a:cxn>
                  <a:cxn ang="f154">
                    <a:pos x="f123" y="f124"/>
                  </a:cxn>
                  <a:cxn ang="f154">
                    <a:pos x="f125" y="f126"/>
                  </a:cxn>
                  <a:cxn ang="f154">
                    <a:pos x="f127" y="f128"/>
                  </a:cxn>
                  <a:cxn ang="f154">
                    <a:pos x="f129" y="f130"/>
                  </a:cxn>
                  <a:cxn ang="f154">
                    <a:pos x="f80" y="f131"/>
                  </a:cxn>
                  <a:cxn ang="f154">
                    <a:pos x="f80" y="f82"/>
                  </a:cxn>
                  <a:cxn ang="f154">
                    <a:pos x="f132" y="f133"/>
                  </a:cxn>
                  <a:cxn ang="f154">
                    <a:pos x="f134" y="f135"/>
                  </a:cxn>
                  <a:cxn ang="f154">
                    <a:pos x="f136" y="f137"/>
                  </a:cxn>
                  <a:cxn ang="f154">
                    <a:pos x="f138" y="f139"/>
                  </a:cxn>
                  <a:cxn ang="f154">
                    <a:pos x="f140" y="f141"/>
                  </a:cxn>
                  <a:cxn ang="f154">
                    <a:pos x="f142" y="f143"/>
                  </a:cxn>
                  <a:cxn ang="f154">
                    <a:pos x="f144" y="f145"/>
                  </a:cxn>
                  <a:cxn ang="f154">
                    <a:pos x="f146" y="f147"/>
                  </a:cxn>
                  <a:cxn ang="f154">
                    <a:pos x="f148" y="f149"/>
                  </a:cxn>
                  <a:cxn ang="f154">
                    <a:pos x="f150" y="f151"/>
                  </a:cxn>
                  <a:cxn ang="f154">
                    <a:pos x="f90" y="f152"/>
                  </a:cxn>
                  <a:cxn ang="f154">
                    <a:pos x="f153" y="f114"/>
                  </a:cxn>
                  <a:cxn ang="f154">
                    <a:pos x="f79" y="f83"/>
                  </a:cxn>
                  <a:cxn ang="f154">
                    <a:pos x="f79" y="f83"/>
                  </a:cxn>
                </a:cxnLst>
                <a:rect l="f79" t="f82" r="f80" b="f81"/>
                <a:pathLst>
                  <a:path w="1248" h="539">
                    <a:moveTo>
                      <a:pt x="f6" y="f9"/>
                    </a:moveTo>
                    <a:lnTo>
                      <a:pt x="f6" y="f2"/>
                    </a:lnTo>
                    <a:lnTo>
                      <a:pt x="f10" y="f11"/>
                    </a:lnTo>
                    <a:lnTo>
                      <a:pt x="f12" y="f13"/>
                    </a:lnTo>
                    <a:lnTo>
                      <a:pt x="f14" y="f15"/>
                    </a:lnTo>
                    <a:lnTo>
                      <a:pt x="f16" y="f17"/>
                    </a:lnTo>
                    <a:lnTo>
                      <a:pt x="f18" y="f19"/>
                    </a:lnTo>
                    <a:lnTo>
                      <a:pt x="f20" y="f21"/>
                    </a:lnTo>
                    <a:lnTo>
                      <a:pt x="f22" y="f8"/>
                    </a:lnTo>
                    <a:lnTo>
                      <a:pt x="f23" y="f24"/>
                    </a:lnTo>
                    <a:lnTo>
                      <a:pt x="f25" y="f19"/>
                    </a:lnTo>
                    <a:lnTo>
                      <a:pt x="f26" y="f27"/>
                    </a:lnTo>
                    <a:lnTo>
                      <a:pt x="f18" y="f28"/>
                    </a:lnTo>
                    <a:lnTo>
                      <a:pt x="f29" y="f30"/>
                    </a:lnTo>
                    <a:lnTo>
                      <a:pt x="f29" y="f31"/>
                    </a:lnTo>
                    <a:lnTo>
                      <a:pt x="f18" y="f32"/>
                    </a:lnTo>
                    <a:lnTo>
                      <a:pt x="f26" y="f33"/>
                    </a:lnTo>
                    <a:lnTo>
                      <a:pt x="f25" y="f34"/>
                    </a:lnTo>
                    <a:lnTo>
                      <a:pt x="f35" y="f36"/>
                    </a:lnTo>
                    <a:lnTo>
                      <a:pt x="f37" y="f38"/>
                    </a:lnTo>
                    <a:lnTo>
                      <a:pt x="f39" y="f40"/>
                    </a:lnTo>
                    <a:lnTo>
                      <a:pt x="f41" y="f42"/>
                    </a:lnTo>
                    <a:lnTo>
                      <a:pt x="f43" y="f44"/>
                    </a:lnTo>
                    <a:lnTo>
                      <a:pt x="f45" y="f46"/>
                    </a:lnTo>
                    <a:lnTo>
                      <a:pt x="f47" y="f48"/>
                    </a:lnTo>
                    <a:lnTo>
                      <a:pt x="f49" y="f29"/>
                    </a:lnTo>
                    <a:lnTo>
                      <a:pt x="f50" y="f51"/>
                    </a:lnTo>
                    <a:lnTo>
                      <a:pt x="f52" y="f53"/>
                    </a:lnTo>
                    <a:lnTo>
                      <a:pt x="f7" y="f54"/>
                    </a:lnTo>
                    <a:lnTo>
                      <a:pt x="f7" y="f6"/>
                    </a:lnTo>
                    <a:lnTo>
                      <a:pt x="f55" y="f56"/>
                    </a:lnTo>
                    <a:lnTo>
                      <a:pt x="f57" y="f58"/>
                    </a:lnTo>
                    <a:lnTo>
                      <a:pt x="f59" y="f60"/>
                    </a:lnTo>
                    <a:lnTo>
                      <a:pt x="f61" y="f62"/>
                    </a:lnTo>
                    <a:lnTo>
                      <a:pt x="f63" y="f64"/>
                    </a:lnTo>
                    <a:lnTo>
                      <a:pt x="f65" y="f66"/>
                    </a:lnTo>
                    <a:lnTo>
                      <a:pt x="f67" y="f68"/>
                    </a:lnTo>
                    <a:lnTo>
                      <a:pt x="f69" y="f3"/>
                    </a:lnTo>
                    <a:lnTo>
                      <a:pt x="f70" y="f71"/>
                    </a:lnTo>
                    <a:lnTo>
                      <a:pt x="f72" y="f73"/>
                    </a:lnTo>
                    <a:lnTo>
                      <a:pt x="f14" y="f74"/>
                    </a:lnTo>
                    <a:lnTo>
                      <a:pt x="f56" y="f38"/>
                    </a:lnTo>
                    <a:lnTo>
                      <a:pt x="f6" y="f9"/>
                    </a:lnTo>
                    <a:lnTo>
                      <a:pt x="f6" y="f9"/>
                    </a:lnTo>
                    <a:close/>
                  </a:path>
                </a:pathLst>
              </a:custGeom>
              <a:gradFill>
                <a:gsLst>
                  <a:gs pos="0">
                    <a:srgbClr val="002D86"/>
                  </a:gs>
                  <a:gs pos="100000">
                    <a:srgbClr val="003399"/>
                  </a:gs>
                </a:gsLst>
                <a:lin ang="2700000"/>
              </a:gradFill>
              <a:ln>
                <a:noFill/>
                <a:prstDash val="solid"/>
              </a:ln>
            </p:spPr>
            <p:txBody>
              <a:bodyPr wrap="none" lIns="90000" tIns="46800" rIns="90000" bIns="46800" anchor="ctr" anchorCtr="0" compatLnSpc="1"/>
              <a:lstStyle/>
              <a:p>
                <a:pPr marL="0" marR="0" lvl="0" indent="0" algn="l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0" algn="l"/>
                    <a:tab pos="457200" algn="l"/>
                    <a:tab pos="914400" algn="l"/>
                    <a:tab pos="1371599" algn="l"/>
                    <a:tab pos="1828800" algn="l"/>
                    <a:tab pos="2286000" algn="l"/>
                    <a:tab pos="2743199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399" algn="l"/>
                    <a:tab pos="5943600" algn="l"/>
                    <a:tab pos="6400799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US" sz="18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Garamond" pitchFamily="18"/>
                  <a:ea typeface="DejaVu Sans" pitchFamily="2"/>
                  <a:cs typeface="DejaVu Sans" pitchFamily="2"/>
                </a:endParaRPr>
              </a:p>
            </p:txBody>
          </p:sp>
        </p:grpSp>
        <p:sp>
          <p:nvSpPr>
            <p:cNvPr id="9" name="Freeform 8"/>
            <p:cNvSpPr/>
            <p:nvPr/>
          </p:nvSpPr>
          <p:spPr>
            <a:xfrm>
              <a:off x="5272560" y="2128680"/>
              <a:ext cx="2896560" cy="24400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96"/>
                <a:gd name="f7" fmla="val 1469"/>
                <a:gd name="f8" fmla="val 771"/>
                <a:gd name="f9" fmla="val 1088"/>
                <a:gd name="f10" fmla="val 982"/>
                <a:gd name="f11" fmla="val 1061"/>
                <a:gd name="f12" fmla="val 1178"/>
                <a:gd name="f13" fmla="val 1034"/>
                <a:gd name="f14" fmla="val 1357"/>
                <a:gd name="f15" fmla="val 1012"/>
                <a:gd name="f16" fmla="val 1520"/>
                <a:gd name="f17" fmla="val 985"/>
                <a:gd name="f18" fmla="val 1666"/>
                <a:gd name="f19" fmla="val 957"/>
                <a:gd name="f20" fmla="val 1796"/>
                <a:gd name="f21" fmla="val 930"/>
                <a:gd name="f22" fmla="val 1916"/>
                <a:gd name="f23" fmla="val 897"/>
                <a:gd name="f24" fmla="val 2013"/>
                <a:gd name="f25" fmla="val 870"/>
                <a:gd name="f26" fmla="val 2100"/>
                <a:gd name="f27" fmla="val 832"/>
                <a:gd name="f28" fmla="val 2171"/>
                <a:gd name="f29" fmla="val 800"/>
                <a:gd name="f30" fmla="val 2220"/>
                <a:gd name="f31" fmla="val 756"/>
                <a:gd name="f32" fmla="val 2263"/>
                <a:gd name="f33" fmla="val 712"/>
                <a:gd name="f34" fmla="val 2285"/>
                <a:gd name="f35" fmla="val 669"/>
                <a:gd name="f36" fmla="val 614"/>
                <a:gd name="f37" fmla="val 2290"/>
                <a:gd name="f38" fmla="val 560"/>
                <a:gd name="f39" fmla="val 2269"/>
                <a:gd name="f40" fmla="val 500"/>
                <a:gd name="f41" fmla="val 2241"/>
                <a:gd name="f42" fmla="val 457"/>
                <a:gd name="f43" fmla="val 2198"/>
                <a:gd name="f44" fmla="val 408"/>
                <a:gd name="f45" fmla="val 2144"/>
                <a:gd name="f46" fmla="val 364"/>
                <a:gd name="f47" fmla="val 2079"/>
                <a:gd name="f48" fmla="val 321"/>
                <a:gd name="f49" fmla="val 2008"/>
                <a:gd name="f50" fmla="val 277"/>
                <a:gd name="f51" fmla="val 1927"/>
                <a:gd name="f52" fmla="val 234"/>
                <a:gd name="f53" fmla="val 1769"/>
                <a:gd name="f54" fmla="val 157"/>
                <a:gd name="f55" fmla="val 1688"/>
                <a:gd name="f56" fmla="val 125"/>
                <a:gd name="f57" fmla="val 1612"/>
                <a:gd name="f58" fmla="val 92"/>
                <a:gd name="f59" fmla="val 1536"/>
                <a:gd name="f60" fmla="val 65"/>
                <a:gd name="f61" fmla="val 1476"/>
                <a:gd name="f62" fmla="val 43"/>
                <a:gd name="f63" fmla="val 1422"/>
                <a:gd name="f64" fmla="val 27"/>
                <a:gd name="f65" fmla="val 1384"/>
                <a:gd name="f66" fmla="val 10"/>
                <a:gd name="f67" fmla="val 5"/>
                <a:gd name="f68" fmla="val 1346"/>
                <a:gd name="f69" fmla="val 1498"/>
                <a:gd name="f70" fmla="val 54"/>
                <a:gd name="f71" fmla="val 1655"/>
                <a:gd name="f72" fmla="val 119"/>
                <a:gd name="f73" fmla="val 1807"/>
                <a:gd name="f74" fmla="val 185"/>
                <a:gd name="f75" fmla="val 1948"/>
                <a:gd name="f76" fmla="val 255"/>
                <a:gd name="f77" fmla="val 288"/>
                <a:gd name="f78" fmla="val 2068"/>
                <a:gd name="f79" fmla="val 326"/>
                <a:gd name="f80" fmla="val 2122"/>
                <a:gd name="f81" fmla="val 402"/>
                <a:gd name="f82" fmla="val 2209"/>
                <a:gd name="f83" fmla="val 440"/>
                <a:gd name="f84" fmla="val 2236"/>
                <a:gd name="f85" fmla="val 478"/>
                <a:gd name="f86" fmla="val 2252"/>
                <a:gd name="f87" fmla="val 522"/>
                <a:gd name="f88" fmla="val 2258"/>
                <a:gd name="f89" fmla="val 598"/>
                <a:gd name="f90" fmla="val 636"/>
                <a:gd name="f91" fmla="val 2214"/>
                <a:gd name="f92" fmla="val 702"/>
                <a:gd name="f93" fmla="val 729"/>
                <a:gd name="f94" fmla="val 2062"/>
                <a:gd name="f95" fmla="val 1997"/>
                <a:gd name="f96" fmla="val 778"/>
                <a:gd name="f97" fmla="val 1921"/>
                <a:gd name="f98" fmla="val 1834"/>
                <a:gd name="f99" fmla="val 821"/>
                <a:gd name="f100" fmla="val 1748"/>
                <a:gd name="f101" fmla="val 843"/>
                <a:gd name="f102" fmla="val 1552"/>
                <a:gd name="f103" fmla="val 876"/>
                <a:gd name="f104" fmla="val 1351"/>
                <a:gd name="f105" fmla="val 908"/>
                <a:gd name="f106" fmla="val 1134"/>
                <a:gd name="f107" fmla="val 941"/>
                <a:gd name="f108" fmla="val 923"/>
                <a:gd name="f109" fmla="val 968"/>
                <a:gd name="f110" fmla="val 716"/>
                <a:gd name="f111" fmla="val 995"/>
                <a:gd name="f112" fmla="val 521"/>
                <a:gd name="f113" fmla="val 1028"/>
                <a:gd name="f114" fmla="val 434"/>
                <a:gd name="f115" fmla="val 1044"/>
                <a:gd name="f116" fmla="val 353"/>
                <a:gd name="f117" fmla="val 1066"/>
                <a:gd name="f118" fmla="val 1082"/>
                <a:gd name="f119" fmla="val 206"/>
                <a:gd name="f120" fmla="val 1104"/>
                <a:gd name="f121" fmla="val 147"/>
                <a:gd name="f122" fmla="val 1126"/>
                <a:gd name="f123" fmla="val 1148"/>
                <a:gd name="f124" fmla="val 1175"/>
                <a:gd name="f125" fmla="val 22"/>
                <a:gd name="f126" fmla="val 1202"/>
                <a:gd name="f127" fmla="val 6"/>
                <a:gd name="f128" fmla="val 1229"/>
                <a:gd name="f129" fmla="val 1262"/>
                <a:gd name="f130" fmla="val 11"/>
                <a:gd name="f131" fmla="val 1295"/>
                <a:gd name="f132" fmla="val 1327"/>
                <a:gd name="f133" fmla="val 1355"/>
                <a:gd name="f134" fmla="val 98"/>
                <a:gd name="f135" fmla="val 1382"/>
                <a:gd name="f136" fmla="val 141"/>
                <a:gd name="f137" fmla="val 1404"/>
                <a:gd name="f138" fmla="val 196"/>
                <a:gd name="f139" fmla="val 1425"/>
                <a:gd name="f140" fmla="val 261"/>
                <a:gd name="f141" fmla="val 1447"/>
                <a:gd name="f142" fmla="val 266"/>
                <a:gd name="f143" fmla="val 1442"/>
                <a:gd name="f144" fmla="val 217"/>
                <a:gd name="f145" fmla="val 1414"/>
                <a:gd name="f146" fmla="val 174"/>
                <a:gd name="f147" fmla="val 1387"/>
                <a:gd name="f148" fmla="val 1360"/>
                <a:gd name="f149" fmla="val 1333"/>
                <a:gd name="f150" fmla="val 120"/>
                <a:gd name="f151" fmla="val 1306"/>
                <a:gd name="f152" fmla="val 1278"/>
                <a:gd name="f153" fmla="val 1257"/>
                <a:gd name="f154" fmla="val 212"/>
                <a:gd name="f155" fmla="val 1208"/>
                <a:gd name="f156" fmla="val 272"/>
                <a:gd name="f157" fmla="val 1186"/>
                <a:gd name="f158" fmla="val 342"/>
                <a:gd name="f159" fmla="val 1164"/>
                <a:gd name="f160" fmla="val 423"/>
                <a:gd name="f161" fmla="val 1142"/>
                <a:gd name="f162" fmla="val 527"/>
                <a:gd name="f163" fmla="val 1121"/>
                <a:gd name="f164" fmla="val 641"/>
                <a:gd name="f165" fmla="+- 0 0 0"/>
                <a:gd name="f166" fmla="*/ f3 1 2296"/>
                <a:gd name="f167" fmla="*/ f4 1 1469"/>
                <a:gd name="f168" fmla="*/ f165 f0 1"/>
                <a:gd name="f169" fmla="*/ 0 f166 1"/>
                <a:gd name="f170" fmla="*/ 2296 f166 1"/>
                <a:gd name="f171" fmla="*/ 1469 f167 1"/>
                <a:gd name="f172" fmla="*/ 0 f167 1"/>
                <a:gd name="f173" fmla="*/ 982 f166 1"/>
                <a:gd name="f174" fmla="*/ 1061 f167 1"/>
                <a:gd name="f175" fmla="*/ f168 1 f2"/>
                <a:gd name="f176" fmla="*/ 1357 f166 1"/>
                <a:gd name="f177" fmla="*/ 1012 f167 1"/>
                <a:gd name="f178" fmla="*/ 1666 f166 1"/>
                <a:gd name="f179" fmla="*/ 957 f167 1"/>
                <a:gd name="f180" fmla="*/ 1916 f166 1"/>
                <a:gd name="f181" fmla="*/ 897 f167 1"/>
                <a:gd name="f182" fmla="*/ 2100 f166 1"/>
                <a:gd name="f183" fmla="*/ 832 f167 1"/>
                <a:gd name="f184" fmla="*/ 2220 f166 1"/>
                <a:gd name="f185" fmla="*/ 756 f167 1"/>
                <a:gd name="f186" fmla="*/ 2285 f166 1"/>
                <a:gd name="f187" fmla="*/ 669 f167 1"/>
                <a:gd name="f188" fmla="*/ 2290 f166 1"/>
                <a:gd name="f189" fmla="*/ 560 f167 1"/>
                <a:gd name="f190" fmla="*/ 2241 f166 1"/>
                <a:gd name="f191" fmla="*/ 457 f167 1"/>
                <a:gd name="f192" fmla="*/ 2144 f166 1"/>
                <a:gd name="f193" fmla="*/ 364 f167 1"/>
                <a:gd name="f194" fmla="*/ 2008 f166 1"/>
                <a:gd name="f195" fmla="*/ 277 f167 1"/>
                <a:gd name="f196" fmla="*/ 1769 f166 1"/>
                <a:gd name="f197" fmla="*/ 157 f167 1"/>
                <a:gd name="f198" fmla="*/ 1612 f166 1"/>
                <a:gd name="f199" fmla="*/ 92 f167 1"/>
                <a:gd name="f200" fmla="*/ 1476 f166 1"/>
                <a:gd name="f201" fmla="*/ 43 f167 1"/>
                <a:gd name="f202" fmla="*/ 1384 f166 1"/>
                <a:gd name="f203" fmla="*/ 10 f167 1"/>
                <a:gd name="f204" fmla="*/ 1346 f166 1"/>
                <a:gd name="f205" fmla="*/ 1655 f166 1"/>
                <a:gd name="f206" fmla="*/ 119 f167 1"/>
                <a:gd name="f207" fmla="*/ 1948 f166 1"/>
                <a:gd name="f208" fmla="*/ 255 f167 1"/>
                <a:gd name="f209" fmla="*/ 2068 f166 1"/>
                <a:gd name="f210" fmla="*/ 326 f167 1"/>
                <a:gd name="f211" fmla="*/ 2171 f166 1"/>
                <a:gd name="f212" fmla="*/ 402 f167 1"/>
                <a:gd name="f213" fmla="*/ 2236 f166 1"/>
                <a:gd name="f214" fmla="*/ 478 f167 1"/>
                <a:gd name="f215" fmla="*/ 2263 f166 1"/>
                <a:gd name="f216" fmla="*/ 636 f167 1"/>
                <a:gd name="f217" fmla="*/ 702 f167 1"/>
                <a:gd name="f218" fmla="*/ 2062 f166 1"/>
                <a:gd name="f219" fmla="*/ 1921 f166 1"/>
                <a:gd name="f220" fmla="*/ 800 f167 1"/>
                <a:gd name="f221" fmla="*/ 1748 f166 1"/>
                <a:gd name="f222" fmla="*/ 843 f167 1"/>
                <a:gd name="f223" fmla="*/ 1351 f166 1"/>
                <a:gd name="f224" fmla="*/ 908 f167 1"/>
                <a:gd name="f225" fmla="*/ 923 f166 1"/>
                <a:gd name="f226" fmla="*/ 968 f167 1"/>
                <a:gd name="f227" fmla="*/ 521 f166 1"/>
                <a:gd name="f228" fmla="*/ 1028 f167 1"/>
                <a:gd name="f229" fmla="*/ 353 f166 1"/>
                <a:gd name="f230" fmla="*/ 1066 f167 1"/>
                <a:gd name="f231" fmla="*/ 206 f166 1"/>
                <a:gd name="f232" fmla="*/ 1104 f167 1"/>
                <a:gd name="f233" fmla="*/ 92 f166 1"/>
                <a:gd name="f234" fmla="*/ 1148 f167 1"/>
                <a:gd name="f235" fmla="*/ 22 f166 1"/>
                <a:gd name="f236" fmla="*/ 1202 f167 1"/>
                <a:gd name="f237" fmla="*/ 1262 f167 1"/>
                <a:gd name="f238" fmla="*/ 27 f166 1"/>
                <a:gd name="f239" fmla="*/ 1327 f167 1"/>
                <a:gd name="f240" fmla="*/ 98 f166 1"/>
                <a:gd name="f241" fmla="*/ 1382 f167 1"/>
                <a:gd name="f242" fmla="*/ 196 f166 1"/>
                <a:gd name="f243" fmla="*/ 1425 f167 1"/>
                <a:gd name="f244" fmla="*/ 326 f166 1"/>
                <a:gd name="f245" fmla="*/ 217 f166 1"/>
                <a:gd name="f246" fmla="*/ 1414 f167 1"/>
                <a:gd name="f247" fmla="*/ 147 f166 1"/>
                <a:gd name="f248" fmla="*/ 1360 f167 1"/>
                <a:gd name="f249" fmla="*/ 120 f166 1"/>
                <a:gd name="f250" fmla="*/ 1306 f167 1"/>
                <a:gd name="f251" fmla="*/ 141 f166 1"/>
                <a:gd name="f252" fmla="*/ 1257 f167 1"/>
                <a:gd name="f253" fmla="*/ 212 f166 1"/>
                <a:gd name="f254" fmla="*/ 1208 f167 1"/>
                <a:gd name="f255" fmla="*/ 342 f166 1"/>
                <a:gd name="f256" fmla="*/ 1164 f167 1"/>
                <a:gd name="f257" fmla="*/ 527 f166 1"/>
                <a:gd name="f258" fmla="*/ 1121 f167 1"/>
                <a:gd name="f259" fmla="*/ 771 f166 1"/>
                <a:gd name="f260" fmla="*/ 1088 f167 1"/>
                <a:gd name="f261" fmla="+- f175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1">
                  <a:pos x="f173" y="f174"/>
                </a:cxn>
                <a:cxn ang="f261">
                  <a:pos x="f176" y="f177"/>
                </a:cxn>
                <a:cxn ang="f261">
                  <a:pos x="f178" y="f179"/>
                </a:cxn>
                <a:cxn ang="f261">
                  <a:pos x="f180" y="f181"/>
                </a:cxn>
                <a:cxn ang="f261">
                  <a:pos x="f182" y="f183"/>
                </a:cxn>
                <a:cxn ang="f261">
                  <a:pos x="f184" y="f185"/>
                </a:cxn>
                <a:cxn ang="f261">
                  <a:pos x="f186" y="f187"/>
                </a:cxn>
                <a:cxn ang="f261">
                  <a:pos x="f188" y="f189"/>
                </a:cxn>
                <a:cxn ang="f261">
                  <a:pos x="f190" y="f191"/>
                </a:cxn>
                <a:cxn ang="f261">
                  <a:pos x="f192" y="f193"/>
                </a:cxn>
                <a:cxn ang="f261">
                  <a:pos x="f194" y="f195"/>
                </a:cxn>
                <a:cxn ang="f261">
                  <a:pos x="f196" y="f197"/>
                </a:cxn>
                <a:cxn ang="f261">
                  <a:pos x="f198" y="f199"/>
                </a:cxn>
                <a:cxn ang="f261">
                  <a:pos x="f200" y="f201"/>
                </a:cxn>
                <a:cxn ang="f261">
                  <a:pos x="f202" y="f203"/>
                </a:cxn>
                <a:cxn ang="f261">
                  <a:pos x="f204" y="f172"/>
                </a:cxn>
                <a:cxn ang="f261">
                  <a:pos x="f205" y="f206"/>
                </a:cxn>
                <a:cxn ang="f261">
                  <a:pos x="f207" y="f208"/>
                </a:cxn>
                <a:cxn ang="f261">
                  <a:pos x="f209" y="f210"/>
                </a:cxn>
                <a:cxn ang="f261">
                  <a:pos x="f211" y="f212"/>
                </a:cxn>
                <a:cxn ang="f261">
                  <a:pos x="f213" y="f214"/>
                </a:cxn>
                <a:cxn ang="f261">
                  <a:pos x="f215" y="f189"/>
                </a:cxn>
                <a:cxn ang="f261">
                  <a:pos x="f190" y="f216"/>
                </a:cxn>
                <a:cxn ang="f261">
                  <a:pos x="f211" y="f217"/>
                </a:cxn>
                <a:cxn ang="f261">
                  <a:pos x="f218" y="f185"/>
                </a:cxn>
                <a:cxn ang="f261">
                  <a:pos x="f219" y="f220"/>
                </a:cxn>
                <a:cxn ang="f261">
                  <a:pos x="f221" y="f222"/>
                </a:cxn>
                <a:cxn ang="f261">
                  <a:pos x="f223" y="f224"/>
                </a:cxn>
                <a:cxn ang="f261">
                  <a:pos x="f225" y="f226"/>
                </a:cxn>
                <a:cxn ang="f261">
                  <a:pos x="f227" y="f228"/>
                </a:cxn>
                <a:cxn ang="f261">
                  <a:pos x="f229" y="f230"/>
                </a:cxn>
                <a:cxn ang="f261">
                  <a:pos x="f231" y="f232"/>
                </a:cxn>
                <a:cxn ang="f261">
                  <a:pos x="f233" y="f234"/>
                </a:cxn>
                <a:cxn ang="f261">
                  <a:pos x="f235" y="f236"/>
                </a:cxn>
                <a:cxn ang="f261">
                  <a:pos x="f169" y="f237"/>
                </a:cxn>
                <a:cxn ang="f261">
                  <a:pos x="f238" y="f239"/>
                </a:cxn>
                <a:cxn ang="f261">
                  <a:pos x="f240" y="f241"/>
                </a:cxn>
                <a:cxn ang="f261">
                  <a:pos x="f242" y="f243"/>
                </a:cxn>
                <a:cxn ang="f261">
                  <a:pos x="f244" y="f171"/>
                </a:cxn>
                <a:cxn ang="f261">
                  <a:pos x="f245" y="f246"/>
                </a:cxn>
                <a:cxn ang="f261">
                  <a:pos x="f247" y="f248"/>
                </a:cxn>
                <a:cxn ang="f261">
                  <a:pos x="f249" y="f250"/>
                </a:cxn>
                <a:cxn ang="f261">
                  <a:pos x="f251" y="f252"/>
                </a:cxn>
                <a:cxn ang="f261">
                  <a:pos x="f253" y="f254"/>
                </a:cxn>
                <a:cxn ang="f261">
                  <a:pos x="f255" y="f256"/>
                </a:cxn>
                <a:cxn ang="f261">
                  <a:pos x="f257" y="f258"/>
                </a:cxn>
                <a:cxn ang="f261">
                  <a:pos x="f259" y="f260"/>
                </a:cxn>
              </a:cxnLst>
              <a:rect l="f169" t="f172" r="f170" b="f171"/>
              <a:pathLst>
                <a:path w="2296" h="1469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6" y="f36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14" y="f67"/>
                  </a:lnTo>
                  <a:lnTo>
                    <a:pt x="f68" y="f5"/>
                  </a:lnTo>
                  <a:lnTo>
                    <a:pt x="f69" y="f70"/>
                  </a:lnTo>
                  <a:lnTo>
                    <a:pt x="f71" y="f72"/>
                  </a:lnTo>
                  <a:lnTo>
                    <a:pt x="f73" y="f74"/>
                  </a:lnTo>
                  <a:lnTo>
                    <a:pt x="f75" y="f76"/>
                  </a:lnTo>
                  <a:lnTo>
                    <a:pt x="f24" y="f77"/>
                  </a:lnTo>
                  <a:lnTo>
                    <a:pt x="f78" y="f79"/>
                  </a:lnTo>
                  <a:lnTo>
                    <a:pt x="f80" y="f46"/>
                  </a:lnTo>
                  <a:lnTo>
                    <a:pt x="f28" y="f81"/>
                  </a:lnTo>
                  <a:lnTo>
                    <a:pt x="f82" y="f83"/>
                  </a:lnTo>
                  <a:lnTo>
                    <a:pt x="f84" y="f85"/>
                  </a:lnTo>
                  <a:lnTo>
                    <a:pt x="f86" y="f87"/>
                  </a:lnTo>
                  <a:lnTo>
                    <a:pt x="f32" y="f38"/>
                  </a:lnTo>
                  <a:lnTo>
                    <a:pt x="f88" y="f89"/>
                  </a:lnTo>
                  <a:lnTo>
                    <a:pt x="f41" y="f90"/>
                  </a:lnTo>
                  <a:lnTo>
                    <a:pt x="f91" y="f35"/>
                  </a:lnTo>
                  <a:lnTo>
                    <a:pt x="f28" y="f92"/>
                  </a:lnTo>
                  <a:lnTo>
                    <a:pt x="f80" y="f93"/>
                  </a:lnTo>
                  <a:lnTo>
                    <a:pt x="f94" y="f31"/>
                  </a:lnTo>
                  <a:lnTo>
                    <a:pt x="f95" y="f96"/>
                  </a:lnTo>
                  <a:lnTo>
                    <a:pt x="f97" y="f29"/>
                  </a:lnTo>
                  <a:lnTo>
                    <a:pt x="f98" y="f99"/>
                  </a:lnTo>
                  <a:lnTo>
                    <a:pt x="f100" y="f101"/>
                  </a:lnTo>
                  <a:lnTo>
                    <a:pt x="f102" y="f103"/>
                  </a:lnTo>
                  <a:lnTo>
                    <a:pt x="f104" y="f105"/>
                  </a:lnTo>
                  <a:lnTo>
                    <a:pt x="f106" y="f107"/>
                  </a:lnTo>
                  <a:lnTo>
                    <a:pt x="f108" y="f109"/>
                  </a:lnTo>
                  <a:lnTo>
                    <a:pt x="f110" y="f111"/>
                  </a:lnTo>
                  <a:lnTo>
                    <a:pt x="f112" y="f113"/>
                  </a:lnTo>
                  <a:lnTo>
                    <a:pt x="f114" y="f115"/>
                  </a:lnTo>
                  <a:lnTo>
                    <a:pt x="f116" y="f117"/>
                  </a:lnTo>
                  <a:lnTo>
                    <a:pt x="f50" y="f118"/>
                  </a:lnTo>
                  <a:lnTo>
                    <a:pt x="f119" y="f120"/>
                  </a:lnTo>
                  <a:lnTo>
                    <a:pt x="f121" y="f122"/>
                  </a:lnTo>
                  <a:lnTo>
                    <a:pt x="f58" y="f123"/>
                  </a:lnTo>
                  <a:lnTo>
                    <a:pt x="f70" y="f124"/>
                  </a:lnTo>
                  <a:lnTo>
                    <a:pt x="f125" y="f126"/>
                  </a:lnTo>
                  <a:lnTo>
                    <a:pt x="f127" y="f128"/>
                  </a:lnTo>
                  <a:lnTo>
                    <a:pt x="f5" y="f129"/>
                  </a:lnTo>
                  <a:lnTo>
                    <a:pt x="f130" y="f131"/>
                  </a:lnTo>
                  <a:lnTo>
                    <a:pt x="f64" y="f132"/>
                  </a:lnTo>
                  <a:lnTo>
                    <a:pt x="f70" y="f133"/>
                  </a:lnTo>
                  <a:lnTo>
                    <a:pt x="f134" y="f135"/>
                  </a:lnTo>
                  <a:lnTo>
                    <a:pt x="f136" y="f137"/>
                  </a:lnTo>
                  <a:lnTo>
                    <a:pt x="f138" y="f139"/>
                  </a:lnTo>
                  <a:lnTo>
                    <a:pt x="f140" y="f141"/>
                  </a:lnTo>
                  <a:lnTo>
                    <a:pt x="f79" y="f7"/>
                  </a:lnTo>
                  <a:lnTo>
                    <a:pt x="f142" y="f143"/>
                  </a:lnTo>
                  <a:lnTo>
                    <a:pt x="f144" y="f145"/>
                  </a:lnTo>
                  <a:lnTo>
                    <a:pt x="f146" y="f147"/>
                  </a:lnTo>
                  <a:lnTo>
                    <a:pt x="f121" y="f148"/>
                  </a:lnTo>
                  <a:lnTo>
                    <a:pt x="f56" y="f149"/>
                  </a:lnTo>
                  <a:lnTo>
                    <a:pt x="f150" y="f151"/>
                  </a:lnTo>
                  <a:lnTo>
                    <a:pt x="f56" y="f152"/>
                  </a:lnTo>
                  <a:lnTo>
                    <a:pt x="f136" y="f153"/>
                  </a:lnTo>
                  <a:lnTo>
                    <a:pt x="f146" y="f128"/>
                  </a:lnTo>
                  <a:lnTo>
                    <a:pt x="f154" y="f155"/>
                  </a:lnTo>
                  <a:lnTo>
                    <a:pt x="f156" y="f157"/>
                  </a:lnTo>
                  <a:lnTo>
                    <a:pt x="f158" y="f159"/>
                  </a:lnTo>
                  <a:lnTo>
                    <a:pt x="f160" y="f161"/>
                  </a:lnTo>
                  <a:lnTo>
                    <a:pt x="f162" y="f163"/>
                  </a:lnTo>
                  <a:lnTo>
                    <a:pt x="f164" y="f120"/>
                  </a:lnTo>
                  <a:lnTo>
                    <a:pt x="f8" y="f9"/>
                  </a:lnTo>
                  <a:lnTo>
                    <a:pt x="f8" y="f9"/>
                  </a:lnTo>
                  <a:close/>
                </a:path>
              </a:pathLst>
            </a:custGeom>
            <a:gradFill>
              <a:gsLst>
                <a:gs pos="0">
                  <a:srgbClr val="002B82"/>
                </a:gs>
                <a:gs pos="100000">
                  <a:srgbClr val="003399"/>
                </a:gs>
              </a:gsLst>
              <a:lin ang="2700000"/>
            </a:gra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0" y="0"/>
              <a:ext cx="9139320" cy="2819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40"/>
                <a:gd name="f7" fmla="val 1906"/>
                <a:gd name="f8" fmla="+- 0 0 0"/>
                <a:gd name="f9" fmla="*/ f3 1 5740"/>
                <a:gd name="f10" fmla="*/ f4 1 1906"/>
                <a:gd name="f11" fmla="*/ f8 f0 1"/>
                <a:gd name="f12" fmla="*/ 0 f9 1"/>
                <a:gd name="f13" fmla="*/ 5740 f9 1"/>
                <a:gd name="f14" fmla="*/ 1906 f10 1"/>
                <a:gd name="f15" fmla="*/ 0 f10 1"/>
                <a:gd name="f16" fmla="*/ f11 1 f2"/>
                <a:gd name="f17" fmla="+- f16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12" y="f15"/>
                </a:cxn>
                <a:cxn ang="f17">
                  <a:pos x="f12" y="f14"/>
                </a:cxn>
                <a:cxn ang="f17">
                  <a:pos x="f13" y="f14"/>
                </a:cxn>
                <a:cxn ang="f17">
                  <a:pos x="f13" y="f15"/>
                </a:cxn>
                <a:cxn ang="f17">
                  <a:pos x="f12" y="f15"/>
                </a:cxn>
                <a:cxn ang="f17">
                  <a:pos x="f12" y="f15"/>
                </a:cxn>
              </a:cxnLst>
              <a:rect l="f12" t="f15" r="f13" b="f14"/>
              <a:pathLst>
                <a:path w="5740" h="1906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5"/>
                  </a:ln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gradFill>
              <a:gsLst>
                <a:gs pos="0">
                  <a:srgbClr val="000514"/>
                </a:gs>
                <a:gs pos="100000">
                  <a:srgbClr val="003399"/>
                </a:gs>
              </a:gsLst>
              <a:lin ang="5400000"/>
            </a:gradFill>
            <a:ln>
              <a:noFill/>
              <a:prstDash val="solid"/>
            </a:ln>
          </p:spPr>
          <p:txBody>
            <a:bodyPr wrap="none" lIns="90000" tIns="46800" rIns="90000" bIns="46800" anchor="ctr" anchorCtr="0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</p:grpSp>
      <p:sp>
        <p:nvSpPr>
          <p:cNvPr id="11" name="Title Placeholder 10"/>
          <p:cNvSpPr txBox="1">
            <a:spLocks noGrp="1"/>
          </p:cNvSpPr>
          <p:nvPr>
            <p:ph type="title"/>
          </p:nvPr>
        </p:nvSpPr>
        <p:spPr>
          <a:xfrm>
            <a:off x="457200" y="128160"/>
            <a:ext cx="8228160" cy="1434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2" name="Text Placeholder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39776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  <p:sp>
        <p:nvSpPr>
          <p:cNvPr id="13" name="Date Placeholder 12"/>
          <p:cNvSpPr txBox="1">
            <a:spLocks noGrp="1"/>
          </p:cNvSpPr>
          <p:nvPr>
            <p:ph type="dt" sz="half" idx="2"/>
          </p:nvPr>
        </p:nvSpPr>
        <p:spPr>
          <a:xfrm>
            <a:off x="457200" y="6248160"/>
            <a:ext cx="2131920" cy="47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/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200" b="0" i="0" u="none" strike="noStrike" baseline="0">
                <a:solidFill>
                  <a:srgbClr val="FFFFFF"/>
                </a:solidFill>
                <a:latin typeface="Aria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Footer Placeholder 13"/>
          <p:cNvSpPr txBox="1">
            <a:spLocks noGrp="1"/>
          </p:cNvSpPr>
          <p:nvPr>
            <p:ph type="ftr" sz="quarter" idx="3"/>
          </p:nvPr>
        </p:nvSpPr>
        <p:spPr>
          <a:xfrm>
            <a:off x="3123720" y="6249240"/>
            <a:ext cx="2894040" cy="4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/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200" b="0" i="0" u="none" strike="noStrike" baseline="0">
                <a:solidFill>
                  <a:srgbClr val="FFFFFF"/>
                </a:solidFill>
                <a:latin typeface="Aria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Slide Number Placeholder 14"/>
          <p:cNvSpPr txBox="1">
            <a:spLocks noGrp="1"/>
          </p:cNvSpPr>
          <p:nvPr>
            <p:ph type="sldNum" sz="quarter" idx="4"/>
          </p:nvPr>
        </p:nvSpPr>
        <p:spPr>
          <a:xfrm>
            <a:off x="6552719" y="6252840"/>
            <a:ext cx="2132280" cy="47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200" b="0" i="0" u="none" strike="noStrike" baseline="0">
                <a:solidFill>
                  <a:srgbClr val="FFFFFF"/>
                </a:solidFill>
                <a:latin typeface="Aria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9646253-E84C-4977-9429-3158008ABF79}" type="slidenum">
              <a:t>‹#›</a:t>
            </a:fld>
            <a:endParaRPr lang="en-US"/>
          </a:p>
        </p:txBody>
      </p:sp>
      <p:pic>
        <p:nvPicPr>
          <p:cNvPr id="16" name="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6760" y="6260760"/>
            <a:ext cx="534600" cy="51587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ctr" rtl="0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457200" algn="l"/>
          <a:tab pos="914400" algn="l"/>
          <a:tab pos="1371599" algn="l"/>
          <a:tab pos="1828800" algn="l"/>
          <a:tab pos="2286000" algn="l"/>
          <a:tab pos="2743199" algn="l"/>
          <a:tab pos="3200400" algn="l"/>
          <a:tab pos="3657600" algn="l"/>
          <a:tab pos="4114800" algn="l"/>
          <a:tab pos="4572000" algn="l"/>
          <a:tab pos="5029200" algn="l"/>
          <a:tab pos="5486399" algn="l"/>
          <a:tab pos="5943600" algn="l"/>
          <a:tab pos="6400799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n-US" sz="4400" b="1" i="0" u="none" strike="noStrike" baseline="0">
          <a:ln>
            <a:noFill/>
          </a:ln>
          <a:solidFill>
            <a:srgbClr val="FFCC00"/>
          </a:solidFill>
          <a:effectLst>
            <a:outerShdw dist="17961" dir="2700000">
              <a:scrgbClr r="0" g="0" b="0"/>
            </a:outerShdw>
          </a:effectLst>
          <a:latin typeface="Garamond" pitchFamily="18"/>
          <a:ea typeface="DejaVu Sans" pitchFamily="2"/>
          <a:cs typeface="DejaVu Sans" pitchFamily="2"/>
        </a:defRPr>
      </a:lvl1pPr>
    </p:titleStyle>
    <p:bodyStyle>
      <a:lvl1pPr lvl="0" rtl="0">
        <a:buClr>
          <a:srgbClr val="FFCC00"/>
        </a:buClr>
        <a:buSzPct val="70000"/>
        <a:buFont typeface="Wingdings" pitchFamily="2"/>
        <a:buChar char=""/>
        <a:defRPr lang="en-US"/>
      </a:lvl1pPr>
      <a:lvl2pPr lvl="1" rtl="0">
        <a:buClr>
          <a:srgbClr val="A886E0"/>
        </a:buClr>
        <a:buSzPct val="70000"/>
        <a:buFont typeface="Wingdings" pitchFamily="2"/>
        <a:buChar char=""/>
        <a:defRPr lang="en-US"/>
      </a:lvl2pPr>
      <a:lvl3pPr lvl="2" rtl="0">
        <a:buClr>
          <a:srgbClr val="E5E5FF"/>
        </a:buClr>
        <a:buSzPct val="70000"/>
        <a:buFont typeface="Wingdings" pitchFamily="2"/>
        <a:buChar char=""/>
        <a:defRPr lang="en-US"/>
      </a:lvl3pPr>
      <a:lvl4pPr lvl="3" rtl="0">
        <a:buClr>
          <a:srgbClr val="A886E0"/>
        </a:buClr>
        <a:buSzPct val="70000"/>
        <a:buFont typeface="Wingdings" pitchFamily="2"/>
        <a:buChar char=""/>
        <a:defRPr lang="en-US"/>
      </a:lvl4pPr>
      <a:lvl5pPr lvl="4" rtl="0">
        <a:buClr>
          <a:srgbClr val="A886E0"/>
        </a:buClr>
        <a:buSzPct val="70000"/>
        <a:buFont typeface="Wingdings" pitchFamily="2"/>
        <a:buChar char=""/>
        <a:defRPr lang="en-US"/>
      </a:lvl5pPr>
      <a:lvl6pPr lvl="5" rtl="0">
        <a:buClr>
          <a:srgbClr val="A886E0"/>
        </a:buClr>
        <a:buSzPct val="70000"/>
        <a:buFont typeface="Wingdings" pitchFamily="2"/>
        <a:buChar char=""/>
        <a:defRPr lang="en-US"/>
      </a:lvl6pPr>
      <a:lvl7pPr lvl="6" rtl="0">
        <a:buClr>
          <a:srgbClr val="A886E0"/>
        </a:buClr>
        <a:buSzPct val="70000"/>
        <a:buFont typeface="Wingdings" pitchFamily="2"/>
        <a:buChar char=""/>
        <a:defRPr lang="en-US"/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© 2019 Dr. Jeffrey A. Turkstra</a:t>
            </a:r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47DE6A-5196-41AD-B82B-55DFC50B0259}" type="slidenum">
              <a:t>1</a:t>
            </a:fld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6553080" y="6254640"/>
            <a:ext cx="2133720" cy="476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90000" tIns="46800" rIns="90000" bIns="46800" anchor="b" anchorCtr="0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685799" y="2514600"/>
            <a:ext cx="7772400" cy="1203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/>
            </a:pPr>
            <a:endParaRPr lang="en-US" sz="2400" b="1" i="0" u="none" strike="noStrike" baseline="0">
              <a:ln>
                <a:noFill/>
              </a:ln>
              <a:solidFill>
                <a:srgbClr val="FFCC00"/>
              </a:solidFill>
              <a:effectLst>
                <a:outerShdw dist="17961" dir="2700000">
                  <a:scrgbClr r="0" g="0" b="0"/>
                </a:outerShdw>
              </a:effectLst>
              <a:latin typeface="Garamond" pitchFamily="18"/>
              <a:ea typeface="DejaVu Sans" pitchFamily="2"/>
              <a:cs typeface="DejaVu Sans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/>
            </a:pPr>
            <a:endParaRPr lang="en-US" sz="2400" b="1" i="0" u="none" strike="noStrike" baseline="0">
              <a:ln>
                <a:noFill/>
              </a:ln>
              <a:solidFill>
                <a:srgbClr val="FFCC00"/>
              </a:solidFill>
              <a:effectLst>
                <a:outerShdw dist="17961" dir="2700000">
                  <a:scrgbClr r="0" g="0" b="0"/>
                </a:outerShdw>
              </a:effectLst>
              <a:latin typeface="Garamond" pitchFamily="18"/>
              <a:ea typeface="DejaVu Sans" pitchFamily="2"/>
              <a:cs typeface="DejaVu Sans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/>
            </a:pPr>
            <a:endParaRPr lang="en-US" sz="2400" b="1" i="0" u="none" strike="noStrike" baseline="0">
              <a:ln>
                <a:noFill/>
              </a:ln>
              <a:solidFill>
                <a:srgbClr val="FFCC00"/>
              </a:solidFill>
              <a:effectLst>
                <a:outerShdw dist="17961" dir="2700000">
                  <a:scrgbClr r="0" g="0" b="0"/>
                </a:outerShdw>
              </a:effectLst>
              <a:latin typeface="Garamond" pitchFamily="18"/>
              <a:ea typeface="DejaVu Sans" pitchFamily="2"/>
              <a:cs typeface="DejaVu Sans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/>
            </a:pPr>
            <a:endParaRPr lang="en-US" sz="2400" b="1" i="0" u="none" strike="noStrike" baseline="0">
              <a:ln>
                <a:noFill/>
              </a:ln>
              <a:solidFill>
                <a:srgbClr val="FFCC00"/>
              </a:solidFill>
              <a:effectLst>
                <a:outerShdw dist="17961" dir="2700000">
                  <a:scrgbClr r="0" g="0" b="0"/>
                </a:outerShdw>
              </a:effectLst>
              <a:latin typeface="Garamond" pitchFamily="18"/>
              <a:ea typeface="DejaVu Sans" pitchFamily="2"/>
              <a:cs typeface="DejaVu Sans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/>
            </a:pPr>
            <a:endParaRPr lang="en-US" sz="2400" b="1" i="0" u="none" strike="noStrike" baseline="0">
              <a:ln>
                <a:noFill/>
              </a:ln>
              <a:solidFill>
                <a:srgbClr val="FFCC00"/>
              </a:solidFill>
              <a:effectLst>
                <a:outerShdw dist="17961" dir="2700000">
                  <a:scrgbClr r="0" g="0" b="0"/>
                </a:outerShdw>
              </a:effectLst>
              <a:latin typeface="Garamond" pitchFamily="18"/>
              <a:ea typeface="DejaVu Sans" pitchFamily="2"/>
              <a:cs typeface="DejaVu Sans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/>
            </a:pPr>
            <a:r>
              <a:rPr lang="en-US" sz="2400" b="1" i="0" u="none" strike="noStrike" baseline="0">
                <a:ln>
                  <a:noFill/>
                </a:ln>
                <a:solidFill>
                  <a:srgbClr val="FFCC00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rPr>
              <a:t>CS 24000: Programming in C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/>
            </a:pPr>
            <a:endParaRPr lang="en-US" sz="2400" b="1" i="0" u="none" strike="noStrike" baseline="0">
              <a:ln>
                <a:noFill/>
              </a:ln>
              <a:solidFill>
                <a:srgbClr val="FFCC00"/>
              </a:solidFill>
              <a:effectLst>
                <a:outerShdw dist="17961" dir="2700000">
                  <a:scrgbClr r="0" g="0" b="0"/>
                </a:outerShdw>
              </a:effectLst>
              <a:latin typeface="Garamond" pitchFamily="18"/>
              <a:ea typeface="DejaVu Sans" pitchFamily="2"/>
              <a:cs typeface="DejaVu Sans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/>
            </a:pPr>
            <a:r>
              <a:rPr lang="en-US" sz="2400" b="1" i="0" u="none" strike="noStrike" baseline="0">
                <a:ln>
                  <a:noFill/>
                </a:ln>
                <a:solidFill>
                  <a:srgbClr val="FFCC00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rPr>
              <a:t>Lecture 7: Definitions vs. Declarations,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/>
            </a:pPr>
            <a:r>
              <a:rPr lang="en-US" sz="2400" b="1" i="0" u="none" strike="noStrike" baseline="0">
                <a:ln>
                  <a:noFill/>
                </a:ln>
                <a:solidFill>
                  <a:srgbClr val="FFCC00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rPr>
              <a:t>Arrays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/>
            </a:pPr>
            <a:r>
              <a:rPr lang="en-US" sz="2400" b="1" i="0" u="none" strike="noStrike" baseline="0">
                <a:ln>
                  <a:noFill/>
                </a:ln>
                <a:solidFill>
                  <a:srgbClr val="FFCC00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rPr>
              <a:t>Memory Layout of Data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/>
            </a:pPr>
            <a:endParaRPr lang="en-US" sz="2400" b="1" i="0" u="none" strike="noStrike" baseline="0">
              <a:ln>
                <a:noFill/>
              </a:ln>
              <a:solidFill>
                <a:srgbClr val="FFCC00"/>
              </a:solidFill>
              <a:effectLst>
                <a:outerShdw dist="17961" dir="2700000">
                  <a:scrgbClr r="0" g="0" b="0"/>
                </a:outerShdw>
              </a:effectLst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371599" y="3657600"/>
            <a:ext cx="6400799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/>
            </a:pPr>
            <a:endParaRPr lang="en-US" sz="2200" b="0" i="0" u="none" strike="noStrike" baseline="0">
              <a:ln>
                <a:noFill/>
              </a:ln>
              <a:solidFill>
                <a:srgbClr val="00FFFF"/>
              </a:solidFill>
              <a:effectLst>
                <a:outerShdw dist="17961" dir="2700000">
                  <a:scrgbClr r="0" g="0" b="0"/>
                </a:outerShdw>
              </a:effectLst>
              <a:latin typeface="Garamond" pitchFamily="18"/>
              <a:ea typeface="DejaVu Sans" pitchFamily="2"/>
              <a:cs typeface="DejaVu Sans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/>
            </a:pPr>
            <a:endParaRPr lang="en-US" sz="1800" b="0" i="0" u="none" strike="noStrike" baseline="0">
              <a:ln>
                <a:noFill/>
              </a:ln>
              <a:solidFill>
                <a:srgbClr val="00FFFF"/>
              </a:solidFill>
              <a:effectLst>
                <a:outerShdw dist="17961" dir="2700000">
                  <a:scrgbClr r="0" g="0" b="0"/>
                </a:outerShdw>
              </a:effectLst>
              <a:latin typeface="Garamond" pitchFamily="18"/>
              <a:ea typeface="DejaVu Sans" pitchFamily="2"/>
              <a:cs typeface="DejaVu Sans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/>
            </a:pPr>
            <a:endParaRPr lang="en-US" sz="1800" b="0" i="0" u="none" strike="noStrike" baseline="0">
              <a:ln>
                <a:noFill/>
              </a:ln>
              <a:solidFill>
                <a:srgbClr val="00FFFF"/>
              </a:solidFill>
              <a:effectLst>
                <a:outerShdw dist="17961" dir="2700000">
                  <a:scrgbClr r="0" g="0" b="0"/>
                </a:outerShdw>
              </a:effectLst>
              <a:latin typeface="Garamond" pitchFamily="18"/>
              <a:ea typeface="DejaVu Sans" pitchFamily="2"/>
              <a:cs typeface="DejaVu Sans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/>
            </a:pPr>
            <a:endParaRPr lang="en-US" sz="1800" b="0" i="0" u="none" strike="noStrike" baseline="0">
              <a:ln>
                <a:noFill/>
              </a:ln>
              <a:solidFill>
                <a:srgbClr val="00FFFF"/>
              </a:solidFill>
              <a:effectLst>
                <a:outerShdw dist="17961" dir="2700000">
                  <a:scrgbClr r="0" g="0" b="0"/>
                </a:outerShdw>
              </a:effectLst>
              <a:latin typeface="Garamond" pitchFamily="18"/>
              <a:ea typeface="DejaVu Sans" pitchFamily="2"/>
              <a:cs typeface="DejaVu Sans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200"/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rPr>
              <a:t>Prof. Jeff Turkstra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35240" y="1118880"/>
            <a:ext cx="4673880" cy="1395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C6ADC2-709E-49EC-BCC0-472CB501F106}" type="slidenum"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What about hw3.h?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>
              <a:buNone/>
            </a:pPr>
            <a:r>
              <a:rPr lang="en-US" sz="1600">
                <a:solidFill>
                  <a:srgbClr val="00FF7F"/>
                </a:solidFill>
                <a:latin typeface="Bitstream Vera Sans Mono" pitchFamily="49"/>
              </a:rPr>
              <a:t>extern int g_dealership_count;</a:t>
            </a:r>
            <a:br>
              <a:rPr lang="en-US" sz="1600">
                <a:solidFill>
                  <a:srgbClr val="00FF7F"/>
                </a:solidFill>
                <a:latin typeface="Bitstream Vera Sans Mono" pitchFamily="49"/>
              </a:rPr>
            </a:br>
            <a:r>
              <a:rPr lang="en-US" sz="1600">
                <a:solidFill>
                  <a:srgbClr val="00FF7F"/>
                </a:solidFill>
                <a:latin typeface="Bitstream Vera Sans Mono" pitchFamily="49"/>
              </a:rPr>
              <a:t>extern char g_dealerships[MAX_RECORDS][MAX_NAME_LEN];</a:t>
            </a:r>
            <a:br>
              <a:rPr lang="en-US" sz="1600">
                <a:solidFill>
                  <a:srgbClr val="00FF7F"/>
                </a:solidFill>
                <a:latin typeface="Bitstream Vera Sans Mono" pitchFamily="49"/>
              </a:rPr>
            </a:br>
            <a:r>
              <a:rPr lang="en-US" sz="1600">
                <a:solidFill>
                  <a:srgbClr val="00FF7F"/>
                </a:solidFill>
                <a:latin typeface="Bitstream Vera Sans Mono" pitchFamily="49"/>
              </a:rPr>
              <a:t>extern char g_salespeople[MAX_RECORDS][MAX_NAME_LEN];</a:t>
            </a:r>
            <a:br>
              <a:rPr lang="en-US" sz="1600">
                <a:solidFill>
                  <a:srgbClr val="00FF7F"/>
                </a:solidFill>
                <a:latin typeface="Bitstream Vera Sans Mono" pitchFamily="49"/>
              </a:rPr>
            </a:br>
            <a:r>
              <a:rPr lang="en-US" sz="1600">
                <a:solidFill>
                  <a:srgbClr val="00FF7F"/>
                </a:solidFill>
                <a:latin typeface="Bitstream Vera Sans Mono" pitchFamily="49"/>
              </a:rPr>
              <a:t>extern int g_prices[MAX_RECORDS][NUM_PRICE_COLS];</a:t>
            </a:r>
            <a:br>
              <a:rPr lang="en-US" sz="1600">
                <a:solidFill>
                  <a:srgbClr val="00FF7F"/>
                </a:solidFill>
                <a:latin typeface="Bitstream Vera Sans Mono" pitchFamily="49"/>
              </a:rPr>
            </a:br>
            <a:r>
              <a:rPr lang="en-US" sz="1600">
                <a:solidFill>
                  <a:srgbClr val="00FF7F"/>
                </a:solidFill>
                <a:latin typeface="Bitstream Vera Sans Mono" pitchFamily="49"/>
              </a:rPr>
              <a:t>extern int g_sales[MAX_RECORDS][NUM_SALES_COLS];</a:t>
            </a:r>
          </a:p>
          <a:p>
            <a:pPr lvl="0">
              <a:buNone/>
            </a:pPr>
            <a:endParaRPr lang="en-US" sz="1800">
              <a:latin typeface="Bitstream Vera Sans Mono" pitchFamily="49"/>
            </a:endParaRPr>
          </a:p>
          <a:p>
            <a:pPr marL="0" lvl="0" indent="0"/>
            <a:r>
              <a:rPr lang="en-US" sz="2600">
                <a:solidFill>
                  <a:srgbClr val="FFFF00"/>
                </a:solidFill>
                <a:latin typeface="garamond" pitchFamily="16"/>
              </a:rPr>
              <a:t>extern</a:t>
            </a:r>
            <a:r>
              <a:rPr lang="en-US" sz="2600">
                <a:latin typeface="garamond" pitchFamily="16"/>
              </a:rPr>
              <a:t> is also a declaration</a:t>
            </a:r>
          </a:p>
          <a:p>
            <a:pPr lvl="1"/>
            <a:r>
              <a:rPr lang="en-US" sz="2400">
                <a:latin typeface="garamond" pitchFamily="16"/>
              </a:rPr>
              <a:t>It tells the compiler what the variable looks like, but it does not allocate space for it!</a:t>
            </a:r>
          </a:p>
          <a:p>
            <a:pPr lvl="1"/>
            <a:r>
              <a:rPr lang="en-US" sz="2400">
                <a:latin typeface="garamond" pitchFamily="16"/>
              </a:rPr>
              <a:t>You still must define it somewhere!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00560"/>
            <a:ext cx="8228160" cy="39776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E3B55C-A3A6-4131-ACFE-603B997F515E}" type="slidenum">
              <a:t>11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Where to put things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500688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800"/>
              <a:t>Put pure declarations outside of functions:</a:t>
            </a:r>
            <a:br>
              <a:rPr lang="en-US" sz="2800"/>
            </a:b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>struct point {</a:t>
            </a:r>
            <a:br>
              <a:rPr lang="en-US" sz="26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>  int x;</a:t>
            </a:r>
            <a:br>
              <a:rPr lang="en-US" sz="26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>  int y;</a:t>
            </a:r>
            <a:br>
              <a:rPr lang="en-US" sz="26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>};</a:t>
            </a:r>
          </a:p>
          <a:p>
            <a:pPr lvl="0"/>
            <a:r>
              <a:rPr lang="en-US" sz="2800"/>
              <a:t>Put definitions (e.g. variables) inside functions:</a:t>
            </a:r>
            <a:br>
              <a:rPr lang="en-US" sz="2800"/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struct point inc_point(struct point pt) {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struct point new_pt;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new_pt.x = pt.x + 1;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new_pt.y = pt.y + 1;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return new_pt;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1F3C11-60F0-4911-8909-6EF0E65027B0}" type="slidenum">
              <a:t>12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Where to put declarations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517932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>
                <a:solidFill>
                  <a:srgbClr val="FFF200"/>
                </a:solidFill>
              </a:rPr>
              <a:t>Don’t </a:t>
            </a:r>
            <a:r>
              <a:rPr lang="en-US"/>
              <a:t>put declarations inside functions:</a:t>
            </a:r>
          </a:p>
          <a:p>
            <a:pPr lvl="0"/>
            <a:r>
              <a:rPr lang="en-US" sz="2800">
                <a:solidFill>
                  <a:srgbClr val="00FF7F"/>
                </a:solidFill>
                <a:latin typeface="Bitstream Vera Sans Mono" pitchFamily="49"/>
              </a:rPr>
              <a:t>int compute_diff(int x, int y) {</a:t>
            </a:r>
            <a:r>
              <a:rPr lang="en-US" sz="2800">
                <a:solidFill>
                  <a:srgbClr val="FFF200"/>
                </a:solidFill>
                <a:latin typeface="Bitstream Vera Sans Mono" pitchFamily="49"/>
              </a:rPr>
              <a:t/>
            </a:r>
            <a:br>
              <a:rPr lang="en-US" sz="2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FFF200"/>
                </a:solidFill>
                <a:latin typeface="Bitstream Vera Sans Mono" pitchFamily="49"/>
              </a:rPr>
              <a:t>  struct point {  /* not here! */</a:t>
            </a:r>
            <a:br>
              <a:rPr lang="en-US" sz="2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FFF200"/>
                </a:solidFill>
                <a:latin typeface="Bitstream Vera Sans Mono" pitchFamily="49"/>
              </a:rPr>
              <a:t>    int x;        /* not here! */</a:t>
            </a:r>
            <a:br>
              <a:rPr lang="en-US" sz="2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FFF200"/>
                </a:solidFill>
                <a:latin typeface="Bitstream Vera Sans Mono" pitchFamily="49"/>
              </a:rPr>
              <a:t>    int y;        /* not here! */</a:t>
            </a:r>
            <a:br>
              <a:rPr lang="en-US" sz="2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FFF200"/>
                </a:solidFill>
                <a:latin typeface="Bitstream Vera Sans Mono" pitchFamily="49"/>
              </a:rPr>
              <a:t>  };              /* not here! */</a:t>
            </a:r>
            <a:br>
              <a:rPr lang="en-US" sz="2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FFF200"/>
                </a:solidFill>
                <a:latin typeface="Bitstream Vera Sans Mono" pitchFamily="49"/>
              </a:rPr>
              <a:t>  </a:t>
            </a:r>
            <a:r>
              <a:rPr lang="en-US" sz="2800">
                <a:solidFill>
                  <a:srgbClr val="00FF7F"/>
                </a:solidFill>
                <a:latin typeface="Bitstream Vera Sans Mono" pitchFamily="49"/>
              </a:rPr>
              <a:t>struct point my_point; /* OK */</a:t>
            </a:r>
            <a:br>
              <a:rPr lang="en-US" sz="2800">
                <a:solidFill>
                  <a:srgbClr val="00FF7F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7F"/>
                </a:solidFill>
                <a:latin typeface="Bitstream Vera Sans Mono" pitchFamily="49"/>
              </a:rPr>
              <a:t>  my_point.x = x;</a:t>
            </a:r>
            <a:br>
              <a:rPr lang="en-US" sz="2800">
                <a:solidFill>
                  <a:srgbClr val="00FF7F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7F"/>
                </a:solidFill>
                <a:latin typeface="Bitstream Vera Sans Mono" pitchFamily="49"/>
              </a:rPr>
              <a:t>  my_point.y = y;</a:t>
            </a:r>
            <a:br>
              <a:rPr lang="en-US" sz="2800">
                <a:solidFill>
                  <a:srgbClr val="00FF7F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7F"/>
                </a:solidFill>
                <a:latin typeface="Bitstream Vera Sans Mono" pitchFamily="49"/>
              </a:rPr>
              <a:t>  return my_point.x – my_point.y;</a:t>
            </a:r>
            <a:br>
              <a:rPr lang="en-US" sz="2800">
                <a:solidFill>
                  <a:srgbClr val="00FF7F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7F"/>
                </a:solidFill>
                <a:latin typeface="Bitstream Vera Sans Mono" pitchFamily="49"/>
              </a:rPr>
              <a:t>}</a:t>
            </a:r>
          </a:p>
        </p:txBody>
      </p:sp>
      <p:sp>
        <p:nvSpPr>
          <p:cNvPr id="4" name="Freeform 3"/>
          <p:cNvSpPr/>
          <p:nvPr/>
        </p:nvSpPr>
        <p:spPr>
          <a:xfrm>
            <a:off x="1097280" y="3108959"/>
            <a:ext cx="7498080" cy="164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F200"/>
            </a:solidFill>
            <a:prstDash val="solid"/>
          </a:ln>
        </p:spPr>
        <p:txBody>
          <a:bodyPr wrap="none" lIns="104400" tIns="59400" rIns="104400" bIns="59400" anchor="ctr" anchorCtr="0" compatLnSpc="1"/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cxnSp>
        <p:nvCxnSpPr>
          <p:cNvPr id="5" name="Curved Connector 4"/>
          <p:cNvCxnSpPr>
            <a:stCxn id="4" idx="1"/>
          </p:cNvCxnSpPr>
          <p:nvPr/>
        </p:nvCxnSpPr>
        <p:spPr>
          <a:xfrm flipH="1" flipV="1">
            <a:off x="5063400" y="2489760"/>
            <a:ext cx="3531960" cy="1442160"/>
          </a:xfrm>
          <a:prstGeom prst="curvedConnector3">
            <a:avLst/>
          </a:prstGeom>
          <a:noFill/>
          <a:ln w="29160">
            <a:solidFill>
              <a:srgbClr val="FFF200"/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19E5E1-075C-4BDE-A457-C7174C244B3B}" type="slidenum">
              <a:t>13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Avoid global variables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61736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dirty="0"/>
              <a:t>A global definition is one that exists outside of any function. Avoid where possible. E.g.:</a:t>
            </a:r>
            <a:br>
              <a:rPr lang="en-US" dirty="0"/>
            </a:br>
            <a:r>
              <a:rPr lang="en-US" sz="2400" dirty="0" err="1">
                <a:solidFill>
                  <a:srgbClr val="00FF31"/>
                </a:solidFill>
                <a:latin typeface="Bitstream Vera Sans Mono" pitchFamily="49"/>
              </a:rPr>
              <a:t>int</a:t>
            </a:r>
            <a:r>
              <a:rPr lang="en-US" sz="2400" dirty="0">
                <a:solidFill>
                  <a:srgbClr val="00FF31"/>
                </a:solidFill>
                <a:latin typeface="Bitstream Vera Sans Mono" pitchFamily="49"/>
              </a:rPr>
              <a:t> </a:t>
            </a:r>
            <a:r>
              <a:rPr lang="en-US" sz="2400" dirty="0" err="1">
                <a:solidFill>
                  <a:srgbClr val="00FF31"/>
                </a:solidFill>
                <a:latin typeface="Bitstream Vera Sans Mono" pitchFamily="49"/>
              </a:rPr>
              <a:t>my_count</a:t>
            </a:r>
            <a:r>
              <a:rPr lang="en-US" sz="2400" dirty="0">
                <a:solidFill>
                  <a:srgbClr val="00FF31"/>
                </a:solidFill>
                <a:latin typeface="Bitstream Vera Sans Mono" pitchFamily="49"/>
              </a:rPr>
              <a:t> = 0;</a:t>
            </a:r>
            <a:br>
              <a:rPr lang="en-US" sz="2400" dirty="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 dirty="0">
                <a:solidFill>
                  <a:srgbClr val="00FF31"/>
                </a:solidFill>
                <a:latin typeface="Bitstream Vera Sans Mono" pitchFamily="49"/>
              </a:rPr>
              <a:t/>
            </a:r>
            <a:br>
              <a:rPr lang="en-US" sz="2400" dirty="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 dirty="0" err="1">
                <a:solidFill>
                  <a:srgbClr val="00FF31"/>
                </a:solidFill>
                <a:latin typeface="Bitstream Vera Sans Mono" pitchFamily="49"/>
              </a:rPr>
              <a:t>int</a:t>
            </a:r>
            <a:r>
              <a:rPr lang="en-US" sz="2400" dirty="0">
                <a:solidFill>
                  <a:srgbClr val="00FF31"/>
                </a:solidFill>
                <a:latin typeface="Bitstream Vera Sans Mono" pitchFamily="49"/>
              </a:rPr>
              <a:t> </a:t>
            </a:r>
            <a:r>
              <a:rPr lang="en-US" sz="2400" dirty="0" err="1">
                <a:solidFill>
                  <a:srgbClr val="00FF31"/>
                </a:solidFill>
                <a:latin typeface="Bitstream Vera Sans Mono" pitchFamily="49"/>
              </a:rPr>
              <a:t>do_count</a:t>
            </a:r>
            <a:r>
              <a:rPr lang="en-US" sz="2400" dirty="0">
                <a:solidFill>
                  <a:srgbClr val="00FF31"/>
                </a:solidFill>
                <a:latin typeface="Bitstream Vera Sans Mono" pitchFamily="49"/>
              </a:rPr>
              <a:t>() {</a:t>
            </a:r>
            <a:br>
              <a:rPr lang="en-US" sz="2400" dirty="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 dirty="0">
                <a:solidFill>
                  <a:srgbClr val="00FF31"/>
                </a:solidFill>
                <a:latin typeface="Bitstream Vera Sans Mono" pitchFamily="49"/>
              </a:rPr>
              <a:t>  </a:t>
            </a:r>
            <a:r>
              <a:rPr lang="en-US" sz="2400" dirty="0" err="1">
                <a:solidFill>
                  <a:srgbClr val="00FF31"/>
                </a:solidFill>
                <a:latin typeface="Bitstream Vera Sans Mono" pitchFamily="49"/>
              </a:rPr>
              <a:t>int</a:t>
            </a:r>
            <a:r>
              <a:rPr lang="en-US" sz="2400" dirty="0">
                <a:solidFill>
                  <a:srgbClr val="00FF31"/>
                </a:solidFill>
                <a:latin typeface="Bitstream Vera Sans Mono" pitchFamily="49"/>
              </a:rPr>
              <a:t> index = 0;</a:t>
            </a:r>
            <a:br>
              <a:rPr lang="en-US" sz="2400" dirty="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 dirty="0">
                <a:solidFill>
                  <a:srgbClr val="00FF31"/>
                </a:solidFill>
                <a:latin typeface="Bitstream Vera Sans Mono" pitchFamily="49"/>
              </a:rPr>
              <a:t>  for (index = 0; index &lt; 100; index++) {</a:t>
            </a:r>
            <a:br>
              <a:rPr lang="en-US" sz="2400" dirty="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 dirty="0">
                <a:solidFill>
                  <a:srgbClr val="00FF31"/>
                </a:solidFill>
                <a:latin typeface="Bitstream Vera Sans Mono" pitchFamily="49"/>
              </a:rPr>
              <a:t>    </a:t>
            </a:r>
            <a:r>
              <a:rPr lang="en-US" sz="2400" dirty="0" err="1">
                <a:solidFill>
                  <a:srgbClr val="00FF31"/>
                </a:solidFill>
                <a:latin typeface="Bitstream Vera Sans Mono" pitchFamily="49"/>
              </a:rPr>
              <a:t>my_count</a:t>
            </a:r>
            <a:r>
              <a:rPr lang="en-US" sz="2400" dirty="0">
                <a:solidFill>
                  <a:srgbClr val="00FF31"/>
                </a:solidFill>
                <a:latin typeface="Bitstream Vera Sans Mono" pitchFamily="49"/>
              </a:rPr>
              <a:t> = </a:t>
            </a:r>
            <a:r>
              <a:rPr lang="en-US" sz="2400" dirty="0" err="1">
                <a:solidFill>
                  <a:srgbClr val="00FF31"/>
                </a:solidFill>
                <a:latin typeface="Bitstream Vera Sans Mono" pitchFamily="49"/>
              </a:rPr>
              <a:t>my_count</a:t>
            </a:r>
            <a:r>
              <a:rPr lang="en-US" sz="2400" dirty="0">
                <a:solidFill>
                  <a:srgbClr val="00FF31"/>
                </a:solidFill>
                <a:latin typeface="Bitstream Vera Sans Mono" pitchFamily="49"/>
              </a:rPr>
              <a:t> + index;</a:t>
            </a:r>
            <a:br>
              <a:rPr lang="en-US" sz="2400" dirty="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 dirty="0">
                <a:solidFill>
                  <a:srgbClr val="00FF31"/>
                </a:solidFill>
                <a:latin typeface="Bitstream Vera Sans Mono" pitchFamily="49"/>
              </a:rPr>
              <a:t>  }</a:t>
            </a:r>
            <a:br>
              <a:rPr lang="en-US" sz="2400" dirty="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 dirty="0">
                <a:solidFill>
                  <a:srgbClr val="00FF31"/>
                </a:solidFill>
                <a:latin typeface="Bitstream Vera Sans Mono" pitchFamily="49"/>
              </a:rPr>
              <a:t>  return </a:t>
            </a:r>
            <a:r>
              <a:rPr lang="en-US" sz="2400" dirty="0" err="1">
                <a:solidFill>
                  <a:srgbClr val="00FF31"/>
                </a:solidFill>
                <a:latin typeface="Bitstream Vera Sans Mono" pitchFamily="49"/>
              </a:rPr>
              <a:t>my_count</a:t>
            </a:r>
            <a:r>
              <a:rPr lang="en-US" sz="2400" dirty="0">
                <a:solidFill>
                  <a:srgbClr val="00FF31"/>
                </a:solidFill>
                <a:latin typeface="Bitstream Vera Sans Mono" pitchFamily="49"/>
              </a:rPr>
              <a:t>;</a:t>
            </a:r>
            <a:br>
              <a:rPr lang="en-US" sz="2400" dirty="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 dirty="0">
                <a:solidFill>
                  <a:srgbClr val="00FF31"/>
                </a:solidFill>
                <a:latin typeface="Bitstream Vera Sans Mono" pitchFamily="49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2C0219-ABEA-4DDD-993D-D20723A9CE66}" type="slidenum">
              <a:t>14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Questions?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Questions so far?</a:t>
            </a:r>
          </a:p>
          <a:p>
            <a:pPr lvl="0"/>
            <a:endParaRPr lang="en-US"/>
          </a:p>
          <a:p>
            <a:pPr lvl="0"/>
            <a:r>
              <a:rPr lang="en-US"/>
              <a:t>Recall the </a:t>
            </a:r>
            <a:r>
              <a:rPr lang="en-US" sz="2800">
                <a:latin typeface="Bitstream Vera Sans Mono" pitchFamily="49"/>
              </a:rPr>
              <a:t>struct coord</a:t>
            </a:r>
            <a:r>
              <a:rPr lang="en-US"/>
              <a:t> declaration:</a:t>
            </a:r>
            <a:br>
              <a:rPr lang="en-US"/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struct coord {</a:t>
            </a:r>
            <a:br>
              <a:rPr lang="en-US" sz="2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  float x;</a:t>
            </a:r>
            <a:br>
              <a:rPr lang="en-US" sz="2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  float y;</a:t>
            </a:r>
            <a:br>
              <a:rPr lang="en-US" sz="2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  float z;</a:t>
            </a:r>
            <a:br>
              <a:rPr lang="en-US" sz="2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};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5BE5A3-DE28-4BCE-844F-B4294F5528A0}" type="slidenum">
              <a:t>15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Structures inside structures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80240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You can define structured variables inside other structures. E.g.:</a:t>
            </a:r>
            <a:br>
              <a:rPr lang="en-US"/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struct segment {</a:t>
            </a:r>
            <a:br>
              <a:rPr lang="en-US" sz="2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  struct coord one;</a:t>
            </a:r>
            <a:br>
              <a:rPr lang="en-US" sz="2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  struct coord two;</a:t>
            </a:r>
            <a:br>
              <a:rPr lang="en-US" sz="2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};</a:t>
            </a:r>
          </a:p>
          <a:p>
            <a:pPr lvl="0"/>
            <a:r>
              <a:rPr lang="en-US"/>
              <a:t>When you initialize, you need extra braces:</a:t>
            </a:r>
            <a:br>
              <a:rPr lang="en-US"/>
            </a:b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>struct segment my_seg = { {0, 0, 0},</a:t>
            </a:r>
            <a:br>
              <a:rPr lang="en-US" sz="26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>                          {0, 0, 0} };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3A4EDA-4D1C-4901-B256-51B3BEE57CFB}" type="slidenum">
              <a:t>16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Arrays in structures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74120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You can define array variables in structure declarations:</a:t>
            </a:r>
            <a:br>
              <a:rPr lang="en-US"/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struct person {</a:t>
            </a:r>
            <a:br>
              <a:rPr lang="en-US" sz="2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  char name[40];</a:t>
            </a:r>
            <a:br>
              <a:rPr lang="en-US" sz="2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  char title[15];</a:t>
            </a:r>
            <a:br>
              <a:rPr lang="en-US" sz="2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  int  codes[4];</a:t>
            </a:r>
            <a:br>
              <a:rPr lang="en-US" sz="2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};</a:t>
            </a:r>
          </a:p>
          <a:p>
            <a:pPr lvl="0"/>
            <a:r>
              <a:rPr lang="en-US"/>
              <a:t>Definition and initialization:</a:t>
            </a:r>
            <a:br>
              <a:rPr lang="en-US"/>
            </a:b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>struct person jt = { “Jeff Turkstra”,</a:t>
            </a:r>
            <a:br>
              <a:rPr lang="en-US" sz="26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>                     “Troublemaker”,</a:t>
            </a:r>
            <a:br>
              <a:rPr lang="en-US" sz="26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>                     {10, 20, 25, 9} };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81923F-DE15-4055-BFE9-C681724B9E4E}" type="slidenum">
              <a:t>17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Assignment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587839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800"/>
              <a:t>Take another definition and initialization:</a:t>
            </a:r>
            <a:br>
              <a:rPr lang="en-US" sz="2800"/>
            </a:br>
            <a:r>
              <a:rPr lang="en-US" sz="2200">
                <a:solidFill>
                  <a:srgbClr val="00FF31"/>
                </a:solidFill>
                <a:latin typeface="Bitstream Vera Sans Mono" pitchFamily="49"/>
              </a:rPr>
              <a:t>struct person jr = { “”, “”, {0, 0, 0, 0} };</a:t>
            </a:r>
          </a:p>
          <a:p>
            <a:pPr lvl="0"/>
            <a:r>
              <a:rPr lang="en-US" sz="2800"/>
              <a:t>Assigning elements of the arrays is usually done individually:</a:t>
            </a:r>
            <a:br>
              <a:rPr lang="en-US" sz="2800"/>
            </a:br>
            <a:r>
              <a:rPr lang="en-US" sz="2200">
                <a:solidFill>
                  <a:srgbClr val="FFF200"/>
                </a:solidFill>
                <a:latin typeface="Bitstream Vera Sans Mono" pitchFamily="49"/>
              </a:rPr>
              <a:t>#include &lt;string.h&gt;</a:t>
            </a:r>
            <a:r>
              <a:rPr lang="en-US" sz="2200">
                <a:latin typeface="Bitstream Vera Sans Mono" pitchFamily="49"/>
              </a:rPr>
              <a:t/>
            </a:r>
            <a:br>
              <a:rPr lang="en-US" sz="2200">
                <a:latin typeface="Bitstream Vera Sans Mono" pitchFamily="49"/>
              </a:rPr>
            </a:br>
            <a:r>
              <a:rPr lang="en-US" sz="2200">
                <a:solidFill>
                  <a:srgbClr val="00FF31"/>
                </a:solidFill>
                <a:latin typeface="Bitstream Vera Sans Mono" pitchFamily="49"/>
              </a:rPr>
              <a:t>…</a:t>
            </a:r>
            <a:br>
              <a:rPr lang="en-US" sz="22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200">
                <a:solidFill>
                  <a:srgbClr val="00FF31"/>
                </a:solidFill>
                <a:latin typeface="Bitstream Vera Sans Mono" pitchFamily="49"/>
              </a:rPr>
              <a:t>strncpy(jr.name, “Jon Rexeisen”, 40);</a:t>
            </a:r>
            <a:br>
              <a:rPr lang="en-US" sz="22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200">
                <a:solidFill>
                  <a:srgbClr val="00FF31"/>
                </a:solidFill>
                <a:latin typeface="Bitstream Vera Sans Mono" pitchFamily="49"/>
              </a:rPr>
              <a:t>strncpy(jr.title, “Assistant Troublemaker”,</a:t>
            </a:r>
            <a:br>
              <a:rPr lang="en-US" sz="22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200">
                <a:solidFill>
                  <a:srgbClr val="00FF31"/>
                </a:solidFill>
                <a:latin typeface="Bitstream Vera Sans Mono" pitchFamily="49"/>
              </a:rPr>
              <a:t>        15);</a:t>
            </a:r>
            <a:br>
              <a:rPr lang="en-US" sz="22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200">
                <a:solidFill>
                  <a:srgbClr val="00FF31"/>
                </a:solidFill>
                <a:latin typeface="Bitstream Vera Sans Mono" pitchFamily="49"/>
              </a:rPr>
              <a:t>jr.codes[0] = 5;</a:t>
            </a:r>
            <a:br>
              <a:rPr lang="en-US" sz="22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200">
                <a:solidFill>
                  <a:srgbClr val="00FF31"/>
                </a:solidFill>
                <a:latin typeface="Bitstream Vera Sans Mono" pitchFamily="49"/>
              </a:rPr>
              <a:t>jr.codes[1] = 10;</a:t>
            </a:r>
            <a:br>
              <a:rPr lang="en-US" sz="22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200">
                <a:solidFill>
                  <a:srgbClr val="00FF31"/>
                </a:solidFill>
                <a:latin typeface="Bitstream Vera Sans Mono" pitchFamily="49"/>
              </a:rPr>
              <a:t>jr.codes[2] = 15;</a:t>
            </a:r>
            <a:br>
              <a:rPr lang="en-US" sz="22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200">
                <a:solidFill>
                  <a:srgbClr val="00FF31"/>
                </a:solidFill>
                <a:latin typeface="Bitstream Vera Sans Mono" pitchFamily="49"/>
              </a:rPr>
              <a:t>jr.codes[3] = 20;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0C8A57-1190-4238-8BB8-EC9485E670BD}" type="slidenum">
              <a:t>18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Compound literals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But with C99, it doesn’t have to be…</a:t>
            </a:r>
            <a:br>
              <a:rPr lang="en-US"/>
            </a:b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>jr = (struct person) { “Who”, “Wat”,</a:t>
            </a:r>
            <a:br>
              <a:rPr lang="en-US" sz="26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>                       {1, 2, 3, 4} };</a:t>
            </a:r>
            <a:r>
              <a:rPr lang="en-US">
                <a:solidFill>
                  <a:srgbClr val="00FF31"/>
                </a:solidFill>
              </a:rPr>
              <a:t/>
            </a:r>
            <a:br>
              <a:rPr lang="en-US">
                <a:solidFill>
                  <a:srgbClr val="00FF31"/>
                </a:solidFill>
              </a:rPr>
            </a:br>
            <a:r>
              <a:rPr lang="en-US">
                <a:solidFill>
                  <a:srgbClr val="00FF31"/>
                </a:solidFill>
              </a:rPr>
              <a:t/>
            </a:r>
            <a:br>
              <a:rPr lang="en-US">
                <a:solidFill>
                  <a:srgbClr val="00FF31"/>
                </a:solidFill>
              </a:rPr>
            </a:br>
            <a:endParaRPr lang="en-US">
              <a:solidFill>
                <a:srgbClr val="00FF3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CCEE98-FCF2-41DE-8C96-EB905B678BFF}" type="slidenum">
              <a:t>19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Example (page 1)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542479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>
              <a:buNone/>
            </a:pP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#include &lt;stdio.h&gt;</a:t>
            </a:r>
            <a:br>
              <a:rPr lang="en-US" sz="2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800">
                <a:latin typeface="Bitstream Vera Sans Mono" pitchFamily="49"/>
              </a:rPr>
              <a:t>#include &lt;string.h&gt;</a:t>
            </a: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/>
            </a:r>
            <a:br>
              <a:rPr lang="en-US" sz="2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/>
            </a:r>
            <a:br>
              <a:rPr lang="en-US" sz="2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struct person {</a:t>
            </a:r>
            <a:br>
              <a:rPr lang="en-US" sz="2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  char name[40];</a:t>
            </a:r>
            <a:br>
              <a:rPr lang="en-US" sz="2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  char title[15];</a:t>
            </a:r>
            <a:br>
              <a:rPr lang="en-US" sz="2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  int  codes[4];</a:t>
            </a:r>
            <a:br>
              <a:rPr lang="en-US" sz="2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};</a:t>
            </a:r>
            <a:br>
              <a:rPr lang="en-US" sz="2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typedef struct person person_t;</a:t>
            </a:r>
            <a:br>
              <a:rPr lang="en-US" sz="2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/>
            </a:r>
            <a:br>
              <a:rPr lang="en-US" sz="2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void print_person(person_t);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4D17E5-194D-4DEF-B0F1-A5B43FB95B05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Reading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In K&amp;R:</a:t>
            </a:r>
          </a:p>
          <a:p>
            <a:pPr lvl="1"/>
            <a:r>
              <a:rPr lang="en-US"/>
              <a:t>Read Sections: 4.4, 6.8-6.9, A8.3-A8.4</a:t>
            </a:r>
          </a:p>
          <a:p>
            <a:pPr lvl="1"/>
            <a:r>
              <a:rPr lang="en-US"/>
              <a:t>...and skim Chapter 2 (read 2.3)</a:t>
            </a:r>
          </a:p>
          <a:p>
            <a:pPr lvl="0"/>
            <a:r>
              <a:rPr lang="en-US"/>
              <a:t>In Beej’s:</a:t>
            </a:r>
          </a:p>
          <a:p>
            <a:pPr lvl="1"/>
            <a:r>
              <a:rPr lang="en-US"/>
              <a:t>Read Chapter 6, ignore 6.2</a:t>
            </a:r>
          </a:p>
          <a:p>
            <a:pPr lvl="1"/>
            <a:r>
              <a:rPr lang="en-US"/>
              <a:t>Read Chapter 14</a:t>
            </a:r>
          </a:p>
          <a:p>
            <a:pPr lvl="1"/>
            <a:r>
              <a:rPr lang="en-US"/>
              <a:t>Read sections 12.2-12.4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9C4489-EE48-4E0F-934F-7FD653DD27B5}" type="slidenum">
              <a:t>20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Example (page 2)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96980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>
              <a:buNone/>
            </a:pP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int main() {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person_t jt = { “Jeff Turkstra”,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                ”Troublemaker”,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                {10, 20, 25, 9} };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persont_t jr = { “”, “”, {0, 0, 0, 0} };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/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strncpy(jr.name, “Jon Rexeisen”, 40);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strncpy(jr.title,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        “Assistant Troublemaker”, 15);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jr.codes[0] = 5;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jr.codes[1] = 10;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jr.codes[2] = 15;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jr.codes[3] = 20;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241A09-1E57-4E0A-AB63-589DCB8BE585}" type="slidenum">
              <a:t>21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Example (page 3)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61484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>
              <a:buNone/>
            </a:pP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print_person(jt);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print_person(jr);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return 0;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}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/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void print_person(person_t pt) {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printf(“Name:  %s\n”, pt.name);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printf(“Title: %s\n”, pt.title);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printf(“Codes: %d, %d, %d, %d, %d\n\n”,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       pt.codes[0], pt.codes[1],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       pt.codes[2], pt.codes[3]);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return;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65EF9D-EBA7-46A6-B212-3BD6BFF119CB}" type="slidenum">
              <a:t>22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Example (output)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412480" cy="425988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>
              <a:buNone/>
            </a:pP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$ vi ex1.c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$ gcc -Wall -Werror -std=c99 -g -o ex1 ex1.c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$ ./ex1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Name:  Jeff Turkstra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Title: Troublemaker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Codes: 10, 20, 25, 9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/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Name:  Jon Rexeisen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Title: Assistant Troub		</a:t>
            </a:r>
            <a:r>
              <a:rPr lang="en-US" sz="2400">
                <a:solidFill>
                  <a:srgbClr val="EF413D"/>
                </a:solidFill>
                <a:latin typeface="Bitstream Vera Sans Mono" pitchFamily="49"/>
              </a:rPr>
              <a:t>(hey!)</a:t>
            </a: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/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Codes: 5, 10, 15, 20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$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5173AE-DDFA-4862-9734-89EC8DDD0090}" type="slidenum">
              <a:t>23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Arrays of structures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510012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We can create arrays of structures just as we can create arrays of anything else. E.g.:</a:t>
            </a:r>
            <a:br>
              <a:rPr lang="en-US"/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struct person people[4];</a:t>
            </a:r>
          </a:p>
          <a:p>
            <a:pPr lvl="0"/>
            <a:r>
              <a:rPr lang="en-US"/>
              <a:t>Initialization is similar to before:</a:t>
            </a:r>
            <a:br>
              <a:rPr lang="en-US"/>
            </a:b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>struct person people[4] = {</a:t>
            </a:r>
            <a:br>
              <a:rPr lang="en-US" sz="26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>  { “Mai Elkady”, “TA”, {1, 2, 3, 4} },</a:t>
            </a:r>
            <a:br>
              <a:rPr lang="en-US" sz="26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>  { “Nan Jiang”, “TA”, {2, 3, 4, 5} },</a:t>
            </a:r>
            <a:br>
              <a:rPr lang="en-US" sz="26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>  { “Zach Bryant”, “TA”, {3,4,5,6} },</a:t>
            </a:r>
            <a:br>
              <a:rPr lang="en-US" sz="26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>  { “Julie Stevenson”, “TA”,</a:t>
            </a:r>
            <a:br>
              <a:rPr lang="en-US" sz="26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>    {4, 5, 6, 7} },</a:t>
            </a:r>
            <a:br>
              <a:rPr lang="en-US" sz="26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>};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550678-8E61-43C2-A095-84D73AC87F4F}" type="slidenum">
              <a:t>24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Array of Structures Example (page 1)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60980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>
              <a:buNone/>
            </a:pP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>#include &lt;stdio.h&gt;</a:t>
            </a:r>
            <a:br>
              <a:rPr lang="en-US" sz="26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>#include &lt;string.h&gt;</a:t>
            </a:r>
            <a:br>
              <a:rPr lang="en-US" sz="26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/>
            </a:r>
            <a:br>
              <a:rPr lang="en-US" sz="26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>struct person {</a:t>
            </a:r>
            <a:br>
              <a:rPr lang="en-US" sz="26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>  char name[40];</a:t>
            </a:r>
            <a:br>
              <a:rPr lang="en-US" sz="26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>  char title[15];</a:t>
            </a:r>
            <a:br>
              <a:rPr lang="en-US" sz="26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>  int  codes[4];</a:t>
            </a:r>
            <a:br>
              <a:rPr lang="en-US" sz="26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>};</a:t>
            </a:r>
            <a:br>
              <a:rPr lang="en-US" sz="26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/>
            </a:r>
            <a:br>
              <a:rPr lang="en-US" sz="26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>struct person crowd[100]; /* global! */</a:t>
            </a:r>
            <a:br>
              <a:rPr lang="en-US" sz="26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/>
            </a:r>
            <a:br>
              <a:rPr lang="en-US" sz="26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>void print_person(struct person);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F28D0D-54D3-4CFA-A478-7B8C82C0D4DC}" type="slidenum">
              <a:t>25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Array of Structures Example (page 2)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25988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>
              <a:buNone/>
            </a:pP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int main() {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int index = 0;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/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strncpy(crowd[0].name, “Jeff”, 40);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strncpy(crowd[0].title, “Speaker”, 15);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crowd[0].codes[0] = 10;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crowd[0].codes[1] = 20;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crowd[0].codes[2] = 40;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/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strncpy(crowd[1].name, “Student”, 40);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strncpy(crowd[1].title, “Listener”, 15);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crowd[1].codes[0] = 1;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1FFB4C-962C-4F69-8FF5-3A5D73FEA6A0}" type="slidenum">
              <a:t>26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Array of Structures Example (page 3)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>
              <a:buNone/>
            </a:pP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for (index = 0; index &lt; 100; index++) {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  if (crowd[index].name[0] != ‘\0’) {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    print_person(crowd[index]);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  }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}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return 0;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}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/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/* Assume that print_person is defined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* below.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*/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B776DA-F311-4C99-BBE5-9D500BA0FE0A}" type="slidenum">
              <a:t>27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result...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412480" cy="425988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>
              <a:buNone/>
            </a:pP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$ vi ex2.c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$ gcc -Wall -Werror -std=c99 -g -o ex2 ex2.c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$ ./ex2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Name:  Jeff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Title: Speaker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Codes: 10, 20, 0, 9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/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Name:  Student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Title: Listener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Codes: 1, 0, 0, 0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/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$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E613E1-CF85-46AE-BBE8-6E5B0B77A67A}" type="slidenum">
              <a:t>28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Notes about previous example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910759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When you define something as a global data structure, anything that is not initialized is automatically made zero</a:t>
            </a:r>
          </a:p>
          <a:p>
            <a:pPr lvl="1"/>
            <a:r>
              <a:rPr lang="en-US"/>
              <a:t>Sometimes this is good, sometimes not</a:t>
            </a:r>
          </a:p>
          <a:p>
            <a:pPr lvl="0"/>
            <a:r>
              <a:rPr lang="en-US"/>
              <a:t>We only defined the first two elements of the big array</a:t>
            </a:r>
          </a:p>
          <a:p>
            <a:pPr lvl="0"/>
            <a:r>
              <a:rPr lang="en-US"/>
              <a:t>You can check if the first character of a string is NUL by:</a:t>
            </a:r>
            <a:br>
              <a:rPr lang="en-US"/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if (string[0] == ‘\0’) 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7E1B0B-877C-4FE8-9A54-69936A012C99}" type="slidenum">
              <a:t>29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Array initialization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064759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800"/>
              <a:t>You can partially initialize an array! E.g.:</a:t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int my_numbers[200] = { 5, 5, 3, 4, 5 };</a:t>
            </a:r>
          </a:p>
          <a:p>
            <a:pPr lvl="0"/>
            <a:endParaRPr lang="en-US" sz="2800"/>
          </a:p>
          <a:p>
            <a:pPr lvl="0"/>
            <a:r>
              <a:rPr lang="en-US" sz="2800"/>
              <a:t>Only the first five elements are explicitly initialized. The rest are </a:t>
            </a:r>
            <a:r>
              <a:rPr lang="en-US" sz="2800">
                <a:solidFill>
                  <a:srgbClr val="FFF200"/>
                </a:solidFill>
              </a:rPr>
              <a:t>usually</a:t>
            </a:r>
            <a:r>
              <a:rPr lang="en-US" sz="2800"/>
              <a:t> set to zero</a:t>
            </a:r>
          </a:p>
          <a:p>
            <a:pPr lvl="0"/>
            <a:r>
              <a:rPr lang="en-US" sz="2800"/>
              <a:t>This is true not only for global arrays but for arrays allocated inside functions</a:t>
            </a:r>
          </a:p>
          <a:p>
            <a:pPr lvl="0"/>
            <a:r>
              <a:rPr lang="en-US" sz="2800"/>
              <a:t>May be compiler dependent...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D56520-2214-4937-9F66-56DFF40B2D15}" type="slidenum"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Homework 1 Remediation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We will allow you to resubmit Homework 1 before Friday 2/7 at 9:00pm for 50% credit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B94EDB-4CF8-4FFC-979A-8EC207DFBB3F}" type="slidenum">
              <a:t>30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Array auto-sizing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92696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You can define and initialize an array without explicitly saying what its size is. E.g.: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int my_array[] = { 1, 1, 2, 2, 3, 3, 7 };</a:t>
            </a:r>
          </a:p>
          <a:p>
            <a:pPr lvl="0"/>
            <a:endParaRPr lang="en-US"/>
          </a:p>
          <a:p>
            <a:pPr lvl="0"/>
            <a:r>
              <a:rPr lang="en-US"/>
              <a:t>What would the size of this array be?</a:t>
            </a:r>
          </a:p>
          <a:p>
            <a:pPr lvl="0"/>
            <a:r>
              <a:rPr lang="en-US"/>
              <a:t>There are no zero elements at the end of the array since we’re letting the compiler figure out how large it is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412D22-0ED5-4345-AA05-BDDE44C73F68}" type="slidenum">
              <a:t>31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Arrays of structures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603679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Same idea…</a:t>
            </a:r>
            <a:br>
              <a:rPr lang="en-US"/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struct point {</a:t>
            </a:r>
            <a:br>
              <a:rPr lang="en-US" sz="2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  int x;</a:t>
            </a:r>
            <a:br>
              <a:rPr lang="en-US" sz="2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  int y;</a:t>
            </a:r>
            <a:br>
              <a:rPr lang="en-US" sz="2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};</a:t>
            </a:r>
            <a:br>
              <a:rPr lang="en-US" sz="2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/>
            </a:r>
            <a:br>
              <a:rPr lang="en-US" sz="2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int almost_pointless() {</a:t>
            </a:r>
            <a:br>
              <a:rPr lang="en-US" sz="2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  struct point dots[] = { {1, 2},</a:t>
            </a:r>
            <a:br>
              <a:rPr lang="en-US" sz="2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                          {3, 4} };</a:t>
            </a:r>
            <a:br>
              <a:rPr lang="en-US" sz="2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  return dots[1].x;</a:t>
            </a:r>
            <a:br>
              <a:rPr lang="en-US" sz="2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ED6F32-1104-4F65-9B45-4042D07FD137}" type="slidenum">
              <a:t>32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Data layout in memory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145039"/>
          </a:xfrm>
        </p:spPr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600"/>
              <a:t>Everything that contains a value uses memory</a:t>
            </a:r>
          </a:p>
          <a:p>
            <a:pPr lvl="0"/>
            <a:r>
              <a:rPr lang="en-US" sz="2600"/>
              <a:t>Everything that contains a value uses memory</a:t>
            </a:r>
          </a:p>
          <a:p>
            <a:pPr lvl="0"/>
            <a:r>
              <a:rPr lang="en-US" sz="2600">
                <a:solidFill>
                  <a:srgbClr val="FFF200"/>
                </a:solidFill>
              </a:rPr>
              <a:t>Everything that contains a value uses memory</a:t>
            </a:r>
          </a:p>
          <a:p>
            <a:pPr lvl="0"/>
            <a:r>
              <a:rPr lang="en-US" sz="2600"/>
              <a:t>Memory space looks like a long, continuous stream of bytes</a:t>
            </a:r>
          </a:p>
          <a:p>
            <a:pPr lvl="0"/>
            <a:r>
              <a:rPr lang="en-US"/>
              <a:t/>
            </a:r>
            <a:br>
              <a:rPr lang="en-US"/>
            </a:br>
            <a:endParaRPr lang="en-US"/>
          </a:p>
          <a:p>
            <a:pPr lvl="0"/>
            <a:r>
              <a:rPr lang="en-US" sz="2600"/>
              <a:t>And everything that contains a value occupies one or more bytes of memory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440" y="3995400"/>
            <a:ext cx="8966880" cy="500400"/>
            <a:chOff x="91440" y="4437360"/>
            <a:chExt cx="8966880" cy="500400"/>
          </a:xfrm>
        </p:grpSpPr>
        <p:sp>
          <p:nvSpPr>
            <p:cNvPr id="5" name="Rectangle 4"/>
            <p:cNvSpPr/>
            <p:nvPr/>
          </p:nvSpPr>
          <p:spPr>
            <a:xfrm>
              <a:off x="91440" y="4437360"/>
              <a:ext cx="8966880" cy="491040"/>
            </a:xfrm>
            <a:prstGeom prst="rect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542520" y="4447080"/>
              <a:ext cx="0" cy="47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976319" y="4447080"/>
              <a:ext cx="0" cy="47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444680" y="4456080"/>
              <a:ext cx="0" cy="47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1878119" y="4456440"/>
              <a:ext cx="0" cy="47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0" name="Straight Connector 9"/>
            <p:cNvSpPr/>
            <p:nvPr/>
          </p:nvSpPr>
          <p:spPr>
            <a:xfrm>
              <a:off x="2311560" y="4465800"/>
              <a:ext cx="0" cy="47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1" name="Straight Connector 10"/>
            <p:cNvSpPr/>
            <p:nvPr/>
          </p:nvSpPr>
          <p:spPr>
            <a:xfrm>
              <a:off x="2753640" y="4447080"/>
              <a:ext cx="0" cy="47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3196080" y="4456440"/>
              <a:ext cx="0" cy="47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3647159" y="4456440"/>
              <a:ext cx="0" cy="47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4106520" y="4456440"/>
              <a:ext cx="0" cy="47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4574879" y="4456440"/>
              <a:ext cx="0" cy="47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6" name="Straight Connector 15"/>
            <p:cNvSpPr/>
            <p:nvPr/>
          </p:nvSpPr>
          <p:spPr>
            <a:xfrm>
              <a:off x="5034600" y="4456080"/>
              <a:ext cx="0" cy="47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7" name="Straight Connector 16"/>
            <p:cNvSpPr/>
            <p:nvPr/>
          </p:nvSpPr>
          <p:spPr>
            <a:xfrm>
              <a:off x="5511600" y="4456080"/>
              <a:ext cx="0" cy="47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8" name="Straight Connector 17"/>
            <p:cNvSpPr/>
            <p:nvPr/>
          </p:nvSpPr>
          <p:spPr>
            <a:xfrm>
              <a:off x="5970959" y="4456080"/>
              <a:ext cx="0" cy="47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9" name="Straight Connector 18"/>
            <p:cNvSpPr/>
            <p:nvPr/>
          </p:nvSpPr>
          <p:spPr>
            <a:xfrm>
              <a:off x="6447960" y="4456080"/>
              <a:ext cx="0" cy="47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6924960" y="4456440"/>
              <a:ext cx="0" cy="47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>
              <a:off x="7358399" y="4447080"/>
              <a:ext cx="0" cy="47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2" name="Straight Connector 21"/>
            <p:cNvSpPr/>
            <p:nvPr/>
          </p:nvSpPr>
          <p:spPr>
            <a:xfrm>
              <a:off x="7809480" y="4447080"/>
              <a:ext cx="0" cy="47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3" name="Straight Connector 22"/>
            <p:cNvSpPr/>
            <p:nvPr/>
          </p:nvSpPr>
          <p:spPr>
            <a:xfrm>
              <a:off x="8277840" y="4456440"/>
              <a:ext cx="0" cy="47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4" name="Straight Connector 23"/>
            <p:cNvSpPr/>
            <p:nvPr/>
          </p:nvSpPr>
          <p:spPr>
            <a:xfrm>
              <a:off x="8720280" y="4456440"/>
              <a:ext cx="0" cy="4719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E52343-7A55-47D0-9171-AACB919A2595}" type="slidenum">
              <a:t>33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Variables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600"/>
              <a:t>When we define a variable, the compiler creates a space for it in memory somewhere.</a:t>
            </a:r>
            <a:br>
              <a:rPr lang="en-US" sz="2600"/>
            </a:br>
            <a:r>
              <a:rPr lang="en-US" sz="2600"/>
              <a:t>Whenever we use the name of the variable, it gets translated into that ‘somewhere.’</a:t>
            </a:r>
          </a:p>
          <a:p>
            <a:pPr lvl="0"/>
            <a:r>
              <a:rPr lang="en-US" sz="2600"/>
              <a:t>Some types of variables consume several bytes of memory. E.g., an ‘</a:t>
            </a:r>
            <a:r>
              <a:rPr lang="en-US" sz="2600">
                <a:solidFill>
                  <a:srgbClr val="FFF200"/>
                </a:solidFill>
              </a:rPr>
              <a:t>int</a:t>
            </a:r>
            <a:r>
              <a:rPr lang="en-US" sz="2600"/>
              <a:t>’ is usually 4 bytes long.</a:t>
            </a:r>
            <a:br>
              <a:rPr lang="en-US" sz="2600"/>
            </a:br>
            <a:r>
              <a:rPr lang="en-US" sz="2600"/>
              <a:t/>
            </a:r>
            <a:br>
              <a:rPr lang="en-US" sz="2600"/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>int my_var = 0;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2880" y="5335560"/>
            <a:ext cx="8869680" cy="516600"/>
            <a:chOff x="182880" y="5335560"/>
            <a:chExt cx="8869680" cy="516600"/>
          </a:xfrm>
        </p:grpSpPr>
        <p:sp>
          <p:nvSpPr>
            <p:cNvPr id="5" name="Rectangle 4"/>
            <p:cNvSpPr/>
            <p:nvPr/>
          </p:nvSpPr>
          <p:spPr>
            <a:xfrm>
              <a:off x="182880" y="5335560"/>
              <a:ext cx="8869680" cy="507239"/>
            </a:xfrm>
            <a:prstGeom prst="rect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628920" y="5345280"/>
              <a:ext cx="0" cy="487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1058039" y="5345280"/>
              <a:ext cx="0" cy="487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521360" y="535500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1950120" y="535536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0" name="Straight Connector 9"/>
            <p:cNvSpPr/>
            <p:nvPr/>
          </p:nvSpPr>
          <p:spPr>
            <a:xfrm>
              <a:off x="2378880" y="536472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1" name="Straight Connector 10"/>
            <p:cNvSpPr/>
            <p:nvPr/>
          </p:nvSpPr>
          <p:spPr>
            <a:xfrm>
              <a:off x="2816280" y="5345280"/>
              <a:ext cx="0" cy="487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3253679" y="535536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3700079" y="535536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4154399" y="535536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4617720" y="535536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6" name="Straight Connector 15"/>
            <p:cNvSpPr/>
            <p:nvPr/>
          </p:nvSpPr>
          <p:spPr>
            <a:xfrm>
              <a:off x="5072400" y="535500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7" name="Straight Connector 16"/>
            <p:cNvSpPr/>
            <p:nvPr/>
          </p:nvSpPr>
          <p:spPr>
            <a:xfrm>
              <a:off x="5544000" y="535500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8" name="Straight Connector 17"/>
            <p:cNvSpPr/>
            <p:nvPr/>
          </p:nvSpPr>
          <p:spPr>
            <a:xfrm>
              <a:off x="5998680" y="535500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9" name="Straight Connector 18"/>
            <p:cNvSpPr/>
            <p:nvPr/>
          </p:nvSpPr>
          <p:spPr>
            <a:xfrm>
              <a:off x="6470280" y="535500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6942240" y="535536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>
              <a:off x="7370999" y="5345280"/>
              <a:ext cx="0" cy="487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2" name="Straight Connector 21"/>
            <p:cNvSpPr/>
            <p:nvPr/>
          </p:nvSpPr>
          <p:spPr>
            <a:xfrm>
              <a:off x="7817040" y="5345280"/>
              <a:ext cx="0" cy="487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3" name="Straight Connector 22"/>
            <p:cNvSpPr/>
            <p:nvPr/>
          </p:nvSpPr>
          <p:spPr>
            <a:xfrm>
              <a:off x="8280720" y="535536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4" name="Straight Connector 23"/>
            <p:cNvSpPr/>
            <p:nvPr/>
          </p:nvSpPr>
          <p:spPr>
            <a:xfrm>
              <a:off x="8718120" y="535536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315959" y="5355360"/>
            <a:ext cx="250200" cy="45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9040" y="5355360"/>
            <a:ext cx="423360" cy="45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06240" y="5355360"/>
            <a:ext cx="336960" cy="492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17720" y="5355360"/>
            <a:ext cx="346320" cy="45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206160" y="5333040"/>
            <a:ext cx="1866239" cy="509760"/>
          </a:xfrm>
          <a:prstGeom prst="rect">
            <a:avLst/>
          </a:prstGeom>
          <a:noFill/>
          <a:ln w="54720">
            <a:solidFill>
              <a:srgbClr val="000000"/>
            </a:solidFill>
            <a:prstDash val="solid"/>
          </a:ln>
        </p:spPr>
        <p:txBody>
          <a:bodyPr wrap="none" lIns="27360" tIns="27360" rIns="27360" bIns="27360" anchor="ctr" anchorCtr="1" compatLnSpc="1"/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05840" y="6309360"/>
            <a:ext cx="1472040" cy="541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my_var</a:t>
            </a:r>
          </a:p>
        </p:txBody>
      </p:sp>
      <p:sp>
        <p:nvSpPr>
          <p:cNvPr id="31" name="Straight Connector 30"/>
          <p:cNvSpPr/>
          <p:nvPr/>
        </p:nvSpPr>
        <p:spPr>
          <a:xfrm flipV="1">
            <a:off x="1694880" y="5837760"/>
            <a:ext cx="1558799" cy="471600"/>
          </a:xfrm>
          <a:prstGeom prst="line">
            <a:avLst/>
          </a:prstGeom>
          <a:noFill/>
          <a:ln w="36720">
            <a:solidFill>
              <a:srgbClr val="FFFFFF"/>
            </a:solidFill>
            <a:custDash>
              <a:ds d="498039" sp="498039"/>
              <a:ds d="498039" sp="498039"/>
            </a:custDash>
            <a:headEnd type="arrow"/>
            <a:tailEnd type="arrow"/>
          </a:ln>
        </p:spPr>
        <p:txBody>
          <a:bodyPr wrap="none" lIns="18360" tIns="18360" rIns="18360" bIns="18360" anchor="ctr" anchorCtr="1" compatLnSpc="1"/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93BA53-7D4F-43D3-BED7-F19920E56B9A}" type="slidenum">
              <a:t>34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More variables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800"/>
              <a:t>Variables that are defined near each other are </a:t>
            </a:r>
            <a:r>
              <a:rPr lang="en-US" sz="2800">
                <a:solidFill>
                  <a:srgbClr val="FFFF00"/>
                </a:solidFill>
              </a:rPr>
              <a:t>usually</a:t>
            </a:r>
            <a:r>
              <a:rPr lang="en-US" sz="2800"/>
              <a:t> near to each other in memory. e.g.:</a:t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r>
              <a:rPr lang="en-US" sz="2800">
                <a:solidFill>
                  <a:srgbClr val="FFF200"/>
                </a:solidFill>
                <a:latin typeface="Bitstream Vera Sans Mono" pitchFamily="49"/>
              </a:rPr>
              <a:t>int counter = 0;</a:t>
            </a:r>
            <a:br>
              <a:rPr lang="en-US" sz="28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FFF200"/>
                </a:solidFill>
                <a:latin typeface="Bitstream Vera Sans Mono" pitchFamily="49"/>
              </a:rPr>
              <a:t>float size = 0.0;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2880" y="4313880"/>
            <a:ext cx="8869680" cy="516600"/>
            <a:chOff x="182880" y="4313880"/>
            <a:chExt cx="8869680" cy="516600"/>
          </a:xfrm>
        </p:grpSpPr>
        <p:sp>
          <p:nvSpPr>
            <p:cNvPr id="5" name="Rectangle 4"/>
            <p:cNvSpPr/>
            <p:nvPr/>
          </p:nvSpPr>
          <p:spPr>
            <a:xfrm>
              <a:off x="182880" y="4313880"/>
              <a:ext cx="8869680" cy="507239"/>
            </a:xfrm>
            <a:prstGeom prst="rect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628920" y="432360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1058039" y="432360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521360" y="433332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1950120" y="4333679"/>
              <a:ext cx="0" cy="487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0" name="Straight Connector 9"/>
            <p:cNvSpPr/>
            <p:nvPr/>
          </p:nvSpPr>
          <p:spPr>
            <a:xfrm>
              <a:off x="2378880" y="434304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1" name="Straight Connector 10"/>
            <p:cNvSpPr/>
            <p:nvPr/>
          </p:nvSpPr>
          <p:spPr>
            <a:xfrm>
              <a:off x="2816280" y="432360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3253679" y="4333679"/>
              <a:ext cx="0" cy="487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3700079" y="4333679"/>
              <a:ext cx="0" cy="487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4154399" y="4333679"/>
              <a:ext cx="0" cy="487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4617720" y="4333679"/>
              <a:ext cx="0" cy="487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6" name="Straight Connector 15"/>
            <p:cNvSpPr/>
            <p:nvPr/>
          </p:nvSpPr>
          <p:spPr>
            <a:xfrm>
              <a:off x="5072400" y="433332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7" name="Straight Connector 16"/>
            <p:cNvSpPr/>
            <p:nvPr/>
          </p:nvSpPr>
          <p:spPr>
            <a:xfrm>
              <a:off x="5544000" y="433332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8" name="Straight Connector 17"/>
            <p:cNvSpPr/>
            <p:nvPr/>
          </p:nvSpPr>
          <p:spPr>
            <a:xfrm>
              <a:off x="5998680" y="433332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9" name="Straight Connector 18"/>
            <p:cNvSpPr/>
            <p:nvPr/>
          </p:nvSpPr>
          <p:spPr>
            <a:xfrm>
              <a:off x="6470280" y="433332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6942240" y="4333679"/>
              <a:ext cx="0" cy="487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>
              <a:off x="7370999" y="432360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2" name="Straight Connector 21"/>
            <p:cNvSpPr/>
            <p:nvPr/>
          </p:nvSpPr>
          <p:spPr>
            <a:xfrm>
              <a:off x="7817040" y="432360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3" name="Straight Connector 22"/>
            <p:cNvSpPr/>
            <p:nvPr/>
          </p:nvSpPr>
          <p:spPr>
            <a:xfrm>
              <a:off x="8280720" y="4333679"/>
              <a:ext cx="0" cy="487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4" name="Straight Connector 23"/>
            <p:cNvSpPr/>
            <p:nvPr/>
          </p:nvSpPr>
          <p:spPr>
            <a:xfrm>
              <a:off x="8718120" y="4333679"/>
              <a:ext cx="0" cy="487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315959" y="4333679"/>
            <a:ext cx="250200" cy="45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9040" y="4333679"/>
            <a:ext cx="423360" cy="45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06240" y="4333679"/>
            <a:ext cx="336960" cy="492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17720" y="4333679"/>
            <a:ext cx="346320" cy="45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206160" y="4311360"/>
            <a:ext cx="1866239" cy="509760"/>
          </a:xfrm>
          <a:prstGeom prst="rect">
            <a:avLst/>
          </a:prstGeom>
          <a:noFill/>
          <a:ln w="54720">
            <a:solidFill>
              <a:srgbClr val="000000"/>
            </a:solidFill>
            <a:prstDash val="solid"/>
          </a:ln>
        </p:spPr>
        <p:txBody>
          <a:bodyPr wrap="none" lIns="27360" tIns="27360" rIns="27360" bIns="27360" anchor="ctr" anchorCtr="1" compatLnSpc="1"/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05840" y="5287680"/>
            <a:ext cx="1554479" cy="8823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counter</a:t>
            </a:r>
          </a:p>
        </p:txBody>
      </p:sp>
      <p:sp>
        <p:nvSpPr>
          <p:cNvPr id="31" name="Straight Connector 30"/>
          <p:cNvSpPr/>
          <p:nvPr/>
        </p:nvSpPr>
        <p:spPr>
          <a:xfrm flipV="1">
            <a:off x="1694880" y="4816080"/>
            <a:ext cx="1558799" cy="471600"/>
          </a:xfrm>
          <a:prstGeom prst="line">
            <a:avLst/>
          </a:prstGeom>
          <a:noFill/>
          <a:ln w="36720">
            <a:solidFill>
              <a:srgbClr val="FFFFFF"/>
            </a:solidFill>
            <a:custDash>
              <a:ds d="498039" sp="498039"/>
              <a:ds d="498039" sp="498039"/>
            </a:custDash>
            <a:headEnd type="arrow"/>
            <a:tailEnd type="arrow"/>
          </a:ln>
        </p:spPr>
        <p:txBody>
          <a:bodyPr wrap="none" lIns="18360" tIns="18360" rIns="18360" bIns="18360" anchor="ctr" anchorCtr="1" compatLnSpc="1"/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85800" y="4331520"/>
            <a:ext cx="250200" cy="45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18880" y="4331520"/>
            <a:ext cx="423360" cy="45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76080" y="4331520"/>
            <a:ext cx="336960" cy="492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87560" y="4331520"/>
            <a:ext cx="346320" cy="45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076000" y="4309200"/>
            <a:ext cx="1866239" cy="509760"/>
          </a:xfrm>
          <a:prstGeom prst="rect">
            <a:avLst/>
          </a:prstGeom>
          <a:noFill/>
          <a:ln w="54720">
            <a:solidFill>
              <a:srgbClr val="000000"/>
            </a:solidFill>
            <a:prstDash val="solid"/>
          </a:ln>
        </p:spPr>
        <p:txBody>
          <a:bodyPr wrap="none" lIns="27360" tIns="27360" rIns="27360" bIns="27360" anchor="ctr" anchorCtr="1" compatLnSpc="1"/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37" name="Straight Connector 36"/>
          <p:cNvSpPr/>
          <p:nvPr/>
        </p:nvSpPr>
        <p:spPr>
          <a:xfrm flipV="1">
            <a:off x="3561840" y="4831920"/>
            <a:ext cx="1558799" cy="471600"/>
          </a:xfrm>
          <a:prstGeom prst="line">
            <a:avLst/>
          </a:prstGeom>
          <a:noFill/>
          <a:ln w="36720">
            <a:solidFill>
              <a:srgbClr val="FFFFFF"/>
            </a:solidFill>
            <a:custDash>
              <a:ds d="498039" sp="498039"/>
              <a:ds d="498039" sp="498039"/>
            </a:custDash>
            <a:headEnd type="arrow"/>
            <a:tailEnd type="arrow"/>
          </a:ln>
        </p:spPr>
        <p:txBody>
          <a:bodyPr wrap="none" lIns="18360" tIns="18360" rIns="18360" bIns="18360" anchor="ctr" anchorCtr="1" compatLnSpc="1"/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26079" y="5287680"/>
            <a:ext cx="1554479" cy="8823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size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FC6CC7-5F83-4869-835F-F9743FFF51FA}" type="slidenum">
              <a:t>35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Arrays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Arrays of items are </a:t>
            </a:r>
            <a:r>
              <a:rPr lang="en-US">
                <a:solidFill>
                  <a:srgbClr val="FFF200"/>
                </a:solidFill>
              </a:rPr>
              <a:t>guaranteed</a:t>
            </a:r>
            <a:r>
              <a:rPr lang="en-US"/>
              <a:t> to be packed together in memory. e.g.: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>
                <a:solidFill>
                  <a:srgbClr val="FFF200"/>
                </a:solidFill>
                <a:latin typeface="Bitstream Vera Sans Mono" pitchFamily="49"/>
              </a:rPr>
              <a:t>int array[3] = { 0x11111111,</a:t>
            </a:r>
            <a:br>
              <a:rPr lang="en-US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>
                <a:solidFill>
                  <a:srgbClr val="FFF200"/>
                </a:solidFill>
                <a:latin typeface="Bitstream Vera Sans Mono" pitchFamily="49"/>
              </a:rPr>
              <a:t>										0x22222222,</a:t>
            </a:r>
            <a:br>
              <a:rPr lang="en-US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>
                <a:solidFill>
                  <a:srgbClr val="FFF200"/>
                </a:solidFill>
                <a:latin typeface="Bitstream Vera Sans Mono" pitchFamily="49"/>
              </a:rPr>
              <a:t>										0x33333333 };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2880" y="4576680"/>
            <a:ext cx="8869680" cy="516599"/>
            <a:chOff x="182880" y="4576680"/>
            <a:chExt cx="8869680" cy="516599"/>
          </a:xfrm>
        </p:grpSpPr>
        <p:sp>
          <p:nvSpPr>
            <p:cNvPr id="5" name="Rectangle 4"/>
            <p:cNvSpPr/>
            <p:nvPr/>
          </p:nvSpPr>
          <p:spPr>
            <a:xfrm>
              <a:off x="182880" y="4576680"/>
              <a:ext cx="8869680" cy="507239"/>
            </a:xfrm>
            <a:prstGeom prst="rect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628920" y="4586399"/>
              <a:ext cx="0" cy="487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1058039" y="4586399"/>
              <a:ext cx="0" cy="487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521360" y="4596120"/>
              <a:ext cx="0" cy="487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1950120" y="459648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0" name="Straight Connector 9"/>
            <p:cNvSpPr/>
            <p:nvPr/>
          </p:nvSpPr>
          <p:spPr>
            <a:xfrm>
              <a:off x="2378880" y="4605840"/>
              <a:ext cx="0" cy="487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1" name="Straight Connector 10"/>
            <p:cNvSpPr/>
            <p:nvPr/>
          </p:nvSpPr>
          <p:spPr>
            <a:xfrm>
              <a:off x="2816280" y="4586399"/>
              <a:ext cx="0" cy="487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3253679" y="459648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3700079" y="459648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4154399" y="459648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4617720" y="459648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6" name="Straight Connector 15"/>
            <p:cNvSpPr/>
            <p:nvPr/>
          </p:nvSpPr>
          <p:spPr>
            <a:xfrm>
              <a:off x="5072400" y="4596120"/>
              <a:ext cx="0" cy="487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7" name="Straight Connector 16"/>
            <p:cNvSpPr/>
            <p:nvPr/>
          </p:nvSpPr>
          <p:spPr>
            <a:xfrm>
              <a:off x="5544000" y="4596120"/>
              <a:ext cx="0" cy="487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8" name="Straight Connector 17"/>
            <p:cNvSpPr/>
            <p:nvPr/>
          </p:nvSpPr>
          <p:spPr>
            <a:xfrm>
              <a:off x="5998680" y="4596120"/>
              <a:ext cx="0" cy="487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9" name="Straight Connector 18"/>
            <p:cNvSpPr/>
            <p:nvPr/>
          </p:nvSpPr>
          <p:spPr>
            <a:xfrm>
              <a:off x="6470280" y="4596120"/>
              <a:ext cx="0" cy="487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6942240" y="459648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>
              <a:off x="7370999" y="4586399"/>
              <a:ext cx="0" cy="487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2" name="Straight Connector 21"/>
            <p:cNvSpPr/>
            <p:nvPr/>
          </p:nvSpPr>
          <p:spPr>
            <a:xfrm>
              <a:off x="7817040" y="4586399"/>
              <a:ext cx="0" cy="487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3" name="Straight Connector 22"/>
            <p:cNvSpPr/>
            <p:nvPr/>
          </p:nvSpPr>
          <p:spPr>
            <a:xfrm>
              <a:off x="8280720" y="459648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4" name="Straight Connector 23"/>
            <p:cNvSpPr/>
            <p:nvPr/>
          </p:nvSpPr>
          <p:spPr>
            <a:xfrm>
              <a:off x="8718120" y="459648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1521360" y="4574160"/>
            <a:ext cx="1732319" cy="509760"/>
          </a:xfrm>
          <a:prstGeom prst="rect">
            <a:avLst/>
          </a:prstGeom>
          <a:noFill/>
          <a:ln w="54720">
            <a:solidFill>
              <a:srgbClr val="000000"/>
            </a:solidFill>
            <a:prstDash val="solid"/>
          </a:ln>
        </p:spPr>
        <p:txBody>
          <a:bodyPr wrap="none" lIns="27360" tIns="27360" rIns="27360" bIns="27360" anchor="ctr" anchorCtr="1" compatLnSpc="1"/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63039" y="4596120"/>
            <a:ext cx="1784761" cy="39865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11  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11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   11  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11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53679" y="4572000"/>
            <a:ext cx="1818719" cy="509760"/>
          </a:xfrm>
          <a:prstGeom prst="rect">
            <a:avLst/>
          </a:prstGeom>
          <a:noFill/>
          <a:ln w="54720">
            <a:solidFill>
              <a:srgbClr val="000000"/>
            </a:solidFill>
            <a:prstDash val="solid"/>
          </a:ln>
        </p:spPr>
        <p:txBody>
          <a:bodyPr wrap="none" lIns="27360" tIns="27360" rIns="27360" bIns="27360" anchor="ctr" anchorCtr="1" compatLnSpc="1"/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53679" y="4596480"/>
            <a:ext cx="1784761" cy="39865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22  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22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 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22 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  22</a:t>
            </a:r>
            <a:endParaRPr lang="en-US" sz="2000" b="0" i="0" u="none" strike="noStrike" baseline="0" dirty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76000" y="4574160"/>
            <a:ext cx="1866239" cy="509760"/>
          </a:xfrm>
          <a:prstGeom prst="rect">
            <a:avLst/>
          </a:prstGeom>
          <a:noFill/>
          <a:ln w="54720">
            <a:solidFill>
              <a:srgbClr val="000000"/>
            </a:solidFill>
            <a:prstDash val="solid"/>
          </a:ln>
        </p:spPr>
        <p:txBody>
          <a:bodyPr wrap="none" lIns="27360" tIns="27360" rIns="27360" bIns="27360" anchor="ctr" anchorCtr="1" compatLnSpc="1"/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17680" y="4596120"/>
            <a:ext cx="1913001" cy="39865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33   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33  33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   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33</a:t>
            </a:r>
          </a:p>
        </p:txBody>
      </p:sp>
      <p:sp>
        <p:nvSpPr>
          <p:cNvPr id="31" name="Straight Connector 30"/>
          <p:cNvSpPr/>
          <p:nvPr/>
        </p:nvSpPr>
        <p:spPr>
          <a:xfrm flipV="1">
            <a:off x="731519" y="5106240"/>
            <a:ext cx="827281" cy="563039"/>
          </a:xfrm>
          <a:prstGeom prst="line">
            <a:avLst/>
          </a:prstGeom>
          <a:noFill/>
          <a:ln w="36720">
            <a:solidFill>
              <a:srgbClr val="FFFFFF"/>
            </a:solidFill>
            <a:custDash>
              <a:ds d="498039" sp="498039"/>
              <a:ds d="498039" sp="498039"/>
            </a:custDash>
            <a:headEnd type="arrow"/>
            <a:tailEnd type="arrow"/>
          </a:ln>
        </p:spPr>
        <p:txBody>
          <a:bodyPr wrap="none" lIns="18360" tIns="18360" rIns="18360" bIns="18360" anchor="ctr" anchorCtr="1" compatLnSpc="1"/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4320" y="5701320"/>
            <a:ext cx="1554479" cy="8823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array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BE6DD2-31D0-4002-AC0D-323DC0D5DB3E}" type="slidenum">
              <a:t>36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Strings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400"/>
              <a:t>A </a:t>
            </a:r>
            <a:r>
              <a:rPr lang="en-US" sz="2400">
                <a:solidFill>
                  <a:srgbClr val="FFF200"/>
                </a:solidFill>
              </a:rPr>
              <a:t>string </a:t>
            </a:r>
            <a:r>
              <a:rPr lang="en-US" sz="2400"/>
              <a:t>in C is an </a:t>
            </a:r>
            <a:r>
              <a:rPr lang="en-US" sz="2400">
                <a:solidFill>
                  <a:srgbClr val="FFF200"/>
                </a:solidFill>
              </a:rPr>
              <a:t>array</a:t>
            </a:r>
            <a:r>
              <a:rPr lang="en-US" sz="2400"/>
              <a:t> of characters</a:t>
            </a:r>
          </a:p>
          <a:p>
            <a:pPr lvl="0"/>
            <a:r>
              <a:rPr lang="en-US" sz="2400"/>
              <a:t>How are these characters stored?</a:t>
            </a:r>
          </a:p>
          <a:p>
            <a:pPr lvl="0"/>
            <a:r>
              <a:rPr lang="en-US" sz="2400"/>
              <a:t>All strings delimited by (“) characters are said to be </a:t>
            </a:r>
            <a:r>
              <a:rPr lang="en-US" sz="2400">
                <a:solidFill>
                  <a:srgbClr val="FFF200"/>
                </a:solidFill>
              </a:rPr>
              <a:t>null-terminated</a:t>
            </a:r>
            <a:r>
              <a:rPr lang="en-US" sz="2400"/>
              <a:t> (terminated by a </a:t>
            </a:r>
            <a:r>
              <a:rPr lang="en-US" sz="2400">
                <a:solidFill>
                  <a:srgbClr val="FFF200"/>
                </a:solidFill>
              </a:rPr>
              <a:t>zero byte</a:t>
            </a:r>
            <a:r>
              <a:rPr lang="en-US" sz="2400"/>
              <a:t>)</a:t>
            </a:r>
          </a:p>
          <a:p>
            <a:pPr lvl="0"/>
            <a:r>
              <a:rPr lang="en-US" sz="2400">
                <a:solidFill>
                  <a:srgbClr val="FFF200"/>
                </a:solidFill>
              </a:rPr>
              <a:t>strcpy()</a:t>
            </a:r>
            <a:r>
              <a:rPr lang="en-US" sz="2400"/>
              <a:t>, </a:t>
            </a:r>
            <a:r>
              <a:rPr lang="en-US" sz="2400">
                <a:solidFill>
                  <a:srgbClr val="FFF200"/>
                </a:solidFill>
              </a:rPr>
              <a:t>strcmp()</a:t>
            </a:r>
            <a:r>
              <a:rPr lang="en-US" sz="2400"/>
              <a:t>, etc will search for the null. E.g.:</a:t>
            </a:r>
            <a:br>
              <a:rPr lang="en-US" sz="2400"/>
            </a:b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>char string[8] = “AbCdEfG”;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440" y="4759559"/>
            <a:ext cx="8869680" cy="516601"/>
            <a:chOff x="91440" y="4759559"/>
            <a:chExt cx="8869680" cy="516601"/>
          </a:xfrm>
        </p:grpSpPr>
        <p:sp>
          <p:nvSpPr>
            <p:cNvPr id="5" name="Rectangle 4"/>
            <p:cNvSpPr/>
            <p:nvPr/>
          </p:nvSpPr>
          <p:spPr>
            <a:xfrm>
              <a:off x="91440" y="4759559"/>
              <a:ext cx="8869680" cy="507239"/>
            </a:xfrm>
            <a:prstGeom prst="rect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537480" y="4769279"/>
              <a:ext cx="0" cy="487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966600" y="4769279"/>
              <a:ext cx="0" cy="487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429919" y="477900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1858679" y="477936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0" name="Straight Connector 9"/>
            <p:cNvSpPr/>
            <p:nvPr/>
          </p:nvSpPr>
          <p:spPr>
            <a:xfrm>
              <a:off x="2287439" y="478872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1" name="Straight Connector 10"/>
            <p:cNvSpPr/>
            <p:nvPr/>
          </p:nvSpPr>
          <p:spPr>
            <a:xfrm>
              <a:off x="2724840" y="4769279"/>
              <a:ext cx="0" cy="487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3162239" y="477936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3608639" y="477936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4062960" y="477936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4526280" y="477936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6" name="Straight Connector 15"/>
            <p:cNvSpPr/>
            <p:nvPr/>
          </p:nvSpPr>
          <p:spPr>
            <a:xfrm>
              <a:off x="4980960" y="477900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7" name="Straight Connector 16"/>
            <p:cNvSpPr/>
            <p:nvPr/>
          </p:nvSpPr>
          <p:spPr>
            <a:xfrm>
              <a:off x="5452560" y="477900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8" name="Straight Connector 17"/>
            <p:cNvSpPr/>
            <p:nvPr/>
          </p:nvSpPr>
          <p:spPr>
            <a:xfrm>
              <a:off x="5907240" y="477900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9" name="Straight Connector 18"/>
            <p:cNvSpPr/>
            <p:nvPr/>
          </p:nvSpPr>
          <p:spPr>
            <a:xfrm>
              <a:off x="6378840" y="477900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6850800" y="477936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>
              <a:off x="7279560" y="4769279"/>
              <a:ext cx="0" cy="487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2" name="Straight Connector 21"/>
            <p:cNvSpPr/>
            <p:nvPr/>
          </p:nvSpPr>
          <p:spPr>
            <a:xfrm>
              <a:off x="7725599" y="4769279"/>
              <a:ext cx="0" cy="4874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3" name="Straight Connector 22"/>
            <p:cNvSpPr/>
            <p:nvPr/>
          </p:nvSpPr>
          <p:spPr>
            <a:xfrm>
              <a:off x="8189279" y="477936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4" name="Straight Connector 23"/>
            <p:cNvSpPr/>
            <p:nvPr/>
          </p:nvSpPr>
          <p:spPr>
            <a:xfrm>
              <a:off x="8626680" y="477936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710080" y="4757039"/>
            <a:ext cx="3668759" cy="509760"/>
          </a:xfrm>
          <a:prstGeom prst="rect">
            <a:avLst/>
          </a:prstGeom>
          <a:noFill/>
          <a:ln w="54720">
            <a:solidFill>
              <a:srgbClr val="000000"/>
            </a:solidFill>
            <a:prstDash val="solid"/>
          </a:ln>
        </p:spPr>
        <p:txBody>
          <a:bodyPr wrap="none" lIns="27360" tIns="27360" rIns="27360" bIns="27360" anchor="ctr" anchorCtr="1" compatLnSpc="1"/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51760" y="4779000"/>
            <a:ext cx="3824935" cy="39865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‘A’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   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‘b’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  ‘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C’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    ‘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d’  ‘E’  ‘f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’    ‘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G’ ‘\0’</a:t>
            </a:r>
          </a:p>
        </p:txBody>
      </p:sp>
      <p:sp>
        <p:nvSpPr>
          <p:cNvPr id="27" name="Straight Connector 26"/>
          <p:cNvSpPr/>
          <p:nvPr/>
        </p:nvSpPr>
        <p:spPr>
          <a:xfrm flipV="1">
            <a:off x="1920239" y="5289120"/>
            <a:ext cx="827281" cy="563040"/>
          </a:xfrm>
          <a:prstGeom prst="line">
            <a:avLst/>
          </a:prstGeom>
          <a:noFill/>
          <a:ln w="36720">
            <a:solidFill>
              <a:srgbClr val="FFFFFF"/>
            </a:solidFill>
            <a:custDash>
              <a:ds d="498039" sp="498039"/>
              <a:ds d="498039" sp="498039"/>
            </a:custDash>
            <a:headEnd type="arrow"/>
            <a:tailEnd type="arrow"/>
          </a:ln>
        </p:spPr>
        <p:txBody>
          <a:bodyPr wrap="none" lIns="18360" tIns="18360" rIns="18360" bIns="18360" anchor="ctr" anchorCtr="1" compatLnSpc="1"/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80159" y="5852160"/>
            <a:ext cx="1554479" cy="8823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>
            <a:defPPr lvl="0">
              <a:buClr>
                <a:srgbClr val="FFFFFF"/>
              </a:buClr>
              <a:buSzPct val="100000"/>
              <a:buFont typeface="Garamond" pitchFamily="18"/>
              <a:buNone/>
            </a:defPPr>
            <a:lvl1pPr lvl="0">
              <a:buClr>
                <a:srgbClr val="FFFFFF"/>
              </a:buClr>
              <a:buSzPct val="100000"/>
              <a:buFont typeface="Garamond" pitchFamily="18"/>
              <a:buChar char="•"/>
            </a:lvl1pPr>
            <a:lvl2pPr lvl="1">
              <a:buClr>
                <a:srgbClr val="FFFFFF"/>
              </a:buClr>
              <a:buSzPct val="100000"/>
              <a:buFont typeface="Garamond" pitchFamily="18"/>
              <a:buChar char="•"/>
            </a:lvl2pPr>
            <a:lvl3pPr lvl="2">
              <a:buClr>
                <a:srgbClr val="FFFFFF"/>
              </a:buClr>
              <a:buSzPct val="100000"/>
              <a:buFont typeface="Garamond" pitchFamily="18"/>
              <a:buChar char="•"/>
            </a:lvl3pPr>
            <a:lvl4pPr lvl="3">
              <a:buClr>
                <a:srgbClr val="FFFFFF"/>
              </a:buClr>
              <a:buSzPct val="100000"/>
              <a:buFont typeface="Garamond" pitchFamily="18"/>
              <a:buChar char="•"/>
            </a:lvl4pPr>
            <a:lvl5pPr lvl="4">
              <a:buClr>
                <a:srgbClr val="FFFFFF"/>
              </a:buClr>
              <a:buSzPct val="100000"/>
              <a:buFont typeface="Garamond" pitchFamily="18"/>
              <a:buChar char="•"/>
            </a:lvl5pPr>
            <a:lvl6pPr lvl="5">
              <a:buClr>
                <a:srgbClr val="FFFFFF"/>
              </a:buClr>
              <a:buSzPct val="100000"/>
              <a:buFont typeface="Garamond" pitchFamily="18"/>
              <a:buChar char="•"/>
            </a:lvl6pPr>
            <a:lvl7pPr lvl="6">
              <a:buClr>
                <a:srgbClr val="FFFFFF"/>
              </a:buClr>
              <a:buSzPct val="100000"/>
              <a:buFont typeface="Garamond" pitchFamily="18"/>
              <a:buChar char="•"/>
            </a:lvl7pPr>
            <a:lvl8pPr lvl="7">
              <a:buClr>
                <a:srgbClr val="FFFFFF"/>
              </a:buClr>
              <a:buSzPct val="100000"/>
              <a:buFont typeface="Garamond" pitchFamily="18"/>
              <a:buChar char="•"/>
            </a:lvl8pPr>
            <a:lvl9pPr lvl="8">
              <a:buClr>
                <a:srgbClr val="FFFFFF"/>
              </a:buClr>
              <a:buSzPct val="100000"/>
              <a:buFont typeface="Garamond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string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0733FD-2EDF-4710-AD36-45DF28EB6C57}" type="slidenum">
              <a:t>37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Two dimensional arrays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600"/>
              <a:t>How does a 2-D array get stored in memory?</a:t>
            </a:r>
            <a:br>
              <a:rPr lang="en-US" sz="2600"/>
            </a:br>
            <a:r>
              <a:rPr lang="en-US" sz="2600"/>
              <a:t/>
            </a:r>
            <a:br>
              <a:rPr lang="en-US" sz="2600"/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>char array2d[2][3] = { { 1, 2, 3 },</a:t>
            </a:r>
            <a:br>
              <a:rPr lang="en-US" sz="26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600">
                <a:solidFill>
                  <a:srgbClr val="FFF200"/>
                </a:solidFill>
                <a:latin typeface="Bitstream Vera Sans Mono" pitchFamily="49"/>
              </a:rPr>
              <a:t>										  { 4, 5, 6 } };</a:t>
            </a:r>
            <a:r>
              <a:rPr lang="en-US" sz="2600">
                <a:latin typeface="DejaVu Sans Mono" pitchFamily="49"/>
              </a:rPr>
              <a:t/>
            </a:r>
            <a:br>
              <a:rPr lang="en-US" sz="2600">
                <a:latin typeface="DejaVu Sans Mono" pitchFamily="49"/>
              </a:rPr>
            </a:br>
            <a:endParaRPr lang="en-US" sz="2600">
              <a:latin typeface="DejaVu Sans Mono" pitchFamily="49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1440" y="3934440"/>
            <a:ext cx="8869680" cy="516600"/>
            <a:chOff x="91440" y="3934440"/>
            <a:chExt cx="8869680" cy="516600"/>
          </a:xfrm>
        </p:grpSpPr>
        <p:sp>
          <p:nvSpPr>
            <p:cNvPr id="5" name="Rectangle 4"/>
            <p:cNvSpPr/>
            <p:nvPr/>
          </p:nvSpPr>
          <p:spPr>
            <a:xfrm>
              <a:off x="91440" y="3934440"/>
              <a:ext cx="8869680" cy="507239"/>
            </a:xfrm>
            <a:prstGeom prst="rect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537480" y="394416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966600" y="394416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429919" y="395388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1858679" y="395424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0" name="Straight Connector 9"/>
            <p:cNvSpPr/>
            <p:nvPr/>
          </p:nvSpPr>
          <p:spPr>
            <a:xfrm>
              <a:off x="2287439" y="396360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1" name="Straight Connector 10"/>
            <p:cNvSpPr/>
            <p:nvPr/>
          </p:nvSpPr>
          <p:spPr>
            <a:xfrm>
              <a:off x="2724840" y="394416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3162239" y="395424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3608639" y="395424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4062960" y="395424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4526280" y="395424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6" name="Straight Connector 15"/>
            <p:cNvSpPr/>
            <p:nvPr/>
          </p:nvSpPr>
          <p:spPr>
            <a:xfrm>
              <a:off x="4980960" y="395388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7" name="Straight Connector 16"/>
            <p:cNvSpPr/>
            <p:nvPr/>
          </p:nvSpPr>
          <p:spPr>
            <a:xfrm>
              <a:off x="5452560" y="395388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8" name="Straight Connector 17"/>
            <p:cNvSpPr/>
            <p:nvPr/>
          </p:nvSpPr>
          <p:spPr>
            <a:xfrm>
              <a:off x="5907240" y="395388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9" name="Straight Connector 18"/>
            <p:cNvSpPr/>
            <p:nvPr/>
          </p:nvSpPr>
          <p:spPr>
            <a:xfrm>
              <a:off x="6378840" y="395388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6850800" y="395424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>
              <a:off x="7279560" y="394416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2" name="Straight Connector 21"/>
            <p:cNvSpPr/>
            <p:nvPr/>
          </p:nvSpPr>
          <p:spPr>
            <a:xfrm>
              <a:off x="7725599" y="394416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3" name="Straight Connector 22"/>
            <p:cNvSpPr/>
            <p:nvPr/>
          </p:nvSpPr>
          <p:spPr>
            <a:xfrm>
              <a:off x="8189279" y="395424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4" name="Straight Connector 23"/>
            <p:cNvSpPr/>
            <p:nvPr/>
          </p:nvSpPr>
          <p:spPr>
            <a:xfrm>
              <a:off x="8626680" y="395424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710080" y="3931920"/>
            <a:ext cx="2742480" cy="509760"/>
          </a:xfrm>
          <a:prstGeom prst="rect">
            <a:avLst/>
          </a:prstGeom>
          <a:noFill/>
          <a:ln w="54720">
            <a:solidFill>
              <a:srgbClr val="000000"/>
            </a:solidFill>
            <a:prstDash val="solid"/>
          </a:ln>
        </p:spPr>
        <p:txBody>
          <a:bodyPr wrap="none" lIns="27360" tIns="27360" rIns="27360" bIns="27360" anchor="ctr" anchorCtr="1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51760" y="3953880"/>
            <a:ext cx="2570232" cy="39865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 1   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  2     3      4   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5    6</a:t>
            </a:r>
          </a:p>
        </p:txBody>
      </p:sp>
      <p:sp>
        <p:nvSpPr>
          <p:cNvPr id="27" name="Straight Connector 26"/>
          <p:cNvSpPr/>
          <p:nvPr/>
        </p:nvSpPr>
        <p:spPr>
          <a:xfrm flipV="1">
            <a:off x="1920239" y="4464000"/>
            <a:ext cx="827281" cy="563040"/>
          </a:xfrm>
          <a:prstGeom prst="line">
            <a:avLst/>
          </a:prstGeom>
          <a:noFill/>
          <a:ln w="36720">
            <a:solidFill>
              <a:srgbClr val="FFFFFF"/>
            </a:solidFill>
            <a:custDash>
              <a:ds d="498039" sp="498039"/>
              <a:ds d="498039" sp="498039"/>
            </a:custDash>
            <a:headEnd type="arrow"/>
            <a:tailEnd type="arrow"/>
          </a:ln>
        </p:spPr>
        <p:txBody>
          <a:bodyPr wrap="none" lIns="18360" tIns="18360" rIns="18360" bIns="18360" anchor="ctr" anchorCtr="1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80159" y="5061240"/>
            <a:ext cx="1554479" cy="8823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array2d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D91163-0671-43DC-9054-5C516AC99AF1}" type="slidenum">
              <a:t>38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Structures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400"/>
              <a:t>Structure members are placed in memory just like arrays...they are guaranteed to be packed next to each other.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>struct my_stuff {</a:t>
            </a:r>
            <a:br>
              <a:rPr lang="en-US" sz="24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>  int i;</a:t>
            </a:r>
            <a:br>
              <a:rPr lang="en-US" sz="24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>  float f;</a:t>
            </a:r>
            <a:br>
              <a:rPr lang="en-US" sz="24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>  char c[8];</a:t>
            </a:r>
            <a:br>
              <a:rPr lang="en-US" sz="2400">
                <a:solidFill>
                  <a:srgbClr val="FFF200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FFF200"/>
                </a:solidFill>
                <a:latin typeface="Bitstream Vera Sans Mono" pitchFamily="49"/>
              </a:rPr>
              <a:t>} my_var = { 0, 0, “Ffej” };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2880" y="4942440"/>
            <a:ext cx="8869680" cy="516600"/>
            <a:chOff x="182880" y="4942440"/>
            <a:chExt cx="8869680" cy="516600"/>
          </a:xfrm>
        </p:grpSpPr>
        <p:sp>
          <p:nvSpPr>
            <p:cNvPr id="5" name="Rectangle 4"/>
            <p:cNvSpPr/>
            <p:nvPr/>
          </p:nvSpPr>
          <p:spPr>
            <a:xfrm>
              <a:off x="182880" y="4942440"/>
              <a:ext cx="8869680" cy="507239"/>
            </a:xfrm>
            <a:prstGeom prst="rect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628920" y="495216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1058039" y="495216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521360" y="4961880"/>
              <a:ext cx="0" cy="487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1950120" y="4962240"/>
              <a:ext cx="0" cy="487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0" name="Straight Connector 9"/>
            <p:cNvSpPr/>
            <p:nvPr/>
          </p:nvSpPr>
          <p:spPr>
            <a:xfrm>
              <a:off x="2378880" y="497160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1" name="Straight Connector 10"/>
            <p:cNvSpPr/>
            <p:nvPr/>
          </p:nvSpPr>
          <p:spPr>
            <a:xfrm>
              <a:off x="2816280" y="495216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3253679" y="4962240"/>
              <a:ext cx="0" cy="487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3700079" y="4962240"/>
              <a:ext cx="0" cy="487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4154399" y="4962240"/>
              <a:ext cx="0" cy="487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4617720" y="4962240"/>
              <a:ext cx="0" cy="487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6" name="Straight Connector 15"/>
            <p:cNvSpPr/>
            <p:nvPr/>
          </p:nvSpPr>
          <p:spPr>
            <a:xfrm>
              <a:off x="5072400" y="4961880"/>
              <a:ext cx="0" cy="487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7" name="Straight Connector 16"/>
            <p:cNvSpPr/>
            <p:nvPr/>
          </p:nvSpPr>
          <p:spPr>
            <a:xfrm>
              <a:off x="5544000" y="4961880"/>
              <a:ext cx="0" cy="487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8" name="Straight Connector 17"/>
            <p:cNvSpPr/>
            <p:nvPr/>
          </p:nvSpPr>
          <p:spPr>
            <a:xfrm>
              <a:off x="5998680" y="4961880"/>
              <a:ext cx="0" cy="487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19" name="Straight Connector 18"/>
            <p:cNvSpPr/>
            <p:nvPr/>
          </p:nvSpPr>
          <p:spPr>
            <a:xfrm>
              <a:off x="6470280" y="4961880"/>
              <a:ext cx="0" cy="487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6942240" y="4962240"/>
              <a:ext cx="0" cy="487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>
              <a:off x="7370999" y="495216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2" name="Straight Connector 21"/>
            <p:cNvSpPr/>
            <p:nvPr/>
          </p:nvSpPr>
          <p:spPr>
            <a:xfrm>
              <a:off x="7817040" y="4952160"/>
              <a:ext cx="0" cy="4874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3" name="Straight Connector 22"/>
            <p:cNvSpPr/>
            <p:nvPr/>
          </p:nvSpPr>
          <p:spPr>
            <a:xfrm>
              <a:off x="8280720" y="4962240"/>
              <a:ext cx="0" cy="487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  <p:sp>
          <p:nvSpPr>
            <p:cNvPr id="24" name="Straight Connector 23"/>
            <p:cNvSpPr/>
            <p:nvPr/>
          </p:nvSpPr>
          <p:spPr>
            <a:xfrm>
              <a:off x="8718120" y="4962240"/>
              <a:ext cx="0" cy="4874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wrap="none" lIns="90000" tIns="45000" rIns="90000" bIns="45000" anchor="ctr" anchorCtr="1" compatLnSpc="1"/>
            <a:lstStyle/>
            <a:p>
              <a:pPr marL="0" marR="0" lvl="0" indent="0" algn="l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57200" algn="l"/>
                  <a:tab pos="914400" algn="l"/>
                  <a:tab pos="1371599" algn="l"/>
                  <a:tab pos="1828800" algn="l"/>
                  <a:tab pos="2286000" algn="l"/>
                  <a:tab pos="2743199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399" algn="l"/>
                  <a:tab pos="5943600" algn="l"/>
                  <a:tab pos="6400799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1521360" y="4939920"/>
            <a:ext cx="1732319" cy="509760"/>
          </a:xfrm>
          <a:prstGeom prst="rect">
            <a:avLst/>
          </a:prstGeom>
          <a:noFill/>
          <a:ln w="54720">
            <a:solidFill>
              <a:srgbClr val="000000"/>
            </a:solidFill>
            <a:prstDash val="solid"/>
          </a:ln>
        </p:spPr>
        <p:txBody>
          <a:bodyPr wrap="none" lIns="27360" tIns="27360" rIns="27360" bIns="27360" anchor="ctr" anchorCtr="1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63039" y="4961880"/>
            <a:ext cx="1688581" cy="39865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 0 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  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0 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   0    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53679" y="4937760"/>
            <a:ext cx="1818719" cy="509760"/>
          </a:xfrm>
          <a:prstGeom prst="rect">
            <a:avLst/>
          </a:prstGeom>
          <a:noFill/>
          <a:ln w="54720">
            <a:solidFill>
              <a:srgbClr val="000000"/>
            </a:solidFill>
            <a:prstDash val="solid"/>
          </a:ln>
        </p:spPr>
        <p:txBody>
          <a:bodyPr wrap="none" lIns="27360" tIns="27360" rIns="27360" bIns="27360" anchor="ctr" anchorCtr="1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53679" y="4962240"/>
            <a:ext cx="1688581" cy="39865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0   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0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   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0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    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76000" y="4939920"/>
            <a:ext cx="3642119" cy="509760"/>
          </a:xfrm>
          <a:prstGeom prst="rect">
            <a:avLst/>
          </a:prstGeom>
          <a:noFill/>
          <a:ln w="54720">
            <a:solidFill>
              <a:srgbClr val="000000"/>
            </a:solidFill>
            <a:prstDash val="solid"/>
          </a:ln>
        </p:spPr>
        <p:txBody>
          <a:bodyPr wrap="none" lIns="27360" tIns="27360" rIns="27360" bIns="27360" anchor="ctr" anchorCtr="1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17680" y="4961880"/>
            <a:ext cx="3673098" cy="36787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 </a:t>
            </a:r>
            <a:r>
              <a:rPr lang="en-US" sz="1800" b="0" i="0" u="none" strike="noStrike" baseline="0" dirty="0" smtClean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70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102 </a:t>
            </a:r>
            <a:r>
              <a:rPr lang="en-US" sz="1800" b="0" i="0" u="none" strike="noStrike" baseline="0" dirty="0" smtClean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101     106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0  </a:t>
            </a:r>
            <a:r>
              <a:rPr lang="en-US" sz="1800" b="0" i="0" u="none" strike="noStrike" baseline="0" dirty="0" smtClean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??  </a:t>
            </a:r>
            <a:r>
              <a:rPr lang="en-US" sz="1800" b="0" i="0" u="none" strike="noStrike" baseline="0" dirty="0" smtClean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     </a:t>
            </a:r>
            <a:r>
              <a:rPr lang="en-US" sz="1800" b="0" i="0" u="none" strike="noStrike" baseline="0" dirty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??   ??</a:t>
            </a:r>
          </a:p>
        </p:txBody>
      </p:sp>
      <p:sp>
        <p:nvSpPr>
          <p:cNvPr id="31" name="Straight Connector 30"/>
          <p:cNvSpPr/>
          <p:nvPr/>
        </p:nvSpPr>
        <p:spPr>
          <a:xfrm flipH="1" flipV="1">
            <a:off x="1558800" y="5472000"/>
            <a:ext cx="544320" cy="777960"/>
          </a:xfrm>
          <a:prstGeom prst="line">
            <a:avLst/>
          </a:prstGeom>
          <a:noFill/>
          <a:ln w="36720">
            <a:solidFill>
              <a:srgbClr val="FFFFFF"/>
            </a:solidFill>
            <a:custDash>
              <a:ds d="498039" sp="498039"/>
              <a:ds d="498039" sp="498039"/>
            </a:custDash>
            <a:headEnd type="arrow"/>
            <a:tailEnd type="arrow"/>
          </a:ln>
        </p:spPr>
        <p:txBody>
          <a:bodyPr wrap="none" lIns="18360" tIns="18360" rIns="18360" bIns="18360" anchor="ctr" anchorCtr="1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54479" y="6249960"/>
            <a:ext cx="1828800" cy="8823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1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FFFFFF"/>
                </a:solidFill>
                <a:latin typeface="Garamond" pitchFamily="18"/>
                <a:ea typeface="DejaVu Sans" pitchFamily="2"/>
                <a:cs typeface="DejaVu Sans" pitchFamily="2"/>
              </a:rPr>
              <a:t>my_stuff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ADE762-9B32-4C55-B136-39C6D20D1E1D}" type="slidenum">
              <a:t>39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For next lecture...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133160"/>
          </a:xfrm>
        </p:spPr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Read!</a:t>
            </a:r>
          </a:p>
          <a:p>
            <a:pPr lvl="0"/>
            <a:r>
              <a:rPr lang="en-US"/>
              <a:t>In K&amp;R:</a:t>
            </a:r>
          </a:p>
          <a:p>
            <a:pPr lvl="1"/>
            <a:r>
              <a:rPr lang="en-US"/>
              <a:t>Read Sections: 4.4, 6.8-6.9, A8.3-A8.4</a:t>
            </a:r>
          </a:p>
          <a:p>
            <a:pPr lvl="1"/>
            <a:r>
              <a:rPr lang="en-US"/>
              <a:t>...and skim Chapter 2 (read 2.3)</a:t>
            </a:r>
          </a:p>
          <a:p>
            <a:pPr lvl="0"/>
            <a:r>
              <a:rPr lang="en-US"/>
              <a:t>In Beej’s:</a:t>
            </a:r>
          </a:p>
          <a:p>
            <a:pPr lvl="1"/>
            <a:r>
              <a:rPr lang="en-US"/>
              <a:t>Read Chapter 6, ignore 6.2</a:t>
            </a:r>
          </a:p>
          <a:p>
            <a:pPr lvl="1"/>
            <a:r>
              <a:rPr lang="en-US"/>
              <a:t>Read Chapter 14</a:t>
            </a:r>
          </a:p>
          <a:p>
            <a:pPr lvl="1"/>
            <a:r>
              <a:rPr lang="en-US"/>
              <a:t>Read sections 12.2-12.4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574524-CB87-4FBE-8D19-0C5D8810E232}" type="slidenum"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Homework 2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31316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What’s wrong with this? (Assume we check fscanf()’s return value)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sz="2800">
                <a:solidFill>
                  <a:srgbClr val="FFFF00"/>
                </a:solidFill>
                <a:latin typeface="Bitstream Vera Sans Mono" pitchFamily="49"/>
              </a:rPr>
              <a:t>char buf[1024];</a:t>
            </a:r>
            <a:br>
              <a:rPr lang="en-US" sz="28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FFFF00"/>
                </a:solidFill>
                <a:latin typeface="Bitstream Vera Sans Mono" pitchFamily="49"/>
              </a:rPr>
              <a:t>fscanf(in_fp, “%[^\n]”, buf);</a:t>
            </a:r>
            <a:br>
              <a:rPr lang="en-US" sz="28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FFFF00"/>
                </a:solidFill>
                <a:latin typeface="Bitstream Vera Sans Mono" pitchFamily="49"/>
              </a:rPr>
              <a:t>if (strlen(buf) &gt; MAX_NAME_LEN) {</a:t>
            </a:r>
            <a:br>
              <a:rPr lang="en-US" sz="28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FFFF00"/>
                </a:solidFill>
                <a:latin typeface="Bitstream Vera Sans Mono" pitchFamily="49"/>
              </a:rPr>
              <a:t>  fclose(in_fp);</a:t>
            </a:r>
            <a:br>
              <a:rPr lang="en-US" sz="28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FFFF00"/>
                </a:solidFill>
                <a:latin typeface="Bitstream Vera Sans Mono" pitchFamily="49"/>
              </a:rPr>
              <a:t>  in_fp = NULL;</a:t>
            </a:r>
            <a:br>
              <a:rPr lang="en-US" sz="28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FFFF00"/>
                </a:solidFill>
                <a:latin typeface="Bitstream Vera Sans Mono" pitchFamily="49"/>
              </a:rPr>
              <a:t>  return BAD_RECORD;</a:t>
            </a:r>
            <a:br>
              <a:rPr lang="en-US" sz="28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FFFF00"/>
                </a:solidFill>
                <a:latin typeface="Bitstream Vera Sans Mono" pitchFamily="49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DC5160-C15A-45CA-99A2-A95FC896E595}" type="slidenum">
              <a:t>40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Questions?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marL="0" indent="0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DFC810-142B-4224-9E53-00757738DD37}" type="slidenum"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Homework 2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How about this?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sz="2800">
                <a:solidFill>
                  <a:srgbClr val="FFFF00"/>
                </a:solidFill>
                <a:latin typeface="Bitstream Vera Sans Mono" pitchFamily="49"/>
              </a:rPr>
              <a:t>#define MAX_NAME_LEN (40)</a:t>
            </a:r>
            <a:br>
              <a:rPr lang="en-US" sz="28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FFFF00"/>
                </a:solidFill>
                <a:latin typeface="Bitstream Vera Sans Mono" pitchFamily="49"/>
              </a:rPr>
              <a:t/>
            </a:r>
            <a:br>
              <a:rPr lang="en-US" sz="28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FFFF00"/>
                </a:solidFill>
                <a:latin typeface="Bitstream Vera Sans Mono" pitchFamily="49"/>
              </a:rPr>
              <a:t>char buf[MAX_NAME_LEN];</a:t>
            </a:r>
            <a:br>
              <a:rPr lang="en-US" sz="28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FFFF00"/>
                </a:solidFill>
                <a:latin typeface="Bitstream Vera Sans Mono" pitchFamily="49"/>
              </a:rPr>
              <a:t>fscanf(in_fp, %40[^\n]”, buf);</a:t>
            </a:r>
            <a:br>
              <a:rPr lang="en-US" sz="28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FFFF00"/>
                </a:solidFill>
                <a:latin typeface="Bitstream Vera Sans Mono" pitchFamily="49"/>
              </a:rPr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48DB63-8A25-4418-AF48-34D54E387FB9}" type="slidenum"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Homework 2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/>
              <a:t>Don’t forget the NUL terminator!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sz="2800">
                <a:solidFill>
                  <a:srgbClr val="FFFF00"/>
                </a:solidFill>
                <a:latin typeface="Bitstream Vera Sans Mono" pitchFamily="49"/>
              </a:rPr>
              <a:t>#define MAX_NAME_LEN (40)</a:t>
            </a:r>
            <a:br>
              <a:rPr lang="en-US" sz="28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FFFF00"/>
                </a:solidFill>
                <a:latin typeface="Bitstream Vera Sans Mono" pitchFamily="49"/>
              </a:rPr>
              <a:t/>
            </a:r>
            <a:br>
              <a:rPr lang="en-US" sz="28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FFFF00"/>
                </a:solidFill>
                <a:latin typeface="Bitstream Vera Sans Mono" pitchFamily="49"/>
              </a:rPr>
              <a:t>char buf[MAX_NAME_LEN];</a:t>
            </a:r>
            <a:br>
              <a:rPr lang="en-US" sz="28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FFFF00"/>
                </a:solidFill>
                <a:latin typeface="Bitstream Vera Sans Mono" pitchFamily="49"/>
              </a:rPr>
              <a:t>fscanf(in_fp, %</a:t>
            </a:r>
            <a:r>
              <a:rPr lang="en-US" sz="2800">
                <a:solidFill>
                  <a:srgbClr val="00FF7F"/>
                </a:solidFill>
                <a:latin typeface="Bitstream Vera Sans Mono" pitchFamily="49"/>
              </a:rPr>
              <a:t>39</a:t>
            </a:r>
            <a:r>
              <a:rPr lang="en-US" sz="2800">
                <a:solidFill>
                  <a:srgbClr val="FFFF00"/>
                </a:solidFill>
                <a:latin typeface="Bitstream Vera Sans Mono" pitchFamily="49"/>
              </a:rPr>
              <a:t>[^\n]”, buf);</a:t>
            </a:r>
            <a:br>
              <a:rPr lang="en-US" sz="2800">
                <a:solidFill>
                  <a:srgbClr val="FFFF00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FFFF00"/>
                </a:solidFill>
                <a:latin typeface="Bitstream Vera Sans Mono" pitchFamily="49"/>
              </a:rPr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AB3B64-4A8B-483C-A782-C9FC02ACF4F9}" type="slidenum"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pic>
        <p:nvPicPr>
          <p:cNvPr id="3" name="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07000" y="823320"/>
            <a:ext cx="5130000" cy="512028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3F5BF0-F112-4BB6-A9D8-46A2A731B6EF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Definitions vs. declarations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80132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u="sng"/>
              <a:t>Definition</a:t>
            </a:r>
            <a:r>
              <a:rPr lang="en-US"/>
              <a:t>:</a:t>
            </a:r>
            <a:r>
              <a:rPr lang="en-US">
                <a:solidFill>
                  <a:srgbClr val="FFF200"/>
                </a:solidFill>
              </a:rPr>
              <a:t> allocates storage</a:t>
            </a:r>
            <a:r>
              <a:rPr lang="en-US"/>
              <a:t> for a variable (or function)</a:t>
            </a:r>
          </a:p>
          <a:p>
            <a:pPr lvl="0"/>
            <a:r>
              <a:rPr lang="en-US" u="sng"/>
              <a:t>Declaration</a:t>
            </a:r>
            <a:r>
              <a:rPr lang="en-US"/>
              <a:t>: </a:t>
            </a:r>
            <a:r>
              <a:rPr lang="en-US">
                <a:solidFill>
                  <a:srgbClr val="FFF200"/>
                </a:solidFill>
              </a:rPr>
              <a:t>announces</a:t>
            </a:r>
            <a:r>
              <a:rPr lang="en-US"/>
              <a:t> the properties of a variable (or function)</a:t>
            </a:r>
          </a:p>
          <a:p>
            <a:pPr lvl="0"/>
            <a:r>
              <a:rPr lang="en-US"/>
              <a:t>What’s this?				And this?</a:t>
            </a:r>
            <a:br>
              <a:rPr lang="en-US"/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struct hey {				struct point {</a:t>
            </a:r>
            <a:br>
              <a:rPr lang="en-US" sz="2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  int   zap;					  int x;</a:t>
            </a:r>
            <a:br>
              <a:rPr lang="en-US" sz="2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  float zing;					  int y;</a:t>
            </a:r>
            <a:br>
              <a:rPr lang="en-US" sz="28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800">
                <a:solidFill>
                  <a:srgbClr val="00FF31"/>
                </a:solidFill>
                <a:latin typeface="Bitstream Vera Sans Mono" pitchFamily="49"/>
              </a:rPr>
              <a:t>};									} var;</a:t>
            </a:r>
          </a:p>
          <a:p>
            <a:pPr lvl="0"/>
            <a:endParaRPr lang="en-US">
              <a:solidFill>
                <a:srgbClr val="00FF31"/>
              </a:solidFill>
              <a:latin typeface="Bitstream Vera Sans Mono" pitchFamily="49"/>
            </a:endParaRPr>
          </a:p>
        </p:txBody>
      </p:sp>
      <p:sp>
        <p:nvSpPr>
          <p:cNvPr id="4" name="Straight Connector 3"/>
          <p:cNvSpPr/>
          <p:nvPr/>
        </p:nvSpPr>
        <p:spPr>
          <a:xfrm>
            <a:off x="4206240" y="3840479"/>
            <a:ext cx="0" cy="2103121"/>
          </a:xfrm>
          <a:prstGeom prst="line">
            <a:avLst/>
          </a:prstGeom>
          <a:noFill/>
          <a:ln w="76320">
            <a:solidFill>
              <a:srgbClr val="00FFFF"/>
            </a:solidFill>
            <a:prstDash val="solid"/>
          </a:ln>
        </p:spPr>
        <p:txBody>
          <a:bodyPr wrap="none" lIns="128160" tIns="83160" rIns="128160" bIns="83160" anchor="ctr" anchorCtr="1" compatLnSpc="1"/>
          <a:lstStyle/>
          <a:p>
            <a:pPr marL="0" marR="0" lvl="0" indent="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Garamond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54BF9A-58FD-4140-9E57-DB385FEDA1A0}" type="slidenum"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Clr>
                <a:srgbClr val="FFCC00"/>
              </a:buClr>
              <a:buSzPct val="100000"/>
              <a:buFont typeface="Garamond" pitchFamily="18"/>
              <a:buNone/>
            </a:defPPr>
            <a:lvl1pPr lvl="0">
              <a:buClr>
                <a:srgbClr val="FFCC00"/>
              </a:buClr>
              <a:buSzPct val="100000"/>
              <a:buFont typeface="Garamond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More examples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8160" cy="4515840"/>
          </a:xfrm>
        </p:spPr>
        <p:txBody>
          <a:bodyPr/>
          <a:lstStyle>
            <a:def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None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defPPr>
            <a:lvl1pPr marL="341280" marR="0" lvl="0" indent="-34128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CC00"/>
              </a:buClr>
              <a:buSzPct val="70000"/>
              <a:buFont typeface="Wingdings" pitchFamily="2"/>
              <a:buChar char=""/>
              <a:tabLst>
                <a:tab pos="115560" algn="l"/>
                <a:tab pos="572760" algn="l"/>
                <a:tab pos="1029959" algn="l"/>
                <a:tab pos="1487160" algn="l"/>
                <a:tab pos="1944360" algn="l"/>
                <a:tab pos="2401560" algn="l"/>
                <a:tab pos="2858760" algn="l"/>
                <a:tab pos="3315959" algn="l"/>
                <a:tab pos="3773160" algn="l"/>
                <a:tab pos="4230360" algn="l"/>
                <a:tab pos="4687560" algn="l"/>
                <a:tab pos="5144759" algn="l"/>
                <a:tab pos="5601960" algn="l"/>
                <a:tab pos="6059160" algn="l"/>
                <a:tab pos="6516360" algn="l"/>
                <a:tab pos="6973560" algn="l"/>
                <a:tab pos="7430760" algn="l"/>
                <a:tab pos="7887960" algn="l"/>
                <a:tab pos="8345160" algn="l"/>
                <a:tab pos="880236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1pPr>
            <a:lvl2pPr marL="741240" marR="0" lvl="1" indent="-28404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172800" algn="l"/>
                <a:tab pos="630000" algn="l"/>
                <a:tab pos="1087200" algn="l"/>
                <a:tab pos="1544400" algn="l"/>
                <a:tab pos="2001599" algn="l"/>
                <a:tab pos="2458800" algn="l"/>
                <a:tab pos="2916000" algn="l"/>
                <a:tab pos="3373200" algn="l"/>
                <a:tab pos="3830399" algn="l"/>
                <a:tab pos="4287600" algn="l"/>
                <a:tab pos="4744800" algn="l"/>
                <a:tab pos="5202000" algn="l"/>
                <a:tab pos="5659200" algn="l"/>
                <a:tab pos="6116399" algn="l"/>
                <a:tab pos="6573599" algn="l"/>
                <a:tab pos="7030800" algn="l"/>
                <a:tab pos="7488000" algn="l"/>
                <a:tab pos="7945200" algn="l"/>
                <a:tab pos="8402400" algn="l"/>
                <a:tab pos="885960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E5E5FF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  <a:tab pos="8915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effectLst>
                  <a:outerShdw dist="17961" dir="2700000">
                    <a:scrgbClr r="0" g="0" b="0"/>
                  </a:outerShdw>
                </a:effectLst>
                <a:latin typeface="Garamond" pitchFamily="18"/>
                <a:ea typeface="DejaVu Sans" pitchFamily="2"/>
                <a:cs typeface="DejaVu Sans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A886E0"/>
              </a:buClr>
              <a:buSzPct val="70000"/>
              <a:buFont typeface="Wingdings" pitchFamily="2"/>
              <a:buChar char="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228600" algn="l"/>
                <a:tab pos="685799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799" algn="l"/>
                <a:tab pos="8000999" algn="l"/>
                <a:tab pos="84582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FFFF"/>
                </a:solidFill>
                <a:latin typeface="Garamond" pitchFamily="18"/>
                <a:ea typeface="DejaVu Sans" pitchFamily="2"/>
                <a:cs typeface="DejaVu Sans" pitchFamily="2"/>
              </a:defRPr>
            </a:lvl9pPr>
          </a:lstStyle>
          <a:p>
            <a:pPr lvl="0"/>
            <a:r>
              <a:rPr lang="en-US" sz="2800"/>
              <a:t>A </a:t>
            </a:r>
            <a:r>
              <a:rPr lang="en-US" sz="2800">
                <a:solidFill>
                  <a:srgbClr val="FFF200"/>
                </a:solidFill>
              </a:rPr>
              <a:t>function prototype</a:t>
            </a:r>
            <a:r>
              <a:rPr lang="en-US" sz="2800"/>
              <a:t> is a forward declaration:</a:t>
            </a:r>
            <a:br>
              <a:rPr lang="en-US" sz="2800"/>
            </a:br>
            <a:r>
              <a:rPr lang="en-US" sz="2600">
                <a:solidFill>
                  <a:srgbClr val="00FF31"/>
                </a:solidFill>
                <a:latin typeface="Bitstream Vera Sans Mono" pitchFamily="49"/>
              </a:rPr>
              <a:t>double some_function(int, float);</a:t>
            </a:r>
          </a:p>
          <a:p>
            <a:pPr lvl="0"/>
            <a:r>
              <a:rPr lang="en-US" sz="2800"/>
              <a:t>The creation of that function is a definition:</a:t>
            </a:r>
            <a:br>
              <a:rPr lang="en-US" sz="2800"/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double some_function(int age, float height) {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  return age * height;</a:t>
            </a:r>
            <a:br>
              <a:rPr lang="en-US" sz="2400">
                <a:solidFill>
                  <a:srgbClr val="00FF31"/>
                </a:solidFill>
                <a:latin typeface="Bitstream Vera Sans Mono" pitchFamily="49"/>
              </a:rPr>
            </a:br>
            <a:r>
              <a:rPr lang="en-US" sz="2400">
                <a:solidFill>
                  <a:srgbClr val="00FF31"/>
                </a:solidFill>
                <a:latin typeface="Bitstream Vera Sans Mono" pitchFamily="49"/>
              </a:rPr>
              <a:t>}</a:t>
            </a:r>
          </a:p>
          <a:p>
            <a:pPr lvl="0"/>
            <a:r>
              <a:rPr lang="en-US" sz="2800"/>
              <a:t>What’s a typedef? It’s a declaration…</a:t>
            </a:r>
          </a:p>
          <a:p>
            <a:pPr lvl="1"/>
            <a:r>
              <a:rPr lang="en-US" sz="2600"/>
              <a:t>It turns a variable definition into a type declaration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13552</TotalTime>
  <Words>1013</Words>
  <Application>Microsoft Office PowerPoint</Application>
  <PresentationFormat>On-screen Show (4:3)</PresentationFormat>
  <Paragraphs>227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Default</vt:lpstr>
      <vt:lpstr>PowerPoint Presentation</vt:lpstr>
      <vt:lpstr>Reading</vt:lpstr>
      <vt:lpstr>Homework 1 Remediation</vt:lpstr>
      <vt:lpstr>Homework 2</vt:lpstr>
      <vt:lpstr>Homework 2</vt:lpstr>
      <vt:lpstr>Homework 2</vt:lpstr>
      <vt:lpstr>PowerPoint Presentation</vt:lpstr>
      <vt:lpstr>Definitions vs. declarations</vt:lpstr>
      <vt:lpstr>More examples</vt:lpstr>
      <vt:lpstr>What about hw3.h?</vt:lpstr>
      <vt:lpstr>Where to put things</vt:lpstr>
      <vt:lpstr>Where to put declarations</vt:lpstr>
      <vt:lpstr>Avoid global variables</vt:lpstr>
      <vt:lpstr>Questions?</vt:lpstr>
      <vt:lpstr>Structures inside structures</vt:lpstr>
      <vt:lpstr>Arrays in structures</vt:lpstr>
      <vt:lpstr>Assignment</vt:lpstr>
      <vt:lpstr>Compound literals</vt:lpstr>
      <vt:lpstr>Example (page 1)</vt:lpstr>
      <vt:lpstr>Example (page 2)</vt:lpstr>
      <vt:lpstr>Example (page 3)</vt:lpstr>
      <vt:lpstr>Example (output)</vt:lpstr>
      <vt:lpstr>Arrays of structures</vt:lpstr>
      <vt:lpstr>Array of Structures Example (page 1)</vt:lpstr>
      <vt:lpstr>Array of Structures Example (page 2)</vt:lpstr>
      <vt:lpstr>Array of Structures Example (page 3)</vt:lpstr>
      <vt:lpstr>The result...</vt:lpstr>
      <vt:lpstr>Notes about previous example</vt:lpstr>
      <vt:lpstr>Array initialization</vt:lpstr>
      <vt:lpstr>Array auto-sizing</vt:lpstr>
      <vt:lpstr>Arrays of structures</vt:lpstr>
      <vt:lpstr>Data layout in memory</vt:lpstr>
      <vt:lpstr>Variables</vt:lpstr>
      <vt:lpstr>More variables</vt:lpstr>
      <vt:lpstr>Arrays</vt:lpstr>
      <vt:lpstr>Strings</vt:lpstr>
      <vt:lpstr>Two dimensional arrays</vt:lpstr>
      <vt:lpstr>Structures</vt:lpstr>
      <vt:lpstr>For next lecture...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Purdue University CS 24000 - Programming in C</dc:title>
  <dc:creator>Jeff Turkstra</dc:creator>
  <cp:lastModifiedBy>Zhang</cp:lastModifiedBy>
  <cp:revision>277</cp:revision>
  <cp:lastPrinted>2020-02-04T14:44:24Z</cp:lastPrinted>
  <dcterms:modified xsi:type="dcterms:W3CDTF">2020-02-05T19:51:51Z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