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615" r:id="rId3"/>
    <p:sldId id="619" r:id="rId4"/>
    <p:sldId id="620" r:id="rId5"/>
    <p:sldId id="640" r:id="rId6"/>
    <p:sldId id="616" r:id="rId7"/>
    <p:sldId id="621" r:id="rId8"/>
    <p:sldId id="626" r:id="rId9"/>
    <p:sldId id="627" r:id="rId10"/>
    <p:sldId id="641" r:id="rId11"/>
    <p:sldId id="628" r:id="rId12"/>
    <p:sldId id="629" r:id="rId13"/>
    <p:sldId id="630" r:id="rId14"/>
    <p:sldId id="632" r:id="rId15"/>
    <p:sldId id="633" r:id="rId16"/>
    <p:sldId id="634" r:id="rId17"/>
    <p:sldId id="635" r:id="rId18"/>
    <p:sldId id="642" r:id="rId19"/>
    <p:sldId id="637" r:id="rId20"/>
    <p:sldId id="638" r:id="rId2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CC0000"/>
    <a:srgbClr val="0000CC"/>
    <a:srgbClr val="006600"/>
    <a:srgbClr val="008000"/>
    <a:srgbClr val="000000"/>
    <a:srgbClr val="00FF00"/>
    <a:srgbClr val="00145A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35" autoAdjust="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Integrated Functionality</c:v>
                </c:pt>
              </c:strCache>
            </c:strRef>
          </c:tx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1.5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24-41F7-8FD3-30AAB9E06F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Functionality</c:v>
                </c:pt>
              </c:strCache>
            </c:strRef>
          </c:tx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1.5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24-41F7-8FD3-30AAB9E06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12128"/>
        <c:axId val="86510400"/>
      </c:scatterChart>
      <c:valAx>
        <c:axId val="8651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86510400"/>
        <c:crosses val="autoZero"/>
        <c:crossBetween val="midCat"/>
      </c:valAx>
      <c:valAx>
        <c:axId val="86510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  <a:effectLst>
              <a:outerShdw dist="50800" dir="5400000" sx="1000" sy="1000" algn="ctr" rotWithShape="0">
                <a:schemeClr val="bg1">
                  <a:lumMod val="75000"/>
                  <a:alpha val="0"/>
                </a:schemeClr>
              </a:outerShdw>
            </a:effectLst>
          </c:spPr>
        </c:majorGridlines>
        <c:minorGridlines>
          <c:spPr>
            <a:ln w="0">
              <a:solidFill>
                <a:srgbClr val="FFFFFF">
                  <a:alpha val="0"/>
                </a:srgbClr>
              </a:solidFill>
            </a:ln>
          </c:spPr>
        </c:minorGridlines>
        <c:numFmt formatCode="General" sourceLinked="1"/>
        <c:majorTickMark val="none"/>
        <c:minorTickMark val="none"/>
        <c:tickLblPos val="none"/>
        <c:crossAx val="86512128"/>
        <c:crosses val="autoZero"/>
        <c:crossBetween val="midCat"/>
      </c:valAx>
      <c:spPr>
        <a:ln w="38100"/>
      </c:spPr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Gill Sans MT" panose="020B0502020104020203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latin typeface="Gill Sans MT" panose="020B0502020104020203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53825761154855645"/>
          <c:y val="0.41397993395986793"/>
          <c:w val="0.45174238845144354"/>
          <c:h val="0.17204013208026417"/>
        </c:manualLayout>
      </c:layout>
      <c:overlay val="0"/>
      <c:txPr>
        <a:bodyPr/>
        <a:lstStyle/>
        <a:p>
          <a:pPr>
            <a:defRPr sz="2000">
              <a:latin typeface="Gill Sans MT" panose="020B05020201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</cdr:x>
      <cdr:y>0.16774</cdr:y>
    </cdr:from>
    <cdr:to>
      <cdr:x>0.97</cdr:x>
      <cdr:y>0.28792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8600" y="660392"/>
          <a:ext cx="3352800" cy="4731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solidFill>
                <a:schemeClr val="tx1"/>
              </a:solidFill>
              <a:latin typeface="Gill Sans MT" panose="020B0502020104020203" pitchFamily="34" charset="0"/>
            </a:rPr>
            <a:t>Inventory of non-integrated work</a:t>
          </a:r>
        </a:p>
        <a:p xmlns:a="http://schemas.openxmlformats.org/drawingml/2006/main">
          <a:endParaRPr lang="en-US" sz="1400" dirty="0"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0.48</cdr:x>
      <cdr:y>0.22581</cdr:y>
    </cdr:from>
    <cdr:to>
      <cdr:x>0.53</cdr:x>
      <cdr:y>0.24516</cdr:y>
    </cdr:to>
    <cdr:sp macro="" textlink="">
      <cdr:nvSpPr>
        <cdr:cNvPr id="4" name="Straight Arrow Connector 3"/>
        <cdr:cNvSpPr/>
      </cdr:nvSpPr>
      <cdr:spPr bwMode="auto">
        <a:xfrm xmlns:a="http://schemas.openxmlformats.org/drawingml/2006/main" rot="10800000" flipV="1">
          <a:off x="3657600" y="889001"/>
          <a:ext cx="381000" cy="76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575"/>
            <a:fld id="{FC0FCBAE-9CA4-4A03-AFF7-5647735560BF}" type="slidenum">
              <a:rPr lang="en-US" smtClean="0"/>
              <a:pPr defTabSz="923575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575"/>
            <a:fld id="{FC0FCBAE-9CA4-4A03-AFF7-5647735560BF}" type="slidenum">
              <a:rPr lang="en-US" smtClean="0"/>
              <a:pPr defTabSz="923575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4)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9"/>
            <a:ext cx="9048750" cy="6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819632"/>
            <a:ext cx="9048750" cy="568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839" y="-1"/>
            <a:ext cx="8229600" cy="2952925"/>
          </a:xfrm>
        </p:spPr>
        <p:txBody>
          <a:bodyPr/>
          <a:lstStyle/>
          <a:p>
            <a:r>
              <a:rPr lang="en-US" b="0" dirty="0">
                <a:effectLst/>
              </a:rPr>
              <a:t>Introduction to Software Testing</a:t>
            </a:r>
            <a:br>
              <a:rPr lang="en-US" b="0" dirty="0">
                <a:effectLst/>
              </a:rPr>
            </a:br>
            <a:r>
              <a:rPr lang="en-US" sz="2800" b="0" dirty="0">
                <a:effectLst/>
              </a:rPr>
              <a:t>(</a:t>
            </a:r>
            <a:r>
              <a:rPr lang="en-US" sz="2800" b="0" i="1" dirty="0">
                <a:effectLst/>
              </a:rPr>
              <a:t>2nd edition</a:t>
            </a:r>
            <a:r>
              <a:rPr lang="en-US" sz="2800" b="0" dirty="0">
                <a:effectLst/>
              </a:rPr>
              <a:t>)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Chapter 4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4000" dirty="0">
                <a:solidFill>
                  <a:srgbClr val="CC0000"/>
                </a:solidFill>
                <a:effectLst/>
              </a:rPr>
              <a:t>Putting Testing First</a:t>
            </a:r>
            <a:endParaRPr lang="en-US" dirty="0">
              <a:solidFill>
                <a:srgbClr val="CC0000"/>
              </a:solidFill>
              <a:effectLst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02514" y="6281233"/>
            <a:ext cx="3932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solidFill>
                  <a:srgbClr val="0000CC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F2019F-36FD-40CB-99DE-6DE29675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316" y="4817392"/>
            <a:ext cx="6721366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None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kern="0" dirty="0"/>
              <a:t>Slides by: Paul Ammann &amp; Jeff Offutt</a:t>
            </a:r>
            <a:endParaRPr lang="en-US" sz="2400" kern="0" dirty="0"/>
          </a:p>
          <a:p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kern="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kern="0" dirty="0"/>
              <a:t>Modified by: </a:t>
            </a:r>
            <a:r>
              <a:rPr lang="en-US" sz="1800" b="1" kern="0" dirty="0"/>
              <a:t>Morteza Zakeri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767964-E1E3-4F33-BE4C-D8DFF924DF47}"/>
              </a:ext>
            </a:extLst>
          </p:cNvPr>
          <p:cNvSpPr txBox="1">
            <a:spLocks noChangeArrowheads="1"/>
          </p:cNvSpPr>
          <p:nvPr/>
        </p:nvSpPr>
        <p:spPr>
          <a:xfrm>
            <a:off x="306524" y="3318716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Introduction to Software Testing, Edition 2  (Ch 4)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1FAEA-FB61-49EA-83B9-B0A89AFA292A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2266" y="-19196"/>
            <a:ext cx="8939463" cy="1415717"/>
          </a:xfrm>
        </p:spPr>
        <p:txBody>
          <a:bodyPr/>
          <a:lstStyle/>
          <a:p>
            <a:r>
              <a:rPr lang="en-US" dirty="0"/>
              <a:t>Continuous Integration Reduces Risk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1375644" y="5858933"/>
            <a:ext cx="63927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Non-integrated functionality is dangerous!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8822600"/>
              </p:ext>
            </p:extLst>
          </p:nvPr>
        </p:nvGraphicFramePr>
        <p:xfrm>
          <a:off x="762000" y="1397000"/>
          <a:ext cx="76200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3269814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 in Agile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949" y="1288493"/>
            <a:ext cx="8316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Traditional testers often design </a:t>
            </a:r>
            <a:r>
              <a:rPr lang="en-US" sz="2800" b="0" dirty="0">
                <a:solidFill>
                  <a:srgbClr val="FF0066"/>
                </a:solidFill>
                <a:latin typeface="Gill Sans MT" panose="020B0502020104020203" pitchFamily="34" charset="0"/>
              </a:rPr>
              <a:t>system tests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from </a:t>
            </a:r>
            <a:r>
              <a:rPr lang="en-US" sz="2800" b="0" dirty="0">
                <a:solidFill>
                  <a:srgbClr val="FF0066"/>
                </a:solidFill>
                <a:latin typeface="Gill Sans MT" panose="020B0502020104020203" pitchFamily="34" charset="0"/>
              </a:rPr>
              <a:t>requirements</a:t>
            </a:r>
          </a:p>
        </p:txBody>
      </p:sp>
      <p:sp>
        <p:nvSpPr>
          <p:cNvPr id="17" name="Right Brace 16"/>
          <p:cNvSpPr/>
          <p:nvPr/>
        </p:nvSpPr>
        <p:spPr bwMode="auto">
          <a:xfrm>
            <a:off x="4563484" y="2477537"/>
            <a:ext cx="894945" cy="1915547"/>
          </a:xfrm>
          <a:prstGeom prst="rightBrac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739382" y="3017021"/>
            <a:ext cx="1157592" cy="83657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Gill Sans MT" panose="020B0502020104020203" pitchFamily="34" charset="0"/>
              </a:rPr>
              <a:t>System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375" y="4732583"/>
            <a:ext cx="4341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But … what if there are no traditional requirements documents?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64526" y="2609260"/>
            <a:ext cx="2344366" cy="1652100"/>
            <a:chOff x="2234190" y="2609260"/>
            <a:chExt cx="2344366" cy="1652100"/>
          </a:xfrm>
        </p:grpSpPr>
        <p:sp>
          <p:nvSpPr>
            <p:cNvPr id="10" name="Flowchart: Document 9"/>
            <p:cNvSpPr/>
            <p:nvPr/>
          </p:nvSpPr>
          <p:spPr bwMode="auto">
            <a:xfrm>
              <a:off x="2234190" y="2609260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4" name="Flowchart: Document 13"/>
            <p:cNvSpPr/>
            <p:nvPr/>
          </p:nvSpPr>
          <p:spPr bwMode="auto">
            <a:xfrm>
              <a:off x="2386590" y="3043772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6" name="Flowchart: Document 15"/>
            <p:cNvSpPr/>
            <p:nvPr/>
          </p:nvSpPr>
          <p:spPr bwMode="auto">
            <a:xfrm>
              <a:off x="2538990" y="3468556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Gill Sans MT" panose="020B0502020104020203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1913076" y="2443177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913076" y="2443177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311925" y="3050590"/>
            <a:ext cx="434734" cy="76944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8282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20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301" y="890152"/>
            <a:ext cx="826293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user story</a:t>
            </a:r>
            <a:r>
              <a:rPr lang="en-US" sz="3200" b="0" dirty="0">
                <a:solidFill>
                  <a:srgbClr val="C00000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is a few sentences that captures what a user will do with the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9301" y="2198005"/>
            <a:ext cx="3315849" cy="1989509"/>
            <a:chOff x="429301" y="3375093"/>
            <a:chExt cx="3315849" cy="1989509"/>
          </a:xfrm>
        </p:grpSpPr>
        <p:pic>
          <p:nvPicPr>
            <p:cNvPr id="1026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1" y="3375093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05840" y="3675780"/>
              <a:ext cx="26459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Withdraw money from checking account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6823" y="3027467"/>
            <a:ext cx="3315849" cy="1989509"/>
            <a:chOff x="4044748" y="3838778"/>
            <a:chExt cx="3315849" cy="1989509"/>
          </a:xfrm>
        </p:grpSpPr>
        <p:pic>
          <p:nvPicPr>
            <p:cNvPr id="9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83017" y="4204555"/>
              <a:ext cx="3018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Support technician sees customer’s history on demand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3860" y="1955463"/>
            <a:ext cx="3315849" cy="1989509"/>
            <a:chOff x="4044748" y="3838778"/>
            <a:chExt cx="3315849" cy="1989509"/>
          </a:xfrm>
        </p:grpSpPr>
        <p:pic>
          <p:nvPicPr>
            <p:cNvPr id="14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083017" y="4204555"/>
              <a:ext cx="3018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Agent sees a list of today’s interview applicants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88900" y="5068149"/>
            <a:ext cx="8966200" cy="144938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800" kern="0" dirty="0">
                <a:latin typeface="Gill Sans MT" panose="020B0502020104020203" pitchFamily="34" charset="0"/>
              </a:rPr>
              <a:t>In the language of the </a:t>
            </a:r>
            <a:r>
              <a:rPr lang="en-US" sz="28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end user</a:t>
            </a:r>
          </a:p>
          <a:p>
            <a:pPr lvl="1"/>
            <a:r>
              <a:rPr lang="en-US" sz="2800" kern="0" dirty="0">
                <a:latin typeface="Gill Sans MT" panose="020B0502020104020203" pitchFamily="34" charset="0"/>
              </a:rPr>
              <a:t>Usually small in scale with </a:t>
            </a:r>
            <a:r>
              <a:rPr lang="en-US" sz="28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few details</a:t>
            </a:r>
          </a:p>
          <a:p>
            <a:pPr lvl="1"/>
            <a:r>
              <a:rPr lang="en-US" sz="28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sz="2800" kern="0" dirty="0">
                <a:latin typeface="Gill Sans MT" panose="020B0502020104020203" pitchFamily="34" charset="0"/>
              </a:rPr>
              <a:t> archived</a:t>
            </a:r>
          </a:p>
        </p:txBody>
      </p:sp>
    </p:spTree>
    <p:extLst>
      <p:ext uri="{BB962C8B-B14F-4D97-AF65-F5344CB8AC3E}">
        <p14:creationId xmlns:p14="http://schemas.microsoft.com/office/powerpoint/2010/main" val="1595221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Tests in Agile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926505" y="991391"/>
            <a:ext cx="1867242" cy="13427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Failing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7347" y="1165501"/>
            <a:ext cx="1335505" cy="99451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User Story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0" y="1211647"/>
            <a:ext cx="1335505" cy="90221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TDD Test 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436895" y="2647232"/>
            <a:ext cx="2574758" cy="1395664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Change software &amp; Refactor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056521" y="4576262"/>
            <a:ext cx="1335505" cy="90221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TDD Test 2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807158" y="5185832"/>
            <a:ext cx="2574758" cy="1395664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Change software &amp; Refactor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1479" y="3621357"/>
            <a:ext cx="1867242" cy="13427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Passing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)</a:t>
            </a:r>
          </a:p>
        </p:txBody>
      </p:sp>
      <p:cxnSp>
        <p:nvCxnSpPr>
          <p:cNvPr id="17" name="Straight Arrow Connector 16"/>
          <p:cNvCxnSpPr>
            <a:stCxn id="10" idx="3"/>
            <a:endCxn id="8" idx="1"/>
          </p:cNvCxnSpPr>
          <p:nvPr/>
        </p:nvCxnSpPr>
        <p:spPr bwMode="auto">
          <a:xfrm>
            <a:off x="1852852" y="1662756"/>
            <a:ext cx="10736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 bwMode="auto">
          <a:xfrm>
            <a:off x="4793747" y="1662756"/>
            <a:ext cx="10736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 bwMode="auto">
          <a:xfrm>
            <a:off x="7724274" y="4042896"/>
            <a:ext cx="0" cy="5333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Curved Connector 22"/>
          <p:cNvCxnSpPr>
            <a:stCxn id="11" idx="3"/>
            <a:endCxn id="12" idx="0"/>
          </p:cNvCxnSpPr>
          <p:nvPr/>
        </p:nvCxnSpPr>
        <p:spPr bwMode="auto">
          <a:xfrm>
            <a:off x="7202905" y="1662756"/>
            <a:ext cx="521369" cy="98447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Curved Connector 26"/>
          <p:cNvCxnSpPr>
            <a:stCxn id="13" idx="2"/>
            <a:endCxn id="14" idx="6"/>
          </p:cNvCxnSpPr>
          <p:nvPr/>
        </p:nvCxnSpPr>
        <p:spPr bwMode="auto">
          <a:xfrm rot="5400000">
            <a:off x="6850503" y="5009893"/>
            <a:ext cx="405184" cy="13423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2231022" y="5799443"/>
            <a:ext cx="689818" cy="168442"/>
            <a:chOff x="3260558" y="3595437"/>
            <a:chExt cx="689818" cy="168442"/>
          </a:xfrm>
        </p:grpSpPr>
        <p:sp>
          <p:nvSpPr>
            <p:cNvPr id="35" name="Oval 34"/>
            <p:cNvSpPr/>
            <p:nvPr/>
          </p:nvSpPr>
          <p:spPr bwMode="auto">
            <a:xfrm>
              <a:off x="3260558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21246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781934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flipH="1">
            <a:off x="3022758" y="5883664"/>
            <a:ext cx="78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Curved Connector 41"/>
          <p:cNvCxnSpPr>
            <a:endCxn id="15" idx="2"/>
          </p:cNvCxnSpPr>
          <p:nvPr/>
        </p:nvCxnSpPr>
        <p:spPr bwMode="auto">
          <a:xfrm rot="10800000">
            <a:off x="1185101" y="4964088"/>
            <a:ext cx="949669" cy="9204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0"/>
            <a:endCxn id="10" idx="2"/>
          </p:cNvCxnSpPr>
          <p:nvPr/>
        </p:nvCxnSpPr>
        <p:spPr bwMode="auto">
          <a:xfrm flipV="1">
            <a:off x="1185100" y="2160011"/>
            <a:ext cx="0" cy="1461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865552" y="3238727"/>
            <a:ext cx="146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C00000"/>
                </a:solidFill>
                <a:latin typeface="Gill Sans MT" panose="020B0502020104020203" pitchFamily="34" charset="0"/>
              </a:rPr>
              <a:t>Tests archived</a:t>
            </a:r>
          </a:p>
        </p:txBody>
      </p:sp>
      <p:cxnSp>
        <p:nvCxnSpPr>
          <p:cNvPr id="52" name="Straight Arrow Connector 51"/>
          <p:cNvCxnSpPr>
            <a:stCxn id="50" idx="0"/>
          </p:cNvCxnSpPr>
          <p:nvPr/>
        </p:nvCxnSpPr>
        <p:spPr bwMode="auto">
          <a:xfrm flipH="1" flipV="1">
            <a:off x="4162927" y="2490537"/>
            <a:ext cx="435136" cy="748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4969042" y="2160011"/>
            <a:ext cx="898358" cy="11850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5094537" y="3654225"/>
            <a:ext cx="1727368" cy="9220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135775" y="4258108"/>
            <a:ext cx="283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  <a:latin typeface="Gill Sans MT" panose="020B0502020104020203" pitchFamily="34" charset="0"/>
              </a:rPr>
              <a:t>Continue adding TDD tests until acceptance test passes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72992" y="5848467"/>
            <a:ext cx="2574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  <a:latin typeface="Gill Sans MT" panose="020B0502020104020203" pitchFamily="34" charset="0"/>
              </a:rPr>
              <a:t>Refactoring avoids maintenance debt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763126" y="6193684"/>
            <a:ext cx="709867" cy="702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92040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Tests to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today’s software is </a:t>
            </a:r>
            <a:r>
              <a:rPr lang="en-US" dirty="0">
                <a:solidFill>
                  <a:schemeClr val="tx2"/>
                </a:solidFill>
              </a:rPr>
              <a:t>legacy</a:t>
            </a:r>
          </a:p>
          <a:p>
            <a:pPr lvl="1"/>
            <a:r>
              <a:rPr lang="en-US" dirty="0"/>
              <a:t>No legacy </a:t>
            </a:r>
            <a:r>
              <a:rPr lang="en-US" dirty="0">
                <a:solidFill>
                  <a:schemeClr val="tx2"/>
                </a:solidFill>
              </a:rPr>
              <a:t>tests</a:t>
            </a:r>
          </a:p>
          <a:p>
            <a:pPr lvl="1"/>
            <a:r>
              <a:rPr lang="en-US" dirty="0"/>
              <a:t>Legacy requirements hopelessly </a:t>
            </a:r>
            <a:r>
              <a:rPr lang="en-US" dirty="0">
                <a:solidFill>
                  <a:schemeClr val="tx2"/>
                </a:solidFill>
              </a:rPr>
              <a:t>outdated</a:t>
            </a:r>
          </a:p>
          <a:p>
            <a:pPr lvl="1"/>
            <a:r>
              <a:rPr lang="en-US" dirty="0"/>
              <a:t>Designs, if they were ever written down, </a:t>
            </a:r>
            <a:r>
              <a:rPr lang="en-US" dirty="0">
                <a:solidFill>
                  <a:schemeClr val="tx2"/>
                </a:solidFill>
              </a:rPr>
              <a:t>lost</a:t>
            </a:r>
          </a:p>
          <a:p>
            <a:r>
              <a:rPr lang="en-US" dirty="0"/>
              <a:t>Companies sometimes </a:t>
            </a:r>
            <a:r>
              <a:rPr lang="en-US" dirty="0">
                <a:solidFill>
                  <a:schemeClr val="tx2"/>
                </a:solidFill>
              </a:rPr>
              <a:t>choose not to change</a:t>
            </a:r>
            <a:r>
              <a:rPr lang="en-US" dirty="0"/>
              <a:t> software out of fear of failure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4675" y="3816187"/>
            <a:ext cx="7726262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How to apply TDD to legacy software with no tests?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670" y="5113421"/>
            <a:ext cx="8966200" cy="11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Create an entire new test set? — </a:t>
            </a:r>
            <a:r>
              <a:rPr lang="en-US" kern="0" dirty="0">
                <a:solidFill>
                  <a:srgbClr val="FF0066"/>
                </a:solidFill>
              </a:rPr>
              <a:t>too expensive</a:t>
            </a:r>
            <a:r>
              <a:rPr lang="en-US" kern="0" dirty="0"/>
              <a:t>!</a:t>
            </a:r>
          </a:p>
          <a:p>
            <a:r>
              <a:rPr lang="en-US" kern="0" dirty="0"/>
              <a:t>Give up? — a mixed project is </a:t>
            </a:r>
            <a:r>
              <a:rPr lang="en-US" kern="0" dirty="0">
                <a:solidFill>
                  <a:schemeClr val="tx2"/>
                </a:solidFill>
              </a:rPr>
              <a:t>unmanageable</a:t>
            </a:r>
          </a:p>
        </p:txBody>
      </p:sp>
    </p:spTree>
    <p:extLst>
      <p:ext uri="{BB962C8B-B14F-4D97-AF65-F5344CB8AC3E}">
        <p14:creationId xmlns:p14="http://schemas.microsoft.com/office/powerpoint/2010/main" val="21859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79500"/>
            <a:ext cx="8966200" cy="54817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When a change is made, add TDD tests for </a:t>
            </a:r>
            <a:r>
              <a:rPr lang="en-US" dirty="0">
                <a:solidFill>
                  <a:schemeClr val="tx2"/>
                </a:solidFill>
              </a:rPr>
              <a:t>just that change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Refactor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As the project proceeds, the collection of TDD tests continues to </a:t>
            </a:r>
            <a:r>
              <a:rPr lang="en-US" dirty="0">
                <a:solidFill>
                  <a:schemeClr val="tx2"/>
                </a:solidFill>
              </a:rPr>
              <a:t>grow</a:t>
            </a:r>
          </a:p>
          <a:p>
            <a:pPr>
              <a:lnSpc>
                <a:spcPct val="110000"/>
              </a:lnSpc>
            </a:pPr>
            <a:r>
              <a:rPr lang="en-US" dirty="0"/>
              <a:t>Eventually the software will have </a:t>
            </a:r>
            <a:r>
              <a:rPr lang="en-US" dirty="0">
                <a:solidFill>
                  <a:schemeClr val="tx2"/>
                </a:solidFill>
              </a:rPr>
              <a:t>strong TDD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5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lipartbest.com/cliparts/pc5/dnk/pc5dnky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88" y="4631499"/>
            <a:ext cx="1376817" cy="13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Shortfall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767448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>
                <a:solidFill>
                  <a:schemeClr val="tx2"/>
                </a:solidFill>
              </a:rPr>
              <a:t>TDD tests</a:t>
            </a:r>
            <a:r>
              <a:rPr lang="en-US" dirty="0"/>
              <a:t> (acceptance or otherwise) test the software well?</a:t>
            </a:r>
          </a:p>
          <a:p>
            <a:pPr lvl="1"/>
            <a:r>
              <a:rPr lang="en-US" dirty="0"/>
              <a:t>Do the tests achieve good </a:t>
            </a:r>
            <a:r>
              <a:rPr lang="en-US" dirty="0">
                <a:solidFill>
                  <a:schemeClr val="tx2"/>
                </a:solidFill>
              </a:rPr>
              <a:t>coverage</a:t>
            </a:r>
            <a:r>
              <a:rPr lang="en-US" dirty="0"/>
              <a:t> on the code?</a:t>
            </a:r>
          </a:p>
          <a:p>
            <a:pPr lvl="1"/>
            <a:r>
              <a:rPr lang="en-US" dirty="0"/>
              <a:t>Do the tests find most of the </a:t>
            </a:r>
            <a:r>
              <a:rPr lang="en-US" dirty="0">
                <a:solidFill>
                  <a:schemeClr val="tx2"/>
                </a:solidFill>
              </a:rPr>
              <a:t>faults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the software passes, should management feel confident the software is </a:t>
            </a:r>
            <a:r>
              <a:rPr lang="en-US" dirty="0">
                <a:solidFill>
                  <a:schemeClr val="tx2"/>
                </a:solidFill>
              </a:rPr>
              <a:t>reliable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45568" y="3455245"/>
            <a:ext cx="1840832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NO!</a:t>
            </a:r>
          </a:p>
        </p:txBody>
      </p:sp>
      <p:pic>
        <p:nvPicPr>
          <p:cNvPr id="1026" name="Picture 2" descr="https://encrypted-tbn1.gstatic.com/images?q=tbn:ANd9GcS0OVtyYUvl8MJzmuitEUNLlohJRTLGE7f35US_QnIpQqsXn4Zs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19" y="4648394"/>
            <a:ext cx="17907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R3U9CtaWN7xQXnTmXn-_2wFuPeIZbkQYoOKU2J8Mn3-ubJg-9eb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33" y="4846437"/>
            <a:ext cx="1578232" cy="9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TH0U3SLbKqz17NowfQAztUAaDUndTqRJlsErV83nzvzHonPZV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9" y="4805557"/>
            <a:ext cx="1109662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cdn.mobilerated.com/scripts/image.php?x=0&amp;y=0&amp;id=1162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55" y="4745984"/>
            <a:ext cx="1147846" cy="11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encrypted-tbn1.gstatic.com/images?q=tbn:ANd9GcRFZ9vXzP1vYgGohw5VU7OfaPhn5LUT0Yys-YtRNSRSEqj-bfuZP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13" y="4756722"/>
            <a:ext cx="1317929" cy="112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1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agile tests focus on “</a:t>
            </a:r>
            <a:r>
              <a:rPr lang="en-US" i="1" dirty="0"/>
              <a:t>happy paths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What should happen under normal use</a:t>
            </a:r>
          </a:p>
          <a:p>
            <a:r>
              <a:rPr lang="en-US" dirty="0"/>
              <a:t>They often miss things like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Confused</a:t>
            </a:r>
            <a:r>
              <a:rPr lang="en-US" dirty="0"/>
              <a:t>-user paths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Creative</a:t>
            </a:r>
            <a:r>
              <a:rPr lang="en-US" dirty="0"/>
              <a:t>-user paths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Malicious</a:t>
            </a:r>
            <a:r>
              <a:rPr lang="en-US" dirty="0"/>
              <a:t>-user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16768" y="4008699"/>
            <a:ext cx="54864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agile methods literature does not give much guidance</a:t>
            </a:r>
          </a:p>
        </p:txBody>
      </p:sp>
    </p:spTree>
    <p:extLst>
      <p:ext uri="{BB962C8B-B14F-4D97-AF65-F5344CB8AC3E}">
        <p14:creationId xmlns:p14="http://schemas.microsoft.com/office/powerpoint/2010/main" val="186663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Testers Do?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7086600" cy="584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sv-SE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Ummm ... Excuse me, Professor ...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45567" y="5334000"/>
            <a:ext cx="4559969" cy="584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What do I </a:t>
            </a:r>
            <a:r>
              <a:rPr lang="sv-SE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DO</a:t>
            </a:r>
            <a:r>
              <a:rPr lang="sv-SE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1889275"/>
            <a:ext cx="3588150" cy="32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Good Tests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28338" y="906378"/>
            <a:ext cx="5959641" cy="2667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  <a:latin typeface="Gill Sans MT" panose="020B0502020104020203" pitchFamily="34" charset="0"/>
              </a:rPr>
              <a:t>Use a human-based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latin typeface="Gill Sans MT" panose="020B0502020104020203" pitchFamily="34" charset="0"/>
              </a:rPr>
              <a:t>Create</a:t>
            </a:r>
            <a:r>
              <a:rPr kumimoji="0" lang="en-US" sz="2400" b="0" u="none" strike="noStrike" cap="none" normalizeH="0" dirty="0">
                <a:ln>
                  <a:noFill/>
                </a:ln>
                <a:solidFill>
                  <a:schemeClr val="tx2"/>
                </a:solidFill>
                <a:latin typeface="Gill Sans MT" panose="020B0502020104020203" pitchFamily="34" charset="0"/>
              </a:rPr>
              <a:t> additional user stories that describe non-happy 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How do you know when you’re finished?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Some people are very good at this, some are bad, and it’s hard to teach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767263" y="3862136"/>
            <a:ext cx="6204286" cy="2667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  <a:latin typeface="Gill Sans MT" panose="020B0502020104020203" pitchFamily="34" charset="0"/>
              </a:rPr>
              <a:t>Use modeling and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Model the input domain to design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Model software behavior with graphs, logic, or grammars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A built-in sense of completion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Much easier to teach—engineering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Requires discrete math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0" y="100330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179" y="378708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95644" y="4371861"/>
            <a:ext cx="1910714" cy="1368539"/>
          </a:xfrm>
          <a:prstGeom prst="rightArrow">
            <a:avLst/>
          </a:prstGeom>
          <a:solidFill>
            <a:srgbClr val="00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Part 2 of book …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9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792705" y="2646939"/>
            <a:ext cx="5522495" cy="39253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dirty="0"/>
              <a:t>I</a:t>
            </a:r>
            <a:r>
              <a:rPr lang="en-US" sz="3200" dirty="0"/>
              <a:t>n</a:t>
            </a:r>
            <a:r>
              <a:rPr lang="en-US" dirty="0"/>
              <a:t>creased</a:t>
            </a:r>
            <a:r>
              <a:rPr lang="en-US" sz="3200" dirty="0"/>
              <a:t> </a:t>
            </a:r>
            <a:r>
              <a:rPr lang="en-US" dirty="0"/>
              <a:t>E</a:t>
            </a:r>
            <a:r>
              <a:rPr lang="en-US" sz="3200" dirty="0"/>
              <a:t>m</a:t>
            </a:r>
            <a:r>
              <a:rPr lang="en-US" dirty="0"/>
              <a:t>phasis</a:t>
            </a:r>
            <a:r>
              <a:rPr lang="en-US" sz="3200" dirty="0"/>
              <a:t> on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>
                <a:solidFill>
                  <a:schemeClr val="tx2"/>
                </a:solidFill>
              </a:rPr>
              <a:t>traditional</a:t>
            </a:r>
            <a:r>
              <a:rPr lang="en-US" dirty="0"/>
              <a:t> software development methods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Upfront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Extensive </a:t>
            </a:r>
            <a:r>
              <a:rPr lang="en-US" dirty="0">
                <a:solidFill>
                  <a:schemeClr val="tx2"/>
                </a:solidFill>
              </a:rPr>
              <a:t>modeling</a:t>
            </a:r>
          </a:p>
          <a:p>
            <a:pPr lvl="1"/>
            <a:r>
              <a:rPr lang="en-US" dirty="0"/>
              <a:t>Reveal </a:t>
            </a:r>
            <a:r>
              <a:rPr lang="en-US" dirty="0">
                <a:solidFill>
                  <a:schemeClr val="tx2"/>
                </a:solidFill>
              </a:rPr>
              <a:t>problems</a:t>
            </a:r>
            <a:r>
              <a:rPr lang="en-US" dirty="0"/>
              <a:t> as early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719168" y="5907496"/>
            <a:ext cx="3669632" cy="12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2719168" y="2816726"/>
            <a:ext cx="0" cy="3116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Arc 13"/>
          <p:cNvSpPr/>
          <p:nvPr/>
        </p:nvSpPr>
        <p:spPr bwMode="auto">
          <a:xfrm rot="10800000" flipH="1">
            <a:off x="78202" y="1034708"/>
            <a:ext cx="6021830" cy="4752472"/>
          </a:xfrm>
          <a:prstGeom prst="arc">
            <a:avLst>
              <a:gd name="adj1" fmla="val 16200000"/>
              <a:gd name="adj2" fmla="val 21522412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3353" y="617219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Original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809260" y="5919528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0961" y="6192237"/>
            <a:ext cx="105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Revision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478900" y="5939573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2031681" y="504288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Delta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719168" y="5705578"/>
            <a:ext cx="109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719168" y="4825465"/>
            <a:ext cx="27681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606999" y="4825465"/>
            <a:ext cx="0" cy="856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76898" y="588613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49343" y="3998300"/>
            <a:ext cx="86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Cost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90557" y="2756093"/>
            <a:ext cx="313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More work must be revised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8971" y="3190246"/>
            <a:ext cx="359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Root problem   is harder to find</a:t>
            </a:r>
          </a:p>
        </p:txBody>
      </p:sp>
    </p:spTree>
    <p:extLst>
      <p:ext uri="{BB962C8B-B14F-4D97-AF65-F5344CB8AC3E}">
        <p14:creationId xmlns:p14="http://schemas.microsoft.com/office/powerpoint/2010/main" val="199206737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rgbClr val="C00000"/>
                </a:solidFill>
              </a:rPr>
              <a:t>companies are putting testing first</a:t>
            </a:r>
          </a:p>
          <a:p>
            <a:pPr>
              <a:lnSpc>
                <a:spcPct val="110000"/>
              </a:lnSpc>
            </a:pPr>
            <a:r>
              <a:rPr lang="en-US" dirty="0"/>
              <a:t>This can dramatically </a:t>
            </a:r>
            <a:r>
              <a:rPr lang="en-US" dirty="0">
                <a:solidFill>
                  <a:schemeClr val="tx2"/>
                </a:solidFill>
              </a:rPr>
              <a:t>decrease cost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increase quality</a:t>
            </a:r>
          </a:p>
          <a:p>
            <a:pPr>
              <a:lnSpc>
                <a:spcPct val="110000"/>
              </a:lnSpc>
            </a:pPr>
            <a:r>
              <a:rPr lang="en-US" dirty="0"/>
              <a:t>A different view of “</a:t>
            </a:r>
            <a:r>
              <a:rPr lang="en-US" i="1" dirty="0">
                <a:solidFill>
                  <a:schemeClr val="tx2"/>
                </a:solidFill>
              </a:rPr>
              <a:t>correctness</a:t>
            </a:r>
            <a:r>
              <a:rPr lang="en-US" dirty="0"/>
              <a:t>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Restricted but practical</a:t>
            </a:r>
          </a:p>
          <a:p>
            <a:pPr>
              <a:lnSpc>
                <a:spcPct val="110000"/>
              </a:lnSpc>
            </a:pPr>
            <a:r>
              <a:rPr lang="en-US" dirty="0"/>
              <a:t>Embraces </a:t>
            </a:r>
            <a:r>
              <a:rPr lang="en-US" dirty="0">
                <a:solidFill>
                  <a:schemeClr val="tx2"/>
                </a:solidFill>
              </a:rPr>
              <a:t>evolutionary design</a:t>
            </a:r>
          </a:p>
          <a:p>
            <a:pPr>
              <a:lnSpc>
                <a:spcPct val="110000"/>
              </a:lnSpc>
            </a:pPr>
            <a:r>
              <a:rPr lang="en-US" dirty="0"/>
              <a:t>TDD is definitely </a:t>
            </a:r>
            <a:r>
              <a:rPr lang="en-US" dirty="0">
                <a:solidFill>
                  <a:schemeClr val="tx2"/>
                </a:solidFill>
              </a:rPr>
              <a:t>not</a:t>
            </a:r>
            <a:r>
              <a:rPr lang="en-US" dirty="0"/>
              <a:t> test automation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Test automation is a </a:t>
            </a:r>
            <a:r>
              <a:rPr lang="en-US" dirty="0">
                <a:solidFill>
                  <a:schemeClr val="tx2"/>
                </a:solidFill>
              </a:rPr>
              <a:t>prerequisite</a:t>
            </a:r>
            <a:r>
              <a:rPr lang="en-US" dirty="0"/>
              <a:t> to TDD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Agile tests</a:t>
            </a:r>
            <a:r>
              <a:rPr lang="en-US" dirty="0"/>
              <a:t> aren’t enough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941468"/>
            <a:ext cx="8966200" cy="3559593"/>
          </a:xfrm>
        </p:spPr>
        <p:txBody>
          <a:bodyPr/>
          <a:lstStyle/>
          <a:p>
            <a:r>
              <a:rPr lang="en-US" dirty="0"/>
              <a:t>These are true if </a:t>
            </a:r>
            <a:r>
              <a:rPr lang="en-US" dirty="0">
                <a:solidFill>
                  <a:srgbClr val="FF0066"/>
                </a:solidFill>
              </a:rPr>
              <a:t>requirements are always complete </a:t>
            </a:r>
            <a:r>
              <a:rPr lang="en-US" dirty="0"/>
              <a:t>and current</a:t>
            </a:r>
          </a:p>
          <a:p>
            <a:r>
              <a:rPr lang="en-US" dirty="0"/>
              <a:t>But those annoying customers keep changing their minds!</a:t>
            </a:r>
          </a:p>
          <a:p>
            <a:pPr lvl="1"/>
            <a:r>
              <a:rPr lang="en-US" dirty="0"/>
              <a:t>Humans are naturally good at approximating</a:t>
            </a:r>
          </a:p>
          <a:p>
            <a:pPr lvl="1"/>
            <a:r>
              <a:rPr lang="en-US" dirty="0"/>
              <a:t>But pretty bad at perfecting</a:t>
            </a:r>
          </a:p>
          <a:p>
            <a:r>
              <a:rPr lang="en-US" dirty="0"/>
              <a:t>These two assumptions have made software engineering </a:t>
            </a:r>
            <a:r>
              <a:rPr lang="en-US" dirty="0">
                <a:solidFill>
                  <a:srgbClr val="FF0000"/>
                </a:solidFill>
              </a:rPr>
              <a:t>frustrating</a:t>
            </a:r>
            <a:r>
              <a:rPr lang="en-US" dirty="0"/>
              <a:t> and difficult for decades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7408" y="872040"/>
            <a:ext cx="8842208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Modeling and analysis can identify potential problems early in development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5376" y="1922403"/>
            <a:ext cx="885424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Savings implied by the cost-of-change curve justify the cost of modeling and analysis over the life of the project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8133" y="6069750"/>
            <a:ext cx="3581483" cy="52322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>
              <a:buFont typeface="Monotype Sorts" charset="2"/>
              <a:buNone/>
            </a:pPr>
            <a:r>
              <a:rPr lang="en-US" sz="2800" b="0" dirty="0">
                <a:latin typeface="Gill Sans MT" panose="020B0502020104020203" pitchFamily="34" charset="0"/>
              </a:rPr>
              <a:t>Thus, agile methods …</a:t>
            </a:r>
            <a:endParaRPr lang="en-US" sz="2800" b="0" u="sng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2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Agile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392370" cy="5731228"/>
          </a:xfrm>
        </p:spPr>
        <p:txBody>
          <a:bodyPr/>
          <a:lstStyle/>
          <a:p>
            <a:r>
              <a:rPr lang="en-US" dirty="0"/>
              <a:t>Agile methods start by recognizing that </a:t>
            </a:r>
            <a:r>
              <a:rPr lang="en-US" dirty="0">
                <a:solidFill>
                  <a:schemeClr val="tx2"/>
                </a:solidFill>
              </a:rPr>
              <a:t>neither assumption</a:t>
            </a:r>
            <a:r>
              <a:rPr lang="en-US" dirty="0"/>
              <a:t> is valid for many current software projects</a:t>
            </a:r>
          </a:p>
          <a:p>
            <a:pPr lvl="1"/>
            <a:r>
              <a:rPr lang="en-US" dirty="0"/>
              <a:t>Software engineers are </a:t>
            </a:r>
            <a:r>
              <a:rPr lang="en-US" dirty="0">
                <a:solidFill>
                  <a:schemeClr val="tx2"/>
                </a:solidFill>
              </a:rPr>
              <a:t>not good at developing requirements</a:t>
            </a:r>
          </a:p>
          <a:p>
            <a:pPr lvl="1"/>
            <a:r>
              <a:rPr lang="en-US" dirty="0"/>
              <a:t>We do not anticipate many </a:t>
            </a:r>
            <a:r>
              <a:rPr lang="en-US" dirty="0">
                <a:solidFill>
                  <a:schemeClr val="tx2"/>
                </a:solidFill>
              </a:rPr>
              <a:t>changes</a:t>
            </a:r>
          </a:p>
          <a:p>
            <a:pPr lvl="1"/>
            <a:r>
              <a:rPr lang="en-US" dirty="0"/>
              <a:t>Many of the changes we do anticipate are </a:t>
            </a:r>
            <a:r>
              <a:rPr lang="en-US" dirty="0">
                <a:solidFill>
                  <a:schemeClr val="tx2"/>
                </a:solidFill>
              </a:rPr>
              <a:t>not needed</a:t>
            </a:r>
          </a:p>
          <a:p>
            <a:r>
              <a:rPr lang="en-US" dirty="0"/>
              <a:t>Requirements (and other “non-executable artifacts”) tend to go </a:t>
            </a:r>
            <a:r>
              <a:rPr lang="en-US" dirty="0">
                <a:solidFill>
                  <a:schemeClr val="tx2"/>
                </a:solidFill>
              </a:rPr>
              <a:t>out of date</a:t>
            </a:r>
            <a:r>
              <a:rPr lang="en-US" dirty="0"/>
              <a:t> very quickly</a:t>
            </a:r>
          </a:p>
          <a:p>
            <a:pPr lvl="1"/>
            <a:r>
              <a:rPr lang="en-US" dirty="0"/>
              <a:t>We seldom take time to </a:t>
            </a:r>
            <a:r>
              <a:rPr lang="en-US" dirty="0">
                <a:solidFill>
                  <a:schemeClr val="tx2"/>
                </a:solidFill>
              </a:rPr>
              <a:t>update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Many current software projects </a:t>
            </a:r>
            <a:r>
              <a:rPr lang="en-US" dirty="0">
                <a:solidFill>
                  <a:schemeClr val="tx2"/>
                </a:solidFill>
              </a:rPr>
              <a:t>change continuously</a:t>
            </a:r>
          </a:p>
          <a:p>
            <a:r>
              <a:rPr lang="en-US" dirty="0"/>
              <a:t>Agile methods expect software to </a:t>
            </a:r>
            <a:r>
              <a:rPr lang="en-US" dirty="0">
                <a:solidFill>
                  <a:schemeClr val="tx2"/>
                </a:solidFill>
              </a:rPr>
              <a:t>start small and evolve</a:t>
            </a:r>
            <a:r>
              <a:rPr lang="en-US" dirty="0"/>
              <a:t> over time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Embraces software evolution instead of fighting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C0C6B-C6DC-4E02-81A0-F40ED8E65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80" y="43780"/>
            <a:ext cx="1608020" cy="12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2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Introduction to Software Testing, Edition 2  (Ch 4)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1FAEA-FB61-49EA-83B9-B0A89AFA292A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221" y="76200"/>
            <a:ext cx="8963526" cy="574878"/>
          </a:xfrm>
        </p:spPr>
        <p:txBody>
          <a:bodyPr/>
          <a:lstStyle/>
          <a:p>
            <a:r>
              <a:rPr lang="en-US" dirty="0"/>
              <a:t>Supporting Evolutionary Design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435768"/>
          </a:xfrm>
        </p:spPr>
        <p:txBody>
          <a:bodyPr/>
          <a:lstStyle/>
          <a:p>
            <a:pPr>
              <a:buNone/>
            </a:pPr>
            <a:r>
              <a:rPr lang="en-US" dirty="0"/>
              <a:t>Traditional design advice says to anticipate changes</a:t>
            </a:r>
          </a:p>
          <a:p>
            <a:pPr>
              <a:buNone/>
            </a:pPr>
            <a:r>
              <a:rPr lang="en-US" dirty="0"/>
              <a:t>Designers often anticipate changes that do not happen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565496" y="5903496"/>
            <a:ext cx="79889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Both anticipated and unanticipated changes affect design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553200" y="2819400"/>
            <a:ext cx="1905000" cy="16002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Evolving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Design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2589" y="3962400"/>
            <a:ext cx="2671011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Unanticipated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  Change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388894" y="1981200"/>
            <a:ext cx="243840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Anticipated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  Change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81000" y="2743200"/>
            <a:ext cx="266700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sz="20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nticipated</a:t>
            </a:r>
            <a:endParaRPr lang="en-US" sz="20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change that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chemeClr val="tx1"/>
                </a:solidFill>
                <a:latin typeface="Gill Sans MT" panose="020B0502020104020203" pitchFamily="34" charset="0"/>
              </a:rPr>
              <a:t>doesn’t </a:t>
            </a:r>
            <a:r>
              <a:rPr 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h</a:t>
            </a:r>
            <a:r>
              <a:rPr lang="en-US" sz="2000" i="1" dirty="0">
                <a:solidFill>
                  <a:schemeClr val="tx1"/>
                </a:solidFill>
                <a:latin typeface="Gill Sans MT" panose="020B0502020104020203" pitchFamily="34" charset="0"/>
              </a:rPr>
              <a:t>appen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16" name="Straight Arrow Connector 15"/>
          <p:cNvCxnSpPr>
            <a:stCxn id="13" idx="6"/>
          </p:cNvCxnSpPr>
          <p:nvPr/>
        </p:nvCxnSpPr>
        <p:spPr bwMode="auto">
          <a:xfrm>
            <a:off x="5827294" y="2819400"/>
            <a:ext cx="725906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2" idx="6"/>
          </p:cNvCxnSpPr>
          <p:nvPr/>
        </p:nvCxnSpPr>
        <p:spPr bwMode="auto">
          <a:xfrm flipV="1">
            <a:off x="59436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9158156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Harness as Guardian</a:t>
            </a:r>
            <a:r>
              <a:rPr lang="en-US" sz="2800" dirty="0"/>
              <a:t> (4.2)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7854" y="1031087"/>
            <a:ext cx="520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Correctness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3387" y="1716510"/>
            <a:ext cx="2809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Agile Correctness</a:t>
            </a:r>
          </a:p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(Existential)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851926" y="3229272"/>
            <a:ext cx="3348593" cy="2981050"/>
            <a:chOff x="1849049" y="2768157"/>
            <a:chExt cx="3348593" cy="29810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849049" y="2768157"/>
              <a:ext cx="3348593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504863" y="5249135"/>
              <a:ext cx="2597623" cy="85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504863" y="2839622"/>
              <a:ext cx="0" cy="24180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042813" y="5337132"/>
              <a:ext cx="285041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1326" y="4403545"/>
              <a:ext cx="262347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Y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2739747" y="5243418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561723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50735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2439676" y="5023580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2439676" y="3136107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583294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4282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2439676" y="4078011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149232" y="4911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9232" y="39660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20991" y="3024151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1149" y="5305555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V="1">
              <a:off x="2504863" y="3050706"/>
              <a:ext cx="2206946" cy="220694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3081560" y="4712538"/>
              <a:ext cx="569176" cy="541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 flipV="1">
              <a:off x="2747275" y="5048516"/>
              <a:ext cx="215740" cy="2050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 flipV="1">
              <a:off x="2847147" y="4918079"/>
              <a:ext cx="352954" cy="3355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 flipV="1">
              <a:off x="2985395" y="4835974"/>
              <a:ext cx="439324" cy="4176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2662136" y="5180036"/>
              <a:ext cx="77387" cy="73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 flipV="1">
              <a:off x="3807188" y="3952579"/>
              <a:ext cx="1145372" cy="1088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 flipV="1">
              <a:off x="3713164" y="4078786"/>
              <a:ext cx="1235856" cy="117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 flipV="1">
              <a:off x="3615592" y="4133927"/>
              <a:ext cx="1177850" cy="1119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 flipV="1">
              <a:off x="3544415" y="4281515"/>
              <a:ext cx="1022593" cy="9720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403575" y="4363811"/>
              <a:ext cx="936021" cy="889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H="1" flipV="1">
              <a:off x="3314039" y="4494778"/>
              <a:ext cx="798250" cy="7588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 flipV="1">
              <a:off x="3185334" y="4591009"/>
              <a:ext cx="697018" cy="662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flipH="1" flipV="1">
              <a:off x="4624880" y="3208816"/>
              <a:ext cx="327680" cy="3114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H="1" flipV="1">
              <a:off x="4491500" y="3302066"/>
              <a:ext cx="461060" cy="4382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364416" y="3393484"/>
              <a:ext cx="588144" cy="559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 flipV="1">
              <a:off x="4262545" y="3514890"/>
              <a:ext cx="690015" cy="6559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H="1" flipV="1">
              <a:off x="4159727" y="3637194"/>
              <a:ext cx="785868" cy="747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H="1" flipV="1">
              <a:off x="4055711" y="3750538"/>
              <a:ext cx="884140" cy="8404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H="1" flipV="1">
              <a:off x="3916640" y="3836580"/>
              <a:ext cx="1035920" cy="9847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712809" y="1716510"/>
            <a:ext cx="3626826" cy="1384995"/>
            <a:chOff x="289812" y="1696452"/>
            <a:chExt cx="362682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289812" y="1696452"/>
              <a:ext cx="36268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Traditional Correctness</a:t>
              </a:r>
            </a:p>
            <a:p>
              <a:pPr algn="ctr"/>
              <a:r>
                <a:rPr lang="en-US" sz="28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(Universal)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V</a:t>
              </a:r>
              <a:r>
                <a:rPr lang="en-US" sz="28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x,y</a:t>
              </a:r>
              <a:r>
                <a:rPr lang="en-US" sz="2800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x ≥ y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>
              <a:off x="1354300" y="2753255"/>
              <a:ext cx="14631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5556242" y="3229272"/>
            <a:ext cx="2699890" cy="2981050"/>
            <a:chOff x="5290631" y="3229272"/>
            <a:chExt cx="2699890" cy="2981050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5290631" y="3229272"/>
              <a:ext cx="2699890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82058" y="3750301"/>
              <a:ext cx="251703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(1, 1) </a:t>
              </a:r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 (1, 0)  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 (0, 1)  F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 (10, 5)  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 (10, 12)  F  }</a:t>
              </a:r>
              <a:endPara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306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Limited View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traditional</a:t>
            </a:r>
            <a:r>
              <a:rPr lang="en-US" dirty="0"/>
              <a:t> methods, we try to define </a:t>
            </a:r>
            <a:r>
              <a:rPr lang="en-US" dirty="0">
                <a:solidFill>
                  <a:schemeClr val="tx2"/>
                </a:solidFill>
              </a:rPr>
              <a:t>all correct behavior</a:t>
            </a:r>
            <a:r>
              <a:rPr lang="en-US" dirty="0"/>
              <a:t> completely, at the beginning</a:t>
            </a:r>
          </a:p>
          <a:p>
            <a:pPr lvl="1"/>
            <a:r>
              <a:rPr lang="en-US" dirty="0"/>
              <a:t>What is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“correctness” </a:t>
            </a:r>
            <a:r>
              <a:rPr lang="en-US" dirty="0">
                <a:solidFill>
                  <a:schemeClr val="tx2"/>
                </a:solidFill>
              </a:rPr>
              <a:t>mean anything</a:t>
            </a:r>
            <a:r>
              <a:rPr lang="en-US" dirty="0"/>
              <a:t> in large engineering products?</a:t>
            </a:r>
          </a:p>
          <a:p>
            <a:pPr lvl="1"/>
            <a:r>
              <a:rPr lang="en-US" dirty="0"/>
              <a:t> People are </a:t>
            </a:r>
            <a:r>
              <a:rPr lang="en-US" dirty="0">
                <a:solidFill>
                  <a:schemeClr val="tx2"/>
                </a:solidFill>
              </a:rPr>
              <a:t>VERY BAD </a:t>
            </a:r>
            <a:r>
              <a:rPr lang="en-US" dirty="0"/>
              <a:t>at completely defining correctness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agile</a:t>
            </a:r>
            <a:r>
              <a:rPr lang="en-US" dirty="0"/>
              <a:t> methods, we redefine correctness to be </a:t>
            </a:r>
            <a:r>
              <a:rPr lang="en-US" dirty="0">
                <a:solidFill>
                  <a:schemeClr val="tx2"/>
                </a:solidFill>
              </a:rPr>
              <a:t>relative</a:t>
            </a:r>
            <a:r>
              <a:rPr lang="en-US" dirty="0"/>
              <a:t> to a specific set of tests</a:t>
            </a:r>
          </a:p>
          <a:p>
            <a:pPr lvl="1"/>
            <a:r>
              <a:rPr lang="en-US" dirty="0"/>
              <a:t>If the software behaves correctly </a:t>
            </a:r>
            <a:r>
              <a:rPr lang="en-US" dirty="0">
                <a:solidFill>
                  <a:schemeClr val="tx2"/>
                </a:solidFill>
              </a:rPr>
              <a:t>on the tests</a:t>
            </a:r>
            <a:r>
              <a:rPr lang="en-US" dirty="0"/>
              <a:t>, it is “correct”</a:t>
            </a:r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chemeClr val="tx2"/>
                </a:solidFill>
              </a:rPr>
              <a:t>defining all</a:t>
            </a:r>
            <a:r>
              <a:rPr lang="en-US" dirty="0"/>
              <a:t> behaviors, we </a:t>
            </a:r>
            <a:r>
              <a:rPr lang="en-US" dirty="0">
                <a:solidFill>
                  <a:schemeClr val="tx2"/>
                </a:solidFill>
              </a:rPr>
              <a:t>demonstrate some</a:t>
            </a:r>
            <a:r>
              <a:rPr lang="en-US" dirty="0"/>
              <a:t> behaviors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Mathematicians may be disappointed at the lack of completeness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5582555"/>
            <a:ext cx="8262938" cy="5847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But software engineers </a:t>
            </a:r>
            <a:r>
              <a:rPr lang="en-US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ain’t</a:t>
            </a:r>
            <a:r>
              <a:rPr 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mathematicians!</a:t>
            </a:r>
          </a:p>
        </p:txBody>
      </p:sp>
    </p:spTree>
    <p:extLst>
      <p:ext uri="{BB962C8B-B14F-4D97-AF65-F5344CB8AC3E}">
        <p14:creationId xmlns:p14="http://schemas.microsoft.com/office/powerpoint/2010/main" val="1679877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" y="-93032"/>
            <a:ext cx="9048750" cy="915987"/>
          </a:xfrm>
        </p:spPr>
        <p:txBody>
          <a:bodyPr/>
          <a:lstStyle/>
          <a:p>
            <a:r>
              <a:rPr lang="en-US" dirty="0"/>
              <a:t>Test Harnesses Verify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237874"/>
            <a:ext cx="8966200" cy="4323347"/>
          </a:xfrm>
        </p:spPr>
        <p:txBody>
          <a:bodyPr/>
          <a:lstStyle/>
          <a:p>
            <a:r>
              <a:rPr lang="en-US" dirty="0"/>
              <a:t>Tests must be </a:t>
            </a:r>
            <a:r>
              <a:rPr lang="en-US" dirty="0">
                <a:solidFill>
                  <a:schemeClr val="tx2"/>
                </a:solidFill>
              </a:rPr>
              <a:t>automated</a:t>
            </a:r>
          </a:p>
          <a:p>
            <a:pPr lvl="1"/>
            <a:r>
              <a:rPr lang="en-US" dirty="0"/>
              <a:t>Test automation is a </a:t>
            </a:r>
            <a:r>
              <a:rPr lang="en-US" dirty="0">
                <a:solidFill>
                  <a:schemeClr val="tx2"/>
                </a:solidFill>
              </a:rPr>
              <a:t>prerequisite</a:t>
            </a:r>
            <a:r>
              <a:rPr lang="en-US" dirty="0"/>
              <a:t> to test driven development</a:t>
            </a:r>
          </a:p>
          <a:p>
            <a:r>
              <a:rPr lang="en-US" dirty="0"/>
              <a:t>Every test must include a </a:t>
            </a:r>
            <a:r>
              <a:rPr lang="en-US" dirty="0">
                <a:solidFill>
                  <a:schemeClr val="tx2"/>
                </a:solidFill>
              </a:rPr>
              <a:t>test oracle</a:t>
            </a:r>
            <a:r>
              <a:rPr lang="en-US" dirty="0"/>
              <a:t> that can evaluate whether that test executed correctly</a:t>
            </a:r>
          </a:p>
          <a:p>
            <a:r>
              <a:rPr lang="en-US" dirty="0"/>
              <a:t>The tests replace the </a:t>
            </a:r>
            <a:r>
              <a:rPr lang="en-US" dirty="0">
                <a:solidFill>
                  <a:schemeClr val="tx2"/>
                </a:solidFill>
              </a:rPr>
              <a:t>requirements</a:t>
            </a:r>
          </a:p>
          <a:p>
            <a:r>
              <a:rPr lang="en-US" dirty="0"/>
              <a:t>Tests must be </a:t>
            </a:r>
            <a:r>
              <a:rPr lang="en-US" dirty="0">
                <a:solidFill>
                  <a:schemeClr val="tx2"/>
                </a:solidFill>
              </a:rPr>
              <a:t>high quality</a:t>
            </a:r>
            <a:r>
              <a:rPr lang="en-US" dirty="0"/>
              <a:t> and must </a:t>
            </a:r>
            <a:r>
              <a:rPr lang="en-US" dirty="0">
                <a:solidFill>
                  <a:schemeClr val="tx2"/>
                </a:solidFill>
              </a:rPr>
              <a:t>run quickly</a:t>
            </a:r>
          </a:p>
          <a:p>
            <a:r>
              <a:rPr lang="en-US" dirty="0"/>
              <a:t>We run tests </a:t>
            </a:r>
            <a:r>
              <a:rPr lang="en-US" dirty="0">
                <a:solidFill>
                  <a:schemeClr val="tx2"/>
                </a:solidFill>
              </a:rPr>
              <a:t>every time</a:t>
            </a:r>
            <a:r>
              <a:rPr lang="en-US" dirty="0"/>
              <a:t> we make a change to the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022583"/>
            <a:ext cx="826293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test harness</a:t>
            </a:r>
            <a:r>
              <a:rPr lang="en-US" sz="32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runs all automated tests efficiently and reports results to the developers</a:t>
            </a:r>
          </a:p>
        </p:txBody>
      </p:sp>
    </p:spTree>
    <p:extLst>
      <p:ext uri="{BB962C8B-B14F-4D97-AF65-F5344CB8AC3E}">
        <p14:creationId xmlns:p14="http://schemas.microsoft.com/office/powerpoint/2010/main" val="68677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893005"/>
          </a:xfrm>
        </p:spPr>
        <p:txBody>
          <a:bodyPr/>
          <a:lstStyle/>
          <a:p>
            <a:r>
              <a:rPr lang="en-US" dirty="0"/>
              <a:t>Agile methods work best when the current version of the software can be run against all tests at any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804584"/>
            <a:ext cx="8262938" cy="1446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continuous integration server</a:t>
            </a:r>
            <a:r>
              <a:rPr lang="en-US" sz="32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rebuilds the system, returns, and reverifies tests whenever </a:t>
            </a:r>
            <a:r>
              <a:rPr lang="en-US" sz="2800" b="0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any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update is checked into the repository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398" y="3332719"/>
            <a:ext cx="8966200" cy="20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Mistakes are caught earlier</a:t>
            </a:r>
          </a:p>
          <a:p>
            <a:r>
              <a:rPr lang="en-US" kern="0" dirty="0"/>
              <a:t>Other developers are aware of changes early</a:t>
            </a:r>
          </a:p>
          <a:p>
            <a:r>
              <a:rPr lang="en-US" kern="0" dirty="0"/>
              <a:t>The rebuild and </a:t>
            </a:r>
            <a:r>
              <a:rPr lang="en-US" kern="0" dirty="0" err="1"/>
              <a:t>reverify</a:t>
            </a:r>
            <a:r>
              <a:rPr lang="en-US" kern="0" dirty="0"/>
              <a:t> must happen as soon as possible</a:t>
            </a:r>
          </a:p>
          <a:p>
            <a:pPr lvl="1"/>
            <a:r>
              <a:rPr lang="en-US" kern="0" dirty="0"/>
              <a:t>Thus, tests need to execute quickly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9301" y="5416284"/>
            <a:ext cx="8262938" cy="101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continuous integration server</a:t>
            </a:r>
            <a:r>
              <a:rPr lang="en-US" sz="32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does not just run tests, it decides if a modified system is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still correct</a:t>
            </a:r>
          </a:p>
        </p:txBody>
      </p:sp>
    </p:spTree>
    <p:extLst>
      <p:ext uri="{BB962C8B-B14F-4D97-AF65-F5344CB8AC3E}">
        <p14:creationId xmlns:p14="http://schemas.microsoft.com/office/powerpoint/2010/main" val="133262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 animBg="1" autoUpdateAnimBg="0"/>
    </p:bldLst>
  </p:timing>
</p:sld>
</file>

<file path=ppt/theme/theme1.xml><?xml version="1.0" encoding="utf-8"?>
<a:theme xmlns:a="http://schemas.openxmlformats.org/drawingml/2006/main" name="intro">
  <a:themeElements>
    <a:clrScheme name="intro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2827</TotalTime>
  <Pages>49</Pages>
  <Words>1431</Words>
  <Application>Microsoft Office PowerPoint</Application>
  <PresentationFormat>On-screen Show (4:3)</PresentationFormat>
  <Paragraphs>242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Century</vt:lpstr>
      <vt:lpstr>Comic Sans MS</vt:lpstr>
      <vt:lpstr>Gill Sans MT</vt:lpstr>
      <vt:lpstr>Monotype Sorts</vt:lpstr>
      <vt:lpstr>Times New Roman</vt:lpstr>
      <vt:lpstr>Verdana</vt:lpstr>
      <vt:lpstr>Wingdings</vt:lpstr>
      <vt:lpstr>intro</vt:lpstr>
      <vt:lpstr>Introduction to Software Testing (2nd edition) Chapter 4  Putting Testing First</vt:lpstr>
      <vt:lpstr>The Increased Emphasis on Testing</vt:lpstr>
      <vt:lpstr>Traditional Assumptions</vt:lpstr>
      <vt:lpstr>Why Be Agile ?</vt:lpstr>
      <vt:lpstr>Supporting Evolutionary Design</vt:lpstr>
      <vt:lpstr>The Test Harness as Guardian (4.2)</vt:lpstr>
      <vt:lpstr>A Limited View of Correctness</vt:lpstr>
      <vt:lpstr>Test Harnesses Verify Correctness</vt:lpstr>
      <vt:lpstr>Continuous Integration</vt:lpstr>
      <vt:lpstr>Continuous Integration Reduces Risk</vt:lpstr>
      <vt:lpstr>System Tests in Agile Methods</vt:lpstr>
      <vt:lpstr>User Stories</vt:lpstr>
      <vt:lpstr>Acceptance Tests in Agile Methods</vt:lpstr>
      <vt:lpstr>Adding Tests to Existing Systems</vt:lpstr>
      <vt:lpstr>Incremental TDD</vt:lpstr>
      <vt:lpstr>The Testing Shortfall</vt:lpstr>
      <vt:lpstr>Why Not?</vt:lpstr>
      <vt:lpstr>What Should Testers Do?</vt:lpstr>
      <vt:lpstr>Design Good Tests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Morteza Zakeri</cp:lastModifiedBy>
  <cp:revision>331</cp:revision>
  <cp:lastPrinted>2014-09-15T19:36:17Z</cp:lastPrinted>
  <dcterms:created xsi:type="dcterms:W3CDTF">1996-06-15T03:21:08Z</dcterms:created>
  <dcterms:modified xsi:type="dcterms:W3CDTF">2024-03-27T16:45:16Z</dcterms:modified>
</cp:coreProperties>
</file>