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43" r:id="rId2"/>
    <p:sldId id="453" r:id="rId3"/>
    <p:sldId id="811" r:id="rId4"/>
    <p:sldId id="812" r:id="rId5"/>
    <p:sldId id="294" r:id="rId6"/>
    <p:sldId id="454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  <a:srgbClr val="990099"/>
    <a:srgbClr val="33CC33"/>
    <a:srgbClr val="00145A"/>
    <a:srgbClr val="FF0066"/>
    <a:srgbClr val="6699FF"/>
    <a:srgbClr val="FFDC6D"/>
    <a:srgbClr val="E6E6E6"/>
    <a:srgbClr val="001E5A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87779" autoAdjust="0"/>
  </p:normalViewPr>
  <p:slideViewPr>
    <p:cSldViewPr snapToGrid="0">
      <p:cViewPr varScale="1">
        <p:scale>
          <a:sx n="96" d="100"/>
          <a:sy n="96" d="100"/>
        </p:scale>
        <p:origin x="2136" y="96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02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fld id="{D9F5B512-CDD9-4BC1-B82A-5A4144EC0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37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34E319-0424-425B-9C80-9677C9F2A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6" tIns="48659" rIns="97316" bIns="48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608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262313" y="9144000"/>
            <a:ext cx="7889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85" tIns="46981" rIns="92285" bIns="46981">
            <a:spAutoFit/>
          </a:bodyPr>
          <a:lstStyle>
            <a:lvl1pPr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>
                <a:solidFill>
                  <a:schemeClr val="tx1"/>
                </a:solidFill>
              </a:rPr>
              <a:t>Page </a:t>
            </a:r>
            <a:fld id="{0C6F441A-AA09-4A39-B609-07294F4F15BB}" type="slidenum">
              <a:rPr lang="en-US" altLang="en-US" sz="14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65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2D00990-A5B2-41C8-83DA-768256BDE711}" type="slidenum">
              <a:rPr lang="en-US" altLang="en-US" sz="1100" b="0">
                <a:solidFill>
                  <a:schemeClr val="tx1"/>
                </a:solidFill>
              </a:rPr>
              <a:pPr/>
              <a:t>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E5B5301A-47D4-41C6-831D-6C265059CC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1F2A0A-1E16-4482-ACBE-4DD6E692698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ED89ACB-6CCD-4281-9039-1B1D2F51C5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279EC85-1B5C-4728-9A5C-EB99CCC8B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309BD-AF2B-43B5-943C-297635D56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64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DA3E3-0053-4E43-B5FC-8ECC53903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776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46038"/>
            <a:ext cx="2238375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63" y="46038"/>
            <a:ext cx="6565900" cy="6407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A0468-236F-441B-B660-08AD417F9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199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3825" y="6508750"/>
            <a:ext cx="3976688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37038" y="6499225"/>
            <a:ext cx="28956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5663" y="6489700"/>
            <a:ext cx="19050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079ED-A84C-489D-8652-BBA1953C1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87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60425"/>
            <a:ext cx="4402138" cy="2719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2213"/>
            <a:ext cx="4402138" cy="2720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3825" y="6500813"/>
            <a:ext cx="387985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30688" y="6491288"/>
            <a:ext cx="28956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19950" y="6481763"/>
            <a:ext cx="19050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E5244-DC11-41C9-B8C1-BDFCA1FC4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69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46038"/>
            <a:ext cx="8951913" cy="7104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7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900A7-DC3A-4248-8F88-4E7EA883A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79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FA7F6-2645-45EE-B629-B6B09A102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52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94B31-9459-46F3-B8F4-2909EBC07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6CF6B-98B7-407E-B371-58066DCC3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245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3535-583A-4C7E-B683-33983836B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31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D9EDC-03CF-482D-B14B-AB919A89F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877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3A9B8-912F-4593-B920-3E7C524AA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4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86040"/>
            <a:ext cx="3902075" cy="2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8463" y="6578930"/>
            <a:ext cx="2895600" cy="23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9950" y="6571820"/>
            <a:ext cx="1905000" cy="24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3C558B-0F1F-4E78-AAAB-3F1AFC5A1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46038"/>
            <a:ext cx="89519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3" y="860425"/>
            <a:ext cx="8956675" cy="568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 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 </a:t>
            </a:r>
          </a:p>
          <a:p>
            <a:pPr lvl="4"/>
            <a:r>
              <a:rPr lang="en-US" alt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4287" y="-1"/>
            <a:ext cx="8695425" cy="2598821"/>
          </a:xfrm>
        </p:spPr>
        <p:txBody>
          <a:bodyPr/>
          <a:lstStyle/>
          <a:p>
            <a:r>
              <a:rPr lang="en-US" altLang="en-US" b="0" dirty="0">
                <a:effectLst/>
              </a:rPr>
              <a:t>Introduction to Software Testing</a:t>
            </a:r>
            <a:br>
              <a:rPr lang="en-US" altLang="en-US" b="0" dirty="0">
                <a:effectLst/>
              </a:rPr>
            </a:br>
            <a:br>
              <a:rPr lang="en-US" altLang="en-US" b="0" dirty="0">
                <a:effectLst/>
              </a:rPr>
            </a:br>
            <a:r>
              <a:rPr lang="en-US" altLang="en-US" sz="2400" b="0" dirty="0"/>
              <a:t>Lecture 10</a:t>
            </a:r>
            <a:br>
              <a:rPr lang="en-US" altLang="en-US" sz="2400" b="0" dirty="0"/>
            </a:br>
            <a:br>
              <a:rPr lang="en-US" altLang="en-US" b="0" dirty="0">
                <a:effectLst/>
              </a:rPr>
            </a:br>
            <a:r>
              <a:rPr lang="en-US" altLang="en-US" b="0" dirty="0">
                <a:solidFill>
                  <a:srgbClr val="7030A0"/>
                </a:solidFill>
              </a:rPr>
              <a:t> </a:t>
            </a:r>
            <a:r>
              <a:rPr lang="en-US" altLang="en-US" dirty="0">
                <a:solidFill>
                  <a:srgbClr val="990099"/>
                </a:solidFill>
              </a:rPr>
              <a:t>Automated Test Generation</a:t>
            </a:r>
            <a:endParaRPr lang="en-US" altLang="en-US" dirty="0">
              <a:solidFill>
                <a:srgbClr val="990099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FA8EC-A1CB-45F9-9A71-70DE9DDD462A}"/>
              </a:ext>
            </a:extLst>
          </p:cNvPr>
          <p:cNvSpPr>
            <a:spLocks noGrp="1" noChangeArrowheads="1"/>
          </p:cNvSpPr>
          <p:nvPr/>
        </p:nvSpPr>
        <p:spPr>
          <a:xfrm>
            <a:off x="866274" y="4541470"/>
            <a:ext cx="7166749" cy="1434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800" b="0" dirty="0"/>
              <a:t>Slides by: </a:t>
            </a:r>
            <a:r>
              <a:rPr lang="en-US" sz="2800" kern="0" dirty="0"/>
              <a:t>Morteza Zakeri</a:t>
            </a:r>
            <a:endParaRPr lang="en-US" sz="2800" dirty="0"/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sz="1600" b="0" dirty="0">
              <a:solidFill>
                <a:srgbClr val="0000CC"/>
              </a:solidFill>
            </a:endParaRPr>
          </a:p>
          <a:p>
            <a:endParaRPr lang="en-US" sz="1600" b="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9C493B3-9CA3-4588-A170-7C93107C1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456" y="6229226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1" dirty="0">
                <a:solidFill>
                  <a:schemeClr val="tx1"/>
                </a:solidFill>
                <a:latin typeface="Comic Sans MS" pitchFamily="66" charset="0"/>
              </a:rPr>
              <a:t>March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EDA1A-2446-4671-BA31-241D04E1D49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90939"/>
            <a:ext cx="8229600" cy="830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+mn-lt"/>
                <a:ea typeface="+mn-ea"/>
                <a:cs typeface="+mn-cs"/>
              </a:rPr>
              <a:t>Instructor: Morteza Zakeri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2CCDBA6-5A62-4E0E-82AF-1431EB1F4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What is Automated Test Generation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3FBD971-566A-4CA0-9E57-6DF4BF796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663" y="860425"/>
            <a:ext cx="8956675" cy="5886604"/>
          </a:xfrm>
        </p:spPr>
        <p:txBody>
          <a:bodyPr/>
          <a:lstStyle/>
          <a:p>
            <a:r>
              <a:rPr lang="en-US" altLang="en-US" sz="2800" dirty="0"/>
              <a:t>Automated testing refers to the techniques which generate the test sets automatically.</a:t>
            </a:r>
          </a:p>
          <a:p>
            <a:pPr algn="just"/>
            <a:endParaRPr lang="en-US" altLang="en-US" b="1" dirty="0">
              <a:solidFill>
                <a:srgbClr val="FF0066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72EF28-9BF2-40BD-9B0E-C07602A8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5C90F-B039-4B4D-A55B-7B4E5DE1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B1869-F170-4975-96E5-E7CBB5BF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466FDE4-2DE6-46AD-91F0-B686A8A30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Generating Test Cases Randomly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E0EDC77-16FA-4CF4-8E6A-35BB99204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187" y="756458"/>
            <a:ext cx="5014912" cy="5982272"/>
          </a:xfrm>
        </p:spPr>
        <p:txBody>
          <a:bodyPr/>
          <a:lstStyle/>
          <a:p>
            <a:pPr marL="381000" indent="-381000" eaLnBrk="1" hangingPunct="1"/>
            <a:r>
              <a:rPr lang="en-US" altLang="en-US" sz="2400" dirty="0"/>
              <a:t>If we pick </a:t>
            </a:r>
            <a:r>
              <a:rPr lang="en-US" altLang="en-US" sz="2400" b="1" dirty="0"/>
              <a:t>test data randomly </a:t>
            </a:r>
            <a:r>
              <a:rPr lang="en-US" altLang="en-US" sz="2400" dirty="0"/>
              <a:t>it is unlikely that we will pick a case where x and y have the same value</a:t>
            </a:r>
          </a:p>
          <a:p>
            <a:pPr marL="381000" indent="-381000" eaLnBrk="1" hangingPunct="1"/>
            <a:r>
              <a:rPr lang="en-US" altLang="en-US" sz="2400" dirty="0"/>
              <a:t>If x and y can take 2</a:t>
            </a:r>
            <a:r>
              <a:rPr lang="en-US" altLang="en-US" sz="2400" baseline="30000" dirty="0"/>
              <a:t>32</a:t>
            </a:r>
            <a:r>
              <a:rPr lang="en-US" altLang="en-US" sz="2400" dirty="0"/>
              <a:t> different values, there are 2</a:t>
            </a:r>
            <a:r>
              <a:rPr lang="en-US" altLang="en-US" sz="2400" baseline="30000" dirty="0"/>
              <a:t>64</a:t>
            </a:r>
            <a:r>
              <a:rPr lang="en-US" altLang="en-US" sz="2400" dirty="0"/>
              <a:t> possible test cases. In 2</a:t>
            </a:r>
            <a:r>
              <a:rPr lang="en-US" altLang="en-US" sz="2400" baseline="30000" dirty="0"/>
              <a:t>32</a:t>
            </a:r>
            <a:r>
              <a:rPr lang="en-US" altLang="en-US" sz="2400" dirty="0"/>
              <a:t> of them x and y are equal </a:t>
            </a:r>
          </a:p>
          <a:p>
            <a:pPr marL="838200" lvl="1" indent="-381000" eaLnBrk="1" hangingPunct="1"/>
            <a:r>
              <a:rPr lang="en-US" altLang="en-US" sz="2000" dirty="0"/>
              <a:t>probability of picking a case where x is equal to y is 2</a:t>
            </a:r>
            <a:r>
              <a:rPr lang="en-US" altLang="en-US" sz="2000" baseline="30000" dirty="0"/>
              <a:t>-32</a:t>
            </a:r>
          </a:p>
          <a:p>
            <a:pPr marL="381000" indent="-381000" eaLnBrk="1" hangingPunct="1"/>
            <a:r>
              <a:rPr lang="en-US" altLang="en-US" sz="2400" dirty="0"/>
              <a:t>It is not a good idea to </a:t>
            </a:r>
            <a:r>
              <a:rPr lang="en-US" altLang="en-US" sz="2400" b="1" dirty="0"/>
              <a:t>pick the test cases randomly (with uniform distribution)</a:t>
            </a:r>
            <a:r>
              <a:rPr lang="en-US" altLang="en-US" sz="2400" dirty="0"/>
              <a:t> in this case</a:t>
            </a:r>
          </a:p>
          <a:p>
            <a:pPr marL="381000" indent="-381000" eaLnBrk="1" hangingPunct="1"/>
            <a:r>
              <a:rPr lang="en-US" altLang="en-US" sz="2400" dirty="0"/>
              <a:t>So, </a:t>
            </a:r>
            <a:r>
              <a:rPr lang="en-US" altLang="en-US" sz="2400" b="1" dirty="0">
                <a:solidFill>
                  <a:srgbClr val="FF5050"/>
                </a:solidFill>
              </a:rPr>
              <a:t>naive random testing is pretty hopeless too</a:t>
            </a:r>
            <a:r>
              <a:rPr lang="en-US" altLang="en-US" sz="2400" b="1" dirty="0"/>
              <a:t>.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BBDCC88F-28B1-42F0-87AA-96C368B85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406" y="1066386"/>
            <a:ext cx="377859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bool </a:t>
            </a:r>
            <a:r>
              <a:rPr lang="en-US" altLang="en-US" sz="1800" dirty="0" err="1">
                <a:latin typeface="Courier New" panose="02070309020205020404" pitchFamily="49" charset="0"/>
              </a:rPr>
              <a:t>isEqual</a:t>
            </a:r>
            <a:r>
              <a:rPr lang="en-US" altLang="en-US" sz="1800" dirty="0">
                <a:latin typeface="Courier New" panose="02070309020205020404" pitchFamily="49" charset="0"/>
              </a:rPr>
              <a:t>(int x, int y)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if (x =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z :=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z :=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return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1BBE-201D-491A-894C-DDC132AD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3A0F3-1FA2-4E0E-B2C9-B4ECC971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2C65-7E0D-40D0-89A3-9CEE2F3A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D0B9-2130-43C5-9DBA-34445CE6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71495-043D-4637-8E56-D13C30B5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44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6468-24ED-E539-0D9E-2A5AFFC4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761" y="1917774"/>
            <a:ext cx="8273989" cy="2388412"/>
          </a:xfrm>
        </p:spPr>
        <p:txBody>
          <a:bodyPr/>
          <a:lstStyle/>
          <a:p>
            <a:pPr algn="ctr"/>
            <a:r>
              <a:rPr lang="en-US" sz="6000" dirty="0">
                <a:latin typeface="+mj-lt"/>
              </a:rPr>
              <a:t>Search-based software testing (SBST)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224FA-41F2-A36A-6DF3-977FCE941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431660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DCD3-066D-4890-8015-DA974C54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552C-DB6A-416A-B907-C7C130C7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54A25-7F85-4E13-A9F8-09E5C69A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A68B7-91AB-43A1-A55A-B3BAA85B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8321-2BE7-4551-BF7E-94DBE5DD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070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ntro">
  <a:themeElements>
    <a:clrScheme name="intro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buntu_GillSans">
      <a:majorFont>
        <a:latin typeface="Ubuntu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1315</TotalTime>
  <Pages>49</Pages>
  <Words>200</Words>
  <Application>Microsoft Office PowerPoint</Application>
  <PresentationFormat>On-screen Show (4:3)</PresentationFormat>
  <Paragraphs>33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Comic Sans MS</vt:lpstr>
      <vt:lpstr>Courier New</vt:lpstr>
      <vt:lpstr>Gill Sans MT</vt:lpstr>
      <vt:lpstr>Times New Roman</vt:lpstr>
      <vt:lpstr>Ubuntu</vt:lpstr>
      <vt:lpstr>Verdana</vt:lpstr>
      <vt:lpstr>Wingdings</vt:lpstr>
      <vt:lpstr>intro</vt:lpstr>
      <vt:lpstr>Introduction to Software Testing  Lecture 10   Automated Test Generation</vt:lpstr>
      <vt:lpstr>What is Automated Test Generation</vt:lpstr>
      <vt:lpstr>Generating Test Cases Randomly</vt:lpstr>
      <vt:lpstr>PowerPoint Presentation</vt:lpstr>
      <vt:lpstr>Search-based software testing (SBST)</vt:lpstr>
      <vt:lpstr>PowerPoint Presentation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Testing  </dc:title>
  <dc:creator/>
  <cp:lastModifiedBy>Morteza Zakeri</cp:lastModifiedBy>
  <cp:revision>326</cp:revision>
  <cp:lastPrinted>1996-04-04T10:27:56Z</cp:lastPrinted>
  <dcterms:created xsi:type="dcterms:W3CDTF">1996-06-15T03:21:08Z</dcterms:created>
  <dcterms:modified xsi:type="dcterms:W3CDTF">2024-03-31T19:02:37Z</dcterms:modified>
</cp:coreProperties>
</file>