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36" r:id="rId2"/>
    <p:sldId id="443" r:id="rId3"/>
    <p:sldId id="411" r:id="rId4"/>
    <p:sldId id="425" r:id="rId5"/>
    <p:sldId id="427" r:id="rId6"/>
    <p:sldId id="428" r:id="rId7"/>
    <p:sldId id="429" r:id="rId8"/>
    <p:sldId id="440" r:id="rId9"/>
    <p:sldId id="431" r:id="rId10"/>
    <p:sldId id="432" r:id="rId11"/>
    <p:sldId id="433" r:id="rId12"/>
    <p:sldId id="439" r:id="rId13"/>
    <p:sldId id="444" r:id="rId14"/>
    <p:sldId id="445" r:id="rId15"/>
    <p:sldId id="446" r:id="rId16"/>
    <p:sldId id="423" r:id="rId17"/>
    <p:sldId id="434" r:id="rId18"/>
    <p:sldId id="435" r:id="rId19"/>
    <p:sldId id="436" r:id="rId20"/>
    <p:sldId id="424" r:id="rId21"/>
    <p:sldId id="437" r:id="rId22"/>
    <p:sldId id="442" r:id="rId23"/>
    <p:sldId id="416" r:id="rId24"/>
    <p:sldId id="441" r:id="rId25"/>
    <p:sldId id="417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21" r:id="rId34"/>
    <p:sldId id="454" r:id="rId35"/>
    <p:sldId id="426" r:id="rId36"/>
    <p:sldId id="455" r:id="rId37"/>
    <p:sldId id="456" r:id="rId38"/>
    <p:sldId id="422" r:id="rId39"/>
    <p:sldId id="457" r:id="rId40"/>
    <p:sldId id="438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0000"/>
    <a:srgbClr val="00145A"/>
    <a:srgbClr val="0000FF"/>
    <a:srgbClr val="99FFCC"/>
    <a:srgbClr val="CDFFE6"/>
    <a:srgbClr val="FFCC00"/>
    <a:srgbClr val="001E5A"/>
    <a:srgbClr val="5F5F5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550" autoAdjust="0"/>
  </p:normalViewPr>
  <p:slideViewPr>
    <p:cSldViewPr snapToGrid="0">
      <p:cViewPr varScale="1">
        <p:scale>
          <a:sx n="114" d="100"/>
          <a:sy n="114" d="100"/>
        </p:scale>
        <p:origin x="1674" y="1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C73C4303-2D60-4DE8-8971-56F303A9CA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2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650710-2B61-4F23-9ECD-28F1DFC6F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7" rIns="97311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250" y="9144000"/>
            <a:ext cx="7731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9" tIns="46978" rIns="92279" bIns="46978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altLang="zh-CN" sz="1300" b="0" dirty="0">
                <a:solidFill>
                  <a:schemeClr val="tx1"/>
                </a:solidFill>
              </a:rPr>
              <a:t>Page </a:t>
            </a:r>
            <a:fld id="{5B5FB086-C417-4A07-9659-3FEE2435AFC9}" type="slidenum">
              <a:rPr lang="en-US" altLang="zh-CN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altLang="zh-CN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93B7E2-D4CC-417C-859E-B974E0EA8C46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74A085-E00B-49D8-8697-273B41035649}" type="slidenum">
              <a:rPr lang="zh-CN" alt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6AD37E-25AA-401C-A323-7EC02BB11ACE}" type="slidenum">
              <a:rPr lang="zh-CN" alt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225C59-21EC-45DE-A75A-8B3E33613300}" type="slidenum">
              <a:rPr lang="zh-CN" alt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8A6CED-1FF5-4F90-B29B-01905152F013}" type="slidenum">
              <a:rPr lang="zh-CN" altLang="en-US" sz="1100" b="0" smtClean="0">
                <a:solidFill>
                  <a:schemeClr val="tx1"/>
                </a:solidFill>
              </a:rPr>
              <a:pPr/>
              <a:t>21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5B1D491-80F1-4C57-85D1-6E71B267135F}" type="slidenum">
              <a:rPr lang="zh-CN" altLang="en-US" sz="1100" b="0" smtClean="0">
                <a:solidFill>
                  <a:schemeClr val="tx1"/>
                </a:solidFill>
              </a:rPr>
              <a:pPr/>
              <a:t>23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don’t talk about this. It</a:t>
            </a:r>
            <a:r>
              <a:rPr lang="en-US" altLang="en-US" baseline="0" dirty="0"/>
              <a:t> can be a useful reference though.</a:t>
            </a: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B5970FB-F09A-4CED-AC4E-6B4D1899857B}" type="slidenum">
              <a:rPr lang="zh-CN" altLang="en-US" sz="1100" b="0" smtClean="0">
                <a:solidFill>
                  <a:schemeClr val="tx1"/>
                </a:solidFill>
              </a:rPr>
              <a:pPr/>
              <a:t>25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8562E70-307C-478B-93EE-DF90A4E11442}" type="slidenum">
              <a:rPr lang="zh-CN" altLang="en-US" sz="1100" b="0" smtClean="0">
                <a:solidFill>
                  <a:schemeClr val="tx1"/>
                </a:solidFill>
              </a:rPr>
              <a:pPr/>
              <a:t>26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D55CB6-A570-4945-ABC7-D7B7F13B7F5B}" type="slidenum">
              <a:rPr lang="zh-CN" altLang="en-US" sz="1100" b="0" smtClean="0">
                <a:solidFill>
                  <a:schemeClr val="tx1"/>
                </a:solidFill>
              </a:rPr>
              <a:pPr/>
              <a:t>27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3B4BC3B-65EE-4FA9-A2C8-D49600D8E213}" type="slidenum">
              <a:rPr lang="zh-CN" altLang="en-US" sz="1100" b="0" smtClean="0">
                <a:solidFill>
                  <a:schemeClr val="tx1"/>
                </a:solidFill>
              </a:rPr>
              <a:pPr/>
              <a:t>29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919C077-A6E0-4E37-B826-CD968FD0E8C8}" type="slidenum">
              <a:rPr lang="zh-CN" altLang="en-US" sz="1100" b="0" smtClean="0">
                <a:solidFill>
                  <a:schemeClr val="tx1"/>
                </a:solidFill>
              </a:rPr>
              <a:pPr/>
              <a:t>33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21DC16-DCBD-4C1C-95BF-4EA5AE304944}" type="slidenum">
              <a:rPr lang="zh-CN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B885D2-7A7C-4957-8A6B-6FBF69F00A63}" type="slidenum">
              <a:rPr lang="zh-CN" altLang="en-US" sz="1100" b="0" smtClean="0">
                <a:solidFill>
                  <a:schemeClr val="tx1"/>
                </a:solidFill>
              </a:rPr>
              <a:pPr/>
              <a:t>34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E0FBB21-061A-4CCB-9E98-4D86871D2C5C}" type="slidenum">
              <a:rPr lang="zh-CN" altLang="en-US" sz="1100" b="0" smtClean="0">
                <a:solidFill>
                  <a:schemeClr val="tx1"/>
                </a:solidFill>
              </a:rPr>
              <a:pPr/>
              <a:t>35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DF7131-B1D9-4474-9E54-845C0362CBD7}" type="slidenum">
              <a:rPr lang="zh-CN" altLang="en-US" sz="1100" b="0" smtClean="0">
                <a:solidFill>
                  <a:schemeClr val="tx1"/>
                </a:solidFill>
              </a:rPr>
              <a:pPr/>
              <a:t>36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D8750FC-AF70-489A-8CC0-71F3923E8CBE}" type="slidenum">
              <a:rPr lang="zh-CN" altLang="en-US" sz="1100" b="0" smtClean="0">
                <a:solidFill>
                  <a:schemeClr val="tx1"/>
                </a:solidFill>
              </a:rPr>
              <a:pPr/>
              <a:t>37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EB1EF09-3EAE-4C24-B1E4-916620CC968A}" type="slidenum">
              <a:rPr lang="zh-CN" altLang="en-US" sz="1100" b="0" smtClean="0">
                <a:solidFill>
                  <a:schemeClr val="tx1"/>
                </a:solidFill>
              </a:rPr>
              <a:pPr/>
              <a:t>40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91FC70-EBB2-45AD-9984-5B48356F2927}" type="slidenum">
              <a:rPr lang="zh-CN" altLang="en-US" sz="1100" b="0" smtClean="0">
                <a:solidFill>
                  <a:schemeClr val="tx1"/>
                </a:solidFill>
              </a:rPr>
              <a:pPr/>
              <a:t>41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1092ADB-279B-44E0-BFD9-34377347CE67}" type="slidenum">
              <a:rPr lang="zh-CN" altLang="en-US" sz="1100" b="0" smtClean="0">
                <a:solidFill>
                  <a:schemeClr val="tx1"/>
                </a:solidFill>
              </a:rPr>
              <a:pPr/>
              <a:t>49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students haven’t seen this. Some (graduate students) saw it years ago in a theory class they promptly forgot. It’s a good idea to ask the students how much they know or remember about grammars and BNF.</a:t>
            </a:r>
            <a:r>
              <a:rPr lang="en-US" baseline="0" dirty="0"/>
              <a:t> Some know Java’s </a:t>
            </a:r>
            <a:r>
              <a:rPr lang="en-US" baseline="0" dirty="0" err="1"/>
              <a:t>regexp</a:t>
            </a:r>
            <a:r>
              <a:rPr lang="en-US" baseline="0" dirty="0"/>
              <a:t> and XML, but don’t see the connection to their theory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50710-2B61-4F23-9ECD-28F1DFC6FA5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73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2634218-F33B-4262-A1F6-BFBE7F08F4E3}" type="slidenum">
              <a:rPr lang="zh-CN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DC1558-3A10-466B-A68B-497D33D99C20}" type="slidenum">
              <a:rPr lang="zh-CN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Many of our students are not familiar with grammars or BNF. Some have never seen it, some saw it years ago and forgot, and some are quite familiar. I often give an assignment on this section with a simple BNF and ask straightforward questions: How</a:t>
            </a:r>
            <a:r>
              <a:rPr lang="en-US" altLang="en-US" baseline="0" dirty="0"/>
              <a:t> many </a:t>
            </a:r>
            <a:r>
              <a:rPr lang="en-US" altLang="en-US" baseline="0" dirty="0" err="1"/>
              <a:t>nonterminals</a:t>
            </a:r>
            <a:r>
              <a:rPr lang="en-US" altLang="en-US" baseline="0" dirty="0"/>
              <a:t>, how many terminals, write two strings from the grammar. I usually stop here and do those questions as an in-class exercise.</a:t>
            </a:r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BCA522-7850-47AE-BAF9-D641F04D3B32}" type="slidenum">
              <a:rPr lang="zh-CN" altLang="en-US" sz="1100" b="0" smtClean="0">
                <a:solidFill>
                  <a:schemeClr val="tx1"/>
                </a:solidFill>
              </a:rPr>
              <a:pPr/>
              <a:t>10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B2DF148-D3F2-49C9-BF52-F4F52F7BD30C}" type="slidenum">
              <a:rPr lang="zh-CN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4E822C4-6245-4C54-95E9-AADE304FBC24}" type="slidenum">
              <a:rPr lang="zh-CN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</a:t>
            </a:r>
            <a:r>
              <a:rPr lang="en-US" altLang="en-US" baseline="0" dirty="0"/>
              <a:t> I do the assignment as discussed on slide 10, I usually stop here and let them create their mutants.</a:t>
            </a:r>
            <a:endParaRPr lang="en-US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BBFC59-E932-4A79-809A-790F5B1B5A59}" type="slidenum">
              <a:rPr lang="zh-CN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EA4D-0E76-4E4D-9A84-EB72233B4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410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EB63-8356-48E9-ABB7-FCA2575C8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57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43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438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AA5E-3E87-4BAA-B225-5C240C0AA1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636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8"/>
            <a:ext cx="8831263" cy="771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969963"/>
            <a:ext cx="8867775" cy="5565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" y="6575425"/>
            <a:ext cx="3886200" cy="25241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175" y="6567488"/>
            <a:ext cx="2895600" cy="2603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AA6E0A-E62C-4D7D-86BE-D47A1DC0334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507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DD6F-8B6C-4A1D-8FFB-4712A03F9B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167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A4E2-F0DD-4E21-9DBE-4EE10C2D4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1633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9963"/>
            <a:ext cx="4357687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9963"/>
            <a:ext cx="4357688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7462-23A5-4B77-BB2C-91B0819EC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331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66CD-A1CE-4836-AE84-C9150FC2E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483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CC65-23EF-490F-9129-2235C86F12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85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7B9B-4FD3-4D50-81BC-079C3B5DA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028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DF75-D710-4B0A-BCC6-5E70495E7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2059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E2CB-65D6-40D9-A81B-2C14AC38A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840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75425"/>
            <a:ext cx="39751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674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© </a:t>
            </a:r>
            <a:r>
              <a:rPr lang="en-US" altLang="zh-CN" dirty="0" err="1"/>
              <a:t>Ammann</a:t>
            </a:r>
            <a:r>
              <a:rPr lang="en-US" altLang="zh-CN" dirty="0"/>
              <a:t>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59550"/>
            <a:ext cx="1905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70E26694-1B49-4E46-B97E-D8F9F649B66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8"/>
            <a:ext cx="9089792" cy="6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-8541" y="786063"/>
            <a:ext cx="912737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 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 </a:t>
            </a:r>
          </a:p>
          <a:p>
            <a:pPr lvl="4"/>
            <a:r>
              <a:rPr lang="en-US" altLang="zh-CN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rgbClr val="000000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rgbClr val="000000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rgbClr val="000000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>
              <a:lumMod val="50000"/>
            </a:schemeClr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2588" y="-114301"/>
            <a:ext cx="9144000" cy="2514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zh-CN" b="0" dirty="0">
                <a:ea typeface="宋体" pitchFamily="2" charset="-122"/>
              </a:rPr>
              <a:t>Chapter 9</a:t>
            </a:r>
            <a:br>
              <a:rPr lang="en-US" altLang="en-US" dirty="0"/>
            </a:b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Syntax-based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594CC-4905-4D05-B676-42F2672A5F7A}"/>
              </a:ext>
            </a:extLst>
          </p:cNvPr>
          <p:cNvSpPr>
            <a:spLocks noGrp="1" noChangeArrowheads="1"/>
          </p:cNvSpPr>
          <p:nvPr/>
        </p:nvSpPr>
        <p:spPr>
          <a:xfrm>
            <a:off x="1311657" y="4804574"/>
            <a:ext cx="6721366" cy="117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Slides by: </a:t>
            </a:r>
            <a:r>
              <a:rPr lang="en-US" sz="2800" dirty="0">
                <a:solidFill>
                  <a:srgbClr val="000000"/>
                </a:solidFill>
              </a:rPr>
              <a:t>Paul Ammann &amp; Jeff Offutt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1600" b="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rgbClr val="000000"/>
              </a:solidFill>
            </a:endParaRPr>
          </a:p>
          <a:p>
            <a:r>
              <a:rPr lang="en-US" sz="2000" b="0" kern="0" dirty="0">
                <a:solidFill>
                  <a:srgbClr val="000000"/>
                </a:solidFill>
              </a:rPr>
              <a:t>Modified by: </a:t>
            </a:r>
            <a:r>
              <a:rPr lang="en-US" sz="2000" kern="0" dirty="0">
                <a:solidFill>
                  <a:srgbClr val="000000"/>
                </a:solidFill>
              </a:rPr>
              <a:t>Morteza Zakeri</a:t>
            </a:r>
          </a:p>
          <a:p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57515-563E-461E-9D40-24204CF0A1A2}"/>
              </a:ext>
            </a:extLst>
          </p:cNvPr>
          <p:cNvSpPr txBox="1">
            <a:spLocks noChangeArrowheads="1"/>
          </p:cNvSpPr>
          <p:nvPr/>
        </p:nvSpPr>
        <p:spPr>
          <a:xfrm>
            <a:off x="1311657" y="3013610"/>
            <a:ext cx="6841222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2D6A4EE-047B-489E-9F2F-A5B31390507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Grammar-based Coverage Criteria</a:t>
            </a:r>
            <a:endParaRPr lang="en-US" altLang="en-US" sz="3200" dirty="0">
              <a:ea typeface="宋体" pitchFamily="2" charset="-122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1004887"/>
          </a:xfrm>
        </p:spPr>
        <p:txBody>
          <a:bodyPr/>
          <a:lstStyle/>
          <a:p>
            <a:r>
              <a:rPr lang="en-US" altLang="en-US" dirty="0"/>
              <a:t>A related criterion is the impractical one of deriving all possible strings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60060" y="1895475"/>
            <a:ext cx="8556770" cy="830997"/>
          </a:xfrm>
          <a:prstGeom prst="rect">
            <a:avLst/>
          </a:prstGeom>
          <a:solidFill>
            <a:srgbClr val="99FFCC"/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Derivation Coverage (DC)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TR contains every possible string that can be derived from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38113" y="2851150"/>
            <a:ext cx="8678716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TSC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terminal symbols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13 in the stream grammar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productions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18 in the stream grammar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depends on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details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the grammar</a:t>
            </a:r>
          </a:p>
          <a:p>
            <a:pPr marL="685800" lvl="1" indent="-228600" algn="just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2,000,000,000</a:t>
            </a: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stream grammar!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All TSC, PDC and DC tests are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… how about tests that are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NOT</a:t>
            </a:r>
            <a:r>
              <a:rPr lang="en-US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rPr>
              <a:t> 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? </a:t>
            </a:r>
            <a:r>
              <a:rPr lang="en-US" sz="2400" b="0" dirty="0">
                <a:solidFill>
                  <a:srgbClr val="C00000"/>
                </a:solidFill>
                <a:latin typeface="Gill Sans MT" panose="020B0502020104020203" pitchFamily="34" charset="0"/>
              </a:rPr>
              <a:t>Negative testing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  <p:bldP spid="27238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760B271-0ECD-4BCF-A3A3-255C0B763BC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  <a:endParaRPr lang="en-US" altLang="en-US">
              <a:ea typeface="宋体" pitchFamily="2" charset="-122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264150"/>
          </a:xfrm>
        </p:spPr>
        <p:txBody>
          <a:bodyPr/>
          <a:lstStyle/>
          <a:p>
            <a:r>
              <a:rPr lang="en-US" altLang="en-US" dirty="0"/>
              <a:t>Grammars describe both </a:t>
            </a:r>
            <a:r>
              <a:rPr lang="en-US" altLang="en-US" dirty="0">
                <a:solidFill>
                  <a:schemeClr val="tx2"/>
                </a:solidFill>
              </a:rPr>
              <a:t>valid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invalid</a:t>
            </a:r>
            <a:r>
              <a:rPr lang="en-US" altLang="en-US" dirty="0"/>
              <a:t> strings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Both types can be produced as </a:t>
            </a:r>
            <a:r>
              <a:rPr lang="en-US" altLang="en-US" dirty="0">
                <a:solidFill>
                  <a:schemeClr val="tx2"/>
                </a:solidFill>
              </a:rPr>
              <a:t>mutants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 mutant is a </a:t>
            </a:r>
            <a:r>
              <a:rPr lang="en-US" altLang="en-US" dirty="0">
                <a:solidFill>
                  <a:schemeClr val="tx2"/>
                </a:solidFill>
              </a:rPr>
              <a:t>variation</a:t>
            </a:r>
            <a:r>
              <a:rPr lang="en-US" altLang="en-US" dirty="0"/>
              <a:t> of a valid string</a:t>
            </a:r>
          </a:p>
          <a:p>
            <a:pPr lvl="1"/>
            <a:r>
              <a:rPr lang="en-US" altLang="en-US" dirty="0"/>
              <a:t>Mutants may be </a:t>
            </a:r>
            <a:r>
              <a:rPr lang="en-US" altLang="en-US" b="1" dirty="0"/>
              <a:t>valid</a:t>
            </a:r>
            <a:r>
              <a:rPr lang="en-US" altLang="en-US" dirty="0"/>
              <a:t> or </a:t>
            </a:r>
            <a:r>
              <a:rPr lang="en-US" altLang="en-US" b="1" dirty="0"/>
              <a:t>invalid</a:t>
            </a:r>
            <a:r>
              <a:rPr lang="en-US" altLang="en-US" dirty="0"/>
              <a:t> strings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Mutation is based on “</a:t>
            </a:r>
            <a:r>
              <a:rPr lang="en-US" altLang="en-US" dirty="0">
                <a:solidFill>
                  <a:schemeClr val="tx2"/>
                </a:solidFill>
              </a:rPr>
              <a:t>mutation operators</a:t>
            </a:r>
            <a:r>
              <a:rPr lang="en-US" altLang="en-US" dirty="0"/>
              <a:t>” and “</a:t>
            </a:r>
            <a:r>
              <a:rPr lang="en-US" altLang="en-US" dirty="0">
                <a:solidFill>
                  <a:schemeClr val="tx2"/>
                </a:solidFill>
              </a:rPr>
              <a:t>ground strings</a:t>
            </a:r>
            <a:r>
              <a:rPr lang="en-US" altLang="en-US" dirty="0"/>
              <a:t>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(9.1.2)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113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3433763"/>
            <a:ext cx="7239000" cy="1143000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Applied universally or according to empirically verified distributions</a:t>
              </a: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353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Mutation?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23835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rgbClr val="0000FF"/>
                </a:solidFill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47800" y="4500563"/>
            <a:ext cx="2743200" cy="1219200"/>
            <a:chOff x="912" y="3408"/>
            <a:chExt cx="1728" cy="768"/>
          </a:xfrm>
        </p:grpSpPr>
        <p:sp>
          <p:nvSpPr>
            <p:cNvPr id="25619" name="Oval 17"/>
            <p:cNvSpPr>
              <a:spLocks noChangeArrowheads="1"/>
            </p:cNvSpPr>
            <p:nvPr/>
          </p:nvSpPr>
          <p:spPr bwMode="auto">
            <a:xfrm>
              <a:off x="912" y="3408"/>
              <a:ext cx="76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1488" y="388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>
              <a:off x="1248" y="3792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352800" y="4500567"/>
            <a:ext cx="5516563" cy="1625601"/>
            <a:chOff x="2112" y="3360"/>
            <a:chExt cx="3475" cy="1024"/>
          </a:xfrm>
        </p:grpSpPr>
        <p:sp>
          <p:nvSpPr>
            <p:cNvPr id="25616" name="Oval 21"/>
            <p:cNvSpPr>
              <a:spLocks noChangeArrowheads="1"/>
            </p:cNvSpPr>
            <p:nvPr/>
          </p:nvSpPr>
          <p:spPr bwMode="auto">
            <a:xfrm>
              <a:off x="2112" y="3360"/>
              <a:ext cx="81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3696" y="3744"/>
              <a:ext cx="1891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Ground strings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(tests or programs)</a:t>
              </a:r>
            </a:p>
          </p:txBody>
        </p:sp>
        <p:sp>
          <p:nvSpPr>
            <p:cNvPr id="25618" name="Line 23"/>
            <p:cNvSpPr>
              <a:spLocks noChangeShapeType="1"/>
            </p:cNvSpPr>
            <p:nvPr/>
          </p:nvSpPr>
          <p:spPr bwMode="auto">
            <a:xfrm>
              <a:off x="2880" y="3648"/>
              <a:ext cx="816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3433763"/>
            <a:ext cx="7239000" cy="1143000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Applied universally or according to empirically verified distributions</a:t>
              </a: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80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4CDF83B-681C-42CE-8DC7-3A5AC128700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073943"/>
            <a:ext cx="8867775" cy="5227638"/>
          </a:xfrm>
        </p:spPr>
        <p:txBody>
          <a:bodyPr/>
          <a:lstStyle/>
          <a:p>
            <a:pPr algn="just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Ground string: </a:t>
            </a:r>
            <a:r>
              <a:rPr lang="en-US" altLang="zh-CN" dirty="0">
                <a:ea typeface="宋体" pitchFamily="2" charset="-122"/>
              </a:rPr>
              <a:t>A valid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string</a:t>
            </a:r>
            <a:r>
              <a:rPr lang="en-US" altLang="zh-CN" dirty="0">
                <a:ea typeface="宋体" pitchFamily="2" charset="-122"/>
              </a:rPr>
              <a:t> in the grammar</a:t>
            </a:r>
          </a:p>
          <a:p>
            <a:pPr lvl="1" algn="just"/>
            <a:r>
              <a:rPr lang="en-US" altLang="zh-CN" dirty="0">
                <a:ea typeface="宋体" pitchFamily="2" charset="-122"/>
              </a:rPr>
              <a:t>The term “ground” is used as an analogy to algebraic ground terms</a:t>
            </a:r>
          </a:p>
          <a:p>
            <a:pPr algn="just"/>
            <a:endParaRPr lang="en-US" altLang="zh-CN" dirty="0">
              <a:ea typeface="宋体" pitchFamily="2" charset="-122"/>
            </a:endParaRPr>
          </a:p>
          <a:p>
            <a:pPr algn="just"/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宋体" pitchFamily="2" charset="-122"/>
              </a:rPr>
              <a:t>Mutation Operator: </a:t>
            </a:r>
            <a:r>
              <a:rPr lang="en-US" altLang="zh-CN" dirty="0">
                <a:ea typeface="宋体" pitchFamily="2" charset="-122"/>
              </a:rPr>
              <a:t>A rule that specifies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syntactic variations</a:t>
            </a:r>
            <a:r>
              <a:rPr lang="en-US" altLang="zh-CN" dirty="0">
                <a:ea typeface="宋体" pitchFamily="2" charset="-122"/>
              </a:rPr>
              <a:t> of strings generated from a grammar</a:t>
            </a:r>
          </a:p>
          <a:p>
            <a:pPr algn="just"/>
            <a:endParaRPr lang="en-US" altLang="zh-CN" dirty="0">
              <a:ea typeface="宋体" pitchFamily="2" charset="-122"/>
            </a:endParaRPr>
          </a:p>
          <a:p>
            <a:pPr algn="just"/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Mutant:</a:t>
            </a:r>
            <a:r>
              <a:rPr lang="en-US" altLang="zh-CN" dirty="0">
                <a:ea typeface="宋体" pitchFamily="2" charset="-122"/>
              </a:rPr>
              <a:t> The result of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one application</a:t>
            </a:r>
            <a:r>
              <a:rPr lang="en-US" altLang="zh-CN" dirty="0">
                <a:ea typeface="宋体" pitchFamily="2" charset="-122"/>
              </a:rPr>
              <a:t> of a mutation operator</a:t>
            </a:r>
          </a:p>
          <a:p>
            <a:pPr lvl="1" algn="just"/>
            <a:r>
              <a:rPr lang="en-US" altLang="zh-CN" dirty="0">
                <a:ea typeface="宋体" pitchFamily="2" charset="-122"/>
              </a:rPr>
              <a:t>A mutant is a string either in the grammar or very close to being in the grammar.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0D9672-267C-46EA-9B7B-084FCE9C6F2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Mutants and Ground Strings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3358756"/>
          </a:xfrm>
        </p:spPr>
        <p:txBody>
          <a:bodyPr/>
          <a:lstStyle/>
          <a:p>
            <a:r>
              <a:rPr lang="en-US" altLang="en-US" dirty="0"/>
              <a:t>The key to mutation testing is the </a:t>
            </a:r>
            <a:r>
              <a:rPr lang="en-US" altLang="en-US" dirty="0">
                <a:solidFill>
                  <a:schemeClr val="tx2"/>
                </a:solidFill>
              </a:rPr>
              <a:t>design</a:t>
            </a:r>
            <a:r>
              <a:rPr lang="en-US" altLang="en-US" dirty="0"/>
              <a:t> of the mutation operators</a:t>
            </a:r>
          </a:p>
          <a:p>
            <a:pPr lvl="1"/>
            <a:r>
              <a:rPr lang="en-US" altLang="en-US" dirty="0"/>
              <a:t>Well designed </a:t>
            </a:r>
            <a:r>
              <a:rPr lang="en-US" altLang="en-US" dirty="0">
                <a:solidFill>
                  <a:schemeClr val="tx2"/>
                </a:solidFill>
              </a:rPr>
              <a:t>operators</a:t>
            </a:r>
            <a:r>
              <a:rPr lang="en-US" altLang="en-US" dirty="0"/>
              <a:t> lead to powerful testing</a:t>
            </a:r>
          </a:p>
          <a:p>
            <a:r>
              <a:rPr lang="en-US" altLang="en-US" dirty="0"/>
              <a:t>Sometimes </a:t>
            </a:r>
            <a:r>
              <a:rPr lang="en-US" altLang="en-US" dirty="0">
                <a:solidFill>
                  <a:schemeClr val="tx2"/>
                </a:solidFill>
              </a:rPr>
              <a:t>mutant strings</a:t>
            </a:r>
            <a:r>
              <a:rPr lang="en-US" altLang="en-US" dirty="0"/>
              <a:t> are based on ground strings</a:t>
            </a:r>
          </a:p>
          <a:p>
            <a:r>
              <a:rPr lang="en-US" altLang="en-US" dirty="0"/>
              <a:t>Sometimes they are derived directly </a:t>
            </a:r>
            <a:r>
              <a:rPr lang="en-US" altLang="en-US" dirty="0">
                <a:solidFill>
                  <a:schemeClr val="tx2"/>
                </a:solidFill>
              </a:rPr>
              <a:t>from the grammar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Ground</a:t>
            </a:r>
            <a:r>
              <a:rPr lang="en-US" altLang="en-US" dirty="0"/>
              <a:t> strings are used for </a:t>
            </a:r>
            <a:r>
              <a:rPr lang="en-US" altLang="en-US" dirty="0">
                <a:solidFill>
                  <a:schemeClr val="tx2"/>
                </a:solidFill>
              </a:rPr>
              <a:t>valid</a:t>
            </a:r>
            <a:r>
              <a:rPr lang="en-US" altLang="en-US" dirty="0"/>
              <a:t> tests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Invalid</a:t>
            </a:r>
            <a:r>
              <a:rPr lang="en-US" altLang="en-US" dirty="0"/>
              <a:t> tests do not need ground strings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821787" y="4939460"/>
            <a:ext cx="4964651" cy="129683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Ground Strings</a:t>
            </a:r>
            <a:r>
              <a:rPr lang="en-US" altLang="zh-CN" sz="2400" dirty="0">
                <a:latin typeface="Gill Sans MT" panose="020B0502020104020203" pitchFamily="34" charset="0"/>
                <a:ea typeface="宋体" pitchFamily="2" charset="-122"/>
              </a:rPr>
              <a:t>       </a:t>
            </a: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Valid</a:t>
            </a:r>
            <a:r>
              <a:rPr lang="en-US" altLang="zh-CN" sz="240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G 26 08.01.90      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26  08.01.90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B 22 06.27.94        B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45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06.27.94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5786438" y="4942477"/>
            <a:ext cx="2371725" cy="1293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Invalid 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7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26  08.01.90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B  22 </a:t>
            </a:r>
            <a:r>
              <a:rPr lang="en-US" altLang="zh-CN" sz="2400" b="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06.27.</a:t>
            </a:r>
            <a:r>
              <a:rPr lang="en-US" altLang="zh-CN" sz="2400" b="0" i="1" dirty="0">
                <a:solidFill>
                  <a:srgbClr val="FFC000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8A7A4-A0A2-4379-BAF3-35E38B7C5CD6}"/>
              </a:ext>
            </a:extLst>
          </p:cNvPr>
          <p:cNvSpPr txBox="1"/>
          <p:nvPr/>
        </p:nvSpPr>
        <p:spPr>
          <a:xfrm>
            <a:off x="3246612" y="4426590"/>
            <a:ext cx="3659696" cy="42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Mutants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  <p:bldP spid="2744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6382A4-2BE4-401E-B968-98E6833378C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 About Mutation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14375"/>
            <a:ext cx="8867775" cy="5926138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Should </a:t>
            </a:r>
            <a:r>
              <a:rPr lang="en-US" altLang="en-US" sz="2400" dirty="0">
                <a:solidFill>
                  <a:schemeClr val="tx2"/>
                </a:solidFill>
              </a:rPr>
              <a:t>more than one operator</a:t>
            </a:r>
            <a:r>
              <a:rPr lang="en-US" altLang="en-US" sz="2400" dirty="0"/>
              <a:t> be applied at the same time?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Should a mutated string contain more than one mutated element?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</a:rPr>
              <a:t>Usually not </a:t>
            </a:r>
            <a:r>
              <a:rPr lang="en-US" altLang="en-US" sz="2000" dirty="0"/>
              <a:t>– multiple mutations can interfere with each other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Experience with program-based mutation indicates not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Recent research is finding exceptions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Should </a:t>
            </a:r>
            <a:r>
              <a:rPr lang="en-US" altLang="en-US" sz="2400" dirty="0">
                <a:solidFill>
                  <a:schemeClr val="tx2"/>
                </a:solidFill>
              </a:rPr>
              <a:t>every possible application</a:t>
            </a:r>
            <a:r>
              <a:rPr lang="en-US" altLang="en-US" sz="2400" dirty="0"/>
              <a:t> of a mutation operator be considered ?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Necessary with program-based mutation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Mutation operators have been defined for many </a:t>
            </a:r>
            <a:r>
              <a:rPr lang="en-US" altLang="en-US" sz="2400" dirty="0">
                <a:solidFill>
                  <a:schemeClr val="tx2"/>
                </a:solidFill>
              </a:rPr>
              <a:t>languages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Programming languages (</a:t>
            </a:r>
            <a:r>
              <a:rPr lang="en-US" altLang="en-US" sz="2000" i="1" dirty="0"/>
              <a:t>Fortran, Lisp, Ada, C, C++, Java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Specification languages (</a:t>
            </a:r>
            <a:r>
              <a:rPr lang="en-US" altLang="en-US" sz="2000" i="1" dirty="0"/>
              <a:t>SMV, Z, Object-Z, algebraic specs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Modeling languages (</a:t>
            </a:r>
            <a:r>
              <a:rPr lang="en-US" altLang="en-US" sz="2000" i="1" dirty="0" err="1"/>
              <a:t>Statecharts</a:t>
            </a:r>
            <a:r>
              <a:rPr lang="en-US" altLang="en-US" sz="2000" i="1" dirty="0"/>
              <a:t>, activity diagrams</a:t>
            </a:r>
            <a:r>
              <a:rPr lang="en-US" altLang="en-US" sz="2000" dirty="0"/>
              <a:t>)</a:t>
            </a:r>
          </a:p>
          <a:p>
            <a:pPr lvl="1" algn="just">
              <a:lnSpc>
                <a:spcPct val="100000"/>
              </a:lnSpc>
            </a:pPr>
            <a:r>
              <a:rPr lang="en-US" altLang="en-US" sz="2000" dirty="0"/>
              <a:t>Input grammars (</a:t>
            </a:r>
            <a:r>
              <a:rPr lang="en-US" altLang="en-US" sz="2000" i="1" dirty="0"/>
              <a:t>XML, SQL, HTML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9E6369-5AD5-4547-B9C9-83453C67556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163"/>
            <a:ext cx="8831263" cy="66612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Killing Mutants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When ground strings are mutated to create valid strings, the hope is to exhibit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different behavior</a:t>
            </a:r>
            <a:r>
              <a:rPr lang="en-US" altLang="zh-CN" dirty="0">
                <a:ea typeface="宋体" pitchFamily="2" charset="-122"/>
              </a:rPr>
              <a:t> from the ground string.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This is normally used when the grammars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programming languages</a:t>
            </a:r>
            <a:r>
              <a:rPr lang="en-US" altLang="zh-CN" dirty="0">
                <a:ea typeface="宋体" pitchFamily="2" charset="-122"/>
              </a:rPr>
              <a:t>, the strings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programs</a:t>
            </a:r>
            <a:r>
              <a:rPr lang="en-US" altLang="zh-CN" dirty="0">
                <a:ea typeface="宋体" pitchFamily="2" charset="-122"/>
              </a:rPr>
              <a:t>, and the ground strings are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pre-existing</a:t>
            </a:r>
            <a:r>
              <a:rPr lang="en-US" altLang="zh-CN" dirty="0">
                <a:ea typeface="宋体" pitchFamily="2" charset="-122"/>
              </a:rPr>
              <a:t> programs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Killing Mutants: </a:t>
            </a:r>
            <a:r>
              <a:rPr lang="en-US" altLang="zh-CN" dirty="0">
                <a:ea typeface="宋体" pitchFamily="2" charset="-122"/>
              </a:rPr>
              <a:t>Given a mutant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for a derivation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and a test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is said to kill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dirty="0">
                <a:ea typeface="宋体" pitchFamily="2" charset="-122"/>
              </a:rPr>
              <a:t> if and only if the output of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is different from the output of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m</a:t>
            </a:r>
            <a:endParaRPr lang="en-US" altLang="zh-CN" b="0" i="1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ea typeface="宋体" pitchFamily="2" charset="-122"/>
              </a:rPr>
              <a:t>The derivation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may be represented by the list of productions or by the final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9: Syntax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4838841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6984664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0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8852DD-5DDB-42C1-BCF3-73A2274ED20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446088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Coverage is defined in terms of killing mutants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68287" y="1478968"/>
            <a:ext cx="8607425" cy="841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31763" y="2478088"/>
            <a:ext cx="886777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Coverage in mutation equates to number of mutants killed.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amount of mutants killed is called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mutation score.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 autoUpdateAnimBg="0"/>
      <p:bldP spid="26317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AB4957-D9A5-473E-921C-EA32EACEFC6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1851258"/>
          </a:xfrm>
        </p:spPr>
        <p:txBody>
          <a:bodyPr/>
          <a:lstStyle/>
          <a:p>
            <a:pPr algn="just"/>
            <a:r>
              <a:rPr lang="en-US" altLang="zh-CN" dirty="0">
                <a:ea typeface="宋体" pitchFamily="2" charset="-122"/>
              </a:rPr>
              <a:t>When creating invalid strings, we just apply the operators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This results in two simple criteria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It makes sense to either use every operator once or every production once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314325" y="4601086"/>
            <a:ext cx="8262938" cy="1571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Production Coverage (MPC)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mutation operator, TR contains several requirements, to create one mutated string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that includes every production that can be mutated by that operator.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314325" y="2858970"/>
            <a:ext cx="826293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Mutation Operator Coverage (MOC)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For each mutation operator, TR contains exactly one requirement, to create a mutated string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that is derived using the mutation operator.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1C863D8-4347-42EF-AA06-7C2400F3AF5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111250" y="3168650"/>
            <a:ext cx="2357437" cy="1065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Ground String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25  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21  06.27.94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157663" y="3168650"/>
            <a:ext cx="4086225" cy="106182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Operators</a:t>
            </a: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Exchange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actG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and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actB</a:t>
            </a:r>
            <a:endParaRPr lang="en-US" altLang="zh-CN" sz="1800" i="1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Replace digits with all other digits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1111250" y="4534230"/>
            <a:ext cx="2357437" cy="113877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MOC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25  08.01.90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4157663" y="4335463"/>
            <a:ext cx="4086225" cy="225446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MPC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25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08.01.90   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21  06.27.94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1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5 08.01.90 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5  08.01.90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5  08.01.90     </a:t>
            </a:r>
            <a:r>
              <a:rPr lang="en-US" altLang="zh-CN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2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…                         …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1250" y="828675"/>
            <a:ext cx="7132638" cy="2239963"/>
            <a:chOff x="700" y="522"/>
            <a:chExt cx="4360" cy="1411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700" y="522"/>
              <a:ext cx="4360" cy="1411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Stream  ::=  action*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action   ::=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|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endParaRPr lang="en-US" altLang="zh-CN" sz="1800" dirty="0">
                <a:latin typeface="Helvetica" charset="0"/>
                <a:ea typeface="宋体" pitchFamily="2" charset="-122"/>
              </a:endParaRP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“G” s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“B”  t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t 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n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digit       ::=  “0” | “1” | “2” | “3” | “4” | “5” | “6” |  “7” | “8” | “9”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286" y="577"/>
              <a:ext cx="8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Grammar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  <p:bldP spid="285703" grpId="0" animBg="1"/>
      <p:bldP spid="285704" grpId="0" animBg="1"/>
      <p:bldP spid="2857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49EF6B-EA90-44AD-A76E-EFC67EFE99F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Mutation Testing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The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number of test requirements</a:t>
            </a:r>
            <a:r>
              <a:rPr lang="en-US" altLang="zh-CN" sz="2800" dirty="0">
                <a:ea typeface="宋体" pitchFamily="2" charset="-122"/>
              </a:rPr>
              <a:t> for mutation depends on two things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syntax</a:t>
            </a:r>
            <a:r>
              <a:rPr lang="en-US" altLang="zh-CN" sz="2400" dirty="0">
                <a:ea typeface="宋体" pitchFamily="2" charset="-122"/>
              </a:rPr>
              <a:t> of the artifact being mutated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宋体" pitchFamily="2" charset="-122"/>
              </a:rPr>
              <a:t>The mutation 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operators</a:t>
            </a:r>
            <a:endParaRPr lang="en-US" altLang="zh-CN" sz="2400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Mutation testing is very difficult to apply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by hand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ea typeface="宋体" pitchFamily="2" charset="-122"/>
              </a:rPr>
              <a:t>Mutation testing is very effective – considered the “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gold standard</a:t>
            </a:r>
            <a:r>
              <a:rPr lang="en-US" altLang="zh-CN" sz="2800" dirty="0">
                <a:ea typeface="宋体" pitchFamily="2" charset="-122"/>
              </a:rPr>
              <a:t>” of testing</a:t>
            </a:r>
            <a:endParaRPr lang="en-US" altLang="zh-CN" dirty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Mutation testing is often used to </a:t>
            </a:r>
            <a:r>
              <a:rPr lang="en-US" altLang="zh-CN" sz="2800" b="1" dirty="0">
                <a:solidFill>
                  <a:srgbClr val="00B050"/>
                </a:solidFill>
                <a:ea typeface="宋体" pitchFamily="2" charset="-122"/>
              </a:rPr>
              <a:t>evaluate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 other criteria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3C7B3A-B2E8-43A3-A384-3252DBC9D25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4208" y="105198"/>
            <a:ext cx="9089792" cy="1091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Instantiating Grammar-Based Testing</a:t>
            </a: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533650" y="1259312"/>
            <a:ext cx="4076700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20853"/>
            <a:ext cx="8686800" cy="950914"/>
            <a:chOff x="144" y="1084"/>
            <a:chExt cx="5472" cy="599"/>
          </a:xfrm>
          <a:solidFill>
            <a:schemeClr val="bg1">
              <a:lumMod val="95000"/>
            </a:schemeClr>
          </a:solidFill>
        </p:grpSpPr>
        <p:sp>
          <p:nvSpPr>
            <p:cNvPr id="34848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49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0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1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52" name="AutoShape 9"/>
            <p:cNvCxnSpPr>
              <a:cxnSpLocks noChangeShapeType="1"/>
              <a:stCxn id="34822" idx="2"/>
              <a:endCxn id="34848" idx="0"/>
            </p:cNvCxnSpPr>
            <p:nvPr/>
          </p:nvCxnSpPr>
          <p:spPr bwMode="auto">
            <a:xfrm rot="5400000">
              <a:off x="1730" y="242"/>
              <a:ext cx="308" cy="1992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10"/>
            <p:cNvCxnSpPr>
              <a:cxnSpLocks noChangeShapeType="1"/>
              <a:stCxn id="34822" idx="2"/>
              <a:endCxn id="34851" idx="0"/>
            </p:cNvCxnSpPr>
            <p:nvPr/>
          </p:nvCxnSpPr>
          <p:spPr bwMode="auto">
            <a:xfrm rot="16200000" flipH="1">
              <a:off x="3794" y="170"/>
              <a:ext cx="308" cy="213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4" name="AutoShape 11"/>
            <p:cNvCxnSpPr>
              <a:cxnSpLocks noChangeShapeType="1"/>
              <a:stCxn id="34822" idx="2"/>
              <a:endCxn id="34850" idx="0"/>
            </p:cNvCxnSpPr>
            <p:nvPr/>
          </p:nvCxnSpPr>
          <p:spPr bwMode="auto">
            <a:xfrm rot="16200000" flipH="1">
              <a:off x="3110" y="854"/>
              <a:ext cx="308" cy="76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5" name="AutoShape 12"/>
            <p:cNvCxnSpPr>
              <a:cxnSpLocks noChangeShapeType="1"/>
              <a:stCxn id="34822" idx="2"/>
              <a:endCxn id="34849" idx="0"/>
            </p:cNvCxnSpPr>
            <p:nvPr/>
          </p:nvCxnSpPr>
          <p:spPr bwMode="auto">
            <a:xfrm rot="5400000">
              <a:off x="2450" y="962"/>
              <a:ext cx="308" cy="552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263" y="2673350"/>
            <a:ext cx="2514600" cy="2670175"/>
            <a:chOff x="43" y="1684"/>
            <a:chExt cx="1584" cy="1682"/>
          </a:xfrm>
          <a:solidFill>
            <a:schemeClr val="bg1">
              <a:lumMod val="95000"/>
            </a:schemeClr>
          </a:solidFill>
        </p:grpSpPr>
        <p:sp>
          <p:nvSpPr>
            <p:cNvPr id="34845" name="Text Box 14"/>
            <p:cNvSpPr txBox="1">
              <a:spLocks noChangeArrowheads="1"/>
            </p:cNvSpPr>
            <p:nvPr/>
          </p:nvSpPr>
          <p:spPr bwMode="auto">
            <a:xfrm>
              <a:off x="43" y="2951"/>
              <a:ext cx="1584" cy="415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6" name="AutoShape 15"/>
            <p:cNvCxnSpPr>
              <a:cxnSpLocks noChangeShapeType="1"/>
              <a:stCxn id="34848" idx="2"/>
              <a:endCxn id="34845" idx="0"/>
            </p:cNvCxnSpPr>
            <p:nvPr/>
          </p:nvCxnSpPr>
          <p:spPr bwMode="auto">
            <a:xfrm rot="5400000">
              <a:off x="228" y="2291"/>
              <a:ext cx="1268" cy="53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7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  <a:solidFill>
            <a:schemeClr val="bg1">
              <a:lumMod val="95000"/>
            </a:schemeClr>
          </a:solidFill>
        </p:grpSpPr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4" name="AutoShape 20"/>
            <p:cNvCxnSpPr>
              <a:cxnSpLocks noChangeShapeType="1"/>
              <a:stCxn id="34848" idx="2"/>
              <a:endCxn id="34843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2558"/>
            <a:ext cx="2438400" cy="3809999"/>
            <a:chOff x="3504" y="1770"/>
            <a:chExt cx="1536" cy="2400"/>
          </a:xfrm>
          <a:solidFill>
            <a:schemeClr val="bg1">
              <a:lumMod val="95000"/>
            </a:schemeClr>
          </a:solidFill>
        </p:grpSpPr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3504" y="3584"/>
              <a:ext cx="1536" cy="586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0" name="AutoShape 23"/>
            <p:cNvCxnSpPr>
              <a:cxnSpLocks noChangeShapeType="1"/>
              <a:stCxn id="34851" idx="2"/>
              <a:endCxn id="34839" idx="0"/>
            </p:cNvCxnSpPr>
            <p:nvPr/>
          </p:nvCxnSpPr>
          <p:spPr bwMode="auto">
            <a:xfrm rot="5400000">
              <a:off x="3737" y="2305"/>
              <a:ext cx="1814" cy="744"/>
            </a:xfrm>
            <a:prstGeom prst="bentConnector3">
              <a:avLst>
                <a:gd name="adj1" fmla="val 1533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1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  <a:solidFill>
            <a:schemeClr val="bg1">
              <a:lumMod val="95000"/>
            </a:schemeClr>
          </a:solidFill>
        </p:grpSpPr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7" name="AutoShape 27"/>
            <p:cNvCxnSpPr>
              <a:cxnSpLocks noChangeShapeType="1"/>
              <a:stCxn id="34849" idx="2"/>
              <a:endCxn id="34836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1513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8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  <a:solidFill>
            <a:schemeClr val="bg1">
              <a:lumMod val="95000"/>
            </a:schemeClr>
          </a:solidFill>
        </p:grpSpPr>
        <p:sp>
          <p:nvSpPr>
            <p:cNvPr id="34833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4" name="AutoShape 31"/>
            <p:cNvCxnSpPr>
              <a:cxnSpLocks noChangeShapeType="1"/>
              <a:stCxn id="34850" idx="2"/>
              <a:endCxn id="34833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5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189788" y="2671763"/>
            <a:ext cx="1905000" cy="2725738"/>
            <a:chOff x="4529" y="1683"/>
            <a:chExt cx="1200" cy="1717"/>
          </a:xfrm>
          <a:solidFill>
            <a:schemeClr val="bg1">
              <a:lumMod val="95000"/>
            </a:schemeClr>
          </a:solidFill>
        </p:grpSpPr>
        <p:sp>
          <p:nvSpPr>
            <p:cNvPr id="34830" name="Text Box 34"/>
            <p:cNvSpPr txBox="1">
              <a:spLocks noChangeArrowheads="1"/>
            </p:cNvSpPr>
            <p:nvPr/>
          </p:nvSpPr>
          <p:spPr bwMode="auto">
            <a:xfrm>
              <a:off x="4529" y="2256"/>
              <a:ext cx="1200" cy="1144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1" name="AutoShape 35"/>
            <p:cNvCxnSpPr>
              <a:cxnSpLocks noChangeShapeType="1"/>
              <a:stCxn id="34851" idx="2"/>
              <a:endCxn id="34830" idx="0"/>
            </p:cNvCxnSpPr>
            <p:nvPr/>
          </p:nvCxnSpPr>
          <p:spPr bwMode="auto">
            <a:xfrm rot="16200000" flipH="1">
              <a:off x="4786" y="1913"/>
              <a:ext cx="573" cy="113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2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FFE7DFC-FF3E-4D2B-9309-6F207221007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Rectangle 79"/>
          <p:cNvSpPr>
            <a:spLocks noGrp="1" noChangeArrowheads="1"/>
          </p:cNvSpPr>
          <p:nvPr>
            <p:ph type="title"/>
          </p:nvPr>
        </p:nvSpPr>
        <p:spPr>
          <a:xfrm>
            <a:off x="152400" y="96838"/>
            <a:ext cx="8831263" cy="557503"/>
          </a:xfrm>
        </p:spPr>
        <p:txBody>
          <a:bodyPr/>
          <a:lstStyle/>
          <a:p>
            <a:r>
              <a:rPr lang="en-US" altLang="en-US" dirty="0"/>
              <a:t>Structure of Chapter</a:t>
            </a:r>
          </a:p>
        </p:txBody>
      </p:sp>
      <p:graphicFrame>
        <p:nvGraphicFramePr>
          <p:cNvPr id="255238" name="Group 2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98830"/>
              </p:ext>
            </p:extLst>
          </p:nvPr>
        </p:nvGraphicFramePr>
        <p:xfrm>
          <a:off x="66675" y="909638"/>
          <a:ext cx="9005888" cy="5643563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Program-based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Model-based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Input space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 known applications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Algebraic specifications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Compiler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space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 &amp; invalid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Mutation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FSMs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Mutates programs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Tests 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Model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Error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Ground?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Tests?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Traces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Killing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21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Gill Sans MT" panose="020B0502020104020203" pitchFamily="34" charset="0"/>
                        </a:rPr>
                        <a:t>Notes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Strong and weak. Subsumes other techniques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Includes OO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Sometimes the grammar is mutated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57" y="92279"/>
            <a:ext cx="8850385" cy="2801923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Chapter 9</a:t>
            </a:r>
            <a:br>
              <a:rPr lang="en-US" altLang="zh-CN" dirty="0">
                <a:ea typeface="宋体" pitchFamily="2" charset="-122"/>
              </a:rPr>
            </a:br>
            <a:br>
              <a:rPr lang="fa-IR" altLang="zh-CN" dirty="0">
                <a:ea typeface="宋体" pitchFamily="2" charset="-122"/>
              </a:rPr>
            </a:br>
            <a:r>
              <a:rPr lang="en-US" altLang="zh-CN" b="0" dirty="0">
                <a:ea typeface="宋体" pitchFamily="2" charset="-122"/>
              </a:rPr>
              <a:t>Section 9.2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en-US" dirty="0"/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Program-based 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79788"/>
            <a:ext cx="7307108" cy="2335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.</a:t>
            </a:r>
            <a:endParaRPr lang="en-US" altLang="en-US" b="0" dirty="0"/>
          </a:p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C175A-8700-4A66-8ACF-B3217317975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7"/>
            <a:ext cx="9144000" cy="1346952"/>
          </a:xfrm>
        </p:spPr>
        <p:txBody>
          <a:bodyPr/>
          <a:lstStyle/>
          <a:p>
            <a:r>
              <a:rPr lang="en-US" altLang="en-US" sz="3200" dirty="0"/>
              <a:t>Applying Syntax-based Testing to Programs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00200"/>
            <a:ext cx="8867775" cy="4937125"/>
          </a:xfrm>
        </p:spPr>
        <p:txBody>
          <a:bodyPr/>
          <a:lstStyle/>
          <a:p>
            <a:pPr algn="just"/>
            <a:r>
              <a:rPr lang="en-US" altLang="en-US" sz="2800" dirty="0"/>
              <a:t>Syntax-based criteria </a:t>
            </a:r>
            <a:r>
              <a:rPr lang="en-US" altLang="en-US" sz="2800" dirty="0">
                <a:solidFill>
                  <a:schemeClr val="tx2"/>
                </a:solidFill>
              </a:rPr>
              <a:t>originated</a:t>
            </a:r>
            <a:r>
              <a:rPr lang="en-US" altLang="en-US" sz="2800" dirty="0"/>
              <a:t> with programs and have been used mostly with programs.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chemeClr val="tx2"/>
                </a:solidFill>
              </a:rPr>
              <a:t>BNF criteria</a:t>
            </a:r>
            <a:r>
              <a:rPr lang="en-US" altLang="en-US" sz="2800" dirty="0"/>
              <a:t> are most commonly used to test </a:t>
            </a:r>
            <a:r>
              <a:rPr lang="en-US" altLang="en-US" sz="2800" b="1" dirty="0">
                <a:solidFill>
                  <a:schemeClr val="accent5">
                    <a:lumMod val="50000"/>
                  </a:schemeClr>
                </a:solidFill>
              </a:rPr>
              <a:t>compilers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chemeClr val="tx2"/>
                </a:solidFill>
              </a:rPr>
              <a:t>Mutation testing</a:t>
            </a:r>
            <a:r>
              <a:rPr lang="en-US" altLang="en-US" sz="2800" dirty="0"/>
              <a:t> criteria are most commonly used for </a:t>
            </a:r>
            <a:r>
              <a:rPr lang="en-US" altLang="en-US" sz="2800" b="1" dirty="0"/>
              <a:t>unit testing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integration testing of classes.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2C0D7B-4803-4A17-9663-EC4461364C9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" y="0"/>
            <a:ext cx="9081487" cy="1395663"/>
          </a:xfrm>
        </p:spPr>
        <p:txBody>
          <a:bodyPr/>
          <a:lstStyle/>
          <a:p>
            <a:r>
              <a:rPr lang="en-US" altLang="en-US" dirty="0"/>
              <a:t>Instantiating Grammar-Based Testing</a:t>
            </a: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2533650" y="1271344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33552"/>
            <a:ext cx="8686800" cy="938213"/>
            <a:chOff x="144" y="1092"/>
            <a:chExt cx="5472" cy="591"/>
          </a:xfrm>
        </p:grpSpPr>
        <p:sp>
          <p:nvSpPr>
            <p:cNvPr id="4135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6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7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8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9" name="AutoShape 9"/>
            <p:cNvCxnSpPr>
              <a:cxnSpLocks noChangeShapeType="1"/>
              <a:stCxn id="4102" idx="2"/>
              <a:endCxn id="4135" idx="0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10"/>
            <p:cNvCxnSpPr>
              <a:cxnSpLocks noChangeShapeType="1"/>
              <a:stCxn id="4102" idx="2"/>
              <a:endCxn id="4138" idx="0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1" name="AutoShape 11"/>
            <p:cNvCxnSpPr>
              <a:cxnSpLocks noChangeShapeType="1"/>
              <a:stCxn id="4102" idx="2"/>
              <a:endCxn id="4137" idx="0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AutoShape 12"/>
            <p:cNvCxnSpPr>
              <a:cxnSpLocks noChangeShapeType="1"/>
              <a:stCxn id="4102" idx="2"/>
              <a:endCxn id="4136" idx="0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500" y="2671763"/>
            <a:ext cx="2514600" cy="2671762"/>
            <a:chOff x="40" y="1683"/>
            <a:chExt cx="1584" cy="1683"/>
          </a:xfrm>
        </p:grpSpPr>
        <p:sp>
          <p:nvSpPr>
            <p:cNvPr id="4132" name="Text Box 14"/>
            <p:cNvSpPr txBox="1">
              <a:spLocks noChangeArrowheads="1"/>
            </p:cNvSpPr>
            <p:nvPr/>
          </p:nvSpPr>
          <p:spPr bwMode="auto">
            <a:xfrm>
              <a:off x="4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3" name="AutoShape 15"/>
            <p:cNvCxnSpPr>
              <a:cxnSpLocks noChangeShapeType="1"/>
              <a:stCxn id="4135" idx="2"/>
              <a:endCxn id="4132" idx="0"/>
            </p:cNvCxnSpPr>
            <p:nvPr/>
          </p:nvCxnSpPr>
          <p:spPr bwMode="auto">
            <a:xfrm rot="5400000">
              <a:off x="226" y="2289"/>
              <a:ext cx="1268" cy="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4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4129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4130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1" name="AutoShape 20"/>
            <p:cNvCxnSpPr>
              <a:cxnSpLocks noChangeShapeType="1"/>
              <a:stCxn id="4135" idx="2"/>
              <a:endCxn id="4130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3"/>
            <a:ext cx="2438400" cy="3821112"/>
            <a:chOff x="3504" y="1683"/>
            <a:chExt cx="1536" cy="2407"/>
          </a:xfrm>
        </p:grpSpPr>
        <p:sp>
          <p:nvSpPr>
            <p:cNvPr id="4126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7" name="AutoShape 23"/>
            <p:cNvCxnSpPr>
              <a:cxnSpLocks noChangeShapeType="1"/>
              <a:stCxn id="4138" idx="2"/>
              <a:endCxn id="4126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4123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4" name="AutoShape 27"/>
            <p:cNvCxnSpPr>
              <a:cxnSpLocks noChangeShapeType="1"/>
              <a:stCxn id="4136" idx="2"/>
              <a:endCxn id="4123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1" name="AutoShape 31"/>
            <p:cNvCxnSpPr>
              <a:cxnSpLocks noChangeShapeType="1"/>
              <a:stCxn id="4137" idx="2"/>
              <a:endCxn id="4120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1763"/>
            <a:ext cx="1905000" cy="2725738"/>
            <a:chOff x="4560" y="1683"/>
            <a:chExt cx="1200" cy="1717"/>
          </a:xfrm>
        </p:grpSpPr>
        <p:sp>
          <p:nvSpPr>
            <p:cNvPr id="4117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18" name="AutoShape 35"/>
            <p:cNvCxnSpPr>
              <a:cxnSpLocks noChangeShapeType="1"/>
              <a:stCxn id="4138" idx="2"/>
              <a:endCxn id="4117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2720975" y="1795463"/>
            <a:ext cx="6372225" cy="11001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4087813" y="2890838"/>
            <a:ext cx="5005387" cy="375285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3" name="Rectangle 45"/>
          <p:cNvSpPr>
            <a:spLocks noChangeArrowheads="1"/>
          </p:cNvSpPr>
          <p:nvPr/>
        </p:nvSpPr>
        <p:spPr bwMode="auto">
          <a:xfrm>
            <a:off x="3046413" y="2890838"/>
            <a:ext cx="1042987" cy="2540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4" name="Rectangle 46"/>
          <p:cNvSpPr>
            <a:spLocks noChangeArrowheads="1"/>
          </p:cNvSpPr>
          <p:nvPr/>
        </p:nvSpPr>
        <p:spPr bwMode="auto">
          <a:xfrm>
            <a:off x="2746375" y="4649788"/>
            <a:ext cx="1344613" cy="19939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98463" y="2941638"/>
            <a:ext cx="604837" cy="515937"/>
            <a:chOff x="511" y="3486"/>
            <a:chExt cx="381" cy="325"/>
          </a:xfrm>
        </p:grpSpPr>
        <p:sp>
          <p:nvSpPr>
            <p:cNvPr id="4115" name="Oval 48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16" name="Text Box 47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dirty="0">
                  <a:latin typeface="Gill Sans MT" panose="020B0502020104020203" pitchFamily="34" charset="0"/>
                </a:rPr>
                <a:t>9.2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6" grpId="0" animBg="1"/>
      <p:bldP spid="288813" grpId="0" animBg="1"/>
      <p:bldP spid="2888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D986D-3D14-4983-B008-4F2C15AC091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BNF Testing for Compilers</a:t>
            </a:r>
            <a:r>
              <a:rPr lang="en-US" altLang="en-US" sz="2400" dirty="0"/>
              <a:t> </a:t>
            </a:r>
            <a:r>
              <a:rPr lang="en-US" altLang="zh-CN" sz="2400" dirty="0">
                <a:ea typeface="宋体" pitchFamily="2" charset="-122"/>
              </a:rPr>
              <a:t>(9.2.1)</a:t>
            </a:r>
            <a:endParaRPr lang="en-US" altLang="en-US" sz="2400" dirty="0">
              <a:ea typeface="宋体" pitchFamily="2" charset="-122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5270500"/>
          </a:xfrm>
        </p:spPr>
        <p:txBody>
          <a:bodyPr/>
          <a:lstStyle/>
          <a:p>
            <a:pPr algn="just"/>
            <a:r>
              <a:rPr lang="en-US" altLang="en-US" dirty="0"/>
              <a:t>Testing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compilers</a:t>
            </a:r>
            <a:r>
              <a:rPr lang="en-US" altLang="en-US" dirty="0"/>
              <a:t> is </a:t>
            </a:r>
            <a:r>
              <a:rPr lang="en-US" altLang="en-US" b="1" dirty="0"/>
              <a:t>very complicated </a:t>
            </a:r>
          </a:p>
          <a:p>
            <a:pPr lvl="1" algn="just"/>
            <a:r>
              <a:rPr lang="en-US" altLang="en-US" dirty="0"/>
              <a:t>Millions of </a:t>
            </a:r>
            <a:r>
              <a:rPr lang="en-US" altLang="en-US" dirty="0">
                <a:solidFill>
                  <a:schemeClr val="tx2"/>
                </a:solidFill>
              </a:rPr>
              <a:t>correct</a:t>
            </a:r>
            <a:r>
              <a:rPr lang="en-US" altLang="en-US" dirty="0"/>
              <a:t> programs!</a:t>
            </a:r>
          </a:p>
          <a:p>
            <a:pPr lvl="1" algn="just"/>
            <a:r>
              <a:rPr lang="en-US" altLang="en-US" dirty="0"/>
              <a:t>Compilers must recognize and reject </a:t>
            </a:r>
            <a:r>
              <a:rPr lang="en-US" altLang="en-US" dirty="0">
                <a:solidFill>
                  <a:schemeClr val="tx2"/>
                </a:solidFill>
              </a:rPr>
              <a:t>incorrect</a:t>
            </a:r>
            <a:r>
              <a:rPr lang="en-US" altLang="en-US" dirty="0"/>
              <a:t> programs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>
                <a:solidFill>
                  <a:schemeClr val="tx2"/>
                </a:solidFill>
              </a:rPr>
              <a:t>BNF criteria</a:t>
            </a:r>
            <a:r>
              <a:rPr lang="en-US" altLang="en-US" dirty="0"/>
              <a:t> can be used to generate programs to test all language features that compilers must process</a:t>
            </a:r>
          </a:p>
          <a:p>
            <a:pPr lvl="1" algn="just"/>
            <a:endParaRPr lang="en-US" altLang="en-US" dirty="0"/>
          </a:p>
          <a:p>
            <a:pPr algn="just"/>
            <a:r>
              <a:rPr lang="en-US" altLang="en-US" dirty="0"/>
              <a:t>This is a very </a:t>
            </a:r>
            <a:r>
              <a:rPr lang="en-US" altLang="en-US" dirty="0">
                <a:solidFill>
                  <a:schemeClr val="tx2"/>
                </a:solidFill>
              </a:rPr>
              <a:t>specialized</a:t>
            </a:r>
            <a:r>
              <a:rPr lang="en-US" altLang="en-US" dirty="0"/>
              <a:t> application and not discussed in detail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E537791-483C-49A7-A57D-9325B4DCDD2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0236" y="134776"/>
            <a:ext cx="8963527" cy="1076326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the Syntax to Generate Tests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12850"/>
            <a:ext cx="8867775" cy="5322888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Lots of software artifacts follow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strict syntax</a:t>
            </a:r>
            <a:r>
              <a:rPr lang="en-US" altLang="zh-CN" dirty="0">
                <a:ea typeface="宋体" pitchFamily="2" charset="-122"/>
              </a:rPr>
              <a:t> rules</a:t>
            </a:r>
          </a:p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ea typeface="宋体" pitchFamily="2" charset="-122"/>
              </a:rPr>
              <a:t>syntax</a:t>
            </a:r>
            <a:r>
              <a:rPr lang="en-US" altLang="zh-CN" dirty="0">
                <a:ea typeface="宋体" pitchFamily="2" charset="-122"/>
              </a:rPr>
              <a:t> is often expressed as a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grammar</a:t>
            </a:r>
            <a:r>
              <a:rPr lang="en-US" altLang="zh-CN" dirty="0">
                <a:ea typeface="宋体" pitchFamily="2" charset="-122"/>
              </a:rPr>
              <a:t> in a language such as BNF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Syntactic descriptions</a:t>
            </a:r>
            <a:r>
              <a:rPr lang="en-US" altLang="zh-CN" dirty="0">
                <a:ea typeface="宋体" pitchFamily="2" charset="-122"/>
              </a:rPr>
              <a:t> can come from many sources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Programs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Integration elements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Design documents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Input descriptions</a:t>
            </a:r>
          </a:p>
          <a:p>
            <a:r>
              <a:rPr lang="en-US" altLang="zh-CN" dirty="0">
                <a:ea typeface="宋体" pitchFamily="2" charset="-122"/>
              </a:rPr>
              <a:t>Tests are created with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two general goals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Cover</a:t>
            </a:r>
            <a:r>
              <a:rPr lang="en-US" altLang="zh-CN" dirty="0">
                <a:ea typeface="宋体" pitchFamily="2" charset="-122"/>
              </a:rPr>
              <a:t> the syntax in some way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Violate</a:t>
            </a:r>
            <a:r>
              <a:rPr lang="en-US" altLang="zh-CN" dirty="0">
                <a:ea typeface="宋体" pitchFamily="2" charset="-122"/>
              </a:rPr>
              <a:t> the syntax (invalid tests)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Program-based Grammars</a:t>
            </a:r>
            <a:r>
              <a:rPr lang="en-US" altLang="zh-CN" sz="2400" dirty="0">
                <a:ea typeface="宋体" pitchFamily="2" charset="-122"/>
              </a:rPr>
              <a:t> (9.2.2)</a:t>
            </a:r>
            <a:endParaRPr lang="en-US" altLang="en-US" sz="24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50" y="1094873"/>
            <a:ext cx="9112481" cy="5474201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The original and most widely known application of syntax-based testing is to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modify programs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Operators</a:t>
            </a:r>
            <a:r>
              <a:rPr lang="en-US" altLang="zh-CN" sz="2800" dirty="0">
                <a:ea typeface="宋体" pitchFamily="2" charset="-122"/>
              </a:rPr>
              <a:t> modify a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ground string</a:t>
            </a:r>
            <a:r>
              <a:rPr lang="en-US" altLang="zh-CN" sz="2800" dirty="0">
                <a:ea typeface="宋体" pitchFamily="2" charset="-122"/>
              </a:rPr>
              <a:t> (program under test) to create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mutant programs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.</a:t>
            </a:r>
          </a:p>
          <a:p>
            <a:r>
              <a:rPr lang="en-US" altLang="zh-CN" sz="2800" dirty="0">
                <a:ea typeface="宋体" pitchFamily="2" charset="-122"/>
              </a:rPr>
              <a:t>Mutant programs must compile correctly (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valid strings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r>
              <a:rPr lang="en-US" altLang="zh-CN" sz="2800" dirty="0">
                <a:ea typeface="宋体" pitchFamily="2" charset="-122"/>
              </a:rPr>
              <a:t>Mutants are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not tests</a:t>
            </a:r>
            <a:r>
              <a:rPr lang="en-US" altLang="zh-CN" sz="2800" dirty="0">
                <a:ea typeface="宋体" pitchFamily="2" charset="-122"/>
              </a:rPr>
              <a:t>, but used to find tests</a:t>
            </a:r>
          </a:p>
          <a:p>
            <a:r>
              <a:rPr lang="en-US" altLang="zh-CN" sz="2800" dirty="0">
                <a:ea typeface="宋体" pitchFamily="2" charset="-122"/>
              </a:rPr>
              <a:t>Once mutants are defined, 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tests</a:t>
            </a:r>
            <a:r>
              <a:rPr lang="en-US" altLang="zh-CN" sz="2800" dirty="0">
                <a:ea typeface="宋体" pitchFamily="2" charset="-122"/>
              </a:rPr>
              <a:t> must be found to cause mutants to fail when executed</a:t>
            </a:r>
          </a:p>
          <a:p>
            <a:r>
              <a:rPr lang="en-US" altLang="zh-CN" sz="2800" dirty="0">
                <a:ea typeface="宋体" pitchFamily="2" charset="-122"/>
              </a:rPr>
              <a:t>This is called “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</a:rPr>
              <a:t>killing mutants</a:t>
            </a:r>
            <a:r>
              <a:rPr lang="en-US" altLang="zh-CN" sz="2800" dirty="0">
                <a:ea typeface="宋体" pitchFamily="2" charset="-122"/>
              </a:rPr>
              <a:t>”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BD2A75-F83B-4AE3-98E3-5AE431F996B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Killing Mutants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43948" y="1938166"/>
            <a:ext cx="8414157" cy="4630910"/>
          </a:xfrm>
        </p:spPr>
        <p:txBody>
          <a:bodyPr/>
          <a:lstStyle/>
          <a:p>
            <a:pPr algn="just"/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b="1" dirty="0">
                <a:ea typeface="宋体" pitchFamily="2" charset="-122"/>
              </a:rPr>
              <a:t>mutation operators</a:t>
            </a:r>
            <a:r>
              <a:rPr lang="en-US" altLang="zh-CN" dirty="0">
                <a:ea typeface="宋体" pitchFamily="2" charset="-122"/>
              </a:rPr>
              <a:t> are designed well, the resulting tests will be very powerful.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Different operators must be defined for different programming languages and different goals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Testers can keep adding tests until all mutants have been killed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Dead (killed) mutant</a:t>
            </a:r>
            <a:r>
              <a:rPr lang="en-US" altLang="zh-CN" dirty="0">
                <a:ea typeface="宋体" pitchFamily="2" charset="-122"/>
              </a:rPr>
              <a:t>: A test case has killed it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Stillborn mutant</a:t>
            </a:r>
            <a:r>
              <a:rPr lang="en-US" altLang="zh-CN" dirty="0">
                <a:ea typeface="宋体" pitchFamily="2" charset="-122"/>
              </a:rPr>
              <a:t>: Syntactically illegal</a:t>
            </a:r>
          </a:p>
          <a:p>
            <a:pPr lvl="1" algn="just"/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Trivial mutant</a:t>
            </a:r>
            <a:r>
              <a:rPr lang="en-US" altLang="zh-CN" dirty="0">
                <a:ea typeface="宋体" pitchFamily="2" charset="-122"/>
              </a:rPr>
              <a:t> : Almost every test can kill it</a:t>
            </a:r>
          </a:p>
          <a:p>
            <a:pPr lvl="1" algn="just"/>
            <a:r>
              <a:rPr lang="en-US" altLang="zh-CN" b="1" i="1" dirty="0">
                <a:solidFill>
                  <a:srgbClr val="7030A0"/>
                </a:solidFill>
                <a:ea typeface="宋体" pitchFamily="2" charset="-122"/>
              </a:rPr>
              <a:t>Equivalent mutant</a:t>
            </a:r>
            <a:r>
              <a:rPr lang="en-US" altLang="zh-CN" dirty="0">
                <a:ea typeface="宋体" pitchFamily="2" charset="-122"/>
              </a:rPr>
              <a:t>: No test can kill it (same behavior as original)</a:t>
            </a:r>
          </a:p>
          <a:p>
            <a:pPr algn="just"/>
            <a:endParaRPr lang="en-US" alt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30C07AB-06E7-43E2-B289-2BE1167E061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343948" y="809918"/>
            <a:ext cx="8414157" cy="1086451"/>
          </a:xfrm>
          <a:prstGeom prst="rect">
            <a:avLst/>
          </a:prstGeom>
          <a:solidFill>
            <a:srgbClr val="CDFFE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5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sz="28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for a ground string program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u="sng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kill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if and only if the output of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is different from the output of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.</a:t>
            </a:r>
            <a:endParaRPr lang="en-US" altLang="en-US" sz="2400" dirty="0">
              <a:solidFill>
                <a:schemeClr val="accent5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D3C5B9-0D5F-41BE-BDE3-EB7892490AE6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32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8"/>
            <a:ext cx="8837613" cy="606425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Program-based Grammars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646113" y="946150"/>
            <a:ext cx="2744787" cy="382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rgbClr val="7030A0"/>
                </a:solidFill>
                <a:latin typeface="Gill Sans MT" panose="020B0502020104020203" pitchFamily="34" charset="0"/>
                <a:ea typeface="宋体" pitchFamily="2" charset="-122"/>
              </a:rPr>
              <a:t>Original Method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 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}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return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038600" y="946150"/>
            <a:ext cx="4459288" cy="534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solidFill>
                  <a:schemeClr val="accent5">
                    <a:lumMod val="25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With Embedded Mutants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2  if (B </a:t>
            </a:r>
            <a:r>
              <a:rPr lang="en-US" altLang="zh-CN" sz="1800" i="1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&gt;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4          Bomb ();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5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6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(B);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return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  <a:endParaRPr lang="en-US" altLang="zh-CN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3989389"/>
            <a:ext cx="2182813" cy="2335213"/>
            <a:chOff x="1088" y="2513"/>
            <a:chExt cx="1375" cy="1471"/>
          </a:xfrm>
        </p:grpSpPr>
        <p:sp>
          <p:nvSpPr>
            <p:cNvPr id="8215" name="Text Box 5"/>
            <p:cNvSpPr txBox="1">
              <a:spLocks noChangeArrowheads="1"/>
            </p:cNvSpPr>
            <p:nvPr/>
          </p:nvSpPr>
          <p:spPr bwMode="auto">
            <a:xfrm>
              <a:off x="1088" y="3247"/>
              <a:ext cx="1375" cy="7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6 mutants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Each represents a separate program</a:t>
              </a:r>
            </a:p>
          </p:txBody>
        </p:sp>
        <p:sp>
          <p:nvSpPr>
            <p:cNvPr id="8216" name="Line 6"/>
            <p:cNvSpPr>
              <a:spLocks noChangeShapeType="1"/>
            </p:cNvSpPr>
            <p:nvPr/>
          </p:nvSpPr>
          <p:spPr bwMode="auto">
            <a:xfrm flipV="1">
              <a:off x="1822" y="2513"/>
              <a:ext cx="619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40363" y="1714500"/>
            <a:ext cx="3394075" cy="3086100"/>
            <a:chOff x="3427" y="1080"/>
            <a:chExt cx="2138" cy="1944"/>
          </a:xfrm>
        </p:grpSpPr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154" y="1080"/>
              <a:ext cx="1411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one variable with another</a:t>
              </a:r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3427" y="1217"/>
              <a:ext cx="727" cy="5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>
              <a:off x="3622" y="1332"/>
              <a:ext cx="525" cy="9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 flipH="1">
              <a:off x="3895" y="1426"/>
              <a:ext cx="259" cy="1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609850"/>
            <a:ext cx="3698875" cy="819150"/>
            <a:chOff x="3298" y="1644"/>
            <a:chExt cx="2330" cy="516"/>
          </a:xfrm>
        </p:grpSpPr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4217" y="1644"/>
              <a:ext cx="1411" cy="239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Replaces operator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flipH="1">
              <a:off x="3298" y="1757"/>
              <a:ext cx="914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83263" y="3230563"/>
            <a:ext cx="3262312" cy="1319212"/>
            <a:chOff x="3643" y="2035"/>
            <a:chExt cx="2055" cy="831"/>
          </a:xfrm>
        </p:grpSpPr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287" y="2035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… if reached</a:t>
              </a: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3643" y="2232"/>
              <a:ext cx="648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67463" y="4127500"/>
            <a:ext cx="2678112" cy="1016000"/>
            <a:chOff x="4011" y="2600"/>
            <a:chExt cx="1554" cy="640"/>
          </a:xfrm>
        </p:grpSpPr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322" y="2600"/>
              <a:ext cx="1243" cy="585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if B==0, else does nothing</a:t>
              </a:r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 flipH="1">
              <a:off x="4011" y="2816"/>
              <a:ext cx="31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56EF05-B19C-472C-B961-D432542F03C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: For each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15900" y="2153281"/>
            <a:ext cx="877728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The RIPR model from Chapter 2: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faulty statement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be reached (in mutation –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mutated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statement)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faulty statement to result in an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incorrect state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incorrect state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propagates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incorrect output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Revealability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tester must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observe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part of the incorrect output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The RIPR model leads to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two variants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of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mutation coverage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81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5218C3B-0B92-4662-99F6-5593330F952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580631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83356" y="1116151"/>
            <a:ext cx="8777287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1) </a:t>
            </a:r>
            <a:r>
              <a:rPr lang="en-US" altLang="zh-CN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Strongly Killing Mutants: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for a program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strongly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output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of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different from the output of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endParaRPr lang="en-US" altLang="zh-CN" sz="2400" b="0" i="1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2) </a:t>
            </a:r>
            <a:r>
              <a:rPr lang="en-US" altLang="zh-CN" sz="2800" b="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Killing Mutants: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that modifies a location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in a program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and a test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weakly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state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is different from the state 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immediately after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killing satisfies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and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but not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A978F-D966-4D3A-B56A-1216A113010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589020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Weak Mutation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Weak Mutation Coverage (WMC)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: For each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, TR contains exactly one requirement, to weakly kill </a:t>
            </a:r>
            <a:r>
              <a:rPr lang="en-US" altLang="zh-CN" sz="2400" i="1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07963" y="2179638"/>
            <a:ext cx="87772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Weak mutation” is so named because it is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easier to kill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mutants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under this assumption</a:t>
            </a:r>
          </a:p>
          <a:p>
            <a:pPr lvl="1"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Weak mutation also requires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less analysis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A few mutants can be killed under weak mutation but not under strong mutation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(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no 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)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宋体" pitchFamily="2" charset="-122"/>
              </a:rPr>
              <a:t>Studies have found that test sets that weakly kill all mutants also strongly kill most mutants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6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CF49129-BF14-4759-B64F-C8914E8D789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642938"/>
          </a:xfrm>
        </p:spPr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Weak Mutation Example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07963" y="2921000"/>
            <a:ext cx="87772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The complete test speci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cation to kill mutant </a:t>
            </a:r>
            <a:r>
              <a:rPr lang="fa-IR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1</a:t>
            </a:r>
            <a:r>
              <a:rPr lang="en-US" altLang="en-US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</a:rPr>
              <a:t>:</a:t>
            </a:r>
            <a:endParaRPr lang="en-US" altLang="zh-CN" sz="2400" b="0" dirty="0">
              <a:solidFill>
                <a:schemeClr val="tx1">
                  <a:lumMod val="50000"/>
                </a:schemeClr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Reachability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// Always get to that statement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Infection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Propagation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&lt; A)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// Skip the next assignment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Full Test Speci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((B &lt; A) = false)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≥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&gt; 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Weakly kill mutant 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sz="2400" b="0" dirty="0">
                <a:solidFill>
                  <a:schemeClr val="tx1">
                    <a:lumMod val="50000"/>
                  </a:schemeClr>
                </a:solidFill>
                <a:latin typeface="Gill Sans MT" panose="020B0502020104020203" pitchFamily="34" charset="0"/>
                <a:ea typeface="宋体" pitchFamily="2" charset="-122"/>
              </a:rPr>
              <a:t>, but not strongly?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81013" y="1595438"/>
            <a:ext cx="2357437" cy="1263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</p:txBody>
      </p:sp>
      <p:sp>
        <p:nvSpPr>
          <p:cNvPr id="122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  <a:noFill/>
        </p:spPr>
        <p:txBody>
          <a:bodyPr/>
          <a:lstStyle/>
          <a:p>
            <a:r>
              <a:rPr lang="en-US" altLang="en-US" dirty="0"/>
              <a:t>Mutant </a:t>
            </a:r>
            <a:r>
              <a:rPr lang="fa-IR" altLang="en-US" dirty="0"/>
              <a:t>1</a:t>
            </a:r>
            <a:r>
              <a:rPr lang="en-US" altLang="en-US" dirty="0"/>
              <a:t> in the Min( ) example is: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0697" y="5886902"/>
            <a:ext cx="169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B050"/>
                </a:solidFill>
                <a:latin typeface="Gill Sans MT" panose="020B0502020104020203" pitchFamily="34" charset="0"/>
              </a:rPr>
              <a:t>A = 5, B =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build="p"/>
      <p:bldP spid="276485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FE839A-B23F-4370-8C3A-76EC865F818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Equivalent Mutation Example</a:t>
            </a:r>
            <a:endParaRPr lang="en-US" altLang="en-US" sz="3200">
              <a:ea typeface="宋体" pitchFamily="2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</p:spPr>
        <p:txBody>
          <a:bodyPr/>
          <a:lstStyle/>
          <a:p>
            <a:r>
              <a:rPr lang="en-US" altLang="en-US" dirty="0"/>
              <a:t>Mutant 3 in the Min() example is equivalent: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20713" y="1550988"/>
            <a:ext cx="2357437" cy="958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minVal = A;</a:t>
            </a:r>
          </a:p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if (B &lt; A)</a:t>
            </a:r>
          </a:p>
          <a:p>
            <a:r>
              <a:rPr lang="en-US" altLang="zh-CN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minVal)</a:t>
            </a:r>
            <a:endParaRPr lang="en-US" altLang="zh-CN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38113" y="2581275"/>
            <a:ext cx="8867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Gill Sans MT" panose="020B0502020104020203" pitchFamily="34" charset="0"/>
              </a:rPr>
              <a:t>The infection condition is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)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rgbClr val="000000"/>
                </a:solidFill>
                <a:latin typeface="Gill Sans MT" panose="020B0502020104020203" pitchFamily="34" charset="0"/>
              </a:rPr>
              <a:t>However, the previous statement was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= 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Substituting, we get: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A)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This is a logical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contradiction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!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Thus no input can kill this mutant.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BBCDE2-2F06-438E-9CE2-A728AF223D0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149350"/>
            <a:ext cx="5632450" cy="3884613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1     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boolean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isEven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(</a:t>
            </a:r>
            <a:r>
              <a:rPr lang="en-US" altLang="zh-CN" sz="2000" dirty="0" err="1">
                <a:latin typeface="Helvetica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X)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2     {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3          if (X &lt; 0)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4               X = 0 - X;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20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            X = 0;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5           if (double) (X/2) == ((double) X) / 2.0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6               return (true);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7           else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8               return (false);</a:t>
            </a: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宋体" pitchFamily="2" charset="-122"/>
              </a:rPr>
              <a:t>9     }</a:t>
            </a:r>
            <a:endParaRPr lang="zh-CN" altLang="en-US" sz="2000" dirty="0">
              <a:latin typeface="Helvetica" charset="0"/>
              <a:ea typeface="宋体" pitchFamily="2" charset="-122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Strong Versus Weak Mutation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22500" y="1565589"/>
            <a:ext cx="6577013" cy="1239838"/>
            <a:chOff x="784" y="1001"/>
            <a:chExt cx="4143" cy="781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304" y="1001"/>
              <a:ext cx="1623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Reachability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&lt; 0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784" y="1080"/>
              <a:ext cx="2520" cy="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17750" y="2262188"/>
            <a:ext cx="6482302" cy="574675"/>
            <a:chOff x="991" y="1425"/>
            <a:chExt cx="3936" cy="362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H="1">
              <a:off x="991" y="1491"/>
              <a:ext cx="2371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3365" y="1425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Infection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!= 0</a:t>
              </a:r>
            </a:p>
          </p:txBody>
        </p:sp>
      </p:grp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80126" y="2936875"/>
            <a:ext cx="2719926" cy="707886"/>
          </a:xfrm>
          <a:prstGeom prst="rect">
            <a:avLst/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(X = -6) will kill mutant 4 under </a:t>
            </a:r>
            <a:r>
              <a:rPr lang="en-US" b="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weak mutation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14700" y="3519488"/>
            <a:ext cx="5573713" cy="2940050"/>
            <a:chOff x="2088" y="2217"/>
            <a:chExt cx="3511" cy="185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 flipV="1">
              <a:off x="2088" y="2217"/>
              <a:ext cx="835" cy="5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2277" y="2467"/>
              <a:ext cx="3322" cy="160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Propagation</a:t>
              </a:r>
              <a:r>
                <a:rPr 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((double) ((0-X)/2) == ((double) 0-X)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!=   ((double) (0/2) == ((double) 0)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That is, X is </a:t>
              </a:r>
              <a:r>
                <a:rPr lang="en-US" altLang="zh-CN" b="0" u="sng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 even 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Thus (X = -6) does </a:t>
              </a:r>
              <a:r>
                <a:rPr lang="en-US" altLang="zh-CN" b="0" i="1" u="sng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SimSun" pitchFamily="2" charset="-122"/>
                </a:rPr>
                <a:t> kill the mutant under strong mutation</a:t>
              </a:r>
              <a:endParaRPr lang="en-US" b="0" dirty="0">
                <a:solidFill>
                  <a:schemeClr val="tx2"/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63F93-73EE-4BE0-BB20-060030C15AD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776538" y="995363"/>
            <a:ext cx="6264275" cy="4857750"/>
            <a:chOff x="1749" y="627"/>
            <a:chExt cx="3946" cy="3060"/>
          </a:xfrm>
          <a:solidFill>
            <a:srgbClr val="99FFCC"/>
          </a:solidFill>
        </p:grpSpPr>
        <p:sp>
          <p:nvSpPr>
            <p:cNvPr id="15416" name="AutoShape 42"/>
            <p:cNvSpPr>
              <a:spLocks noChangeArrowheads="1"/>
            </p:cNvSpPr>
            <p:nvPr/>
          </p:nvSpPr>
          <p:spPr bwMode="auto">
            <a:xfrm flipV="1">
              <a:off x="1749" y="627"/>
              <a:ext cx="3946" cy="3060"/>
            </a:xfrm>
            <a:prstGeom prst="flowChartPunchedCard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>
                <a:latin typeface="Gill Sans MT" panose="020B0502020104020203" pitchFamily="34" charset="0"/>
              </a:endParaRPr>
            </a:p>
          </p:txBody>
        </p:sp>
        <p:sp>
          <p:nvSpPr>
            <p:cNvPr id="279595" name="Text Box 43"/>
            <p:cNvSpPr txBox="1">
              <a:spLocks noChangeArrowheads="1"/>
            </p:cNvSpPr>
            <p:nvPr/>
          </p:nvSpPr>
          <p:spPr bwMode="auto">
            <a:xfrm>
              <a:off x="2009" y="1829"/>
              <a:ext cx="908" cy="45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2"/>
                  </a:solidFill>
                  <a:latin typeface="Gill Sans MT" panose="020B0502020104020203" pitchFamily="34" charset="0"/>
                </a:rPr>
                <a:t>Automated steps</a:t>
              </a: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Programs with Mutation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28738" y="1222375"/>
            <a:ext cx="127952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Input test method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44463" y="122237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Prog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608263" y="1222375"/>
            <a:ext cx="1473200" cy="708025"/>
            <a:chOff x="1643" y="770"/>
            <a:chExt cx="928" cy="44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4" name="Text Box 6"/>
            <p:cNvSpPr txBox="1">
              <a:spLocks noChangeArrowheads="1"/>
            </p:cNvSpPr>
            <p:nvPr/>
          </p:nvSpPr>
          <p:spPr bwMode="auto">
            <a:xfrm>
              <a:off x="1866" y="770"/>
              <a:ext cx="705" cy="446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Create mutants</a:t>
              </a: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>
              <a:off x="1643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99363" y="1222375"/>
            <a:ext cx="1358900" cy="730250"/>
            <a:chOff x="4787" y="770"/>
            <a:chExt cx="856" cy="46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5010" y="770"/>
              <a:ext cx="633" cy="46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T on P</a:t>
              </a: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>
              <a:off x="4787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085013" y="1943100"/>
            <a:ext cx="1873250" cy="1933575"/>
            <a:chOff x="4463" y="1224"/>
            <a:chExt cx="1180" cy="121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4463" y="1550"/>
              <a:ext cx="1180" cy="8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Run mutants: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schema-based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weak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selective</a:t>
              </a:r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 flipH="1">
              <a:off x="5054" y="1224"/>
              <a:ext cx="231" cy="324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348538" y="3897313"/>
            <a:ext cx="1382712" cy="1423987"/>
            <a:chOff x="4629" y="2455"/>
            <a:chExt cx="871" cy="897"/>
          </a:xfrm>
        </p:grpSpPr>
        <p:sp>
          <p:nvSpPr>
            <p:cNvPr id="15408" name="Text Box 11"/>
            <p:cNvSpPr txBox="1">
              <a:spLocks noChangeArrowheads="1"/>
            </p:cNvSpPr>
            <p:nvPr/>
          </p:nvSpPr>
          <p:spPr bwMode="auto">
            <a:xfrm>
              <a:off x="4629" y="2700"/>
              <a:ext cx="871" cy="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Eliminate ineffective TCs</a:t>
              </a:r>
            </a:p>
          </p:txBody>
        </p:sp>
        <p:sp>
          <p:nvSpPr>
            <p:cNvPr id="15409" name="Line 31"/>
            <p:cNvSpPr>
              <a:spLocks noChangeShapeType="1"/>
            </p:cNvSpPr>
            <p:nvPr/>
          </p:nvSpPr>
          <p:spPr bwMode="auto">
            <a:xfrm>
              <a:off x="5069" y="2455"/>
              <a:ext cx="0" cy="2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000750" y="1222375"/>
            <a:ext cx="1598613" cy="708025"/>
            <a:chOff x="3780" y="770"/>
            <a:chExt cx="1007" cy="446"/>
          </a:xfrm>
        </p:grpSpPr>
        <p:sp>
          <p:nvSpPr>
            <p:cNvPr id="15406" name="Text Box 8"/>
            <p:cNvSpPr txBox="1">
              <a:spLocks noChangeArrowheads="1"/>
            </p:cNvSpPr>
            <p:nvPr/>
          </p:nvSpPr>
          <p:spPr bwMode="auto">
            <a:xfrm>
              <a:off x="4002" y="770"/>
              <a:ext cx="785" cy="4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Generate test cases</a:t>
              </a:r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80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081463" y="1222375"/>
            <a:ext cx="1920875" cy="1035050"/>
            <a:chOff x="2571" y="770"/>
            <a:chExt cx="1210" cy="65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04" name="Line 29"/>
            <p:cNvSpPr>
              <a:spLocks noChangeShapeType="1"/>
            </p:cNvSpPr>
            <p:nvPr/>
          </p:nvSpPr>
          <p:spPr bwMode="auto">
            <a:xfrm>
              <a:off x="2571" y="1000"/>
              <a:ext cx="223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2795" y="770"/>
              <a:ext cx="986" cy="65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equivalence detector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397375" y="3946525"/>
            <a:ext cx="2936875" cy="1714500"/>
            <a:chOff x="2770" y="2486"/>
            <a:chExt cx="1850" cy="1080"/>
          </a:xfrm>
          <a:solidFill>
            <a:schemeClr val="accent5"/>
          </a:solidFill>
        </p:grpSpPr>
        <p:sp>
          <p:nvSpPr>
            <p:cNvPr id="15400" name="Line 32"/>
            <p:cNvSpPr>
              <a:spLocks noChangeShapeType="1"/>
            </p:cNvSpPr>
            <p:nvPr/>
          </p:nvSpPr>
          <p:spPr bwMode="auto">
            <a:xfrm>
              <a:off x="3815" y="3026"/>
              <a:ext cx="805" cy="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15401" name="Group 25"/>
            <p:cNvGrpSpPr>
              <a:grpSpLocks/>
            </p:cNvGrpSpPr>
            <p:nvPr/>
          </p:nvGrpSpPr>
          <p:grpSpPr bwMode="auto">
            <a:xfrm>
              <a:off x="2770" y="2486"/>
              <a:ext cx="1037" cy="1080"/>
              <a:chOff x="3110" y="2486"/>
              <a:chExt cx="1037" cy="1080"/>
            </a:xfrm>
            <a:grpFill/>
          </p:grpSpPr>
          <p:sp>
            <p:nvSpPr>
              <p:cNvPr id="15402" name="AutoShape 19"/>
              <p:cNvSpPr>
                <a:spLocks noChangeArrowheads="1"/>
              </p:cNvSpPr>
              <p:nvPr/>
            </p:nvSpPr>
            <p:spPr bwMode="auto">
              <a:xfrm>
                <a:off x="3110" y="2486"/>
                <a:ext cx="1037" cy="1080"/>
              </a:xfrm>
              <a:prstGeom prst="diamond">
                <a:avLst/>
              </a:prstGeom>
              <a:grpFill/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403" name="Text Box 16"/>
              <p:cNvSpPr txBox="1">
                <a:spLocks noChangeArrowheads="1"/>
              </p:cNvSpPr>
              <p:nvPr/>
            </p:nvSpPr>
            <p:spPr bwMode="auto">
              <a:xfrm>
                <a:off x="3212" y="2793"/>
                <a:ext cx="83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Threshold   reached?</a:t>
                </a:r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57250" y="1703388"/>
            <a:ext cx="468313" cy="3875087"/>
            <a:chOff x="540" y="1073"/>
            <a:chExt cx="295" cy="2441"/>
          </a:xfrm>
        </p:grpSpPr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545" y="1073"/>
              <a:ext cx="0" cy="2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540" y="10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15377" name="Line 39"/>
          <p:cNvSpPr>
            <a:spLocks noChangeShapeType="1"/>
          </p:cNvSpPr>
          <p:nvPr/>
        </p:nvSpPr>
        <p:spPr bwMode="auto">
          <a:xfrm>
            <a:off x="857250" y="1455738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327150" y="2516188"/>
            <a:ext cx="3049588" cy="2287587"/>
            <a:chOff x="836" y="1585"/>
            <a:chExt cx="1921" cy="1441"/>
          </a:xfrm>
        </p:grpSpPr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836" y="1585"/>
              <a:ext cx="806" cy="4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Define threshold</a:t>
              </a:r>
            </a:p>
          </p:txBody>
        </p:sp>
        <p:sp>
          <p:nvSpPr>
            <p:cNvPr id="15396" name="Line 44"/>
            <p:cNvSpPr>
              <a:spLocks noChangeShapeType="1"/>
            </p:cNvSpPr>
            <p:nvPr/>
          </p:nvSpPr>
          <p:spPr bwMode="auto">
            <a:xfrm flipH="1">
              <a:off x="1238" y="3026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7" name="Line 45"/>
            <p:cNvSpPr>
              <a:spLocks noChangeShapeType="1"/>
            </p:cNvSpPr>
            <p:nvPr/>
          </p:nvSpPr>
          <p:spPr bwMode="auto">
            <a:xfrm flipV="1">
              <a:off x="1239" y="2040"/>
              <a:ext cx="0" cy="9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221288" y="1982788"/>
            <a:ext cx="1481137" cy="1958975"/>
            <a:chOff x="3289" y="1249"/>
            <a:chExt cx="933" cy="1234"/>
          </a:xfrm>
        </p:grpSpPr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3289" y="1249"/>
              <a:ext cx="933" cy="12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3325" y="221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2390775" y="5218113"/>
            <a:ext cx="3309938" cy="1485900"/>
            <a:chOff x="1506" y="3287"/>
            <a:chExt cx="2085" cy="936"/>
          </a:xfrm>
        </p:grpSpPr>
        <p:grpSp>
          <p:nvGrpSpPr>
            <p:cNvPr id="15386" name="Group 53"/>
            <p:cNvGrpSpPr>
              <a:grpSpLocks/>
            </p:cNvGrpSpPr>
            <p:nvPr/>
          </p:nvGrpSpPr>
          <p:grpSpPr bwMode="auto">
            <a:xfrm>
              <a:off x="1506" y="3287"/>
              <a:ext cx="1785" cy="936"/>
              <a:chOff x="1506" y="3287"/>
              <a:chExt cx="1785" cy="936"/>
            </a:xfrm>
          </p:grpSpPr>
          <p:grpSp>
            <p:nvGrpSpPr>
              <p:cNvPr id="15388" name="Group 23"/>
              <p:cNvGrpSpPr>
                <a:grpSpLocks/>
              </p:cNvGrpSpPr>
              <p:nvPr/>
            </p:nvGrpSpPr>
            <p:grpSpPr bwMode="auto">
              <a:xfrm>
                <a:off x="1506" y="3287"/>
                <a:ext cx="878" cy="936"/>
                <a:chOff x="2520" y="2681"/>
                <a:chExt cx="878" cy="936"/>
              </a:xfrm>
            </p:grpSpPr>
            <p:sp>
              <p:nvSpPr>
                <p:cNvPr id="15391" name="AutoShape 20"/>
                <p:cNvSpPr>
                  <a:spLocks noChangeArrowheads="1"/>
                </p:cNvSpPr>
                <p:nvPr/>
              </p:nvSpPr>
              <p:spPr bwMode="auto">
                <a:xfrm>
                  <a:off x="2520" y="2681"/>
                  <a:ext cx="878" cy="936"/>
                </a:xfrm>
                <a:prstGeom prst="diamon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50" y="2825"/>
                  <a:ext cx="618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b="0" dirty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P (T) correct ?</a:t>
                  </a:r>
                </a:p>
              </p:txBody>
            </p:sp>
          </p:grp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>
                <a:off x="2391" y="3755"/>
                <a:ext cx="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90" name="Line 35"/>
              <p:cNvSpPr>
                <a:spLocks noChangeShapeType="1"/>
              </p:cNvSpPr>
              <p:nvPr/>
            </p:nvSpPr>
            <p:spPr bwMode="auto">
              <a:xfrm flipV="1">
                <a:off x="3291" y="3564"/>
                <a:ext cx="0" cy="1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7" name="Text Box 61"/>
            <p:cNvSpPr txBox="1">
              <a:spLocks noChangeArrowheads="1"/>
            </p:cNvSpPr>
            <p:nvPr/>
          </p:nvSpPr>
          <p:spPr bwMode="auto">
            <a:xfrm>
              <a:off x="3217" y="364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rgbClr val="00B050"/>
                  </a:solidFill>
                  <a:latin typeface="Gill Sans MT" panose="020B0502020104020203" pitchFamily="34" charset="0"/>
                </a:rPr>
                <a:t>yes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50863" y="5595938"/>
            <a:ext cx="1955800" cy="730250"/>
            <a:chOff x="347" y="3525"/>
            <a:chExt cx="1232" cy="460"/>
          </a:xfrm>
        </p:grpSpPr>
        <p:grpSp>
          <p:nvGrpSpPr>
            <p:cNvPr id="15382" name="Group 54"/>
            <p:cNvGrpSpPr>
              <a:grpSpLocks/>
            </p:cNvGrpSpPr>
            <p:nvPr/>
          </p:nvGrpSpPr>
          <p:grpSpPr bwMode="auto">
            <a:xfrm>
              <a:off x="347" y="3525"/>
              <a:ext cx="1152" cy="460"/>
              <a:chOff x="347" y="3525"/>
              <a:chExt cx="1152" cy="460"/>
            </a:xfrm>
          </p:grpSpPr>
          <p:sp>
            <p:nvSpPr>
              <p:cNvPr id="15384" name="Text Box 13"/>
              <p:cNvSpPr txBox="1">
                <a:spLocks noChangeArrowheads="1"/>
              </p:cNvSpPr>
              <p:nvPr/>
            </p:nvSpPr>
            <p:spPr bwMode="auto">
              <a:xfrm>
                <a:off x="347" y="3525"/>
                <a:ext cx="396" cy="46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Fix P</a:t>
                </a:r>
              </a:p>
            </p:txBody>
          </p:sp>
          <p:sp>
            <p:nvSpPr>
              <p:cNvPr id="15385" name="Line 36"/>
              <p:cNvSpPr>
                <a:spLocks noChangeShapeType="1"/>
              </p:cNvSpPr>
              <p:nvPr/>
            </p:nvSpPr>
            <p:spPr bwMode="auto">
              <a:xfrm>
                <a:off x="750" y="3755"/>
                <a:ext cx="7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3" name="Text Box 62"/>
            <p:cNvSpPr txBox="1">
              <a:spLocks noChangeArrowheads="1"/>
            </p:cNvSpPr>
            <p:nvPr/>
          </p:nvSpPr>
          <p:spPr bwMode="auto">
            <a:xfrm>
              <a:off x="1205" y="353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rPr>
                <a:t>no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 - Zakeri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CC7DB6-09A5-4000-B6FD-D6087202C9C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 Coverage Criteria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57989"/>
            <a:ext cx="8867775" cy="232811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Software engineering makes practical use of </a:t>
            </a:r>
            <a:r>
              <a:rPr lang="en-US" altLang="en-US" dirty="0">
                <a:solidFill>
                  <a:schemeClr val="tx2"/>
                </a:solidFill>
              </a:rPr>
              <a:t>automata theory</a:t>
            </a:r>
            <a:r>
              <a:rPr lang="en-US" altLang="en-US" dirty="0"/>
              <a:t> in several ways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Programming languages</a:t>
            </a:r>
            <a:r>
              <a:rPr lang="en-US" altLang="en-US" dirty="0"/>
              <a:t> defined in BNF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Program behavior</a:t>
            </a:r>
            <a:r>
              <a:rPr lang="en-US" altLang="en-US" dirty="0"/>
              <a:t> described as 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finite state machines (FSMs)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Allowable inputs</a:t>
            </a:r>
            <a:r>
              <a:rPr lang="en-US" altLang="en-US" dirty="0"/>
              <a:t> defined by grammars (</a:t>
            </a:r>
            <a:r>
              <a:rPr lang="en-US" altLang="en-US" i="1" dirty="0"/>
              <a:t>e.g.</a:t>
            </a:r>
            <a:r>
              <a:rPr lang="en-US" altLang="en-US" dirty="0"/>
              <a:t>, PDF, HTML, …)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 simple </a:t>
            </a:r>
            <a:r>
              <a:rPr lang="en-US" altLang="en-US" dirty="0">
                <a:solidFill>
                  <a:schemeClr val="tx2"/>
                </a:solidFill>
              </a:rPr>
              <a:t>regular expression</a:t>
            </a:r>
            <a:r>
              <a:rPr lang="en-US" altLang="en-US" dirty="0"/>
              <a:t>: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28650" y="3195221"/>
            <a:ext cx="2554288" cy="531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(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 | 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)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*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25775" y="3053934"/>
            <a:ext cx="4999038" cy="708025"/>
            <a:chOff x="1906" y="1824"/>
            <a:chExt cx="3149" cy="446"/>
          </a:xfrm>
        </p:grpSpPr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1906" y="2054"/>
              <a:ext cx="10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2952" y="1824"/>
              <a:ext cx="2103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*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closure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 operator, zero or more occurrences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9763" y="3652421"/>
            <a:ext cx="4446587" cy="923925"/>
            <a:chOff x="1203" y="2201"/>
            <a:chExt cx="2801" cy="582"/>
          </a:xfrm>
        </p:grpSpPr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203" y="2201"/>
              <a:ext cx="1017" cy="3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2228" y="2337"/>
              <a:ext cx="1776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|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choice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, either one can be used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38113" y="4728581"/>
            <a:ext cx="88677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Any sequence of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 and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represent commands, methods, or events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can represent arguments, parameters, or values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represent literals or a set of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  <p:bldP spid="2652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CA9DD47-65C7-470D-AABE-CA3FEC6138B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40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Mutation Works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152273"/>
            <a:ext cx="8867775" cy="3385051"/>
          </a:xfrm>
        </p:spPr>
        <p:txBody>
          <a:bodyPr/>
          <a:lstStyle/>
          <a:p>
            <a:pPr algn="just"/>
            <a:r>
              <a:rPr lang="en-US" altLang="en-US" dirty="0"/>
              <a:t>This is not an absolute!</a:t>
            </a:r>
          </a:p>
          <a:p>
            <a:pPr algn="just"/>
            <a:r>
              <a:rPr lang="en-US" altLang="en-US" dirty="0"/>
              <a:t>The mutants guide the tester to an effective set of tests</a:t>
            </a:r>
          </a:p>
          <a:p>
            <a:pPr algn="just"/>
            <a:r>
              <a:rPr lang="en-US" altLang="en-US" dirty="0"/>
              <a:t>A very challenging problem: </a:t>
            </a:r>
          </a:p>
          <a:p>
            <a:pPr lvl="1" algn="just"/>
            <a:r>
              <a:rPr lang="en-US" altLang="en-US" dirty="0"/>
              <a:t>Find a </a:t>
            </a:r>
            <a:r>
              <a:rPr lang="en-US" altLang="en-US" dirty="0">
                <a:solidFill>
                  <a:schemeClr val="tx2"/>
                </a:solidFill>
              </a:rPr>
              <a:t>fault</a:t>
            </a:r>
            <a:r>
              <a:rPr lang="en-US" altLang="en-US" dirty="0"/>
              <a:t> and a set of </a:t>
            </a:r>
            <a:r>
              <a:rPr lang="en-US" altLang="en-US" dirty="0">
                <a:solidFill>
                  <a:schemeClr val="tx2"/>
                </a:solidFill>
              </a:rPr>
              <a:t>mutation-adequate tests</a:t>
            </a:r>
            <a:r>
              <a:rPr lang="en-US" altLang="en-US" dirty="0"/>
              <a:t> that do </a:t>
            </a:r>
            <a:r>
              <a:rPr lang="en-US" altLang="en-US" dirty="0">
                <a:solidFill>
                  <a:schemeClr val="tx2"/>
                </a:solidFill>
              </a:rPr>
              <a:t>not</a:t>
            </a:r>
            <a:r>
              <a:rPr lang="en-US" altLang="en-US" dirty="0"/>
              <a:t> find the fault.</a:t>
            </a:r>
          </a:p>
          <a:p>
            <a:pPr algn="just"/>
            <a:r>
              <a:rPr lang="en-US" altLang="en-US" dirty="0"/>
              <a:t>Of course, this depends on the mutation operators … 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60944" y="911972"/>
            <a:ext cx="844616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Fundamental Premise of Mutation Testing</a:t>
            </a:r>
            <a:endParaRPr lang="en-US" sz="28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2060"/>
                </a:solidFill>
                <a:latin typeface="Gill Sans MT" panose="020B0502020104020203" pitchFamily="34" charset="0"/>
              </a:rPr>
              <a:t>If the software contains a fault, there will usually be a set of mutants that can only be killed by a test case that also detects that fault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70B5AE-9EA0-42ED-A02B-DEF4A326C0E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41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Mutation Operators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3128394"/>
          </a:xfrm>
        </p:spPr>
        <p:txBody>
          <a:bodyPr/>
          <a:lstStyle/>
          <a:p>
            <a:pPr algn="just"/>
            <a:r>
              <a:rPr lang="en-US" altLang="en-US" dirty="0"/>
              <a:t>At the </a:t>
            </a:r>
            <a:r>
              <a:rPr lang="en-US" altLang="en-US" dirty="0">
                <a:solidFill>
                  <a:schemeClr val="tx2"/>
                </a:solidFill>
              </a:rPr>
              <a:t>method level</a:t>
            </a:r>
            <a:r>
              <a:rPr lang="en-US" altLang="en-US" dirty="0"/>
              <a:t>, mutation operators for different programming languages are similar</a:t>
            </a:r>
          </a:p>
          <a:p>
            <a:pPr algn="just"/>
            <a:r>
              <a:rPr lang="en-US" altLang="en-US" dirty="0"/>
              <a:t>Mutation operators do one of </a:t>
            </a:r>
            <a:r>
              <a:rPr lang="en-US" altLang="en-US" dirty="0">
                <a:solidFill>
                  <a:schemeClr val="tx2"/>
                </a:solidFill>
              </a:rPr>
              <a:t>two things 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dirty="0"/>
              <a:t>Mimic typical programmer </a:t>
            </a:r>
            <a:r>
              <a:rPr lang="en-US" altLang="en-US" dirty="0">
                <a:solidFill>
                  <a:schemeClr val="tx2"/>
                </a:solidFill>
              </a:rPr>
              <a:t>mistakes</a:t>
            </a:r>
            <a:r>
              <a:rPr lang="en-US" altLang="en-US" dirty="0"/>
              <a:t> (incorrect variable name)</a:t>
            </a:r>
          </a:p>
          <a:p>
            <a:pPr lvl="1" algn="just"/>
            <a:r>
              <a:rPr lang="en-US" altLang="en-US" dirty="0"/>
              <a:t>Encourage common test </a:t>
            </a:r>
            <a:r>
              <a:rPr lang="en-US" altLang="en-US" dirty="0">
                <a:solidFill>
                  <a:schemeClr val="tx2"/>
                </a:solidFill>
              </a:rPr>
              <a:t>heuristics</a:t>
            </a:r>
            <a:r>
              <a:rPr lang="en-US" altLang="en-US" dirty="0"/>
              <a:t> (cause expressions to be 0)</a:t>
            </a:r>
          </a:p>
          <a:p>
            <a:pPr algn="just"/>
            <a:r>
              <a:rPr lang="en-US" altLang="en-US" dirty="0"/>
              <a:t>Researchers design lots of operators, then experimentally </a:t>
            </a:r>
            <a:r>
              <a:rPr lang="en-US" altLang="en-US" i="1" dirty="0">
                <a:solidFill>
                  <a:schemeClr val="tx2"/>
                </a:solidFill>
              </a:rPr>
              <a:t>select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most useful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419451" y="4237635"/>
            <a:ext cx="8481268" cy="2301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Effective Mutation Operators</a:t>
            </a:r>
            <a:endParaRPr lang="en-US" sz="2400" u="sng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algn="just">
              <a:defRPr/>
            </a:pP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If tests that are created specifically to kill mutants created by a collection of mutation operators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= {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o1, o2,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…}  also kill mutants created by all remaining mutation operators with very high probability, then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defines an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effective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set of mutation operators.</a:t>
            </a:r>
            <a:endParaRPr lang="en-US" sz="24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ABS</a:t>
            </a:r>
            <a:r>
              <a:rPr lang="en-US" altLang="zh-CN" dirty="0">
                <a:ea typeface="宋体" pitchFamily="2" charset="-122"/>
              </a:rPr>
              <a:t> –– Absolute Value 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AOR</a:t>
            </a:r>
            <a:r>
              <a:rPr lang="en-US" altLang="zh-CN" dirty="0">
                <a:ea typeface="宋体" pitchFamily="2" charset="-122"/>
              </a:rPr>
              <a:t> –– Arithmetic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ROR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Relational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COR</a:t>
            </a:r>
            <a:r>
              <a:rPr lang="en-US" altLang="zh-CN" dirty="0">
                <a:ea typeface="宋体" pitchFamily="2" charset="-122"/>
              </a:rPr>
              <a:t> –– Conditional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SOR </a:t>
            </a:r>
            <a:r>
              <a:rPr lang="en-US" altLang="zh-CN" dirty="0">
                <a:ea typeface="宋体" pitchFamily="2" charset="-122"/>
              </a:rPr>
              <a:t>–– Shift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LOR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Logical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ASR</a:t>
            </a:r>
            <a:r>
              <a:rPr lang="en-US" altLang="zh-CN" dirty="0">
                <a:ea typeface="宋体" pitchFamily="2" charset="-122"/>
              </a:rPr>
              <a:t> –– Assignment Operator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UOI</a:t>
            </a:r>
            <a:r>
              <a:rPr lang="en-US" altLang="zh-CN" dirty="0">
                <a:ea typeface="宋体" pitchFamily="2" charset="-122"/>
              </a:rPr>
              <a:t> –– Unary Operator 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UOD</a:t>
            </a:r>
            <a:r>
              <a:rPr lang="en-US" altLang="zh-CN" dirty="0">
                <a:ea typeface="宋体" pitchFamily="2" charset="-122"/>
              </a:rPr>
              <a:t> –– Unary Operator 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SVR</a:t>
            </a:r>
            <a:r>
              <a:rPr lang="en-US" altLang="zh-CN" dirty="0">
                <a:ea typeface="宋体" pitchFamily="2" charset="-122"/>
              </a:rPr>
              <a:t> –– Scalar Variable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BSR</a:t>
            </a:r>
            <a:r>
              <a:rPr lang="en-US" altLang="zh-CN" dirty="0">
                <a:ea typeface="宋体" pitchFamily="2" charset="-122"/>
              </a:rPr>
              <a:t> –– Bomb Statement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084A8-7C81-403E-A485-F8CC0748AFA1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773032" y="4830945"/>
            <a:ext cx="1974458" cy="914400"/>
          </a:xfrm>
          <a:prstGeom prst="roundRect">
            <a:avLst/>
          </a:prstGeom>
          <a:solidFill>
            <a:schemeClr val="accent2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Full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definitions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5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C204A2-587B-4D61-BE12-01ED0DF252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43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6225" y="3509963"/>
            <a:ext cx="8650288" cy="1479550"/>
            <a:chOff x="174" y="1665"/>
            <a:chExt cx="5449" cy="932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174" y="1951"/>
              <a:ext cx="5322" cy="64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arithmetic operators +</a:t>
              </a:r>
              <a:r>
                <a:rPr lang="en-US" altLang="zh-CN" b="0" i="1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,</a:t>
              </a:r>
              <a:r>
                <a:rPr lang="zh-CN" altLang="en-US" b="0" i="1" dirty="0">
                  <a:solidFill>
                    <a:srgbClr val="00145A"/>
                  </a:solidFill>
                  <a:ea typeface="宋体" pitchFamily="2" charset="-122"/>
                </a:rPr>
                <a:t>－</a:t>
              </a:r>
              <a:r>
                <a:rPr lang="en-US" altLang="zh-CN" b="0" i="1" dirty="0">
                  <a:solidFill>
                    <a:srgbClr val="00145A"/>
                  </a:solidFill>
                  <a:ea typeface="宋体" pitchFamily="2" charset="-122"/>
                </a:rPr>
                <a:t>,*,</a:t>
              </a:r>
              <a:r>
                <a:rPr lang="zh-CN" altLang="en-US" b="0" i="1" dirty="0">
                  <a:solidFill>
                    <a:srgbClr val="00145A"/>
                  </a:solidFill>
                  <a:ea typeface="宋体" pitchFamily="2" charset="-122"/>
                </a:rPr>
                <a:t>／</a:t>
              </a:r>
              <a:r>
                <a:rPr lang="en-US" altLang="zh-CN" b="0" i="1" dirty="0">
                  <a:solidFill>
                    <a:srgbClr val="00145A"/>
                  </a:solidFill>
                  <a:ea typeface="宋体" pitchFamily="2" charset="-122"/>
                </a:rPr>
                <a:t>,</a:t>
              </a:r>
              <a:r>
                <a:rPr lang="en-US" altLang="zh-CN" b="0" dirty="0">
                  <a:solidFill>
                    <a:srgbClr val="00145A"/>
                  </a:solidFill>
                  <a:ea typeface="宋体" pitchFamily="2" charset="-122"/>
                </a:rPr>
                <a:t> 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and % is replaced by each of the other operators. In addition, each is replaced by the special mutation operators </a:t>
              </a:r>
              <a:r>
                <a:rPr lang="en-US" altLang="zh-CN" b="0" i="1" dirty="0" err="1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rgbClr val="00145A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174" y="166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2. AOR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Arithmetic Operator Replacement</a:t>
              </a:r>
              <a:r>
                <a:rPr lang="en-US" altLang="zh-CN" sz="2400" b="0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:</a:t>
              </a:r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276224" y="696913"/>
            <a:ext cx="8448675" cy="1128712"/>
            <a:chOff x="174" y="705"/>
            <a:chExt cx="5205" cy="71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74" y="962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Each arithmetic expression (and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subexpression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) is modified by the functions 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abs()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negAbs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failOnZero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.</a:t>
              </a:r>
              <a:endPara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endParaRPr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74" y="705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1. ABS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rgbClr val="002060"/>
                  </a:solidFill>
                  <a:latin typeface="Gill Sans MT" panose="020B0502020104020203" pitchFamily="34" charset="0"/>
                  <a:ea typeface="宋体" pitchFamily="2" charset="-122"/>
                </a:rPr>
                <a:t>Abs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olute Value Insertion: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60769"/>
            <a:ext cx="4292600" cy="153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abs (m * (o + p));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m * abs ((o + p));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a =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(m * (o + p));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6225" y="5020359"/>
            <a:ext cx="4291013" cy="15382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m + (o +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m * (o * p);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a = m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2040CAA-5F51-4B21-9804-80CF43A21A5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44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 (2)</a:t>
            </a: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76225" y="685800"/>
            <a:ext cx="8389938" cy="1196975"/>
            <a:chOff x="174" y="2873"/>
            <a:chExt cx="5285" cy="754"/>
          </a:xfrm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74" y="3173"/>
              <a:ext cx="5285" cy="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relational operators (&lt;, ≤, &gt;, ≥, =, ≠) is replaced by each of the other operators and by </a:t>
              </a:r>
              <a:r>
                <a:rPr lang="en-US" altLang="zh-CN" b="0" i="1" dirty="0" err="1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 and </a:t>
              </a:r>
              <a:r>
                <a:rPr lang="en-US" altLang="zh-CN" b="0" i="1" dirty="0" err="1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74" y="2873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3.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Relational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6225" y="1916127"/>
            <a:ext cx="5965184" cy="1508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45A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&gt;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(X &lt; Y)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∆3   if (X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falseOp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Y)  // always returns false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7338" y="3497263"/>
            <a:ext cx="8650287" cy="1749425"/>
            <a:chOff x="181" y="1325"/>
            <a:chExt cx="5449" cy="1102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181" y="1589"/>
              <a:ext cx="5325" cy="8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(and - &amp;&amp;, or - || , and with no conditional evaluation - &amp;, or with no conditional evaluation - |, not equivalent - ^) is replaced by each of the other operators; in addition, each is replaced by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181" y="132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4. COR </a:t>
              </a:r>
              <a:r>
                <a:rPr lang="en-US" altLang="zh-CN" sz="2400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Conditional Operator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7338" y="5287169"/>
            <a:ext cx="6105525" cy="1508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145A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 &amp;&amp; a &gt; 0)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&lt;= Y || a &gt; 0)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(X &lt;= Y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a &gt; 0) // returns result of left clause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F3DE85-3B28-4D46-881C-E68AD1EEBAD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(4)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41300" y="682625"/>
            <a:ext cx="8262938" cy="1476375"/>
            <a:chOff x="181" y="2881"/>
            <a:chExt cx="5205" cy="93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181" y="2881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5. SOR –– Shift Operator Replacement: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81" y="3165"/>
              <a:ext cx="5205" cy="64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shift operators &lt;&lt;, &gt;&gt;, and &gt;&gt;&gt; is replaced by each of the other operators. In addition, each is replaced by the special mutation operator </a:t>
              </a:r>
              <a:r>
                <a:rPr lang="en-US" altLang="zh-CN" b="0" i="1" dirty="0" err="1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accent5">
                      <a:lumMod val="1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7338" y="3661016"/>
            <a:ext cx="8403656" cy="1455737"/>
            <a:chOff x="203" y="480"/>
            <a:chExt cx="5205" cy="917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03" y="751"/>
              <a:ext cx="5205" cy="64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(bitwise and - &amp;, bitwise or</a:t>
              </a:r>
            </a:p>
            <a:p>
              <a:pPr algn="just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- |, exclusive or - ^) is replaced by each of the other operators; in addition, each is replaced by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and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" y="480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6.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Logical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41300" y="2190094"/>
            <a:ext cx="3827463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byte b = (byte) 16;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b = b &gt;&gt; 2;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b = b &lt;&lt; 2;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b = b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leftOp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2; // result is b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7338" y="5145568"/>
            <a:ext cx="4368552" cy="1508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a = 60;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b = 13;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c = a &amp; b;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c = a | b;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c = a </a:t>
            </a:r>
            <a:r>
              <a:rPr lang="en-US" altLang="zh-CN" sz="1800" i="1" dirty="0" err="1">
                <a:solidFill>
                  <a:schemeClr val="tx2"/>
                </a:solidFill>
                <a:latin typeface="Helvetica" charset="0"/>
                <a:ea typeface="宋体" charset="-122"/>
              </a:rPr>
              <a:t>rightOp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charset="-122"/>
              </a:rPr>
              <a:t> b; // result is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24DBF9-182E-4F28-8811-32029EB28FF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 (5)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322263" y="730236"/>
            <a:ext cx="8650287" cy="1147762"/>
            <a:chOff x="203" y="1639"/>
            <a:chExt cx="5449" cy="72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203" y="1908"/>
              <a:ext cx="5205" cy="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assignment operators (=, +=, -=, *=, /=, %=, &amp;=, |=, ^=, &lt;&lt;=, &gt;&gt;=, &gt;&gt;&gt;=) is replaced by each of the other operators.</a:t>
              </a:r>
            </a:p>
          </p:txBody>
        </p:sp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203" y="1639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7. ASR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Assignment Operator Replacement: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2263" y="3497263"/>
            <a:ext cx="8262937" cy="1184275"/>
            <a:chOff x="203" y="2663"/>
            <a:chExt cx="5205" cy="746"/>
          </a:xfrm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03" y="2663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8. UOI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i="1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Insertion: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03" y="2955"/>
              <a:ext cx="5205" cy="4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 ~) is inserted in front of each expression of the correct type.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06301" y="1933560"/>
            <a:ext cx="4292600" cy="1230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+=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*= m * (o + p);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2263" y="4741193"/>
            <a:ext cx="4292600" cy="1230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a = m * -(o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a = -(m * (o + p));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7342AB-C14D-4E39-8C06-7DEC7A9AC18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(6)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277813" y="703263"/>
            <a:ext cx="8262937" cy="1141412"/>
            <a:chOff x="182" y="486"/>
            <a:chExt cx="5205" cy="7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82" y="751"/>
              <a:ext cx="5205" cy="454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logical~) is deleted.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82" y="486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9. UOD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Deletion: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7813" y="1886620"/>
            <a:ext cx="4668837" cy="12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if !(X &lt;=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if (X &gt;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∆2   if !(X &lt; Y &amp;&amp; Z)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813" y="3446463"/>
            <a:ext cx="8650287" cy="1157287"/>
            <a:chOff x="175" y="1566"/>
            <a:chExt cx="5449" cy="729"/>
          </a:xfrm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82" y="1841"/>
              <a:ext cx="5205" cy="4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variable reference is replaced by every other variable of the appropriate type that is declared in the current scope.</a:t>
              </a:r>
            </a:p>
          </p:txBody>
        </p:sp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175" y="1566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10. SVR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Scalar Variable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7813" y="4655672"/>
            <a:ext cx="4292600" cy="178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1   a = o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2   a = m * (m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3   a = m * (o + o);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 4   p = m *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DE2E98-3AFC-4D19-AD87-771FD4B7264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Mutation Operators for Java (7)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88925" y="695325"/>
            <a:ext cx="8262938" cy="925513"/>
            <a:chOff x="182" y="2634"/>
            <a:chExt cx="5205" cy="583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2" y="2634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11. BSR </a:t>
              </a:r>
              <a:r>
                <a:rPr lang="en-US" altLang="zh-CN" sz="2400" b="0" i="1" dirty="0">
                  <a:solidFill>
                    <a:srgbClr val="C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Bomb Statement Replacement: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82" y="2955"/>
              <a:ext cx="5205" cy="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statement is replaced by a special Bomb() function.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88925" y="1710845"/>
            <a:ext cx="4946650" cy="954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rgbClr val="000000"/>
                </a:solidFill>
                <a:latin typeface="Gill Sans MT" panose="020B0502020104020203" pitchFamily="34" charset="0"/>
                <a:ea typeface="SimSun" pitchFamily="2" charset="-122"/>
              </a:rPr>
              <a:t>Example:</a:t>
            </a:r>
          </a:p>
          <a:p>
            <a:pPr>
              <a:defRPr/>
            </a:pPr>
            <a:r>
              <a:rPr lang="en-US" altLang="zh-CN" sz="1800" b="0" dirty="0">
                <a:solidFill>
                  <a:srgbClr val="00145A"/>
                </a:solidFill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∆1   </a:t>
            </a:r>
            <a:r>
              <a:rPr lang="en-US" altLang="zh-CN" sz="1800" b="0" i="1" dirty="0">
                <a:solidFill>
                  <a:schemeClr val="tx2"/>
                </a:solidFill>
                <a:latin typeface="Helvetica" charset="0"/>
                <a:ea typeface="宋体" charset="-122"/>
              </a:rPr>
              <a:t>Bomb</a:t>
            </a:r>
            <a:r>
              <a:rPr lang="en-US" altLang="zh-CN" sz="1800" b="0" dirty="0">
                <a:solidFill>
                  <a:schemeClr val="tx2"/>
                </a:solidFill>
                <a:latin typeface="Helvetica" charset="0"/>
                <a:ea typeface="宋体" charset="-122"/>
              </a:rPr>
              <a:t>() // Raises exception when reached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E48DE3D-7352-4515-804F-39245C7E5A5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-67116" y="30162"/>
            <a:ext cx="9081487" cy="1395966"/>
          </a:xfrm>
        </p:spPr>
        <p:txBody>
          <a:bodyPr/>
          <a:lstStyle/>
          <a:p>
            <a:r>
              <a:rPr lang="en-US" altLang="en-US" dirty="0"/>
              <a:t>Summary: Subsuming Other Criteria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1215189"/>
            <a:ext cx="9112481" cy="5353886"/>
          </a:xfrm>
        </p:spPr>
        <p:txBody>
          <a:bodyPr/>
          <a:lstStyle/>
          <a:p>
            <a:r>
              <a:rPr lang="en-US" altLang="en-US" dirty="0"/>
              <a:t>Mutation is widely considered the </a:t>
            </a:r>
            <a:r>
              <a:rPr lang="en-US" altLang="en-US" dirty="0">
                <a:solidFill>
                  <a:schemeClr val="tx2"/>
                </a:solidFill>
              </a:rPr>
              <a:t>strongest</a:t>
            </a:r>
            <a:r>
              <a:rPr lang="en-US" altLang="en-US" dirty="0"/>
              <a:t> test criterion</a:t>
            </a:r>
          </a:p>
          <a:p>
            <a:pPr lvl="1"/>
            <a:r>
              <a:rPr lang="en-US" altLang="en-US" dirty="0"/>
              <a:t>And most </a:t>
            </a:r>
            <a:r>
              <a:rPr lang="en-US" altLang="en-US" dirty="0">
                <a:solidFill>
                  <a:srgbClr val="C00000"/>
                </a:solidFill>
              </a:rPr>
              <a:t>expensive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By far the most test requirements (each mutant)</a:t>
            </a:r>
          </a:p>
          <a:p>
            <a:pPr lvl="1"/>
            <a:r>
              <a:rPr lang="en-US" altLang="en-US" dirty="0"/>
              <a:t>Usually the most tests</a:t>
            </a:r>
          </a:p>
          <a:p>
            <a:r>
              <a:rPr lang="en-US" altLang="en-US" dirty="0"/>
              <a:t>Mutation </a:t>
            </a:r>
            <a:r>
              <a:rPr lang="en-US" altLang="en-US" b="1" dirty="0">
                <a:solidFill>
                  <a:srgbClr val="33CC33"/>
                </a:solidFill>
              </a:rPr>
              <a:t>subsumes</a:t>
            </a:r>
            <a:r>
              <a:rPr lang="en-US" altLang="en-US" dirty="0"/>
              <a:t> other criteria by including specific mutation operators.</a:t>
            </a:r>
          </a:p>
          <a:p>
            <a:r>
              <a:rPr lang="en-US" altLang="en-US" dirty="0"/>
              <a:t>Subsumption can only be defined for </a:t>
            </a:r>
            <a:r>
              <a:rPr lang="en-US" altLang="en-US" dirty="0">
                <a:solidFill>
                  <a:schemeClr val="tx2"/>
                </a:solidFill>
              </a:rPr>
              <a:t>weak mutation</a:t>
            </a:r>
            <a:r>
              <a:rPr lang="en-US" altLang="en-US" dirty="0"/>
              <a:t> – other criteria only impose local requirements.</a:t>
            </a:r>
          </a:p>
          <a:p>
            <a:pPr lvl="1"/>
            <a:r>
              <a:rPr lang="en-US" altLang="en-US" dirty="0"/>
              <a:t>Node coverage, Edge coverage, Clause coverage</a:t>
            </a:r>
          </a:p>
          <a:p>
            <a:pPr lvl="1"/>
            <a:r>
              <a:rPr lang="en-US" altLang="en-US" dirty="0"/>
              <a:t>General active clause coverage:  </a:t>
            </a:r>
            <a:r>
              <a:rPr lang="en-US" altLang="en-US" dirty="0">
                <a:solidFill>
                  <a:schemeClr val="tx2"/>
                </a:solidFill>
              </a:rPr>
              <a:t>Yes–Requirement on single tests</a:t>
            </a:r>
            <a:endParaRPr lang="en-US" altLang="en-US" dirty="0"/>
          </a:p>
          <a:p>
            <a:pPr lvl="1"/>
            <a:r>
              <a:rPr lang="en-US" altLang="en-US" dirty="0"/>
              <a:t>Correlated active clause coverage: </a:t>
            </a:r>
            <a:r>
              <a:rPr lang="en-US" altLang="en-US" dirty="0">
                <a:solidFill>
                  <a:schemeClr val="tx2"/>
                </a:solidFill>
              </a:rPr>
              <a:t> No–Requirement on test </a:t>
            </a:r>
            <a:r>
              <a:rPr lang="en-US" altLang="en-US" i="1" dirty="0">
                <a:solidFill>
                  <a:schemeClr val="tx2"/>
                </a:solidFill>
              </a:rPr>
              <a:t>pairs</a:t>
            </a:r>
            <a:endParaRPr lang="en-US" altLang="en-US" dirty="0"/>
          </a:p>
          <a:p>
            <a:pPr lvl="1"/>
            <a:r>
              <a:rPr lang="en-US" altLang="en-US" dirty="0"/>
              <a:t>All-</a:t>
            </a:r>
            <a:r>
              <a:rPr lang="en-US" altLang="en-US" dirty="0" err="1"/>
              <a:t>defs</a:t>
            </a:r>
            <a:r>
              <a:rPr lang="en-US" altLang="en-US" dirty="0"/>
              <a:t> data flow 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75E0C0-B7CB-4EF7-BFD7-334921C4F60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Cases from Grammar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2384425"/>
          </a:xfrm>
        </p:spPr>
        <p:txBody>
          <a:bodyPr/>
          <a:lstStyle/>
          <a:p>
            <a:r>
              <a:rPr lang="en-US" altLang="en-US" dirty="0"/>
              <a:t>A string that satisfies the derivation rules is said to be “</a:t>
            </a:r>
            <a:r>
              <a:rPr lang="en-US" altLang="en-US" i="1" dirty="0">
                <a:solidFill>
                  <a:schemeClr val="tx2"/>
                </a:solidFill>
              </a:rPr>
              <a:t>in the grammar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A test case is a </a:t>
            </a:r>
            <a:r>
              <a:rPr lang="en-US" altLang="en-US" dirty="0">
                <a:solidFill>
                  <a:schemeClr val="tx2"/>
                </a:solidFill>
              </a:rPr>
              <a:t>sequence of strings</a:t>
            </a:r>
            <a:r>
              <a:rPr lang="en-US" altLang="en-US" dirty="0"/>
              <a:t> that satisfy the regular expression</a:t>
            </a:r>
          </a:p>
          <a:p>
            <a:r>
              <a:rPr lang="en-US" altLang="en-US" dirty="0"/>
              <a:t>Suppose ‘</a:t>
            </a:r>
            <a:r>
              <a:rPr lang="en-US" altLang="en-US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’, ‘</a:t>
            </a:r>
            <a:r>
              <a:rPr lang="en-US" altLang="en-US" dirty="0">
                <a:solidFill>
                  <a:schemeClr val="tx2"/>
                </a:solidFill>
              </a:rPr>
              <a:t>t</a:t>
            </a:r>
            <a:r>
              <a:rPr lang="en-US" altLang="en-US" dirty="0"/>
              <a:t>’ and ‘</a:t>
            </a:r>
            <a:r>
              <a:rPr lang="en-US" altLang="en-US" dirty="0">
                <a:solidFill>
                  <a:schemeClr val="tx2"/>
                </a:solidFill>
              </a:rPr>
              <a:t>n</a:t>
            </a:r>
            <a:r>
              <a:rPr lang="en-US" altLang="en-US" dirty="0"/>
              <a:t>’ are numbers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85800" y="3533775"/>
            <a:ext cx="2747963" cy="2462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26  08 01 90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22  06 27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22  11 21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13  01 09 03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29000" y="4327525"/>
            <a:ext cx="5128211" cy="708025"/>
            <a:chOff x="2160" y="2075"/>
            <a:chExt cx="3192" cy="446"/>
          </a:xfrm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2770" y="2075"/>
              <a:ext cx="2582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Could be one test with four parts or four separate tests,  etc.</a:t>
              </a:r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>
              <a:off x="2160" y="2348"/>
              <a:ext cx="6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066549-38E1-4DA8-A093-5494C97CF2E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BNF Grammars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14313" y="1558925"/>
            <a:ext cx="8715375" cy="47117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Stream  ::=  action*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action   ::=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|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endParaRPr lang="en-US" altLang="zh-CN" sz="2800" dirty="0">
              <a:latin typeface="Helvetica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“G” s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“B”  t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t 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n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digit       ::=  “0” | “1” | “2” | “3” | “4” | “5” | “6” 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                      “7” | “8” | “9”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28750" y="2378075"/>
            <a:ext cx="5629275" cy="433388"/>
            <a:chOff x="900" y="1498"/>
            <a:chExt cx="3546" cy="273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3211" y="1501"/>
              <a:ext cx="1235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Non-terminals</a:t>
              </a: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1058" y="1620"/>
              <a:ext cx="215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H="1" flipV="1">
              <a:off x="922" y="1498"/>
              <a:ext cx="136" cy="1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H="1">
              <a:off x="900" y="1620"/>
              <a:ext cx="166" cy="1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34188" y="4021138"/>
            <a:ext cx="1555750" cy="1133475"/>
            <a:chOff x="4305" y="2533"/>
            <a:chExt cx="980" cy="714"/>
          </a:xfrm>
        </p:grpSpPr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4446" y="2533"/>
              <a:ext cx="839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Terminals</a:t>
              </a:r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flipV="1">
              <a:off x="4305" y="2786"/>
              <a:ext cx="583" cy="46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2400" y="3046413"/>
            <a:ext cx="6596063" cy="639762"/>
            <a:chOff x="96" y="1944"/>
            <a:chExt cx="4155" cy="403"/>
          </a:xfrm>
        </p:grpSpPr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2954" y="2016"/>
              <a:ext cx="1297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Production rule</a:t>
              </a: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96" y="1944"/>
              <a:ext cx="2541" cy="40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35" y="2145"/>
              <a:ext cx="3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490663" y="1808163"/>
            <a:ext cx="5257800" cy="409575"/>
            <a:chOff x="939" y="1139"/>
            <a:chExt cx="3312" cy="258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3197" y="1139"/>
              <a:ext cx="1054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C000"/>
                  </a:solidFill>
                  <a:latin typeface="Gill Sans MT" panose="020B0502020104020203" pitchFamily="34" charset="0"/>
                  <a:ea typeface="宋体" pitchFamily="2" charset="-122"/>
                </a:rPr>
                <a:t>Start symbol</a:t>
              </a: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939" y="1151"/>
              <a:ext cx="2262" cy="1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998A8A4-FE66-48E6-842D-66F2BCA84B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Grammars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99230"/>
            <a:ext cx="8867775" cy="2633333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2"/>
                </a:solidFill>
              </a:rPr>
              <a:t>Recognizer</a:t>
            </a:r>
            <a:r>
              <a:rPr lang="en-US" altLang="en-US" dirty="0"/>
              <a:t>: Is a string (or test) in the grammar?</a:t>
            </a:r>
          </a:p>
          <a:p>
            <a:pPr lvl="1" algn="just"/>
            <a:r>
              <a:rPr lang="en-US" altLang="en-US" dirty="0"/>
              <a:t>This is called </a:t>
            </a:r>
            <a:r>
              <a:rPr lang="en-US" altLang="en-US" dirty="0">
                <a:solidFill>
                  <a:schemeClr val="tx2"/>
                </a:solidFill>
              </a:rPr>
              <a:t>parsing</a:t>
            </a:r>
          </a:p>
          <a:p>
            <a:pPr lvl="1" algn="just"/>
            <a:r>
              <a:rPr lang="en-US" altLang="en-US" dirty="0"/>
              <a:t>Tools exist to support </a:t>
            </a:r>
            <a:r>
              <a:rPr lang="en-US" altLang="en-US" dirty="0">
                <a:solidFill>
                  <a:schemeClr val="tx2"/>
                </a:solidFill>
              </a:rPr>
              <a:t>parsing</a:t>
            </a:r>
          </a:p>
          <a:p>
            <a:pPr lvl="1" algn="just"/>
            <a:r>
              <a:rPr lang="en-US" altLang="en-US" dirty="0"/>
              <a:t>Programs can use them for </a:t>
            </a:r>
            <a:r>
              <a:rPr lang="en-US" altLang="en-US" dirty="0">
                <a:solidFill>
                  <a:schemeClr val="tx2"/>
                </a:solidFill>
              </a:rPr>
              <a:t>input validation</a:t>
            </a:r>
          </a:p>
          <a:p>
            <a:pPr algn="just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Generator:</a:t>
            </a:r>
            <a:r>
              <a:rPr lang="en-US" altLang="en-US" dirty="0"/>
              <a:t> Given a grammar, derive strings in the grammar.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08767" y="794080"/>
            <a:ext cx="7915275" cy="310515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Stream  ::= action 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action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s n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1-3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digitdigit.digitdigit.digitdigit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 </a:t>
            </a:r>
            <a:r>
              <a:rPr lang="en-US" altLang="zh-CN" dirty="0">
                <a:latin typeface="Helvetica" charset="0"/>
                <a:ea typeface="宋体" pitchFamily="2" charset="-122"/>
              </a:rPr>
              <a:t>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25 08.01.90 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282EA7A-50DD-4812-84EB-8AA08D92EA6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7"/>
            <a:ext cx="9089792" cy="1253371"/>
          </a:xfrm>
        </p:spPr>
        <p:txBody>
          <a:bodyPr/>
          <a:lstStyle/>
          <a:p>
            <a:r>
              <a:rPr lang="en-US" altLang="en-US" dirty="0"/>
              <a:t>Mutation as Grammar-Based Testing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181350" y="1259312"/>
            <a:ext cx="2781300" cy="974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ea typeface="宋体" pitchFamily="2" charset="-122"/>
              </a:rPr>
              <a:t>Grammar-based Testing</a:t>
            </a:r>
            <a:endParaRPr lang="en-US" altLang="en-US" sz="2800">
              <a:solidFill>
                <a:schemeClr val="accent5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33951"/>
            <a:ext cx="8534400" cy="1693863"/>
            <a:chOff x="192" y="1339"/>
            <a:chExt cx="5376" cy="10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21" name="AutoShape 5"/>
            <p:cNvSpPr>
              <a:spLocks/>
            </p:cNvSpPr>
            <p:nvPr/>
          </p:nvSpPr>
          <p:spPr bwMode="auto">
            <a:xfrm rot="16200000">
              <a:off x="2686" y="238"/>
              <a:ext cx="389" cy="2592"/>
            </a:xfrm>
            <a:prstGeom prst="rightBrace">
              <a:avLst>
                <a:gd name="adj1" fmla="val 56250"/>
                <a:gd name="adj2" fmla="val 50288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2" y="1752"/>
              <a:ext cx="2448" cy="654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 dirty="0" err="1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UnMutated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rgbClr val="00B050"/>
                  </a:solidFill>
                  <a:ea typeface="宋体" pitchFamily="2" charset="-122"/>
                </a:rPr>
                <a:t>valid strings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23" name="Text Box 7"/>
            <p:cNvSpPr txBox="1">
              <a:spLocks noChangeArrowheads="1"/>
            </p:cNvSpPr>
            <p:nvPr/>
          </p:nvSpPr>
          <p:spPr bwMode="auto">
            <a:xfrm>
              <a:off x="3120" y="1752"/>
              <a:ext cx="2448" cy="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Mutated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 dirty="0">
                  <a:solidFill>
                    <a:srgbClr val="FF0000"/>
                  </a:solidFill>
                  <a:ea typeface="宋体" pitchFamily="2" charset="-122"/>
                </a:rPr>
                <a:t>?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40038" y="3926642"/>
            <a:ext cx="6248400" cy="1666875"/>
            <a:chOff x="1728" y="2428"/>
            <a:chExt cx="3936" cy="10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18" name="AutoShape 9"/>
            <p:cNvSpPr>
              <a:spLocks/>
            </p:cNvSpPr>
            <p:nvPr/>
          </p:nvSpPr>
          <p:spPr bwMode="auto">
            <a:xfrm rot="16200000">
              <a:off x="3990" y="1942"/>
              <a:ext cx="371" cy="1344"/>
            </a:xfrm>
            <a:prstGeom prst="rightBrace">
              <a:avLst>
                <a:gd name="adj1" fmla="val 29167"/>
                <a:gd name="adj2" fmla="val 49721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728" y="2810"/>
              <a:ext cx="2208" cy="668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Grammar Mutation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20" name="Text Box 11"/>
            <p:cNvSpPr txBox="1">
              <a:spLocks noChangeArrowheads="1"/>
            </p:cNvSpPr>
            <p:nvPr/>
          </p:nvSpPr>
          <p:spPr bwMode="auto">
            <a:xfrm>
              <a:off x="4080" y="2810"/>
              <a:ext cx="1584" cy="614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Ground String Mutation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25875" y="5508000"/>
            <a:ext cx="5257800" cy="1100147"/>
            <a:chOff x="2448" y="3462"/>
            <a:chExt cx="3312" cy="6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15" name="AutoShape 13"/>
            <p:cNvSpPr>
              <a:spLocks/>
            </p:cNvSpPr>
            <p:nvPr/>
          </p:nvSpPr>
          <p:spPr bwMode="auto">
            <a:xfrm rot="16200000">
              <a:off x="4211" y="2563"/>
              <a:ext cx="362" cy="2160"/>
            </a:xfrm>
            <a:prstGeom prst="rightBrace">
              <a:avLst>
                <a:gd name="adj1" fmla="val 46875"/>
                <a:gd name="adj2" fmla="val 58329"/>
              </a:avLst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2448" y="3825"/>
              <a:ext cx="1584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Invalid Strings</a:t>
              </a:r>
              <a:endParaRPr lang="en-US" altLang="en-US" sz="2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4128" y="3824"/>
              <a:ext cx="1632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5">
                      <a:lumMod val="50000"/>
                    </a:schemeClr>
                  </a:solidFill>
                  <a:ea typeface="宋体" pitchFamily="2" charset="-122"/>
                </a:rPr>
                <a:t>Valid Strings</a:t>
              </a:r>
              <a:endParaRPr lang="en-US" altLang="en-US" sz="2800">
                <a:solidFill>
                  <a:schemeClr val="accent5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152400" y="4876800"/>
            <a:ext cx="2538413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ea typeface="SimSun" pitchFamily="2" charset="-122"/>
              </a:rPr>
              <a:t>Now we can define generic coverage criteria</a:t>
            </a:r>
            <a:endParaRPr lang="en-US" sz="2400" dirty="0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8B4B1C-99E9-4E1C-87E8-70CF2EBF662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Grammar-based Coverage Criteria</a:t>
            </a:r>
            <a:endParaRPr lang="en-US" altLang="en-US" sz="3200" dirty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919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most common and straightforward criteria use every terminal and every production at least once.</a:t>
            </a:r>
            <a:endParaRPr lang="en-US" altLang="en-US" dirty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41325" y="2030413"/>
            <a:ext cx="8262938" cy="841375"/>
          </a:xfrm>
          <a:prstGeom prst="rect">
            <a:avLst/>
          </a:prstGeom>
          <a:solidFill>
            <a:srgbClr val="99FFCC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Terminal Symbol Coverage (TSC)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 TR contains each terminal  symbol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t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46088" y="3224213"/>
            <a:ext cx="8262937" cy="830262"/>
          </a:xfrm>
          <a:prstGeom prst="rect">
            <a:avLst/>
          </a:prstGeom>
          <a:solidFill>
            <a:srgbClr val="99FFCC"/>
          </a:soli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Production Coverage (PDC)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: TR contains each production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p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38113" y="4162425"/>
            <a:ext cx="88677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subsumes TSC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Grammars and graphs are interchangeable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is equivalent to EC, TSC is equivalent to NC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Other graph-based coverage criteria could be defined on grammar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But have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 autoUpdateAnimBg="0"/>
      <p:bldP spid="271365" grpId="0" animBg="1" autoUpdateAnimBg="0"/>
      <p:bldP spid="271366" grpId="0" build="p"/>
    </p:bldLst>
  </p:timing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1165</TotalTime>
  <Pages>49</Pages>
  <Words>5428</Words>
  <Application>Microsoft Office PowerPoint</Application>
  <PresentationFormat>On-screen Show (4:3)</PresentationFormat>
  <Paragraphs>851</Paragraphs>
  <Slides>49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Comic Sans MS</vt:lpstr>
      <vt:lpstr>Gill Sans MT</vt:lpstr>
      <vt:lpstr>Helvetica</vt:lpstr>
      <vt:lpstr>Times New Roman</vt:lpstr>
      <vt:lpstr>Ubuntu</vt:lpstr>
      <vt:lpstr>Verdana</vt:lpstr>
      <vt:lpstr>Wingdings</vt:lpstr>
      <vt:lpstr>intro</vt:lpstr>
      <vt:lpstr>Introduction to Software Testing Chapter 9 Syntax-based Testing</vt:lpstr>
      <vt:lpstr>Ch. 9: Syntax Coverage</vt:lpstr>
      <vt:lpstr>Using the Syntax to Generate Tests</vt:lpstr>
      <vt:lpstr>Grammar Coverage Criteria</vt:lpstr>
      <vt:lpstr>Test Cases from Grammar</vt:lpstr>
      <vt:lpstr>BNF Grammars</vt:lpstr>
      <vt:lpstr>Using Grammars</vt:lpstr>
      <vt:lpstr>Mutation as Grammar-Based Testing</vt:lpstr>
      <vt:lpstr>Grammar-based Coverage Criteria</vt:lpstr>
      <vt:lpstr>Grammar-based Coverage Criteria</vt:lpstr>
      <vt:lpstr>Mutation Testing</vt:lpstr>
      <vt:lpstr>What is Mutation?</vt:lpstr>
      <vt:lpstr>What is Mutation?</vt:lpstr>
      <vt:lpstr>What is Mutation?</vt:lpstr>
      <vt:lpstr>What is Mutation?</vt:lpstr>
      <vt:lpstr>Mutation Testing</vt:lpstr>
      <vt:lpstr>Mutants and Ground Strings</vt:lpstr>
      <vt:lpstr>Questions About Mutation</vt:lpstr>
      <vt:lpstr>Killing Mutants</vt:lpstr>
      <vt:lpstr>Syntax-based Coverage Criteria</vt:lpstr>
      <vt:lpstr>Syntax-based Coverage Criteria</vt:lpstr>
      <vt:lpstr>Example</vt:lpstr>
      <vt:lpstr>Mutation Testing</vt:lpstr>
      <vt:lpstr>Instantiating Grammar-Based Testing</vt:lpstr>
      <vt:lpstr>Structure of Chapter</vt:lpstr>
      <vt:lpstr>Introduction to Software Testing Chapter 9  Section 9.2  Program-based Grammars</vt:lpstr>
      <vt:lpstr>Applying Syntax-based Testing to Programs</vt:lpstr>
      <vt:lpstr>Instantiating Grammar-Based Testing</vt:lpstr>
      <vt:lpstr>BNF Testing for Compilers (9.2.1)</vt:lpstr>
      <vt:lpstr>Program-based Grammars (9.2.2)</vt:lpstr>
      <vt:lpstr>Killing Mutants</vt:lpstr>
      <vt:lpstr>Program-based Grammars</vt:lpstr>
      <vt:lpstr>Syntax-Based Coverage Criteria</vt:lpstr>
      <vt:lpstr>Syntax-Based Coverage Criteria</vt:lpstr>
      <vt:lpstr>Weak Mutation</vt:lpstr>
      <vt:lpstr>Weak Mutation Example</vt:lpstr>
      <vt:lpstr>Equivalent Mutation Example</vt:lpstr>
      <vt:lpstr>Strong Versus Weak Mutation</vt:lpstr>
      <vt:lpstr>Testing Programs with Mutation</vt:lpstr>
      <vt:lpstr>Why Mutation Works</vt:lpstr>
      <vt:lpstr>Designing Mutation Operators</vt:lpstr>
      <vt:lpstr>Mutation Operators for Java</vt:lpstr>
      <vt:lpstr>Mutation Operators for Java</vt:lpstr>
      <vt:lpstr>Mutation Operators for Java (2)</vt:lpstr>
      <vt:lpstr>Mutation Operators for Java (4)</vt:lpstr>
      <vt:lpstr>Mutation Operators for Java (5)</vt:lpstr>
      <vt:lpstr>Mutation Operators for Java (6)</vt:lpstr>
      <vt:lpstr>Mutation Operators for Java (7)</vt:lpstr>
      <vt:lpstr>Summary: Subsuming Other Criteria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Morteza Zakeri</cp:lastModifiedBy>
  <cp:revision>369</cp:revision>
  <cp:lastPrinted>1996-04-04T10:27:56Z</cp:lastPrinted>
  <dcterms:created xsi:type="dcterms:W3CDTF">1996-06-15T03:21:08Z</dcterms:created>
  <dcterms:modified xsi:type="dcterms:W3CDTF">2024-03-29T19:51:40Z</dcterms:modified>
</cp:coreProperties>
</file>