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7" r:id="rId4"/>
    <p:sldId id="261" r:id="rId5"/>
    <p:sldId id="257" r:id="rId6"/>
    <p:sldId id="265" r:id="rId7"/>
    <p:sldId id="262" r:id="rId8"/>
    <p:sldId id="264" r:id="rId9"/>
    <p:sldId id="268" r:id="rId10"/>
    <p:sldId id="271" r:id="rId11"/>
    <p:sldId id="272" r:id="rId12"/>
    <p:sldId id="263" r:id="rId13"/>
    <p:sldId id="269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9AED9-7F5A-48C9-9237-59DDBCAB6C3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1DE80-BC23-4783-AD34-4D3C374A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4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0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0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8DA850-A7F6-190B-06D3-C37614FE8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1503362"/>
            <a:ext cx="44862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10/8/2022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Research projects - 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13DB-B319-4099-8248-09F30E58864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9373F-71FA-602E-3CD8-805B4D57DA0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57787" y="138868"/>
            <a:ext cx="607219" cy="76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9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X6cU8mnDmDAl9nj8ZUGYOpGHO2kZgWpL/edit?usp=sharing&amp;ouid=105226744285424060196&amp;rtpof=true&amp;sd=tru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2637-2965-94A9-9AE0-ED4F62ED6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architectures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D431C-BC6B-A3AD-C02D-314C502AB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Dr. Mehrdad Ashtiani</a:t>
            </a:r>
          </a:p>
          <a:p>
            <a:r>
              <a:rPr lang="en-US" dirty="0"/>
              <a:t>TA: Morteza Zakeri</a:t>
            </a:r>
          </a:p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84516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6B95-BF28-8CAA-008D-776CDD72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Smell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46A6-4624-A653-4CF2-81DB3DF5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30718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Automatic detection of Long Method and God Class (Insufficient Modularization) code smells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3519-854D-554E-070E-CE67C74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DEEB-05F5-B271-EE6F-59676CE4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768B-48DD-040B-C6C1-983A47B1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96EAF-FE70-9CFA-592C-26C69E7A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2523744"/>
            <a:ext cx="6742657" cy="41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1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35E5-E9F2-B8EF-3C6F-50BAE694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Refactoring/ </a:t>
            </a:r>
            <a:r>
              <a:rPr lang="en-US" sz="3200" dirty="0" err="1"/>
              <a:t>remodularization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9371-E66A-02ED-71D9-DF56DD79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Many-objective software </a:t>
            </a:r>
            <a:r>
              <a:rPr lang="en-US" sz="1800" dirty="0" err="1"/>
              <a:t>remodularization</a:t>
            </a:r>
            <a:r>
              <a:rPr lang="en-US" sz="1800" dirty="0"/>
              <a:t> using NSGA-III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F56C-0C72-B4DA-FD21-20F9B234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3C0C1-0AE4-5FBB-DA5F-4907C59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769B-9ED9-CD22-3883-AF819FB3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62292-E4AA-0684-48F3-5AF0B637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24103"/>
            <a:ext cx="4244817" cy="3436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71650-7C66-2B64-ECC3-661F17759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6" y="2224103"/>
            <a:ext cx="1951958" cy="2292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04E87-781B-059F-103E-BF4A9CF4C128}"/>
              </a:ext>
            </a:extLst>
          </p:cNvPr>
          <p:cNvSpPr txBox="1"/>
          <p:nvPr/>
        </p:nvSpPr>
        <p:spPr>
          <a:xfrm>
            <a:off x="435625" y="4674373"/>
            <a:ext cx="4500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FF0066"/>
                </a:solidFill>
              </a:rPr>
              <a:t>Remodularization</a:t>
            </a:r>
            <a:r>
              <a:rPr lang="en-US" sz="1600" b="1" dirty="0">
                <a:solidFill>
                  <a:srgbClr val="FF0066"/>
                </a:solidFill>
              </a:rPr>
              <a:t> </a:t>
            </a:r>
            <a:r>
              <a:rPr lang="en-US" sz="1600" b="1" dirty="0">
                <a:solidFill>
                  <a:srgbClr val="FF0066"/>
                </a:solidFill>
                <a:latin typeface="NewCenturySchlbk-Roman"/>
              </a:rPr>
              <a:t>Objectives: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NewCenturySchlbk-Roman"/>
              </a:rPr>
              <a:t>N</a:t>
            </a:r>
            <a:r>
              <a:rPr lang="en-US" sz="1600" b="0" dirty="0">
                <a:solidFill>
                  <a:srgbClr val="0070C0"/>
                </a:solidFill>
                <a:effectLst/>
                <a:latin typeface="NewCenturySchlbk-Roman"/>
              </a:rPr>
              <a:t>umber of classes per package (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NewCenturySchlbk-Italic"/>
              </a:rPr>
              <a:t>to minimize</a:t>
            </a:r>
            <a:r>
              <a:rPr lang="en-US" sz="1600" b="0" dirty="0">
                <a:solidFill>
                  <a:srgbClr val="0070C0"/>
                </a:solidFill>
                <a:effectLst/>
                <a:latin typeface="NewCenturySchlbk-Roman"/>
              </a:rPr>
              <a:t>)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0070C0"/>
                </a:solidFill>
              </a:rPr>
              <a:t>Number of packages in the system (</a:t>
            </a:r>
            <a:r>
              <a:rPr lang="en-US" sz="1600" i="1" dirty="0">
                <a:solidFill>
                  <a:srgbClr val="0070C0"/>
                </a:solidFill>
              </a:rPr>
              <a:t>to minimize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70C0"/>
                </a:solidFill>
                <a:effectLst/>
                <a:latin typeface="NewCenturySchlbk-Roman"/>
              </a:rPr>
              <a:t>cohesion (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NewCenturySchlbk-Italic"/>
              </a:rPr>
              <a:t>to maximize</a:t>
            </a:r>
            <a:r>
              <a:rPr lang="en-US" sz="1600" b="0" dirty="0">
                <a:solidFill>
                  <a:srgbClr val="0070C0"/>
                </a:solidFill>
                <a:effectLst/>
                <a:latin typeface="NewCenturySchlbk-Roman"/>
              </a:rPr>
              <a:t>)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70C0"/>
                </a:solidFill>
                <a:effectLst/>
                <a:latin typeface="NewCenturySchlbk-Roman"/>
              </a:rPr>
              <a:t>coupling (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NewCenturySchlbk-Italic"/>
              </a:rPr>
              <a:t>to minimize</a:t>
            </a:r>
            <a:r>
              <a:rPr lang="en-US" sz="1600" b="0" dirty="0">
                <a:solidFill>
                  <a:srgbClr val="0070C0"/>
                </a:solidFill>
                <a:effectLst/>
                <a:latin typeface="NewCenturySchlbk-Roman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478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1E20-F363-267D-DB21-F8FE2DC2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grading policy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A0ED5-56D0-489D-4222-1458C74DD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04596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Minor changes may be applied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68466-1273-9FA3-B893-6DEF7462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D9A4A-B3AF-91C8-F6E4-B908B977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1378C-3C20-ACA8-9FD7-37F12C04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6CD886D-971E-7BD6-10FF-123806F22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532235"/>
              </p:ext>
            </p:extLst>
          </p:nvPr>
        </p:nvGraphicFramePr>
        <p:xfrm>
          <a:off x="342898" y="2198242"/>
          <a:ext cx="8458201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208">
                  <a:extLst>
                    <a:ext uri="{9D8B030D-6E8A-4147-A177-3AD203B41FA5}">
                      <a16:colId xmlns:a16="http://schemas.microsoft.com/office/drawing/2014/main" val="2091694849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898078934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3963728284"/>
                    </a:ext>
                  </a:extLst>
                </a:gridCol>
                <a:gridCol w="758953">
                  <a:extLst>
                    <a:ext uri="{9D8B030D-6E8A-4147-A177-3AD203B41FA5}">
                      <a16:colId xmlns:a16="http://schemas.microsoft.com/office/drawing/2014/main" val="3988456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 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0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In-class presentation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(a 40 minutes presentation)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Paper understanding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Teamwork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Scheduling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Implementation</a:t>
                      </a:r>
                    </a:p>
                    <a:p>
                      <a:r>
                        <a:rPr lang="en-US" dirty="0"/>
                        <a:t>(from scratch)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 code principles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Teamwork quality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Source code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Replication package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Technical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905230"/>
                  </a:ext>
                </a:extLst>
              </a:tr>
              <a:tr h="436181">
                <a:tc>
                  <a:txBody>
                    <a:bodyPr/>
                    <a:lstStyle/>
                    <a:p>
                      <a:r>
                        <a:rPr lang="en-US" dirty="0"/>
                        <a:t>3. Validation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Results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Additional experiments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Replication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0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801"/>
                          </a:solidFill>
                        </a:rPr>
                        <a:t>4. Final report (in-person)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Academic writing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Technical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4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Improvement (extra bonus)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(15+)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0884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Sum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1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11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0420-F399-CDD7-00AF-8DD2A4CA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E411-35B0-3C04-2C7F-D7FDFE58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3 members, no individual</a:t>
            </a:r>
          </a:p>
          <a:p>
            <a:r>
              <a:rPr lang="en-US" dirty="0"/>
              <a:t>No repeated paper</a:t>
            </a:r>
          </a:p>
          <a:p>
            <a:r>
              <a:rPr lang="en-US" dirty="0"/>
              <a:t>Register: </a:t>
            </a:r>
            <a:r>
              <a:rPr lang="en-US" dirty="0">
                <a:hlinkClick r:id="rId2"/>
              </a:rPr>
              <a:t>google-sheet</a:t>
            </a:r>
            <a:r>
              <a:rPr lang="en-US" dirty="0"/>
              <a:t>, Due date: </a:t>
            </a:r>
            <a:r>
              <a:rPr lang="en-US" b="1" dirty="0" err="1">
                <a:solidFill>
                  <a:srgbClr val="FF0066"/>
                </a:solidFill>
              </a:rPr>
              <a:t>Mehr</a:t>
            </a:r>
            <a:r>
              <a:rPr lang="en-US" b="1" dirty="0">
                <a:solidFill>
                  <a:srgbClr val="FF0066"/>
                </a:solidFill>
              </a:rPr>
              <a:t>, 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0117-DF59-72F9-93E9-D780060D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8255-EDCC-96C1-D471-E7910411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05C2C-FE33-7D00-58F0-258EAB08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9CF413-E36A-6EF6-BEC1-FCCDA8066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19481"/>
              </p:ext>
            </p:extLst>
          </p:nvPr>
        </p:nvGraphicFramePr>
        <p:xfrm>
          <a:off x="2430018" y="3581083"/>
          <a:ext cx="36850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40">
                  <a:extLst>
                    <a:ext uri="{9D8B030D-6E8A-4147-A177-3AD203B41FA5}">
                      <a16:colId xmlns:a16="http://schemas.microsoft.com/office/drawing/2014/main" val="263719289"/>
                    </a:ext>
                  </a:extLst>
                </a:gridCol>
                <a:gridCol w="900692">
                  <a:extLst>
                    <a:ext uri="{9D8B030D-6E8A-4147-A177-3AD203B41FA5}">
                      <a16:colId xmlns:a16="http://schemas.microsoft.com/office/drawing/2014/main" val="381946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In-class presentation 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0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Aban</a:t>
                      </a:r>
                      <a:r>
                        <a:rPr lang="en-US" dirty="0"/>
                        <a:t>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7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Aban</a:t>
                      </a:r>
                      <a:r>
                        <a:rPr lang="en-US" dirty="0"/>
                        <a:t>,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58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Azar,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5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Azar,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G7,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6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Azar,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G9,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Azar,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G11,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6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49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4E38-2BD6-6E6A-94DE-0300CFD6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B296-D55B-427B-942C-195F584F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5310" cy="4351338"/>
          </a:xfrm>
        </p:spPr>
        <p:txBody>
          <a:bodyPr/>
          <a:lstStyle/>
          <a:p>
            <a:r>
              <a:rPr lang="en-US" dirty="0"/>
              <a:t>Consider data availability for evaluations.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papers use open-source projects and public datasets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may need to email authors, asking for data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use alternative datasets</a:t>
            </a:r>
          </a:p>
          <a:p>
            <a:r>
              <a:rPr lang="en-US" dirty="0"/>
              <a:t>Do not get stuck on details. 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an iterative and incremental approach</a:t>
            </a:r>
          </a:p>
          <a:p>
            <a:r>
              <a:rPr lang="en-US" dirty="0"/>
              <a:t>Work together, all groups!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TEAM: together every one achieve more</a:t>
            </a:r>
          </a:p>
          <a:p>
            <a:r>
              <a:rPr lang="en-US" dirty="0"/>
              <a:t>Ask your questions at early stages.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88C4-2125-81B7-D4A8-37FFC343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B6B38-8684-9B77-E43F-FFAFFF9F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2252-C630-FC4B-6A09-67B8B322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2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5D46-9356-79F0-FFA3-7AA9362E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10EA-0BD5-AEC5-1E5F-CD4E51546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Email: m-zakeri@live.com</a:t>
            </a:r>
          </a:p>
          <a:p>
            <a:r>
              <a:rPr lang="en-US" dirty="0"/>
              <a:t>Telegram ID: @mztel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69CC-58CE-3DFC-319B-E2763FBC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77D8-7050-5C11-85AA-4312C1B5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4B13-4DD7-55FA-7DBA-3F833F71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7716-9D07-6342-4E97-757F8155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D25F-433C-A7C2-6A4C-A570C8F5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Objectives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Scopes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Topics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Techniques and tools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Scheduling, grading policy, and groups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674E-52EB-15ED-EC51-40340B58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7D76-1783-B74D-A335-9A8095DD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27AC-1960-8ED4-0AD6-36123D15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8C77-11FD-9B4A-60A9-B4277413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3640-3BA4-7398-A5AD-F00796BD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Understanding the state-of-the-art research in software architectures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Learning the structure of scientific articles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Practicing tool development for automated software engineering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49A4-5A29-A9C4-E4D4-55C7F456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904B-2DFD-BC60-CFAD-5E441DE1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5594-590D-4E46-753A-07995EF8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CA92-C9D3-D515-33CB-C6F843AD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EBFF-CB7C-0270-B386-0840ED59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Design patterns and smells detection (P1 – P5)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Automated refactoring (P6 – P10)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Microservice extraction / remodularization (P11 – P15)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Video games (P16 – P20)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F2B0-9595-5906-55D3-D6338E65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3E03-75B2-67DC-1934-03615145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6095-E823-0F3F-DB93-4EBD5387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0B9D-D198-6791-BE3D-C302ECB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B75F-2492-E361-619A-2AE92334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 Design patterns and smells detection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DeleSmell</a:t>
            </a:r>
            <a:r>
              <a:rPr lang="en-US" sz="2000" dirty="0"/>
              <a:t>: Code smell detection based on deep learning and latent semantic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Identifying emerging smells in software designs based on predicting package dependencies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Automatic detection of Long Method and God Class code smells through neural source code embeddings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Feature-based software design pattern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Exploring design smells for smell-based defect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A3B8-3AC3-174B-908B-587BFF5D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9839-8FF4-FD87-2B90-CC99EE1B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88D7-D308-DAFB-EFDC-4143D062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40D3-1AC3-A9F9-0A4A-54B1AA34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7208-75B8-8A8E-AB05-C00FBF6E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 Automated refactoring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2000" dirty="0"/>
              <a:t>DEPICTER: A design-principle guided and heuristic-rule constrained software refactoring approach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2000" dirty="0"/>
              <a:t>Generation of refactoring algorithms by grammatical evolution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2000" dirty="0"/>
              <a:t>Multi-view refactoring of class and activity diagrams using a multi-objective evolutionary algorithm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2000" dirty="0"/>
              <a:t>Systematically refactoring inheritance to delegation in Java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2000" dirty="0"/>
              <a:t>Identification of generalization refactoring opportunities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2FE6-2CAA-5C02-268B-45093D17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A353-3AFE-CA23-740C-3182DCE8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857C-864D-782B-9C19-45C51DD5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2313-8DE6-4478-2AA8-798F6C8C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011E-98BF-02CC-5A21-C4402CAB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Microservice extraction / </a:t>
            </a:r>
            <a:r>
              <a:rPr lang="en-US" b="1" dirty="0" err="1">
                <a:solidFill>
                  <a:srgbClr val="0070C0"/>
                </a:solidFill>
              </a:rPr>
              <a:t>remodularization</a:t>
            </a:r>
            <a:endParaRPr lang="en-US" sz="2400" b="1" dirty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 startAt="11"/>
            </a:pPr>
            <a:r>
              <a:rPr lang="en-US" sz="2000" dirty="0"/>
              <a:t>Improving microservices extraction using evolutionary search</a:t>
            </a:r>
          </a:p>
          <a:p>
            <a:pPr marL="914400" lvl="1" indent="-457200">
              <a:buFont typeface="+mj-lt"/>
              <a:buAutoNum type="arabicPeriod" startAt="11"/>
            </a:pPr>
            <a:r>
              <a:rPr lang="en-US" sz="2000" dirty="0"/>
              <a:t>Analysis of a many-objective optimization approach for identifying microservices from legacy systems</a:t>
            </a:r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/>
              <a:t>Microservice extraction based on knowledge graph from monolithic applications</a:t>
            </a:r>
            <a:endParaRPr lang="en-US" sz="2000" dirty="0">
              <a:solidFill>
                <a:srgbClr val="00B050"/>
              </a:solidFill>
              <a:sym typeface="Wingdings 2" panose="05020102010507070707" pitchFamily="18" charset="2"/>
            </a:endParaRPr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/>
              <a:t>Untangling the knot: enabling architecture evolution with search-based refactoring</a:t>
            </a:r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/>
              <a:t>Many-objective software remodularization using NSGA-III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1060-CA42-C67B-24C0-3948DF14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F6B2-3824-0C23-FC0F-AFD71D69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5953-F24D-4D8F-55DF-743743D6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CF09-1924-4B70-E0CD-6AABD81B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A6F3-012A-2D15-1FCE-CF320574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Video games architectures</a:t>
            </a:r>
            <a:endParaRPr lang="en-US" sz="2400" b="1" dirty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 startAt="16"/>
            </a:pPr>
            <a:r>
              <a:rPr lang="en-US" sz="2000" dirty="0"/>
              <a:t>Detecting video game-specific bad smells in unity projects</a:t>
            </a:r>
          </a:p>
          <a:p>
            <a:pPr marL="914400" lvl="1" indent="-457200">
              <a:buFont typeface="+mj-lt"/>
              <a:buAutoNum type="arabicPeriod" startAt="16"/>
            </a:pPr>
            <a:r>
              <a:rPr lang="en-US" sz="2000" dirty="0">
                <a:sym typeface="Wingdings 2" panose="05020102010507070707" pitchFamily="18" charset="2"/>
              </a:rPr>
              <a:t>Product line architecture recovery with outlier filtering in software families: the Apo-Games case study</a:t>
            </a:r>
          </a:p>
          <a:p>
            <a:pPr marL="914400" lvl="1" indent="-457200">
              <a:buFont typeface="+mj-lt"/>
              <a:buAutoNum type="arabicPeriod" startAt="16"/>
            </a:pPr>
            <a:r>
              <a:rPr lang="en-US" sz="2000" dirty="0"/>
              <a:t>A fine-grained requirement traceability evolutionary algorithm: </a:t>
            </a:r>
            <a:r>
              <a:rPr lang="en-US" sz="2000" dirty="0" err="1"/>
              <a:t>Kromaia</a:t>
            </a:r>
            <a:r>
              <a:rPr lang="en-US" sz="2000" dirty="0"/>
              <a:t>, a commercial video game case study</a:t>
            </a:r>
          </a:p>
          <a:p>
            <a:pPr marL="914400" lvl="1" indent="-457200">
              <a:buFont typeface="+mj-lt"/>
              <a:buAutoNum type="arabicPeriod" startAt="16"/>
            </a:pPr>
            <a:r>
              <a:rPr lang="en-US" sz="2000" dirty="0"/>
              <a:t>An architecture for multi-layer object coding in 2D game streaming using shared data in a multi-user environment</a:t>
            </a:r>
          </a:p>
          <a:p>
            <a:pPr marL="914400" lvl="1" indent="-457200">
              <a:buFont typeface="+mj-lt"/>
              <a:buAutoNum type="arabicPeriod" startAt="16"/>
            </a:pPr>
            <a:r>
              <a:rPr lang="en-US" sz="2000" dirty="0"/>
              <a:t>A multifaceted surrogate model for search-based procedural content generation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0DF6-9893-93DF-CD32-21ABB6B7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193E-857F-8E34-2423-87C7B9C0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E455-0212-B379-7293-58E9201D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18A0-4712-5A8A-8DCD-2DA72182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techniques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B13E-87C7-177D-7E9E-7A41CA4B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analysis and transformation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Understand, Eclipse JDT, ANTLR,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OpenStaticAnalyzer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Machine learning / deep learning / NLP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Scikit-learn/</a:t>
            </a:r>
            <a:r>
              <a:rPr lang="en-US" sz="20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imbalanced-learn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Tensorflow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PyTorch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Gensim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Spacy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Evolutionary computing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Pymoo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, Platypus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Networks science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NetworkX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Visualization</a:t>
            </a:r>
          </a:p>
          <a:p>
            <a:pPr lvl="1"/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Graphviz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, Seaborn, Matplotlib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4B8C-F76A-FC0F-DE34-FB5F7B22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2062-6F59-4B8D-886D-D4288C17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projects - Fall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A965-B38E-7C8F-538C-65436C88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13DB-B319-4099-8248-09F30E588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3565</TotalTime>
  <Words>745</Words>
  <Application>Microsoft Office PowerPoint</Application>
  <PresentationFormat>On-screen Show 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Calibri</vt:lpstr>
      <vt:lpstr>CharisSIL</vt:lpstr>
      <vt:lpstr>NewCenturySchlbk-Italic</vt:lpstr>
      <vt:lpstr>NewCenturySchlbk-Roman</vt:lpstr>
      <vt:lpstr>Ubuntu</vt:lpstr>
      <vt:lpstr>Wingdings</vt:lpstr>
      <vt:lpstr>Office Theme</vt:lpstr>
      <vt:lpstr>Software architectures projects</vt:lpstr>
      <vt:lpstr>Outline</vt:lpstr>
      <vt:lpstr>Objectives</vt:lpstr>
      <vt:lpstr>Scopes</vt:lpstr>
      <vt:lpstr>Paper titles</vt:lpstr>
      <vt:lpstr>Paper titles</vt:lpstr>
      <vt:lpstr>Paper titles</vt:lpstr>
      <vt:lpstr>Paper titles</vt:lpstr>
      <vt:lpstr>Enabling techniques and tools</vt:lpstr>
      <vt:lpstr>Example: Smell detection</vt:lpstr>
      <vt:lpstr>Example: Refactoring/ remodularization</vt:lpstr>
      <vt:lpstr>Scheduling and grading policy</vt:lpstr>
      <vt:lpstr>Groups</vt:lpstr>
      <vt:lpstr>Remarks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architectures research topics</dc:title>
  <dc:creator>Morteza Zakeri</dc:creator>
  <cp:lastModifiedBy>Morteza Zakeri</cp:lastModifiedBy>
  <cp:revision>33</cp:revision>
  <dcterms:created xsi:type="dcterms:W3CDTF">2022-10-03T07:29:03Z</dcterms:created>
  <dcterms:modified xsi:type="dcterms:W3CDTF">2022-10-10T13:43:07Z</dcterms:modified>
</cp:coreProperties>
</file>