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11"/>
  </p:notesMasterIdLst>
  <p:handoutMasterIdLst>
    <p:handoutMasterId r:id="rId12"/>
  </p:handoutMasterIdLst>
  <p:sldIdLst>
    <p:sldId id="317" r:id="rId5"/>
    <p:sldId id="331" r:id="rId6"/>
    <p:sldId id="308" r:id="rId7"/>
    <p:sldId id="278" r:id="rId8"/>
    <p:sldId id="309"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3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5405" autoAdjust="0"/>
  </p:normalViewPr>
  <p:slideViewPr>
    <p:cSldViewPr snapToGrid="0" showGuides="1">
      <p:cViewPr varScale="1">
        <p:scale>
          <a:sx n="63" d="100"/>
          <a:sy n="63" d="100"/>
        </p:scale>
        <p:origin x="648" y="52"/>
      </p:cViewPr>
      <p:guideLst>
        <p:guide orient="horz" pos="528"/>
        <p:guide pos="3864"/>
        <p:guide orient="horz" pos="1272"/>
        <p:guide orient="horz" pos="2312"/>
        <p:guide orient="horz" pos="193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17"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6"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18"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p:cNvSpPr>
            <a:spLocks noGrp="1"/>
          </p:cNvSpPr>
          <p:nvPr>
            <p:ph type="title"/>
          </p:nvPr>
        </p:nvSpPr>
        <p:spPr>
          <a:xfrm>
            <a:off x="914400" y="914400"/>
            <a:ext cx="10360152" cy="914400"/>
          </a:xfrm>
        </p:spPr>
        <p:txBody>
          <a:bodyPr anchor="b" anchorCtr="0"/>
          <a:lstStyle>
            <a:lvl1pPr>
              <a:defRPr sz="3200"/>
            </a:lvl1pPr>
          </a:lstStyle>
          <a:p>
            <a:endParaRPr lang="en-US" dirty="0"/>
          </a:p>
        </p:txBody>
      </p:sp>
      <p:sp>
        <p:nvSpPr>
          <p:cNvPr id="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6"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p:cNvSpPr>
            <a:spLocks noGrp="1"/>
          </p:cNvSpPr>
          <p:nvPr>
            <p:ph type="tbl" sz="quarter" idx="14"/>
          </p:nvPr>
        </p:nvSpPr>
        <p:spPr>
          <a:xfrm>
            <a:off x="914400" y="2039111"/>
            <a:ext cx="10360025" cy="3374136"/>
          </a:xfrm>
        </p:spPr>
        <p:txBody>
          <a:bodyPr/>
          <a:lstStyle/>
          <a:p>
            <a:endParaRPr lang="en-US"/>
          </a:p>
        </p:txBody>
      </p:sp>
      <p:sp>
        <p:nvSpPr>
          <p:cNvPr id="3"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2"/>
          <p:cNvGrpSpPr/>
          <p:nvPr userDrawn="1"/>
        </p:nvGrpSpPr>
        <p:grpSpPr>
          <a:xfrm flipH="1">
            <a:off x="8970744" y="5209684"/>
            <a:ext cx="3221255" cy="1682471"/>
            <a:chOff x="-1483620" y="3988558"/>
            <a:chExt cx="4239452" cy="2903598"/>
          </a:xfrm>
        </p:grpSpPr>
        <p:sp>
          <p:nvSpPr>
            <p:cNvPr id="4"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5"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2">
    <p:spTree>
      <p:nvGrpSpPr>
        <p:cNvPr id="1" name=""/>
        <p:cNvGrpSpPr/>
        <p:nvPr/>
      </p:nvGrpSpPr>
      <p:grpSpPr>
        <a:xfrm>
          <a:off x="0" y="0"/>
          <a:ext cx="0" cy="0"/>
          <a:chOff x="0" y="0"/>
          <a:chExt cx="0" cy="0"/>
        </a:xfrm>
      </p:grpSpPr>
      <p:sp>
        <p:nvSpPr>
          <p:cNvPr id="5"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8"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3"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dirty="0"/>
              <a:t>Click icon to add picture</a:t>
            </a:r>
          </a:p>
        </p:txBody>
      </p:sp>
      <p:sp>
        <p:nvSpPr>
          <p:cNvPr id="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grpSp>
        <p:nvGrpSpPr>
          <p:cNvPr id="8" name="Group 7"/>
          <p:cNvGrpSpPr/>
          <p:nvPr userDrawn="1"/>
        </p:nvGrpSpPr>
        <p:grpSpPr>
          <a:xfrm flipH="1">
            <a:off x="8970744" y="5209684"/>
            <a:ext cx="3221255" cy="1682471"/>
            <a:chOff x="-1483620" y="3988558"/>
            <a:chExt cx="4239452" cy="2903598"/>
          </a:xfrm>
        </p:grpSpPr>
        <p:sp>
          <p:nvSpPr>
            <p:cNvPr id="9"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6"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6" name="Graphic 5"/>
          <p:cNvPicPr>
            <a:picLocks noChangeAspect="1"/>
          </p:cNvPicPr>
          <p:nvPr userDrawn="1"/>
        </p:nvPicPr>
        <p:blipFill>
          <a:blip r:embed="rId2">
            <a:extLst>
              <a:ext uri="{96DAC541-7B7A-43D3-8B79-37D633B846F1}">
                <asvg:svgBlip xmlns=""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grpSp>
        <p:nvGrpSpPr>
          <p:cNvPr id="2" name="Group 1"/>
          <p:cNvGrpSpPr/>
          <p:nvPr userDrawn="1"/>
        </p:nvGrpSpPr>
        <p:grpSpPr>
          <a:xfrm>
            <a:off x="1" y="1"/>
            <a:ext cx="12192000" cy="6800411"/>
            <a:chOff x="1" y="1"/>
            <a:chExt cx="12192000" cy="6800411"/>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8"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0" name="Title 1"/>
          <p:cNvSpPr>
            <a:spLocks noGrp="1"/>
          </p:cNvSpPr>
          <p:nvPr userDrawn="1">
            <p:ph type="title"/>
          </p:nvPr>
        </p:nvSpPr>
        <p:spPr>
          <a:xfrm>
            <a:off x="914400" y="914400"/>
            <a:ext cx="7534656" cy="914400"/>
          </a:xfrm>
        </p:spPr>
        <p:txBody>
          <a:bodyPr anchor="b" anchorCtr="0"/>
          <a:lstStyle>
            <a:lvl1pPr>
              <a:defRPr sz="3200"/>
            </a:lvl1pPr>
          </a:lstStyle>
          <a:p>
            <a:endParaRPr lang="en-US" dirty="0"/>
          </a:p>
        </p:txBody>
      </p:sp>
      <p:sp>
        <p:nvSpPr>
          <p:cNvPr id="3"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dirty="0"/>
              <a:t>Click icon to add picture</a:t>
            </a:r>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8" name="Straight Connector 7"/>
          <p:cNvCxnSpPr>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3235" y="672465"/>
            <a:ext cx="10890250" cy="5200650"/>
          </a:xfrm>
        </p:spPr>
        <p:txBody>
          <a:bodyPr anchor="ctr">
            <a:scene3d>
              <a:camera prst="isometricOffAxis1Right"/>
              <a:lightRig rig="threePt" dir="t"/>
            </a:scene3d>
          </a:bodyPr>
          <a:lstStyle/>
          <a:p>
            <a:r>
              <a:rPr lang="en-US" b="1" dirty="0" smtClean="0">
                <a:ln>
                  <a:solidFill>
                    <a:schemeClr val="bg2">
                      <a:lumMod val="10000"/>
                    </a:schemeClr>
                  </a:solidFill>
                </a:ln>
                <a:effectLst>
                  <a:glow rad="63500">
                    <a:schemeClr val="accent2">
                      <a:satMod val="175000"/>
                      <a:alpha val="40000"/>
                    </a:schemeClr>
                  </a:glow>
                </a:effectLst>
                <a:latin typeface="Bahnschrift" panose="020B0502040204020203" pitchFamily="34" charset="0"/>
              </a:rPr>
              <a:t>MOBILE INN BY</a:t>
            </a:r>
            <a:br>
              <a:rPr lang="en-US" b="1" dirty="0" smtClean="0">
                <a:ln>
                  <a:solidFill>
                    <a:schemeClr val="bg2">
                      <a:lumMod val="10000"/>
                    </a:schemeClr>
                  </a:solidFill>
                </a:ln>
                <a:effectLst>
                  <a:glow rad="63500">
                    <a:schemeClr val="accent2">
                      <a:satMod val="175000"/>
                      <a:alpha val="40000"/>
                    </a:schemeClr>
                  </a:glow>
                </a:effectLst>
                <a:latin typeface="Bahnschrift" panose="020B0502040204020203" pitchFamily="34" charset="0"/>
              </a:rPr>
            </a:br>
            <a:r>
              <a:rPr lang="en-US" b="1" dirty="0" smtClean="0">
                <a:ln>
                  <a:solidFill>
                    <a:schemeClr val="bg2">
                      <a:lumMod val="10000"/>
                    </a:schemeClr>
                  </a:solidFill>
                </a:ln>
                <a:effectLst>
                  <a:glow rad="63500">
                    <a:schemeClr val="accent2">
                      <a:satMod val="175000"/>
                      <a:alpha val="40000"/>
                    </a:schemeClr>
                  </a:glow>
                </a:effectLst>
                <a:latin typeface="Bahnschrift" panose="020B0502040204020203" pitchFamily="34" charset="0"/>
              </a:rPr>
              <a:t>Syed </a:t>
            </a:r>
            <a:r>
              <a:rPr lang="en-US" b="1" dirty="0" err="1" smtClean="0">
                <a:ln>
                  <a:solidFill>
                    <a:schemeClr val="bg2">
                      <a:lumMod val="10000"/>
                    </a:schemeClr>
                  </a:solidFill>
                </a:ln>
                <a:effectLst>
                  <a:glow rad="63500">
                    <a:schemeClr val="accent2">
                      <a:satMod val="175000"/>
                      <a:alpha val="40000"/>
                    </a:schemeClr>
                  </a:glow>
                </a:effectLst>
                <a:latin typeface="Bahnschrift" panose="020B0502040204020203" pitchFamily="34" charset="0"/>
              </a:rPr>
              <a:t>Mrawet</a:t>
            </a:r>
            <a:r>
              <a:rPr lang="en-US" b="1" dirty="0" smtClean="0">
                <a:ln>
                  <a:solidFill>
                    <a:schemeClr val="bg2">
                      <a:lumMod val="10000"/>
                    </a:schemeClr>
                  </a:solidFill>
                </a:ln>
                <a:effectLst>
                  <a:glow rad="63500">
                    <a:schemeClr val="accent2">
                      <a:satMod val="175000"/>
                      <a:alpha val="40000"/>
                    </a:schemeClr>
                  </a:glow>
                </a:effectLst>
                <a:latin typeface="Bahnschrift" panose="020B0502040204020203" pitchFamily="34" charset="0"/>
              </a:rPr>
              <a:t> &amp; M Zakaullah Safdar</a:t>
            </a:r>
            <a:endParaRPr lang="en-US" b="1" dirty="0">
              <a:ln>
                <a:solidFill>
                  <a:schemeClr val="bg2">
                    <a:lumMod val="10000"/>
                  </a:schemeClr>
                </a:solidFill>
              </a:ln>
              <a:solidFill>
                <a:schemeClr val="tx1"/>
              </a:solidFill>
              <a:effectLst>
                <a:glow rad="63500">
                  <a:schemeClr val="accent2">
                    <a:satMod val="175000"/>
                    <a:alpha val="40000"/>
                  </a:schemeClr>
                </a:glow>
              </a:effectLst>
              <a:latin typeface="Bahnschrif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6820" y="391160"/>
            <a:ext cx="5748655" cy="6858635"/>
          </a:xfrm>
        </p:spPr>
        <p:txBody>
          <a:bodyPr/>
          <a:lstStyle/>
          <a:p>
            <a:pPr marL="457200" indent="-457200">
              <a:buFont typeface="Arial" panose="020B0604020202020204" pitchFamily="34" charset="0"/>
              <a:buChar char="•"/>
            </a:pPr>
            <a:r>
              <a:rPr lang="en-US" sz="3200" b="1" dirty="0">
                <a:latin typeface="Bell MT" panose="02020503060305020303" pitchFamily="18" charset="0"/>
                <a:cs typeface="Algerian" panose="04020705040A02060702" charset="0"/>
              </a:rPr>
              <a:t>about our website </a:t>
            </a:r>
          </a:p>
          <a:p>
            <a:pPr marL="457200" indent="-457200">
              <a:buFont typeface="Arial" panose="020B0604020202020204" pitchFamily="34" charset="0"/>
              <a:buChar char="•"/>
            </a:pPr>
            <a:endParaRPr lang="en-US" sz="3200" b="1" dirty="0">
              <a:latin typeface="Bell MT" panose="02020503060305020303" pitchFamily="18" charset="0"/>
              <a:cs typeface="Algerian" panose="04020705040A02060702" charset="0"/>
            </a:endParaRPr>
          </a:p>
          <a:p>
            <a:pPr marL="457200" indent="-457200">
              <a:buFont typeface="Arial" panose="020B0604020202020204" pitchFamily="34" charset="0"/>
              <a:buChar char="•"/>
            </a:pPr>
            <a:r>
              <a:rPr lang="en-US" sz="3200" b="1" dirty="0">
                <a:latin typeface="Bell MT" panose="02020503060305020303" pitchFamily="18" charset="0"/>
                <a:cs typeface="Algerian" panose="04020705040A02060702" charset="0"/>
              </a:rPr>
              <a:t>target audience </a:t>
            </a:r>
          </a:p>
          <a:p>
            <a:pPr marL="457200" indent="-457200">
              <a:buFont typeface="Arial" panose="020B0604020202020204" pitchFamily="34" charset="0"/>
              <a:buChar char="•"/>
            </a:pPr>
            <a:endParaRPr lang="en-US" sz="3200" b="1" dirty="0">
              <a:latin typeface="Bell MT" panose="02020503060305020303" pitchFamily="18" charset="0"/>
              <a:cs typeface="Algerian" panose="04020705040A02060702" charset="0"/>
            </a:endParaRPr>
          </a:p>
          <a:p>
            <a:pPr marL="457200" indent="-457200">
              <a:buFont typeface="Arial" panose="020B0604020202020204" pitchFamily="34" charset="0"/>
              <a:buChar char="•"/>
            </a:pPr>
            <a:r>
              <a:rPr lang="en-US" sz="3200" b="1" dirty="0">
                <a:latin typeface="Bell MT" panose="02020503060305020303" pitchFamily="18" charset="0"/>
                <a:cs typeface="Algerian" panose="04020705040A02060702" charset="0"/>
              </a:rPr>
              <a:t>future of our website</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90195"/>
            <a:ext cx="6529070" cy="6567805"/>
          </a:xfrm>
        </p:spPr>
        <p:txBody>
          <a:bodyPr/>
          <a:lstStyle/>
          <a:p>
            <a:pPr algn="just"/>
            <a:r>
              <a:rPr lang="en-US" sz="1800" b="1" i="1" dirty="0"/>
              <a:t/>
            </a:r>
            <a:br>
              <a:rPr lang="en-US" sz="1800" b="1" i="1" dirty="0"/>
            </a:br>
            <a:r>
              <a:rPr lang="en-US" sz="1800" b="1" i="1" dirty="0"/>
              <a:t/>
            </a:r>
            <a:br>
              <a:rPr lang="en-US" sz="1800" b="1" i="1" dirty="0"/>
            </a:br>
            <a:r>
              <a:rPr lang="en-US" sz="1800" b="1" i="1" dirty="0"/>
              <a:t/>
            </a:r>
            <a:br>
              <a:rPr lang="en-US" sz="1800" b="1" i="1"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p:txBody>
      </p:sp>
      <p:sp>
        <p:nvSpPr>
          <p:cNvPr id="3" name="Text Box 2"/>
          <p:cNvSpPr txBox="1"/>
          <p:nvPr/>
        </p:nvSpPr>
        <p:spPr>
          <a:xfrm>
            <a:off x="0" y="0"/>
            <a:ext cx="6746240" cy="11450320"/>
          </a:xfrm>
          <a:prstGeom prst="rect">
            <a:avLst/>
          </a:prstGeom>
          <a:noFill/>
        </p:spPr>
        <p:txBody>
          <a:bodyPr wrap="square" rtlCol="0">
            <a:noAutofit/>
          </a:bodyPr>
          <a:lstStyle/>
          <a:p>
            <a:pPr algn="just"/>
            <a:endParaRPr lang="en-US" sz="1200" b="1" dirty="0">
              <a:solidFill>
                <a:schemeClr val="tx1"/>
              </a:solidFill>
              <a:effectLst>
                <a:outerShdw blurRad="38100" dist="19050" dir="2700000" algn="tl" rotWithShape="0">
                  <a:schemeClr val="dk1">
                    <a:alpha val="40000"/>
                  </a:schemeClr>
                </a:outerShdw>
              </a:effectLst>
            </a:endParaRPr>
          </a:p>
          <a:p>
            <a:pPr algn="just"/>
            <a:endParaRPr lang="en-US" sz="1200" b="1" dirty="0">
              <a:solidFill>
                <a:schemeClr val="tx1"/>
              </a:solidFill>
              <a:effectLst>
                <a:outerShdw blurRad="38100" dist="19050" dir="2700000" algn="tl" rotWithShape="0">
                  <a:schemeClr val="dk1">
                    <a:alpha val="40000"/>
                  </a:schemeClr>
                </a:outerShdw>
              </a:effectLst>
            </a:endParaRPr>
          </a:p>
          <a:p>
            <a:pPr algn="just"/>
            <a:r>
              <a:rPr lang="en-US" sz="2800" b="1" dirty="0">
                <a:solidFill>
                  <a:schemeClr val="tx1"/>
                </a:solidFill>
                <a:latin typeface="Arial Black" panose="020B0A04020102020204" pitchFamily="34" charset="0"/>
                <a:cs typeface="Algerian" panose="04020705040A02060702" charset="0"/>
              </a:rPr>
              <a:t>About our website:</a:t>
            </a:r>
            <a:endParaRPr lang="en-US" sz="1200" b="1" dirty="0">
              <a:solidFill>
                <a:schemeClr val="tx1"/>
              </a:solidFill>
              <a:latin typeface="Arial Black" panose="020B0A04020102020204" pitchFamily="34" charset="0"/>
              <a:cs typeface="Algerian" panose="04020705040A02060702" charset="0"/>
            </a:endParaRPr>
          </a:p>
          <a:p>
            <a:pPr algn="just"/>
            <a:endParaRPr lang="en-US" sz="1200" b="1" dirty="0">
              <a:solidFill>
                <a:schemeClr val="tx1"/>
              </a:solidFill>
              <a:effectLst>
                <a:outerShdw blurRad="38100" dist="19050" dir="2700000" algn="tl" rotWithShape="0">
                  <a:schemeClr val="dk1">
                    <a:alpha val="40000"/>
                  </a:schemeClr>
                </a:outerShdw>
              </a:effectLst>
            </a:endParaRPr>
          </a:p>
          <a:p>
            <a:r>
              <a:rPr lang="en-US" b="1" dirty="0"/>
              <a:t>Overview of the Mobile Phone Industry</a:t>
            </a:r>
            <a:r>
              <a:rPr lang="en-US" dirty="0"/>
              <a:t>: Provide a brief overview of the mobile phone industry, including key players, market trends, and consumer preferences. Highlight the growth of online mobile phone sales and the increasing importance of e-commerce in this sector.</a:t>
            </a:r>
          </a:p>
          <a:p>
            <a:r>
              <a:rPr lang="en-US" b="1" dirty="0"/>
              <a:t>Advantages of Buying Mobile Phones Online</a:t>
            </a:r>
            <a:r>
              <a:rPr lang="en-US" dirty="0"/>
              <a:t>: Discuss the benefits of purchasing mobile phones online, such as convenience, wider product selection, competitive pricing, and access to customer reviews and ratings.</a:t>
            </a:r>
          </a:p>
          <a:p>
            <a:r>
              <a:rPr lang="en-US" b="1" dirty="0"/>
              <a:t>Product Range and Brands</a:t>
            </a:r>
            <a:r>
              <a:rPr lang="en-US" dirty="0"/>
              <a:t>: Describe the range of mobile phones available on your website, including popular brands, latest models, and special features. Highlight any exclusive deals or offers that set your store apart from competitors.</a:t>
            </a:r>
          </a:p>
          <a:p>
            <a:r>
              <a:rPr lang="en-US" b="1" dirty="0"/>
              <a:t>Secure Shopping Experience</a:t>
            </a:r>
            <a:r>
              <a:rPr lang="en-US" dirty="0"/>
              <a:t>: Assure customers of a safe and secure shopping experience on your website. Mention the use of encryption technology for secure transactions and the protection of customer data.</a:t>
            </a:r>
          </a:p>
          <a:p>
            <a:r>
              <a:rPr lang="en-US" b="1" dirty="0" smtClean="0"/>
              <a:t>Mobile </a:t>
            </a:r>
            <a:r>
              <a:rPr lang="en-US" b="1" dirty="0"/>
              <a:t>App</a:t>
            </a:r>
            <a:r>
              <a:rPr lang="en-US" dirty="0"/>
              <a:t>: If applicable, mention the availability of a mobile app for convenient shopping on smartphones and tablets. Highlight the features and benefits of using the app for a seamless shopping experience.</a:t>
            </a:r>
          </a:p>
          <a:p>
            <a:pPr algn="just"/>
            <a:endParaRPr lang="en-US" sz="1200" dirty="0"/>
          </a:p>
          <a:p>
            <a:pPr algn="just"/>
            <a:endParaRPr lang="en-US" sz="1200" dirty="0"/>
          </a:p>
          <a:p>
            <a:pPr algn="just"/>
            <a:endParaRPr lang="en-US" sz="1200"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25785" r="25785"/>
          <a:stretch>
            <a:fillRect/>
          </a:stretch>
        </p:blipFill>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73040" y="0"/>
            <a:ext cx="6705600" cy="6858000"/>
          </a:xfrm>
        </p:spPr>
        <p:txBody>
          <a:bodyPr anchor="b"/>
          <a:lstStyle/>
          <a:p>
            <a:r>
              <a:rPr lang="en-US" sz="2000" b="1" dirty="0" smtClean="0"/>
              <a:t/>
            </a:r>
            <a:br>
              <a:rPr lang="en-US" sz="2000" b="1" dirty="0" smtClean="0"/>
            </a:br>
            <a:r>
              <a:rPr lang="en-US" sz="2000" b="1" dirty="0"/>
              <a:t/>
            </a:r>
            <a:br>
              <a:rPr lang="en-US" sz="2000" b="1" dirty="0"/>
            </a:br>
            <a:r>
              <a:rPr lang="en-US" sz="2000" b="1" dirty="0" smtClean="0"/>
              <a:t>                </a:t>
            </a:r>
            <a:r>
              <a:rPr lang="en-US" sz="2800" b="1" dirty="0" smtClean="0"/>
              <a:t> TARGETED AUDIENCE</a:t>
            </a:r>
            <a:r>
              <a:rPr lang="en-US" sz="2000" b="1" dirty="0" smtClean="0"/>
              <a:t/>
            </a:r>
            <a:br>
              <a:rPr lang="en-US" sz="2000" b="1" dirty="0" smtClean="0"/>
            </a:br>
            <a:r>
              <a:rPr lang="en-US" sz="2000" b="1" dirty="0" smtClean="0"/>
              <a:t>Gamers </a:t>
            </a:r>
            <a:r>
              <a:rPr lang="en-US" sz="2000" b="1" dirty="0"/>
              <a:t>and Entertainment Seekers</a:t>
            </a:r>
            <a:r>
              <a:rPr lang="en-US" sz="2000" dirty="0"/>
              <a:t>: Highlight mobile phones with high-performance specifications that cater to gamers and entertainment seekers. Emphasize features like high refresh rate </a:t>
            </a:r>
            <a:r>
              <a:rPr lang="en-US" sz="2000" dirty="0" smtClean="0"/>
              <a:t/>
            </a:r>
            <a:br>
              <a:rPr lang="en-US" sz="2000" dirty="0" smtClean="0"/>
            </a:br>
            <a:r>
              <a:rPr lang="en-US" sz="2000" dirty="0" smtClean="0"/>
              <a:t>displays</a:t>
            </a:r>
            <a:r>
              <a:rPr lang="en-US" sz="2000" dirty="0"/>
              <a:t>, powerful processors, and immersive audio capabilities</a:t>
            </a:r>
            <a:r>
              <a:rPr lang="en-US" sz="2000" dirty="0" smtClean="0"/>
              <a:t>.</a:t>
            </a:r>
            <a:br>
              <a:rPr lang="en-US" sz="2000" dirty="0" smtClean="0"/>
            </a:br>
            <a:r>
              <a:rPr lang="en-US" sz="2000" dirty="0"/>
              <a:t/>
            </a:r>
            <a:br>
              <a:rPr lang="en-US" sz="2000" dirty="0"/>
            </a:br>
            <a:r>
              <a:rPr lang="en-US" sz="2000" b="1" dirty="0"/>
              <a:t>Budget-Conscious Consumers</a:t>
            </a:r>
            <a:r>
              <a:rPr lang="en-US" sz="2000" dirty="0"/>
              <a:t>: Offer a range of mobile phones at different price points to cater to budget-conscious consumers. Highlight value for money and cost-effective options that meet their needs without breaking the bank</a:t>
            </a:r>
            <a:r>
              <a:rPr lang="en-US" sz="2000" dirty="0" smtClean="0"/>
              <a:t>.</a:t>
            </a:r>
            <a:br>
              <a:rPr lang="en-US" sz="2000" dirty="0" smtClean="0"/>
            </a:br>
            <a:r>
              <a:rPr lang="en-US" sz="2000" dirty="0"/>
              <a:t/>
            </a:r>
            <a:br>
              <a:rPr lang="en-US" sz="2000" dirty="0"/>
            </a:br>
            <a:r>
              <a:rPr lang="en-US" sz="2000" b="1" dirty="0"/>
              <a:t>Fashion and Style Conscious</a:t>
            </a:r>
            <a:r>
              <a:rPr lang="en-US" sz="2000" dirty="0"/>
              <a:t>: Target individuals who view mobile phones as a fashion statement. Highlight stylish design elements, trendy colors, and sleek form factors that appeal to this audience</a:t>
            </a:r>
            <a:r>
              <a:rPr lang="en-US" sz="2000" dirty="0" smtClean="0"/>
              <a:t>.</a:t>
            </a:r>
            <a:br>
              <a:rPr lang="en-US" sz="2000" dirty="0" smtClean="0"/>
            </a:br>
            <a:r>
              <a:rPr lang="en-US" sz="2000" dirty="0"/>
              <a:t/>
            </a:r>
            <a:br>
              <a:rPr lang="en-US" sz="2000" dirty="0"/>
            </a:br>
            <a:r>
              <a:rPr lang="en-US" sz="2000" b="1" dirty="0"/>
              <a:t>Students and Young Professionals</a:t>
            </a:r>
            <a:r>
              <a:rPr lang="en-US" sz="2000" dirty="0"/>
              <a:t>: Cater to students and young professionals who rely heavily on mobile phones for studying, work, and socializing. Highlight features like long battery life, fast performance, and compatibility with productivity apps</a:t>
            </a:r>
            <a:r>
              <a:rPr lang="en-US" sz="2000" dirty="0" smtClean="0"/>
              <a:t>.</a:t>
            </a:r>
            <a:br>
              <a:rPr lang="en-US" sz="2000" dirty="0" smtClean="0"/>
            </a:br>
            <a:r>
              <a:rPr lang="en-US" sz="2000" dirty="0"/>
              <a:t/>
            </a:r>
            <a:br>
              <a:rPr lang="en-US" sz="2000" dirty="0"/>
            </a:br>
            <a:r>
              <a:rPr lang="en-US" sz="2000" b="1" dirty="0"/>
              <a:t>Customer Service and Support</a:t>
            </a:r>
            <a:r>
              <a:rPr lang="en-US" sz="2000" dirty="0"/>
              <a:t>: Provide excellent customer service and support to build trust and loyalty among your target audience. Offer easy returns, warranty options, and responsive customer support channels to address any issues or </a:t>
            </a:r>
            <a:r>
              <a:rPr lang="en-US" sz="2000" dirty="0" smtClean="0"/>
              <a:t>concerns</a:t>
            </a:r>
            <a:br>
              <a:rPr lang="en-US" sz="2000" dirty="0" smtClean="0"/>
            </a:br>
            <a:endParaRPr lang="en-US" sz="2000" dirty="0"/>
          </a:p>
        </p:txBody>
      </p:sp>
      <p:pic>
        <p:nvPicPr>
          <p:cNvPr id="10" name="Picture Placeholder 9"/>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1309" r="21309"/>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80975" y="72390"/>
            <a:ext cx="11172190" cy="6703695"/>
          </a:xfrm>
        </p:spPr>
        <p:txBody>
          <a:bodyPr>
            <a:normAutofit fontScale="47500" lnSpcReduction="20000"/>
          </a:bodyPr>
          <a:lstStyle/>
          <a:p>
            <a:r>
              <a:rPr lang="en-US" sz="9600" b="1" dirty="0"/>
              <a:t>Future of our website:</a:t>
            </a:r>
          </a:p>
          <a:p>
            <a:pPr algn="just"/>
            <a:r>
              <a:rPr lang="en-US" sz="4000" b="1" dirty="0"/>
              <a:t>Technological Advancements</a:t>
            </a:r>
            <a:r>
              <a:rPr lang="en-US" sz="4000" dirty="0"/>
              <a:t>: Continued advancements in technology, such as AI and machine learning, will further personalize the online shopping experience. This includes personalized product recommendations based on past purchases, as well as the integration of virtual assistants for voice-activated shopping.</a:t>
            </a:r>
          </a:p>
          <a:p>
            <a:pPr algn="just"/>
            <a:endParaRPr lang="en-US" sz="4000" dirty="0"/>
          </a:p>
          <a:p>
            <a:pPr algn="just"/>
            <a:r>
              <a:rPr lang="en-US" sz="4000" b="1" dirty="0"/>
              <a:t>Expansion of Delivery Options:</a:t>
            </a:r>
            <a:r>
              <a:rPr lang="en-US" sz="4000" dirty="0"/>
              <a:t> The demand for faster and more flexible delivery options will continue to grow. Same-day and even within-the-hour delivery services will become more common, especially in densely populated urban areas.</a:t>
            </a:r>
          </a:p>
          <a:p>
            <a:pPr algn="just"/>
            <a:endParaRPr lang="en-US" sz="4000" dirty="0"/>
          </a:p>
          <a:p>
            <a:pPr algn="just"/>
            <a:r>
              <a:rPr lang="en-US" sz="4000" b="1" dirty="0"/>
              <a:t>Integration of Augmented Reality (AR) and Virtual Reality (VR): </a:t>
            </a:r>
            <a:r>
              <a:rPr lang="en-US" sz="4000" dirty="0"/>
              <a:t>AR and VR technologies will play a significant role in enhancing the online grocery shopping experience. Customers may be able to virtually "walk through" aisles, examine products up close, and even visualize how certain items will look or fit in their homes</a:t>
            </a:r>
            <a:r>
              <a:rPr lang="en-US" sz="4000" dirty="0" smtClean="0"/>
              <a:t>.</a:t>
            </a:r>
          </a:p>
          <a:p>
            <a:pPr algn="just"/>
            <a:endParaRPr lang="en-US" sz="4000" dirty="0"/>
          </a:p>
          <a:p>
            <a:pPr algn="just"/>
            <a:r>
              <a:rPr lang="en-US" sz="4000" b="1" dirty="0"/>
              <a:t>Focus on Sustainability:</a:t>
            </a:r>
            <a:r>
              <a:rPr lang="en-US" sz="4000" dirty="0"/>
              <a:t> Consumers are increasingly concerned about the environmental impact of their purchases. Online grocery retailers will need to prioritize sustainability initiatives, such as reducing packaging waste, offering eco-friendly product options, and implementing more efficient delivery logistics to minimize carbon emissions.</a:t>
            </a:r>
          </a:p>
          <a:p>
            <a:pPr algn="just"/>
            <a:endParaRPr lang="en-US" sz="4000" dirty="0"/>
          </a:p>
          <a:p>
            <a:pPr algn="just"/>
            <a:r>
              <a:rPr lang="en-US" sz="4000" b="1" dirty="0"/>
              <a:t>Expansion of Click-and-Collect Services:</a:t>
            </a:r>
            <a:r>
              <a:rPr lang="en-US" sz="4000" dirty="0"/>
              <a:t> Click-and-collect services, where customers order online and pick up their groceries at a designated location, will continue to gain popularity. This option provides convenience for customers who prefer to avoid delivery fees or have tight schedules.</a:t>
            </a:r>
          </a:p>
          <a:p>
            <a:pPr algn="just"/>
            <a:endParaRPr lang="en-US" sz="5000" dirty="0"/>
          </a:p>
          <a:p>
            <a:pPr algn="just"/>
            <a:endParaRPr lang="en-US" sz="5000" dirty="0"/>
          </a:p>
          <a:p>
            <a:pPr algn="just"/>
            <a:endParaRPr lang="en-US" sz="5000" dirty="0"/>
          </a:p>
        </p:txBody>
      </p:sp>
      <p:sp>
        <p:nvSpPr>
          <p:cNvPr id="3"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Website idea </a:t>
            </a:r>
            <a:r>
              <a:rPr lang="en-US" dirty="0"/>
              <a:t>and planning </a:t>
            </a:r>
          </a:p>
        </p:txBody>
      </p:sp>
      <p:sp>
        <p:nvSpPr>
          <p:cNvPr id="11" name="Content Placeholder 10"/>
          <p:cNvSpPr>
            <a:spLocks noGrp="1"/>
          </p:cNvSpPr>
          <p:nvPr>
            <p:ph sz="quarter" idx="13"/>
          </p:nvPr>
        </p:nvSpPr>
        <p:spPr>
          <a:xfrm>
            <a:off x="6848856" y="914400"/>
            <a:ext cx="3867912" cy="5029200"/>
          </a:xfrm>
        </p:spPr>
        <p:txBody>
          <a:bodyPr anchor="ctr"/>
          <a:lstStyle/>
          <a:p>
            <a:r>
              <a:rPr lang="en-US" dirty="0">
                <a:sym typeface="+mn-ea"/>
              </a:rPr>
              <a:t>contacts:</a:t>
            </a:r>
          </a:p>
          <a:p>
            <a:endParaRPr lang="en-US" dirty="0"/>
          </a:p>
          <a:p>
            <a:r>
              <a:rPr lang="en-US" dirty="0" smtClean="0">
                <a:sym typeface="+mn-ea"/>
              </a:rPr>
              <a:t>SYED MRAWET</a:t>
            </a:r>
          </a:p>
          <a:p>
            <a:r>
              <a:rPr lang="en-US" dirty="0" smtClean="0">
                <a:sym typeface="+mn-ea"/>
              </a:rPr>
              <a:t>03016598170</a:t>
            </a:r>
          </a:p>
          <a:p>
            <a:endParaRPr lang="en-US" dirty="0">
              <a:sym typeface="+mn-ea"/>
            </a:endParaRPr>
          </a:p>
          <a:p>
            <a:r>
              <a:rPr lang="en-US" dirty="0" smtClean="0">
                <a:sym typeface="+mn-ea"/>
              </a:rPr>
              <a:t>M ZAKAULLAH</a:t>
            </a:r>
          </a:p>
          <a:p>
            <a:r>
              <a:rPr lang="en-US" dirty="0" smtClean="0">
                <a:sym typeface="+mn-ea"/>
              </a:rPr>
              <a:t>03270583488</a:t>
            </a:r>
            <a:endParaRPr lang="en-US"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datastoreItem>
</file>

<file path=customXml/itemProps2.xml><?xml version="1.0" encoding="utf-8"?>
<ds:datastoreItem xmlns:ds="http://schemas.openxmlformats.org/officeDocument/2006/customXml" ds:itemID="{4D8B1D1D-0064-435C-8533-29A36067B8ED}">
  <ds:schemaRefs/>
</ds:datastoreItem>
</file>

<file path=customXml/itemProps3.xml><?xml version="1.0" encoding="utf-8"?>
<ds:datastoreItem xmlns:ds="http://schemas.openxmlformats.org/officeDocument/2006/customXml" ds:itemID="{85DF9CEC-52C2-4D14-B2F5-11176002A8B6}">
  <ds:schemaRefs/>
</ds:datastoreItem>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Widescreen</PresentationFormat>
  <Paragraphs>43</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Algerian</vt:lpstr>
      <vt:lpstr>Arial</vt:lpstr>
      <vt:lpstr>Arial Black</vt:lpstr>
      <vt:lpstr>Bahnschrift</vt:lpstr>
      <vt:lpstr>Bell MT</vt:lpstr>
      <vt:lpstr>Calibri</vt:lpstr>
      <vt:lpstr>Courier New</vt:lpstr>
      <vt:lpstr>Gill Sans Nova Light</vt:lpstr>
      <vt:lpstr>Sagona Book</vt:lpstr>
      <vt:lpstr>Custom</vt:lpstr>
      <vt:lpstr>MOBILE INN BY Syed Mrawet &amp; M Zakaullah Safdar</vt:lpstr>
      <vt:lpstr>PowerPoint Presentation</vt:lpstr>
      <vt:lpstr>            </vt:lpstr>
      <vt:lpstr>                   TARGETED AUDIENCE Gamers and Entertainment Seekers: Highlight mobile phones with high-performance specifications that cater to gamers and entertainment seekers. Emphasize features like high refresh rate  displays, powerful processors, and immersive audio capabilities.  Budget-Conscious Consumers: Offer a range of mobile phones at different price points to cater to budget-conscious consumers. Highlight value for money and cost-effective options that meet their needs without breaking the bank.  Fashion and Style Conscious: Target individuals who view mobile phones as a fashion statement. Highlight stylish design elements, trendy colors, and sleek form factors that appeal to this audience.  Students and Young Professionals: Cater to students and young professionals who rely heavily on mobile phones for studying, work, and socializing. Highlight features like long battery life, fast performance, and compatibility with productivity apps.  Customer Service and Support: Provide excellent customer service and support to build trust and loyalty among your target audience. Offer easy returns, warranty options, and responsive customer support channels to address any issues or concerns </vt:lpstr>
      <vt:lpstr>PowerPoint Presentation</vt:lpstr>
      <vt:lpstr>Website idea and planning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 Mart by  Khalil&amp;Huzaifa</dc:title>
  <dc:creator/>
  <cp:lastModifiedBy/>
  <cp:revision>3</cp:revision>
  <dcterms:created xsi:type="dcterms:W3CDTF">2024-03-22T18:04:00Z</dcterms:created>
  <dcterms:modified xsi:type="dcterms:W3CDTF">2024-03-22T18:52:37Z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62F94E10A5E84B8E9A2799CEA59C0EDB_13</vt:lpwstr>
  </property>
  <property fmtid="{D5CDD505-2E9C-101B-9397-08002B2CF9AE}" pid="5" name="KSOProductBuildVer">
    <vt:lpwstr>1033-12.2.0.13518</vt:lpwstr>
  </property>
</Properties>
</file>