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aleway"/>
      <p:regular r:id="rId13"/>
      <p:bold r:id="rId14"/>
      <p:italic r:id="rId15"/>
      <p:boldItalic r:id="rId16"/>
    </p:embeddedFont>
    <p:embeddedFont>
      <p:font typeface="Lobster"/>
      <p:regular r:id="rId17"/>
    </p:embeddedFont>
    <p:embeddedFont>
      <p:font typeface="Lato"/>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E88152-CBBB-42A7-922C-CB71D6FE51CA}">
  <a:tblStyle styleId="{7BE88152-CBBB-42A7-922C-CB71D6FE51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5.xml"/><Relationship Id="rId22" Type="http://schemas.openxmlformats.org/officeDocument/2006/relationships/font" Target="fonts/Oswald-regular.fntdata"/><Relationship Id="rId10" Type="http://schemas.openxmlformats.org/officeDocument/2006/relationships/slide" Target="slides/slide4.xml"/><Relationship Id="rId21" Type="http://schemas.openxmlformats.org/officeDocument/2006/relationships/font" Target="fonts/Lato-boldItalic.fntdata"/><Relationship Id="rId13" Type="http://schemas.openxmlformats.org/officeDocument/2006/relationships/font" Target="fonts/Raleway-regular.fntdata"/><Relationship Id="rId12" Type="http://schemas.openxmlformats.org/officeDocument/2006/relationships/slide" Target="slides/slide6.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obster-regular.fntdata"/><Relationship Id="rId16" Type="http://schemas.openxmlformats.org/officeDocument/2006/relationships/font" Target="fonts/Raleway-boldItalic.fntdata"/><Relationship Id="rId5" Type="http://schemas.openxmlformats.org/officeDocument/2006/relationships/slideMaster" Target="slideMasters/slideMaster1.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90850" y="645525"/>
            <a:ext cx="46239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bster"/>
                <a:ea typeface="Lobster"/>
                <a:cs typeface="Lobster"/>
                <a:sym typeface="Lobster"/>
              </a:rPr>
              <a:t>  </a:t>
            </a:r>
            <a:r>
              <a:rPr lang="en">
                <a:latin typeface="Lobster"/>
                <a:ea typeface="Lobster"/>
                <a:cs typeface="Lobster"/>
                <a:sym typeface="Lobster"/>
              </a:rPr>
              <a:t>InduSkill</a:t>
            </a:r>
            <a:endParaRPr>
              <a:latin typeface="Lobster"/>
              <a:ea typeface="Lobster"/>
              <a:cs typeface="Lobster"/>
              <a:sym typeface="Lobster"/>
            </a:endParaRPr>
          </a:p>
          <a:p>
            <a:pPr indent="0" lvl="0" marL="0" rtl="0" algn="l">
              <a:spcBef>
                <a:spcPts val="0"/>
              </a:spcBef>
              <a:spcAft>
                <a:spcPts val="0"/>
              </a:spcAft>
              <a:buNone/>
            </a:pPr>
            <a:r>
              <a:rPr lang="en">
                <a:latin typeface="Lobster"/>
                <a:ea typeface="Lobster"/>
                <a:cs typeface="Lobster"/>
                <a:sym typeface="Lobster"/>
              </a:rPr>
              <a:t>  </a:t>
            </a:r>
            <a:r>
              <a:rPr lang="en" sz="1800">
                <a:latin typeface="Lobster"/>
                <a:ea typeface="Lobster"/>
                <a:cs typeface="Lobster"/>
                <a:sym typeface="Lobster"/>
              </a:rPr>
              <a:t>                    </a:t>
            </a:r>
            <a:r>
              <a:rPr lang="en" sz="1600">
                <a:latin typeface="Lobster"/>
                <a:ea typeface="Lobster"/>
                <a:cs typeface="Lobster"/>
                <a:sym typeface="Lobster"/>
              </a:rPr>
              <a:t> ..a site to help Industries &amp; skills</a:t>
            </a:r>
            <a:endParaRPr sz="1600">
              <a:latin typeface="Lobster"/>
              <a:ea typeface="Lobster"/>
              <a:cs typeface="Lobster"/>
              <a:sym typeface="Lobster"/>
            </a:endParaRPr>
          </a:p>
        </p:txBody>
      </p:sp>
      <p:sp>
        <p:nvSpPr>
          <p:cNvPr id="73" name="Google Shape;73;p13"/>
          <p:cNvSpPr txBox="1"/>
          <p:nvPr>
            <p:ph idx="1" type="subTitle"/>
          </p:nvPr>
        </p:nvSpPr>
        <p:spPr>
          <a:xfrm>
            <a:off x="7370400" y="3199400"/>
            <a:ext cx="2891100" cy="174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300">
                <a:solidFill>
                  <a:srgbClr val="990000"/>
                </a:solidFill>
                <a:latin typeface="Impact"/>
                <a:ea typeface="Impact"/>
                <a:cs typeface="Impact"/>
                <a:sym typeface="Impact"/>
              </a:rPr>
              <a:t>T</a:t>
            </a:r>
            <a:r>
              <a:rPr b="1" lang="en" sz="1300">
                <a:solidFill>
                  <a:srgbClr val="990000"/>
                </a:solidFill>
                <a:latin typeface="Oswald"/>
                <a:ea typeface="Oswald"/>
                <a:cs typeface="Oswald"/>
                <a:sym typeface="Oswald"/>
              </a:rPr>
              <a:t>eam leader: </a:t>
            </a:r>
            <a:endParaRPr b="1" sz="1300">
              <a:solidFill>
                <a:srgbClr val="990000"/>
              </a:solidFill>
              <a:latin typeface="Oswald"/>
              <a:ea typeface="Oswald"/>
              <a:cs typeface="Oswald"/>
              <a:sym typeface="Oswald"/>
            </a:endParaRPr>
          </a:p>
          <a:p>
            <a:pPr indent="0" lvl="0" marL="0" rtl="0" algn="l">
              <a:spcBef>
                <a:spcPts val="0"/>
              </a:spcBef>
              <a:spcAft>
                <a:spcPts val="0"/>
              </a:spcAft>
              <a:buClr>
                <a:schemeClr val="dk2"/>
              </a:buClr>
              <a:buSzPts val="1100"/>
              <a:buFont typeface="Arial"/>
              <a:buNone/>
            </a:pPr>
            <a:r>
              <a:rPr b="1" lang="en" sz="1300">
                <a:latin typeface="Oswald"/>
                <a:ea typeface="Oswald"/>
                <a:cs typeface="Oswald"/>
                <a:sym typeface="Oswald"/>
              </a:rPr>
              <a:t>Mohammad Zeeshan</a:t>
            </a:r>
            <a:endParaRPr b="1" sz="1300">
              <a:latin typeface="Oswald"/>
              <a:ea typeface="Oswald"/>
              <a:cs typeface="Oswald"/>
              <a:sym typeface="Oswald"/>
            </a:endParaRPr>
          </a:p>
          <a:p>
            <a:pPr indent="0" lvl="0" marL="0" rtl="0" algn="l">
              <a:spcBef>
                <a:spcPts val="0"/>
              </a:spcBef>
              <a:spcAft>
                <a:spcPts val="0"/>
              </a:spcAft>
              <a:buClr>
                <a:schemeClr val="dk2"/>
              </a:buClr>
              <a:buSzPts val="1100"/>
              <a:buFont typeface="Arial"/>
              <a:buNone/>
            </a:pPr>
            <a:r>
              <a:rPr b="1" lang="en" sz="1300">
                <a:solidFill>
                  <a:schemeClr val="accent2"/>
                </a:solidFill>
                <a:latin typeface="Oswald"/>
                <a:ea typeface="Oswald"/>
                <a:cs typeface="Oswald"/>
                <a:sym typeface="Oswald"/>
              </a:rPr>
              <a:t>Team members:</a:t>
            </a:r>
            <a:endParaRPr b="1" sz="1300">
              <a:solidFill>
                <a:schemeClr val="accent2"/>
              </a:solidFill>
              <a:latin typeface="Oswald"/>
              <a:ea typeface="Oswald"/>
              <a:cs typeface="Oswald"/>
              <a:sym typeface="Oswald"/>
            </a:endParaRPr>
          </a:p>
          <a:p>
            <a:pPr indent="0" lvl="0" marL="0" rtl="0" algn="l">
              <a:spcBef>
                <a:spcPts val="0"/>
              </a:spcBef>
              <a:spcAft>
                <a:spcPts val="0"/>
              </a:spcAft>
              <a:buClr>
                <a:schemeClr val="dk2"/>
              </a:buClr>
              <a:buSzPts val="1100"/>
              <a:buFont typeface="Arial"/>
              <a:buNone/>
            </a:pPr>
            <a:r>
              <a:rPr b="1" lang="en" sz="1300">
                <a:latin typeface="Oswald"/>
                <a:ea typeface="Oswald"/>
                <a:cs typeface="Oswald"/>
                <a:sym typeface="Oswald"/>
              </a:rPr>
              <a:t>Siddhi Mishra</a:t>
            </a:r>
            <a:endParaRPr b="1" sz="1300">
              <a:latin typeface="Oswald"/>
              <a:ea typeface="Oswald"/>
              <a:cs typeface="Oswald"/>
              <a:sym typeface="Oswald"/>
            </a:endParaRPr>
          </a:p>
          <a:p>
            <a:pPr indent="0" lvl="0" marL="0" rtl="0" algn="l">
              <a:spcBef>
                <a:spcPts val="0"/>
              </a:spcBef>
              <a:spcAft>
                <a:spcPts val="0"/>
              </a:spcAft>
              <a:buClr>
                <a:schemeClr val="dk2"/>
              </a:buClr>
              <a:buSzPts val="1100"/>
              <a:buFont typeface="Arial"/>
              <a:buNone/>
            </a:pPr>
            <a:r>
              <a:rPr b="1" lang="en" sz="1300">
                <a:latin typeface="Oswald"/>
                <a:ea typeface="Oswald"/>
                <a:cs typeface="Oswald"/>
                <a:sym typeface="Oswald"/>
              </a:rPr>
              <a:t>Afzal Hussin </a:t>
            </a:r>
            <a:endParaRPr b="1" sz="1300">
              <a:latin typeface="Oswald"/>
              <a:ea typeface="Oswald"/>
              <a:cs typeface="Oswald"/>
              <a:sym typeface="Oswald"/>
            </a:endParaRPr>
          </a:p>
          <a:p>
            <a:pPr indent="0" lvl="0" marL="0" rtl="0" algn="l">
              <a:spcBef>
                <a:spcPts val="0"/>
              </a:spcBef>
              <a:spcAft>
                <a:spcPts val="0"/>
              </a:spcAft>
              <a:buClr>
                <a:schemeClr val="dk2"/>
              </a:buClr>
              <a:buSzPts val="1100"/>
              <a:buFont typeface="Arial"/>
              <a:buNone/>
            </a:pPr>
            <a:r>
              <a:rPr b="1" lang="en" sz="1300">
                <a:latin typeface="Oswald"/>
                <a:ea typeface="Oswald"/>
                <a:cs typeface="Oswald"/>
                <a:sym typeface="Oswald"/>
              </a:rPr>
              <a:t>Ruchika Muddinagiri</a:t>
            </a:r>
            <a:endParaRPr b="1" sz="1300">
              <a:latin typeface="Oswald"/>
              <a:ea typeface="Oswald"/>
              <a:cs typeface="Oswald"/>
              <a:sym typeface="Oswald"/>
            </a:endParaRPr>
          </a:p>
          <a:p>
            <a:pPr indent="0" lvl="0" marL="0" rtl="0" algn="l">
              <a:spcBef>
                <a:spcPts val="0"/>
              </a:spcBef>
              <a:spcAft>
                <a:spcPts val="0"/>
              </a:spcAft>
              <a:buNone/>
            </a:pPr>
            <a:r>
              <a:t/>
            </a:r>
            <a:endParaRPr sz="2400">
              <a:latin typeface="Oswald"/>
              <a:ea typeface="Oswald"/>
              <a:cs typeface="Oswald"/>
              <a:sym typeface="Oswald"/>
            </a:endParaRPr>
          </a:p>
        </p:txBody>
      </p:sp>
      <p:pic>
        <p:nvPicPr>
          <p:cNvPr id="74" name="Google Shape;74;p13"/>
          <p:cNvPicPr preferRelativeResize="0"/>
          <p:nvPr/>
        </p:nvPicPr>
        <p:blipFill>
          <a:blip r:embed="rId3">
            <a:alphaModFix/>
          </a:blip>
          <a:stretch>
            <a:fillRect/>
          </a:stretch>
        </p:blipFill>
        <p:spPr>
          <a:xfrm>
            <a:off x="152400" y="2296200"/>
            <a:ext cx="3934850" cy="2382550"/>
          </a:xfrm>
          <a:prstGeom prst="rect">
            <a:avLst/>
          </a:prstGeom>
          <a:noFill/>
          <a:ln>
            <a:noFill/>
          </a:ln>
        </p:spPr>
      </p:pic>
      <p:sp>
        <p:nvSpPr>
          <p:cNvPr id="75" name="Google Shape;75;p13"/>
          <p:cNvSpPr txBox="1"/>
          <p:nvPr/>
        </p:nvSpPr>
        <p:spPr>
          <a:xfrm>
            <a:off x="5189425" y="2280900"/>
            <a:ext cx="3490200" cy="5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FFFFFF"/>
                </a:solidFill>
                <a:latin typeface="Comic Sans MS"/>
                <a:ea typeface="Comic Sans MS"/>
                <a:cs typeface="Comic Sans MS"/>
                <a:sym typeface="Comic Sans MS"/>
              </a:rPr>
              <a:t>Hack4Society</a:t>
            </a:r>
            <a:endParaRPr b="1" sz="2900">
              <a:solidFill>
                <a:srgbClr val="FFFFFF"/>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79" name="Shape 79"/>
        <p:cNvGrpSpPr/>
        <p:nvPr/>
      </p:nvGrpSpPr>
      <p:grpSpPr>
        <a:xfrm>
          <a:off x="0" y="0"/>
          <a:ext cx="0" cy="0"/>
          <a:chOff x="0" y="0"/>
          <a:chExt cx="0" cy="0"/>
        </a:xfrm>
      </p:grpSpPr>
      <p:sp>
        <p:nvSpPr>
          <p:cNvPr id="80" name="Google Shape;80;p14"/>
          <p:cNvSpPr txBox="1"/>
          <p:nvPr>
            <p:ph type="title"/>
          </p:nvPr>
        </p:nvSpPr>
        <p:spPr>
          <a:xfrm>
            <a:off x="256200" y="5437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bster"/>
                <a:ea typeface="Lobster"/>
                <a:cs typeface="Lobster"/>
                <a:sym typeface="Lobster"/>
              </a:rPr>
              <a:t>Problem Statement</a:t>
            </a:r>
            <a:r>
              <a:rPr lang="en"/>
              <a:t>:</a:t>
            </a:r>
            <a:endParaRPr/>
          </a:p>
          <a:p>
            <a:pPr indent="0" lvl="0" marL="0" rtl="0" algn="l">
              <a:spcBef>
                <a:spcPts val="0"/>
              </a:spcBef>
              <a:spcAft>
                <a:spcPts val="0"/>
              </a:spcAft>
              <a:buNone/>
            </a:pPr>
            <a:r>
              <a:rPr lang="en" sz="1600">
                <a:latin typeface="Lobster"/>
                <a:ea typeface="Lobster"/>
                <a:cs typeface="Lobster"/>
                <a:sym typeface="Lobster"/>
              </a:rPr>
              <a:t> </a:t>
            </a:r>
            <a:r>
              <a:rPr lang="en" sz="1600">
                <a:latin typeface="Lobster"/>
                <a:ea typeface="Lobster"/>
                <a:cs typeface="Lobster"/>
                <a:sym typeface="Lobster"/>
              </a:rPr>
              <a:t>category:Social Impact</a:t>
            </a:r>
            <a:endParaRPr sz="1600">
              <a:latin typeface="Lobster"/>
              <a:ea typeface="Lobster"/>
              <a:cs typeface="Lobster"/>
              <a:sym typeface="Lobster"/>
            </a:endParaRPr>
          </a:p>
          <a:p>
            <a:pPr indent="0" lvl="0" marL="0" rtl="0" algn="l">
              <a:spcBef>
                <a:spcPts val="0"/>
              </a:spcBef>
              <a:spcAft>
                <a:spcPts val="0"/>
              </a:spcAft>
              <a:buNone/>
            </a:pPr>
            <a:r>
              <a:rPr lang="en" sz="1600"/>
              <a:t> </a:t>
            </a:r>
            <a:r>
              <a:rPr lang="en" sz="1600"/>
              <a:t> </a:t>
            </a:r>
            <a:r>
              <a:rPr lang="en" sz="1600">
                <a:latin typeface="Lobster"/>
                <a:ea typeface="Lobster"/>
                <a:cs typeface="Lobster"/>
                <a:sym typeface="Lobster"/>
              </a:rPr>
              <a:t>Description</a:t>
            </a:r>
            <a:r>
              <a:rPr lang="en" sz="1600">
                <a:latin typeface="Lobster"/>
                <a:ea typeface="Lobster"/>
                <a:cs typeface="Lobster"/>
                <a:sym typeface="Lobster"/>
              </a:rPr>
              <a:t>:</a:t>
            </a:r>
            <a:endParaRPr sz="1600">
              <a:latin typeface="Lobster"/>
              <a:ea typeface="Lobster"/>
              <a:cs typeface="Lobster"/>
              <a:sym typeface="Lobster"/>
            </a:endParaRPr>
          </a:p>
        </p:txBody>
      </p:sp>
      <p:grpSp>
        <p:nvGrpSpPr>
          <p:cNvPr id="81" name="Google Shape;81;p14"/>
          <p:cNvGrpSpPr/>
          <p:nvPr/>
        </p:nvGrpSpPr>
        <p:grpSpPr>
          <a:xfrm>
            <a:off x="179650" y="1882900"/>
            <a:ext cx="6995852" cy="2796749"/>
            <a:chOff x="6603547" y="-124553"/>
            <a:chExt cx="2212057" cy="2796749"/>
          </a:xfrm>
        </p:grpSpPr>
        <p:pic>
          <p:nvPicPr>
            <p:cNvPr id="82" name="Google Shape;82;p14"/>
            <p:cNvPicPr preferRelativeResize="0"/>
            <p:nvPr/>
          </p:nvPicPr>
          <p:blipFill>
            <a:blip r:embed="rId3">
              <a:alphaModFix/>
            </a:blip>
            <a:stretch>
              <a:fillRect/>
            </a:stretch>
          </p:blipFill>
          <p:spPr>
            <a:xfrm>
              <a:off x="6603547" y="-124553"/>
              <a:ext cx="2212057" cy="2796749"/>
            </a:xfrm>
            <a:prstGeom prst="rect">
              <a:avLst/>
            </a:prstGeom>
            <a:noFill/>
            <a:ln>
              <a:noFill/>
            </a:ln>
          </p:spPr>
        </p:pic>
        <p:sp>
          <p:nvSpPr>
            <p:cNvPr id="83" name="Google Shape;83;p14"/>
            <p:cNvSpPr txBox="1"/>
            <p:nvPr/>
          </p:nvSpPr>
          <p:spPr>
            <a:xfrm>
              <a:off x="6712469" y="-124553"/>
              <a:ext cx="1929000" cy="2630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b="1">
                <a:solidFill>
                  <a:srgbClr val="990000"/>
                </a:solidFill>
                <a:latin typeface="Comic Sans MS"/>
                <a:ea typeface="Comic Sans MS"/>
                <a:cs typeface="Comic Sans MS"/>
                <a:sym typeface="Comic Sans MS"/>
              </a:endParaRPr>
            </a:p>
            <a:p>
              <a:pPr indent="0" lvl="0" marL="0" rtl="0" algn="just">
                <a:spcBef>
                  <a:spcPts val="800"/>
                </a:spcBef>
                <a:spcAft>
                  <a:spcPts val="0"/>
                </a:spcAft>
                <a:buNone/>
              </a:pPr>
              <a:r>
                <a:rPr b="1" lang="en">
                  <a:solidFill>
                    <a:srgbClr val="990000"/>
                  </a:solidFill>
                  <a:latin typeface="Comic Sans MS"/>
                  <a:ea typeface="Comic Sans MS"/>
                  <a:cs typeface="Comic Sans MS"/>
                  <a:sym typeface="Comic Sans MS"/>
                </a:rPr>
                <a:t>Due to Covid ,</a:t>
              </a:r>
              <a:r>
                <a:rPr b="1" lang="en">
                  <a:solidFill>
                    <a:srgbClr val="990000"/>
                  </a:solidFill>
                  <a:latin typeface="Comic Sans MS"/>
                  <a:ea typeface="Comic Sans MS"/>
                  <a:cs typeface="Comic Sans MS"/>
                  <a:sym typeface="Comic Sans MS"/>
                </a:rPr>
                <a:t>millions</a:t>
              </a:r>
              <a:r>
                <a:rPr b="1" lang="en">
                  <a:solidFill>
                    <a:srgbClr val="990000"/>
                  </a:solidFill>
                  <a:latin typeface="Comic Sans MS"/>
                  <a:ea typeface="Comic Sans MS"/>
                  <a:cs typeface="Comic Sans MS"/>
                  <a:sym typeface="Comic Sans MS"/>
                </a:rPr>
                <a:t> of workers in India have had to migrate from </a:t>
              </a:r>
              <a:r>
                <a:rPr b="1" lang="en" sz="1300">
                  <a:solidFill>
                    <a:srgbClr val="990000"/>
                  </a:solidFill>
                  <a:latin typeface="Comic Sans MS"/>
                  <a:ea typeface="Comic Sans MS"/>
                  <a:cs typeface="Comic Sans MS"/>
                  <a:sym typeface="Comic Sans MS"/>
                </a:rPr>
                <a:t>their work. However, now, when the country goes into an unlock phase, it’s a challenge for industries to find skilled workers for their industry as well as for workers having basic labour skills like </a:t>
              </a:r>
              <a:r>
                <a:rPr b="1" lang="en" sz="1300">
                  <a:solidFill>
                    <a:srgbClr val="990000"/>
                  </a:solidFill>
                  <a:latin typeface="Comic Sans MS"/>
                  <a:ea typeface="Comic Sans MS"/>
                  <a:cs typeface="Comic Sans MS"/>
                  <a:sym typeface="Comic Sans MS"/>
                </a:rPr>
                <a:t>sewing</a:t>
              </a:r>
              <a:r>
                <a:rPr b="1" lang="en" sz="1300">
                  <a:solidFill>
                    <a:srgbClr val="990000"/>
                  </a:solidFill>
                  <a:latin typeface="Comic Sans MS"/>
                  <a:ea typeface="Comic Sans MS"/>
                  <a:cs typeface="Comic Sans MS"/>
                  <a:sym typeface="Comic Sans MS"/>
                </a:rPr>
                <a:t>/welding/mechanics etc. </a:t>
              </a:r>
              <a:endParaRPr b="1" sz="1300">
                <a:solidFill>
                  <a:srgbClr val="990000"/>
                </a:solidFill>
                <a:latin typeface="Comic Sans MS"/>
                <a:ea typeface="Comic Sans MS"/>
                <a:cs typeface="Comic Sans MS"/>
                <a:sym typeface="Comic Sans MS"/>
              </a:endParaRPr>
            </a:p>
            <a:p>
              <a:pPr indent="0" lvl="0" marL="0" rtl="0" algn="just">
                <a:spcBef>
                  <a:spcPts val="800"/>
                </a:spcBef>
                <a:spcAft>
                  <a:spcPts val="800"/>
                </a:spcAft>
                <a:buNone/>
              </a:pPr>
              <a:r>
                <a:rPr b="1" lang="en" sz="1300">
                  <a:solidFill>
                    <a:srgbClr val="990000"/>
                  </a:solidFill>
                  <a:latin typeface="Comic Sans MS"/>
                  <a:ea typeface="Comic Sans MS"/>
                  <a:cs typeface="Comic Sans MS"/>
                  <a:sym typeface="Comic Sans MS"/>
                </a:rPr>
                <a:t>Taking the current situation in mind, we have hundreds of websites available where educated people can apply but for the workers having skills like this, they have only one way to go: to middle man(agent) who takes hefty commisions from them. Also, industries have to charge those </a:t>
              </a:r>
              <a:r>
                <a:rPr b="1" lang="en" sz="1300">
                  <a:solidFill>
                    <a:srgbClr val="990000"/>
                  </a:solidFill>
                  <a:latin typeface="Comic Sans MS"/>
                  <a:ea typeface="Comic Sans MS"/>
                  <a:cs typeface="Comic Sans MS"/>
                  <a:sym typeface="Comic Sans MS"/>
                </a:rPr>
                <a:t>people</a:t>
              </a:r>
              <a:r>
                <a:rPr b="1" lang="en" sz="1300">
                  <a:solidFill>
                    <a:srgbClr val="990000"/>
                  </a:solidFill>
                  <a:latin typeface="Comic Sans MS"/>
                  <a:ea typeface="Comic Sans MS"/>
                  <a:cs typeface="Comic Sans MS"/>
                  <a:sym typeface="Comic Sans MS"/>
                </a:rPr>
                <a:t> to get some workers.</a:t>
              </a:r>
              <a:endParaRPr b="1" sz="1300">
                <a:solidFill>
                  <a:srgbClr val="990000"/>
                </a:solidFill>
                <a:latin typeface="Comic Sans MS"/>
                <a:ea typeface="Comic Sans MS"/>
                <a:cs typeface="Comic Sans MS"/>
                <a:sym typeface="Comic Sans MS"/>
              </a:endParaRPr>
            </a:p>
          </p:txBody>
        </p:sp>
      </p:grpSp>
      <p:pic>
        <p:nvPicPr>
          <p:cNvPr id="84" name="Google Shape;84;p14"/>
          <p:cNvPicPr preferRelativeResize="0"/>
          <p:nvPr/>
        </p:nvPicPr>
        <p:blipFill>
          <a:blip r:embed="rId4">
            <a:alphaModFix/>
          </a:blip>
          <a:stretch>
            <a:fillRect/>
          </a:stretch>
        </p:blipFill>
        <p:spPr>
          <a:xfrm>
            <a:off x="6934550" y="1974725"/>
            <a:ext cx="2097201" cy="257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8" name="Shape 88"/>
        <p:cNvGrpSpPr/>
        <p:nvPr/>
      </p:nvGrpSpPr>
      <p:grpSpPr>
        <a:xfrm>
          <a:off x="0" y="0"/>
          <a:ext cx="0" cy="0"/>
          <a:chOff x="0" y="0"/>
          <a:chExt cx="0" cy="0"/>
        </a:xfrm>
      </p:grpSpPr>
      <p:sp>
        <p:nvSpPr>
          <p:cNvPr id="89" name="Google Shape;89;p15"/>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obster"/>
                <a:ea typeface="Lobster"/>
                <a:cs typeface="Lobster"/>
                <a:sym typeface="Lobster"/>
              </a:rPr>
              <a:t>Proposed</a:t>
            </a:r>
            <a:r>
              <a:rPr lang="en">
                <a:solidFill>
                  <a:schemeClr val="accent5"/>
                </a:solidFill>
                <a:latin typeface="Lobster"/>
                <a:ea typeface="Lobster"/>
                <a:cs typeface="Lobster"/>
                <a:sym typeface="Lobster"/>
              </a:rPr>
              <a:t> </a:t>
            </a:r>
            <a:r>
              <a:rPr lang="en">
                <a:solidFill>
                  <a:srgbClr val="FFFFFF"/>
                </a:solidFill>
                <a:latin typeface="Lobster"/>
                <a:ea typeface="Lobster"/>
                <a:cs typeface="Lobster"/>
                <a:sym typeface="Lobster"/>
              </a:rPr>
              <a:t>Solution:</a:t>
            </a:r>
            <a:endParaRPr>
              <a:solidFill>
                <a:srgbClr val="FFFFFF"/>
              </a:solidFill>
              <a:latin typeface="Lobster"/>
              <a:ea typeface="Lobster"/>
              <a:cs typeface="Lobster"/>
              <a:sym typeface="Lobster"/>
            </a:endParaRPr>
          </a:p>
          <a:p>
            <a:pPr indent="0" lvl="0" marL="0" rtl="0" algn="l">
              <a:spcBef>
                <a:spcPts val="1000"/>
              </a:spcBef>
              <a:spcAft>
                <a:spcPts val="1000"/>
              </a:spcAft>
              <a:buNone/>
            </a:pPr>
            <a:r>
              <a:rPr b="0" lang="en" sz="2400"/>
              <a:t>(</a:t>
            </a:r>
            <a:r>
              <a:rPr b="0" lang="en" sz="2100">
                <a:latin typeface="Comic Sans MS"/>
                <a:ea typeface="Comic Sans MS"/>
                <a:cs typeface="Comic Sans MS"/>
                <a:sym typeface="Comic Sans MS"/>
              </a:rPr>
              <a:t>provide platform to connect the industries to skilled workers</a:t>
            </a:r>
            <a:r>
              <a:rPr b="0" lang="en" sz="2400"/>
              <a:t>)</a:t>
            </a:r>
            <a:endParaRPr b="0" sz="2400"/>
          </a:p>
        </p:txBody>
      </p:sp>
      <p:pic>
        <p:nvPicPr>
          <p:cNvPr id="90" name="Google Shape;90;p15"/>
          <p:cNvPicPr preferRelativeResize="0"/>
          <p:nvPr/>
        </p:nvPicPr>
        <p:blipFill rotWithShape="1">
          <a:blip r:embed="rId3">
            <a:alphaModFix/>
          </a:blip>
          <a:srcRect b="0" l="0" r="-7204" t="0"/>
          <a:stretch/>
        </p:blipFill>
        <p:spPr>
          <a:xfrm>
            <a:off x="283100" y="2159375"/>
            <a:ext cx="6712675" cy="2504975"/>
          </a:xfrm>
          <a:prstGeom prst="rect">
            <a:avLst/>
          </a:prstGeom>
          <a:noFill/>
          <a:ln>
            <a:noFill/>
          </a:ln>
        </p:spPr>
      </p:pic>
      <p:sp>
        <p:nvSpPr>
          <p:cNvPr id="91" name="Google Shape;91;p15"/>
          <p:cNvSpPr txBox="1"/>
          <p:nvPr/>
        </p:nvSpPr>
        <p:spPr>
          <a:xfrm>
            <a:off x="688860" y="2419300"/>
            <a:ext cx="5633700" cy="19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We propose to build a website Induskill( industry &amp; skill)</a:t>
            </a:r>
            <a:endParaRPr b="1">
              <a:latin typeface="Comic Sans MS"/>
              <a:ea typeface="Comic Sans MS"/>
              <a:cs typeface="Comic Sans MS"/>
              <a:sym typeface="Comic Sans MS"/>
            </a:endParaRPr>
          </a:p>
          <a:p>
            <a:pPr indent="0" lvl="0" marL="0" rtl="0" algn="l">
              <a:spcBef>
                <a:spcPts val="0"/>
              </a:spcBef>
              <a:spcAft>
                <a:spcPts val="0"/>
              </a:spcAft>
              <a:buNone/>
            </a:pPr>
            <a:r>
              <a:rPr b="1" lang="en">
                <a:latin typeface="Comic Sans MS"/>
                <a:ea typeface="Comic Sans MS"/>
                <a:cs typeface="Comic Sans MS"/>
                <a:sym typeface="Comic Sans MS"/>
              </a:rPr>
              <a:t>As follows:</a:t>
            </a:r>
            <a:br>
              <a:rPr b="1" lang="en">
                <a:latin typeface="Comic Sans MS"/>
                <a:ea typeface="Comic Sans MS"/>
                <a:cs typeface="Comic Sans MS"/>
                <a:sym typeface="Comic Sans MS"/>
              </a:rPr>
            </a:br>
            <a:r>
              <a:rPr b="1" lang="en">
                <a:latin typeface="Comic Sans MS"/>
                <a:ea typeface="Comic Sans MS"/>
                <a:cs typeface="Comic Sans MS"/>
                <a:sym typeface="Comic Sans MS"/>
              </a:rPr>
              <a:t>Induskill is a platform to provide help and support to skilled workers to find suitable industries with their preferred location and salary. Additionally, we provide assistance to industries to find workers with appropriate skillsets. Our aim is to provide a conection between industries and skilled workers. We also invite NGOs and government organisations to collaborate with us in our mission.</a:t>
            </a:r>
            <a:endParaRPr b="1">
              <a:latin typeface="Comic Sans MS"/>
              <a:ea typeface="Comic Sans MS"/>
              <a:cs typeface="Comic Sans MS"/>
              <a:sym typeface="Comic Sans MS"/>
            </a:endParaRPr>
          </a:p>
        </p:txBody>
      </p:sp>
      <p:pic>
        <p:nvPicPr>
          <p:cNvPr id="92" name="Google Shape;92;p15"/>
          <p:cNvPicPr preferRelativeResize="0"/>
          <p:nvPr/>
        </p:nvPicPr>
        <p:blipFill>
          <a:blip r:embed="rId4">
            <a:alphaModFix/>
          </a:blip>
          <a:stretch>
            <a:fillRect/>
          </a:stretch>
        </p:blipFill>
        <p:spPr>
          <a:xfrm>
            <a:off x="6322550" y="2250275"/>
            <a:ext cx="2582850" cy="229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6" name="Shape 96"/>
        <p:cNvGrpSpPr/>
        <p:nvPr/>
      </p:nvGrpSpPr>
      <p:grpSpPr>
        <a:xfrm>
          <a:off x="0" y="0"/>
          <a:ext cx="0" cy="0"/>
          <a:chOff x="0" y="0"/>
          <a:chExt cx="0" cy="0"/>
        </a:xfrm>
      </p:grpSpPr>
      <p:sp>
        <p:nvSpPr>
          <p:cNvPr id="97" name="Google Shape;97;p16"/>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flow proposed:</a:t>
            </a:r>
            <a:endParaRPr/>
          </a:p>
        </p:txBody>
      </p:sp>
      <p:sp>
        <p:nvSpPr>
          <p:cNvPr id="98" name="Google Shape;98;p16"/>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latin typeface="Comic Sans MS"/>
                <a:ea typeface="Comic Sans MS"/>
                <a:cs typeface="Comic Sans MS"/>
                <a:sym typeface="Comic Sans MS"/>
              </a:rPr>
              <a:t>We are also planning to send the details of industries in which people are eligible on their phone via sms.</a:t>
            </a:r>
            <a:endParaRPr b="0" sz="1200">
              <a:solidFill>
                <a:schemeClr val="lt1"/>
              </a:solidFill>
              <a:latin typeface="Comic Sans MS"/>
              <a:ea typeface="Comic Sans MS"/>
              <a:cs typeface="Comic Sans MS"/>
              <a:sym typeface="Comic Sans MS"/>
            </a:endParaRPr>
          </a:p>
        </p:txBody>
      </p:sp>
      <p:sp>
        <p:nvSpPr>
          <p:cNvPr id="102" name="Google Shape;102;p16"/>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latin typeface="Comic Sans MS"/>
                <a:ea typeface="Comic Sans MS"/>
                <a:cs typeface="Comic Sans MS"/>
                <a:sym typeface="Comic Sans MS"/>
              </a:rPr>
              <a:t>Firstly, a candidate looking for a job or NGO/govt org fills details and similarly industries also can post their requirements on our website.</a:t>
            </a:r>
            <a:endParaRPr sz="1500">
              <a:latin typeface="Comic Sans MS"/>
              <a:ea typeface="Comic Sans MS"/>
              <a:cs typeface="Comic Sans MS"/>
              <a:sym typeface="Comic Sans MS"/>
            </a:endParaRPr>
          </a:p>
        </p:txBody>
      </p:sp>
      <p:sp>
        <p:nvSpPr>
          <p:cNvPr id="103" name="Google Shape;103;p16"/>
          <p:cNvSpPr txBox="1"/>
          <p:nvPr>
            <p:ph type="title"/>
          </p:nvPr>
        </p:nvSpPr>
        <p:spPr>
          <a:xfrm>
            <a:off x="3322475" y="1988950"/>
            <a:ext cx="2250900" cy="2244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latin typeface="Comic Sans MS"/>
                <a:ea typeface="Comic Sans MS"/>
                <a:cs typeface="Comic Sans MS"/>
                <a:sym typeface="Comic Sans MS"/>
              </a:rPr>
              <a:t>We provide recommendations according to skill/location and provide industries with details of people's having those skills </a:t>
            </a:r>
            <a:endParaRPr b="0" sz="1100">
              <a:solidFill>
                <a:schemeClr val="lt1"/>
              </a:solidFill>
              <a:latin typeface="Comic Sans MS"/>
              <a:ea typeface="Comic Sans MS"/>
              <a:cs typeface="Comic Sans MS"/>
              <a:sym typeface="Comic Sans MS"/>
            </a:endParaRPr>
          </a:p>
        </p:txBody>
      </p:sp>
      <p:sp>
        <p:nvSpPr>
          <p:cNvPr id="104" name="Google Shape;104;p16"/>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accent5"/>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Milestones</a:t>
            </a:r>
            <a:endParaRPr>
              <a:solidFill>
                <a:schemeClr val="lt2"/>
              </a:solidFill>
            </a:endParaRPr>
          </a:p>
        </p:txBody>
      </p:sp>
      <p:graphicFrame>
        <p:nvGraphicFramePr>
          <p:cNvPr id="110" name="Google Shape;110;p17"/>
          <p:cNvGraphicFramePr/>
          <p:nvPr/>
        </p:nvGraphicFramePr>
        <p:xfrm>
          <a:off x="323100" y="2393975"/>
          <a:ext cx="3000000" cy="3000000"/>
        </p:xfrm>
        <a:graphic>
          <a:graphicData uri="http://schemas.openxmlformats.org/drawingml/2006/table">
            <a:tbl>
              <a:tblPr>
                <a:noFill/>
                <a:tableStyleId>{7BE88152-CBBB-42A7-922C-CB71D6FE51CA}</a:tableStyleId>
              </a:tblPr>
              <a:tblGrid>
                <a:gridCol w="710225"/>
                <a:gridCol w="710225"/>
                <a:gridCol w="710225"/>
                <a:gridCol w="382850"/>
                <a:gridCol w="1037600"/>
                <a:gridCol w="710225"/>
                <a:gridCol w="710225"/>
                <a:gridCol w="710225"/>
                <a:gridCol w="710225"/>
                <a:gridCol w="710225"/>
                <a:gridCol w="710225"/>
                <a:gridCol w="710225"/>
              </a:tblGrid>
              <a:tr h="719125">
                <a:tc gridSpan="4">
                  <a:txBody>
                    <a:bodyPr/>
                    <a:lstStyle/>
                    <a:p>
                      <a:pPr indent="0" lvl="0" marL="0" rtl="0" algn="ctr">
                        <a:spcBef>
                          <a:spcPts val="0"/>
                        </a:spcBef>
                        <a:spcAft>
                          <a:spcPts val="0"/>
                        </a:spcAft>
                        <a:buNone/>
                      </a:pPr>
                      <a:r>
                        <a:rPr lang="en" sz="1800">
                          <a:solidFill>
                            <a:srgbClr val="FFFFFF"/>
                          </a:solidFill>
                        </a:rPr>
                        <a:t>1st phase</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gridSpan="8">
                  <a:txBody>
                    <a:bodyPr/>
                    <a:lstStyle/>
                    <a:p>
                      <a:pPr indent="0" lvl="0" marL="0" rtl="0" algn="ctr">
                        <a:spcBef>
                          <a:spcPts val="0"/>
                        </a:spcBef>
                        <a:spcAft>
                          <a:spcPts val="0"/>
                        </a:spcAft>
                        <a:buNone/>
                      </a:pPr>
                      <a:r>
                        <a:rPr lang="en" sz="1800">
                          <a:solidFill>
                            <a:srgbClr val="FFFFFF"/>
                          </a:solidFill>
                        </a:rPr>
                        <a:t>2nd phase</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hMerge="1"/>
                <a:tc hMerge="1"/>
                <a:tc hMerge="1"/>
                <a:tc hMerge="1"/>
              </a:tr>
            </a:tbl>
          </a:graphicData>
        </a:graphic>
      </p:graphicFrame>
      <p:cxnSp>
        <p:nvCxnSpPr>
          <p:cNvPr id="111" name="Google Shape;111;p17"/>
          <p:cNvCxnSpPr/>
          <p:nvPr/>
        </p:nvCxnSpPr>
        <p:spPr>
          <a:xfrm rot="10800000">
            <a:off x="569975"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112" name="Google Shape;112;p17"/>
          <p:cNvSpPr txBox="1"/>
          <p:nvPr>
            <p:ph type="title"/>
          </p:nvPr>
        </p:nvSpPr>
        <p:spPr>
          <a:xfrm>
            <a:off x="569975" y="1235062"/>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Build Tech Stack</a:t>
            </a:r>
            <a:endParaRPr b="1" sz="1800">
              <a:solidFill>
                <a:schemeClr val="dk1"/>
              </a:solidFill>
            </a:endParaRPr>
          </a:p>
        </p:txBody>
      </p:sp>
      <p:sp>
        <p:nvSpPr>
          <p:cNvPr id="113" name="Google Shape;113;p17"/>
          <p:cNvSpPr txBox="1"/>
          <p:nvPr>
            <p:ph idx="4294967295" type="body"/>
          </p:nvPr>
        </p:nvSpPr>
        <p:spPr>
          <a:xfrm>
            <a:off x="646175" y="156047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1400"/>
              <a:t>Work on technical stack required to attain website goal.</a:t>
            </a:r>
            <a:endParaRPr sz="1400"/>
          </a:p>
        </p:txBody>
      </p:sp>
      <p:sp>
        <p:nvSpPr>
          <p:cNvPr id="114" name="Google Shape;114;p17"/>
          <p:cNvSpPr txBox="1"/>
          <p:nvPr>
            <p:ph type="title"/>
          </p:nvPr>
        </p:nvSpPr>
        <p:spPr>
          <a:xfrm>
            <a:off x="3250996" y="3668325"/>
            <a:ext cx="33621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1"/>
                </a:solidFill>
              </a:rPr>
              <a:t>Design frontend</a:t>
            </a:r>
            <a:endParaRPr b="1" sz="1800">
              <a:solidFill>
                <a:schemeClr val="dk1"/>
              </a:solidFill>
            </a:endParaRPr>
          </a:p>
        </p:txBody>
      </p:sp>
      <p:sp>
        <p:nvSpPr>
          <p:cNvPr id="115" name="Google Shape;115;p17"/>
          <p:cNvSpPr txBox="1"/>
          <p:nvPr>
            <p:ph idx="4294967295" type="body"/>
          </p:nvPr>
        </p:nvSpPr>
        <p:spPr>
          <a:xfrm>
            <a:off x="3251009" y="399375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1400"/>
              <a:t>Based on the idea,create outlet of project</a:t>
            </a:r>
            <a:endParaRPr sz="1400"/>
          </a:p>
        </p:txBody>
      </p:sp>
      <p:sp>
        <p:nvSpPr>
          <p:cNvPr id="116" name="Google Shape;116;p17"/>
          <p:cNvSpPr txBox="1"/>
          <p:nvPr>
            <p:ph type="title"/>
          </p:nvPr>
        </p:nvSpPr>
        <p:spPr>
          <a:xfrm>
            <a:off x="5091047" y="1235050"/>
            <a:ext cx="31905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1"/>
                </a:solidFill>
              </a:rPr>
              <a:t>Backend Development</a:t>
            </a:r>
            <a:endParaRPr b="1" sz="1800">
              <a:solidFill>
                <a:schemeClr val="dk1"/>
              </a:solidFill>
            </a:endParaRPr>
          </a:p>
        </p:txBody>
      </p:sp>
      <p:sp>
        <p:nvSpPr>
          <p:cNvPr id="117" name="Google Shape;117;p17"/>
          <p:cNvSpPr txBox="1"/>
          <p:nvPr>
            <p:ph idx="4294967295" type="body"/>
          </p:nvPr>
        </p:nvSpPr>
        <p:spPr>
          <a:xfrm>
            <a:off x="5091049" y="1560476"/>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Translate text within an app</a:t>
            </a:r>
            <a:endParaRPr sz="1400"/>
          </a:p>
        </p:txBody>
      </p:sp>
      <p:sp>
        <p:nvSpPr>
          <p:cNvPr id="118" name="Google Shape;118;p17"/>
          <p:cNvSpPr txBox="1"/>
          <p:nvPr>
            <p:ph type="title"/>
          </p:nvPr>
        </p:nvSpPr>
        <p:spPr>
          <a:xfrm>
            <a:off x="6245126" y="3597398"/>
            <a:ext cx="2786700" cy="46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Testing &amp; Submission</a:t>
            </a:r>
            <a:endParaRPr b="1" sz="1800">
              <a:solidFill>
                <a:schemeClr val="dk1"/>
              </a:solidFill>
            </a:endParaRPr>
          </a:p>
        </p:txBody>
      </p:sp>
      <p:sp>
        <p:nvSpPr>
          <p:cNvPr id="119" name="Google Shape;119;p17"/>
          <p:cNvSpPr txBox="1"/>
          <p:nvPr>
            <p:ph idx="4294967295" type="body"/>
          </p:nvPr>
        </p:nvSpPr>
        <p:spPr>
          <a:xfrm>
            <a:off x="6245125" y="3993750"/>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Test the website for some demo data and submit the project</a:t>
            </a:r>
            <a:endParaRPr sz="1400"/>
          </a:p>
        </p:txBody>
      </p:sp>
      <p:cxnSp>
        <p:nvCxnSpPr>
          <p:cNvPr id="120" name="Google Shape;120;p17"/>
          <p:cNvCxnSpPr/>
          <p:nvPr/>
        </p:nvCxnSpPr>
        <p:spPr>
          <a:xfrm>
            <a:off x="3174800" y="3113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21" name="Google Shape;121;p17"/>
          <p:cNvCxnSpPr/>
          <p:nvPr/>
        </p:nvCxnSpPr>
        <p:spPr>
          <a:xfrm rot="10800000">
            <a:off x="4997750" y="1439375"/>
            <a:ext cx="0" cy="954600"/>
          </a:xfrm>
          <a:prstGeom prst="straightConnector1">
            <a:avLst/>
          </a:prstGeom>
          <a:noFill/>
          <a:ln cap="flat" cmpd="sng" w="9525">
            <a:solidFill>
              <a:schemeClr val="dk2"/>
            </a:solidFill>
            <a:prstDash val="solid"/>
            <a:round/>
            <a:headEnd len="med" w="med" type="none"/>
            <a:tailEnd len="med" w="med" type="oval"/>
          </a:ln>
        </p:spPr>
      </p:cxnSp>
      <p:cxnSp>
        <p:nvCxnSpPr>
          <p:cNvPr id="122" name="Google Shape;122;p17"/>
          <p:cNvCxnSpPr/>
          <p:nvPr/>
        </p:nvCxnSpPr>
        <p:spPr>
          <a:xfrm>
            <a:off x="6168925" y="3113100"/>
            <a:ext cx="0" cy="82800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