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8" r:id="rId4"/>
    <p:sldId id="259" r:id="rId5"/>
    <p:sldId id="272" r:id="rId6"/>
    <p:sldId id="257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C620C"/>
    <a:srgbClr val="FFFF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79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39FF-01FE-4021-ABAD-50405A234A7B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D5E9E-B0C1-46F4-B27E-506DC9EB6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2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D5E9E-B0C1-46F4-B27E-506DC9EB6E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8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D5E9E-B0C1-46F4-B27E-506DC9EB6E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0E49-3469-4061-BB8A-8CC8D4CE5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B0FF9D-E59F-43D5-847B-14E71B3ED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8AA38-7D43-419B-B0DB-344FF2DB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4EBA-A19E-4F09-BA77-F6DE2D34364C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98DA7-3994-4008-BBE0-693CD2FA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06558-3463-472B-B8CF-6822326F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8720717F-01AB-429D-B0D7-715BF8FACF3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74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FD147-4077-454F-B8D7-C799B4A2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33B01D-59EB-475A-B050-8C7EBF00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6D7DD-8785-4624-BF6B-EBCDCA4B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EC1-061D-4088-AE1B-562570146165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7D46B-B1FC-42E8-8D71-386CA816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7AA3F-E355-4F9F-8EFF-5D15B356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1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8F1EDF-9630-4144-B9ED-CD395DC9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DCE470-2652-4C2B-A83A-8FBB8E37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20542-3198-43D3-B169-EFB2ADA9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6FA-8515-40EA-8DA4-125C6BF4DAE0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84EFB-A59E-4E88-B1C7-F6E1A6B6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638A0-7C4F-41B2-8A95-5C1ED5A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8C585-EE46-4C08-9CE3-9D2B39BD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F36B3-8B79-4E49-A1E1-B9F5C652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E291C-78C1-4896-A898-D511EAB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7D8-1CB7-4229-A27E-8319F1D82894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E1029-43A1-42D4-9F12-D1C49E21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0859E-59F9-4EAB-8537-599AD8C0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8720717F-01AB-429D-B0D7-715BF8FACF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9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6DC85-A1F3-4FAA-B3E7-7F6D3F34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714417-979F-488B-8395-C1328EED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EB610-5FF5-4A6C-93CE-2CB0A624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E661-E998-497D-A09A-82FE84AF23B0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18F16-9A70-415C-A190-F3C7D427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D9A36-EB7D-4093-8624-9BD8032F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720717F-01AB-429D-B0D7-715BF8FACF3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9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5CA4E-E06C-4C35-A8AB-2D563E3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5809D-5EBB-4FAE-85E3-2720DFDFA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08370-7A05-4264-B9C0-C491407B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4B5AE-3F81-42F1-9E17-7F14365E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8126-E92E-4F4F-B47D-504D50CF1696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7068B5-8F0B-4F05-9F67-5BACD8B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08EB4A-4D75-49EA-81C9-08382104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4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69F10-9F69-4158-8FF8-E180F2C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890B6E-60FE-4310-8E88-8A539B1B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F5BBA8-00E1-40E2-B283-C9B8F5696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957F6-2B86-4B75-A1C0-85AF8B71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A584F5-508F-483F-8926-D2F13FDD1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66FB3A-E67A-42E3-8A3A-96A156B9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836B-0A76-47D1-B459-EFD5B3AFEC91}" type="datetime1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620188-676B-4512-A9EE-232A9DA7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F8C0B7-8ED7-4ABB-AC6C-F03324F7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32BDC-CD1B-476D-8044-B2D88A1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0B66F2-9F69-4AB5-9900-F25FCA0D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554-4C64-4357-AD86-61C57AD9BE81}" type="datetime1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69D987-5D68-4600-8248-4550D69A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33C92-5F65-4EB6-9072-FCF81991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720717F-01AB-429D-B0D7-715BF8FACF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B98A5A-EE05-4E4D-B4F9-7E762319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BAB4-2DB9-461F-B0AF-3E277DAF5A65}" type="datetime1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C910A-F32F-4653-9459-57324F18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D5ACAB-F201-45ED-8401-A160FBFD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720717F-01AB-429D-B0D7-715BF8FACF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0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38DD-9029-40A1-8610-D32A70C3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62768-112C-406B-BA22-BFF854D1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5B5025-CEF6-4214-8330-271B99768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57713-2979-4702-892C-E331F3D8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9FA7-A0C6-4B01-95E0-C095ECBC4CB9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433A1-9974-46E5-8E97-07D3D4E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87466-289C-4777-8932-220F979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A2DD6-3BB4-4D5E-9CCE-C9A0CA0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203C25-83D6-4624-8C0B-F7E7809C5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6D8B49-ED89-42DD-B451-88972694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66BA5-56E1-4BD4-8C5B-5B49EC08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C3C2-1FCC-4D25-B321-99A69CEAE2CB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A2ACE-B4F0-4472-8C3A-CE03B836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A7AE9-302C-462F-84F8-A96B64BA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51561-BB23-47B6-AD31-CCEB75F0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10086-0325-4593-89D1-1D967EA4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8910-CBBF-4CF3-AB43-7440D3BAB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A9760-8235-4F86-8B70-52FCA335ED97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59667-8B3E-462B-9FE5-CEFE74368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83FA7-92D6-4D27-B1E2-D652FF0D4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717F-01AB-429D-B0D7-715BF8FAC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F8CA-EB2B-4F70-A10A-9F1306D5D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/>
              <a:t>ПОСТРОЕНИЕ РЕГРЕССИОННОЙ МОДЕЛИ, ОПИСЫВАЮЩЕЙ МЕЖКОНЦЕВУЮ ЗАДЕРЖКУ В СЕТИ С ЛИНЕЙНОЙ ТОПОЛОГИЕЙ</a:t>
            </a:r>
            <a:endParaRPr lang="ru-RU" sz="4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BF4010-7931-4A3E-9FF4-EDB3364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65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3AED8-FE13-46C2-9E5E-9D47BB3F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967180-68E7-4E9A-B6D3-45E7E2EDD8F9}"/>
              </a:ext>
            </a:extLst>
          </p:cNvPr>
          <p:cNvSpPr/>
          <p:nvPr/>
        </p:nvSpPr>
        <p:spPr>
          <a:xfrm>
            <a:off x="385536" y="174623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Данные тестовой выборки(36 шт.):</a:t>
            </a:r>
            <a:endParaRPr lang="ru-RU" sz="2000" dirty="0"/>
          </a:p>
          <a:p>
            <a:r>
              <a:rPr lang="ru-RU" dirty="0"/>
              <a:t>NUM_STATIONS_4 = [7, 12, 15, 18]</a:t>
            </a:r>
          </a:p>
          <a:p>
            <a:r>
              <a:rPr lang="ru-RU" dirty="0"/>
              <a:t>NUM_PACKETS_4 = [2000]</a:t>
            </a:r>
          </a:p>
          <a:p>
            <a:r>
              <a:rPr lang="ru-RU" dirty="0"/>
              <a:t>BITRATE_4 = [1000]</a:t>
            </a:r>
          </a:p>
          <a:p>
            <a:r>
              <a:rPr lang="ru-RU" dirty="0"/>
              <a:t>PKTSIZE_4 = [500]</a:t>
            </a:r>
          </a:p>
          <a:p>
            <a:endParaRPr lang="ru-RU" dirty="0"/>
          </a:p>
          <a:p>
            <a:r>
              <a:rPr lang="ru-RU" dirty="0"/>
              <a:t>RHOS_4 = [0.1, 0.2, 0.3, 0.4, 0.5, 0.6, 0.7, 0.8, 0.9]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EDF88C-D6E8-4E00-A4A2-3A39DC00E501}"/>
              </a:ext>
            </a:extLst>
          </p:cNvPr>
          <p:cNvSpPr/>
          <p:nvPr/>
        </p:nvSpPr>
        <p:spPr>
          <a:xfrm>
            <a:off x="682770" y="268906"/>
            <a:ext cx="10464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Для построения функции </a:t>
            </a:r>
            <a:r>
              <a:rPr lang="ru-RU" sz="2400" dirty="0" err="1"/>
              <a:t>межконцевой</a:t>
            </a:r>
            <a:r>
              <a:rPr lang="ru-RU" sz="2400" dirty="0"/>
              <a:t> задержки воспользуемся нелинейными методами построения регрессионных моделей.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40BFE3-92A9-42BA-9439-4AB22EF0D50B}"/>
              </a:ext>
            </a:extLst>
          </p:cNvPr>
          <p:cNvSpPr/>
          <p:nvPr/>
        </p:nvSpPr>
        <p:spPr>
          <a:xfrm>
            <a:off x="1059842" y="5474622"/>
            <a:ext cx="1007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Для оценки полученных моделей воспользуемся тестовой выборкой, в которой для различных коэффициентов загрузки будем варьировать количеством станций (7, 12, 15 и 18).</a:t>
            </a:r>
          </a:p>
        </p:txBody>
      </p:sp>
    </p:spTree>
    <p:extLst>
      <p:ext uri="{BB962C8B-B14F-4D97-AF65-F5344CB8AC3E}">
        <p14:creationId xmlns:p14="http://schemas.microsoft.com/office/powerpoint/2010/main" val="34110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A33514-4ACC-4BEB-9740-AF2F3A1D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A583E26-240F-4A31-9C67-484E0D5D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0"/>
            <a:ext cx="8408987" cy="58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65A76-6967-4A44-9AF7-2D5AE5AEEB43}"/>
              </a:ext>
            </a:extLst>
          </p:cNvPr>
          <p:cNvSpPr/>
          <p:nvPr/>
        </p:nvSpPr>
        <p:spPr>
          <a:xfrm>
            <a:off x="3047206" y="6033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6. График зависимости задержки от коэффициента загрузки на тестовой выборке.</a:t>
            </a:r>
          </a:p>
        </p:txBody>
      </p:sp>
    </p:spTree>
    <p:extLst>
      <p:ext uri="{BB962C8B-B14F-4D97-AF65-F5344CB8AC3E}">
        <p14:creationId xmlns:p14="http://schemas.microsoft.com/office/powerpoint/2010/main" val="322674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BCACF1-6EE5-42FC-AD41-21DAB6C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198" name="Picture 30">
            <a:extLst>
              <a:ext uri="{FF2B5EF4-FFF2-40B4-BE49-F238E27FC236}">
                <a16:creationId xmlns:a16="http://schemas.microsoft.com/office/drawing/2014/main" id="{535C989D-6CBC-41EB-A0AF-7ACE7314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>
            <a:extLst>
              <a:ext uri="{FF2B5EF4-FFF2-40B4-BE49-F238E27FC236}">
                <a16:creationId xmlns:a16="http://schemas.microsoft.com/office/drawing/2014/main" id="{CF1FCE74-E801-4891-978D-8BED0447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0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2" name="Picture 34">
            <a:extLst>
              <a:ext uri="{FF2B5EF4-FFF2-40B4-BE49-F238E27FC236}">
                <a16:creationId xmlns:a16="http://schemas.microsoft.com/office/drawing/2014/main" id="{4BBF5C12-AE73-4A47-B353-1764BE6E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178175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13B5EF-53AB-4D8B-87FD-E344D5B76CBF}"/>
              </a:ext>
            </a:extLst>
          </p:cNvPr>
          <p:cNvSpPr/>
          <p:nvPr/>
        </p:nvSpPr>
        <p:spPr>
          <a:xfrm>
            <a:off x="3048000" y="62166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7. Показатели качества модели дерева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48312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CF026A-AB94-4713-B8EF-84F5DD6E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A5726E-9D56-40AD-B579-D2C9AF40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06" y="0"/>
            <a:ext cx="8408987" cy="52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C9B76-95F5-4868-B7D0-9ABA285C7BDB}"/>
              </a:ext>
            </a:extLst>
          </p:cNvPr>
          <p:cNvSpPr/>
          <p:nvPr/>
        </p:nvSpPr>
        <p:spPr>
          <a:xfrm>
            <a:off x="3047999" y="56022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8. График зависимости задержки от коэффициента загрузки на тестовой выборке.</a:t>
            </a:r>
          </a:p>
        </p:txBody>
      </p:sp>
    </p:spTree>
    <p:extLst>
      <p:ext uri="{BB962C8B-B14F-4D97-AF65-F5344CB8AC3E}">
        <p14:creationId xmlns:p14="http://schemas.microsoft.com/office/powerpoint/2010/main" val="387453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466C6B-F963-475E-B3E0-D47C9D91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A0B2A8-5267-4867-B8CB-50D83A420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F2CDF3A-D441-4068-B6B7-672E400B1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-1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3EC5707-D585-42C4-AB2C-ACC4F387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38474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1F16A4-59AA-487B-BD94-0D5F899AC25C}"/>
              </a:ext>
            </a:extLst>
          </p:cNvPr>
          <p:cNvSpPr/>
          <p:nvPr/>
        </p:nvSpPr>
        <p:spPr>
          <a:xfrm>
            <a:off x="2644363" y="6171684"/>
            <a:ext cx="640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Рисунок 9. Показатели качества модели градиентного </a:t>
            </a:r>
            <a:r>
              <a:rPr lang="ru-RU" dirty="0" err="1"/>
              <a:t>бустинга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59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B459F-DE32-457D-92C3-C5CA8433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2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Искусственные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7C41DF-C68A-46FB-ADC4-00257A78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B927F4-5BFC-44B7-AC77-A93C7B931A47}"/>
              </a:ext>
            </a:extLst>
          </p:cNvPr>
          <p:cNvSpPr/>
          <p:nvPr/>
        </p:nvSpPr>
        <p:spPr>
          <a:xfrm>
            <a:off x="3048000" y="5760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10. Модель нейронной сети с одним скрытым слоем.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4DA140-019C-440F-BDD1-A9AA72DC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19" y="1198945"/>
            <a:ext cx="8195562" cy="44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E55EF-00BF-40CB-AC8E-650FE00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53226B2-6EB3-4403-9337-B1D1C40C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0"/>
            <a:ext cx="8408987" cy="59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A8F1BE-B1FF-4F23-86F6-A1E4A1C52006}"/>
              </a:ext>
            </a:extLst>
          </p:cNvPr>
          <p:cNvSpPr/>
          <p:nvPr/>
        </p:nvSpPr>
        <p:spPr>
          <a:xfrm>
            <a:off x="3047206" y="6033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11. График зависимости задержки от коэффициента загрузки на тестовой выборке.</a:t>
            </a:r>
          </a:p>
        </p:txBody>
      </p:sp>
    </p:spTree>
    <p:extLst>
      <p:ext uri="{BB962C8B-B14F-4D97-AF65-F5344CB8AC3E}">
        <p14:creationId xmlns:p14="http://schemas.microsoft.com/office/powerpoint/2010/main" val="387176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F96EC-D304-48F8-9FDE-7549056A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B810F41-6826-4EA2-A1A7-D5D053D0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85B1C6D-4D90-4B4B-8ED6-3111F6CBB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2" y="0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ABA2E0D2-5E82-4886-9873-C5640821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38475"/>
            <a:ext cx="5524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0AA76E-5088-4E80-ADCF-87E619328FBD}"/>
              </a:ext>
            </a:extLst>
          </p:cNvPr>
          <p:cNvSpPr/>
          <p:nvPr/>
        </p:nvSpPr>
        <p:spPr>
          <a:xfrm>
            <a:off x="3086100" y="61695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Рисунок 12. Показатели качества модели нейронной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411949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7EC077-DC6E-44A6-9F43-9E1FBFFD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564EC67-EEBF-4C7C-9636-1371F3ADB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04356"/>
              </p:ext>
            </p:extLst>
          </p:nvPr>
        </p:nvGraphicFramePr>
        <p:xfrm>
          <a:off x="711199" y="1418385"/>
          <a:ext cx="1051559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30">
                  <a:extLst>
                    <a:ext uri="{9D8B030D-6E8A-4147-A177-3AD203B41FA5}">
                      <a16:colId xmlns:a16="http://schemas.microsoft.com/office/drawing/2014/main" val="1142541942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1665269338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2111516341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1188736974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2607655410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1195943459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2015155744"/>
                    </a:ext>
                  </a:extLst>
                </a:gridCol>
                <a:gridCol w="1251338">
                  <a:extLst>
                    <a:ext uri="{9D8B030D-6E8A-4147-A177-3AD203B41FA5}">
                      <a16:colId xmlns:a16="http://schemas.microsoft.com/office/drawing/2014/main" val="1380725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Число станций, шт.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Время расчета имитационной модели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268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434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603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687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980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114</a:t>
                      </a:r>
                      <a:r>
                        <a:rPr lang="ru-RU" b="0" dirty="0">
                          <a:solidFill>
                            <a:srgbClr val="4472C4"/>
                          </a:solidFill>
                        </a:rPr>
                        <a:t>0</a:t>
                      </a:r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123</a:t>
                      </a:r>
                      <a:r>
                        <a:rPr lang="ru-RU" b="0" dirty="0">
                          <a:solidFill>
                            <a:srgbClr val="4472C4"/>
                          </a:solidFill>
                        </a:rPr>
                        <a:t>0</a:t>
                      </a:r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3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Время расчета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tree regressor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06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Время расчета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gb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regressor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4472C4"/>
                          </a:solidFill>
                        </a:rPr>
                        <a:t>0 ns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2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Время расчета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ANN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3.98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3.98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4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4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3.98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4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4472C4"/>
                          </a:solidFill>
                        </a:rPr>
                        <a:t>4 </a:t>
                      </a:r>
                      <a:r>
                        <a:rPr lang="en-GB" b="0" dirty="0" err="1">
                          <a:solidFill>
                            <a:srgbClr val="4472C4"/>
                          </a:solidFill>
                        </a:rPr>
                        <a:t>ms</a:t>
                      </a:r>
                      <a:endParaRPr lang="ru-RU" b="0" dirty="0">
                        <a:solidFill>
                          <a:srgbClr val="4472C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024795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FE7055-5BC0-4043-BCE7-66AF251BF0AE}"/>
              </a:ext>
            </a:extLst>
          </p:cNvPr>
          <p:cNvSpPr/>
          <p:nvPr/>
        </p:nvSpPr>
        <p:spPr>
          <a:xfrm>
            <a:off x="711199" y="772054"/>
            <a:ext cx="10515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Таблица 1. Сравнение времени расчета имитационной модели с временем расчета по полученным регрессионным моделям.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D49B9C-7B95-4CF4-A9B2-867B8347A858}"/>
              </a:ext>
            </a:extLst>
          </p:cNvPr>
          <p:cNvSpPr/>
          <p:nvPr/>
        </p:nvSpPr>
        <p:spPr>
          <a:xfrm>
            <a:off x="711199" y="5331368"/>
            <a:ext cx="10515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расчета варьировали количеством станций, с фиксированными значениями загрузки, размера пакета, битрейта и числом пакетов. </a:t>
            </a:r>
          </a:p>
        </p:txBody>
      </p:sp>
    </p:spTree>
    <p:extLst>
      <p:ext uri="{BB962C8B-B14F-4D97-AF65-F5344CB8AC3E}">
        <p14:creationId xmlns:p14="http://schemas.microsoft.com/office/powerpoint/2010/main" val="174122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D7C1B7-2187-4C94-BC79-EF94BE77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E21AD3-DC74-4C9E-A125-2DF849CB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Результаты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F016D56-8B9E-43EA-B547-D908B19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67"/>
            <a:ext cx="10515600" cy="104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Получены модели, которые наилучшим образом описывают параметры сети на примере </a:t>
            </a:r>
            <a:r>
              <a:rPr lang="ru-RU" dirty="0" err="1"/>
              <a:t>межконцевой</a:t>
            </a:r>
            <a:r>
              <a:rPr lang="ru-RU" dirty="0"/>
              <a:t> задержки.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C79665-F4F1-4AD3-B2F0-DF7A85A0ECCF}"/>
              </a:ext>
            </a:extLst>
          </p:cNvPr>
          <p:cNvSpPr/>
          <p:nvPr/>
        </p:nvSpPr>
        <p:spPr>
          <a:xfrm>
            <a:off x="838200" y="2782669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Данные модели хорошо аппроксимируют </a:t>
            </a:r>
            <a:r>
              <a:rPr lang="ru-RU" sz="2800" dirty="0" err="1"/>
              <a:t>иммитационную</a:t>
            </a:r>
            <a:r>
              <a:rPr lang="ru-RU" sz="2800" dirty="0"/>
              <a:t> модель.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7DB22F-8A73-46D9-8398-0D65009536C7}"/>
              </a:ext>
            </a:extLst>
          </p:cNvPr>
          <p:cNvSpPr/>
          <p:nvPr/>
        </p:nvSpPr>
        <p:spPr>
          <a:xfrm>
            <a:off x="838200" y="3854735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Исходя из результатов сравнения в таблице 1, можно сделать вывод о целесообразности практического применения данных моделей </a:t>
            </a:r>
            <a:r>
              <a:rPr lang="ru-RU" sz="2800" dirty="0" err="1"/>
              <a:t>межконцевой</a:t>
            </a:r>
            <a:r>
              <a:rPr lang="ru-RU" sz="2800" dirty="0"/>
              <a:t> задержки.</a:t>
            </a:r>
          </a:p>
        </p:txBody>
      </p:sp>
    </p:spTree>
    <p:extLst>
      <p:ext uri="{BB962C8B-B14F-4D97-AF65-F5344CB8AC3E}">
        <p14:creationId xmlns:p14="http://schemas.microsoft.com/office/powerpoint/2010/main" val="37392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9409DC-0A8E-43FA-A1B1-D556AA32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ECF691-63BD-4367-9147-13C6FAE5F561}"/>
              </a:ext>
            </a:extLst>
          </p:cNvPr>
          <p:cNvSpPr/>
          <p:nvPr/>
        </p:nvSpPr>
        <p:spPr>
          <a:xfrm>
            <a:off x="837460" y="69188"/>
            <a:ext cx="94935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000000"/>
                </a:solidFill>
                <a:effectLst/>
              </a:rPr>
              <a:t>Имеется имитационной модель сети с линейной топологией. </a:t>
            </a:r>
            <a:endParaRPr lang="ru-RU" sz="32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9D0E15-39D7-4226-8F30-7724A98693C7}"/>
              </a:ext>
            </a:extLst>
          </p:cNvPr>
          <p:cNvSpPr/>
          <p:nvPr/>
        </p:nvSpPr>
        <p:spPr>
          <a:xfrm>
            <a:off x="682170" y="1146406"/>
            <a:ext cx="9985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Интервал между поступлениями пакетов задается случайной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случайной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величиной: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F1E3F7F-68C7-4048-8B3C-E6A92D7F9A83}"/>
                  </a:ext>
                </a:extLst>
              </p:cNvPr>
              <p:cNvSpPr/>
              <p:nvPr/>
            </p:nvSpPr>
            <p:spPr>
              <a:xfrm>
                <a:off x="4336524" y="1584771"/>
                <a:ext cx="2555380" cy="379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𝝃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F1E3F7F-68C7-4048-8B3C-E6A92D7F9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24" y="1584771"/>
                <a:ext cx="2555380" cy="379591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769503-EB7E-4A9D-9339-892F2A4BA863}"/>
              </a:ext>
            </a:extLst>
          </p:cNvPr>
          <p:cNvSpPr/>
          <p:nvPr/>
        </p:nvSpPr>
        <p:spPr>
          <a:xfrm>
            <a:off x="682170" y="2038589"/>
            <a:ext cx="950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Время обслуживания задается непосредственно, с помощью случайной величины: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688FBE9-709B-4653-BB9A-93506EDEBC53}"/>
                  </a:ext>
                </a:extLst>
              </p:cNvPr>
              <p:cNvSpPr/>
              <p:nvPr/>
            </p:nvSpPr>
            <p:spPr>
              <a:xfrm>
                <a:off x="4199235" y="2530196"/>
                <a:ext cx="2638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688FBE9-709B-4653-BB9A-93506EDEB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35" y="2530196"/>
                <a:ext cx="26387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5482A9-5C8B-459B-933B-D058D3B6DCB6}"/>
              </a:ext>
            </a:extLst>
          </p:cNvPr>
          <p:cNvSpPr/>
          <p:nvPr/>
        </p:nvSpPr>
        <p:spPr>
          <a:xfrm>
            <a:off x="682170" y="3114541"/>
            <a:ext cx="112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 </a:t>
            </a:r>
            <a:r>
              <a:rPr lang="ru-RU" b="1" dirty="0">
                <a:solidFill>
                  <a:srgbClr val="000000"/>
                </a:solidFill>
              </a:rPr>
              <a:t>данной имитационной модели </a:t>
            </a:r>
            <a:r>
              <a:rPr lang="ru-RU" dirty="0">
                <a:solidFill>
                  <a:srgbClr val="000000"/>
                </a:solidFill>
              </a:rPr>
              <a:t>вместо случайной модели </a:t>
            </a:r>
            <a:r>
              <a:rPr lang="en-US" i="1" dirty="0">
                <a:solidFill>
                  <a:srgbClr val="000000"/>
                </a:solidFill>
              </a:rPr>
              <a:t>B </a:t>
            </a:r>
            <a:r>
              <a:rPr lang="ru-RU" dirty="0">
                <a:solidFill>
                  <a:srgbClr val="000000"/>
                </a:solidFill>
              </a:rPr>
              <a:t>будем задавать случайную величину размера пакета в битах: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CBFC770-92C1-4809-B3B4-A3F20828D491}"/>
                  </a:ext>
                </a:extLst>
              </p:cNvPr>
              <p:cNvSpPr/>
              <p:nvPr/>
            </p:nvSpPr>
            <p:spPr>
              <a:xfrm>
                <a:off x="4331387" y="3705660"/>
                <a:ext cx="2505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CBFC770-92C1-4809-B3B4-A3F20828D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7" y="3705660"/>
                <a:ext cx="250568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C52FFBA-BF86-4B87-B572-118AA3408EAD}"/>
              </a:ext>
            </a:extLst>
          </p:cNvPr>
          <p:cNvSpPr/>
          <p:nvPr/>
        </p:nvSpPr>
        <p:spPr>
          <a:xfrm>
            <a:off x="670970" y="4582805"/>
            <a:ext cx="514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 таком случае время передачи определяется как: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9A0633F6-F120-4A2D-A500-B6F74D0CD50D}"/>
                  </a:ext>
                </a:extLst>
              </p:cNvPr>
              <p:cNvSpPr/>
              <p:nvPr/>
            </p:nvSpPr>
            <p:spPr>
              <a:xfrm>
                <a:off x="5811288" y="4468604"/>
                <a:ext cx="1020344" cy="526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</a:t>
                </a:r>
                <a:endParaRPr lang="ru-RU" dirty="0"/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9A0633F6-F120-4A2D-A500-B6F74D0C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88" y="4468604"/>
                <a:ext cx="1020344" cy="526491"/>
              </a:xfrm>
              <a:prstGeom prst="rect">
                <a:avLst/>
              </a:prstGeom>
              <a:blipFill>
                <a:blip r:embed="rId5"/>
                <a:stretch>
                  <a:fillRect r="-3571"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92E0BF-917B-4AE3-95FF-4094E6209763}"/>
              </a:ext>
            </a:extLst>
          </p:cNvPr>
          <p:cNvSpPr/>
          <p:nvPr/>
        </p:nvSpPr>
        <p:spPr>
          <a:xfrm>
            <a:off x="682170" y="5275284"/>
            <a:ext cx="54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где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B9A033E-102B-4512-B2F1-C3CC3FE02320}"/>
                  </a:ext>
                </a:extLst>
              </p:cNvPr>
              <p:cNvSpPr/>
              <p:nvPr/>
            </p:nvSpPr>
            <p:spPr>
              <a:xfrm>
                <a:off x="1194344" y="5197222"/>
                <a:ext cx="965264" cy="61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B9A033E-102B-4512-B2F1-C3CC3FE02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44" y="5197222"/>
                <a:ext cx="965264" cy="6122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8A23C70-F1B6-4D71-9410-D0767A5ACFC9}"/>
              </a:ext>
            </a:extLst>
          </p:cNvPr>
          <p:cNvSpPr/>
          <p:nvPr/>
        </p:nvSpPr>
        <p:spPr>
          <a:xfrm>
            <a:off x="2159608" y="5275284"/>
            <a:ext cx="3171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- ,</a:t>
            </a:r>
            <a:r>
              <a:rPr lang="ru-RU" dirty="0">
                <a:solidFill>
                  <a:srgbClr val="000000"/>
                </a:solidFill>
              </a:rPr>
              <a:t> битовая скорость передачи.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95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17722-F8FB-4497-B657-AE74473E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53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Имитационная модель сети с линейной топологией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11CBC-8520-4348-B107-6D4FBA4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F5A31F-625F-4213-9C59-371D50DDE1C3}"/>
                  </a:ext>
                </a:extLst>
              </p:cNvPr>
              <p:cNvSpPr/>
              <p:nvPr/>
            </p:nvSpPr>
            <p:spPr>
              <a:xfrm>
                <a:off x="504040" y="1607589"/>
                <a:ext cx="5044503" cy="2046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Интервал между поступлениями пакетов задается случайной величиной: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обслуживания случайной длины пакета, заданной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F5A31F-625F-4213-9C59-371D50DDE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40" y="1607589"/>
                <a:ext cx="5044503" cy="2046779"/>
              </a:xfrm>
              <a:prstGeom prst="rect">
                <a:avLst/>
              </a:prstGeom>
              <a:blipFill>
                <a:blip r:embed="rId2"/>
                <a:stretch>
                  <a:fillRect l="-846" t="-1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72B6517-AFE1-4038-ACE5-9C59B56DB0FD}"/>
              </a:ext>
            </a:extLst>
          </p:cNvPr>
          <p:cNvSpPr/>
          <p:nvPr/>
        </p:nvSpPr>
        <p:spPr>
          <a:xfrm>
            <a:off x="6578503" y="4231149"/>
            <a:ext cx="406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Рисунок 1. Сеть с линейной топологией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452D524-A848-438B-AACB-6BE70FB1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027"/>
            <a:ext cx="4759591" cy="1230375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E650D85-88AE-43D6-A0B5-DF676F63F762}"/>
              </a:ext>
            </a:extLst>
          </p:cNvPr>
          <p:cNvSpPr/>
          <p:nvPr/>
        </p:nvSpPr>
        <p:spPr>
          <a:xfrm>
            <a:off x="504041" y="5065745"/>
            <a:ext cx="9975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 </a:t>
            </a:r>
            <a:r>
              <a:rPr lang="ru-RU" b="1" dirty="0">
                <a:solidFill>
                  <a:srgbClr val="000000"/>
                </a:solidFill>
              </a:rPr>
              <a:t>данной имитационной модели </a:t>
            </a:r>
            <a:r>
              <a:rPr lang="ru-RU" dirty="0">
                <a:solidFill>
                  <a:srgbClr val="000000"/>
                </a:solidFill>
              </a:rPr>
              <a:t>размер пакета определяется </a:t>
            </a:r>
            <a:r>
              <a:rPr lang="ru-RU" b="1" dirty="0">
                <a:solidFill>
                  <a:srgbClr val="000000"/>
                </a:solidFill>
              </a:rPr>
              <a:t>случайно при поступлении </a:t>
            </a:r>
            <a:r>
              <a:rPr lang="ru-RU" dirty="0">
                <a:solidFill>
                  <a:srgbClr val="000000"/>
                </a:solidFill>
              </a:rPr>
              <a:t>в сеть и далее </a:t>
            </a:r>
            <a:r>
              <a:rPr lang="ru-RU" b="1" dirty="0">
                <a:solidFill>
                  <a:srgbClr val="000000"/>
                </a:solidFill>
              </a:rPr>
              <a:t>не изменяется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20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13F8-85E7-40F4-9803-18A73E33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Сеть массового обслуживания  𝑀/𝑀/1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sz="4000" dirty="0"/>
              <a:t>∙/𝑀/1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75F518-8413-426C-85A4-156A49742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944" y="2423886"/>
                <a:ext cx="5484128" cy="27378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для которой </a:t>
                </a:r>
                <a:r>
                  <a:rPr lang="ru-RU" sz="2000" dirty="0" err="1"/>
                  <a:t>межконцевая</a:t>
                </a:r>
                <a:r>
                  <a:rPr lang="ru-RU" sz="2000" dirty="0"/>
                  <a:t> задержка по формуле Литтла определяется как: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где: </a:t>
                </a:r>
                <a:endParaRPr lang="ru-RU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dirty="0"/>
                  <a:t>интенсивность входного потока,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2000" dirty="0"/>
                  <a:t>- </a:t>
                </a:r>
                <a:r>
                  <a:rPr lang="ru-RU" sz="2000" dirty="0"/>
                  <a:t>средний размер системы.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75F518-8413-426C-85A4-156A49742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944" y="2423886"/>
                <a:ext cx="5484128" cy="2737871"/>
              </a:xfrm>
              <a:blipFill>
                <a:blip r:embed="rId3"/>
                <a:stretch>
                  <a:fillRect l="-1111" t="-2450"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C78EA-EF0D-4EDA-9B13-0C4E693A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16F0B7-5689-4A60-B918-7541B35382D3}"/>
              </a:ext>
            </a:extLst>
          </p:cNvPr>
          <p:cNvSpPr/>
          <p:nvPr/>
        </p:nvSpPr>
        <p:spPr>
          <a:xfrm>
            <a:off x="367944" y="5689417"/>
            <a:ext cx="870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данном случае размер пакета на каждой станции в тандеме определяется случайно. 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B5F7718-3E5B-4027-9E2B-4C108E624DB1}"/>
              </a:ext>
            </a:extLst>
          </p:cNvPr>
          <p:cNvGrpSpPr/>
          <p:nvPr/>
        </p:nvGrpSpPr>
        <p:grpSpPr>
          <a:xfrm>
            <a:off x="5982157" y="2132713"/>
            <a:ext cx="5744597" cy="2122470"/>
            <a:chOff x="5982157" y="2132713"/>
            <a:chExt cx="5744597" cy="2122470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29712DE-81E6-4127-B11F-5547CEFB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6947" y="2255824"/>
              <a:ext cx="5339807" cy="1999359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3B0CC3CA-A68E-408E-AA7A-FF736546333C}"/>
                </a:ext>
              </a:extLst>
            </p:cNvPr>
            <p:cNvGrpSpPr/>
            <p:nvPr/>
          </p:nvGrpSpPr>
          <p:grpSpPr>
            <a:xfrm>
              <a:off x="5982157" y="2132713"/>
              <a:ext cx="5244940" cy="523220"/>
              <a:chOff x="3230855" y="2026809"/>
              <a:chExt cx="5244940" cy="5232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B4F0625-2F07-45F8-B952-690BCDC9E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752975" y="2149920"/>
                    <a:ext cx="1809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B4F0625-2F07-45F8-B952-690BCDC9E5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2975" y="2149920"/>
                    <a:ext cx="18094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000" r="-26667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Прямоугольник 9">
                    <a:extLst>
                      <a:ext uri="{FF2B5EF4-FFF2-40B4-BE49-F238E27FC236}">
                        <a16:creationId xmlns:a16="http://schemas.microsoft.com/office/drawing/2014/main" id="{52D00705-18B6-4681-A1E6-FE58A58B74B7}"/>
                      </a:ext>
                    </a:extLst>
                  </p:cNvPr>
                  <p:cNvSpPr/>
                  <p:nvPr/>
                </p:nvSpPr>
                <p:spPr>
                  <a:xfrm>
                    <a:off x="6227518" y="2103753"/>
                    <a:ext cx="365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Прямоугольник 9">
                    <a:extLst>
                      <a:ext uri="{FF2B5EF4-FFF2-40B4-BE49-F238E27FC236}">
                        <a16:creationId xmlns:a16="http://schemas.microsoft.com/office/drawing/2014/main" id="{52D00705-18B6-4681-A1E6-FE58A58B74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7518" y="2103753"/>
                    <a:ext cx="36561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Прямоугольник 10">
                    <a:extLst>
                      <a:ext uri="{FF2B5EF4-FFF2-40B4-BE49-F238E27FC236}">
                        <a16:creationId xmlns:a16="http://schemas.microsoft.com/office/drawing/2014/main" id="{D2D80B4F-9A99-4CBD-BD9E-C8A59E7456C2}"/>
                      </a:ext>
                    </a:extLst>
                  </p:cNvPr>
                  <p:cNvSpPr/>
                  <p:nvPr/>
                </p:nvSpPr>
                <p:spPr>
                  <a:xfrm>
                    <a:off x="8110182" y="2103753"/>
                    <a:ext cx="365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Прямоугольник 10">
                    <a:extLst>
                      <a:ext uri="{FF2B5EF4-FFF2-40B4-BE49-F238E27FC236}">
                        <a16:creationId xmlns:a16="http://schemas.microsoft.com/office/drawing/2014/main" id="{D2D80B4F-9A99-4CBD-BD9E-C8A59E7456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182" y="210375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Прямоугольник 11">
                    <a:extLst>
                      <a:ext uri="{FF2B5EF4-FFF2-40B4-BE49-F238E27FC236}">
                        <a16:creationId xmlns:a16="http://schemas.microsoft.com/office/drawing/2014/main" id="{033B9219-CC88-478E-930E-D4D04A8ACD31}"/>
                      </a:ext>
                    </a:extLst>
                  </p:cNvPr>
                  <p:cNvSpPr/>
                  <p:nvPr/>
                </p:nvSpPr>
                <p:spPr>
                  <a:xfrm>
                    <a:off x="3230855" y="2026809"/>
                    <a:ext cx="45852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b="0" i="1" smtClean="0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0099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Прямоугольник 11">
                    <a:extLst>
                      <a:ext uri="{FF2B5EF4-FFF2-40B4-BE49-F238E27FC236}">
                        <a16:creationId xmlns:a16="http://schemas.microsoft.com/office/drawing/2014/main" id="{033B9219-CC88-478E-930E-D4D04A8ACD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855" y="2026809"/>
                    <a:ext cx="458523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F4716B9-4EB6-424C-ABB4-10A1AFF99979}"/>
              </a:ext>
            </a:extLst>
          </p:cNvPr>
          <p:cNvSpPr/>
          <p:nvPr/>
        </p:nvSpPr>
        <p:spPr>
          <a:xfrm>
            <a:off x="6106428" y="4562365"/>
            <a:ext cx="590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Рисунок 2. Сеть массового обслуживания с узлами M/M/1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C88623A-E447-479C-9AB7-32CC82EC3D43}"/>
              </a:ext>
            </a:extLst>
          </p:cNvPr>
          <p:cNvSpPr/>
          <p:nvPr/>
        </p:nvSpPr>
        <p:spPr>
          <a:xfrm>
            <a:off x="453665" y="1380102"/>
            <a:ext cx="498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расчета используем аналитическую модель: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BDDEEAE-979E-452B-ABB2-FB2E04B4E6D2}"/>
              </a:ext>
            </a:extLst>
          </p:cNvPr>
          <p:cNvSpPr/>
          <p:nvPr/>
        </p:nvSpPr>
        <p:spPr>
          <a:xfrm>
            <a:off x="1974571" y="189512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𝑀/𝑀/1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b="1" dirty="0"/>
              <a:t> ∙/𝑀/1</a:t>
            </a:r>
            <a:r>
              <a:rPr lang="ru-RU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666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F58ED9-F2CA-4B10-9A66-E17659C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8C277D6E-7E08-441A-B546-F1ECA854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54000"/>
            <a:ext cx="101346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A7F05D-6121-4013-A3B1-B523C19CB737}"/>
              </a:ext>
            </a:extLst>
          </p:cNvPr>
          <p:cNvSpPr/>
          <p:nvPr/>
        </p:nvSpPr>
        <p:spPr>
          <a:xfrm>
            <a:off x="603169" y="5685909"/>
            <a:ext cx="11305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Рисунок 3. Результаты сравнения имитационной модели и аналитической модели СМО при различных загрузках.</a:t>
            </a:r>
          </a:p>
        </p:txBody>
      </p:sp>
    </p:spTree>
    <p:extLst>
      <p:ext uri="{BB962C8B-B14F-4D97-AF65-F5344CB8AC3E}">
        <p14:creationId xmlns:p14="http://schemas.microsoft.com/office/powerpoint/2010/main" val="395488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6AD50212-E548-4E93-837E-3A401914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36" y="2906486"/>
            <a:ext cx="6538993" cy="2048951"/>
          </a:xfrm>
        </p:spPr>
        <p:txBody>
          <a:bodyPr>
            <a:normAutofit/>
          </a:bodyPr>
          <a:lstStyle/>
          <a:p>
            <a:r>
              <a:rPr lang="ru-RU" sz="1800" dirty="0"/>
              <a:t>RHOS - коэффициент загрузки ( 𝜌 );</a:t>
            </a:r>
          </a:p>
          <a:p>
            <a:r>
              <a:rPr lang="ru-RU" sz="1800" dirty="0"/>
              <a:t>NUM_STATIONS - количество станций в тандеме;</a:t>
            </a:r>
          </a:p>
          <a:p>
            <a:r>
              <a:rPr lang="ru-RU" sz="1800" dirty="0"/>
              <a:t>NUM_PACKETS - число сгенерированных пакетов;</a:t>
            </a:r>
          </a:p>
          <a:p>
            <a:r>
              <a:rPr lang="ru-RU" sz="1800" dirty="0"/>
              <a:t>BITRATE - битовая скорость передачи пакета станциями;</a:t>
            </a:r>
          </a:p>
          <a:p>
            <a:r>
              <a:rPr lang="ru-RU" sz="1800" dirty="0"/>
              <a:t>PKTSIZE - средний размер пакетов в битах.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00DD7E-98DA-45A0-9575-983D780DA443}"/>
              </a:ext>
            </a:extLst>
          </p:cNvPr>
          <p:cNvSpPr/>
          <p:nvPr/>
        </p:nvSpPr>
        <p:spPr>
          <a:xfrm>
            <a:off x="893736" y="2016621"/>
            <a:ext cx="10404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Цель:</a:t>
            </a:r>
            <a:r>
              <a:rPr lang="ru-RU" dirty="0"/>
              <a:t> построить </a:t>
            </a:r>
            <a:r>
              <a:rPr lang="ru-RU" b="1" dirty="0"/>
              <a:t>регрессионной модель </a:t>
            </a:r>
            <a:r>
              <a:rPr lang="ru-RU" b="1" dirty="0" err="1"/>
              <a:t>межконцевой</a:t>
            </a:r>
            <a:r>
              <a:rPr lang="ru-RU" b="1" dirty="0"/>
              <a:t> задержки</a:t>
            </a:r>
            <a:r>
              <a:rPr lang="ru-RU" dirty="0"/>
              <a:t> в тандеме, имеющие следующие предикторы: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22F6B9E-2B0A-40FA-95CD-91C0AC0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33836"/>
            <a:ext cx="2743200" cy="365125"/>
          </a:xfrm>
        </p:spPr>
        <p:txBody>
          <a:bodyPr/>
          <a:lstStyle/>
          <a:p>
            <a:fld id="{8720717F-01AB-429D-B0D7-715BF8FACF38}" type="slidenum">
              <a:rPr lang="ru-RU" smtClean="0"/>
              <a:t>6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2A9E2D-8713-41E4-88BC-C2FFE9897BA4}"/>
              </a:ext>
            </a:extLst>
          </p:cNvPr>
          <p:cNvSpPr/>
          <p:nvPr/>
        </p:nvSpPr>
        <p:spPr>
          <a:xfrm>
            <a:off x="893736" y="4879621"/>
            <a:ext cx="1079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Необходимо: </a:t>
            </a:r>
            <a:r>
              <a:rPr lang="ru-RU" dirty="0"/>
              <a:t>провести оценку данной модели, а также сравнить ее с аналитической моделью </a:t>
            </a:r>
            <a:r>
              <a:rPr lang="ru-RU" dirty="0" err="1"/>
              <a:t>межконцевой</a:t>
            </a:r>
            <a:r>
              <a:rPr lang="ru-RU" dirty="0"/>
              <a:t> задержки для СМО </a:t>
            </a:r>
            <a:r>
              <a:rPr lang="ru-RU" b="1" dirty="0"/>
              <a:t>𝑀/𝑀/1→∙/𝑀</a:t>
            </a:r>
            <a:r>
              <a:rPr lang="ru-RU" b="1"/>
              <a:t>/1</a:t>
            </a:r>
            <a:br>
              <a:rPr lang="ru-RU" dirty="0"/>
            </a:b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7E913CE-8CF6-435B-9047-9B3627EE30CF}"/>
              </a:ext>
            </a:extLst>
          </p:cNvPr>
          <p:cNvSpPr/>
          <p:nvPr/>
        </p:nvSpPr>
        <p:spPr>
          <a:xfrm>
            <a:off x="893736" y="1045290"/>
            <a:ext cx="1079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Проблема:</a:t>
            </a:r>
            <a:r>
              <a:rPr lang="ru-RU" dirty="0"/>
              <a:t> Характеристики тандема с фиксированной в момент попадания в сеть длиной пакетов существенно отличаются от характеристик тандема с независимым определением времени обслуживания. </a:t>
            </a:r>
          </a:p>
        </p:txBody>
      </p:sp>
    </p:spTree>
    <p:extLst>
      <p:ext uri="{BB962C8B-B14F-4D97-AF65-F5344CB8AC3E}">
        <p14:creationId xmlns:p14="http://schemas.microsoft.com/office/powerpoint/2010/main" val="16981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D946-D90E-4844-B195-D02E2CC3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Данные имитационной модели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A286E88-8242-4F68-BD12-4A2C3F07D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209819"/>
              </p:ext>
            </p:extLst>
          </p:nvPr>
        </p:nvGraphicFramePr>
        <p:xfrm>
          <a:off x="838200" y="1248286"/>
          <a:ext cx="10858500" cy="2538278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104849129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54878665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8429547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54965683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76083473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42184473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85723400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4694805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96062805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427526717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4838049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167521807"/>
                    </a:ext>
                  </a:extLst>
                </a:gridCol>
              </a:tblGrid>
              <a:tr h="518016">
                <a:tc>
                  <a:txBody>
                    <a:bodyPr/>
                    <a:lstStyle/>
                    <a:p>
                      <a:pPr algn="r" fontAlgn="ctr"/>
                      <a:endParaRPr lang="ru-RU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 err="1">
                          <a:effectLst/>
                        </a:rPr>
                        <a:t>sim_type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RHOS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NUM_STATIONS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NUM_PACKETS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BITRATE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PKTSIZE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delay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 err="1">
                          <a:effectLst/>
                        </a:rPr>
                        <a:t>qsize</a:t>
                      </a:r>
                      <a:endParaRPr lang="en-GB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 err="1">
                          <a:effectLst/>
                        </a:rPr>
                        <a:t>ssize</a:t>
                      </a:r>
                      <a:endParaRPr lang="en-GB" sz="1000" b="1" dirty="0">
                        <a:effectLst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busy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fingerprint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811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fix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500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3.153541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0.045621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0.146906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0.101352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9222.374776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1837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fix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6.484503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0.044956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0.145966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0.101117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156.888568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930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>
                          <a:effectLst/>
                        </a:rPr>
                        <a:t>2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fix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12.434021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0.038444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0.132845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0.094655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1144.404326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05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>
                          <a:effectLst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fix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1500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2.152927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0.042999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0.143870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0.100974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8404.431398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8272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>
                          <a:effectLst/>
                        </a:rPr>
                        <a:t>4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fix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2000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1500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4.175801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0.044722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0.147766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0.103176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7663.373303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9716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effectLst/>
                        </a:rPr>
                        <a:t>...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1795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B1FE0-967A-42A3-95D5-648C04B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E6027B-95A4-48AD-ADD9-780583CC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4633" y="105489"/>
            <a:ext cx="215212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3888 rows × 11 columns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A2673B-0CB7-4CFD-BB60-456E3422837F}"/>
              </a:ext>
            </a:extLst>
          </p:cNvPr>
          <p:cNvSpPr/>
          <p:nvPr/>
        </p:nvSpPr>
        <p:spPr>
          <a:xfrm>
            <a:off x="838200" y="3930274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построения регрессионной модели получена выборка объемом </a:t>
            </a:r>
            <a:r>
              <a:rPr lang="ru-RU" b="1" dirty="0"/>
              <a:t>1944</a:t>
            </a:r>
            <a:r>
              <a:rPr lang="ru-RU" dirty="0"/>
              <a:t>, в которой варьировались различные показатели</a:t>
            </a:r>
            <a:r>
              <a:rPr lang="ru-RU" b="1" dirty="0"/>
              <a:t>: </a:t>
            </a:r>
            <a:r>
              <a:rPr lang="ru-RU" b="1" dirty="0" err="1"/>
              <a:t>коэфициент</a:t>
            </a:r>
            <a:r>
              <a:rPr lang="ru-RU" b="1" dirty="0"/>
              <a:t> загрузки, количество станций в тандеме, битовая скорость передачи пакета станциями, средний размер пакета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Также для каждого случая была рассчитано время </a:t>
            </a:r>
            <a:r>
              <a:rPr lang="ru-RU" dirty="0" err="1"/>
              <a:t>межконцевой</a:t>
            </a:r>
            <a:r>
              <a:rPr lang="ru-RU" dirty="0"/>
              <a:t> задержки аналитическим методом.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20FDBF-F5B9-4B58-B8AE-DA302C8113D7}"/>
              </a:ext>
            </a:extLst>
          </p:cNvPr>
          <p:cNvSpPr/>
          <p:nvPr/>
        </p:nvSpPr>
        <p:spPr>
          <a:xfrm>
            <a:off x="2616200" y="1248286"/>
            <a:ext cx="5562600" cy="2538278"/>
          </a:xfrm>
          <a:prstGeom prst="rect">
            <a:avLst/>
          </a:prstGeom>
          <a:solidFill>
            <a:srgbClr val="FC620C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4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0FE7ED-74AD-4456-BF0E-71BF2AA8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EC0498-C1F2-4C4E-8D78-0B489BB53E88}"/>
              </a:ext>
            </a:extLst>
          </p:cNvPr>
          <p:cNvSpPr/>
          <p:nvPr/>
        </p:nvSpPr>
        <p:spPr>
          <a:xfrm>
            <a:off x="1112612" y="6033184"/>
            <a:ext cx="105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4. Тренировочная выборка имитационной модели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fix)</a:t>
            </a:r>
            <a:r>
              <a:rPr lang="ru-RU" dirty="0"/>
              <a:t> и значения аналитической модели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var) </a:t>
            </a:r>
            <a:r>
              <a:rPr lang="ru-RU" dirty="0"/>
              <a:t>для различных загрузок.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EACFB2-36CE-4289-AEC1-AD19E19F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934"/>
            <a:ext cx="1114425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CC8034-DA24-48B7-9F3B-5AED0BFF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50" y="530225"/>
            <a:ext cx="5327650" cy="232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Данные тренировочной выборки(1944 шт.):</a:t>
            </a:r>
          </a:p>
          <a:p>
            <a:pPr marL="0" indent="0">
              <a:buNone/>
            </a:pPr>
            <a:r>
              <a:rPr lang="en-GB" sz="1600" dirty="0"/>
              <a:t>NUM_STATIONS = [5, 8, 11, 14, 17, 20]</a:t>
            </a:r>
          </a:p>
          <a:p>
            <a:pPr marL="0" indent="0">
              <a:buNone/>
            </a:pPr>
            <a:r>
              <a:rPr lang="en-GB" sz="1600" dirty="0"/>
              <a:t>NUM_PACKETS = [2000, 5000, 10000, 20000]</a:t>
            </a:r>
          </a:p>
          <a:p>
            <a:pPr marL="0" indent="0">
              <a:buNone/>
            </a:pPr>
            <a:r>
              <a:rPr lang="en-GB" sz="1600" dirty="0"/>
              <a:t>BITRATE = [1000, 1500, 2000]</a:t>
            </a:r>
          </a:p>
          <a:p>
            <a:pPr marL="0" indent="0">
              <a:buNone/>
            </a:pPr>
            <a:r>
              <a:rPr lang="en-GB" sz="1600" dirty="0"/>
              <a:t>PKTSIZE = [500, 1000, 2000]</a:t>
            </a:r>
          </a:p>
          <a:p>
            <a:pPr marL="0" indent="0">
              <a:buNone/>
            </a:pPr>
            <a:r>
              <a:rPr lang="en-GB" sz="1600" dirty="0"/>
              <a:t>RHOS = [0.1, 0.2, 0.3, 0.4, 0.5, 0.6, 0.7, 0.8, 0.9]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08089-BCE6-4CE5-BE88-DF907D05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17F-01AB-429D-B0D7-715BF8FACF3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DAC60C-3B78-49D0-B53C-274B49F72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6667500" cy="5715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583DEE-A5AC-41CA-B795-02A033F66341}"/>
              </a:ext>
            </a:extLst>
          </p:cNvPr>
          <p:cNvSpPr/>
          <p:nvPr/>
        </p:nvSpPr>
        <p:spPr>
          <a:xfrm>
            <a:off x="6096000" y="5333722"/>
            <a:ext cx="576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5. График зависимости задержки от коэффициента загрузки и количества станций в тандеме </a:t>
            </a:r>
          </a:p>
        </p:txBody>
      </p:sp>
    </p:spTree>
    <p:extLst>
      <p:ext uri="{BB962C8B-B14F-4D97-AF65-F5344CB8AC3E}">
        <p14:creationId xmlns:p14="http://schemas.microsoft.com/office/powerpoint/2010/main" val="1844084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1009</Words>
  <Application>Microsoft Office PowerPoint</Application>
  <PresentationFormat>Широкоэкранный</PresentationFormat>
  <Paragraphs>223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Times New Roman</vt:lpstr>
      <vt:lpstr>Тема Office</vt:lpstr>
      <vt:lpstr>ПОСТРОЕНИЕ РЕГРЕССИОННОЙ МОДЕЛИ, ОПИСЫВАЮЩЕЙ МЕЖКОНЦЕВУЮ ЗАДЕРЖКУ В СЕТИ С ЛИНЕЙНОЙ ТОПОЛОГИЕЙ</vt:lpstr>
      <vt:lpstr>Презентация PowerPoint</vt:lpstr>
      <vt:lpstr>Имитационная модель сети с линейной топологией</vt:lpstr>
      <vt:lpstr>Сеть массового обслуживания  𝑀/𝑀/1→∙/𝑀/1</vt:lpstr>
      <vt:lpstr>Презентация PowerPoint</vt:lpstr>
      <vt:lpstr>Презентация PowerPoint</vt:lpstr>
      <vt:lpstr>Данные имитационной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Искусственные нейронные сети</vt:lpstr>
      <vt:lpstr>Презентация PowerPoint</vt:lpstr>
      <vt:lpstr>Презентация PowerPoint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РЕГРЕССИОННОЙ МОДЕЛИ, ОПИСЫВАЮЩАЯ МЕЖКОНЦЕВУЮ ЗАДЕРЖКУ В СЕТИ С ЛИНЕЙНОЙ ТОПОЛОГИЕЙ</dc:title>
  <dc:creator>Amir Mukhtarov</dc:creator>
  <cp:lastModifiedBy>Amir Mukhtarov</cp:lastModifiedBy>
  <cp:revision>34</cp:revision>
  <dcterms:created xsi:type="dcterms:W3CDTF">2019-11-12T08:35:47Z</dcterms:created>
  <dcterms:modified xsi:type="dcterms:W3CDTF">2019-11-12T14:43:40Z</dcterms:modified>
</cp:coreProperties>
</file>