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6" Type="http://schemas.openxmlformats.org/officeDocument/2006/relationships/viewProps" Target="viewProps.xml" /><Relationship Id="rId2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8" Type="http://schemas.openxmlformats.org/officeDocument/2006/relationships/tableStyles" Target="tableStyles.xml" /><Relationship Id="rId2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  <a:prstGeom prst="rect">
            <a:avLst/>
          </a:prstGeo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  <a:prstGeom prst="rect">
            <a:avLst/>
          </a:prstGeo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  <a:prstGeom prst="rect">
            <a:avLst/>
          </a:prstGeo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  <a:prstGeom prst="rect">
            <a:avLst/>
          </a:prstGeo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/>
          <a:lstStyle/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</a:p>
          <a:p>
            <a:pPr lvl="0"/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2023-11-26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dirty="0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1" y="798973"/>
            <a:ext cx="657086" cy="374919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dirty="0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24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노코드 최강자 버블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띵 (Things, Data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기본 제공되는 기본 타입 외에 유저가 생성하는 타입.</a:t>
            </a:r>
          </a:p>
          <a:p>
            <a:pPr lvl="0"/>
            <a:r>
              <a:rPr/>
              <a:t>프로퍼티(필드)를 가진 것.</a:t>
            </a:r>
          </a:p>
          <a:p>
            <a:pPr lvl="1"/>
            <a:r>
              <a:rPr/>
              <a:t>프로퍼티는 키와 타입을 가진 값의 구조로 된 정보를 말함</a:t>
            </a:r>
          </a:p>
          <a:p>
            <a:pPr lvl="0"/>
            <a:r>
              <a:rPr/>
              <a:t>구글시트 등의 2차원 데이터베이스에서는 컬럼을 프로퍼티에 할당하여 저장하므로 Thing과 2차원 데이터베이스가 서로 호환된다</a:t>
            </a:r>
          </a:p>
          <a:p>
            <a:pPr lvl="0"/>
            <a:r>
              <a:rPr/>
              <a:t>즉 Data types 로 타입을 정의했다면, 해당 타입을 따르는 실제 값이 입력된 레코드를 Thing이라고 부르는 것.</a:t>
            </a:r>
          </a:p>
          <a:p>
            <a:pPr lvl="0"/>
            <a:r>
              <a:rPr/>
              <a:t>Thing에 대한 이해가 곧 버블 데이터베이스의 골자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User 타입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버블이 빌트인으로 제공하는 Data Type의 하나</a:t>
            </a:r>
          </a:p>
          <a:p>
            <a:pPr lvl="1"/>
            <a:r>
              <a:rPr/>
              <a:t>회원을 가입시키고, 로그인시키는 데에 필요한 인증/보안 관련 기능을 지원하기 위해 기본으로 지원.</a:t>
            </a:r>
          </a:p>
          <a:p>
            <a:pPr lvl="0"/>
            <a:r>
              <a:rPr/>
              <a:t>이메일 주소를 ID로 사용하고 다양한 가입/로그인 방식 지원</a:t>
            </a:r>
          </a:p>
          <a:p>
            <a:pPr lvl="1"/>
            <a:r>
              <a:rPr/>
              <a:t>매직 링크 (링크로 바로 로그인할 수 있는) 이메일 전송</a:t>
            </a:r>
          </a:p>
          <a:p>
            <a:pPr lvl="1"/>
            <a:r>
              <a:rPr/>
              <a:t>비밀번호 변경 지원</a:t>
            </a:r>
          </a:p>
          <a:p>
            <a:pPr lvl="1"/>
            <a:r>
              <a:rPr/>
              <a:t>구글 등 외부 oAuth 2.0 API 사용 가능</a:t>
            </a:r>
          </a:p>
          <a:p>
            <a:pPr lvl="2"/>
            <a:r>
              <a:rPr/>
              <a:t>Open Authorization 2.0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User를 사용할 때 주의할 점.</a:t>
            </a:r>
          </a:p>
          <a:p>
            <a:pPr lvl="0"/>
            <a:r>
              <a:rPr/>
              <a:t>Privacy Rules를 항상 신경써야 함.</a:t>
            </a:r>
          </a:p>
          <a:p>
            <a:pPr lvl="0"/>
            <a:r>
              <a:rPr>
                <a:latin typeface="Courier"/>
              </a:rPr>
              <a:t>Sign the user up</a:t>
            </a:r>
            <a:r>
              <a:rPr/>
              <a:t> 액션은,</a:t>
            </a:r>
          </a:p>
          <a:p>
            <a:pPr lvl="1"/>
            <a:r>
              <a:rPr/>
              <a:t>유저를 가입시키고, 로그인도 시킴.</a:t>
            </a:r>
          </a:p>
          <a:p>
            <a:pPr lvl="1"/>
            <a:r>
              <a:rPr/>
              <a:t>현재 유저의 로그인을 해제하지 않고 다른 유저를 생성하려면 </a:t>
            </a:r>
            <a:r>
              <a:rPr>
                <a:latin typeface="Courier"/>
              </a:rPr>
              <a:t>Create account for someone else</a:t>
            </a:r>
            <a:r>
              <a:rPr/>
              <a:t> 액션을 사용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Privacy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프라이버시를 지키기 위해 데이터베이스에 대한 접근권한을 화이트리스트 방식으로 풀어주는 방법</a:t>
            </a:r>
          </a:p>
          <a:p>
            <a:pPr lvl="0"/>
            <a:r>
              <a:rPr/>
              <a:t>각 Data Type 마다 별도로 조건을 설정</a:t>
            </a:r>
          </a:p>
          <a:p>
            <a:pPr lvl="0"/>
            <a:r>
              <a:rPr/>
              <a:t>User 타입의 데이터는 기본적으로 </a:t>
            </a:r>
            <a:r>
              <a:rPr>
                <a:latin typeface="Courier"/>
              </a:rPr>
              <a:t>This User is Current User</a:t>
            </a:r>
            <a:r>
              <a:rPr/>
              <a:t>, 즉 데이터의 소유자가 로그인해있을 때만 수정, 조회 가능하도록 설정되어 있음.</a:t>
            </a:r>
          </a:p>
          <a:p>
            <a:pPr lvl="1"/>
            <a:r>
              <a:rPr/>
              <a:t>따라서 다른 유저의 데이터가 보이지 않는다면 이 Privacy Rules가 원인일 가능성 높음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정적 데이터와 동적 데이터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정적(Static)이라 함은, 소프트웨어가 실행되고서 종료될 때까지 바뀌지 않는 값(Values)을 말함.</a:t>
            </a:r>
          </a:p>
          <a:p>
            <a:pPr lvl="1"/>
            <a:r>
              <a:rPr/>
              <a:t>그의 반대인 동적(Dynamic)이라는 말은 소프트웨어의 실행 중에 유저의 입력, 매개변수 또는 참조 데이터의 변화로 인해 변경된다는 의미를 지님.</a:t>
            </a:r>
          </a:p>
          <a:p>
            <a:pPr lvl="1"/>
            <a:r>
              <a:rPr/>
              <a:t>쉽게 말해 상황에 따라 바뀌는 것은 동적, 그렇지 않은 것은 정적이라고 보면 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표현식 (Bubble Expression)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엑셀, 구글 시트, 노션 등에서 사용하는 수식(Formula)에 해당하는 버블의 독자 문법</a:t>
            </a:r>
          </a:p>
          <a:p>
            <a:pPr lvl="0"/>
            <a:r>
              <a:rPr/>
              <a:t>최종적으로 하나의 타입을 가진 값으로 </a:t>
            </a:r>
            <a:r>
              <a:rPr b="1"/>
              <a:t>평가된다.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평가되다 (Evaluate)</a:t>
            </a:r>
          </a:p>
          <a:p>
            <a:pPr lvl="0"/>
            <a:r>
              <a:rPr/>
              <a:t>수식 또는 표현식을 풀이하여 최종적으로 하나의 값으로 도출하는 것.</a:t>
            </a:r>
          </a:p>
          <a:p>
            <a:pPr lvl="0"/>
            <a:r>
              <a:rPr/>
              <a:t>주로 UI 또는 워크플로우에서 동적인 값을 입력하기 위해 사용</a:t>
            </a:r>
          </a:p>
          <a:p>
            <a:pPr lvl="0"/>
            <a:r>
              <a:rPr/>
              <a:t>조건식은 </a:t>
            </a:r>
            <a:r>
              <a:rPr>
                <a:latin typeface="Courier"/>
              </a:rPr>
              <a:t>Yes/No</a:t>
            </a:r>
            <a:r>
              <a:rPr/>
              <a:t> 타입의 값으로 평가됨.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페이지 (Pages)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페이지 이름은 URL에 반영되므로, 영어로 써주어야 함.</a:t>
            </a:r>
          </a:p>
          <a:p>
            <a:pPr lvl="0"/>
            <a:r>
              <a:rPr/>
              <a:t>속성</a:t>
            </a:r>
          </a:p>
          <a:p>
            <a:pPr lvl="1"/>
            <a:r>
              <a:rPr/>
              <a:t>Page title </a:t>
            </a:r>
            <a:r>
              <a:rPr>
                <a:latin typeface="Courier"/>
              </a:rPr>
              <a:t>text</a:t>
            </a:r>
            <a:r>
              <a:rPr/>
              <a:t> : 페이지 제목. 탭 이름이나 브라우저 제목창에 표시된다.</a:t>
            </a:r>
          </a:p>
          <a:p>
            <a:pPr lvl="1"/>
            <a:r>
              <a:rPr/>
              <a:t>This page is a native app </a:t>
            </a:r>
            <a:r>
              <a:rPr>
                <a:latin typeface="Courier"/>
              </a:rPr>
              <a:t>boolean</a:t>
            </a:r>
          </a:p>
          <a:p>
            <a:pPr lvl="1"/>
            <a:r>
              <a:rPr/>
              <a:t>Mobile version</a:t>
            </a:r>
          </a:p>
          <a:p>
            <a:pPr lvl="1"/>
            <a:r>
              <a:rPr/>
              <a:t>Type of content</a:t>
            </a:r>
          </a:p>
          <a:p>
            <a:pPr lvl="2"/>
            <a:r>
              <a:rPr/>
              <a:t>Type of content를 지정한 페이지에서는 </a:t>
            </a:r>
            <a:r>
              <a:rPr>
                <a:latin typeface="Courier"/>
              </a:rPr>
              <a:t>Current Page</a:t>
            </a:r>
            <a:r>
              <a:rPr/>
              <a:t> 표현식을 사용해 해당 타입의 데이터에 접근이 가능하며</a:t>
            </a:r>
          </a:p>
          <a:p>
            <a:pPr lvl="2"/>
            <a:r>
              <a:rPr/>
              <a:t>또한 이 페이지에 접근 시 </a:t>
            </a:r>
            <a:r>
              <a:rPr>
                <a:latin typeface="Courier"/>
              </a:rPr>
              <a:t>Data to Send</a:t>
            </a:r>
            <a:r>
              <a:rPr/>
              <a:t> 필드를 통해 해당 페이지에 지정된 타입의 값을 하나 ‘물고 들어와야’ 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데이터 바인딩 (Data Binding)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Data Binding</a:t>
            </a:r>
          </a:p>
          <a:p>
            <a:pPr lvl="1"/>
            <a:r>
              <a:rPr/>
              <a:t>데이터 = 값 (타입을 가지고 있는 정보)</a:t>
            </a:r>
          </a:p>
          <a:p>
            <a:pPr lvl="1"/>
            <a:r>
              <a:rPr/>
              <a:t>Bind, 묶다</a:t>
            </a:r>
          </a:p>
          <a:p>
            <a:pPr lvl="1"/>
            <a:r>
              <a:rPr/>
              <a:t>시각 요소(UI)에 데이터를 매달아 둔다.</a:t>
            </a:r>
          </a:p>
          <a:p>
            <a:pPr lvl="0"/>
            <a:r>
              <a:rPr/>
              <a:t>데이터를 변경하면 시각 요소가 따라간다.</a:t>
            </a:r>
          </a:p>
          <a:p>
            <a:pPr lvl="1"/>
            <a:r>
              <a:rPr/>
              <a:t>리액티브(Reactive)</a:t>
            </a:r>
          </a:p>
          <a:p>
            <a:pPr lvl="2"/>
            <a:r>
              <a:rPr/>
              <a:t>&lt;-&gt; 리스폰시브(Responsive), 반응형</a:t>
            </a:r>
          </a:p>
          <a:p>
            <a:pPr lvl="2"/>
            <a:r>
              <a:rPr/>
              <a:t>데이터의 실시간성.</a:t>
            </a:r>
          </a:p>
          <a:p>
            <a:pPr lvl="2"/>
            <a:r>
              <a:rPr/>
              <a:t>React.js, 리액티브 UI</a:t>
            </a:r>
          </a:p>
          <a:p>
            <a:pPr lvl="1"/>
            <a:r>
              <a:rPr/>
              <a:t>데이터의 변화를 실시간으로 추적하고 있다가, 값이 달라지면 그 때 UI를 새로 그림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버블에서는 그룹에 데이터를 묶어둘 수 있다.</a:t>
            </a:r>
          </a:p>
          <a:p>
            <a:pPr lvl="1"/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Display Data</a:t>
            </a:r>
          </a:p>
          <a:p>
            <a:pPr lvl="1"/>
            <a:r>
              <a:rPr/>
              <a:t>그룹은 다른 엘리먼트와 그룹을 담을 수 있어 위계 구조를 표현할 수 있기 때문에 데이터의 형태(프로퍼티를 사용한 위계구조)를 그대로 모방할 수 있게 된다.</a:t>
            </a:r>
          </a:p>
          <a:p>
            <a:pPr lvl="2"/>
            <a:r>
              <a:rPr/>
              <a:t>데이터의 형식과 UI의 형태를 일치시키는 것은 유지보수나 히스토리에 대한 의존성을 낮추므로 권장됨.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SPA(Single Page Application)의 장단점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장점</a:t>
            </a:r>
          </a:p>
          <a:p>
            <a:pPr lvl="0"/>
            <a:r>
              <a:rPr/>
              <a:t>페이지 간의 로딩을 없애서, 유저에게 심리스(seam-less)한 경험을 준다.</a:t>
            </a:r>
          </a:p>
          <a:p>
            <a:pPr lvl="1"/>
            <a:r>
              <a:rPr/>
              <a:t>페이지간 이동 속도가 빠르다.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단점</a:t>
            </a:r>
          </a:p>
          <a:p>
            <a:pPr lvl="0"/>
            <a:r>
              <a:rPr/>
              <a:t>최초 로딩 시 오래걸림.</a:t>
            </a:r>
          </a:p>
          <a:p>
            <a:pPr lvl="1"/>
            <a:r>
              <a:rPr/>
              <a:t>페이지를 이동할 때 호출되는 워크플로우라든가, 페이지 이동에 기반한 기능들을 사용할 수 없음.</a:t>
            </a:r>
          </a:p>
          <a:p>
            <a:pPr lvl="2"/>
            <a:r>
              <a:rPr/>
              <a:t>URL 파라미터</a:t>
            </a:r>
          </a:p>
          <a:p>
            <a:pPr lvl="2"/>
            <a:r>
              <a:rPr/>
              <a:t>Page is Loaded 이벤트</a:t>
            </a:r>
          </a:p>
          <a:p>
            <a:pPr lvl="1"/>
            <a:r>
              <a:rPr/>
              <a:t>미리보기가 항상 첫페이지로 열림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커스텀 스테이트 (Custom States)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화면의 요소에 임시 값을 설정하여 매달아 놓을 수 있음.</a:t>
            </a:r>
          </a:p>
          <a:p>
            <a:pPr lvl="1"/>
            <a:r>
              <a:rPr/>
              <a:t>그러나 현재 화면을 떠나면 값은 증발되고 보관되지 않음</a:t>
            </a:r>
          </a:p>
          <a:p>
            <a:pPr lvl="0"/>
            <a:r>
              <a:rPr/>
              <a:t>UI의 상태 또는 중간 계산 값, 인풋의 참조값 등을 위해 사용할 수 있다</a:t>
            </a:r>
          </a:p>
          <a:p>
            <a:pPr lvl="1"/>
            <a:r>
              <a:rPr/>
              <a:t>워크플로우에서 </a:t>
            </a:r>
            <a:r>
              <a:rPr>
                <a:latin typeface="Courier"/>
              </a:rPr>
              <a:t>Element Actions</a:t>
            </a:r>
            <a:r>
              <a:rPr/>
              <a:t> - </a:t>
            </a:r>
            <a:r>
              <a:rPr>
                <a:latin typeface="Courier"/>
              </a:rPr>
              <a:t>Set State</a:t>
            </a:r>
            <a:r>
              <a:rPr/>
              <a:t> 액션 사용</a:t>
            </a:r>
          </a:p>
          <a:p>
            <a:pPr lvl="0"/>
            <a:r>
              <a:rPr/>
              <a:t>버블 UX상 커스텀 스테이트를 설정한 엘리먼트를 찾기가 어려우므로, 일정한 규칙과 컨벤션을 작성해 따르는 것이 좋음.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노코드 툴로서의 버블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UI</a:t>
            </a:r>
          </a:p>
          <a:p>
            <a:pPr lvl="0"/>
            <a:r>
              <a:rPr/>
              <a:t>기성품 엘리먼트들을 사용해서 값과 상호작용하는 UI를 만들 수 있음.</a:t>
            </a:r>
          </a:p>
          <a:p>
            <a:pPr lvl="0"/>
            <a:r>
              <a:rPr/>
              <a:t>데이터 바인딩으로 실시간 데이터를 화면에 표시</a:t>
            </a:r>
          </a:p>
          <a:p>
            <a:pPr lvl="0"/>
            <a:r>
              <a:rPr/>
              <a:t>리액티브: 데이터 변경에 UI가 반응하여 자동으로 UI를 재구성함.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DB</a:t>
            </a:r>
          </a:p>
          <a:p>
            <a:pPr lvl="0"/>
            <a:r>
              <a:rPr/>
              <a:t>상용 수준의 2차원 데이터베이스</a:t>
            </a:r>
          </a:p>
          <a:p>
            <a:pPr lvl="1"/>
            <a:r>
              <a:rPr/>
              <a:t>Thing과 같은 복잡한 형태의 데이터를 다룸</a:t>
            </a:r>
          </a:p>
          <a:p>
            <a:pPr lvl="0"/>
            <a:r>
              <a:rPr/>
              <a:t>Option Set</a:t>
            </a:r>
          </a:p>
          <a:p>
            <a:pPr lvl="0"/>
            <a:r>
              <a:rPr/>
              <a:t>User Type</a:t>
            </a:r>
          </a:p>
          <a:p>
            <a:pPr lvl="1"/>
            <a:r>
              <a:rPr/>
              <a:t>인증, 회원가입, 로그인 등의 절차를 간소화하여 빌트인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엘리먼트 스타일링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엘리먼트마다 공통된 스타일이 디폴트로 지정되어 있음.</a:t>
            </a:r>
          </a:p>
          <a:p>
            <a:pPr lvl="0"/>
            <a:r>
              <a:rPr/>
              <a:t>Style Variables</a:t>
            </a:r>
          </a:p>
          <a:p>
            <a:pPr lvl="1"/>
            <a:r>
              <a:rPr/>
              <a:t>App Font</a:t>
            </a:r>
          </a:p>
          <a:p>
            <a:pPr lvl="2"/>
            <a:r>
              <a:rPr/>
              <a:t>앱 전역에서 기본으로 사용하기로 정해놓은 폰트 (Style Variables)</a:t>
            </a:r>
          </a:p>
          <a:p>
            <a:pPr lvl="1"/>
            <a:r>
              <a:rPr/>
              <a:t>Color Variables</a:t>
            </a:r>
          </a:p>
          <a:p>
            <a:pPr lvl="2"/>
            <a:r>
              <a:rPr/>
              <a:t>앱 전역에서 의도와 목적에 따라 미리 정의해둔 색상들.</a:t>
            </a:r>
          </a:p>
          <a:p>
            <a:pPr lvl="0"/>
            <a:r>
              <a:rPr/>
              <a:t>스타일을 적용하면 마스터 스타일 규칙을 각 엘리먼트가 상속하는 형태로 적용</a:t>
            </a:r>
          </a:p>
          <a:p>
            <a:pPr lvl="1"/>
            <a:r>
              <a:rPr/>
              <a:t>따라서 스타일을 적용한 엘리먼트에서 상속된 값을 변경하면 오버라이드됨.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리피팅 그룹의 overflow 강제로 보여주기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리피팅 그룹의 overflow가 기본으로 보여주지 않게 설정돼있어 그림자 등이 잘리게 되는데, 아래와 같이 overflow를 표시 허용 해준다.</a:t>
            </a:r>
          </a:p>
          <a:p>
            <a:pPr lvl="0" indent="-457200" marL="457200">
              <a:buAutoNum type="arabicPeriod"/>
            </a:pPr>
            <a:r>
              <a:rPr/>
              <a:t>Settings - General - </a:t>
            </a:r>
            <a:r>
              <a:rPr>
                <a:latin typeface="Courier"/>
              </a:rPr>
              <a:t>Expose the option to add an ID attribute to HTML elements</a:t>
            </a:r>
            <a:r>
              <a:rPr/>
              <a:t> 를 체크2. 리피팅 그룹을 선택하고 프로퍼티 에디터의 가장 아래 ID Attribute 항목에 </a:t>
            </a:r>
            <a:r>
              <a:rPr>
                <a:latin typeface="Courier"/>
              </a:rPr>
              <a:t>rg-overflow</a:t>
            </a:r>
            <a:r>
              <a:rPr/>
              <a:t> 라고 적어줌</a:t>
            </a:r>
          </a:p>
          <a:p>
            <a:pPr lvl="0" indent="-457200" marL="457200">
              <a:buAutoNum type="arabicPeriod"/>
            </a:pPr>
            <a:r>
              <a:rPr/>
              <a:t>HTML 요소를 아주 작은 크기로 삽입 하고 레이아웃에 방해되지 않도록 배치한 후 아래와 같이 적어줌</a:t>
            </a:r>
          </a:p>
          <a:p>
            <a:pPr lvl="0" indent="0">
              <a:buNone/>
            </a:pPr>
            <a:r>
              <a:rPr>
                <a:latin typeface="Courier"/>
              </a:rPr>
              <a:t>&lt;style&gt;
        #rg-overflow {
                overflow: visible !important;
        }
&lt;/style&gt;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리유저블 엘리먼트 (Reusable Elements)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피그마나 프레이머의 컴포넌트와 비슷한 역할</a:t>
            </a:r>
          </a:p>
          <a:p>
            <a:pPr lvl="0"/>
            <a:r>
              <a:rPr/>
              <a:t>역시 ’닫힌 세계’의 개념이 비슷하나 워크플로우 등을 독자적으로 구축할 수 있어 좀 더 기능성이 있는 모습</a:t>
            </a:r>
          </a:p>
          <a:p>
            <a:pPr lvl="0"/>
            <a:r>
              <a:rPr/>
              <a:t>모두 같은 모양에 Data to Send 를 통해 </a:t>
            </a:r>
            <a:r>
              <a:rPr b="1"/>
              <a:t>하나의 값만을 내부로 전달</a:t>
            </a:r>
            <a:r>
              <a:rPr/>
              <a:t>할 수 있어 활용이 어려웠으나</a:t>
            </a:r>
          </a:p>
          <a:p>
            <a:pPr lvl="1"/>
            <a:r>
              <a:rPr/>
              <a:t>최근 커스텀 프로퍼티가 추가되어 활용도가 크게 높아졌음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커스텀 프로퍼티 (Custom Properties)</a:t>
            </a:r>
          </a:p>
          <a:p>
            <a:pPr lvl="0"/>
            <a:r>
              <a:rPr/>
              <a:t>피그마, 프레이머의 Component Property와 비슷한 개념</a:t>
            </a:r>
          </a:p>
          <a:p>
            <a:pPr lvl="0"/>
            <a:r>
              <a:rPr/>
              <a:t>기존 Data to send로 하나의 값만을 전달할 수 있었던 것과는 달리, 리유저블 엘리먼트 내부로 여러 개의 커스텀 프로퍼티를 전달 가능</a:t>
            </a:r>
          </a:p>
          <a:p>
            <a:pPr lvl="1"/>
            <a:r>
              <a:rPr/>
              <a:t>커스텀 프로퍼티는 최초 전달 후 기능하지 않기 때문에, 이후 데이터를 반환하거나 하려면 커스텀 스테이트를 사용해야함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옵션 셋 (Option Sets)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DB의 일종</a:t>
            </a:r>
          </a:p>
          <a:p>
            <a:pPr lvl="0"/>
            <a:r>
              <a:rPr/>
              <a:t>DB처럼 수시로 입력하거나 지우거나 하지 않는 어떤 </a:t>
            </a:r>
            <a:r>
              <a:rPr b="1"/>
              <a:t>복잡한 정보</a:t>
            </a:r>
            <a:r>
              <a:rPr/>
              <a:t>의 목록</a:t>
            </a:r>
          </a:p>
          <a:p>
            <a:pPr lvl="1"/>
            <a:r>
              <a:rPr/>
              <a:t>통신사 정보, 은행의 정보, 국가코드, 혈액형, MBTI, 성별, 탭(메뉴) 정보, 테마</a:t>
            </a:r>
          </a:p>
          <a:p>
            <a:pPr lvl="0"/>
            <a:r>
              <a:rPr/>
              <a:t>Enum 타입처럼 쓴다.</a:t>
            </a:r>
          </a:p>
          <a:p>
            <a:pPr lvl="1"/>
            <a:r>
              <a:rPr/>
              <a:t>내부적으로는 정의된 값만을 받아들이는 text로 취급되는 듯</a:t>
            </a:r>
          </a:p>
          <a:p>
            <a:pPr lvl="0"/>
            <a:r>
              <a:rPr/>
              <a:t>Option Set은 </a:t>
            </a:r>
            <a:r>
              <a:rPr b="1"/>
              <a:t>프로그램적으로</a:t>
            </a:r>
            <a:r>
              <a:rPr/>
              <a:t> 추가하거나 수정/삭제할 수 없다</a:t>
            </a:r>
          </a:p>
          <a:p>
            <a:pPr lvl="1"/>
            <a:r>
              <a:rPr/>
              <a:t>버블의 워크플로우를 사용해서 추가/삭제/수정할 수 없다는 의미</a:t>
            </a:r>
          </a:p>
          <a:p>
            <a:pPr lvl="1"/>
            <a:r>
              <a:rPr/>
              <a:t>즉 Option Set을 쓰느냐, 데이터베이스를 쓰느냐의 차이는 애플리케이션의 안에 있느냐 밖에 있느냐의 차이</a:t>
            </a:r>
          </a:p>
          <a:p>
            <a:pPr lvl="1"/>
            <a:r>
              <a:rPr/>
              <a:t>프로덕트의 안에서 CRUD하지 않는 데이터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로직</a:t>
            </a:r>
          </a:p>
          <a:p>
            <a:pPr lvl="0"/>
            <a:r>
              <a:rPr/>
              <a:t>Workflow</a:t>
            </a:r>
          </a:p>
          <a:p>
            <a:pPr lvl="1"/>
            <a:r>
              <a:rPr/>
              <a:t>언어적 표현을 최대한 반영하여 구성되는 절차적 논리 수행</a:t>
            </a:r>
          </a:p>
          <a:p>
            <a:pPr lvl="0"/>
            <a:r>
              <a:rPr/>
              <a:t>Bubble Expression</a:t>
            </a:r>
          </a:p>
          <a:p>
            <a:pPr lvl="1"/>
            <a:r>
              <a:rPr/>
              <a:t>엑셀, 구글 시트의 수식과 같은 역할</a:t>
            </a:r>
          </a:p>
          <a:p>
            <a:pPr lvl="0"/>
            <a:r>
              <a:rPr/>
              <a:t>Backend Workflow</a:t>
            </a:r>
          </a:p>
          <a:p>
            <a:pPr lvl="1"/>
            <a:r>
              <a:rPr/>
              <a:t>백엔드 전용으로 사용할 수 있을 만큼 복잡도를 가진 백엔드 구축 가능</a:t>
            </a:r>
          </a:p>
          <a:p>
            <a:pPr lvl="1"/>
            <a:r>
              <a:rPr/>
              <a:t>API Workflow</a:t>
            </a:r>
          </a:p>
          <a:p>
            <a:pPr lvl="1"/>
            <a:r>
              <a:rPr/>
              <a:t>Data API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높은 자유도와 용이성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튜토리얼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버블의 코어한 컨셉을 이해하기 좋은 초보자 가이드</a:t>
            </a:r>
          </a:p>
          <a:p>
            <a:pPr lvl="0"/>
            <a:r>
              <a:rPr/>
              <a:t>데이터 저장하기부터, 회원가입과 로그인, API 커넥터를 사용한 외부 서비스 연결 등 서비스를 제작하는 데에 필요한 최소한의 기능들을 10분 내외의 튜토리얼로 제공</a:t>
            </a:r>
          </a:p>
          <a:p>
            <a:pPr lvl="0"/>
            <a:r>
              <a:rPr/>
              <a:t>실제로 버블 프로덕트 제작에 쓰이는 에디터에 Step by step 가이드를 제공해 따라하는 형태로 되어있기에 별다른 도움 없이 혼자서 수강 가능</a:t>
            </a:r>
          </a:p>
          <a:p>
            <a:pPr lvl="0"/>
            <a:r>
              <a:rPr/>
              <a:t>가이드를 위한 임시 인스턴스의 형태이기에 DB에 대한 접근이 차단됨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권장 기본 설정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Debug mode</a:t>
            </a:r>
          </a:p>
          <a:p>
            <a:pPr lvl="0"/>
            <a:r>
              <a:rPr/>
              <a:t>버블 에디터에서 Preview하면 기본적으로 미리보기가 디버그 모드로 실행됨</a:t>
            </a:r>
          </a:p>
          <a:p>
            <a:pPr lvl="0"/>
            <a:r>
              <a:rPr/>
              <a:t>디버그 모드에서는 하단 디버그 패널이 따라 나타나기 때문에 레이아웃을 확인하기 어려우므로 주소 표시줄의 아래 파라미터를 제거하여 디버그를 떼어 줌</a:t>
            </a:r>
          </a:p>
          <a:p>
            <a:pPr lvl="1"/>
            <a:r>
              <a:rPr>
                <a:latin typeface="Courier"/>
              </a:rPr>
              <a:t>?debug_mode=true</a:t>
            </a:r>
          </a:p>
          <a:p>
            <a:pPr lvl="1"/>
            <a:r>
              <a:rPr/>
              <a:t>디버그 모드를 해제하면 무료 플랜의 경우 Built on Bubble 뱃지가 붙음</a:t>
            </a:r>
          </a:p>
          <a:p>
            <a:pPr lvl="1"/>
            <a:r>
              <a:rPr/>
              <a:t>북마클릿 설정</a:t>
            </a:r>
          </a:p>
          <a:p>
            <a:pPr lvl="2"/>
            <a:r>
              <a:rPr>
                <a:latin typeface="Courier"/>
              </a:rPr>
              <a:t>javascript:location.href=location.href.replaceAll("?debug_mode=true","");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Element Tree</a:t>
            </a:r>
          </a:p>
          <a:p>
            <a:pPr lvl="0"/>
            <a:r>
              <a:rPr/>
              <a:t>엘리먼트 트리에서 Only show hideable을 항상 체크 해제</a:t>
            </a:r>
          </a:p>
          <a:p>
            <a:pPr lvl="1"/>
            <a:r>
              <a:rPr/>
              <a:t>피그마나 프레이머에서 쓰던 감각 그대로 쓰기 위해서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워크플로우 (Workflows)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작업흐름</a:t>
            </a:r>
          </a:p>
          <a:p>
            <a:pPr lvl="0"/>
            <a:r>
              <a:rPr/>
              <a:t>버블의 로직 영역을 담당하는 논리 작업 도구</a:t>
            </a:r>
          </a:p>
          <a:p>
            <a:pPr lvl="0"/>
            <a:r>
              <a:rPr/>
              <a:t>언어(영어)적인 사고 방식을 답습하고 있기 때문에, 개발자의 감각보다는 비개발자의 감각을 따르고 있음</a:t>
            </a:r>
          </a:p>
          <a:p>
            <a:pPr lvl="1"/>
            <a:r>
              <a:rPr/>
              <a:t>따라서 코드를 염두에 두고 접근하면 오히려 당황할 수도</a:t>
            </a:r>
          </a:p>
          <a:p>
            <a:pPr lvl="0"/>
            <a:r>
              <a:rPr/>
              <a:t>워크플로우는 두 개의 파트로 구성됨</a:t>
            </a:r>
          </a:p>
          <a:p>
            <a:pPr lvl="1"/>
            <a:r>
              <a:rPr/>
              <a:t>이벤트(Events)</a:t>
            </a:r>
          </a:p>
          <a:p>
            <a:pPr lvl="2"/>
            <a:r>
              <a:rPr/>
              <a:t>~할 때</a:t>
            </a:r>
          </a:p>
          <a:p>
            <a:pPr lvl="2"/>
            <a:r>
              <a:rPr/>
              <a:t>소프트웨어 내에서 어떠한 의미를 갖는 변화</a:t>
            </a:r>
          </a:p>
          <a:p>
            <a:pPr lvl="3"/>
            <a:r>
              <a:rPr/>
              <a:t>유저가 로그인을 할 때</a:t>
            </a:r>
          </a:p>
          <a:p>
            <a:pPr lvl="3"/>
            <a:r>
              <a:rPr/>
              <a:t>어떤 버튼을 누를 때 등..</a:t>
            </a:r>
          </a:p>
          <a:p>
            <a:pPr lvl="1"/>
            <a:r>
              <a:rPr/>
              <a:t>액션(Actions)</a:t>
            </a:r>
          </a:p>
          <a:p>
            <a:pPr lvl="2"/>
            <a:r>
              <a:rPr/>
              <a:t>~를 해라</a:t>
            </a:r>
          </a:p>
          <a:p>
            <a:pPr lvl="2"/>
            <a:r>
              <a:rPr/>
              <a:t>순차적으로 실행되기에 흐름(Flow)</a:t>
            </a:r>
          </a:p>
          <a:p>
            <a:pPr lvl="2"/>
            <a:r>
              <a:rPr>
                <a:latin typeface="Courier"/>
              </a:rPr>
              <a:t>Only when</a:t>
            </a:r>
            <a:r>
              <a:rPr/>
              <a:t> 조건식을 통해 예외 흐름을 작성할 수 있음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버블 데이터베이스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표준 관계형 데이터베이스의 형태를 따르고 있어 CRUD와 관련한 작업이 모두 원활</a:t>
            </a:r>
          </a:p>
          <a:p>
            <a:pPr lvl="0"/>
            <a:r>
              <a:rPr/>
              <a:t>CMS 수준이 아닌 상용 서비스를 구축할 수 있을 정도의 복잡한 구성이 가능한 것이 다른 노코드 도구와 차별화되는 점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타입</a:t>
            </a:r>
          </a:p>
          <a:p>
            <a:pPr lvl="0"/>
            <a:r>
              <a:rPr/>
              <a:t>텍스트, 숫자, Yes/No, Thing 등 버블에서 다루는 정보의 형태</a:t>
            </a:r>
          </a:p>
          <a:p>
            <a:pPr lvl="0"/>
            <a:r>
              <a:rPr/>
              <a:t>버블의 데이터베이스에는 데이터가 </a:t>
            </a:r>
            <a:r>
              <a:rPr>
                <a:latin typeface="Courier"/>
              </a:rPr>
              <a:t>Thing</a:t>
            </a:r>
            <a:r>
              <a:rPr/>
              <a:t>의 형태로 저장된다.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CRUD</a:t>
            </a:r>
          </a:p>
          <a:p>
            <a:pPr lvl="0"/>
            <a:r>
              <a:rPr/>
              <a:t>각 </a:t>
            </a:r>
            <a:r>
              <a:rPr>
                <a:latin typeface="Courier"/>
              </a:rPr>
              <a:t>CREATE</a:t>
            </a:r>
            <a:r>
              <a:rPr/>
              <a:t>, </a:t>
            </a:r>
            <a:r>
              <a:rPr>
                <a:latin typeface="Courier"/>
              </a:rPr>
              <a:t>READ</a:t>
            </a:r>
            <a:r>
              <a:rPr/>
              <a:t>, </a:t>
            </a:r>
            <a:r>
              <a:rPr>
                <a:latin typeface="Courier"/>
              </a:rPr>
              <a:t>UPDATE</a:t>
            </a:r>
            <a:r>
              <a:rPr/>
              <a:t>, </a:t>
            </a:r>
            <a:r>
              <a:rPr>
                <a:latin typeface="Courier"/>
              </a:rPr>
              <a:t>DELETE</a:t>
            </a:r>
            <a:r>
              <a:rPr/>
              <a:t>의 약자로 데이터베이스를 다루는 기본 조작의 일람</a:t>
            </a:r>
          </a:p>
          <a:p>
            <a:pPr lvl="1"/>
            <a:r>
              <a:rPr/>
              <a:t>데이터베이스와 관련해서는 이것만 알면 된다고 말해도 좋은 정도.</a:t>
            </a:r>
          </a:p>
          <a:p>
            <a:pPr lvl="1"/>
            <a:r>
              <a:rPr/>
              <a:t>그러나 복잡한 소프트웨어의 각종 기능을 CRUD로 설명할 수 있으려면 장시간의 경험과 연습이 필요.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기본 타입 (Basic Types)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텍스트(Text)</a:t>
            </a:r>
          </a:p>
          <a:p>
            <a:pPr lvl="0"/>
            <a:r>
              <a:rPr/>
              <a:t>숫자(Number)</a:t>
            </a:r>
          </a:p>
          <a:p>
            <a:pPr lvl="0"/>
            <a:r>
              <a:rPr/>
              <a:t>숫자 범위(Numeric Range)</a:t>
            </a:r>
          </a:p>
          <a:p>
            <a:pPr lvl="0"/>
            <a:r>
              <a:rPr/>
              <a:t>날짜(Date) // 시간을 포함</a:t>
            </a:r>
          </a:p>
          <a:p>
            <a:pPr lvl="0"/>
            <a:r>
              <a:rPr/>
              <a:t>기간(Date range)</a:t>
            </a:r>
          </a:p>
          <a:p>
            <a:pPr lvl="0"/>
            <a:r>
              <a:rPr/>
              <a:t>시간상 간격(Date interval)</a:t>
            </a:r>
          </a:p>
          <a:p>
            <a:pPr lvl="0"/>
            <a:r>
              <a:rPr/>
              <a:t>예 또는 아니오(Yes or No) // 불리언(Boolean)</a:t>
            </a:r>
          </a:p>
          <a:p>
            <a:pPr lvl="0"/>
            <a:r>
              <a:rPr/>
              <a:t>파일(File)</a:t>
            </a:r>
          </a:p>
          <a:p>
            <a:pPr lvl="0"/>
            <a:r>
              <a:rPr/>
              <a:t>이미지(Image)</a:t>
            </a:r>
          </a:p>
          <a:p>
            <a:pPr lvl="0"/>
            <a:r>
              <a:rPr/>
              <a:t>지리적 주소(Geographic Address)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날짜를 처리하는 방법</a:t>
            </a:r>
          </a:p>
          <a:p>
            <a:pPr lvl="0"/>
            <a:r>
              <a:rPr/>
              <a:t>날짜는 내부적으로 숫자로 처리되는데, 그 값은 특정 시점으로부터 얼마나 지났는지를 표시.</a:t>
            </a:r>
          </a:p>
          <a:p>
            <a:pPr lvl="1"/>
            <a:r>
              <a:rPr/>
              <a:t>엑셀과 구글 시트의 경우, 1899-12-31 00:00 부터</a:t>
            </a:r>
          </a:p>
          <a:p>
            <a:pPr lvl="2"/>
            <a:r>
              <a:rPr/>
              <a:t>1이 24시간(하루)</a:t>
            </a:r>
          </a:p>
          <a:p>
            <a:pPr lvl="1"/>
            <a:r>
              <a:rPr/>
              <a:t>유닉스 타임스탬프의 경우, 1970-1-1 00:00 부터</a:t>
            </a:r>
          </a:p>
          <a:p>
            <a:pPr lvl="2"/>
            <a:r>
              <a:rPr/>
              <a:t>1이 1초</a:t>
            </a:r>
          </a:p>
          <a:p>
            <a:pPr lvl="0"/>
            <a:r>
              <a:rPr/>
              <a:t>따라서 버블의 date 타입 역시 기본적으로 시간을 포함한 값임.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14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2023-11-25T21:52:44Z</dcterms:created>
  <dcterms:modified xsi:type="dcterms:W3CDTF">2023-11-25T21:52:44Z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