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webp" ContentType="image/webp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8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124"/>
          <a:sy d="100" n="124"/>
        </p:scale>
        <p:origin x="389" y="10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85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475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444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783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743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96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210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224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924795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2006887"/>
            <a:ext cx="3275013" cy="3446786"/>
          </a:xfrm>
        </p:spPr>
        <p:txBody>
          <a:bodyPr/>
          <a:lstStyle>
            <a:lvl1pPr marL="285750" indent="-285750" algn="l">
              <a:buFont typeface="Wingdings" panose="05000000000000000000" pitchFamily="2" charset="2"/>
              <a:buChar char="Ø"/>
              <a:defRPr sz="1600" b="1"/>
            </a:lvl1pPr>
            <a:lvl2pPr marL="742950" indent="-285750">
              <a:buFont typeface="Arial" panose="020B0604020202020204" pitchFamily="34" charset="0"/>
              <a:buChar char="•"/>
              <a:defRPr sz="1400"/>
            </a:lvl2pPr>
            <a:lvl3pPr marL="1085850" indent="-171450">
              <a:buFont typeface="Arial" panose="020B0604020202020204" pitchFamily="34" charset="0"/>
              <a:buChar char="•"/>
              <a:defRPr sz="1200"/>
            </a:lvl3pPr>
            <a:lvl4pPr marL="1543050" indent="-171450">
              <a:buFont typeface="Arial" panose="020B0604020202020204" pitchFamily="34" charset="0"/>
              <a:buChar char="•"/>
              <a:defRPr sz="1000"/>
            </a:lvl4pPr>
            <a:lvl5pPr marL="2000250" indent="-171450">
              <a:buFont typeface="Arial" panose="020B0604020202020204" pitchFamily="34" charset="0"/>
              <a:buChar char="•"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180000" marR="0" lvl="0" indent="-180000" algn="l" defTabSz="914400" rtl="0" eaLnBrk="1" fontAlgn="auto" latinLnBrk="1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Click to edit Master text styles</a:t>
            </a:r>
          </a:p>
          <a:p>
            <a:pPr marL="450000" marR="0" lvl="1" indent="-180000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Second level</a:t>
            </a:r>
          </a:p>
          <a:p>
            <a:pPr marL="720000" marR="0" lvl="2" indent="-180000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Third level</a:t>
            </a:r>
          </a:p>
          <a:p>
            <a:pPr marL="990000" marR="0" lvl="3" indent="-180000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Fourth level</a:t>
            </a:r>
          </a:p>
          <a:p>
            <a:pPr marL="1260000" marR="0" lvl="4" indent="-180000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2006886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75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0784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media/image1.jpg" Type="http://schemas.openxmlformats.org/officeDocument/2006/relationships/imag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538" t="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anchor="t" bIns="45720" lIns="91440" rIns="91440" rtlCol="0" tIns="45720" vert="horz">
            <a:normAutofit/>
          </a:bodyPr>
          <a:lstStyle/>
          <a:p>
            <a:r>
              <a:rPr altLang="ko-KR"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altLang="ko-KR" dirty="0" lang="en-US"/>
              <a:t>Click to edit Master text styles</a:t>
            </a:r>
          </a:p>
          <a:p>
            <a:pPr lvl="1"/>
            <a:r>
              <a:rPr altLang="ko-KR" dirty="0" lang="en-US"/>
              <a:t>Second level</a:t>
            </a:r>
          </a:p>
          <a:p>
            <a:pPr lvl="2"/>
            <a:r>
              <a:rPr altLang="ko-KR" dirty="0" lang="en-US"/>
              <a:t>Third level</a:t>
            </a:r>
          </a:p>
          <a:p>
            <a:pPr lvl="3"/>
            <a:r>
              <a:rPr altLang="ko-KR" dirty="0" lang="en-US"/>
              <a:t>Fourth level</a:t>
            </a:r>
          </a:p>
          <a:p>
            <a:pPr lvl="4"/>
            <a:r>
              <a:rPr altLang="ko-KR" dirty="0"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04C4E-34F9-45CC-B37F-CA2D38683A76}" type="datetimeFigureOut">
              <a:rPr altLang="en-US" lang="ko-KR" smtClean="0"/>
              <a:t>2023-11-25</a:t>
            </a:fld>
            <a:endParaRPr altLang="en-US" lang="ko-KR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ko-KR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anchor="t" bIns="45720" lIns="91440" rIns="91440" rtlCol="0" tIns="45720" vert="horz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A00C7DC-6F04-406D-8FB8-4C6CA3F9D64C}" type="slidenum">
              <a:rPr altLang="en-US" lang="ko-KR" smtClean="0"/>
              <a:t>‹#›</a:t>
            </a:fld>
            <a:endParaRPr altLang="en-US" lang="ko-K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29176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txStyles>
    <p:titleStyle>
      <a:lvl1pPr algn="l" defTabSz="914400" eaLnBrk="1" hangingPunct="1" latinLnBrk="1" rtl="0">
        <a:lnSpc>
          <a:spcPct val="90000"/>
        </a:lnSpc>
        <a:spcBef>
          <a:spcPct val="0"/>
        </a:spcBef>
        <a:buNone/>
        <a:defRPr b="0" cap="all" i="0" kern="1200" sz="3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algn="l" defTabSz="914400" eaLnBrk="1" hangingPunct="1" indent="0" latinLnBrk="1" marL="0" rtl="0">
        <a:lnSpc>
          <a:spcPct val="120000"/>
        </a:lnSpc>
        <a:spcBef>
          <a:spcPts val="1000"/>
        </a:spcBef>
        <a:buClr>
          <a:schemeClr val="accent1"/>
        </a:buClr>
        <a:buSzPct val="100000"/>
        <a:buFont charset="0" panose="020B0604020202020204" pitchFamily="34" typeface="Arial"/>
        <a:buNone/>
        <a:defRPr b="1" kern="1200" sz="16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algn="l" defTabSz="914400" eaLnBrk="1" hangingPunct="1" indent="-180000" latinLnBrk="1" marL="4500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cap="none" kern="1200" sz="16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algn="l" defTabSz="914400" eaLnBrk="1" hangingPunct="1" indent="-180000" latinLnBrk="1" marL="7200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sz="16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algn="l" defTabSz="914400" eaLnBrk="1" hangingPunct="1" indent="-180000" latinLnBrk="1" marL="9900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cap="none" kern="1200" sz="16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algn="l" defTabSz="914400" eaLnBrk="1" hangingPunct="1" indent="-180000" latinLnBrk="1" marL="12600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sz="16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algn="l" defTabSz="914400" eaLnBrk="1" hangingPunct="1" indent="-228600" latinLnBrk="1" marL="25146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sz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algn="l" defTabSz="914400" eaLnBrk="1" hangingPunct="1" indent="-228600" latinLnBrk="1" marL="29718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sz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algn="l" defTabSz="914400" eaLnBrk="1" hangingPunct="1" indent="-228600" latinLnBrk="1" marL="34290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kern="1200" sz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algn="l" defTabSz="914400" eaLnBrk="1" hangingPunct="1" indent="-228600" latinLnBrk="1" marL="38862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kern="1200" sz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1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1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1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1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1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1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1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1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1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webp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blog.wishket.com/&#50976;&#51032;&#48120;&#54620;-&#49892;&#54056;&#45716;-&#49457;&#44277;&#51032;-&#50612;&#47672;&#45768;-&#54532;&#47532;&#53664;&#53440;&#51077;pretotype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/>
          <a:lstStyle/>
          <a:p>
            <a:pPr lvl="0" indent="0" marL="0">
              <a:buNone/>
            </a:pPr>
            <a:r>
              <a:rPr/>
              <a:t>노코드 개론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417780" y="3531204"/>
            <a:ext cx="8637072" cy="977621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노코드 도구의 종류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브론즈 ~ 골드</a:t>
            </a:r>
          </a:p>
          <a:p>
            <a:pPr lvl="0"/>
            <a:r>
              <a:rPr/>
              <a:t>노션 : 정보 제공 위주의 웹 페이지 제작, 데이터베이스 활용</a:t>
            </a:r>
          </a:p>
          <a:p>
            <a:pPr lvl="0"/>
            <a:r>
              <a:rPr/>
              <a:t>피그마 : 벡터 디자인 및 UI 제작 도구</a:t>
            </a:r>
          </a:p>
          <a:p>
            <a:pPr lvl="0"/>
            <a:r>
              <a:rPr/>
              <a:t>구글 시트 : 스프레드시트 형식으로 데이터를 관리하며, API를 통해 DB로도 활용</a:t>
            </a:r>
          </a:p>
          <a:p>
            <a:pPr lvl="0"/>
            <a:r>
              <a:rPr/>
              <a:t>소프터/글라이드/아임웹 : 초심자도 쓰기 좋은 웹 빌더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다이아 ~ 플래티넘</a:t>
            </a:r>
          </a:p>
          <a:p>
            <a:pPr lvl="0"/>
            <a:r>
              <a:rPr/>
              <a:t>프레이머: 리액트 컴포넌트를 사용하는 웹페이지 빌더. 코드 사용 가능(Low-code)</a:t>
            </a:r>
          </a:p>
          <a:p>
            <a:pPr lvl="0"/>
            <a:r>
              <a:rPr/>
              <a:t>웹플로우: Code export를 지원하는 노코드 웹 빌더</a:t>
            </a:r>
          </a:p>
          <a:p>
            <a:pPr lvl="0"/>
            <a:r>
              <a:rPr/>
              <a:t>에어테이블: 스프레드시트와 같은 테이블 데이터를 기록/관리.</a:t>
            </a:r>
          </a:p>
          <a:p>
            <a:pPr lvl="0"/>
            <a:r>
              <a:rPr/>
              <a:t>재피어: 업무 자동화와 백엔드 기능을 구현할 수 있는 노코드 도구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마스터</a:t>
            </a:r>
          </a:p>
          <a:p>
            <a:pPr lvl="0"/>
            <a:r>
              <a:rPr/>
              <a:t>버블: 프론트엔드/백엔드/DB를 모두 가진 전천후 웹 애플리케이션 빌더</a:t>
            </a:r>
          </a:p>
          <a:p>
            <a:pPr lvl="0"/>
            <a:r>
              <a:rPr/>
              <a:t>플러터 플로우: 플러터(Flutter) 기반의 노코드 도구. 코드 사용가능(Low-code)</a:t>
            </a:r>
          </a:p>
          <a:p>
            <a:pPr lvl="0"/>
            <a:r>
              <a:rPr/>
              <a:t>싱크트리: 블록코딩형 백엔드 노코드 도구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924795"/>
          </a:xfrm>
        </p:spPr>
        <p:txBody>
          <a:bodyPr/>
          <a:lstStyle/>
          <a:p>
            <a:pPr lvl="0" indent="0" marL="0">
              <a:buNone/>
            </a:pPr>
            <a:r>
              <a:rPr/>
              <a:t>무엇을 할 것인가?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목적을 달성하기 위해 정해진 도구는 없다.</a:t>
            </a:r>
          </a:p>
          <a:p>
            <a:pPr lvl="0"/>
            <a:r>
              <a:rPr/>
              <a:t>도구가 제품을 결정하거나, 제품이 도구에 의존해서는 안 될 것.</a:t>
            </a:r>
          </a:p>
          <a:p>
            <a:pPr lvl="0"/>
            <a:r>
              <a:rPr/>
              <a:t>프로불편러, 서바이벌리스트의 정신으로</a:t>
            </a:r>
          </a:p>
          <a:p>
            <a:pPr lvl="0"/>
            <a:r>
              <a:rPr/>
              <a:t>문제의식에서 출발하여, 세상에 어떤 가치를 실현하고자 하는지 명확한 비전 필요.</a:t>
            </a:r>
          </a:p>
        </p:txBody>
      </p:sp>
      <p:pic>
        <p:nvPicPr>
          <p:cNvPr descr="attachments/Outside.web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41900" y="1104900"/>
            <a:ext cx="6007100" cy="400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어느 수준으로 만들 것인가?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노코드 엔지니어링은 쉽고 빠른 대신, 기술적으로 복잡한 기능 구현이나 대용량 처리에 약점이 있기 때문에, 특히 스타트업의 초기 제품의 시장성을 검증(Product-Market Fit) 하는 데에 유용하게 사용됨.</a:t>
            </a:r>
          </a:p>
          <a:p>
            <a:pPr lvl="0"/>
            <a:r>
              <a:rPr/>
              <a:t>빠르고 저렴한 노코드로 프리토타입, MVP를 구현해서 시장성을 검증받은 뒤, 투자 등을 통해 실제 개발로 스케일-업 하는 전략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프리토타입 (Pretotype)</a:t>
            </a:r>
          </a:p>
          <a:p>
            <a:pPr lvl="0"/>
            <a:r>
              <a:rPr/>
              <a:t>아주 기초적인 수준으로 작동하거나, 심지어는 작동하지 않아도 작동하는 것처럼 보이는 가짜 제품</a:t>
            </a:r>
          </a:p>
          <a:p>
            <a:pPr lvl="0"/>
            <a:r>
              <a:rPr b="1"/>
              <a:t>“fake it</a:t>
            </a:r>
            <a:r>
              <a:rPr/>
              <a:t> till you make it”</a:t>
            </a:r>
          </a:p>
          <a:p>
            <a:pPr lvl="1"/>
            <a:r>
              <a:rPr>
                <a:hlinkClick r:id="rId2"/>
              </a:rPr>
              <a:t>유의미한 실패는 성공의 어머니, 프리토타입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MVP (Minimum Viable Product)</a:t>
            </a:r>
          </a:p>
          <a:p>
            <a:pPr lvl="0"/>
            <a:r>
              <a:rPr/>
              <a:t>최소한의 가치를 달성하는 것을 목표로 하는 최소 기능 제품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924795"/>
          </a:xfrm>
        </p:spPr>
        <p:txBody>
          <a:bodyPr/>
          <a:lstStyle/>
          <a:p>
            <a:pPr lvl="0" indent="0" marL="0">
              <a:buNone/>
            </a:pPr>
            <a:r>
              <a:rPr/>
              <a:t>노코드 엔지니어링이란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노코드로 제품을 구현하는 것.</a:t>
            </a:r>
          </a:p>
          <a:p>
            <a:pPr lvl="0"/>
            <a:r>
              <a:rPr/>
              <a:t>로우코드</a:t>
            </a:r>
          </a:p>
          <a:p>
            <a:pPr lvl="1"/>
            <a:r>
              <a:rPr/>
              <a:t>약간의 코딩을 더해 강력한 기능성을 갖는 노코드 툴=</a:t>
            </a:r>
          </a:p>
        </p:txBody>
      </p:sp>
      <p:pic>
        <p:nvPicPr>
          <p:cNvPr descr="attachments/컴퓨터_프로그래밍_언어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41900" y="1104900"/>
            <a:ext cx="6007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ttachments/bubble-edit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24200" y="2006600"/>
            <a:ext cx="6248400" cy="344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왜 노코드인가?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쉽다.</a:t>
            </a:r>
          </a:p>
          <a:p>
            <a:pPr lvl="1"/>
            <a:r>
              <a:rPr/>
              <a:t>검은 화면에 텍스트를 보며 작업하는 것이 코딩의 진입장벽</a:t>
            </a:r>
          </a:p>
          <a:p>
            <a:pPr lvl="2"/>
            <a:r>
              <a:rPr/>
              <a:t>노코드 툴은 GUI를 사용해서 WYSIWYG 환경을 구축</a:t>
            </a:r>
          </a:p>
          <a:p>
            <a:pPr lvl="3"/>
            <a:r>
              <a:rPr/>
              <a:t>What you see is what you get</a:t>
            </a:r>
          </a:p>
          <a:p>
            <a:pPr lvl="1"/>
            <a:r>
              <a:rPr/>
              <a:t>쉽기 때문에 프로그래밍의 학습을 보조하거나 진입장벽을 낮춰주는 효과가 있음</a:t>
            </a:r>
          </a:p>
          <a:p>
            <a:pPr lvl="0"/>
            <a:r>
              <a:rPr/>
              <a:t>빠르다.</a:t>
            </a:r>
          </a:p>
          <a:p>
            <a:pPr lvl="1"/>
            <a:r>
              <a:rPr/>
              <a:t>개발의 많은 부분이 컴포넌트화, 모듈화되어 있고</a:t>
            </a:r>
          </a:p>
          <a:p>
            <a:pPr lvl="2"/>
            <a:r>
              <a:rPr/>
              <a:t>뚝딱뚝딱 가져다 쓰면 됨</a:t>
            </a:r>
          </a:p>
          <a:p>
            <a:pPr lvl="1"/>
            <a:r>
              <a:rPr/>
              <a:t>GUI를 사용하기 때문에 설계가 직관적임.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저렴하다.</a:t>
            </a:r>
          </a:p>
          <a:p>
            <a:pPr lvl="1"/>
            <a:r>
              <a:rPr/>
              <a:t>개발 작업 측면:</a:t>
            </a:r>
          </a:p>
          <a:p>
            <a:pPr lvl="2"/>
            <a:r>
              <a:rPr/>
              <a:t>쉽고 빠르기 때문에 인력 부담 적음</a:t>
            </a:r>
          </a:p>
          <a:p>
            <a:pPr lvl="1"/>
            <a:r>
              <a:rPr/>
              <a:t>서비스 측면:</a:t>
            </a:r>
          </a:p>
          <a:p>
            <a:pPr lvl="2"/>
            <a:r>
              <a:rPr/>
              <a:t>작은 서비스인 경우 인프라 구축에 대한 유지비용이 적음</a:t>
            </a:r>
          </a:p>
          <a:p>
            <a:pPr lvl="0"/>
            <a:r>
              <a:rPr/>
              <a:t>1인 창업</a:t>
            </a:r>
          </a:p>
          <a:p>
            <a:pPr lvl="1"/>
            <a:r>
              <a:rPr/>
              <a:t>많은 인력이 필요치 않기에 혼자서도 MVP 등의 제작을 통해 PMF 검증 가능</a:t>
            </a:r>
          </a:p>
          <a:p>
            <a:pPr lvl="2"/>
            <a:r>
              <a:rPr/>
              <a:t>Product-Market Fit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노코드의 단점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느리다.</a:t>
            </a:r>
          </a:p>
          <a:p>
            <a:pPr lvl="1"/>
            <a:r>
              <a:rPr/>
              <a:t>대체로 노코드 프로덕트 구동을 위한 상위 레이어 기술을 필요로 하므로 순수 코드로 작성된 앱보다 느릴 수 있음.</a:t>
            </a:r>
          </a:p>
          <a:p>
            <a:pPr lvl="1"/>
            <a:r>
              <a:rPr/>
              <a:t>느리고 로직을 최적화하기 어렵기 때문에 대용량 처리에 불리함</a:t>
            </a:r>
          </a:p>
          <a:p>
            <a:pPr lvl="0"/>
            <a:r>
              <a:rPr/>
              <a:t>확장이 어렵다.</a:t>
            </a:r>
          </a:p>
          <a:p>
            <a:pPr lvl="1"/>
            <a:r>
              <a:rPr/>
              <a:t>제품의 검증 후 사용자가 늘어나거나 트래픽이 늘어나서 확장이 필요한 경우 구조 변경이나 기능 확장이 제한됨</a:t>
            </a:r>
          </a:p>
          <a:p>
            <a:pPr lvl="2"/>
            <a:r>
              <a:rPr/>
              <a:t>규칙(컨벤션)을 잘 지켜서 만들어야 한다.</a:t>
            </a:r>
          </a:p>
          <a:p>
            <a:pPr lvl="0"/>
            <a:r>
              <a:rPr/>
              <a:t>코딩에 비해 제한된 기능</a:t>
            </a:r>
          </a:p>
          <a:p>
            <a:pPr lvl="1"/>
            <a:r>
              <a:rPr/>
              <a:t>마음껏 코드를 사용해 기능을 구현할 수 있는 것에 비해, 기능이 제한되고 타협해야하는 필요 있음.</a:t>
            </a:r>
          </a:p>
          <a:p>
            <a:pPr lvl="2"/>
            <a:r>
              <a:rPr/>
              <a:t>와 이게 돼?</a:t>
            </a:r>
          </a:p>
          <a:p>
            <a:pPr lvl="2"/>
            <a:r>
              <a:rPr/>
              <a:t>와 이게 안돼?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노코드와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생성형 AI의 출현은 컴퓨터에게 ’대답을 하는 능력’을 준 것이라고 볼 수 있음</a:t>
            </a:r>
          </a:p>
          <a:p>
            <a:pPr lvl="1"/>
            <a:r>
              <a:rPr/>
              <a:t>사람이 직접적으로 컴퓨터에게 명령을 하는 것에서 컴퓨터에게 목적을 말하는 형태로 이행해갈 것.</a:t>
            </a:r>
          </a:p>
          <a:p>
            <a:pPr lvl="0"/>
            <a:r>
              <a:rPr/>
              <a:t>강인공지능 (스스로 코딩하는 인공지능)으로 가기 위한 중단단계로서의 노코드.</a:t>
            </a:r>
          </a:p>
          <a:p>
            <a:pPr lvl="1"/>
            <a:r>
              <a:rPr/>
              <a:t>현재는 약 인공지능과 노 코드 툴로 사람이 직접 필요한 기능을 개발하는 과도기에 있음.</a:t>
            </a:r>
          </a:p>
          <a:p>
            <a:pPr lvl="0"/>
            <a:r>
              <a:rPr/>
              <a:t>강인공지능이 대중화되었을 때, 그 땐 앱이라는 게 존재할까?</a:t>
            </a:r>
          </a:p>
          <a:p>
            <a:pPr lvl="1"/>
            <a:r>
              <a:rPr/>
              <a:t>애플리케이션, 웹 사이트 등의 인터페이스는 사람이 쓰기 위한 것. 사용자가 직접 서비스에 접근하지 않고 비서 형태의 AI가 스스로 사람을 위한 해결책을 구상하고 실행하는 시대가 오면, 애플리케이션이나 웹 사이트 등의 필요도 없어질 가능성이 큼.</a:t>
            </a:r>
          </a:p>
          <a:p>
            <a:pPr lvl="1"/>
            <a:r>
              <a:rPr/>
              <a:t>물론 사람이 직접 개발할 일도 없어질 것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노코드가 중요해지는 이유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오랜 시간 성숙된 애자일 문화</a:t>
            </a:r>
          </a:p>
          <a:p>
            <a:pPr lvl="1"/>
            <a:r>
              <a:rPr/>
              <a:t>워터폴 방식 개발 방법론의 한계를 해결하기 위한 대안</a:t>
            </a:r>
          </a:p>
          <a:p>
            <a:pPr lvl="1"/>
            <a:r>
              <a:rPr/>
              <a:t>빠른 프로토타입과 테스트를 반복해가며 개발</a:t>
            </a:r>
          </a:p>
          <a:p>
            <a:pPr lvl="2"/>
            <a:r>
              <a:rPr/>
              <a:t>노코드의 신속성과 직관성이 필요한 영역</a:t>
            </a:r>
          </a:p>
          <a:p>
            <a:pPr lvl="0"/>
            <a:r>
              <a:rPr/>
              <a:t>생성형 AI의 출현</a:t>
            </a:r>
          </a:p>
          <a:p>
            <a:pPr lvl="1"/>
            <a:r>
              <a:rPr/>
              <a:t>생성형 AI는 코드 또는 발화의 형태로 대답을 할 수 있음</a:t>
            </a:r>
          </a:p>
          <a:p>
            <a:pPr lvl="1"/>
            <a:r>
              <a:rPr/>
              <a:t>이 대답을 노코드(GUI)로 할 때 사람과 대화하기가 훨씬 유리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코로나 이후의 변화</a:t>
            </a:r>
          </a:p>
          <a:p>
            <a:pPr lvl="1"/>
            <a:r>
              <a:rPr/>
              <a:t>세계경제 악화</a:t>
            </a:r>
          </a:p>
          <a:p>
            <a:pPr lvl="1"/>
            <a:r>
              <a:rPr/>
              <a:t>투자 시장의 변화</a:t>
            </a:r>
          </a:p>
          <a:p>
            <a:pPr lvl="2"/>
            <a:r>
              <a:rPr/>
              <a:t>기존: 미래가치에 투자</a:t>
            </a:r>
          </a:p>
          <a:p>
            <a:pPr lvl="2"/>
            <a:r>
              <a:rPr/>
              <a:t>현재: 현재수익/성과에 투자</a:t>
            </a:r>
          </a:p>
          <a:p>
            <a:pPr lvl="3"/>
            <a:r>
              <a:rPr/>
              <a:t>검증된 아이디어에 투자</a:t>
            </a:r>
          </a:p>
          <a:p>
            <a:pPr lvl="4"/>
            <a:r>
              <a:rPr/>
              <a:t>검증의 필요성 증가</a:t>
            </a:r>
          </a:p>
          <a:p>
            <a:pPr lvl="1"/>
            <a:r>
              <a:rPr/>
              <a:t>개발비용 증가</a:t>
            </a:r>
          </a:p>
          <a:p>
            <a:pPr lvl="1"/>
            <a:r>
              <a:rPr/>
              <a:t>온라인 의존도 높아짐</a:t>
            </a:r>
          </a:p>
          <a:p>
            <a:pPr lvl="2"/>
            <a:r>
              <a:rPr/>
              <a:t>온라인 커뮤니티의 부상</a:t>
            </a:r>
          </a:p>
          <a:p>
            <a:pPr lvl="2"/>
            <a:r>
              <a:rPr/>
              <a:t>위성 형태로 세분화되는 인터넷</a:t>
            </a:r>
          </a:p>
          <a:p>
            <a:pPr lvl="3"/>
            <a:r>
              <a:rPr/>
              <a:t>작은 규모의 인터넷 커뮤니티를 만들기 위한 노코드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Custom 2">
      <a:majorFont>
        <a:latin typeface="Gill Sans MT"/>
        <a:ea typeface="KoPubWorld돋움체 Bold"/>
        <a:cs typeface=""/>
      </a:majorFont>
      <a:minorFont>
        <a:latin typeface="Gill Sans MT"/>
        <a:ea typeface="KoPubWorld돋움체 Bold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Wingdings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노코드 개론</dc:title>
  <dc:creator/>
  <cp:keywords/>
  <dcterms:created xsi:type="dcterms:W3CDTF">2023-11-24T17:01:06Z</dcterms:created>
  <dcterms:modified xsi:type="dcterms:W3CDTF">2023-11-24T17:01:06Z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