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노션으로 랜딩 페이지 만들기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마크다운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노션은 기본적으로 마크다운 문법을 기반으로 함</a:t>
            </a:r>
          </a:p>
          <a:p>
            <a:pPr lvl="0"/>
            <a:r>
              <a:rPr/>
              <a:t>마크다운Markdown은 HTML문법을 간소화하여 읽을 수 있으면서도 Rich Text 스타일링을 할 수 있는 문법</a:t>
            </a:r>
          </a:p>
          <a:p>
            <a:pPr lvl="1"/>
            <a:r>
              <a:rPr/>
              <a:t>플레인 텍스트 &lt;-&gt; 리치 텍스트 (서식이 있는 텍스트)</a:t>
            </a:r>
          </a:p>
          <a:p>
            <a:pPr lvl="1"/>
            <a:r>
              <a:rPr/>
              <a:t>Copyleft와 비슷한 Mark up의 말장난</a:t>
            </a:r>
          </a:p>
          <a:p>
            <a:pPr lvl="1"/>
            <a:r>
              <a:rPr/>
              <a:t>Github Repository의 대문에 사용되는 README.md</a:t>
            </a:r>
          </a:p>
          <a:p>
            <a:pPr lvl="0"/>
            <a:r>
              <a:rPr/>
              <a:t>구조적 글쓰기</a:t>
            </a:r>
          </a:p>
          <a:p>
            <a:pPr lvl="1"/>
            <a:r>
              <a:rPr/>
              <a:t>문단 기반의 글쓰기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서식 단축키</a:t>
            </a:r>
          </a:p>
          <a:p>
            <a:pPr lvl="0"/>
            <a:r>
              <a:rPr>
                <a:latin typeface="Courier"/>
              </a:rPr>
              <a:t>#</a:t>
            </a:r>
            <a:r>
              <a:rPr/>
              <a:t> ~ </a:t>
            </a:r>
            <a:r>
              <a:rPr>
                <a:latin typeface="Courier"/>
              </a:rPr>
              <a:t>###</a:t>
            </a:r>
            <a:r>
              <a:rPr/>
              <a:t> 헤딩</a:t>
            </a:r>
          </a:p>
          <a:p>
            <a:pPr lvl="0"/>
            <a:r>
              <a:rPr>
                <a:latin typeface="Courier"/>
              </a:rPr>
              <a:t>-</a:t>
            </a:r>
            <a:r>
              <a:rPr/>
              <a:t> 또는 </a:t>
            </a:r>
            <a:r>
              <a:rPr>
                <a:latin typeface="Courier"/>
              </a:rPr>
              <a:t>*</a:t>
            </a:r>
            <a:r>
              <a:rPr/>
              <a:t> 리스트</a:t>
            </a:r>
          </a:p>
          <a:p>
            <a:pPr lvl="0"/>
            <a:r>
              <a:rPr>
                <a:latin typeface="Courier"/>
              </a:rPr>
              <a:t>**볼드**</a:t>
            </a:r>
            <a:r>
              <a:rPr/>
              <a:t> 볼드</a:t>
            </a:r>
          </a:p>
          <a:p>
            <a:pPr lvl="0"/>
            <a:r>
              <a:rPr>
                <a:latin typeface="Courier"/>
              </a:rPr>
              <a:t>*이탤릭*</a:t>
            </a:r>
            <a:r>
              <a:rPr/>
              <a:t> 이탤릭</a:t>
            </a:r>
          </a:p>
          <a:p>
            <a:pPr lvl="0"/>
            <a:r>
              <a:rPr>
                <a:latin typeface="Courier"/>
              </a:rPr>
              <a:t>&gt;</a:t>
            </a:r>
            <a:r>
              <a:rPr/>
              <a:t> 토글</a:t>
            </a:r>
          </a:p>
          <a:p>
            <a:pPr lvl="0"/>
            <a:r>
              <a:rPr>
                <a:latin typeface="Courier"/>
              </a:rPr>
              <a:t>|</a:t>
            </a:r>
            <a:r>
              <a:rPr/>
              <a:t> 인용</a:t>
            </a:r>
          </a:p>
          <a:p>
            <a:pPr lvl="0"/>
            <a:r>
              <a:rPr>
                <a:latin typeface="Courier"/>
              </a:rPr>
              <a:t>---</a:t>
            </a:r>
            <a:r>
              <a:rPr/>
              <a:t> 가로줄</a:t>
            </a:r>
          </a:p>
          <a:p>
            <a:pPr lvl="0"/>
            <a:r>
              <a:rPr>
                <a:latin typeface="Courier"/>
              </a:rPr>
              <a:t>`</a:t>
            </a:r>
            <a:r>
              <a:rPr/>
              <a:t> 코드</a:t>
            </a:r>
          </a:p>
          <a:p>
            <a:pPr lvl="0"/>
            <a:r>
              <a:rPr>
                <a:latin typeface="Courier"/>
              </a:rPr>
              <a:t>```</a:t>
            </a:r>
            <a:r>
              <a:rPr/>
              <a:t>코드 블럭</a:t>
            </a:r>
          </a:p>
          <a:p>
            <a:pPr lvl="1"/>
            <a:r>
              <a:rPr>
                <a:latin typeface="Courier"/>
              </a:rPr>
              <a:t>mermaid.js</a:t>
            </a:r>
            <a:r>
              <a:rPr/>
              <a:t> 사용하기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멘션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블록 안에서 사용할 수 있는 동적인 정보</a:t>
            </a:r>
          </a:p>
          <a:p>
            <a:pPr lvl="0"/>
            <a:r>
              <a:rPr>
                <a:latin typeface="Courier"/>
              </a:rPr>
              <a:t>@</a:t>
            </a:r>
            <a:r>
              <a:rPr/>
              <a:t> 를 사용해서 멘션</a:t>
            </a:r>
          </a:p>
          <a:p>
            <a:pPr lvl="0"/>
            <a:r>
              <a:rPr/>
              <a:t>날짜 또는 사용자, 페이지를 멘션</a:t>
            </a:r>
          </a:p>
          <a:p>
            <a:pPr lvl="1"/>
            <a:r>
              <a:rPr/>
              <a:t>페이지를 멘션하는 경우, 페이지에서는 백링크로 취급되어 등록된다.</a:t>
            </a:r>
          </a:p>
          <a:p>
            <a:pPr lvl="1"/>
            <a:r>
              <a:rPr/>
              <a:t>사용자는 워크스페이스 안에 추가된 사용자를 멘션 가능</a:t>
            </a:r>
          </a:p>
          <a:p>
            <a:pPr lvl="2"/>
            <a:r>
              <a:rPr/>
              <a:t>사용자를 멘션하는 경우, 해당 유저에게 알림이 제공된다.</a:t>
            </a:r>
          </a:p>
          <a:p>
            <a:pPr lvl="1"/>
            <a:r>
              <a:rPr/>
              <a:t>페이지를 멘션하는 것으로 위키와 같은 사용방식을 구현할 수 있다.</a:t>
            </a:r>
          </a:p>
          <a:p>
            <a:pPr lvl="2"/>
            <a:r>
              <a:rPr/>
              <a:t>문서를 연결해서 지식 정보의 체계</a:t>
            </a:r>
          </a:p>
          <a:p>
            <a:pPr lvl="2"/>
            <a:r>
              <a:rPr>
                <a:latin typeface="Courier"/>
              </a:rPr>
              <a:t>[[</a:t>
            </a:r>
            <a:r>
              <a:rPr/>
              <a:t> 대괄호 두 개로도 할 수 있음</a:t>
            </a:r>
          </a:p>
          <a:p>
            <a:pPr lvl="0"/>
            <a:r>
              <a:rPr/>
              <a:t>사용자에게 알림을 전송</a:t>
            </a:r>
          </a:p>
          <a:p>
            <a:pPr lvl="0"/>
            <a:r>
              <a:rPr/>
              <a:t>특정 날짜, 시간에 리마인더 설정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mermaid.js 사용하기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mermaid.js 란?</a:t>
            </a:r>
          </a:p>
          <a:p>
            <a:pPr lvl="1"/>
            <a:r>
              <a:rPr/>
              <a:t>차트, 다이어그램 등을 플레인 텍스트 기반으로 작성할 수 있도록 고안된 JS 라이브러리</a:t>
            </a:r>
          </a:p>
          <a:p>
            <a:pPr lvl="1"/>
            <a:r>
              <a:rPr/>
              <a:t>https://mermaid.js.org/</a:t>
            </a:r>
          </a:p>
          <a:p>
            <a:pPr lvl="0"/>
            <a:r>
              <a:rPr/>
              <a:t>노션에 삽입된 것은 구버전이므로 일부 문법이 호환되지 않을 수 있음.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슬래시 커맨드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/</a:t>
            </a:r>
            <a:r>
              <a:rPr/>
              <a:t> 를 눌러 다양한 레이아웃, 블록, 기능 사용하기</a:t>
            </a:r>
          </a:p>
          <a:p>
            <a:pPr lvl="0"/>
            <a:r>
              <a:rPr>
                <a:latin typeface="Courier"/>
              </a:rPr>
              <a:t>@</a:t>
            </a:r>
            <a:r>
              <a:rPr/>
              <a:t> 를 사용해 날짜, 친구 등 언급하기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노트 간 연결하기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하위 페이지</a:t>
            </a:r>
          </a:p>
          <a:p>
            <a:pPr lvl="1"/>
            <a:r>
              <a:rPr/>
              <a:t>기본적으로 하위 페이지를 생성하면 상위 페이지에 연결됨.</a:t>
            </a:r>
          </a:p>
          <a:p>
            <a:pPr lvl="0"/>
            <a:r>
              <a:rPr/>
              <a:t>페이지 멘션</a:t>
            </a:r>
          </a:p>
          <a:p>
            <a:pPr lvl="1"/>
            <a:r>
              <a:rPr/>
              <a:t>페이지를 언급하여 관련 문서를 링크할 수 있음.</a:t>
            </a:r>
          </a:p>
          <a:p>
            <a:pPr lvl="0"/>
            <a:r>
              <a:rPr/>
              <a:t>제텔카스텐과 세컨드 브레인</a:t>
            </a:r>
          </a:p>
          <a:p>
            <a:pPr lvl="1"/>
            <a:r>
              <a:rPr/>
              <a:t>Para 방법론을 사용하는 제텔카스텐 방식</a:t>
            </a:r>
          </a:p>
          <a:p>
            <a:pPr lvl="1"/>
            <a:r>
              <a:rPr/>
              <a:t>옵시디언/로그시크 등으로 대표되는 세컨드 브레인 작성 도구들.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데이터베이스(Database)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다양하고 복잡한 구조의 정보를 정리하는 방법</a:t>
            </a:r>
          </a:p>
          <a:p>
            <a:pPr lvl="1"/>
            <a:r>
              <a:rPr/>
              <a:t>엑셀, 구글 시트와 같은 스프레드 시트를 떠올리면 쉬움.</a:t>
            </a:r>
          </a:p>
          <a:p>
            <a:pPr lvl="1"/>
            <a:r>
              <a:rPr/>
              <a:t>가로로 또는 세로로 무한인 2차원 형식의 데이터</a:t>
            </a:r>
          </a:p>
          <a:p>
            <a:pPr lvl="0"/>
            <a:r>
              <a:rPr b="1"/>
              <a:t>테이블</a:t>
            </a:r>
            <a:r>
              <a:rPr/>
              <a:t>(Tables), </a:t>
            </a:r>
            <a:r>
              <a:rPr b="1"/>
              <a:t>시트</a:t>
            </a:r>
            <a:r>
              <a:rPr/>
              <a:t>(Spreadsheets), </a:t>
            </a:r>
            <a:r>
              <a:rPr b="1"/>
              <a:t>데이터베이스</a:t>
            </a:r>
            <a:r>
              <a:rPr/>
              <a:t>(Databases)</a:t>
            </a:r>
          </a:p>
          <a:p>
            <a:pPr lvl="1"/>
            <a:r>
              <a:rPr/>
              <a:t>특정 엔티티를 주제로 한 데이터베이스</a:t>
            </a:r>
          </a:p>
          <a:p>
            <a:pPr lvl="0"/>
            <a:r>
              <a:rPr b="1"/>
              <a:t>엔트리</a:t>
            </a:r>
            <a:r>
              <a:rPr/>
              <a:t>(Entries), </a:t>
            </a:r>
            <a:r>
              <a:rPr b="1"/>
              <a:t>레코드</a:t>
            </a:r>
            <a:r>
              <a:rPr/>
              <a:t>(Records), </a:t>
            </a:r>
            <a:r>
              <a:rPr b="1"/>
              <a:t>행</a:t>
            </a:r>
            <a:r>
              <a:rPr/>
              <a:t>(Rows), </a:t>
            </a:r>
            <a:r>
              <a:rPr b="1"/>
              <a:t>페이지</a:t>
            </a:r>
            <a:r>
              <a:rPr/>
              <a:t>(Pages)</a:t>
            </a:r>
          </a:p>
          <a:p>
            <a:pPr lvl="1"/>
            <a:r>
              <a:rPr/>
              <a:t>표에서 한 줄(행)에 들어가는 일련된 데이터</a:t>
            </a:r>
          </a:p>
          <a:p>
            <a:pPr lvl="0"/>
            <a:r>
              <a:rPr b="1"/>
              <a:t>속성</a:t>
            </a:r>
            <a:r>
              <a:rPr/>
              <a:t>(Properties), </a:t>
            </a:r>
            <a:r>
              <a:rPr b="1"/>
              <a:t>필드</a:t>
            </a:r>
            <a:r>
              <a:rPr/>
              <a:t>(Fields), </a:t>
            </a:r>
            <a:r>
              <a:rPr b="1"/>
              <a:t>열</a:t>
            </a:r>
            <a:r>
              <a:rPr/>
              <a:t>(Columns)</a:t>
            </a:r>
          </a:p>
          <a:p>
            <a:pPr lvl="1"/>
            <a:r>
              <a:rPr/>
              <a:t>어떤 개체에 대한 질문의 모음</a:t>
            </a:r>
          </a:p>
          <a:p>
            <a:pPr lvl="0"/>
            <a:r>
              <a:rPr b="1"/>
              <a:t>객체</a:t>
            </a:r>
            <a:r>
              <a:rPr/>
              <a:t>(Objects), </a:t>
            </a:r>
            <a:r>
              <a:rPr b="1"/>
              <a:t>엔티티</a:t>
            </a:r>
            <a:r>
              <a:rPr/>
              <a:t>(개체, Entities)</a:t>
            </a:r>
          </a:p>
          <a:p>
            <a:pPr lvl="1"/>
            <a:r>
              <a:rPr/>
              <a:t>속성으로 설명되는 구조화된 정보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데이터베이스의 형식으로 저장된 정보들은 여러가지 가공이 가능</a:t>
            </a:r>
          </a:p>
          <a:p>
            <a:pPr lvl="1"/>
            <a:r>
              <a:rPr/>
              <a:t>검색(Search)</a:t>
            </a:r>
          </a:p>
          <a:p>
            <a:pPr lvl="1"/>
            <a:r>
              <a:rPr/>
              <a:t>필터(Filter)</a:t>
            </a:r>
          </a:p>
          <a:p>
            <a:pPr lvl="1"/>
            <a:r>
              <a:rPr/>
              <a:t>정렬(Sorting)</a:t>
            </a:r>
          </a:p>
          <a:p>
            <a:pPr lvl="1"/>
            <a:r>
              <a:rPr/>
              <a:t>여러 엔트리에 대한 계산</a:t>
            </a:r>
          </a:p>
          <a:p>
            <a:pPr lvl="1"/>
            <a:r>
              <a:rPr/>
              <a:t>연결된 정보들에 대한 참조</a:t>
            </a:r>
          </a:p>
          <a:p>
            <a:pPr lvl="0"/>
            <a:r>
              <a:rPr/>
              <a:t>데이터베이스 연결(관계, Relation)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새 데이터 베이스 생성</a:t>
            </a:r>
          </a:p>
          <a:p>
            <a:pPr lvl="0"/>
            <a:r>
              <a:rPr/>
              <a:t>테이블을 추가한다. 시트를 새로 만든다.</a:t>
            </a:r>
          </a:p>
          <a:p>
            <a:pPr lvl="0"/>
            <a:r>
              <a:rPr/>
              <a:t>노션에서 데이터베이스는 하나의 페이지로 취급</a:t>
            </a:r>
          </a:p>
          <a:p>
            <a:pPr lvl="0"/>
            <a:r>
              <a:rPr/>
              <a:t>노션의 데이터베이스 엔트리 또한 페이지로 취급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속성에 유형 지정</a:t>
            </a:r>
          </a:p>
          <a:p>
            <a:pPr lvl="0"/>
            <a:r>
              <a:rPr/>
              <a:t>유형을 지정하는 이유 - 정보를 어떻게 써야 하는지 컴퓨터에게 알려줌.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데이터베이스를 사용하는 이유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검색, 정렬 등의 사무적인 용도로 엑셀보다 편리할 수 있음</a:t>
            </a:r>
          </a:p>
          <a:p>
            <a:pPr lvl="0"/>
            <a:r>
              <a:rPr/>
              <a:t>동료들과 실시간으로 함께 편집할 수 있음.</a:t>
            </a:r>
          </a:p>
          <a:p>
            <a:pPr lvl="0"/>
            <a:r>
              <a:rPr/>
              <a:t>보기(View) 방식을 지정해 적절한 용도의 레이아웃으로 변경할 수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보기 (View)</a:t>
            </a:r>
          </a:p>
          <a:p>
            <a:pPr lvl="0"/>
            <a:r>
              <a:rPr/>
              <a:t>같은 데이터베이스의 내용으로, 목적에 맞는 레이아웃과 속성만을 보여주도록 하는 방법</a:t>
            </a:r>
          </a:p>
          <a:p>
            <a:pPr lvl="0"/>
            <a:r>
              <a:rPr/>
              <a:t>특정 보기와 필터, 정렬을 사용해 노션 페이지에 삽입(임베드) 가능</a:t>
            </a:r>
          </a:p>
          <a:p>
            <a:pPr lvl="1"/>
            <a:r>
              <a:rPr/>
              <a:t>대쉬보드</a:t>
            </a:r>
          </a:p>
          <a:p>
            <a:pPr lvl="1"/>
            <a:r>
              <a:rPr/>
              <a:t>또는 반복되는 어떤 개념을 예쁘게 표시할 때 좋음.</a:t>
            </a:r>
          </a:p>
          <a:p>
            <a:pPr lvl="0"/>
            <a:r>
              <a:rPr/>
              <a:t>하위 그룹화는 보드 보기(Board view)에서만 가능</a:t>
            </a:r>
          </a:p>
          <a:p>
            <a:pPr lvl="0"/>
            <a:r>
              <a:rPr/>
              <a:t>디폴트 페이지(템플릿) 설정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노션이란?</a:t>
            </a:r>
          </a:p>
          <a:p>
            <a:pPr lvl="1"/>
            <a:r>
              <a:rPr/>
              <a:t>Ivan Zhao가 설립한 주식회사 Notion Labs가 2016년 발표한 노트 및 프로젝트 관리 도구</a:t>
            </a:r>
          </a:p>
          <a:p>
            <a:pPr lvl="1"/>
            <a:r>
              <a:rPr/>
              <a:t>클라우드 기반으로 노트 간의 연결과 데이터베이스를 사용해 데이터를 기록관리하는 데에 강점</a:t>
            </a:r>
          </a:p>
          <a:p>
            <a:pPr lvl="1"/>
            <a:r>
              <a:rPr/>
              <a:t>예쁜 디자인의 문서를 만들 수 있고 이를 웹으로 배포할 수 있어서 비교적 IT 친화적이지 않은 일반인에게도 널리 사용됨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숨겨진 속성(Hidden Fields)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사람이 입력하기는 조금 귀찮고 어렵지만, 사무에 활용하기 좋은, 노션이 대신 입력해주는 속성들</a:t>
            </a:r>
          </a:p>
          <a:p>
            <a:pPr lvl="1"/>
            <a:r>
              <a:rPr/>
              <a:t>생성일시</a:t>
            </a:r>
          </a:p>
          <a:p>
            <a:pPr lvl="1"/>
            <a:r>
              <a:rPr/>
              <a:t>생성자</a:t>
            </a:r>
          </a:p>
          <a:p>
            <a:pPr lvl="1"/>
            <a:r>
              <a:rPr/>
              <a:t>최종편집 일시</a:t>
            </a:r>
          </a:p>
          <a:p>
            <a:pPr lvl="1"/>
            <a:r>
              <a:rPr/>
              <a:t>최종편집자</a:t>
            </a:r>
          </a:p>
          <a:p>
            <a:pPr lvl="1"/>
            <a:r>
              <a:rPr/>
              <a:t>ID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필터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데이터베이스의 필드(속성)를 기준으로 아이템을 필터</a:t>
            </a:r>
          </a:p>
          <a:p>
            <a:pPr lvl="0"/>
            <a:r>
              <a:rPr/>
              <a:t>필터는 임시보기 상태로 추가되며, 모두에게 보기로 저장을 해야 적용됨.</a:t>
            </a:r>
          </a:p>
          <a:p>
            <a:pPr lvl="0"/>
            <a:r>
              <a:rPr/>
              <a:t>고급 필터</a:t>
            </a:r>
          </a:p>
          <a:p>
            <a:pPr lvl="1"/>
            <a:r>
              <a:rPr/>
              <a:t>AND/OR 연산으로 조건을 결합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관계(Relation)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관계형 데이터베이스</a:t>
            </a:r>
          </a:p>
          <a:p>
            <a:pPr lvl="0"/>
            <a:r>
              <a:rPr/>
              <a:t>레코드에 고유한 ID(키)를 부여하고 ID로서 테이블 간에 정보를 연결하는 방법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노션의 관계형 속성</a:t>
            </a:r>
          </a:p>
          <a:p>
            <a:pPr lvl="0"/>
            <a:r>
              <a:rPr/>
              <a:t>다른 데이터베이스의 항목을 연결</a:t>
            </a:r>
          </a:p>
          <a:p>
            <a:pPr lvl="0"/>
            <a:r>
              <a:rPr/>
              <a:t>쌍방향 연결: 쌍방향으로 연결을 하면 각 속성에서도 반대편 속성의 값들을 참조할 수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롤업(Roll-ups)</a:t>
            </a:r>
          </a:p>
          <a:p>
            <a:pPr lvl="0"/>
            <a:r>
              <a:rPr/>
              <a:t>기존의 관계형 속성의 데이터베이스 항목 중 이름을 제외한 다른 속성을 불러오는 방법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할 일 관리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데이터베이스를 만들 때 가장 중요한 건, 어떤 엔티티를 다룰지에 관한 것.</a:t>
            </a:r>
          </a:p>
          <a:p>
            <a:pPr lvl="1"/>
            <a:r>
              <a:rPr/>
              <a:t>주도면밀하게 데이터베이스를 설계해야 개발 과정, 또는 이후 사용에서도 예상치 못한 문제들을 미리 방어하거나 대비할 수 있음.</a:t>
            </a:r>
          </a:p>
          <a:p>
            <a:pPr lvl="0"/>
            <a:r>
              <a:rPr/>
              <a:t>언제까지 해야하는지</a:t>
            </a:r>
          </a:p>
          <a:p>
            <a:pPr lvl="1"/>
            <a:r>
              <a:rPr/>
              <a:t>정확한 일자는 아니더라도, 언제까지는 해야된다.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할 일 관리 템플릿</a:t>
            </a:r>
          </a:p>
          <a:p>
            <a:pPr lvl="0"/>
            <a:r>
              <a:rPr/>
              <a:t>고급 필터</a:t>
            </a:r>
          </a:p>
          <a:p>
            <a:pPr lvl="1"/>
            <a:r>
              <a:rPr/>
              <a:t>완료일시가 이번 주인 것</a:t>
            </a:r>
          </a:p>
          <a:p>
            <a:pPr lvl="1"/>
            <a:r>
              <a:rPr/>
              <a:t>완료일시가 비어있는 것</a:t>
            </a:r>
          </a:p>
          <a:p>
            <a:pPr lvl="1"/>
            <a:r>
              <a:rPr/>
              <a:t>AND/OR 연산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수식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엑셀, 구글 시트의 수식과 비슷한 노션의 수식</a:t>
            </a:r>
          </a:p>
          <a:p>
            <a:pPr lvl="1"/>
            <a:r>
              <a:rPr/>
              <a:t>데이터베이스에 동적(dynamic)인 값을 넣는 것.</a:t>
            </a:r>
          </a:p>
          <a:p>
            <a:pPr lvl="0"/>
            <a:r>
              <a:rPr/>
              <a:t>노션 데이터베이스에서는 수식 속성으로 구현됨.</a:t>
            </a:r>
          </a:p>
          <a:p>
            <a:pPr lvl="1"/>
            <a:r>
              <a:rPr/>
              <a:t>수식 2.0으로 최근 업데이트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@오늘</a:t>
            </a:r>
            <a:r>
              <a:rPr/>
              <a:t>과 </a:t>
            </a:r>
            <a:r>
              <a:rPr>
                <a:latin typeface="Courier"/>
              </a:rPr>
              <a:t>@지금</a:t>
            </a:r>
            <a:r>
              <a:rPr/>
              <a:t>의 차이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@오늘</a:t>
            </a:r>
            <a:r>
              <a:rPr/>
              <a:t>은 시간을 포함하지 않음.</a:t>
            </a:r>
          </a:p>
          <a:p>
            <a:pPr lvl="0"/>
            <a:r>
              <a:rPr>
                <a:latin typeface="Courier"/>
              </a:rPr>
              <a:t>@지금</a:t>
            </a:r>
            <a:r>
              <a:rPr/>
              <a:t>은 시간을 포함함.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구글 시트가 날짜를 처리하는 방식</a:t>
            </a:r>
          </a:p>
          <a:p>
            <a:pPr lvl="0"/>
            <a:r>
              <a:rPr/>
              <a:t>하루를 숫자 1로 처리함.</a:t>
            </a:r>
          </a:p>
          <a:p>
            <a:pPr lvl="0"/>
            <a:r>
              <a:rPr/>
              <a:t>1은 24시간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노션으로 무엇을?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템플릿 구경</a:t>
            </a:r>
          </a:p>
          <a:p>
            <a:pPr lvl="0"/>
            <a:r>
              <a:rPr/>
              <a:t>노션으로 만들 수 있는 것들</a:t>
            </a:r>
          </a:p>
          <a:p>
            <a:pPr lvl="1"/>
            <a:r>
              <a:rPr/>
              <a:t>채용공고/포트폴리오</a:t>
            </a:r>
          </a:p>
          <a:p>
            <a:pPr lvl="1"/>
            <a:r>
              <a:rPr/>
              <a:t>메뉴판</a:t>
            </a:r>
          </a:p>
          <a:p>
            <a:pPr lvl="1"/>
            <a:r>
              <a:rPr/>
              <a:t>프로젝트 매니지먼트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이메일로 가입 (구 노션)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457200" marL="457200">
              <a:buAutoNum type="arabicPeriod"/>
            </a:pPr>
            <a:r>
              <a:rPr/>
              <a:t>이메일을 입력</a:t>
            </a:r>
          </a:p>
          <a:p>
            <a:pPr lvl="0" indent="-457200" marL="457200">
              <a:buAutoNum type="arabicPeriod"/>
            </a:pPr>
            <a:r>
              <a:rPr/>
              <a:t>임시 비밀번호를 발송</a:t>
            </a:r>
          </a:p>
          <a:p>
            <a:pPr lvl="0" indent="-457200" marL="457200">
              <a:buAutoNum type="arabicPeriod"/>
            </a:pPr>
            <a:r>
              <a:rPr/>
              <a:t>가입이 안되어 있으면 가입을 시키고 해당 디바이스에서 로그인 유지</a:t>
            </a:r>
          </a:p>
          <a:p>
            <a:pPr lvl="0"/>
            <a:r>
              <a:rPr/>
              <a:t>실제 사용하는 이메일을 인증</a:t>
            </a:r>
          </a:p>
          <a:p>
            <a:pPr lvl="0"/>
            <a:r>
              <a:rPr/>
              <a:t>전화번호를 받아서 문자로 인증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노션의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워크스페이스 ⊃ 페이지 ⊃ 하위페이지 ⊃ 블록</a:t>
            </a:r>
          </a:p>
          <a:p>
            <a:pPr lvl="0"/>
            <a:r>
              <a:rPr/>
              <a:t>노션은 블록 단위로 문서를 구성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계정</a:t>
            </a:r>
          </a:p>
          <a:p>
            <a:pPr lvl="0"/>
            <a:r>
              <a:rPr/>
              <a:t>개인 워크스페이스</a:t>
            </a:r>
          </a:p>
          <a:p>
            <a:pPr lvl="1"/>
            <a:r>
              <a:rPr/>
              <a:t>페이지</a:t>
            </a:r>
          </a:p>
          <a:p>
            <a:pPr lvl="2"/>
            <a:r>
              <a:rPr/>
              <a:t>블록</a:t>
            </a:r>
          </a:p>
          <a:p>
            <a:pPr lvl="2"/>
            <a:r>
              <a:rPr/>
              <a:t>페이지</a:t>
            </a:r>
          </a:p>
          <a:p>
            <a:pPr lvl="0"/>
            <a:r>
              <a:rPr/>
              <a:t>팀스페이스</a:t>
            </a:r>
          </a:p>
          <a:p>
            <a:pPr lvl="1"/>
            <a:r>
              <a:rPr/>
              <a:t>페이지</a:t>
            </a:r>
          </a:p>
          <a:p>
            <a:pPr lvl="2"/>
            <a:r>
              <a:rPr/>
              <a:t>블록</a:t>
            </a:r>
          </a:p>
          <a:p>
            <a:pPr lvl="2"/>
            <a:r>
              <a:rPr/>
              <a:t>페이지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블록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텍스트의 경우 하나의 문단 (엔터로 줄바꿈)이 하나의 블록</a:t>
            </a:r>
          </a:p>
          <a:p>
            <a:pPr lvl="0"/>
            <a:r>
              <a:rPr/>
              <a:t>블록끼리는 순서를 바꿀 수 있다.</a:t>
            </a:r>
          </a:p>
          <a:p>
            <a:pPr lvl="0"/>
            <a:r>
              <a:rPr/>
              <a:t>댓글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제목</a:t>
            </a:r>
          </a:p>
          <a:p>
            <a:pPr lvl="1"/>
            <a:r>
              <a:rPr/>
              <a:t>상위 페이지에서는 블록으로 취급된다.</a:t>
            </a:r>
          </a:p>
          <a:p>
            <a:pPr lvl="0"/>
            <a:r>
              <a:rPr/>
              <a:t>노션의 상징</a:t>
            </a:r>
          </a:p>
          <a:p>
            <a:pPr lvl="1"/>
            <a:r>
              <a:rPr/>
              <a:t>아이콘</a:t>
            </a:r>
          </a:p>
          <a:p>
            <a:pPr lvl="1"/>
            <a:r>
              <a:rPr/>
              <a:t>커버사진</a:t>
            </a:r>
          </a:p>
          <a:p>
            <a:pPr lvl="0"/>
            <a:r>
              <a:rPr/>
              <a:t>블록</a:t>
            </a:r>
          </a:p>
          <a:p>
            <a:pPr lvl="0"/>
            <a:r>
              <a:rPr/>
              <a:t>댓글</a:t>
            </a:r>
          </a:p>
          <a:p>
            <a:pPr lvl="0"/>
            <a:r>
              <a:rPr/>
              <a:t>하위 페이지 만들기</a:t>
            </a:r>
          </a:p>
          <a:p>
            <a:pPr lvl="1"/>
            <a:r>
              <a:rPr/>
              <a:t>블록을 선택해서 ‘페이지로 전환’</a:t>
            </a:r>
          </a:p>
          <a:p>
            <a:pPr lvl="1"/>
            <a:r>
              <a:rPr/>
              <a:t>슬래시 커맨드 </a:t>
            </a:r>
            <a:r>
              <a:rPr>
                <a:latin typeface="Courier"/>
              </a:rPr>
              <a:t>/page</a:t>
            </a:r>
            <a:r>
              <a:rPr/>
              <a:t> 사용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기록(Page History)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페이지를 특정 시점으로 원상복구 할 수 있음.</a:t>
            </a:r>
          </a:p>
          <a:p>
            <a:pPr lvl="0"/>
            <a:r>
              <a:rPr>
                <a:latin typeface="Courier"/>
              </a:rPr>
              <a:t>Ctrl + Z</a:t>
            </a:r>
            <a:r>
              <a:rPr/>
              <a:t>를 눌러서 되돌리기 할 수 있음.</a:t>
            </a:r>
          </a:p>
          <a:p>
            <a:pPr lvl="1"/>
            <a:r>
              <a:rPr>
                <a:latin typeface="Courier"/>
              </a:rPr>
              <a:t>Ctrl + Shift + Z</a:t>
            </a:r>
            <a:r>
              <a:rPr/>
              <a:t> 를 눌러서 다시 하기?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댓글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페이지와 블록에 댓글달기 가능</a:t>
            </a:r>
          </a:p>
          <a:p>
            <a:pPr lvl="0"/>
            <a:r>
              <a:rPr/>
              <a:t>해결(Resolve)처리해서 숨길 수 있다.</a:t>
            </a:r>
          </a:p>
          <a:p>
            <a:pPr lvl="1"/>
            <a:r>
              <a:rPr/>
              <a:t>이슈 관리를 위한 기능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2023-11-24T19:04:16Z</dcterms:created>
  <dcterms:modified xsi:type="dcterms:W3CDTF">2023-11-24T19:04:16Z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