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86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6288"/>
    <p:restoredTop sz="94660"/>
  </p:normalViewPr>
  <p:slideViewPr>
    <p:cSldViewPr snapToGrid="0">
      <p:cViewPr varScale="1">
        <p:scale>
          <a:sx d="100" n="124"/>
          <a:sy d="100" n="124"/>
        </p:scale>
        <p:origin x="346" y="10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85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51579" y="1520384"/>
            <a:ext cx="9603275" cy="394596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475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444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520384"/>
            <a:ext cx="9603275" cy="3945962"/>
          </a:xfrm>
          <a:prstGeom prst="rect">
            <a:avLst/>
          </a:prstGeom>
        </p:spPr>
        <p:txBody>
          <a:bodyPr anchor="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783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  <a:prstGeom prst="rect">
            <a:avLst/>
          </a:prstGeo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90"/>
            <a:ext cx="9605635" cy="593638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1556450"/>
            <a:ext cx="4645152" cy="390302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1563847"/>
            <a:ext cx="4645152" cy="38950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743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96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210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224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924795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  <a:prstGeom prst="rect">
            <a:avLst/>
          </a:prstGeom>
        </p:spPr>
        <p:txBody>
          <a:bodyPr anchor="ctr"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2006887"/>
            <a:ext cx="3275013" cy="3446786"/>
          </a:xfrm>
          <a:prstGeom prst="rect">
            <a:avLst/>
          </a:prstGeom>
        </p:spPr>
        <p:txBody>
          <a:bodyPr/>
          <a:lstStyle>
            <a:lvl1pPr marL="285750" indent="-285750" algn="l">
              <a:buFont typeface="Wingdings" panose="05000000000000000000" pitchFamily="2" charset="2"/>
              <a:buChar char="Ø"/>
              <a:defRPr sz="1600" b="1"/>
            </a:lvl1pPr>
            <a:lvl2pPr marL="270000" indent="-285750">
              <a:buFont typeface="Arial" panose="020B0604020202020204" pitchFamily="34" charset="0"/>
              <a:buChar char="•"/>
              <a:defRPr sz="1400"/>
            </a:lvl2pPr>
            <a:lvl3pPr marL="1085850" indent="-171450">
              <a:buFont typeface="Arial" panose="020B0604020202020204" pitchFamily="34" charset="0"/>
              <a:buChar char="•"/>
              <a:defRPr sz="1200"/>
            </a:lvl3pPr>
            <a:lvl4pPr marL="1543050" indent="-171450">
              <a:buFont typeface="Arial" panose="020B0604020202020204" pitchFamily="34" charset="0"/>
              <a:buChar char="•"/>
              <a:defRPr sz="1000"/>
            </a:lvl4pPr>
            <a:lvl5pPr marL="2000250" indent="-171450">
              <a:buFont typeface="Arial" panose="020B0604020202020204" pitchFamily="34" charset="0"/>
              <a:buChar char="•"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180000" marR="0" lvl="0" indent="-180000" algn="l" defTabSz="914400" rtl="0" eaLnBrk="1" fontAlgn="auto" latinLnBrk="1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Click to edit Master text styles</a:t>
            </a:r>
          </a:p>
          <a:p>
            <a:pPr marL="450000" marR="0" lvl="1" indent="-180000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Second level</a:t>
            </a:r>
          </a:p>
          <a:p>
            <a:pPr marL="720000" marR="0" lvl="2" indent="-180000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Third level</a:t>
            </a:r>
          </a:p>
          <a:p>
            <a:pPr marL="990000" marR="0" lvl="3" indent="-180000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Fourth level</a:t>
            </a:r>
          </a:p>
          <a:p>
            <a:pPr marL="1260000" marR="0" lvl="4" indent="-180000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2006886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75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0784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media/image1.jpg" Type="http://schemas.openxmlformats.org/officeDocument/2006/relationships/imag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538" t="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550914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altLang="ko-KR" dirty="0"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451579" y="1520384"/>
            <a:ext cx="9603275" cy="394596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altLang="ko-KR" dirty="0" lang="en-US"/>
              <a:t>Click to edit Master text styles</a:t>
            </a:r>
          </a:p>
          <a:p>
            <a:pPr lvl="1"/>
            <a:r>
              <a:rPr altLang="ko-KR" dirty="0" lang="en-US"/>
              <a:t>Second level</a:t>
            </a:r>
          </a:p>
          <a:p>
            <a:pPr lvl="2"/>
            <a:r>
              <a:rPr altLang="ko-KR" dirty="0" lang="en-US"/>
              <a:t>Third level</a:t>
            </a:r>
          </a:p>
          <a:p>
            <a:pPr lvl="3"/>
            <a:r>
              <a:rPr altLang="ko-KR" dirty="0" lang="en-US"/>
              <a:t>Fourth level</a:t>
            </a:r>
          </a:p>
          <a:p>
            <a:pPr lvl="4"/>
            <a:r>
              <a:rPr altLang="ko-KR" dirty="0" lang="en-US"/>
              <a:t>Fifth level</a:t>
            </a:r>
          </a:p>
          <a:p>
            <a:pPr lvl="0"/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04C4E-34F9-45CC-B37F-CA2D38683A76}" type="datetimeFigureOut">
              <a:rPr altLang="en-US" lang="ko-KR" smtClean="0"/>
              <a:t>2023-11-26</a:t>
            </a:fld>
            <a:endParaRPr altLang="en-US" lang="ko-KR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dirty="0" lang="ko-KR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 anchor="t" bIns="45720" lIns="91440" rIns="91440" rtlCol="0" tIns="45720" vert="horz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A00C7DC-6F04-406D-8FB8-4C6CA3F9D64C}" type="slidenum">
              <a:rPr altLang="en-US" lang="ko-KR" smtClean="0"/>
              <a:t>‹#›</a:t>
            </a:fld>
            <a:endParaRPr altLang="en-US" dirty="0" lang="ko-K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29176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txStyles>
    <p:titleStyle>
      <a:lvl1pPr algn="l" defTabSz="914400" eaLnBrk="1" hangingPunct="1" latinLnBrk="1" rtl="0">
        <a:lnSpc>
          <a:spcPct val="90000"/>
        </a:lnSpc>
        <a:spcBef>
          <a:spcPct val="0"/>
        </a:spcBef>
        <a:buNone/>
        <a:defRPr b="0" cap="all" i="0" kern="1200" sz="24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algn="l" defTabSz="914400" eaLnBrk="1" hangingPunct="1" indent="-180000" latinLnBrk="1" marL="180000" rtl="0">
        <a:lnSpc>
          <a:spcPct val="110000"/>
        </a:lnSpc>
        <a:spcBef>
          <a:spcPts val="10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="0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algn="l" defTabSz="914400" eaLnBrk="1" hangingPunct="1" indent="-180000" latinLnBrk="1" marL="450000" rtl="0">
        <a:lnSpc>
          <a:spcPct val="11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cap="none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algn="l" defTabSz="914400" eaLnBrk="1" hangingPunct="1" indent="-180000" latinLnBrk="1" marL="720000" rtl="0">
        <a:lnSpc>
          <a:spcPct val="11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sz="14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algn="l" defTabSz="914400" eaLnBrk="1" hangingPunct="1" indent="-180000" latinLnBrk="1" marL="990000" rtl="0">
        <a:lnSpc>
          <a:spcPct val="11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cap="none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algn="l" defTabSz="914400" eaLnBrk="1" hangingPunct="1" indent="-180000" latinLnBrk="1" marL="1260000" rtl="0">
        <a:lnSpc>
          <a:spcPct val="11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sz="14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algn="l" defTabSz="914400" eaLnBrk="1" hangingPunct="1" indent="-228600" latinLnBrk="1" marL="25146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sz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algn="l" defTabSz="914400" eaLnBrk="1" hangingPunct="1" indent="-228600" latinLnBrk="1" marL="29718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sz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algn="l" defTabSz="914400" eaLnBrk="1" hangingPunct="1" indent="-228600" latinLnBrk="1" marL="34290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kern="1200" sz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algn="l" defTabSz="914400" eaLnBrk="1" hangingPunct="1" indent="-228600" latinLnBrk="1" marL="38862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kern="1200" sz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1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1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1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1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1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1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1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1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1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노코드 최강자 버블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노코드 툴로서의 버블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기성품 엘리먼트들을 사용해서 값과 상호작용하는 UI를 만들 수 있음.</a:t>
            </a:r>
          </a:p>
          <a:p>
            <a:pPr lvl="0"/>
            <a:r>
              <a:rPr/>
              <a:t>데이터 바인딩으로 실시간 데이터를 화면에 표시</a:t>
            </a:r>
          </a:p>
          <a:p>
            <a:pPr lvl="0"/>
            <a:r>
              <a:rPr/>
              <a:t>리액티브: 데이터 변경에 UI가 반응하여 자동으로 UI를 재구성함.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상용 수준의 2차원 데이터베이스</a:t>
            </a:r>
          </a:p>
          <a:p>
            <a:pPr lvl="1"/>
            <a:r>
              <a:rPr/>
              <a:t>Thing과 같은 복잡한 형태의 데이터를 다룸</a:t>
            </a:r>
          </a:p>
          <a:p>
            <a:pPr lvl="0"/>
            <a:r>
              <a:rPr/>
              <a:t>Option Set</a:t>
            </a:r>
          </a:p>
          <a:p>
            <a:pPr lvl="0"/>
            <a:r>
              <a:rPr/>
              <a:t>User Type</a:t>
            </a:r>
          </a:p>
          <a:p>
            <a:pPr lvl="1"/>
            <a:r>
              <a:rPr/>
              <a:t>인증, 회원가입, 로그인 등의 절차를 간소화하여 빌트인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로직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절차적으로 수행하는 Workflow</a:t>
            </a:r>
          </a:p>
          <a:p>
            <a:pPr lvl="0"/>
            <a:r>
              <a:rPr/>
              <a:t>Bubble Expression</a:t>
            </a:r>
          </a:p>
          <a:p>
            <a:pPr lvl="0"/>
            <a:r>
              <a:rPr/>
              <a:t>Backend Workflow</a:t>
            </a:r>
          </a:p>
          <a:p>
            <a:pPr lvl="1"/>
            <a:r>
              <a:rPr/>
              <a:t>API Workflow</a:t>
            </a:r>
          </a:p>
          <a:p>
            <a:pPr lvl="1"/>
            <a:r>
              <a:rPr/>
              <a:t>Data API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높은 자유도와 용이성</a:t>
            </a:r>
          </a:p>
        </p:txBody>
      </p:sp>
    </p:spTree>
  </p:cSld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Custom 3">
      <a:majorFont>
        <a:latin typeface="Gill Sans MT"/>
        <a:ea typeface="KoPubWorld돋움체 Medium"/>
        <a:cs typeface=""/>
      </a:majorFont>
      <a:minorFont>
        <a:latin typeface="Gill Sans MT"/>
        <a:ea typeface="KoPubWorld돋움체 Medium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Wingdings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2023-11-25T19:43:55Z</dcterms:created>
  <dcterms:modified xsi:type="dcterms:W3CDTF">2023-11-25T19:43:55Z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