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webp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igro.io/" TargetMode="External" /><Relationship Id="rId3" Type="http://schemas.openxmlformats.org/officeDocument/2006/relationships/hyperlink" Target="https://www.heroines.me/" TargetMode="External" /><Relationship Id="rId4" Type="http://schemas.openxmlformats.org/officeDocument/2006/relationships/hyperlink" Target="https://everynocode.org/" TargetMode="External" /><Relationship Id="rId5" Type="http://schemas.openxmlformats.org/officeDocument/2006/relationships/hyperlink" Target="https://adsalad.co.kr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value-o-ticket.bubbleapps.io/version-test" TargetMode="External" /><Relationship Id="rId3" Type="http://schemas.openxmlformats.org/officeDocument/2006/relationships/hyperlink" Target="https://n-bread.bubbleapps.io/version-test" TargetMode="External" /><Relationship Id="rId4" Type="http://schemas.openxmlformats.org/officeDocument/2006/relationships/hyperlink" Target="https://gladly.cc/version-test" TargetMode="External" /><Relationship Id="rId5" Type="http://schemas.openxmlformats.org/officeDocument/2006/relationships/hyperlink" Target="https://bubble.io/showcas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.pet-friends.co.kr/main/tab/2" TargetMode="External" /><Relationship Id="rId3" Type="http://schemas.openxmlformats.org/officeDocument/2006/relationships/hyperlink" Target="https://clinicmarket.goodoc.co.kr/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다이아 ~ 플래티넘</a:t>
            </a:r>
          </a:p>
          <a:p>
            <a:pPr lvl="0"/>
            <a:r>
              <a:rPr/>
              <a:t>프레이머: 리액트 컴포넌트를 사용하는 웹페이지 빌더. 코드 사용 가능(Low-code)</a:t>
            </a:r>
          </a:p>
          <a:p>
            <a:pPr lvl="0"/>
            <a:r>
              <a:rPr/>
              <a:t>웹플로우: Code export를 지원하는 노코드 웹 빌더</a:t>
            </a:r>
          </a:p>
          <a:p>
            <a:pPr lvl="0"/>
            <a:r>
              <a:rPr/>
              <a:t>에어테이블: 스프레드시트와 같은 테이블 데이터를 기록/관리.</a:t>
            </a:r>
          </a:p>
          <a:p>
            <a:pPr lvl="0"/>
            <a:r>
              <a:rPr/>
              <a:t>재피어: 업무 자동화와 백엔드 기능을 구현할 수 있는 노코드 도구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마스터</a:t>
            </a:r>
          </a:p>
          <a:p>
            <a:pPr lvl="0"/>
            <a:r>
              <a:rPr/>
              <a:t>버블: 프론트엔드/백엔드/DB를 모두 가진 전천후 웹 애플리케이션 빌더</a:t>
            </a:r>
          </a:p>
          <a:p>
            <a:pPr lvl="0"/>
            <a:r>
              <a:rPr/>
              <a:t>플러터 플로우: 플러터(Flutter) 기반의 노코드 도구. 코드 사용가능(Low-code)</a:t>
            </a:r>
          </a:p>
          <a:p>
            <a:pPr lvl="0"/>
            <a:r>
              <a:rPr/>
              <a:t>싱크트리: 블록코딩형 백엔드 노코드 도구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프리토타입 (Pretotype)</a:t>
            </a:r>
          </a:p>
          <a:p>
            <a:pPr lvl="0"/>
            <a:r>
              <a:rPr/>
              <a:t>아주 기초적인 수준으로 작동하거나, 심지어는 작동하지 않아도 작동하는 것처럼 보이는 가짜 제품</a:t>
            </a:r>
          </a:p>
          <a:p>
            <a:pPr lvl="0"/>
            <a:r>
              <a:rPr b="1"/>
              <a:t>“fake it</a:t>
            </a:r>
            <a:r>
              <a:rPr/>
              <a:t> till you make it”</a:t>
            </a:r>
          </a:p>
          <a:p>
            <a:pPr lvl="1"/>
            <a:r>
              <a:rPr>
                <a:hlinkClick r:id="rId2"/>
              </a:rPr>
              <a:t>유의미한 실패는 성공의 어머니, 프리토타입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MVP (Minimum Viable Product)</a:t>
            </a:r>
          </a:p>
          <a:p>
            <a:pPr lvl="0"/>
            <a:r>
              <a:rPr/>
              <a:t>최소한의 가치를 달성하는 것을 목표로 하는 최소 기능 제품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버블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올인원 노코드 툴 버블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노코드의 주요 영역 3가지</a:t>
            </a:r>
          </a:p>
          <a:p>
            <a:pPr lvl="1"/>
            <a:r>
              <a:rPr/>
              <a:t>UI</a:t>
            </a:r>
          </a:p>
          <a:p>
            <a:pPr lvl="1"/>
            <a:r>
              <a:rPr/>
              <a:t>로직</a:t>
            </a:r>
          </a:p>
          <a:p>
            <a:pPr lvl="1"/>
            <a:r>
              <a:rPr/>
              <a:t>DB</a:t>
            </a:r>
          </a:p>
          <a:p>
            <a:pPr lvl="0"/>
            <a:r>
              <a:rPr/>
              <a:t>이 모두를 하나의 플랫폼에서 빌트인으로 묶어 제공하는 노코드 도구는 버블 이외에는 없다고 보아도 좋음.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쇼케이스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웹 사이트에서 개발자 도구(윈도우 기준 F12)를 열어, CSS 클래스 네이밍을 보면 버블로 만들어졌음을 확인할 수 있다.</a:t>
            </a:r>
          </a:p>
          <a:p>
            <a:pPr lvl="0"/>
            <a:r>
              <a:rPr>
                <a:hlinkClick r:id="rId2"/>
              </a:rPr>
              <a:t>씨그로</a:t>
            </a:r>
          </a:p>
          <a:p>
            <a:pPr lvl="1"/>
            <a:r>
              <a:rPr/>
              <a:t>이커머스 사업자의 성과를 관리하기 위한 분석 솔루션</a:t>
            </a:r>
          </a:p>
          <a:p>
            <a:pPr lvl="0"/>
            <a:r>
              <a:rPr>
                <a:hlinkClick r:id="rId3"/>
              </a:rPr>
              <a:t>히로인스</a:t>
            </a:r>
          </a:p>
          <a:p>
            <a:pPr lvl="1"/>
            <a:r>
              <a:rPr/>
              <a:t>운동하는 엄마들을 위한 커뮤니티</a:t>
            </a:r>
          </a:p>
          <a:p>
            <a:pPr lvl="0"/>
            <a:r>
              <a:rPr>
                <a:hlinkClick r:id="rId4"/>
              </a:rPr>
              <a:t>모두의 노코드</a:t>
            </a:r>
          </a:p>
          <a:p>
            <a:pPr lvl="1"/>
            <a:r>
              <a:rPr/>
              <a:t>노코드 사용자 커뮤니티 (주로 버블)</a:t>
            </a:r>
          </a:p>
          <a:p>
            <a:pPr lvl="0"/>
            <a:r>
              <a:rPr>
                <a:hlinkClick r:id="rId5"/>
              </a:rPr>
              <a:t>애드샐러드</a:t>
            </a:r>
          </a:p>
          <a:p>
            <a:pPr lvl="1"/>
            <a:r>
              <a:rPr/>
              <a:t>사용자 추적을 위한 리타게팅 링크를 생성하고 관리하는 마케팅 도우미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티켓의 가치</a:t>
            </a:r>
          </a:p>
          <a:p>
            <a:pPr lvl="0"/>
            <a:r>
              <a:rPr>
                <a:hlinkClick r:id="rId3"/>
              </a:rPr>
              <a:t>N분의1</a:t>
            </a:r>
          </a:p>
          <a:p>
            <a:pPr lvl="0"/>
            <a:r>
              <a:rPr>
                <a:hlinkClick r:id="rId4"/>
              </a:rPr>
              <a:t>글래들리</a:t>
            </a:r>
          </a:p>
          <a:p>
            <a:pPr lvl="0"/>
            <a:r>
              <a:rPr>
                <a:hlinkClick r:id="rId5"/>
              </a:rPr>
              <a:t>버블 쇼케이스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맛보기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프로젝트 생성과 미리보기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가입</a:t>
            </a:r>
          </a:p>
          <a:p>
            <a:pPr lvl="0"/>
            <a:r>
              <a:rPr/>
              <a:t>프로젝트 생성</a:t>
            </a:r>
          </a:p>
          <a:p>
            <a:pPr lvl="0"/>
            <a:r>
              <a:rPr/>
              <a:t>버블 에디터</a:t>
            </a:r>
          </a:p>
          <a:p>
            <a:pPr lvl="0"/>
            <a:r>
              <a:rPr/>
              <a:t>캔버스와 엘리먼트</a:t>
            </a:r>
          </a:p>
          <a:p>
            <a:pPr lvl="0"/>
            <a:r>
              <a:rPr/>
              <a:t>미리보기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웹 UI 레이아웃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각 엘리먼트가 갖는 프로퍼티의 소개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엘리먼트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버튼: 가장 기초가 되는 엘리먼트, 누르면 특정한 액션을 수행</a:t>
            </a:r>
          </a:p>
          <a:p>
            <a:pPr lvl="0"/>
            <a:r>
              <a:rPr/>
              <a:t>인풋: 사용자로부터 입력을 받는 엘리먼트, 기본적으로 텍스트 타입</a:t>
            </a:r>
          </a:p>
          <a:p>
            <a:pPr lvl="0"/>
            <a:r>
              <a:rPr/>
              <a:t>텍스트: 텍스트를 표시하는 엘리먼트</a:t>
            </a:r>
          </a:p>
          <a:p>
            <a:pPr lvl="0"/>
            <a:r>
              <a:rPr/>
              <a:t>이미지: 이미지를 표시하는 엘리먼트</a:t>
            </a:r>
          </a:p>
          <a:p>
            <a:pPr lvl="0"/>
            <a:r>
              <a:rPr/>
              <a:t>얼럿: 경고를 표시하는 엘리먼트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그룹: 쟁반처럼 엘리먼트를 담아서 묶어주는 사각형 엘리먼트</a:t>
            </a:r>
          </a:p>
          <a:p>
            <a:pPr lvl="0"/>
            <a:r>
              <a:rPr/>
              <a:t>리피팅 그룹: 리스트 형태의 데이터를 표시하거나 다루기 위해 사용하는 엘리먼트</a:t>
            </a:r>
          </a:p>
          <a:p>
            <a:pPr lvl="0"/>
            <a:r>
              <a:rPr/>
              <a:t>팝업: 바닥 위에 떠 있는 그룹 엘리먼트의 읠종</a:t>
            </a:r>
          </a:p>
          <a:p>
            <a:pPr lvl="0"/>
            <a:r>
              <a:rPr/>
              <a:t>플로팅 그룹: 팝업과 비슷하나 집중을 필요로 하지 않음.</a:t>
            </a:r>
          </a:p>
          <a:p>
            <a:pPr lvl="0"/>
            <a:r>
              <a:rPr/>
              <a:t>그룹 포커스: 임시적인 상위 레이어 표현이 필요할 때 사용되는 엘리먼트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모든 웹 UI는 사각형으로 이루어져 있다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이 사각형은</a:t>
            </a:r>
          </a:p>
          <a:p>
            <a:pPr lvl="1"/>
            <a:r>
              <a:rPr/>
              <a:t>색을 칠할 수 있고,</a:t>
            </a:r>
          </a:p>
          <a:p>
            <a:pPr lvl="1"/>
            <a:r>
              <a:rPr/>
              <a:t>4면에 선을 그을 수 있고,</a:t>
            </a:r>
          </a:p>
          <a:p>
            <a:pPr lvl="1"/>
            <a:r>
              <a:rPr/>
              <a:t>모서리를 둥글게 할 수 있고</a:t>
            </a:r>
          </a:p>
          <a:p>
            <a:pPr lvl="1"/>
            <a:r>
              <a:rPr/>
              <a:t>4방향으로 그림자를 드리우거나</a:t>
            </a:r>
          </a:p>
          <a:p>
            <a:pPr lvl="1"/>
            <a:r>
              <a:rPr/>
              <a:t>상하좌우에 여백을 주거나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안에 내용물을 담을 수 있다.</a:t>
            </a:r>
          </a:p>
          <a:p>
            <a:pPr lvl="1"/>
            <a:r>
              <a:rPr/>
              <a:t>내용물은 아무렇게나 배치하거나</a:t>
            </a:r>
          </a:p>
          <a:p>
            <a:pPr lvl="1"/>
            <a:r>
              <a:rPr/>
              <a:t>또는 세로/가로로 일렬 배치할 수 있고</a:t>
            </a:r>
          </a:p>
          <a:p>
            <a:pPr lvl="1"/>
            <a:r>
              <a:rPr/>
              <a:t>사각형과 내용물 사이에 간격을 줄 수 있다.</a:t>
            </a:r>
          </a:p>
          <a:p>
            <a:pPr lvl="0"/>
            <a:r>
              <a:rPr/>
              <a:t>박스모델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반응형 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가로 크기에 반응한다 하여 반응형.</a:t>
            </a:r>
          </a:p>
          <a:p>
            <a:pPr lvl="0"/>
            <a:r>
              <a:rPr/>
              <a:t>최근 웹 앱의 기본 스펙</a:t>
            </a:r>
          </a:p>
          <a:p>
            <a:pPr lvl="0"/>
            <a:r>
              <a:rPr/>
              <a:t>Mobile first</a:t>
            </a:r>
          </a:p>
          <a:p>
            <a:pPr lvl="1"/>
            <a:r>
              <a:rPr>
                <a:hlinkClick r:id="rId2"/>
              </a:rPr>
              <a:t>펫프렌즈</a:t>
            </a:r>
          </a:p>
          <a:p>
            <a:pPr lvl="1"/>
            <a:r>
              <a:rPr>
                <a:hlinkClick r:id="rId3"/>
              </a:rPr>
              <a:t>굿닥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그룹 엘리먼트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웹 UI를 구성하는 사각형의 기본 단위</a:t>
            </a:r>
          </a:p>
          <a:p>
            <a:pPr lvl="0"/>
            <a:r>
              <a:rPr/>
              <a:t>부모-자식(포함) 관계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Column과 Row 레이아웃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스프레드시트의 행과 열처럼 자식 엘리먼트들을 행(Row, 가로)으로 또는 열(Column, 세로)로 배치하는 그룹 엘리먼트의 레이아웃</a:t>
            </a:r>
          </a:p>
          <a:p>
            <a:pPr lvl="1"/>
            <a:r>
              <a:rPr/>
              <a:t>자식 엘리먼트의 배치</a:t>
            </a:r>
          </a:p>
          <a:p>
            <a:pPr lvl="2"/>
            <a:r>
              <a:rPr/>
              <a:t>시작 지점</a:t>
            </a:r>
          </a:p>
          <a:p>
            <a:pPr lvl="2"/>
            <a:r>
              <a:rPr/>
              <a:t>가운데</a:t>
            </a:r>
          </a:p>
          <a:p>
            <a:pPr lvl="2"/>
            <a:r>
              <a:rPr/>
              <a:t>끝 지점</a:t>
            </a:r>
          </a:p>
          <a:p>
            <a:pPr lvl="2"/>
            <a:r>
              <a:rPr/>
              <a:t>Space-around</a:t>
            </a:r>
          </a:p>
          <a:p>
            <a:pPr lvl="2"/>
            <a:r>
              <a:rPr/>
              <a:t>Space-between</a:t>
            </a:r>
          </a:p>
          <a:p>
            <a:pPr lvl="1"/>
            <a:r>
              <a:rPr/>
              <a:t>자식 엘리먼트 사이의 간격 지정</a:t>
            </a:r>
          </a:p>
          <a:p>
            <a:pPr lvl="0"/>
            <a:r>
              <a:rPr/>
              <a:t>반응형 구현을 위해 꼭 필요</a:t>
            </a:r>
          </a:p>
          <a:p>
            <a:pPr lvl="0"/>
            <a:r>
              <a:rPr/>
              <a:t>CSS Flexbox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컨디셔널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 표현식</a:t>
            </a:r>
          </a:p>
          <a:p>
            <a:pPr lvl="0"/>
            <a:r>
              <a:rPr/>
              <a:t>조건식은 평가 결과 Yes or No 값을 요구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쉽다.</a:t>
            </a:r>
          </a:p>
          <a:p>
            <a:pPr lvl="1"/>
            <a:r>
              <a:rPr/>
              <a:t>검은 화면에 텍스트를 보며 작업하는 것이 코딩의 진입장벽</a:t>
            </a:r>
          </a:p>
          <a:p>
            <a:pPr lvl="2"/>
            <a:r>
              <a:rPr/>
              <a:t>노코드 툴은 GUI를 사용해서 WYSIWYG 환경을 구축</a:t>
            </a:r>
          </a:p>
          <a:p>
            <a:pPr lvl="3"/>
            <a:r>
              <a:rPr/>
              <a:t>What you see is what you get</a:t>
            </a:r>
          </a:p>
          <a:p>
            <a:pPr lvl="1"/>
            <a:r>
              <a:rPr/>
              <a:t>쉽기 때문에 프로그래밍의 학습을 보조하거나 진입장벽을 낮춰주는 효과가 있음</a:t>
            </a:r>
          </a:p>
          <a:p>
            <a:pPr lvl="0"/>
            <a:r>
              <a:rPr/>
              <a:t>빠르다.</a:t>
            </a:r>
          </a:p>
          <a:p>
            <a:pPr lvl="1"/>
            <a:r>
              <a:rPr/>
              <a:t>개발의 많은 부분이 컴포넌트화, 모듈화되어 있고</a:t>
            </a:r>
          </a:p>
          <a:p>
            <a:pPr lvl="2"/>
            <a:r>
              <a:rPr/>
              <a:t>뚝딱뚝딱 가져다 쓰면 됨</a:t>
            </a:r>
          </a:p>
          <a:p>
            <a:pPr lvl="1"/>
            <a:r>
              <a:rPr/>
              <a:t>GUI를 사용하기 때문에 설계가 직관적임.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데이터베이스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타입과 프로퍼티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숫자와 텍스트의 차이</a:t>
            </a:r>
          </a:p>
          <a:p>
            <a:pPr lvl="1"/>
            <a:r>
              <a:rPr/>
              <a:t>숫자: 어떤 것의 양에 관한 정보</a:t>
            </a:r>
          </a:p>
          <a:p>
            <a:pPr lvl="1"/>
            <a:r>
              <a:rPr/>
              <a:t>텍스트: 글자의 순서에 대한 정보</a:t>
            </a:r>
          </a:p>
          <a:p>
            <a:pPr lvl="0"/>
            <a:r>
              <a:rPr/>
              <a:t>타입(Type): 정보의 형식, 종류</a:t>
            </a:r>
          </a:p>
          <a:p>
            <a:pPr lvl="1"/>
            <a:r>
              <a:rPr/>
              <a:t>타입이 같으면 연산을 할 수 있음.</a:t>
            </a:r>
          </a:p>
          <a:p>
            <a:pPr lvl="0"/>
            <a:r>
              <a:rPr/>
              <a:t>프로퍼티</a:t>
            </a:r>
          </a:p>
          <a:p>
            <a:pPr lvl="1"/>
            <a:r>
              <a:rPr/>
              <a:t>현실세계나 복잡한 개념을 데이터로 표현하는 방법</a:t>
            </a:r>
          </a:p>
          <a:p>
            <a:pPr lvl="1"/>
            <a:r>
              <a:rPr/>
              <a:t>키와 값(Key and value)의 구조로 되어있음</a:t>
            </a:r>
          </a:p>
          <a:p>
            <a:pPr lvl="1"/>
            <a:r>
              <a:rPr/>
              <a:t>프로퍼티를 소유하는 엔티티(객체)를 버블에서는 Thing이라고 함.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리스트와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리스트: 기본 타입이 여러 개 있는 것</a:t>
            </a:r>
          </a:p>
          <a:p>
            <a:pPr lvl="0"/>
            <a:r>
              <a:rPr/>
              <a:t>Thing : 프로퍼티를 가진 것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관계형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복잡한 현실세계의 구조를 데이터로 표현하기 위한 방법</a:t>
            </a:r>
          </a:p>
          <a:p>
            <a:pPr lvl="0"/>
            <a:r>
              <a:rPr/>
              <a:t>엔티티를 기준으로 테이블을 작성하고, 이 엔티티간의 관계를 지음으로써 복잡하게 중첩되는 구조를 만듦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데이터 바인딩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함께 업데이트 되도록 데이터와 UI를 연결</a:t>
            </a:r>
          </a:p>
          <a:p>
            <a:pPr lvl="1"/>
            <a:r>
              <a:rPr/>
              <a:t>항상 실시간 데이터를 보여줌.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워크플로우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이벤트와 액션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이벤트: ~ 하면</a:t>
            </a:r>
          </a:p>
          <a:p>
            <a:pPr lvl="1"/>
            <a:r>
              <a:rPr/>
              <a:t>서비스의 구동 중에 일어나는 어떤 사건 또는 현상</a:t>
            </a:r>
          </a:p>
          <a:p>
            <a:pPr lvl="1"/>
            <a:r>
              <a:rPr/>
              <a:t>이것을 트리거로 하여 액션을 실행함</a:t>
            </a:r>
          </a:p>
          <a:p>
            <a:pPr lvl="0"/>
            <a:r>
              <a:rPr/>
              <a:t>액션: ~한다</a:t>
            </a:r>
          </a:p>
          <a:p>
            <a:pPr lvl="1"/>
            <a:r>
              <a:rPr/>
              <a:t>이벤트가 발생했을 때 처리할 로직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조건으로 액션 분기하기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Only When 규칙을 사용해서 특정 조건 하에서만 워크플로우 실행시키기</a:t>
            </a:r>
          </a:p>
          <a:p>
            <a:pPr lvl="0"/>
            <a:r>
              <a:rPr/>
              <a:t>폴더 사용해서 워크플로우 정리하기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실습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MBTI 기반 심리테스트 만들기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기획/로직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화면</a:t>
            </a:r>
          </a:p>
          <a:p>
            <a:pPr lvl="1"/>
            <a:r>
              <a:rPr/>
              <a:t>랜딩 페이지</a:t>
            </a:r>
          </a:p>
          <a:p>
            <a:pPr lvl="1"/>
            <a:r>
              <a:rPr/>
              <a:t>설문 페이지</a:t>
            </a:r>
          </a:p>
          <a:p>
            <a:pPr lvl="2"/>
            <a:r>
              <a:rPr/>
              <a:t>최소 4개의 질문</a:t>
            </a:r>
          </a:p>
          <a:p>
            <a:pPr lvl="1"/>
            <a:r>
              <a:rPr/>
              <a:t>결과 페이지</a:t>
            </a:r>
          </a:p>
          <a:p>
            <a:pPr lvl="2"/>
            <a:r>
              <a:rPr/>
              <a:t>공유하기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디자인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디자인 레퍼런스 찾기</a:t>
            </a:r>
          </a:p>
          <a:p>
            <a:pPr lvl="0"/>
            <a:r>
              <a:rPr/>
              <a:t>레이아웃 참고하기</a:t>
            </a:r>
          </a:p>
          <a:p>
            <a:pPr lvl="0"/>
            <a:r>
              <a:rPr/>
              <a:t>폰트 및 디자인 토큰 참고하기</a:t>
            </a:r>
          </a:p>
          <a:p>
            <a:pPr lvl="0"/>
            <a:r>
              <a:rPr/>
              <a:t>대비의 원리</a:t>
            </a:r>
          </a:p>
          <a:p>
            <a:pPr lvl="0"/>
            <a:r>
              <a:rPr/>
              <a:t>색깔의 사용</a:t>
            </a:r>
          </a:p>
          <a:p>
            <a:pPr lvl="0"/>
            <a:r>
              <a:rPr/>
              <a:t>간격과 무게 중심</a:t>
            </a:r>
          </a:p>
          <a:p>
            <a:pPr lvl="0"/>
            <a:r>
              <a:rPr/>
              <a:t>반응형 디자인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개발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처음부터 규칙과 습관(컨벤션)을 철저히 따를 것.</a:t>
            </a:r>
          </a:p>
          <a:p>
            <a:pPr lvl="0"/>
            <a:r>
              <a:rPr/>
              <a:t>실시간 프리뷰와 디버깅 도구 사용하기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193800"/>
            <a:ext cx="615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저렴하다.</a:t>
            </a:r>
          </a:p>
          <a:p>
            <a:pPr lvl="1"/>
            <a:r>
              <a:rPr/>
              <a:t>개발 작업 측면:</a:t>
            </a:r>
          </a:p>
          <a:p>
            <a:pPr lvl="2"/>
            <a:r>
              <a:rPr/>
              <a:t>쉽고 빠르기 때문에 인력 부담 적음</a:t>
            </a:r>
          </a:p>
          <a:p>
            <a:pPr lvl="1"/>
            <a:r>
              <a:rPr/>
              <a:t>서비스 측면:</a:t>
            </a:r>
          </a:p>
          <a:p>
            <a:pPr lvl="2"/>
            <a:r>
              <a:rPr/>
              <a:t>작은 서비스인 경우 인프라 구축에 대한 유지비용이 적음</a:t>
            </a:r>
          </a:p>
          <a:p>
            <a:pPr lvl="0"/>
            <a:r>
              <a:rPr/>
              <a:t>1인 창업</a:t>
            </a:r>
          </a:p>
          <a:p>
            <a:pPr lvl="1"/>
            <a:r>
              <a:rPr/>
              <a:t>많은 인력이 필요치 않기에 혼자서도 MVP 등의 제작을 통해 PMF 검증 가능</a:t>
            </a:r>
          </a:p>
          <a:p>
            <a:pPr lvl="2"/>
            <a:r>
              <a:rPr/>
              <a:t>Product-Market Fit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느리다.</a:t>
            </a:r>
          </a:p>
          <a:p>
            <a:pPr lvl="1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1"/>
            <a:r>
              <a:rPr/>
              <a:t>느리고 로직을 최적화하기 어렵기 때문에 대용량 처리에 불리함</a:t>
            </a:r>
          </a:p>
          <a:p>
            <a:pPr lvl="0"/>
            <a:r>
              <a:rPr/>
              <a:t>확장이 어렵다.</a:t>
            </a:r>
          </a:p>
          <a:p>
            <a:pPr lvl="1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2"/>
            <a:r>
              <a:rPr/>
              <a:t>규칙(컨벤션)을 잘 지켜서 만들어야 한다.</a:t>
            </a:r>
          </a:p>
          <a:p>
            <a:pPr lvl="0"/>
            <a:r>
              <a:rPr/>
              <a:t>코딩에 비해 제한된 기능</a:t>
            </a:r>
          </a:p>
          <a:p>
            <a:pPr lvl="1"/>
            <a:r>
              <a:rPr/>
              <a:t>마음껏 코드를 사용해 기능을 구현할 수 있는 것에 비해, 기능이 제한되고 타협해야하는 필요 있음.</a:t>
            </a:r>
          </a:p>
          <a:p>
            <a:pPr lvl="2"/>
            <a:r>
              <a:rPr/>
              <a:t>와 이게 돼?</a:t>
            </a:r>
          </a:p>
          <a:p>
            <a:pPr lvl="2"/>
            <a:r>
              <a:rPr/>
              <a:t>와 이게 안돼?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브론즈 ~ 골드</a:t>
            </a:r>
          </a:p>
          <a:p>
            <a:pPr lvl="0"/>
            <a:r>
              <a:rPr/>
              <a:t>노션 : 정보 제공 위주의 웹 페이지 제작, 데이터베이스 활용</a:t>
            </a:r>
          </a:p>
          <a:p>
            <a:pPr lvl="0"/>
            <a:r>
              <a:rPr/>
              <a:t>피그마 : 벡터 디자인 및 UI 제작 도구</a:t>
            </a:r>
          </a:p>
          <a:p>
            <a:pPr lvl="0"/>
            <a:r>
              <a:rPr/>
              <a:t>구글 시트 : 스프레드시트 형식으로 데이터를 관리하며, API를 통해 DB로도 활용</a:t>
            </a:r>
          </a:p>
          <a:p>
            <a:pPr lvl="0"/>
            <a:r>
              <a:rPr/>
              <a:t>소프터/글라이드/아임웹 : 초심자도 쓰기 좋은 웹 빌더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2023-10-09T23:20:00Z</dcterms:created>
  <dcterms:modified xsi:type="dcterms:W3CDTF">2023-10-09T23:20:00Z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