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unch.co.kr/@ultra0034/136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피그마로 UI 디자인하기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복잡한 UI를 디자인할 때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가장 작은 것 부터 가장 큰 것의 순서로</a:t>
            </a:r>
          </a:p>
          <a:p>
            <a:pPr lvl="0"/>
            <a:r>
              <a:rPr/>
              <a:t>단위 테스트</a:t>
            </a:r>
          </a:p>
          <a:p>
            <a:pPr lvl="1" indent="-457200" marL="914400">
              <a:buAutoNum type="arabicPeriod"/>
            </a:pPr>
            <a:r>
              <a:rPr/>
              <a:t>텍스트의 내용을 바꾸어보기</a:t>
            </a:r>
          </a:p>
          <a:p>
            <a:pPr lvl="1" indent="-457200" marL="914400">
              <a:buAutoNum type="arabicPeriod"/>
            </a:pPr>
            <a:r>
              <a:rPr/>
              <a:t>반복되는 요소의 갯수를 바꾸어 보기</a:t>
            </a:r>
          </a:p>
          <a:p>
            <a:pPr lvl="1" indent="-457200" marL="914400">
              <a:buAutoNum type="arabicPeriod"/>
            </a:pPr>
            <a:r>
              <a:rPr/>
              <a:t>가로 크기(너비)를 변경해보기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디자인을 디벨롭하는 방법</a:t>
            </a:r>
          </a:p>
          <a:p>
            <a:pPr lvl="0"/>
            <a:r>
              <a:rPr/>
              <a:t>Trial &amp; Error</a:t>
            </a:r>
          </a:p>
          <a:p>
            <a:pPr lvl="0"/>
            <a:r>
              <a:rPr/>
              <a:t>반복과 재사용</a:t>
            </a:r>
          </a:p>
          <a:p>
            <a:pPr lvl="1"/>
            <a:r>
              <a:rPr/>
              <a:t>프로그램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피그마에 임포트하기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SVG</a:t>
            </a:r>
          </a:p>
          <a:p>
            <a:pPr lvl="0"/>
            <a:r>
              <a:rPr/>
              <a:t>Scalable Vector Graphics</a:t>
            </a:r>
          </a:p>
          <a:p>
            <a:pPr lvl="0"/>
            <a:r>
              <a:rPr/>
              <a:t>크롬 개발자도구 단축키</a:t>
            </a:r>
          </a:p>
          <a:p>
            <a:pPr lvl="1"/>
            <a:r>
              <a:rPr/>
              <a:t>윈도우: F12</a:t>
            </a:r>
          </a:p>
          <a:p>
            <a:pPr lvl="1"/>
            <a:r>
              <a:rPr/>
              <a:t>맥: Option + Cmd + J</a:t>
            </a:r>
          </a:p>
          <a:p>
            <a:pPr lvl="0"/>
            <a:r>
              <a:rPr/>
              <a:t>피그마에는 SVG 문법을 그대로 그래픽으로 임포트할 수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벡터와 비트맵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비트맵(Bitmap)</a:t>
            </a:r>
          </a:p>
          <a:p>
            <a:pPr lvl="0"/>
            <a:r>
              <a:rPr/>
              <a:t>비트(Bit): </a:t>
            </a:r>
            <a:r>
              <a:rPr>
                <a:latin typeface="Courier"/>
              </a:rPr>
              <a:t>1</a:t>
            </a:r>
            <a:r>
              <a:rPr/>
              <a:t> or </a:t>
            </a:r>
            <a:r>
              <a:rPr>
                <a:latin typeface="Courier"/>
              </a:rPr>
              <a:t>0</a:t>
            </a:r>
            <a:r>
              <a:rPr/>
              <a:t> / </a:t>
            </a:r>
            <a:r>
              <a:rPr>
                <a:latin typeface="Courier"/>
              </a:rPr>
              <a:t>Yes</a:t>
            </a:r>
            <a:r>
              <a:rPr/>
              <a:t> or </a:t>
            </a:r>
            <a:r>
              <a:rPr>
                <a:latin typeface="Courier"/>
              </a:rPr>
              <a:t>No</a:t>
            </a:r>
            <a:r>
              <a:rPr/>
              <a:t>, </a:t>
            </a:r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  <a:r>
              <a:rPr/>
              <a:t> / </a:t>
            </a:r>
            <a:r>
              <a:rPr>
                <a:latin typeface="Courier"/>
              </a:rPr>
              <a:t>On</a:t>
            </a:r>
            <a:r>
              <a:rPr/>
              <a:t> and </a:t>
            </a:r>
            <a:r>
              <a:rPr>
                <a:latin typeface="Courier"/>
              </a:rPr>
              <a:t>Off</a:t>
            </a:r>
          </a:p>
          <a:p>
            <a:pPr lvl="0"/>
            <a:r>
              <a:rPr/>
              <a:t>맵(Map, 2차원 평면에 그릴 수 있는 데이터)</a:t>
            </a:r>
          </a:p>
          <a:p>
            <a:pPr lvl="0"/>
            <a:r>
              <a:rPr/>
              <a:t>비트맵의 데이터 형식</a:t>
            </a:r>
          </a:p>
          <a:p>
            <a:pPr lvl="1" indent="-457200" marL="914400">
              <a:buAutoNum type="arabicPeriod"/>
            </a:pPr>
            <a:r>
              <a:rPr/>
              <a:t>1,1,000000</a:t>
            </a:r>
          </a:p>
          <a:p>
            <a:pPr lvl="1" indent="-457200" marL="914400">
              <a:buAutoNum type="arabicPeriod"/>
            </a:pPr>
            <a:r>
              <a:rPr/>
              <a:t>1,2,000000</a:t>
            </a:r>
          </a:p>
          <a:p>
            <a:pPr lvl="1" indent="-457200" marL="914400">
              <a:buAutoNum type="arabicPeriod"/>
            </a:pPr>
            <a:r>
              <a:rPr/>
              <a:t>1,3,FFFFFFF</a:t>
            </a:r>
          </a:p>
          <a:p>
            <a:pPr lvl="0"/>
            <a:r>
              <a:rPr/>
              <a:t>처리 속도가 빠른 대신 용량이 크다.</a:t>
            </a:r>
          </a:p>
          <a:p>
            <a:pPr lvl="1"/>
            <a:r>
              <a:rPr/>
              <a:t>해상도가 커질 때 기하급수적으로 커짐</a:t>
            </a:r>
          </a:p>
          <a:p>
            <a:pPr lvl="0"/>
            <a:r>
              <a:rPr/>
              <a:t>확대하면 픽셀의 형태가 보임. (깨짐)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벡터</a:t>
            </a:r>
          </a:p>
          <a:p>
            <a:pPr lvl="0"/>
            <a:r>
              <a:rPr/>
              <a:t>그림을 그리는 명령을 순차적으로 기록</a:t>
            </a:r>
          </a:p>
          <a:p>
            <a:pPr lvl="1" indent="-457200" marL="914400">
              <a:buAutoNum type="arabicPeriod"/>
            </a:pPr>
            <a:r>
              <a:rPr/>
              <a:t>10%, 50% 지점에서 90%, 40% 지점 까지 선을 그어라.</a:t>
            </a:r>
          </a:p>
          <a:p>
            <a:pPr lvl="1" indent="-457200" marL="914400">
              <a:buAutoNum type="arabicPeriod"/>
            </a:pPr>
            <a:r>
              <a:rPr/>
              <a:t>90%, 40% 지점에서 50%, 65% 지점 까지 선을 그어라</a:t>
            </a:r>
          </a:p>
          <a:p>
            <a:pPr lvl="1" indent="-457200" marL="914400">
              <a:buAutoNum type="arabicPeriod"/>
            </a:pPr>
            <a:r>
              <a:rPr/>
              <a:t>50%, 65% 지점에서 10%, 50% 지점까지 선을 그어라</a:t>
            </a:r>
          </a:p>
          <a:p>
            <a:pPr lvl="2"/>
            <a:r>
              <a:rPr/>
              <a:t>(이렇게 하면 삼각형이 그려짐)</a:t>
            </a:r>
          </a:p>
          <a:p>
            <a:pPr lvl="1" indent="-457200" marL="914400">
              <a:buAutoNum type="arabicPeriod"/>
            </a:pPr>
            <a:r>
              <a:rPr/>
              <a:t>1,2,3번에서 그은 선이 삼각형을 이루면, 그 안에 000000코드의 색을 채워라.</a:t>
            </a:r>
          </a:p>
          <a:p>
            <a:pPr lvl="0"/>
            <a:r>
              <a:rPr/>
              <a:t>용량이 적다. 아무리 확대해도 깨지지 않음.</a:t>
            </a:r>
          </a:p>
          <a:p>
            <a:pPr lvl="0"/>
            <a:r>
              <a:rPr/>
              <a:t>복잡한 이미지를 표시하려 할 수록, 용량이 커지고 처리속도가 느려짐.</a:t>
            </a:r>
          </a:p>
          <a:p>
            <a:pPr lvl="0"/>
            <a:r>
              <a:rPr/>
              <a:t>UI는 벡터 그래픽으로 되어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플러그인 (Plug-ins)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피그마가 기본으로 제공하는 기능들로 부족할 때 커뮤니티 플러그인을 사용할 수 있음.</a:t>
            </a:r>
          </a:p>
          <a:p>
            <a:pPr lvl="0"/>
            <a:r>
              <a:rPr/>
              <a:t>상당 부분의 자동화, 새로운 요소들, 편의 기능들로 구성되어 있으며 사용자가 제작하여 게시하기 때문에 업데이트나 지원에서 미비한 측면이 있음.</a:t>
            </a:r>
          </a:p>
          <a:p>
            <a:pPr lvl="0"/>
            <a:r>
              <a:rPr/>
              <a:t>지나치게 의존하면 업데이트 중단 이슈 발생 시 곤란할 수 있음.</a:t>
            </a:r>
          </a:p>
          <a:p>
            <a:pPr lvl="0"/>
            <a:r>
              <a:rPr/>
              <a:t>피그마 빠른실행, 검색 창: </a:t>
            </a:r>
            <a:r>
              <a:rPr>
                <a:latin typeface="Courier"/>
              </a:rPr>
              <a:t>Ctrl + P</a:t>
            </a:r>
            <a:r>
              <a:rPr/>
              <a:t> 또는 </a:t>
            </a:r>
            <a:r>
              <a:rPr>
                <a:latin typeface="Courier"/>
              </a:rPr>
              <a:t>Cmd + P</a:t>
            </a:r>
          </a:p>
          <a:p>
            <a:pPr lvl="1"/>
            <a:r>
              <a:rPr/>
              <a:t>Feather Icons</a:t>
            </a:r>
          </a:p>
          <a:p>
            <a:pPr lvl="1"/>
            <a:r>
              <a:rPr/>
              <a:t>Tinyfaces</a:t>
            </a:r>
          </a:p>
          <a:p>
            <a:pPr lvl="2"/>
            <a:r>
              <a:rPr/>
              <a:t>컴포넌트 또는 인스턴스 자체에서는 작동하지 않는다.</a:t>
            </a:r>
          </a:p>
          <a:p>
            <a:pPr lvl="1"/>
            <a:r>
              <a:rPr/>
              <a:t>Unsplash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컴포넌트(Components)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설계도</a:t>
            </a:r>
          </a:p>
          <a:p>
            <a:pPr lvl="1"/>
            <a:r>
              <a:rPr/>
              <a:t>똑같은 기능과 목적을 갖는 것을 여러 개 만들 수 있는 일종의 </a:t>
            </a:r>
            <a:r>
              <a:rPr b="1"/>
              <a:t>규칙</a:t>
            </a:r>
          </a:p>
          <a:p>
            <a:pPr lvl="0"/>
            <a:r>
              <a:rPr/>
              <a:t>모두 똑같이 만들지는 않는다. 항상 똑같은 모습이지 않다.</a:t>
            </a:r>
          </a:p>
          <a:p>
            <a:pPr lvl="1"/>
            <a:r>
              <a:rPr/>
              <a:t>변하지 않는 부분</a:t>
            </a:r>
          </a:p>
          <a:p>
            <a:pPr lvl="1"/>
            <a:r>
              <a:rPr/>
              <a:t>변하는 부분</a:t>
            </a:r>
          </a:p>
          <a:p>
            <a:pPr lvl="0"/>
            <a:r>
              <a:rPr/>
              <a:t>협업에 필요한 개념</a:t>
            </a:r>
          </a:p>
          <a:p>
            <a:pPr lvl="0"/>
            <a:r>
              <a:rPr/>
              <a:t>피그마에서는 보라색</a:t>
            </a:r>
            <a:r>
              <a:rPr>
                <a:latin typeface="Courier"/>
              </a:rPr>
              <a:t>#D1A8FF</a:t>
            </a:r>
            <a:r>
              <a:rPr/>
              <a:t> 으로 표시됨.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직접 설계하기</a:t>
            </a:r>
          </a:p>
          <a:p>
            <a:pPr lvl="0"/>
            <a:r>
              <a:rPr/>
              <a:t>인스턴스에서 무엇이 변하는지를 중심으로 설계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메인 컴포넌트 (Main 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인스턴스를 만들기 위한 설계도</a:t>
            </a:r>
          </a:p>
          <a:p>
            <a:pPr lvl="0"/>
            <a:r>
              <a:rPr/>
              <a:t>메인 컴포넌트의 내용은 중립적인 내용으로 넣어줍니다. (취향)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(Instances)</a:t>
            </a:r>
          </a:p>
          <a:p>
            <a:pPr lvl="0"/>
            <a:r>
              <a:rPr/>
              <a:t>메인 컴포넌트의 변화를 따라가는 복사본</a:t>
            </a:r>
          </a:p>
          <a:p>
            <a:pPr lvl="1"/>
            <a:r>
              <a:rPr b="1"/>
              <a:t>상속</a:t>
            </a:r>
            <a:r>
              <a:rPr/>
              <a:t>(Inheritances)</a:t>
            </a:r>
          </a:p>
          <a:p>
            <a:pPr lvl="0"/>
            <a:r>
              <a:rPr/>
              <a:t>인스턴스에서 변경한 부분은, 메인 컴포넌트의 속성을 따라가지 않는다.</a:t>
            </a:r>
          </a:p>
          <a:p>
            <a:pPr lvl="0"/>
            <a:r>
              <a:rPr/>
              <a:t>인스턴스에서는, </a:t>
            </a:r>
            <a:r>
              <a:rPr b="1"/>
              <a:t>메인 컴포넌트의 레이어 구조를 변경할 수 없다.</a:t>
            </a:r>
          </a:p>
          <a:p>
            <a:pPr lvl="1"/>
            <a:r>
              <a:rPr/>
              <a:t>때문에 보였다 안 보였다 하는 요소는, 레이어의 Visibility를 토글해서 표현한다. (Auto Layout과 함께 사용)</a:t>
            </a:r>
          </a:p>
          <a:p>
            <a:pPr lvl="1"/>
            <a:r>
              <a:rPr/>
              <a:t>Visibility 토글: </a:t>
            </a:r>
            <a:r>
              <a:rPr>
                <a:latin typeface="Courier"/>
              </a:rPr>
              <a:t>Ctrl + Shift + H</a:t>
            </a:r>
            <a:r>
              <a:rPr/>
              <a:t> 또는 </a:t>
            </a:r>
            <a:r>
              <a:rPr>
                <a:latin typeface="Courier"/>
              </a:rPr>
              <a:t>Cmd + Option + H</a:t>
            </a:r>
          </a:p>
          <a:p>
            <a:pPr lvl="1"/>
            <a:r>
              <a:rPr/>
              <a:t>따라서, 컴포넌트가 커버하는 모든 상황을 고려해서 모든 요소를 메인 컴포넌트에 만들어줘야 한다.</a:t>
            </a:r>
          </a:p>
          <a:p>
            <a:pPr lvl="0"/>
            <a:r>
              <a:rPr/>
              <a:t>인스턴스를 그냥 프레임으로 변환하기(Detach Instance): </a:t>
            </a:r>
            <a:r>
              <a:rPr>
                <a:latin typeface="Courier"/>
              </a:rPr>
              <a:t>Ctrl + Alt + B</a:t>
            </a:r>
            <a:r>
              <a:rPr/>
              <a:t> 혹은 </a:t>
            </a:r>
            <a:r>
              <a:rPr>
                <a:latin typeface="Courier"/>
              </a:rPr>
              <a:t>Cmd + Option + B</a:t>
            </a:r>
          </a:p>
          <a:p>
            <a:pPr lvl="0" indent="0" marL="0">
              <a:buNone/>
            </a:pPr>
            <a:r>
              <a:rPr b="1"/>
              <a:t>토글</a:t>
            </a:r>
            <a:r>
              <a:rPr/>
              <a:t>(Toggle): 누를 때마다 켜짐/꺼짐이 반복되는 버튼.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오버라이드(Override) = 변경(Changes)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프레임을 컴포넌트로 만들기: </a:t>
            </a:r>
            <a:r>
              <a:rPr>
                <a:latin typeface="Courier"/>
              </a:rPr>
              <a:t>Ctrl + Alt + K</a:t>
            </a:r>
            <a:r>
              <a:rPr/>
              <a:t> 또는 </a:t>
            </a:r>
            <a:r>
              <a:rPr>
                <a:latin typeface="Courier"/>
              </a:rPr>
              <a:t>Cmd + Option + K</a:t>
            </a:r>
          </a:p>
          <a:p>
            <a:pPr lvl="0"/>
            <a:r>
              <a:rPr/>
              <a:t>오버라이드를 메인 컴포넌트에 역수출하기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개발에서의 컴포넌트</a:t>
            </a:r>
          </a:p>
          <a:p>
            <a:pPr lvl="0"/>
            <a:r>
              <a:rPr/>
              <a:t>모듈화, 컴포넌트화, 토큰화</a:t>
            </a:r>
          </a:p>
          <a:p>
            <a:pPr lvl="0"/>
            <a:r>
              <a:rPr/>
              <a:t>반복과 재사용을 위한</a:t>
            </a:r>
          </a:p>
          <a:p>
            <a:pPr lvl="0"/>
            <a:r>
              <a:rPr/>
              <a:t>프론트엔드 프레임워크 리액트/뷰</a:t>
            </a:r>
          </a:p>
          <a:p>
            <a:pPr lvl="1"/>
            <a:r>
              <a:rPr/>
              <a:t>리액트: 페이스북(메타)이 개발해서 배포한 프론트엔드 프레임워크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&lt;Button/&gt;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"삭제"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bgColor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"#FF0000"</a:t>
            </a:r>
            <a:r>
              <a:rPr>
                <a:solidFill>
                  <a:srgbClr val="06287E"/>
                </a:solidFill>
                <a:latin typeface="Courier"/>
              </a:rPr>
              <a:t>/&gt;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중첩된 컴포넌트 (Nested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최대한 컴포넌트를 분리해서 만드는 것이 좋은 컴포넌트 활용법</a:t>
            </a:r>
          </a:p>
          <a:p>
            <a:pPr lvl="0"/>
            <a:r>
              <a:rPr/>
              <a:t>컴포넌트가 각각 조각으로 분리되어 있어, 유지보수에 용이</a:t>
            </a:r>
          </a:p>
          <a:p>
            <a:pPr lvl="0"/>
            <a:r>
              <a:rPr/>
              <a:t>일관된 규칙을 여러 컴포넌트의 여러 층위에서 사용할 수 있다.</a:t>
            </a:r>
          </a:p>
          <a:p>
            <a:pPr lvl="0"/>
            <a:r>
              <a:rPr/>
              <a:t>레이어 구조를 변경할 수 없을 때, Instance Swap을 통해 인스턴스를 폭넓게 활용할 수 있다.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스왑(Instance Swap)</a:t>
            </a:r>
          </a:p>
          <a:p>
            <a:pPr lvl="0"/>
            <a:r>
              <a:rPr/>
              <a:t>논리적으로 같은 레벨의 UI들을 서로 교체하는 방법</a:t>
            </a:r>
          </a:p>
          <a:p>
            <a:pPr lvl="1"/>
            <a:r>
              <a:rPr/>
              <a:t>논리적으로 같은 레벨이라는 것은, 서로 상호 교체가능하다는 의미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프로퍼티 (Component Properties)</a:t>
            </a:r>
          </a:p>
          <a:p>
            <a:pPr lvl="0"/>
            <a:r>
              <a:rPr/>
              <a:t>질문과 답변 형태의 정보를 컴포넌트에 매달아서, 그 값을 컴포넌트 내에서 활용하는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베리언트 (Variants)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변종 (생물)</a:t>
            </a:r>
          </a:p>
          <a:p>
            <a:pPr lvl="1"/>
            <a:r>
              <a:rPr/>
              <a:t>UI 요소의 </a:t>
            </a:r>
            <a:r>
              <a:rPr b="1"/>
              <a:t>상태(State)</a:t>
            </a:r>
            <a:r>
              <a:rPr/>
              <a:t>를 나타내기 위한 컴포넌트의 기능</a:t>
            </a:r>
          </a:p>
          <a:p>
            <a:pPr lvl="0"/>
            <a:r>
              <a:rPr/>
              <a:t>Combine as Variants 사용 시 레이어의 이름에 의해서 나뉨</a:t>
            </a:r>
          </a:p>
          <a:p>
            <a:pPr lvl="0"/>
            <a:r>
              <a:rPr/>
              <a:t>Variant끼리는 레이어 구조가 동일하든 안 하든 상관없음.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베리언트 네이밍</a:t>
            </a:r>
          </a:p>
          <a:p>
            <a:pPr lvl="0"/>
            <a:r>
              <a:rPr/>
              <a:t>키와 값의 형태로 네이밍</a:t>
            </a:r>
          </a:p>
          <a:p>
            <a:pPr lvl="1"/>
            <a:r>
              <a:rPr>
                <a:latin typeface="Courier"/>
              </a:rPr>
              <a:t>type=normal, isPremium=yes</a:t>
            </a:r>
          </a:p>
          <a:p>
            <a:pPr lvl="0"/>
            <a:r>
              <a:rPr/>
              <a:t>값의 종류에 따라 드롭다운, 또는 토글 버튼으로 구현된다.</a:t>
            </a:r>
          </a:p>
          <a:p>
            <a:pPr lvl="0"/>
            <a:r>
              <a:rPr/>
              <a:t>한 컴포넌트 내의 베리언트들은 모든 프로퍼티를 공유해야함.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포토샵, 일러스트레이터가 지배하던 세상에서</a:t>
            </a:r>
          </a:p>
          <a:p>
            <a:pPr lvl="1"/>
            <a:r>
              <a:rPr/>
              <a:t>편집 디자인을 위한 제품들은 디지털 소프트웨어 디자인에 있어 부족한 점이 많았음.</a:t>
            </a:r>
          </a:p>
          <a:p>
            <a:pPr lvl="0"/>
            <a:r>
              <a:rPr/>
              <a:t>스케치와 제플린으로,</a:t>
            </a:r>
          </a:p>
          <a:p>
            <a:pPr lvl="0"/>
            <a:r>
              <a:rPr/>
              <a:t>그리고 피그마가</a:t>
            </a:r>
          </a:p>
          <a:p>
            <a:pPr lvl="1"/>
            <a:r>
              <a:rPr>
                <a:hlinkClick r:id="rId2"/>
              </a:rPr>
              <a:t>스케치를 맥 전용으로 만드는 것이 자랑스러운 이유</a:t>
            </a:r>
          </a:p>
          <a:p>
            <a:pPr lvl="0"/>
            <a:r>
              <a:rPr/>
              <a:t>200억 달러에 어도비에 매각되다.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특징</a:t>
            </a:r>
          </a:p>
          <a:p>
            <a:pPr lvl="0"/>
            <a:r>
              <a:rPr/>
              <a:t>웹 앱, 그리고 클라우드 기반</a:t>
            </a:r>
          </a:p>
          <a:p>
            <a:pPr lvl="0"/>
            <a:r>
              <a:rPr/>
              <a:t>실시간 협업</a:t>
            </a:r>
          </a:p>
          <a:p>
            <a:pPr lvl="1"/>
            <a:r>
              <a:rPr/>
              <a:t>실시간 협업 커서</a:t>
            </a:r>
          </a:p>
          <a:p>
            <a:pPr lvl="1"/>
            <a:r>
              <a:rPr/>
              <a:t>캔버스 채팅</a:t>
            </a:r>
          </a:p>
          <a:p>
            <a:pPr lvl="0"/>
            <a:r>
              <a:rPr/>
              <a:t>벡터 그래픽 디자인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디자인 토큰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색상, 글꼴, 효과 등을 미리 정의해두고 반복해서 사용하는 방법</a:t>
            </a:r>
          </a:p>
          <a:p>
            <a:pPr lvl="0"/>
            <a:r>
              <a:rPr/>
              <a:t>Semantic Color</a:t>
            </a:r>
          </a:p>
          <a:p>
            <a:pPr lvl="1"/>
            <a:r>
              <a:rPr/>
              <a:t>색상에 의미를 부여하여, 디자인 과정에 효율성을 제고</a:t>
            </a:r>
          </a:p>
          <a:p>
            <a:pPr lvl="2"/>
            <a:r>
              <a:rPr/>
              <a:t>유저가 받아들일 때도 직관적으로 받아들이도록 유도할 수 있어 좋다.</a:t>
            </a:r>
          </a:p>
          <a:p>
            <a:pPr lvl="0"/>
            <a:r>
              <a:rPr/>
              <a:t>구조적 글쓰기</a:t>
            </a:r>
          </a:p>
          <a:p>
            <a:pPr lvl="1"/>
            <a:r>
              <a:rPr/>
              <a:t>헤딩</a:t>
            </a:r>
          </a:p>
          <a:p>
            <a:pPr lvl="1"/>
            <a:r>
              <a:rPr/>
              <a:t>본문</a:t>
            </a:r>
          </a:p>
          <a:p>
            <a:pPr lvl="1"/>
            <a:r>
              <a:rPr/>
              <a:t>Footnote</a:t>
            </a:r>
          </a:p>
          <a:p>
            <a:pPr lvl="0"/>
            <a:r>
              <a:rPr/>
              <a:t>효과 스타일</a:t>
            </a:r>
          </a:p>
          <a:p>
            <a:pPr lvl="1"/>
            <a:r>
              <a:rPr/>
              <a:t>그림자</a:t>
            </a:r>
          </a:p>
          <a:p>
            <a:pPr lvl="1"/>
            <a:r>
              <a:rPr/>
              <a:t>레이어 블러</a:t>
            </a:r>
          </a:p>
          <a:p>
            <a:pPr lvl="1"/>
            <a:r>
              <a:rPr/>
              <a:t>백그라운드 블러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모바일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Mobile-first</a:t>
            </a:r>
          </a:p>
          <a:p>
            <a:pPr lvl="0"/>
            <a:r>
              <a:rPr/>
              <a:t>min-max</a:t>
            </a:r>
          </a:p>
          <a:p>
            <a:pPr lvl="1"/>
            <a:r>
              <a:rPr/>
              <a:t>max-width: 최대 너비</a:t>
            </a:r>
          </a:p>
          <a:p>
            <a:pPr lvl="0"/>
            <a:r>
              <a:rPr/>
              <a:t>가로 사이즈가</a:t>
            </a:r>
          </a:p>
          <a:p>
            <a:pPr lvl="1"/>
            <a:r>
              <a:rPr/>
              <a:t>320 ~ 700(800)</a:t>
            </a:r>
          </a:p>
          <a:p>
            <a:pPr lvl="1"/>
            <a:r>
              <a:rPr/>
              <a:t>~ 1200</a:t>
            </a:r>
          </a:p>
          <a:p>
            <a:pPr lvl="1"/>
            <a:r>
              <a:rPr/>
              <a:t>1200 ~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단축키 일람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정사각형 그리기</a:t>
            </a:r>
          </a:p>
          <a:p>
            <a:pPr lvl="1"/>
            <a:r>
              <a:rPr>
                <a:latin typeface="Courier"/>
              </a:rPr>
              <a:t>Shift</a:t>
            </a:r>
            <a:r>
              <a:rPr/>
              <a:t> 키를 누른 채 드래그</a:t>
            </a:r>
          </a:p>
          <a:p>
            <a:pPr lvl="0"/>
            <a:r>
              <a:rPr/>
              <a:t>가운데를 중심으로 확대/축소하기</a:t>
            </a:r>
          </a:p>
          <a:p>
            <a:pPr lvl="1"/>
            <a:r>
              <a:rPr>
                <a:latin typeface="Courier"/>
              </a:rPr>
              <a:t>Alt</a:t>
            </a:r>
            <a:r>
              <a:rPr/>
              <a:t> 키를 누른 채 꼭짓점을 드래그</a:t>
            </a:r>
          </a:p>
          <a:p>
            <a:pPr lvl="0"/>
            <a:r>
              <a:rPr/>
              <a:t>요소 복제하기</a:t>
            </a:r>
          </a:p>
          <a:p>
            <a:pPr lvl="1"/>
            <a:r>
              <a:rPr/>
              <a:t>요소를 선택하고 </a:t>
            </a:r>
            <a:r>
              <a:rPr>
                <a:latin typeface="Courier"/>
              </a:rPr>
              <a:t>Alt</a:t>
            </a:r>
            <a:r>
              <a:rPr/>
              <a:t> (또는 </a:t>
            </a:r>
            <a:r>
              <a:rPr>
                <a:latin typeface="Courier"/>
              </a:rPr>
              <a:t>option</a:t>
            </a:r>
            <a:r>
              <a:rPr/>
              <a:t>) 키를 누른 채 드래그</a:t>
            </a:r>
          </a:p>
          <a:p>
            <a:pPr lvl="0"/>
            <a:r>
              <a:rPr/>
              <a:t>컬러 스포이드 : </a:t>
            </a:r>
            <a:r>
              <a:rPr>
                <a:latin typeface="Courier"/>
              </a:rPr>
              <a:t>i</a:t>
            </a:r>
            <a:r>
              <a:rPr/>
              <a:t> 키</a:t>
            </a:r>
          </a:p>
          <a:p>
            <a:pPr lvl="0"/>
            <a:r>
              <a:rPr/>
              <a:t>복제 단축키 </a:t>
            </a:r>
            <a:r>
              <a:rPr>
                <a:latin typeface="Courier"/>
              </a:rPr>
              <a:t>Ctrl + D</a:t>
            </a:r>
            <a:r>
              <a:rPr/>
              <a:t> 또는 </a:t>
            </a:r>
            <a:r>
              <a:rPr>
                <a:latin typeface="Courier"/>
              </a:rPr>
              <a:t>Cmd + D</a:t>
            </a:r>
          </a:p>
          <a:p>
            <a:pPr lvl="0"/>
            <a:r>
              <a:rPr/>
              <a:t>그룹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요소(자식) 선택: </a:t>
            </a:r>
            <a:r>
              <a:rPr>
                <a:latin typeface="Courier"/>
              </a:rPr>
              <a:t>Enter</a:t>
            </a:r>
          </a:p>
          <a:p>
            <a:pPr lvl="0"/>
            <a:r>
              <a:rPr/>
              <a:t>상위 요소(부모) 선택: </a:t>
            </a:r>
            <a:r>
              <a:rPr>
                <a:latin typeface="Courier"/>
              </a:rPr>
              <a:t>Shift + Enter</a:t>
            </a:r>
          </a:p>
          <a:p>
            <a:pPr lvl="0"/>
            <a:r>
              <a:rPr/>
              <a:t>다음 레이어 선택: </a:t>
            </a:r>
            <a:r>
              <a:rPr>
                <a:latin typeface="Courier"/>
              </a:rPr>
              <a:t>Tab</a:t>
            </a:r>
          </a:p>
          <a:p>
            <a:pPr lvl="0"/>
            <a:r>
              <a:rPr/>
              <a:t>이전 레이어 선택: </a:t>
            </a:r>
            <a:r>
              <a:rPr>
                <a:latin typeface="Courier"/>
              </a:rPr>
              <a:t>Shift + Tab</a:t>
            </a:r>
          </a:p>
          <a:p>
            <a:pPr lvl="0"/>
            <a:r>
              <a:rPr/>
              <a:t>현재 레벨의 모든 요소 접기: </a:t>
            </a:r>
            <a:r>
              <a:rPr>
                <a:latin typeface="Courier"/>
              </a:rPr>
              <a:t>Alt + L</a:t>
            </a:r>
            <a:r>
              <a:rPr/>
              <a:t> 또는 </a:t>
            </a:r>
            <a:r>
              <a:rPr>
                <a:latin typeface="Courier"/>
              </a:rPr>
              <a:t>Option + L</a:t>
            </a:r>
          </a:p>
          <a:p>
            <a:pPr lvl="0"/>
            <a:r>
              <a:rPr/>
              <a:t>더블 클릭으로 순차적으로 하위 엘리먼트 선택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을 누른 채 클릭하여 해당 위치의 엘리먼트 선택</a:t>
            </a:r>
          </a:p>
          <a:p>
            <a:pPr lvl="0"/>
            <a:r>
              <a:rPr>
                <a:latin typeface="Courier"/>
              </a:rPr>
              <a:t>Shift</a:t>
            </a:r>
            <a:r>
              <a:rPr/>
              <a:t> 를 누른 채 여러 엘리먼트를 동시에 선택</a:t>
            </a:r>
          </a:p>
          <a:p>
            <a:pPr lvl="0"/>
            <a:r>
              <a:rPr/>
              <a:t>레이어 이름 바꾸기: </a:t>
            </a:r>
            <a:r>
              <a:rPr>
                <a:latin typeface="Courier"/>
              </a:rPr>
              <a:t>Ctrl + R</a:t>
            </a:r>
            <a:r>
              <a:rPr/>
              <a:t> 또는 </a:t>
            </a:r>
            <a:r>
              <a:rPr>
                <a:latin typeface="Courier"/>
              </a:rPr>
              <a:t>Cmd + 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현재 레이어의 순서를 바로 위 레이어와 교체: </a:t>
            </a:r>
            <a:r>
              <a:rPr>
                <a:latin typeface="Courier"/>
              </a:rPr>
              <a:t>Ctrl + [</a:t>
            </a:r>
            <a:r>
              <a:rPr/>
              <a:t> 또는 </a:t>
            </a:r>
            <a:r>
              <a:rPr>
                <a:latin typeface="Courier"/>
              </a:rPr>
              <a:t>Cmd + [</a:t>
            </a:r>
          </a:p>
          <a:p>
            <a:pPr lvl="0"/>
            <a:r>
              <a:rPr/>
              <a:t>현재 레이어를 최상위로: </a:t>
            </a:r>
            <a:r>
              <a:rPr>
                <a:latin typeface="Courier"/>
              </a:rPr>
              <a:t>Ctrl + Shift + [</a:t>
            </a:r>
            <a:r>
              <a:rPr/>
              <a:t> 또는 </a:t>
            </a:r>
            <a:r>
              <a:rPr>
                <a:latin typeface="Courier"/>
              </a:rPr>
              <a:t>Cmd + Shift + [</a:t>
            </a:r>
          </a:p>
          <a:p>
            <a:pPr lvl="0"/>
            <a:r>
              <a:rPr/>
              <a:t>현재 레이어의 순서를 바로 아래 레이어와 교체: </a:t>
            </a:r>
            <a:r>
              <a:rPr>
                <a:latin typeface="Courier"/>
              </a:rPr>
              <a:t>Ctrl + ]</a:t>
            </a:r>
            <a:r>
              <a:rPr/>
              <a:t> 또는 </a:t>
            </a:r>
            <a:r>
              <a:rPr>
                <a:latin typeface="Courier"/>
              </a:rPr>
              <a:t>Cmd + ]</a:t>
            </a:r>
          </a:p>
          <a:p>
            <a:pPr lvl="0"/>
            <a:r>
              <a:rPr/>
              <a:t>현재 레이어를 최하위로: </a:t>
            </a:r>
            <a:r>
              <a:rPr>
                <a:latin typeface="Courier"/>
              </a:rPr>
              <a:t>Ctrl + Shift + ]</a:t>
            </a:r>
            <a:r>
              <a:rPr/>
              <a:t> 또는 </a:t>
            </a:r>
            <a:r>
              <a:rPr>
                <a:latin typeface="Courier"/>
              </a:rPr>
              <a:t>Cmd + Shift + ]</a:t>
            </a:r>
          </a:p>
          <a:p>
            <a:pPr lvl="0"/>
            <a:r>
              <a:rPr/>
              <a:t>선택한 요소들을 그룹: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선택한 요소들을 프레임에 담음: </a:t>
            </a:r>
            <a:r>
              <a:rPr>
                <a:latin typeface="Courier"/>
              </a:rPr>
              <a:t>Ctrl + Alt + G</a:t>
            </a:r>
            <a:r>
              <a:rPr/>
              <a:t> 또는 </a:t>
            </a:r>
            <a:r>
              <a:rPr>
                <a:latin typeface="Courier"/>
              </a:rPr>
              <a:t>Cmd + Option + G</a:t>
            </a:r>
          </a:p>
          <a:p>
            <a:pPr lvl="0"/>
            <a:r>
              <a:rPr/>
              <a:t>선택한 요소들을 오토 레이아웃으로 만듦: </a:t>
            </a:r>
            <a:r>
              <a:rPr>
                <a:latin typeface="Courier"/>
              </a:rPr>
              <a:t>Shift + A</a:t>
            </a:r>
          </a:p>
          <a:p>
            <a:pPr lvl="0"/>
            <a:r>
              <a:rPr/>
              <a:t>그룹 또는 프레임 해제: </a:t>
            </a:r>
            <a:r>
              <a:rPr>
                <a:latin typeface="Courier"/>
              </a:rPr>
              <a:t>Ctrl + Shift + G</a:t>
            </a:r>
            <a:r>
              <a:rPr/>
              <a:t> 또는 </a:t>
            </a:r>
            <a:r>
              <a:rPr>
                <a:latin typeface="Courier"/>
              </a:rPr>
              <a:t>Cmd + Shift + G</a:t>
            </a:r>
          </a:p>
          <a:p>
            <a:pPr lvl="0"/>
            <a:r>
              <a:rPr/>
              <a:t>잘라내기: </a:t>
            </a:r>
            <a:r>
              <a:rPr>
                <a:latin typeface="Courier"/>
              </a:rPr>
              <a:t>Ctrl + X</a:t>
            </a:r>
            <a:r>
              <a:rPr/>
              <a:t> 또는 </a:t>
            </a:r>
            <a:r>
              <a:rPr>
                <a:latin typeface="Courier"/>
              </a:rPr>
              <a:t>Cmd + X</a:t>
            </a:r>
          </a:p>
          <a:p>
            <a:pPr lvl="0"/>
            <a:r>
              <a:rPr/>
              <a:t>선택한 요소를 클립보드와 교체하기: </a:t>
            </a:r>
            <a:r>
              <a:rPr>
                <a:latin typeface="Courier"/>
              </a:rPr>
              <a:t>Ctrl + Shift + R</a:t>
            </a:r>
            <a:r>
              <a:rPr/>
              <a:t> 또는 </a:t>
            </a:r>
            <a:r>
              <a:rPr>
                <a:latin typeface="Courier"/>
              </a:rPr>
              <a:t>Cmd + Shift + R</a:t>
            </a:r>
          </a:p>
          <a:p>
            <a:pPr lvl="0"/>
            <a:r>
              <a:rPr/>
              <a:t>요소간의 거리 재기: 요소를 선택 후 </a:t>
            </a:r>
            <a:r>
              <a:rPr>
                <a:latin typeface="Courier"/>
              </a:rPr>
              <a:t>Alt</a:t>
            </a:r>
            <a:r>
              <a:rPr/>
              <a:t> 또는 </a:t>
            </a:r>
            <a:r>
              <a:rPr>
                <a:latin typeface="Courier"/>
              </a:rPr>
              <a:t>Option</a:t>
            </a:r>
            <a:r>
              <a:rPr/>
              <a:t> 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캔버스 (Canvas)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가로/세로로 배치된 작업공간</a:t>
            </a:r>
          </a:p>
          <a:p>
            <a:pPr lvl="0"/>
            <a:r>
              <a:rPr>
                <a:latin typeface="Courier"/>
              </a:rPr>
              <a:t>Space bar</a:t>
            </a:r>
            <a:r>
              <a:rPr/>
              <a:t> 를 누른채로 드래그해서 캔버스를 이동할 수 있고</a:t>
            </a:r>
          </a:p>
          <a:p>
            <a:pPr lvl="0"/>
            <a:r>
              <a:rPr>
                <a:latin typeface="Courier"/>
              </a:rPr>
              <a:t>Ctrl + Wheel Up/Down</a:t>
            </a:r>
            <a:r>
              <a:rPr/>
              <a:t> 으로 확대 축소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레이어 (Layers)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= 엘리먼트 (Elements)</a:t>
            </a:r>
          </a:p>
          <a:p>
            <a:pPr lvl="0"/>
            <a:r>
              <a:rPr/>
              <a:t>레이어 트리(Layer Tree)</a:t>
            </a:r>
          </a:p>
          <a:p>
            <a:pPr lvl="1"/>
            <a:r>
              <a:rPr/>
              <a:t>화면에 보이는 모든 것이 레이어 트리에 레이어로 존재</a:t>
            </a:r>
          </a:p>
          <a:p>
            <a:pPr lvl="0"/>
            <a:r>
              <a:rPr/>
              <a:t>버드 아이 뷰(Bird-eye View)</a:t>
            </a:r>
          </a:p>
          <a:p>
            <a:pPr lvl="1"/>
            <a:r>
              <a:rPr/>
              <a:t>캔버스의 Z축 암시</a:t>
            </a:r>
          </a:p>
          <a:p>
            <a:pPr lvl="1"/>
            <a:r>
              <a:rPr/>
              <a:t>레이어 순서에 의해서 요소들이 서로 가려지거나, 가리는 관계를 가짐.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오른쪽 패널 Right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디자인</a:t>
            </a:r>
          </a:p>
          <a:p>
            <a:pPr lvl="1"/>
            <a:r>
              <a:rPr/>
              <a:t>프로퍼티 패널</a:t>
            </a:r>
          </a:p>
          <a:p>
            <a:pPr lvl="2"/>
            <a:r>
              <a:rPr/>
              <a:t>레이어 요소의 프로퍼티들을 편집할 수 있음.</a:t>
            </a:r>
          </a:p>
          <a:p>
            <a:pPr lvl="2"/>
            <a:r>
              <a:rPr/>
              <a:t>프로퍼티는 레이어 요소 마다 다르게 구성됨.</a:t>
            </a:r>
          </a:p>
          <a:p>
            <a:pPr lvl="0"/>
            <a:r>
              <a:rPr/>
              <a:t>프로토타입</a:t>
            </a:r>
          </a:p>
          <a:p>
            <a:pPr lvl="1"/>
            <a:r>
              <a:rPr/>
              <a:t>인터랙션을 정의하는 영역</a:t>
            </a:r>
          </a:p>
          <a:p>
            <a:pPr lvl="1"/>
            <a:r>
              <a:rPr/>
              <a:t>Frame으로 구성된 화면 간의 변화 내용을 자동으로 추적하여 애니메이션을 적용함.</a:t>
            </a:r>
          </a:p>
          <a:p>
            <a:pPr lvl="2"/>
            <a:r>
              <a:rPr/>
              <a:t>레이어 이름과 구조 등을 통해 그 전 프레임과 현재 프레임 사이에 동일한 객체로 판정이 되어야 애니메이션 적용</a:t>
            </a:r>
          </a:p>
          <a:p>
            <a:pPr lvl="2"/>
            <a:r>
              <a:rPr/>
              <a:t>키 프레임 애니메이션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웹은 사각형으로 되어 있다.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웹 뿐만이 아닌, 모든 디스플레이 기반의 소프트웨어 UI는 사각형으로 이루어져 있다.</a:t>
            </a:r>
          </a:p>
          <a:p>
            <a:pPr lvl="0"/>
            <a:r>
              <a:rPr/>
              <a:t>이 사각형에는</a:t>
            </a:r>
          </a:p>
          <a:p>
            <a:pPr lvl="1"/>
            <a:r>
              <a:rPr/>
              <a:t>면에 </a:t>
            </a:r>
            <a:r>
              <a:rPr b="1"/>
              <a:t>색을 채울 수 있고</a:t>
            </a:r>
            <a:r>
              <a:rPr/>
              <a:t> - 단색 - 그라디언트 - 이미지(그림)</a:t>
            </a:r>
          </a:p>
          <a:p>
            <a:pPr lvl="1"/>
            <a:r>
              <a:rPr/>
              <a:t>사각형 모양의 </a:t>
            </a:r>
            <a:r>
              <a:rPr b="1"/>
              <a:t>선(외곽선)을 그릴 수 있고</a:t>
            </a:r>
            <a:r>
              <a:rPr/>
              <a:t> - 굵기 - 색 - 패턴</a:t>
            </a:r>
          </a:p>
          <a:p>
            <a:pPr lvl="1"/>
            <a:r>
              <a:rPr b="1"/>
              <a:t>모서리를 둥글게</a:t>
            </a:r>
            <a:r>
              <a:rPr/>
              <a:t> 할 수 있다</a:t>
            </a:r>
          </a:p>
          <a:p>
            <a:pPr lvl="1"/>
            <a:r>
              <a:rPr b="1"/>
              <a:t>그림자를 줄 수 있다.</a:t>
            </a:r>
            <a:r>
              <a:rPr/>
              <a:t> - 안쪽 - 바깥쪽</a:t>
            </a:r>
          </a:p>
          <a:p>
            <a:pPr lvl="1"/>
            <a:r>
              <a:rPr b="1"/>
              <a:t>블러</a:t>
            </a:r>
            <a:r>
              <a:rPr/>
              <a:t> 효과를 줄 수 있다.</a:t>
            </a:r>
          </a:p>
          <a:p>
            <a:pPr lvl="1"/>
            <a:r>
              <a:rPr b="1"/>
              <a:t>안에 다른 요소를 담을 수 있다.</a:t>
            </a:r>
          </a:p>
          <a:p>
            <a:pPr lvl="2"/>
            <a:r>
              <a:rPr/>
              <a:t>이 때 다른 프레임을 포함하는 (담고 있는) 프레임을 </a:t>
            </a:r>
            <a:r>
              <a:rPr b="1"/>
              <a:t>부모</a:t>
            </a:r>
            <a:r>
              <a:rPr/>
              <a:t>, 담겨진(혹은 포함된) 프레임을 </a:t>
            </a:r>
            <a:r>
              <a:rPr b="1"/>
              <a:t>자식</a:t>
            </a:r>
            <a:r>
              <a:rPr/>
              <a:t>이라고 부름.</a:t>
            </a:r>
          </a:p>
          <a:p>
            <a:pPr lvl="2"/>
            <a:r>
              <a:rPr b="1"/>
              <a:t>Clip Content</a:t>
            </a:r>
            <a:r>
              <a:rPr/>
              <a:t> 를 체크하면, 프레임 모양대로 마스킹을 할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프레임(Frames)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제한, 제약</a:t>
            </a:r>
          </a:p>
          <a:p>
            <a:pPr lvl="1"/>
            <a:r>
              <a:rPr/>
              <a:t>Relative to parents</a:t>
            </a:r>
          </a:p>
          <a:p>
            <a:pPr lvl="0"/>
            <a:r>
              <a:rPr/>
              <a:t>부모 프레임의 크기가 변할 때 자식 프레임의 위치 또는 크기를 그에 따라 변경하는 규칙</a:t>
            </a:r>
          </a:p>
          <a:p>
            <a:pPr lvl="0"/>
            <a:r>
              <a:rPr/>
              <a:t>자식 프레임은 디폴트로 부모 프레임의 </a:t>
            </a:r>
            <a:r>
              <a:rPr b="1"/>
              <a:t>왼쪽</a:t>
            </a:r>
            <a:r>
              <a:rPr/>
              <a:t>과 </a:t>
            </a:r>
            <a:r>
              <a:rPr b="1"/>
              <a:t>위쪽</a:t>
            </a:r>
            <a:r>
              <a:rPr/>
              <a:t> 사이의 거리를 유지한다.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오토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CSS의 Flexbox에 해당</a:t>
            </a:r>
          </a:p>
          <a:p>
            <a:pPr lvl="0"/>
            <a:r>
              <a:rPr/>
              <a:t>패딩(Padding)과 갭(Gap)을 가지고 자식 프레임을 일렬로 (가로, 세로) 자동 배치하는 것.</a:t>
            </a:r>
          </a:p>
          <a:p>
            <a:pPr lvl="0"/>
            <a:r>
              <a:rPr/>
              <a:t>오토 레이아웃은 </a:t>
            </a:r>
            <a:r>
              <a:rPr b="1"/>
              <a:t>기본적으로</a:t>
            </a:r>
            <a:r>
              <a:rPr/>
              <a:t> 자식 엘리먼트의 크기에 맞게 알아서 조정된다.</a:t>
            </a:r>
          </a:p>
          <a:p>
            <a:pPr lvl="0"/>
            <a:r>
              <a:rPr/>
              <a:t>단축키는 </a:t>
            </a:r>
            <a:r>
              <a:rPr>
                <a:latin typeface="Courier"/>
              </a:rPr>
              <a:t>Shift +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오토 레이아웃을 사용하는 이유</a:t>
            </a:r>
          </a:p>
          <a:p>
            <a:pPr lvl="0"/>
            <a:r>
              <a:rPr/>
              <a:t>동적으로 늘어나는 컨텐츠에 대한 대응.</a:t>
            </a:r>
          </a:p>
          <a:p>
            <a:pPr lvl="0"/>
            <a:r>
              <a:rPr/>
              <a:t>반응형 웹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그룹(Groups)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프레임과 그룹</a:t>
            </a:r>
          </a:p>
          <a:p>
            <a:pPr lvl="1"/>
            <a:r>
              <a:rPr/>
              <a:t>프레임: 쟁반에 비유</a:t>
            </a:r>
          </a:p>
          <a:p>
            <a:pPr lvl="2"/>
            <a:r>
              <a:rPr/>
              <a:t>그 자체로 사각형</a:t>
            </a:r>
          </a:p>
          <a:p>
            <a:pPr lvl="1"/>
            <a:r>
              <a:rPr/>
              <a:t>그룹: 노끈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2023-11-24T19:32:55Z</dcterms:created>
  <dcterms:modified xsi:type="dcterms:W3CDTF">2023-11-24T19:32:55Z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