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정적 데이터와 동적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정적(Static)이라 함은, 소프트웨어가 실행되고서 종료될 때까지 바뀌지 않는 값(Values)을 말함.</a:t>
            </a:r>
          </a:p>
          <a:p>
            <a:pPr lvl="1"/>
            <a:r>
              <a:rPr/>
              <a:t>그의 반대인 동적(Dynamic)이라는 말은 소프트웨어의 실행 중에 유저의 입력, 매개변수 또는 참조 데이터의 변화로 인해 변경된다는 의미를 지님.</a:t>
            </a:r>
          </a:p>
          <a:p>
            <a:pPr lvl="1"/>
            <a:r>
              <a:rPr/>
              <a:t>쉽게 말해 상황에 따라 바뀌는 것은 동적, 그렇지 않은 것은 정적이라고 보면 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표현식 (Bubble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시트, 노션 등에서 사용하는 수식(Formula)에 해당하는 버블의 독자 문법</a:t>
            </a:r>
          </a:p>
          <a:p>
            <a:pPr lvl="0"/>
            <a:r>
              <a:rPr/>
              <a:t>최종적으로 하나의 타입을 가진 값으로 </a:t>
            </a:r>
            <a:r>
              <a:rPr b="1"/>
              <a:t>평가된다.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평가되다(Evaluate)</a:t>
            </a:r>
          </a:p>
          <a:p>
            <a:pPr lvl="0"/>
            <a:r>
              <a:rPr/>
              <a:t>수식 또는 표현식을 풀이하여 최종적으로 하나의 값으로 도출하는 것.</a:t>
            </a:r>
          </a:p>
          <a:p>
            <a:pPr lvl="0"/>
            <a:r>
              <a:rPr/>
              <a:t>주로 UI 또는 워크플로우에서 동적인 값을 입력하기 위해 사용</a:t>
            </a:r>
          </a:p>
          <a:p>
            <a:pPr lvl="0"/>
            <a:r>
              <a:rPr/>
              <a:t>조건식은 </a:t>
            </a:r>
            <a:r>
              <a:rPr>
                <a:latin typeface="Courier"/>
              </a:rPr>
              <a:t>Yes/No</a:t>
            </a:r>
            <a:r>
              <a:rPr/>
              <a:t> 타입의 값으로 평가됨.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 이름은 URL에 반영되므로, 영어로 써주어야 함.</a:t>
            </a:r>
          </a:p>
          <a:p>
            <a:pPr lvl="0"/>
            <a:r>
              <a:rPr/>
              <a:t>속성</a:t>
            </a:r>
          </a:p>
          <a:p>
            <a:pPr lvl="1"/>
            <a:r>
              <a:rPr/>
              <a:t>Page title </a:t>
            </a:r>
            <a:r>
              <a:rPr>
                <a:latin typeface="Courier"/>
              </a:rPr>
              <a:t>text</a:t>
            </a:r>
            <a:r>
              <a:rPr/>
              <a:t> : 페이지 제목. 탭 이름이나 브라우저 제목창에 표시된다.</a:t>
            </a:r>
          </a:p>
          <a:p>
            <a:pPr lvl="1"/>
            <a:r>
              <a:rPr/>
              <a:t>This page is a native app </a:t>
            </a:r>
            <a:r>
              <a:rPr>
                <a:latin typeface="Courier"/>
              </a:rPr>
              <a:t>boolean</a:t>
            </a:r>
          </a:p>
          <a:p>
            <a:pPr lvl="1"/>
            <a:r>
              <a:rPr/>
              <a:t>Mobile version</a:t>
            </a:r>
          </a:p>
          <a:p>
            <a:pPr lvl="1"/>
            <a:r>
              <a:rPr/>
              <a:t>Type of content</a:t>
            </a:r>
          </a:p>
          <a:p>
            <a:pPr lvl="2"/>
            <a:r>
              <a:rPr/>
              <a:t>Type of content를 지정한 페이지에서는 </a:t>
            </a:r>
            <a:r>
              <a:rPr>
                <a:latin typeface="Courier"/>
              </a:rPr>
              <a:t>Current Page</a:t>
            </a:r>
            <a:r>
              <a:rPr/>
              <a:t> 표현식을 사용해 해당 타입의 데이터에 접근이 가능하며</a:t>
            </a:r>
          </a:p>
          <a:p>
            <a:pPr lvl="2"/>
            <a:r>
              <a:rPr/>
              <a:t>또한 이 페이지에 접근 시 </a:t>
            </a:r>
            <a:r>
              <a:rPr>
                <a:latin typeface="Courier"/>
              </a:rPr>
              <a:t>Data to Send</a:t>
            </a:r>
            <a:r>
              <a:rPr/>
              <a:t> 필드를 통해 해당 페이지에 지정된 타입의 값을 하나 ‘물고 들어와야’ 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표준 관계형 데이터베이스의 형태를 따르고 있어 CRUD와 관련한 작업이 모두 원활</a:t>
            </a:r>
          </a:p>
          <a:p>
            <a:pPr lvl="0"/>
            <a:r>
              <a:rPr/>
              <a:t>CMS 수준이 아닌 상용 서비스를 구축할 수 있을 정도의 복잡한 구성이 가능한 것이 다른 노코드 도구와 차별화되는 점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</a:t>
            </a:r>
          </a:p>
          <a:p>
            <a:pPr lvl="0"/>
            <a:r>
              <a:rPr/>
              <a:t>텍스트, 숫자, Yes/No, Thing 등 버블에서 다루는 정보의 형태</a:t>
            </a:r>
          </a:p>
          <a:p>
            <a:pPr lvl="0"/>
            <a:r>
              <a:rPr/>
              <a:t>버블의 데이터베이스에는 데이터가 </a:t>
            </a:r>
            <a:r>
              <a:rPr>
                <a:latin typeface="Courier"/>
              </a:rPr>
              <a:t>Thing</a:t>
            </a:r>
            <a:r>
              <a:rPr/>
              <a:t>의 형태로 저장된다.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/>
            <a:r>
              <a:rPr/>
              <a:t>각 CREATE, READ, UPDATE, DELETE의 약자로 데이터베이스를 다루는 기본 조작의 일람</a:t>
            </a:r>
          </a:p>
          <a:p>
            <a:pPr lvl="1"/>
            <a:r>
              <a:rPr/>
              <a:t>데이터베이스와 관련해서는 이것만 알면 된다고 말해도 좋은 정도.</a:t>
            </a:r>
          </a:p>
          <a:p>
            <a:pPr lvl="1"/>
            <a:r>
              <a:rPr/>
              <a:t>그러나 복잡한 소프트웨어의 각종 기능을 CRUD로 설명할 수 있으려면 장시간의 경험과 연습이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기본 타입(Basic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텍스트(Text)</a:t>
            </a:r>
          </a:p>
          <a:p>
            <a:pPr lvl="0"/>
            <a:r>
              <a:rPr/>
              <a:t>숫자(Number)</a:t>
            </a:r>
          </a:p>
          <a:p>
            <a:pPr lvl="0"/>
            <a:r>
              <a:rPr/>
              <a:t>숫자 범위(Numeric Range)</a:t>
            </a:r>
          </a:p>
          <a:p>
            <a:pPr lvl="0"/>
            <a:r>
              <a:rPr/>
              <a:t>날짜(Date) // 시간을 포함</a:t>
            </a:r>
          </a:p>
          <a:p>
            <a:pPr lvl="0"/>
            <a:r>
              <a:rPr/>
              <a:t>기간(Date range)</a:t>
            </a:r>
          </a:p>
          <a:p>
            <a:pPr lvl="0"/>
            <a:r>
              <a:rPr/>
              <a:t>시간상 간격(Date interval)</a:t>
            </a:r>
          </a:p>
          <a:p>
            <a:pPr lvl="0"/>
            <a:r>
              <a:rPr/>
              <a:t>예 또는 아니오(Yes or No) // 불리언(Boolean)</a:t>
            </a:r>
          </a:p>
          <a:p>
            <a:pPr lvl="0"/>
            <a:r>
              <a:rPr/>
              <a:t>파일(File)</a:t>
            </a:r>
          </a:p>
          <a:p>
            <a:pPr lvl="0"/>
            <a:r>
              <a:rPr/>
              <a:t>이미지(Image)</a:t>
            </a:r>
          </a:p>
          <a:p>
            <a:pPr lvl="0"/>
            <a:r>
              <a:rPr/>
              <a:t>지리적 주소(Geographic Address)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띵 (Things, 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기본 제공되는 기본 타입 외에 유저가 생성하는 타입.</a:t>
            </a:r>
          </a:p>
          <a:p>
            <a:pPr lvl="0"/>
            <a:r>
              <a:rPr/>
              <a:t>프로퍼티(필드)를 가진 것.</a:t>
            </a:r>
          </a:p>
          <a:p>
            <a:pPr lvl="1"/>
            <a:r>
              <a:rPr/>
              <a:t>프로퍼티는 키와 타입을 가진 값의 구조로 된 정보를 말함</a:t>
            </a:r>
          </a:p>
          <a:p>
            <a:pPr lvl="0"/>
            <a:r>
              <a:rPr/>
              <a:t>구글시트 등의 2차원 데이터베이스에서는 컬럼을 프로퍼티에 할당하여 저장하므로 Thing과 2차원 데이터베이스가 서로 호환된다</a:t>
            </a:r>
          </a:p>
          <a:p>
            <a:pPr lvl="0"/>
            <a:r>
              <a:rPr/>
              <a:t>즉 Data types 로 타입을 정의했다면, 해당 타입을 따르는 실제 값이 입력된 레코드를 Thing이라고 부르는 것.</a:t>
            </a:r>
          </a:p>
          <a:p>
            <a:pPr lvl="0"/>
            <a:r>
              <a:rPr/>
              <a:t>Thing에 대한 이해가 곧 버블 데이터베이스의 골자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2023-11-25T21:00:27Z</dcterms:created>
  <dcterms:modified xsi:type="dcterms:W3CDTF">2023-11-25T21:00:27Z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