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556450"/>
            <a:ext cx="4645152" cy="39030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563847"/>
            <a:ext cx="4645152" cy="38950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50914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ko-KR"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</a:p>
          <a:p>
            <a:pPr lvl="0"/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2023-11-26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dirty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dirty="0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24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isquiet.io/@grum_jeon/makerlog/%EC%97%91%EC%85%80-%EC%8B%9C%ED%8A%B8-%ED%95%98%EB%82%98%EB%A1%9C-%EC%8B%9C%EC%9E%91%ED%95%B4-%EC%97%B0%EA%B0%84-%EC%88%98%EC%8B%AD%EC%96%B5%EC%9D%84-%EB%B2%8C%EC%96%B4%EB%93%A4%EC%9D%B4%EB%8A%94-%EC%82%AC%EB%9E%8C%EC%9D%B4-%ED%95%9C%EB%91%98%EC%9D%B4-%EC%95%84%EB%8B%88%EB%8B%A4-feat-9%EC%B2%9C%EC%96%B5-%EC%83%81%EC%9E%A5%ED%9A%8C%EC%82%AC-%ED%8F%AC%ED%95%A8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구글 시트로 데이터 관리하기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객체(Object)</a:t>
            </a:r>
          </a:p>
          <a:p>
            <a:pPr lvl="0"/>
            <a:r>
              <a:rPr/>
              <a:t>= </a:t>
            </a:r>
            <a:r>
              <a:rPr b="1"/>
              <a:t>엔티티</a:t>
            </a:r>
            <a:r>
              <a:rPr/>
              <a:t>(Entities, 개체), </a:t>
            </a:r>
            <a:r>
              <a:rPr b="1"/>
              <a:t>띵</a:t>
            </a:r>
            <a:r>
              <a:rPr/>
              <a:t>(Thing)</a:t>
            </a:r>
          </a:p>
          <a:p>
            <a:pPr lvl="0"/>
            <a:r>
              <a:rPr/>
              <a:t>프로퍼티를 갖는 것.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프로퍼티(Properties, 속성)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질문과 답변의 형태로 정리된 정보</a:t>
            </a:r>
          </a:p>
          <a:p>
            <a:pPr lvl="1"/>
            <a:r>
              <a:rPr/>
              <a:t>Key and Value (키와 값)</a:t>
            </a:r>
          </a:p>
          <a:p>
            <a:pPr lvl="1"/>
            <a:r>
              <a:rPr/>
              <a:t>답변은, 타입을 가짐</a:t>
            </a:r>
          </a:p>
          <a:p>
            <a:pPr lvl="2"/>
            <a:r>
              <a:rPr/>
              <a:t>타입을 갖고 있기 때문에, 연산이 가능</a:t>
            </a:r>
          </a:p>
          <a:p>
            <a:pPr lvl="0"/>
            <a:r>
              <a:rPr/>
              <a:t>현실에 존재하는 사물이나 현상을 </a:t>
            </a:r>
            <a:r>
              <a:rPr b="1"/>
              <a:t>연산가능한 형태</a:t>
            </a:r>
            <a:r>
              <a:rPr/>
              <a:t>로 만들기 위해 사용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값(Values)</a:t>
            </a:r>
          </a:p>
          <a:p>
            <a:pPr lvl="0"/>
            <a:r>
              <a:rPr/>
              <a:t>타입은 텍스트고 값은 </a:t>
            </a:r>
            <a:r>
              <a:rPr>
                <a:latin typeface="Courier"/>
              </a:rPr>
              <a:t>"강아지"</a:t>
            </a:r>
            <a:r>
              <a:rPr/>
              <a:t>야</a:t>
            </a:r>
          </a:p>
          <a:p>
            <a:pPr lvl="0"/>
            <a:r>
              <a:rPr/>
              <a:t>정보(데이터)의 최소 단위</a:t>
            </a:r>
          </a:p>
          <a:p>
            <a:pPr lvl="1"/>
            <a:r>
              <a:rPr/>
              <a:t>타입을 가짐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스프레드시트의 단위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셀(Cells)</a:t>
            </a:r>
          </a:p>
          <a:p>
            <a:pPr lvl="0"/>
            <a:r>
              <a:rPr/>
              <a:t>표에서 한 칸을 의미하는 단위</a:t>
            </a:r>
          </a:p>
          <a:p>
            <a:pPr lvl="0"/>
            <a:r>
              <a:rPr/>
              <a:t>하나의 값(Values)을 담을 수 있다.</a:t>
            </a:r>
          </a:p>
          <a:p>
            <a:pPr lvl="1"/>
            <a:r>
              <a:rPr/>
              <a:t>하나의 타입이 지정된다.</a:t>
            </a:r>
          </a:p>
          <a:p>
            <a:pPr lvl="0"/>
            <a:r>
              <a:rPr/>
              <a:t>타입을 확인할 수 있는 함수</a:t>
            </a:r>
          </a:p>
          <a:p>
            <a:pPr lvl="1"/>
            <a:r>
              <a:rPr>
                <a:latin typeface="Courier"/>
              </a:rPr>
              <a:t>TYPE()</a:t>
            </a:r>
          </a:p>
          <a:p>
            <a:pPr lvl="0"/>
            <a:r>
              <a:rPr/>
              <a:t>숫자를 텍스트로 입력하는 방법</a:t>
            </a:r>
          </a:p>
          <a:p>
            <a:pPr lvl="1"/>
            <a:r>
              <a:rPr>
                <a:latin typeface="Courier"/>
              </a:rPr>
              <a:t>‘</a:t>
            </a:r>
            <a:r>
              <a:rPr/>
              <a:t> 붙이고 숫자 쓰기</a:t>
            </a:r>
          </a:p>
          <a:p>
            <a:pPr lvl="1"/>
            <a:r>
              <a:rPr>
                <a:latin typeface="Courier"/>
              </a:rPr>
              <a:t>=“텍스트”</a:t>
            </a:r>
            <a:r>
              <a:rPr/>
              <a:t> </a:t>
            </a:r>
            <a:r>
              <a:rPr strike="sngStrike"/>
              <a:t>or </a:t>
            </a:r>
            <a:r>
              <a:rPr strike="sngStrike">
                <a:latin typeface="Courier"/>
              </a:rPr>
              <a:t>=‘텍스트’</a:t>
            </a:r>
          </a:p>
          <a:p>
            <a:pPr lvl="0"/>
            <a:r>
              <a:rPr/>
              <a:t>셀 주소를 가진다.</a:t>
            </a:r>
          </a:p>
          <a:p>
            <a:pPr lvl="1"/>
            <a:r>
              <a:rPr/>
              <a:t>수식에서 사용할 수 있음.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시트(Sheets)</a:t>
            </a:r>
          </a:p>
          <a:p>
            <a:pPr lvl="0"/>
            <a:r>
              <a:rPr/>
              <a:t>테이블, 데이터베이스(노션)와 논리적으로 같은 단위</a:t>
            </a:r>
          </a:p>
          <a:p>
            <a:pPr lvl="0"/>
            <a:r>
              <a:rPr/>
              <a:t>행렬, 2차원 배열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워크시트(Worksheets)</a:t>
            </a:r>
          </a:p>
          <a:p>
            <a:pPr lvl="0"/>
            <a:r>
              <a:rPr/>
              <a:t>여러 개의 시트를 포함하는 스프레드시트 문서의 단위</a:t>
            </a:r>
          </a:p>
          <a:p>
            <a:pPr lvl="1"/>
            <a:r>
              <a:rPr/>
              <a:t>수식에서 다른 시트의 셀 주소를 참조할 수 있다.</a:t>
            </a:r>
          </a:p>
          <a:p>
            <a:pPr lvl="2"/>
            <a:r>
              <a:rPr>
                <a:latin typeface="Courier"/>
              </a:rPr>
              <a:t>‘시트이름’!셀주소</a:t>
            </a:r>
          </a:p>
          <a:p>
            <a:pPr lvl="0"/>
            <a:r>
              <a:rPr/>
              <a:t>워크시트를 하나의 문서로 취급해서</a:t>
            </a:r>
          </a:p>
          <a:p>
            <a:pPr lvl="1"/>
            <a:r>
              <a:rPr/>
              <a:t>공유</a:t>
            </a:r>
          </a:p>
          <a:p>
            <a:pPr lvl="1"/>
            <a:r>
              <a:rPr/>
              <a:t>열고/생성하고/저장하는 단위</a:t>
            </a:r>
          </a:p>
          <a:p>
            <a:pPr lvl="0"/>
            <a:r>
              <a:rPr/>
              <a:t>다른 워크시트를 참조하는 방법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참조(Reference)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연결되어서 계산의 항으로 사용되는 데이터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상대참조</a:t>
            </a:r>
          </a:p>
          <a:p>
            <a:pPr lvl="0"/>
            <a:r>
              <a:rPr/>
              <a:t>모든 참조의 기본값(디폴트)은 상대참조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절대참조</a:t>
            </a:r>
          </a:p>
          <a:p>
            <a:pPr lvl="0"/>
            <a:r>
              <a:rPr/>
              <a:t>수식 편집기에서 </a:t>
            </a:r>
            <a:r>
              <a:rPr>
                <a:latin typeface="Courier"/>
              </a:rPr>
              <a:t>F4</a:t>
            </a:r>
          </a:p>
          <a:p>
            <a:pPr lvl="0"/>
            <a:r>
              <a:rPr/>
              <a:t>행 번호 또는 열 번호에 절대참조를 따로 붙일 수 있다. - </a:t>
            </a:r>
            <a:r>
              <a:rPr>
                <a:latin typeface="Courier"/>
              </a:rPr>
              <a:t>$</a:t>
            </a:r>
            <a:r>
              <a:rPr/>
              <a:t> 사인을 각각의 행번호 또는 열 번호 붙임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서식(Formats)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값을 표시하는 다른 방법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숫자를 나타내는 방법</a:t>
            </a:r>
          </a:p>
          <a:p>
            <a:pPr lvl="0"/>
            <a:r>
              <a:rPr/>
              <a:t>숫자</a:t>
            </a:r>
          </a:p>
          <a:p>
            <a:pPr lvl="0"/>
            <a:r>
              <a:rPr/>
              <a:t>날짜</a:t>
            </a:r>
          </a:p>
          <a:p>
            <a:pPr lvl="0"/>
            <a:r>
              <a:rPr/>
              <a:t>통화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0을 표시하지 않는 방법</a:t>
            </a:r>
          </a:p>
          <a:p>
            <a:pPr lvl="0"/>
            <a:r>
              <a:rPr/>
              <a:t>조건부 서식을 이용</a:t>
            </a:r>
          </a:p>
          <a:p>
            <a:pPr lvl="0"/>
            <a:r>
              <a:rPr/>
              <a:t>숫자 서식을 이용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구글 시트가 날짜를 처리하는 방법</a:t>
            </a:r>
          </a:p>
          <a:p>
            <a:pPr lvl="0"/>
            <a:r>
              <a:rPr/>
              <a:t>날짜는 내부적으로 숫자로 처리된다.</a:t>
            </a:r>
          </a:p>
          <a:p>
            <a:pPr lvl="1"/>
            <a:r>
              <a:rPr/>
              <a:t>숫자 </a:t>
            </a:r>
            <a:r>
              <a:rPr>
                <a:latin typeface="Courier"/>
              </a:rPr>
              <a:t>1</a:t>
            </a:r>
            <a:r>
              <a:rPr/>
              <a:t>이 하루(24시간)를 의미</a:t>
            </a:r>
          </a:p>
          <a:p>
            <a:pPr lvl="2"/>
            <a:r>
              <a:rPr/>
              <a:t>시간 단위는 소수점 이하로 표현</a:t>
            </a:r>
          </a:p>
          <a:p>
            <a:pPr lvl="1"/>
            <a:r>
              <a:rPr>
                <a:latin typeface="Courier"/>
              </a:rPr>
              <a:t>today()</a:t>
            </a:r>
            <a:r>
              <a:rPr/>
              <a:t> 와 </a:t>
            </a:r>
            <a:r>
              <a:rPr>
                <a:latin typeface="Courier"/>
              </a:rPr>
              <a:t>now()</a:t>
            </a:r>
            <a:r>
              <a:rPr/>
              <a:t>의 차이</a:t>
            </a:r>
          </a:p>
          <a:p>
            <a:pPr lvl="0"/>
            <a:r>
              <a:rPr/>
              <a:t>시각과 시간</a:t>
            </a:r>
          </a:p>
          <a:p>
            <a:pPr lvl="1"/>
            <a:r>
              <a:rPr/>
              <a:t>시각은 시간 선 위의 특정 지점</a:t>
            </a:r>
          </a:p>
          <a:p>
            <a:pPr lvl="1"/>
            <a:r>
              <a:rPr/>
              <a:t>시간은 두 시각 사이의 차잇값</a:t>
            </a:r>
          </a:p>
          <a:p>
            <a:pPr lvl="0"/>
            <a:r>
              <a:rPr/>
              <a:t>노션 데이터베이스의 시간</a:t>
            </a:r>
          </a:p>
          <a:p>
            <a:pPr lvl="1"/>
            <a:r>
              <a:rPr/>
              <a:t>Unix Timestamp (밀리초)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맞춤 숫자 형식</a:t>
            </a:r>
          </a:p>
          <a:p>
            <a:pPr lvl="0"/>
            <a:r>
              <a:rPr>
                <a:latin typeface="Courier"/>
              </a:rPr>
              <a:t>;</a:t>
            </a:r>
            <a:r>
              <a:rPr/>
              <a:t> 을 기준으로 각각</a:t>
            </a:r>
          </a:p>
          <a:p>
            <a:pPr lvl="0"/>
            <a:r>
              <a:rPr>
                <a:latin typeface="Courier"/>
              </a:rPr>
              <a:t>양수;음수;0;텍스트</a:t>
            </a:r>
          </a:p>
          <a:p>
            <a:pPr lvl="1"/>
            <a:r>
              <a:rPr/>
              <a:t>의 서식을 적어주면 된다.</a:t>
            </a:r>
          </a:p>
          <a:p>
            <a:pPr lvl="1"/>
            <a:r>
              <a:rPr>
                <a:latin typeface="Courier"/>
              </a:rPr>
              <a:t>?</a:t>
            </a:r>
            <a:r>
              <a:rPr/>
              <a:t> </a:t>
            </a:r>
            <a:r>
              <a:rPr>
                <a:latin typeface="Courier"/>
              </a:rPr>
              <a:t>#</a:t>
            </a:r>
            <a:r>
              <a:rPr/>
              <a:t> </a:t>
            </a:r>
            <a:r>
              <a:rPr>
                <a:latin typeface="Courier"/>
              </a:rPr>
              <a:t>0</a:t>
            </a:r>
            <a:r>
              <a:rPr/>
              <a:t> </a:t>
            </a:r>
            <a:r>
              <a:rPr>
                <a:latin typeface="Courier"/>
              </a:rPr>
              <a:t>_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정렬과 필터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정렬(Sorting)</a:t>
            </a:r>
          </a:p>
          <a:p>
            <a:pPr lvl="0"/>
            <a:r>
              <a:rPr/>
              <a:t>다들 아시는 그 정렬</a:t>
            </a:r>
          </a:p>
          <a:p>
            <a:pPr lvl="0"/>
            <a:r>
              <a:rPr/>
              <a:t>2차, 3차 기준을 통해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필터(Filter)</a:t>
            </a:r>
          </a:p>
          <a:p>
            <a:pPr lvl="0"/>
            <a:r>
              <a:rPr/>
              <a:t>필요한 조건에 따라 데이터를 걸러내는 일</a:t>
            </a:r>
          </a:p>
          <a:p>
            <a:pPr lvl="0"/>
            <a:r>
              <a:rPr/>
              <a:t>자동 필터 적용하기</a:t>
            </a:r>
          </a:p>
          <a:p>
            <a:pPr lvl="1"/>
            <a:r>
              <a:rPr/>
              <a:t>색상으로 필터링하기</a:t>
            </a:r>
          </a:p>
          <a:p>
            <a:pPr lvl="1"/>
            <a:r>
              <a:rPr/>
              <a:t>조건별 필터링하기</a:t>
            </a:r>
          </a:p>
          <a:p>
            <a:pPr lvl="1"/>
            <a:r>
              <a:rPr/>
              <a:t>값으로 필터링하기</a:t>
            </a:r>
          </a:p>
          <a:p>
            <a:pPr lvl="0"/>
            <a:r>
              <a:rPr/>
              <a:t>행/열 고정 사용하기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수식(Formula)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동적으로 갱신되는 데이터를 만들기 위한 문법</a:t>
            </a:r>
          </a:p>
          <a:p>
            <a:pPr lvl="1"/>
            <a:r>
              <a:rPr/>
              <a:t>수학식과 비슷하게 생겼음.</a:t>
            </a:r>
          </a:p>
          <a:p>
            <a:pPr lvl="2"/>
            <a:r>
              <a:rPr/>
              <a:t>항(피연산자, Operand)</a:t>
            </a:r>
          </a:p>
          <a:p>
            <a:pPr lvl="2"/>
            <a:r>
              <a:rPr/>
              <a:t>연산자(Operator)</a:t>
            </a:r>
          </a:p>
          <a:p>
            <a:pPr lvl="2"/>
            <a:r>
              <a:rPr/>
              <a:t>함수(Function)</a:t>
            </a:r>
          </a:p>
          <a:p>
            <a:pPr lvl="2"/>
            <a:r>
              <a:rPr/>
              <a:t>괄호(Brackets)</a:t>
            </a:r>
          </a:p>
          <a:p>
            <a:pPr lvl="1"/>
            <a:r>
              <a:rPr/>
              <a:t>등호(</a:t>
            </a:r>
            <a:r>
              <a:rPr>
                <a:latin typeface="Courier"/>
              </a:rPr>
              <a:t>=</a:t>
            </a:r>
            <a:r>
              <a:rPr/>
              <a:t>)로 시작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평가하다(Evaluate)</a:t>
            </a:r>
          </a:p>
          <a:p>
            <a:pPr lvl="0"/>
            <a:r>
              <a:rPr/>
              <a:t>수식을 계산(연산)해서 하나의 결과 </a:t>
            </a:r>
            <a:r>
              <a:rPr b="1"/>
              <a:t>값</a:t>
            </a:r>
            <a:r>
              <a:rPr/>
              <a:t>(타입을 가졌다.)을 내는 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구글 시트도 노코드 툴인가요?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UI</a:t>
            </a:r>
          </a:p>
          <a:p>
            <a:pPr lvl="1"/>
            <a:r>
              <a:rPr/>
              <a:t>아주 제한된 형태의 UI</a:t>
            </a:r>
          </a:p>
          <a:p>
            <a:pPr lvl="1"/>
            <a:r>
              <a:rPr/>
              <a:t>전체 공개를 통해 웹에서 접근할 수 있음.</a:t>
            </a:r>
          </a:p>
          <a:p>
            <a:pPr lvl="0"/>
            <a:r>
              <a:rPr/>
              <a:t>DB</a:t>
            </a:r>
          </a:p>
          <a:p>
            <a:pPr lvl="1"/>
            <a:r>
              <a:rPr/>
              <a:t>스프레드시트를 활용한 2차원 DB</a:t>
            </a:r>
          </a:p>
          <a:p>
            <a:pPr lvl="1"/>
            <a:r>
              <a:rPr/>
              <a:t>API를 통해 읽고 쓸 수 있다.</a:t>
            </a:r>
          </a:p>
          <a:p>
            <a:pPr lvl="0"/>
            <a:r>
              <a:rPr/>
              <a:t>로직</a:t>
            </a:r>
          </a:p>
          <a:p>
            <a:pPr lvl="1"/>
            <a:r>
              <a:rPr/>
              <a:t>수식(Formula)을 사용해 데이터를 조작/가공할 수 있다.</a:t>
            </a:r>
          </a:p>
          <a:p>
            <a:pPr lvl="1"/>
            <a:r>
              <a:rPr/>
              <a:t>엑셀의 VBA (Visual Basic for Application)</a:t>
            </a:r>
          </a:p>
          <a:p>
            <a:pPr lvl="2"/>
            <a:r>
              <a:rPr/>
              <a:t>구글 시트의 Apps Script</a:t>
            </a:r>
          </a:p>
          <a:p>
            <a:pPr lvl="0"/>
            <a:r>
              <a:rPr>
                <a:hlinkClick r:id="rId2"/>
              </a:rPr>
              <a:t>엑셀 시트 하나로 시작해 연간 수십억을 벌어들이는 사람이 한둘이 아니다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함수(Function)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기 정의된 일련의 처리과정</a:t>
            </a:r>
          </a:p>
          <a:p>
            <a:pPr lvl="1"/>
            <a:r>
              <a:rPr/>
              <a:t>매개변수, 인수를 받아서, 처리한 다음 리턴한다.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매개변수(파라미터, Parameters)</a:t>
            </a:r>
          </a:p>
          <a:p>
            <a:pPr lvl="0"/>
            <a:r>
              <a:rPr/>
              <a:t>인수, 인자(Arguments)</a:t>
            </a:r>
          </a:p>
          <a:p>
            <a:pPr lvl="1"/>
            <a:r>
              <a:rPr b="1"/>
              <a:t>여러 개일 수 있어요.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배열(Array)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복잡한 타입의 하나</a:t>
            </a:r>
          </a:p>
          <a:p>
            <a:pPr lvl="1"/>
            <a:r>
              <a:rPr/>
              <a:t>리스트는 1차원 배열</a:t>
            </a:r>
          </a:p>
          <a:p>
            <a:pPr lvl="0"/>
            <a:r>
              <a:rPr/>
              <a:t>1차원 배열은 행으로 표시</a:t>
            </a:r>
          </a:p>
          <a:p>
            <a:pPr lvl="0"/>
            <a:r>
              <a:rPr/>
              <a:t>스프레드시트에서는 </a:t>
            </a:r>
            <a:r>
              <a:rPr b="1"/>
              <a:t>범위</a:t>
            </a:r>
            <a:r>
              <a:rPr/>
              <a:t>(Ranges)로 다룸.</a:t>
            </a:r>
          </a:p>
          <a:p>
            <a:pPr lvl="1"/>
            <a:r>
              <a:rPr>
                <a:latin typeface="Courier"/>
              </a:rPr>
              <a:t>시작셀주소:종료셀주소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IF()</a:t>
            </a:r>
            <a:r>
              <a:rPr/>
              <a:t> 함수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IF(조건식, 참일 경우의 수식, 거짓일 경우의 수식)</a:t>
            </a:r>
          </a:p>
          <a:p>
            <a:pPr lvl="1"/>
            <a:r>
              <a:rPr/>
              <a:t>인풋과 아웃풋의 타입이 따로 지정돼있지 않다. (수식 또한 타입일까?)</a:t>
            </a:r>
          </a:p>
          <a:p>
            <a:pPr lvl="1"/>
            <a:r>
              <a:rPr/>
              <a:t>만약에.</a:t>
            </a:r>
          </a:p>
          <a:p>
            <a:pPr lvl="2"/>
            <a:r>
              <a:rPr/>
              <a:t>~~라면 ~~ 하다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중첩 </a:t>
            </a:r>
            <a:r>
              <a:rPr b="1">
                <a:latin typeface="Courier"/>
              </a:rPr>
              <a:t>IF</a:t>
            </a:r>
            <a:r>
              <a:rPr b="1"/>
              <a:t> 함수</a:t>
            </a:r>
          </a:p>
          <a:p>
            <a:pPr lvl="0"/>
            <a:r>
              <a:rPr>
                <a:latin typeface="Courier"/>
              </a:rPr>
              <a:t>Alt + Enter</a:t>
            </a:r>
            <a:r>
              <a:rPr/>
              <a:t>: 수식 내 줄바꿈</a:t>
            </a:r>
          </a:p>
          <a:p>
            <a:pPr lvl="0"/>
            <a:r>
              <a:rPr/>
              <a:t>수식이 길어지면 줄바꿈과 들여쓰기를 사용해서 수식을 덜 못생기게 만듭니다.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조건식 (conditional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연산의 결과가 불리언 타입인 수식</a:t>
            </a:r>
          </a:p>
          <a:p>
            <a:pPr lvl="1"/>
            <a:r>
              <a:rPr>
                <a:latin typeface="Courier"/>
              </a:rPr>
              <a:t>True</a:t>
            </a:r>
            <a:r>
              <a:rPr/>
              <a:t> / </a:t>
            </a:r>
            <a:r>
              <a:rPr>
                <a:latin typeface="Courier"/>
              </a:rPr>
              <a:t>False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비교연산자(Comparison operator)</a:t>
            </a:r>
          </a:p>
          <a:p>
            <a:pPr lvl="0"/>
            <a:r>
              <a:rPr/>
              <a:t>두 개의 항을 비교해서 불리언 타입으로 계산되는 연산자</a:t>
            </a:r>
          </a:p>
          <a:p>
            <a:pPr lvl="0"/>
            <a:r>
              <a:rPr>
                <a:latin typeface="Courier"/>
              </a:rPr>
              <a:t>&gt;</a:t>
            </a:r>
            <a:r>
              <a:rPr/>
              <a:t>, </a:t>
            </a:r>
            <a:r>
              <a:rPr>
                <a:latin typeface="Courier"/>
              </a:rPr>
              <a:t>&lt;</a:t>
            </a:r>
            <a:r>
              <a:rPr/>
              <a:t>, </a:t>
            </a:r>
            <a:r>
              <a:rPr>
                <a:latin typeface="Courier"/>
              </a:rPr>
              <a:t>≥</a:t>
            </a:r>
            <a:r>
              <a:rPr/>
              <a:t>, </a:t>
            </a:r>
            <a:r>
              <a:rPr>
                <a:latin typeface="Courier"/>
              </a:rPr>
              <a:t>≤</a:t>
            </a:r>
            <a:r>
              <a:rPr/>
              <a:t>, </a:t>
            </a:r>
            <a:r>
              <a:rPr>
                <a:latin typeface="Courier"/>
              </a:rPr>
              <a:t>=</a:t>
            </a:r>
            <a:r>
              <a:rPr/>
              <a:t>, </a:t>
            </a:r>
            <a:r>
              <a:rPr>
                <a:latin typeface="Courier"/>
              </a:rPr>
              <a:t>&lt;&gt;</a:t>
            </a:r>
          </a:p>
          <a:p>
            <a:pPr lvl="1"/>
            <a:r>
              <a:rPr/>
              <a:t>Ligature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조건부 서식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특정한 조건에 따라 서식 (색상, 셀 외곽선 등)을 달리하여 데이터를 강조하는 방법</a:t>
            </a:r>
          </a:p>
          <a:p>
            <a:pPr lvl="0"/>
            <a:r>
              <a:rPr/>
              <a:t>참조 값이 비어 있을 때 표시 안하기</a:t>
            </a:r>
          </a:p>
          <a:p>
            <a:pPr lvl="1"/>
            <a:r>
              <a:rPr>
                <a:latin typeface="Courier"/>
              </a:rPr>
              <a:t>IF(비어있으면이라는 조건식, “”, 아닌 경우 수식)</a:t>
            </a:r>
          </a:p>
          <a:p>
            <a:pPr lvl="1"/>
            <a:r>
              <a:rPr/>
              <a:t>조건부 서식을 사용한 방법</a:t>
            </a:r>
          </a:p>
          <a:p>
            <a:pPr lvl="1"/>
            <a:r>
              <a:rPr/>
              <a:t>셀 서식을 사용한 방법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함수 일람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split()</a:t>
            </a:r>
          </a:p>
          <a:p>
            <a:pPr lvl="0"/>
            <a:r>
              <a:rPr>
                <a:latin typeface="Courier"/>
              </a:rPr>
              <a:t>isblank()</a:t>
            </a:r>
          </a:p>
          <a:p>
            <a:pPr lvl="0"/>
            <a:r>
              <a:rPr>
                <a:latin typeface="Courier"/>
              </a:rPr>
              <a:t>rounddown(숫자, 자릿수)</a:t>
            </a:r>
          </a:p>
          <a:p>
            <a:pPr lvl="0"/>
            <a:r>
              <a:rPr>
                <a:latin typeface="Courier"/>
              </a:rPr>
              <a:t>SUM(숫자의 배열)</a:t>
            </a:r>
          </a:p>
          <a:p>
            <a:pPr lvl="1"/>
            <a:r>
              <a:rPr/>
              <a:t>인풋(매개변수) 타입: 숫자의 배열</a:t>
            </a:r>
          </a:p>
          <a:p>
            <a:pPr lvl="1"/>
            <a:r>
              <a:rPr/>
              <a:t>아웃풋(리턴) 타입: 숫자</a:t>
            </a:r>
          </a:p>
          <a:p>
            <a:pPr lvl="0"/>
            <a:r>
              <a:rPr>
                <a:latin typeface="Courier"/>
              </a:rPr>
              <a:t>JOIN(텍스트, 텍스트 배열)</a:t>
            </a:r>
          </a:p>
          <a:p>
            <a:pPr lvl="1"/>
            <a:r>
              <a:rPr/>
              <a:t>인풋: 텍스트, 텍스트의 배열</a:t>
            </a:r>
          </a:p>
          <a:p>
            <a:pPr lvl="1"/>
            <a:r>
              <a:rPr/>
              <a:t>아웃풋: 텍스트</a:t>
            </a:r>
          </a:p>
          <a:p>
            <a:pPr lvl="0"/>
            <a:r>
              <a:rPr>
                <a:latin typeface="Courier"/>
              </a:rPr>
              <a:t>TODAY()</a:t>
            </a:r>
          </a:p>
          <a:p>
            <a:pPr lvl="1"/>
            <a:r>
              <a:rPr/>
              <a:t>인풋: 없음</a:t>
            </a:r>
          </a:p>
          <a:p>
            <a:pPr lvl="1"/>
            <a:r>
              <a:rPr/>
              <a:t>아웃풋: 숫자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RANDBETWEEN(정수, 정수)</a:t>
            </a:r>
          </a:p>
          <a:p>
            <a:pPr lvl="1"/>
            <a:r>
              <a:rPr/>
              <a:t>아웃풋: 정수1과 정수2 사이의 랜덤한 정수</a:t>
            </a:r>
          </a:p>
          <a:p>
            <a:pPr lvl="1"/>
            <a:r>
              <a:rPr>
                <a:latin typeface="Courier"/>
              </a:rPr>
              <a:t>RAND()</a:t>
            </a:r>
          </a:p>
          <a:p>
            <a:pPr lvl="2"/>
            <a:r>
              <a:rPr/>
              <a:t>0 ~ 1 사이의 랜덤한 실수를 생성해줌.</a:t>
            </a:r>
          </a:p>
          <a:p>
            <a:pPr lvl="0"/>
            <a:r>
              <a:rPr>
                <a:latin typeface="Courier"/>
              </a:rPr>
              <a:t>VLOOKUP(검색할 키, 검색 대상 테이블, 가져올 컬럼, FALSE)</a:t>
            </a:r>
          </a:p>
          <a:p>
            <a:pPr lvl="1"/>
            <a:r>
              <a:rPr/>
              <a:t>인풋(Argument, Parameter)</a:t>
            </a:r>
          </a:p>
          <a:p>
            <a:pPr lvl="2"/>
            <a:r>
              <a:rPr/>
              <a:t>값(타입 무관)</a:t>
            </a:r>
          </a:p>
          <a:p>
            <a:pPr lvl="2"/>
            <a:r>
              <a:rPr/>
              <a:t>범위</a:t>
            </a:r>
          </a:p>
          <a:p>
            <a:pPr lvl="2"/>
            <a:r>
              <a:rPr/>
              <a:t>숫자 (컬럼)</a:t>
            </a:r>
          </a:p>
          <a:p>
            <a:pPr lvl="2"/>
            <a:r>
              <a:rPr/>
              <a:t>불리언</a:t>
            </a:r>
          </a:p>
          <a:p>
            <a:pPr lvl="1"/>
            <a:r>
              <a:rPr/>
              <a:t>아웃풋</a:t>
            </a:r>
          </a:p>
          <a:p>
            <a:pPr lvl="2"/>
            <a:r>
              <a:rPr/>
              <a:t>값</a:t>
            </a:r>
          </a:p>
          <a:p>
            <a:pPr lvl="1"/>
            <a:r>
              <a:rPr/>
              <a:t>키로 사용할 필드를 가장 왼쪽에 두어야 한다.</a:t>
            </a:r>
          </a:p>
          <a:p>
            <a:pPr lvl="2"/>
            <a:r>
              <a:rPr>
                <a:latin typeface="Courier"/>
              </a:rPr>
              <a:t>XLOOKUP()</a:t>
            </a:r>
            <a:r>
              <a:rPr/>
              <a:t> 오피스365에서 사용가능한 확장 수식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IFERROR(값, [오류인_경우_값])</a:t>
            </a:r>
          </a:p>
          <a:p>
            <a:pPr lvl="0"/>
            <a:r>
              <a:rPr>
                <a:latin typeface="Courier"/>
              </a:rPr>
              <a:t>FILTER(범위, 조건1, [조건2], ...)</a:t>
            </a:r>
          </a:p>
          <a:p>
            <a:pPr lvl="1"/>
            <a:r>
              <a:rPr/>
              <a:t>아웃풋: 배열(범위)</a:t>
            </a:r>
          </a:p>
          <a:p>
            <a:pPr lvl="0"/>
            <a:r>
              <a:rPr>
                <a:latin typeface="Courier"/>
              </a:rPr>
              <a:t>QUERY(범위, SQL쿼리문, [헤더])</a:t>
            </a:r>
          </a:p>
          <a:p>
            <a:pPr lvl="1"/>
            <a:r>
              <a:rPr/>
              <a:t>아웃풋: 배열(범위)</a:t>
            </a:r>
          </a:p>
          <a:p>
            <a:pPr lvl="2"/>
            <a:r>
              <a:rPr/>
              <a:t>날짜를 </a:t>
            </a:r>
            <a:r>
              <a:rPr>
                <a:latin typeface="Courier"/>
              </a:rPr>
              <a:t>date ‘yyyy-MM-dd’</a:t>
            </a:r>
          </a:p>
          <a:p>
            <a:pPr lvl="0"/>
            <a:r>
              <a:rPr>
                <a:latin typeface="Courier"/>
              </a:rPr>
              <a:t>DATE(연, 월, 일)</a:t>
            </a:r>
          </a:p>
          <a:p>
            <a:pPr lvl="1"/>
            <a:r>
              <a:rPr/>
              <a:t>인풋: 숫자, 숫자, 숫자</a:t>
            </a:r>
          </a:p>
          <a:p>
            <a:pPr lvl="1"/>
            <a:r>
              <a:rPr/>
              <a:t>아웃풋: 날짜</a:t>
            </a:r>
          </a:p>
          <a:p>
            <a:pPr lvl="0"/>
            <a:r>
              <a:rPr>
                <a:latin typeface="Courier"/>
              </a:rPr>
              <a:t>YEAR(날짜)</a:t>
            </a:r>
            <a:r>
              <a:rPr/>
              <a:t>, </a:t>
            </a:r>
            <a:r>
              <a:rPr>
                <a:latin typeface="Courier"/>
              </a:rPr>
              <a:t>MONTH(날짜)</a:t>
            </a:r>
            <a:r>
              <a:rPr/>
              <a:t>, </a:t>
            </a:r>
            <a:r>
              <a:rPr>
                <a:latin typeface="Courier"/>
              </a:rPr>
              <a:t>DAY(날짜)</a:t>
            </a:r>
          </a:p>
          <a:p>
            <a:pPr lvl="1"/>
            <a:r>
              <a:rPr/>
              <a:t>인풋: 날짜</a:t>
            </a:r>
          </a:p>
          <a:p>
            <a:pPr lvl="1"/>
            <a:r>
              <a:rPr/>
              <a:t>아웃풋: 숫자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단축키 일람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호환되는 스프레드시트 단축키 사용 옵션을 켰을 때 기준</a:t>
            </a:r>
          </a:p>
          <a:p>
            <a:pPr lvl="1"/>
            <a:r>
              <a:rPr>
                <a:latin typeface="Courier"/>
              </a:rPr>
              <a:t>방향키</a:t>
            </a:r>
            <a:r>
              <a:rPr/>
              <a:t>: 포커스 이동</a:t>
            </a:r>
          </a:p>
          <a:p>
            <a:pPr lvl="1"/>
            <a:r>
              <a:rPr>
                <a:latin typeface="Courier"/>
              </a:rPr>
              <a:t>Shift + 방향키</a:t>
            </a:r>
            <a:r>
              <a:rPr/>
              <a:t>: 포커스 기준으로 셀 범위 선택</a:t>
            </a:r>
          </a:p>
          <a:p>
            <a:pPr lvl="1"/>
            <a:r>
              <a:rPr>
                <a:latin typeface="Courier"/>
              </a:rPr>
              <a:t>Shift + Space Bar</a:t>
            </a:r>
            <a:r>
              <a:rPr/>
              <a:t>: 포커스 기준으로 현재 행을 선택, 비어있거나 한 번 더 누르면 행 전체 선택</a:t>
            </a:r>
          </a:p>
          <a:p>
            <a:pPr lvl="1"/>
            <a:r>
              <a:rPr>
                <a:latin typeface="Courier"/>
              </a:rPr>
              <a:t>Ctrl + Space Bar</a:t>
            </a:r>
            <a:r>
              <a:rPr/>
              <a:t>: 포커스 기준으로 현재 열을 선택, 비어있거나 한 번 더 누르면 열 전체 선택</a:t>
            </a:r>
          </a:p>
          <a:p>
            <a:pPr lvl="1"/>
            <a:r>
              <a:rPr>
                <a:latin typeface="Courier"/>
              </a:rPr>
              <a:t>Ctrl + Shift + Space Bar</a:t>
            </a:r>
            <a:r>
              <a:rPr/>
              <a:t>: 데이터 영역 범위 선택, 비어있거나 한 번 더 누르면 시트 전체 선택</a:t>
            </a:r>
          </a:p>
          <a:p>
            <a:pPr lvl="1"/>
            <a:r>
              <a:rPr/>
              <a:t>셀 위에 포커스를 올려놓은 상태에서</a:t>
            </a:r>
          </a:p>
          <a:p>
            <a:pPr lvl="2"/>
            <a:r>
              <a:rPr>
                <a:latin typeface="Courier"/>
              </a:rPr>
              <a:t>Enter</a:t>
            </a:r>
            <a:r>
              <a:rPr/>
              <a:t>: 현재 셀 편집 모드로 진입. 엑셀에서는 </a:t>
            </a:r>
            <a:r>
              <a:rPr>
                <a:latin typeface="Courier"/>
              </a:rPr>
              <a:t>F2</a:t>
            </a:r>
            <a:r>
              <a:rPr/>
              <a:t>에 해당</a:t>
            </a:r>
          </a:p>
          <a:p>
            <a:pPr lvl="3"/>
            <a:r>
              <a:rPr>
                <a:latin typeface="Courier"/>
              </a:rPr>
              <a:t>Enter</a:t>
            </a:r>
            <a:r>
              <a:rPr/>
              <a:t>: 현재 셀 편집을 종료하고 다음 셀(아래)로 포커스 이동</a:t>
            </a:r>
          </a:p>
          <a:p>
            <a:pPr lvl="3"/>
            <a:r>
              <a:rPr>
                <a:latin typeface="Courier"/>
              </a:rPr>
              <a:t>Tab</a:t>
            </a:r>
            <a:r>
              <a:rPr/>
              <a:t>: 현재 셀 편집을 종료하고 다음 셀(오른쪽)으로 포커스 이동</a:t>
            </a:r>
          </a:p>
          <a:p>
            <a:pPr lvl="3"/>
            <a:r>
              <a:rPr>
                <a:latin typeface="Courier"/>
              </a:rPr>
              <a:t>Esc</a:t>
            </a:r>
            <a:r>
              <a:rPr/>
              <a:t>: 편집 모드를 해제</a:t>
            </a:r>
          </a:p>
          <a:p>
            <a:pPr lvl="1"/>
            <a:r>
              <a:rPr/>
              <a:t>범위 안에서 </a:t>
            </a:r>
            <a:r>
              <a:rPr>
                <a:latin typeface="Courier"/>
              </a:rPr>
              <a:t>Enter</a:t>
            </a:r>
            <a:r>
              <a:rPr/>
              <a:t> 또는 </a:t>
            </a:r>
            <a:r>
              <a:rPr>
                <a:latin typeface="Courier"/>
              </a:rPr>
              <a:t>Tab</a:t>
            </a:r>
            <a:r>
              <a:rPr/>
              <a:t>: 범위 안에서 아래 또는 오른쪽 셀로 이동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Ctrl</a:t>
            </a:r>
            <a:r>
              <a:rPr/>
              <a:t> + </a:t>
            </a:r>
            <a:r>
              <a:rPr>
                <a:latin typeface="Courier"/>
              </a:rPr>
              <a:t>Shift</a:t>
            </a:r>
            <a:r>
              <a:rPr/>
              <a:t> + </a:t>
            </a:r>
            <a:r>
              <a:rPr>
                <a:latin typeface="Courier"/>
              </a:rPr>
              <a:t>=</a:t>
            </a:r>
            <a:r>
              <a:rPr/>
              <a:t>: 선택한 행 위에 행 추가 또는 선택한 열의 왼쪽에 열 추가</a:t>
            </a:r>
          </a:p>
          <a:p>
            <a:pPr lvl="0"/>
            <a:r>
              <a:rPr>
                <a:latin typeface="Courier"/>
              </a:rPr>
              <a:t>Ctrl</a:t>
            </a:r>
            <a:r>
              <a:rPr/>
              <a:t> + </a:t>
            </a:r>
            <a:r>
              <a:rPr>
                <a:latin typeface="Courier"/>
              </a:rPr>
              <a:t>-</a:t>
            </a:r>
            <a:r>
              <a:rPr/>
              <a:t>: 선택한 열 또는 행 삭제</a:t>
            </a:r>
          </a:p>
          <a:p>
            <a:pPr lvl="0"/>
            <a:r>
              <a:rPr/>
              <a:t>셀을 복사한 뒤에</a:t>
            </a:r>
          </a:p>
          <a:p>
            <a:pPr lvl="1"/>
            <a:r>
              <a:rPr>
                <a:latin typeface="Courier"/>
              </a:rPr>
              <a:t>Ctrl + Alt + V</a:t>
            </a:r>
            <a:r>
              <a:rPr/>
              <a:t>: 서식 붙여넣기</a:t>
            </a:r>
          </a:p>
          <a:p>
            <a:pPr lvl="1"/>
            <a:r>
              <a:rPr>
                <a:latin typeface="Courier"/>
              </a:rPr>
              <a:t>Ctrl + Shift + V</a:t>
            </a:r>
            <a:r>
              <a:rPr/>
              <a:t>: 값만 붙여넣기</a:t>
            </a:r>
          </a:p>
          <a:p>
            <a:pPr lvl="0"/>
            <a:r>
              <a:rPr>
                <a:latin typeface="Courier"/>
              </a:rPr>
              <a:t>Ctrl</a:t>
            </a:r>
            <a:r>
              <a:rPr/>
              <a:t> + </a:t>
            </a:r>
            <a:r>
              <a:rPr>
                <a:latin typeface="Courier"/>
              </a:rPr>
              <a:t>0</a:t>
            </a:r>
            <a:r>
              <a:rPr/>
              <a:t>: 행 또는 열 숨기기</a:t>
            </a:r>
          </a:p>
          <a:p>
            <a:pPr lvl="0"/>
            <a:r>
              <a:rPr>
                <a:latin typeface="Courier"/>
              </a:rPr>
              <a:t>Ctrl</a:t>
            </a:r>
            <a:r>
              <a:rPr/>
              <a:t> + </a:t>
            </a:r>
            <a:r>
              <a:rPr>
                <a:latin typeface="Courier"/>
              </a:rPr>
              <a:t>방향키</a:t>
            </a:r>
            <a:r>
              <a:rPr/>
              <a:t>: 해당 방향으로 데이터의 끝까지 이동</a:t>
            </a:r>
          </a:p>
          <a:p>
            <a:pPr lvl="0"/>
            <a:r>
              <a:rPr>
                <a:latin typeface="Courier"/>
              </a:rPr>
              <a:t>Ctrl</a:t>
            </a:r>
            <a:r>
              <a:rPr/>
              <a:t> + </a:t>
            </a:r>
            <a:r>
              <a:rPr>
                <a:latin typeface="Courier"/>
              </a:rPr>
              <a:t>Shift</a:t>
            </a:r>
            <a:r>
              <a:rPr/>
              <a:t> + </a:t>
            </a:r>
            <a:r>
              <a:rPr>
                <a:latin typeface="Courier"/>
              </a:rPr>
              <a:t>방향키</a:t>
            </a:r>
            <a:r>
              <a:rPr/>
              <a:t>: 해당 방향으로 데이터의 끝까지 선택</a:t>
            </a:r>
          </a:p>
          <a:p>
            <a:pPr lvl="0"/>
            <a:r>
              <a:rPr>
                <a:latin typeface="Courier"/>
              </a:rPr>
              <a:t>Ctrl + D</a:t>
            </a:r>
            <a:r>
              <a:rPr/>
              <a:t>: 현재 셀 또는 선택한 영역에 채우기</a:t>
            </a:r>
          </a:p>
          <a:p>
            <a:pPr lvl="0"/>
            <a:r>
              <a:rPr/>
              <a:t>열 또는 행 경계를 더블클릭하면 열의 너비 또는 행의 높이가 데이터의 크기에 맞게 줄어듦.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구글 시트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2차원 데이터베이스를 구축하고 가공하고 표시하는 소프트웨어 = 스프레드시트(Spreadsheets)</a:t>
            </a:r>
          </a:p>
          <a:p>
            <a:pPr lvl="0"/>
            <a:r>
              <a:rPr/>
              <a:t>수식(Formula)과 함수(Function)를 사용해서, 동적으로 갱신되는 데이터를 다루는 것이 주요 기능</a:t>
            </a:r>
          </a:p>
          <a:p>
            <a:pPr lvl="1"/>
            <a:r>
              <a:rPr/>
              <a:t>참조하고 있는 값이 변경되면 함께 재계산되어 갱신되는 데이터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왜 엑셀이 아니고?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처음부터 웹앱 + 클라우드</a:t>
            </a:r>
          </a:p>
          <a:p>
            <a:pPr lvl="1"/>
            <a:r>
              <a:rPr/>
              <a:t>동료들과 협업하기 편리하다.</a:t>
            </a:r>
          </a:p>
          <a:p>
            <a:pPr lvl="1"/>
            <a:r>
              <a:rPr/>
              <a:t>인터넷이 연결 안되면 쓸 수 없음.</a:t>
            </a:r>
          </a:p>
          <a:p>
            <a:pPr lvl="0"/>
            <a:r>
              <a:rPr/>
              <a:t>구글 확장 기능들</a:t>
            </a:r>
          </a:p>
          <a:p>
            <a:pPr lvl="1"/>
            <a:r>
              <a:rPr/>
              <a:t>구글 시트 전용 함수</a:t>
            </a:r>
          </a:p>
          <a:p>
            <a:pPr lvl="2"/>
            <a:r>
              <a:rPr/>
              <a:t>구글 번역</a:t>
            </a:r>
          </a:p>
          <a:p>
            <a:pPr lvl="0"/>
            <a:r>
              <a:rPr/>
              <a:t>클라우드 기반이기 때문에 API를 사용해서 소통이 편리</a:t>
            </a:r>
          </a:p>
          <a:p>
            <a:pPr lvl="1"/>
            <a:r>
              <a:rPr/>
              <a:t>간이 백엔드 + DB로 활용할 수 있다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타입(Types, 유형)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정보의 유형, 종류</a:t>
            </a:r>
          </a:p>
          <a:p>
            <a:pPr lvl="1"/>
            <a:r>
              <a:rPr/>
              <a:t>숫자와 텍스트, 불리언</a:t>
            </a:r>
          </a:p>
          <a:p>
            <a:pPr lvl="1"/>
            <a:r>
              <a:rPr/>
              <a:t>날짜, 지리적 위치 등 복합적인 정보 형태</a:t>
            </a:r>
          </a:p>
          <a:p>
            <a:pPr lvl="1"/>
            <a:r>
              <a:rPr/>
              <a:t>리스트, 객체, 함수 등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타입이 같으면, 연산을 할 수 있다.</a:t>
            </a:r>
          </a:p>
          <a:p>
            <a:pPr lvl="0"/>
            <a:r>
              <a:rPr/>
              <a:t>타입이 다르면, 연산을 할 수 없다.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연산(Operations)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사칙연산</a:t>
            </a:r>
          </a:p>
          <a:p>
            <a:pPr lvl="1"/>
            <a:r>
              <a:rPr/>
              <a:t>더하기, 빼기, 곱하기, 나누기</a:t>
            </a:r>
          </a:p>
          <a:p>
            <a:pPr lvl="0"/>
            <a:r>
              <a:rPr/>
              <a:t>두 개의 정보(값)을 연산자(Operator)를 사용해 하나로 만드는 것.</a:t>
            </a:r>
          </a:p>
          <a:p>
            <a:pPr lvl="1" indent="-457200" marL="914400">
              <a:buAutoNum type="arabicPeriod"/>
            </a:pPr>
            <a:r>
              <a:rPr/>
              <a:t>두 개와 하나는 타입이 같다.</a:t>
            </a:r>
          </a:p>
          <a:p>
            <a:pPr lvl="2"/>
            <a:r>
              <a:rPr/>
              <a:t>비교연산(Comparison Operation)의 경우는 결과값이 항상 불리언 타입으로 나옴.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타입의 종류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텍스트(Text)</a:t>
            </a:r>
          </a:p>
          <a:p>
            <a:pPr lvl="0"/>
            <a:r>
              <a:rPr/>
              <a:t>문자의 나열, 순서</a:t>
            </a:r>
          </a:p>
          <a:p>
            <a:pPr lvl="0"/>
            <a:r>
              <a:rPr>
                <a:latin typeface="Courier"/>
              </a:rPr>
              <a:t>"강아지", "컴퓨터", "나비"</a:t>
            </a:r>
          </a:p>
          <a:p>
            <a:pPr lvl="0"/>
            <a:r>
              <a:rPr>
                <a:latin typeface="Courier"/>
              </a:rPr>
              <a:t>동해물과 백두산이 마르고 닳도록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숫자(Number)</a:t>
            </a:r>
          </a:p>
          <a:p>
            <a:pPr lvl="0"/>
            <a:r>
              <a:rPr/>
              <a:t>양(amount)을 암시하는 정보.</a:t>
            </a:r>
          </a:p>
          <a:p>
            <a:pPr lvl="1"/>
            <a:r>
              <a:rPr/>
              <a:t>Integer (정수)</a:t>
            </a:r>
          </a:p>
          <a:p>
            <a:pPr lvl="1"/>
            <a:r>
              <a:rPr/>
              <a:t>Float (소수)</a:t>
            </a:r>
          </a:p>
          <a:p>
            <a:pPr lvl="1"/>
            <a:r>
              <a:rPr/>
              <a:t>Double</a:t>
            </a:r>
          </a:p>
          <a:p>
            <a:pPr lvl="0"/>
            <a:r>
              <a:rPr/>
              <a:t>날짜와 시간(Datetime)</a:t>
            </a:r>
          </a:p>
          <a:p>
            <a:pPr lvl="1"/>
            <a:r>
              <a:rPr/>
              <a:t>내부적으로 숫자로 변환됨.</a:t>
            </a:r>
          </a:p>
          <a:p>
            <a:pPr lvl="2"/>
            <a:r>
              <a:rPr/>
              <a:t>엑셀의 경우 </a:t>
            </a:r>
            <a:r>
              <a:rPr>
                <a:latin typeface="Courier"/>
              </a:rPr>
              <a:t>1899-12-30</a:t>
            </a:r>
            <a:r>
              <a:rPr/>
              <a:t> 부터 하루를 1로 쳐서 지난 시간을 날짜와 시간으로 관리</a:t>
            </a:r>
          </a:p>
          <a:p>
            <a:pPr lvl="2"/>
            <a:r>
              <a:rPr/>
              <a:t>노션과 대부분의 개발 언어에서는 Unix Timestamp를 사용.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불리언(Boolean, Bool)</a:t>
            </a:r>
          </a:p>
          <a:p>
            <a:pPr lvl="0"/>
            <a:r>
              <a:rPr/>
              <a:t>모 아니면 도 형태의 데이터. 기면 기고, 아니면 아니고.</a:t>
            </a:r>
          </a:p>
          <a:p>
            <a:pPr lvl="0"/>
            <a:r>
              <a:rPr/>
              <a:t>Yes / No</a:t>
            </a:r>
          </a:p>
          <a:p>
            <a:pPr lvl="1"/>
            <a:r>
              <a:rPr/>
              <a:t>Bit</a:t>
            </a:r>
          </a:p>
          <a:p>
            <a:pPr lvl="0"/>
            <a:r>
              <a:rPr>
                <a:latin typeface="Courier"/>
              </a:rPr>
              <a:t>True</a:t>
            </a:r>
            <a:r>
              <a:rPr/>
              <a:t> or </a:t>
            </a:r>
            <a:r>
              <a:rPr>
                <a:latin typeface="Courier"/>
              </a:rPr>
              <a:t>False</a:t>
            </a:r>
          </a:p>
          <a:p>
            <a:pPr lvl="0"/>
            <a:r>
              <a:rPr/>
              <a:t>참 또는 거짓</a:t>
            </a:r>
          </a:p>
          <a:p>
            <a:pPr lvl="0"/>
            <a:r>
              <a:rPr>
                <a:latin typeface="Courier"/>
              </a:rPr>
              <a:t>1</a:t>
            </a:r>
            <a:r>
              <a:rPr/>
              <a:t> 또는 </a:t>
            </a:r>
            <a:r>
              <a:rPr>
                <a:latin typeface="Courier"/>
              </a:rPr>
              <a:t>0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리스트(List), 배열(Array)</a:t>
            </a:r>
          </a:p>
          <a:p>
            <a:pPr lvl="0"/>
            <a:r>
              <a:rPr/>
              <a:t>단순한 타입이 여러 개 있는 타입</a:t>
            </a:r>
          </a:p>
          <a:p>
            <a:pPr lvl="0"/>
            <a:r>
              <a:rPr/>
              <a:t>리스트의 타입은 한 종류여야 합니다.</a:t>
            </a:r>
          </a:p>
          <a:p>
            <a:pPr lvl="1"/>
            <a:r>
              <a:rPr>
                <a:latin typeface="Courier"/>
              </a:rPr>
              <a:t>[1, 2, 3, 4, 5, 6, 7, 8, 9, 10]</a:t>
            </a:r>
          </a:p>
          <a:p>
            <a:pPr lvl="2"/>
            <a:r>
              <a:rPr>
                <a:latin typeface="Courier"/>
              </a:rPr>
              <a:t>[1, 2, 3, 4, 5, 6, 7]</a:t>
            </a:r>
          </a:p>
          <a:p>
            <a:pPr lvl="1"/>
            <a:r>
              <a:rPr>
                <a:latin typeface="Courier"/>
              </a:rPr>
              <a:t>[”강아지”, “새”, “컴퓨터”]</a:t>
            </a:r>
          </a:p>
          <a:p>
            <a:pPr lvl="0"/>
            <a:r>
              <a:rPr/>
              <a:t>리스트의 연산</a:t>
            </a:r>
          </a:p>
          <a:p>
            <a:pPr lvl="1"/>
            <a:r>
              <a:rPr/>
              <a:t>리스트끼리 더하기(Join)</a:t>
            </a:r>
          </a:p>
          <a:p>
            <a:pPr lvl="1"/>
            <a:r>
              <a:rPr/>
              <a:t>리스트에서 겹치는 것만 남기기(Intersect)</a:t>
            </a:r>
          </a:p>
          <a:p>
            <a:pPr lvl="1"/>
            <a:r>
              <a:rPr/>
              <a:t>리스트끼리 안 겹치는 것만 남기기(Exclude)</a:t>
            </a:r>
          </a:p>
          <a:p>
            <a:pPr lvl="0"/>
            <a:r>
              <a:rPr/>
              <a:t>반복에 사용</a:t>
            </a:r>
          </a:p>
          <a:p>
            <a:pPr lvl="1"/>
            <a:r>
              <a:rPr>
                <a:latin typeface="Courier"/>
              </a:rPr>
              <a:t>[”인기 급상승”, “쇼핑”, “음악”, “영화”, ….]</a:t>
            </a:r>
          </a:p>
          <a:p>
            <a:pPr lvl="0"/>
            <a:r>
              <a:rPr/>
              <a:t>리스트는 1차원 배열</a:t>
            </a:r>
          </a:p>
          <a:p>
            <a:pPr lvl="1"/>
            <a:r>
              <a:rPr/>
              <a:t>2차원 배열 = 행렬(행과 열, Matrix) = 셀 범위(Cell Ranges)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2023-11-25T17:53:29Z</dcterms:created>
  <dcterms:modified xsi:type="dcterms:W3CDTF">2023-11-25T17:53:29Z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