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8" r:id="rId5"/>
    <p:sldId id="269" r:id="rId6"/>
    <p:sldId id="270" r:id="rId7"/>
    <p:sldId id="271" r:id="rId8"/>
    <p:sldId id="274" r:id="rId9"/>
    <p:sldId id="273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64" r:id="rId18"/>
    <p:sldId id="282" r:id="rId19"/>
    <p:sldId id="283" r:id="rId20"/>
    <p:sldId id="284" r:id="rId21"/>
    <p:sldId id="285" r:id="rId22"/>
    <p:sldId id="286" r:id="rId23"/>
    <p:sldId id="287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365" autoAdjust="0"/>
    <p:restoredTop sz="94660"/>
  </p:normalViewPr>
  <p:slideViewPr>
    <p:cSldViewPr snapToGrid="0">
      <p:cViewPr varScale="1">
        <p:scale>
          <a:sx n="75" d="100"/>
          <a:sy n="75" d="100"/>
        </p:scale>
        <p:origin x="-360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9AFA1-291C-4D16-9F9B-EE7857AA6E01}" type="datetimeFigureOut">
              <a:rPr lang="en-GB" smtClean="0"/>
              <a:t>22/01/2015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707DF-70B2-4CAC-A28A-FAD8EF0EAE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8365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9AFA1-291C-4D16-9F9B-EE7857AA6E01}" type="datetimeFigureOut">
              <a:rPr lang="en-GB" smtClean="0"/>
              <a:t>22/01/2015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707DF-70B2-4CAC-A28A-FAD8EF0EAE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0587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85600" y="274641"/>
            <a:ext cx="36576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274641"/>
            <a:ext cx="107696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9AFA1-291C-4D16-9F9B-EE7857AA6E01}" type="datetimeFigureOut">
              <a:rPr lang="en-GB" smtClean="0"/>
              <a:t>22/01/2015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707DF-70B2-4CAC-A28A-FAD8EF0EAE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8326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9AFA1-291C-4D16-9F9B-EE7857AA6E01}" type="datetimeFigureOut">
              <a:rPr lang="en-GB" smtClean="0"/>
              <a:t>22/01/2015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707DF-70B2-4CAC-A28A-FAD8EF0EAE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5250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9AFA1-291C-4D16-9F9B-EE7857AA6E01}" type="datetimeFigureOut">
              <a:rPr lang="en-GB" smtClean="0"/>
              <a:t>22/01/2015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707DF-70B2-4CAC-A28A-FAD8EF0EAE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111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1600203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0" y="1600203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9AFA1-291C-4D16-9F9B-EE7857AA6E01}" type="datetimeFigureOut">
              <a:rPr lang="en-GB" smtClean="0"/>
              <a:t>22/01/2015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707DF-70B2-4CAC-A28A-FAD8EF0EAE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2051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9AFA1-291C-4D16-9F9B-EE7857AA6E01}" type="datetimeFigureOut">
              <a:rPr lang="en-GB" smtClean="0"/>
              <a:t>22/01/2015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707DF-70B2-4CAC-A28A-FAD8EF0EAE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0949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9AFA1-291C-4D16-9F9B-EE7857AA6E01}" type="datetimeFigureOut">
              <a:rPr lang="en-GB" smtClean="0"/>
              <a:t>22/01/2015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707DF-70B2-4CAC-A28A-FAD8EF0EAE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8047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9AFA1-291C-4D16-9F9B-EE7857AA6E01}" type="datetimeFigureOut">
              <a:rPr lang="en-GB" smtClean="0"/>
              <a:t>22/01/2015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707DF-70B2-4CAC-A28A-FAD8EF0EAE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0787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9AFA1-291C-4D16-9F9B-EE7857AA6E01}" type="datetimeFigureOut">
              <a:rPr lang="en-GB" smtClean="0"/>
              <a:t>22/01/2015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707DF-70B2-4CAC-A28A-FAD8EF0EAE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6494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9AFA1-291C-4D16-9F9B-EE7857AA6E01}" type="datetimeFigureOut">
              <a:rPr lang="en-GB" smtClean="0"/>
              <a:t>22/01/2015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707DF-70B2-4CAC-A28A-FAD8EF0EAE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7699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59AFA1-291C-4D16-9F9B-EE7857AA6E01}" type="datetimeFigureOut">
              <a:rPr lang="en-GB" smtClean="0"/>
              <a:t>22/01/2015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9707DF-70B2-4CAC-A28A-FAD8EF0EAE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7029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xample.co.uk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xample.co.uk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xample.co.uk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reading.ac.uk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xample.co.uk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xample.co.uk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xample.co.uk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Network Architecture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OR: how the Internet works (and doesn’t)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57686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Link layer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3"/>
            <a:ext cx="10972800" cy="4525963"/>
          </a:xfrm>
        </p:spPr>
        <p:txBody>
          <a:bodyPr/>
          <a:lstStyle/>
          <a:p>
            <a:r>
              <a:rPr lang="en-GB" dirty="0" smtClean="0"/>
              <a:t>Governs communication between adjacent nodes in a network</a:t>
            </a:r>
          </a:p>
          <a:p>
            <a:r>
              <a:rPr lang="en-GB" dirty="0" smtClean="0"/>
              <a:t>The link layer is told by the IP layer where the frame needs to go (How?)</a:t>
            </a:r>
          </a:p>
          <a:p>
            <a:r>
              <a:rPr lang="en-GB" dirty="0" smtClean="0"/>
              <a:t>Link layer protocols know which wires to light up to pass a message onto a given MAC address</a:t>
            </a:r>
          </a:p>
          <a:p>
            <a:pPr lvl="1"/>
            <a:r>
              <a:rPr lang="en-GB" dirty="0" smtClean="0"/>
              <a:t>MAC address: unique identifier of a networked device</a:t>
            </a:r>
          </a:p>
          <a:p>
            <a:r>
              <a:rPr lang="en-GB" dirty="0" smtClean="0"/>
              <a:t>At this point, it becomes a problem for engineers (circuits, chips and electricity)</a:t>
            </a:r>
          </a:p>
          <a:p>
            <a:endParaRPr lang="en-GB" dirty="0" smtClean="0"/>
          </a:p>
          <a:p>
            <a:pPr lvl="1"/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38251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Routing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All above is fine, if host is plugged straight into </a:t>
            </a:r>
            <a:r>
              <a:rPr lang="en-GB" dirty="0" smtClean="0">
                <a:hlinkClick r:id="rId2"/>
              </a:rPr>
              <a:t>www.example.co.uk</a:t>
            </a:r>
            <a:endParaRPr lang="en-GB" dirty="0" smtClean="0"/>
          </a:p>
          <a:p>
            <a:r>
              <a:rPr lang="en-GB" dirty="0" smtClean="0"/>
              <a:t>It probably isn’t; therefore, it will have to be routed.</a:t>
            </a:r>
          </a:p>
          <a:p>
            <a:r>
              <a:rPr lang="en-GB" dirty="0" smtClean="0"/>
              <a:t>The IP layer of host knows the first ‘hop’ on network</a:t>
            </a:r>
          </a:p>
          <a:p>
            <a:pPr lvl="1"/>
            <a:r>
              <a:rPr lang="en-GB" dirty="0" smtClean="0"/>
              <a:t>Sends the packet to this address</a:t>
            </a:r>
          </a:p>
          <a:p>
            <a:pPr lvl="1"/>
            <a:r>
              <a:rPr lang="en-GB" dirty="0" smtClean="0"/>
              <a:t>Packet is then examined by router, passed to the next ‘hop’</a:t>
            </a:r>
          </a:p>
          <a:p>
            <a:pPr lvl="1"/>
            <a:r>
              <a:rPr lang="en-GB" dirty="0" smtClean="0"/>
              <a:t>So on, until destination is reached.</a:t>
            </a:r>
          </a:p>
          <a:p>
            <a:r>
              <a:rPr lang="en-GB" dirty="0" smtClean="0"/>
              <a:t>How does your computer find the first ‘hop’?</a:t>
            </a:r>
          </a:p>
        </p:txBody>
      </p:sp>
    </p:spTree>
    <p:extLst>
      <p:ext uri="{BB962C8B-B14F-4D97-AF65-F5344CB8AC3E}">
        <p14:creationId xmlns:p14="http://schemas.microsoft.com/office/powerpoint/2010/main" val="1558001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Supplementary protocols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Protocols used to manage the internet</a:t>
            </a:r>
          </a:p>
          <a:p>
            <a:r>
              <a:rPr lang="en-GB" dirty="0" smtClean="0"/>
              <a:t>DHCP</a:t>
            </a:r>
          </a:p>
          <a:p>
            <a:r>
              <a:rPr lang="en-GB" dirty="0" smtClean="0"/>
              <a:t>DNS</a:t>
            </a:r>
          </a:p>
          <a:p>
            <a:r>
              <a:rPr lang="en-GB" dirty="0" smtClean="0"/>
              <a:t>ARP</a:t>
            </a:r>
          </a:p>
          <a:p>
            <a:r>
              <a:rPr lang="en-GB" dirty="0" smtClean="0"/>
              <a:t>IMCP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7909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Dynamic Host Configuration Protocol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Application layer protocol for managing the network</a:t>
            </a:r>
          </a:p>
          <a:p>
            <a:r>
              <a:rPr lang="en-GB" dirty="0" smtClean="0"/>
              <a:t>You turn your laptop on</a:t>
            </a:r>
          </a:p>
          <a:p>
            <a:r>
              <a:rPr lang="en-GB" dirty="0" smtClean="0"/>
              <a:t>Your laptop broadcasts a discovery packet on 255.255.255.255</a:t>
            </a:r>
          </a:p>
          <a:p>
            <a:r>
              <a:rPr lang="en-GB" dirty="0" smtClean="0"/>
              <a:t>DCHP server sends to your laptop’s MAC address:</a:t>
            </a:r>
          </a:p>
          <a:p>
            <a:pPr lvl="1"/>
            <a:r>
              <a:rPr lang="en-GB" dirty="0" smtClean="0"/>
              <a:t>A free IP for it to use</a:t>
            </a:r>
          </a:p>
          <a:p>
            <a:pPr lvl="1"/>
            <a:r>
              <a:rPr lang="en-GB" dirty="0" smtClean="0"/>
              <a:t>The name and IP address of the DNS server</a:t>
            </a:r>
          </a:p>
          <a:p>
            <a:pPr lvl="1"/>
            <a:r>
              <a:rPr lang="en-GB" dirty="0" smtClean="0"/>
              <a:t>The IP address of the ‘first hop’ router</a:t>
            </a:r>
          </a:p>
          <a:p>
            <a:r>
              <a:rPr lang="en-GB" dirty="0" smtClean="0"/>
              <a:t>Your laptop accepts the IP address and starts using it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69690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Domain Name System protocol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Application level protocol that ties domain names and IP addresses together</a:t>
            </a:r>
          </a:p>
          <a:p>
            <a:r>
              <a:rPr lang="en-GB" dirty="0" smtClean="0"/>
              <a:t>You type </a:t>
            </a:r>
            <a:r>
              <a:rPr lang="en-GB" dirty="0" smtClean="0">
                <a:hlinkClick r:id="rId2"/>
              </a:rPr>
              <a:t>www.example.co.uk</a:t>
            </a:r>
            <a:r>
              <a:rPr lang="en-GB" dirty="0" smtClean="0"/>
              <a:t> into your browser</a:t>
            </a:r>
          </a:p>
          <a:p>
            <a:r>
              <a:rPr lang="en-GB" dirty="0" smtClean="0"/>
              <a:t>Your system creates a DNS request, encapsulates it in UDP (port 53) and sends it onto your first hop.</a:t>
            </a:r>
          </a:p>
          <a:p>
            <a:r>
              <a:rPr lang="en-GB" dirty="0" smtClean="0"/>
              <a:t>The request is routed to the DNS server</a:t>
            </a:r>
          </a:p>
          <a:p>
            <a:r>
              <a:rPr lang="en-GB" dirty="0" smtClean="0"/>
              <a:t>DNS server returns the IP address of www.example.co.uk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1683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Address Resolution Protocol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Link-layer protocol used to associate IP and MAC addresses</a:t>
            </a:r>
          </a:p>
          <a:p>
            <a:r>
              <a:rPr lang="en-GB" dirty="0" smtClean="0"/>
              <a:t>Your laptop wants to send a packet onto 1.2.3.4</a:t>
            </a:r>
          </a:p>
          <a:p>
            <a:r>
              <a:rPr lang="en-GB" dirty="0" smtClean="0"/>
              <a:t>First, looks inside it’s ARP table to see if 1.2.3.4 has an associated MAC address.</a:t>
            </a:r>
          </a:p>
          <a:p>
            <a:r>
              <a:rPr lang="en-GB" dirty="0" smtClean="0"/>
              <a:t>If it doesn’t find it, it broadcasts “Who is 1.2.3.4?” to the MAC address FF:FF:FF:FF:FF:FF, that is heard by all computers</a:t>
            </a:r>
          </a:p>
          <a:p>
            <a:r>
              <a:rPr lang="en-GB" dirty="0" smtClean="0"/>
              <a:t>1.2.3.4 responds with it’s MAC address, which your laptop stores.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25163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Some more on TCP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TCP is a connection-oriented protocol</a:t>
            </a:r>
          </a:p>
          <a:p>
            <a:pPr lvl="1"/>
            <a:r>
              <a:rPr lang="en-GB" dirty="0" smtClean="0"/>
              <a:t>Aims to establish a two-way channel between hosts</a:t>
            </a:r>
          </a:p>
          <a:p>
            <a:pPr lvl="1"/>
            <a:r>
              <a:rPr lang="en-GB" dirty="0" smtClean="0"/>
              <a:t>Also aims to make that channel as accurate as possible</a:t>
            </a:r>
          </a:p>
          <a:p>
            <a:r>
              <a:rPr lang="en-GB" dirty="0" smtClean="0"/>
              <a:t>Therefore, there is a handshaking protocol;</a:t>
            </a:r>
          </a:p>
          <a:p>
            <a:pPr lvl="1"/>
            <a:r>
              <a:rPr lang="en-GB" dirty="0" smtClean="0"/>
              <a:t>Client sends TCP SYN A packet to server</a:t>
            </a:r>
          </a:p>
          <a:p>
            <a:pPr lvl="1"/>
            <a:r>
              <a:rPr lang="en-GB" dirty="0" smtClean="0"/>
              <a:t>Server responds with SYNACK A+1, B</a:t>
            </a:r>
          </a:p>
          <a:p>
            <a:pPr lvl="1"/>
            <a:r>
              <a:rPr lang="en-GB" dirty="0" smtClean="0"/>
              <a:t>Client sends ACK A+1, B+1</a:t>
            </a:r>
          </a:p>
          <a:p>
            <a:pPr lvl="1"/>
            <a:r>
              <a:rPr lang="en-GB" dirty="0" smtClean="0"/>
              <a:t>A and B are random numbers</a:t>
            </a:r>
          </a:p>
          <a:p>
            <a:r>
              <a:rPr lang="en-GB" dirty="0" smtClean="0"/>
              <a:t>Two way connection has now been established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93314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Tools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Internet Control Message Protocol</a:t>
            </a:r>
          </a:p>
          <a:p>
            <a:pPr lvl="1"/>
            <a:r>
              <a:rPr lang="en-GB" dirty="0"/>
              <a:t>i</a:t>
            </a:r>
            <a:r>
              <a:rPr lang="en-GB" dirty="0" smtClean="0"/>
              <a:t>pconfig/</a:t>
            </a:r>
            <a:r>
              <a:rPr lang="en-GB" dirty="0" err="1" smtClean="0"/>
              <a:t>ifconfig</a:t>
            </a:r>
            <a:endParaRPr lang="en-GB" dirty="0" smtClean="0"/>
          </a:p>
          <a:p>
            <a:pPr lvl="1"/>
            <a:r>
              <a:rPr lang="en-GB" dirty="0" smtClean="0"/>
              <a:t>ping</a:t>
            </a:r>
          </a:p>
          <a:p>
            <a:pPr lvl="1"/>
            <a:r>
              <a:rPr lang="en-GB" dirty="0" err="1" smtClean="0"/>
              <a:t>tracert</a:t>
            </a:r>
            <a:endParaRPr lang="en-GB" dirty="0" smtClean="0"/>
          </a:p>
          <a:p>
            <a:r>
              <a:rPr lang="en-GB" dirty="0" smtClean="0"/>
              <a:t>Higher level tools</a:t>
            </a:r>
          </a:p>
          <a:p>
            <a:pPr lvl="1"/>
            <a:r>
              <a:rPr lang="en-GB" dirty="0" err="1" smtClean="0"/>
              <a:t>Nmap</a:t>
            </a:r>
            <a:endParaRPr lang="en-GB" dirty="0" smtClean="0"/>
          </a:p>
          <a:p>
            <a:pPr lvl="1"/>
            <a:r>
              <a:rPr lang="en-GB" dirty="0" smtClean="0"/>
              <a:t>Wireshark</a:t>
            </a:r>
          </a:p>
          <a:p>
            <a:pPr lvl="1"/>
            <a:r>
              <a:rPr lang="en-GB" dirty="0" smtClean="0"/>
              <a:t>ZAP</a:t>
            </a:r>
          </a:p>
          <a:p>
            <a:pPr lvl="1"/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952974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ICMP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 smtClean="0"/>
              <a:t>ipconfig:</a:t>
            </a:r>
          </a:p>
          <a:p>
            <a:pPr lvl="1"/>
            <a:r>
              <a:rPr lang="en-GB" dirty="0" smtClean="0"/>
              <a:t>Used to obtain local information about network IP addresses, MAC addresses, </a:t>
            </a:r>
            <a:r>
              <a:rPr lang="en-GB" dirty="0" err="1" smtClean="0"/>
              <a:t>gateways,DHCP</a:t>
            </a:r>
            <a:r>
              <a:rPr lang="en-GB" dirty="0" smtClean="0"/>
              <a:t> hosts, </a:t>
            </a:r>
            <a:r>
              <a:rPr lang="en-GB" dirty="0" err="1" smtClean="0"/>
              <a:t>ect</a:t>
            </a:r>
            <a:r>
              <a:rPr lang="en-GB" dirty="0" smtClean="0"/>
              <a:t>.</a:t>
            </a:r>
          </a:p>
          <a:p>
            <a:pPr lvl="1"/>
            <a:r>
              <a:rPr lang="en-GB" dirty="0" smtClean="0"/>
              <a:t>Type ‘ipconfig’ or ‘ipconfig /all’ into the command line</a:t>
            </a:r>
          </a:p>
          <a:p>
            <a:r>
              <a:rPr lang="en-GB" dirty="0" smtClean="0"/>
              <a:t>Ping</a:t>
            </a:r>
          </a:p>
          <a:p>
            <a:pPr lvl="1"/>
            <a:r>
              <a:rPr lang="en-GB" dirty="0" smtClean="0"/>
              <a:t>Used to test connections between hosts</a:t>
            </a:r>
          </a:p>
          <a:p>
            <a:pPr lvl="1"/>
            <a:r>
              <a:rPr lang="en-GB" dirty="0" smtClean="0"/>
              <a:t>Sends ‘are you there?’ messages</a:t>
            </a:r>
          </a:p>
          <a:p>
            <a:pPr lvl="1"/>
            <a:r>
              <a:rPr lang="en-GB" dirty="0" smtClean="0"/>
              <a:t>Host replies ‘I am here’</a:t>
            </a:r>
          </a:p>
          <a:p>
            <a:pPr lvl="1"/>
            <a:r>
              <a:rPr lang="en-GB" dirty="0" smtClean="0"/>
              <a:t>Type ‘ping 1.2.3.4’ or ‘ping </a:t>
            </a:r>
            <a:r>
              <a:rPr lang="en-GB" dirty="0" smtClean="0">
                <a:hlinkClick r:id="rId2"/>
              </a:rPr>
              <a:t>www.example.co.uk</a:t>
            </a:r>
            <a:r>
              <a:rPr lang="en-GB" dirty="0" smtClean="0"/>
              <a:t>’ into the command line</a:t>
            </a:r>
          </a:p>
        </p:txBody>
      </p:sp>
    </p:spTree>
    <p:extLst>
      <p:ext uri="{BB962C8B-B14F-4D97-AF65-F5344CB8AC3E}">
        <p14:creationId xmlns:p14="http://schemas.microsoft.com/office/powerpoint/2010/main" val="4042399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ICMP </a:t>
            </a:r>
            <a:r>
              <a:rPr lang="en-GB" dirty="0" err="1" smtClean="0"/>
              <a:t>cont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Tracert</a:t>
            </a:r>
            <a:endParaRPr lang="en-GB" dirty="0" smtClean="0"/>
          </a:p>
          <a:p>
            <a:pPr lvl="1"/>
            <a:r>
              <a:rPr lang="en-GB" dirty="0" smtClean="0"/>
              <a:t>Mega-ping: return the route taken by the packet to the host</a:t>
            </a:r>
          </a:p>
          <a:p>
            <a:pPr lvl="1"/>
            <a:r>
              <a:rPr lang="en-GB" dirty="0" smtClean="0"/>
              <a:t>Sends an echo packet out with time to live 1, then time to live 2…</a:t>
            </a:r>
          </a:p>
          <a:p>
            <a:pPr lvl="1"/>
            <a:r>
              <a:rPr lang="en-GB" dirty="0" smtClean="0"/>
              <a:t>Use in the same way as ping; ‘</a:t>
            </a:r>
            <a:r>
              <a:rPr lang="en-GB" dirty="0" err="1" smtClean="0"/>
              <a:t>tracert</a:t>
            </a:r>
            <a:r>
              <a:rPr lang="en-GB" dirty="0" smtClean="0"/>
              <a:t> </a:t>
            </a:r>
            <a:r>
              <a:rPr lang="en-GB" dirty="0" smtClean="0">
                <a:hlinkClick r:id="rId2"/>
              </a:rPr>
              <a:t>www.reading.ac.uk</a:t>
            </a:r>
            <a:r>
              <a:rPr lang="en-GB" dirty="0" smtClean="0"/>
              <a:t>’</a:t>
            </a:r>
          </a:p>
          <a:p>
            <a:r>
              <a:rPr lang="en-GB" dirty="0" smtClean="0"/>
              <a:t>Redirect</a:t>
            </a:r>
          </a:p>
          <a:p>
            <a:pPr lvl="1"/>
            <a:r>
              <a:rPr lang="en-GB" dirty="0" smtClean="0"/>
              <a:t>Used by routers to tell hosts ‘send messages meant for 1.2.3.4 to 5.6.7.8’</a:t>
            </a:r>
          </a:p>
          <a:p>
            <a:pPr lvl="1"/>
            <a:r>
              <a:rPr lang="en-GB" dirty="0" smtClean="0"/>
              <a:t>Used to ensure efficient routing</a:t>
            </a:r>
          </a:p>
          <a:p>
            <a:pPr lvl="1"/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177247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the Internet?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effectLst/>
              </a:rPr>
              <a:t>Internet</a:t>
            </a:r>
          </a:p>
          <a:p>
            <a:r>
              <a:rPr lang="en-GB" dirty="0" smtClean="0"/>
              <a:t>ˈ</a:t>
            </a:r>
            <a:r>
              <a:rPr lang="en-GB" dirty="0" err="1" smtClean="0"/>
              <a:t>ɪntənɛt</a:t>
            </a:r>
            <a:r>
              <a:rPr lang="en-GB" dirty="0" smtClean="0"/>
              <a:t>/</a:t>
            </a:r>
          </a:p>
          <a:p>
            <a:r>
              <a:rPr lang="en-GB" i="1" dirty="0" smtClean="0"/>
              <a:t>noun</a:t>
            </a:r>
            <a:endParaRPr lang="en-GB" dirty="0" smtClean="0"/>
          </a:p>
          <a:p>
            <a:r>
              <a:rPr lang="en-GB" dirty="0" smtClean="0"/>
              <a:t>noun: </a:t>
            </a:r>
            <a:r>
              <a:rPr lang="en-GB" b="1" dirty="0" smtClean="0"/>
              <a:t>Internet</a:t>
            </a:r>
            <a:endParaRPr lang="en-GB" dirty="0" smtClean="0"/>
          </a:p>
          <a:p>
            <a:r>
              <a:rPr lang="en-GB" dirty="0" smtClean="0">
                <a:effectLst/>
              </a:rPr>
              <a:t>a global computer network providing a variety of information and communication facilities, consisting of interconnected networks using standardized communication protocols.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57346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NMap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Port scanning software</a:t>
            </a:r>
          </a:p>
          <a:p>
            <a:r>
              <a:rPr lang="en-GB" dirty="0" smtClean="0"/>
              <a:t>Uses sneaky tricks to establish</a:t>
            </a:r>
          </a:p>
          <a:p>
            <a:pPr lvl="1"/>
            <a:r>
              <a:rPr lang="en-GB" dirty="0" smtClean="0"/>
              <a:t>Ports a target machine has open</a:t>
            </a:r>
          </a:p>
          <a:p>
            <a:pPr lvl="1"/>
            <a:r>
              <a:rPr lang="en-GB" dirty="0" smtClean="0"/>
              <a:t>IP addresses of target machines</a:t>
            </a:r>
          </a:p>
          <a:p>
            <a:pPr lvl="1"/>
            <a:r>
              <a:rPr lang="en-GB" dirty="0" smtClean="0"/>
              <a:t>Operating systems of target machines</a:t>
            </a:r>
          </a:p>
          <a:p>
            <a:pPr lvl="1"/>
            <a:r>
              <a:rPr lang="en-GB" dirty="0" smtClean="0"/>
              <a:t>Device types of target machines</a:t>
            </a:r>
          </a:p>
          <a:p>
            <a:r>
              <a:rPr lang="en-GB" dirty="0" smtClean="0"/>
              <a:t>More on this next week</a:t>
            </a:r>
          </a:p>
          <a:p>
            <a:r>
              <a:rPr lang="en-GB" dirty="0" smtClean="0"/>
              <a:t>www.nmap.org</a:t>
            </a:r>
          </a:p>
        </p:txBody>
      </p:sp>
    </p:spTree>
    <p:extLst>
      <p:ext uri="{BB962C8B-B14F-4D97-AF65-F5344CB8AC3E}">
        <p14:creationId xmlns:p14="http://schemas.microsoft.com/office/powerpoint/2010/main" val="1880988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Wireshark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Traffic monitor</a:t>
            </a:r>
          </a:p>
          <a:p>
            <a:r>
              <a:rPr lang="en-GB" dirty="0" smtClean="0"/>
              <a:t>Used to capture messages moving through network card</a:t>
            </a:r>
          </a:p>
          <a:p>
            <a:r>
              <a:rPr lang="en-GB" dirty="0" smtClean="0"/>
              <a:t>Can save and filter capture sessions</a:t>
            </a:r>
          </a:p>
          <a:p>
            <a:r>
              <a:rPr lang="en-GB" dirty="0" smtClean="0"/>
              <a:t>Used for network analysis and troubleshooting</a:t>
            </a:r>
          </a:p>
          <a:p>
            <a:endParaRPr lang="en-GB" dirty="0"/>
          </a:p>
          <a:p>
            <a:r>
              <a:rPr lang="en-GB" dirty="0" smtClean="0"/>
              <a:t>www.wireshark.org</a:t>
            </a:r>
          </a:p>
          <a:p>
            <a:pPr marL="0" indent="0">
              <a:buNone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78228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OWASP ZAP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Zed Attack Proxy</a:t>
            </a:r>
          </a:p>
          <a:p>
            <a:r>
              <a:rPr lang="en-GB" dirty="0" smtClean="0"/>
              <a:t>Used to intercept and edit HTTP requests</a:t>
            </a:r>
          </a:p>
          <a:p>
            <a:r>
              <a:rPr lang="en-GB" dirty="0" smtClean="0"/>
              <a:t>Penetration tester’s tool</a:t>
            </a:r>
          </a:p>
          <a:p>
            <a:r>
              <a:rPr lang="en-GB" dirty="0" smtClean="0"/>
              <a:t>Also contains functionality for fuzzing, </a:t>
            </a:r>
            <a:r>
              <a:rPr lang="en-GB" dirty="0" err="1" smtClean="0"/>
              <a:t>spidering</a:t>
            </a:r>
            <a:r>
              <a:rPr lang="en-GB" dirty="0" smtClean="0"/>
              <a:t>, messing around with SSL…</a:t>
            </a:r>
          </a:p>
          <a:p>
            <a:r>
              <a:rPr lang="en-GB" dirty="0" smtClean="0"/>
              <a:t>https://www.owasp.org/index.php/ZAP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4516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Next week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 smtClean="0"/>
          </a:p>
          <a:p>
            <a:endParaRPr lang="en-GB" dirty="0"/>
          </a:p>
          <a:p>
            <a:pPr marL="0" indent="0" algn="ctr">
              <a:buNone/>
            </a:pPr>
            <a:r>
              <a:rPr lang="en-GB" dirty="0" smtClean="0"/>
              <a:t>Now we know how it works</a:t>
            </a:r>
          </a:p>
          <a:p>
            <a:pPr marL="0" indent="0" algn="ctr">
              <a:buNone/>
            </a:pPr>
            <a:r>
              <a:rPr lang="en-GB" dirty="0" smtClean="0"/>
              <a:t>How is it attacked?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71949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But really, what is the Internet?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 set of computers and devices </a:t>
            </a:r>
            <a:r>
              <a:rPr lang="en-GB" dirty="0" smtClean="0"/>
              <a:t>all </a:t>
            </a:r>
            <a:r>
              <a:rPr lang="en-GB" dirty="0" smtClean="0"/>
              <a:t>communicating with one another using an agreed set of protocols</a:t>
            </a:r>
            <a:r>
              <a:rPr lang="en-GB" dirty="0" smtClean="0"/>
              <a:t>.</a:t>
            </a:r>
            <a:endParaRPr lang="en-GB" dirty="0"/>
          </a:p>
          <a:p>
            <a:endParaRPr lang="en-GB" dirty="0" smtClean="0"/>
          </a:p>
          <a:p>
            <a:r>
              <a:rPr lang="en-GB" dirty="0" smtClean="0"/>
              <a:t>The Internet Protocol Suite</a:t>
            </a:r>
          </a:p>
          <a:p>
            <a:endParaRPr lang="en-GB" dirty="0" smtClean="0"/>
          </a:p>
          <a:p>
            <a:r>
              <a:rPr lang="en-GB" dirty="0" smtClean="0"/>
              <a:t>Defined by the Internet Engineering Task Force</a:t>
            </a:r>
            <a:endParaRPr lang="en-GB" dirty="0" smtClean="0"/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867661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 worked 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You type </a:t>
            </a:r>
            <a:r>
              <a:rPr lang="en-GB" dirty="0" smtClean="0">
                <a:hlinkClick r:id="rId2"/>
              </a:rPr>
              <a:t>www.example.co.uk</a:t>
            </a:r>
            <a:r>
              <a:rPr lang="en-GB" dirty="0" smtClean="0"/>
              <a:t> into your browser.</a:t>
            </a:r>
            <a:endParaRPr lang="en-GB" dirty="0" smtClean="0"/>
          </a:p>
          <a:p>
            <a:r>
              <a:rPr lang="en-GB" dirty="0" smtClean="0"/>
              <a:t>Your </a:t>
            </a:r>
            <a:r>
              <a:rPr lang="en-GB" b="1" dirty="0" smtClean="0"/>
              <a:t>application</a:t>
            </a:r>
            <a:r>
              <a:rPr lang="en-GB" dirty="0" smtClean="0"/>
              <a:t> prepares a HTTP GET request</a:t>
            </a:r>
          </a:p>
          <a:p>
            <a:r>
              <a:rPr lang="en-GB" dirty="0" smtClean="0"/>
              <a:t>The GET request is sent to the </a:t>
            </a:r>
            <a:r>
              <a:rPr lang="en-GB" b="1" dirty="0" smtClean="0"/>
              <a:t>transport</a:t>
            </a:r>
            <a:r>
              <a:rPr lang="en-GB" dirty="0" smtClean="0"/>
              <a:t> layer, where it in encapsulated into a TCP or UDP packet.</a:t>
            </a:r>
          </a:p>
        </p:txBody>
      </p:sp>
    </p:spTree>
    <p:extLst>
      <p:ext uri="{BB962C8B-B14F-4D97-AF65-F5344CB8AC3E}">
        <p14:creationId xmlns:p14="http://schemas.microsoft.com/office/powerpoint/2010/main" val="2183736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TCP/UDP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Used to send data between applications</a:t>
            </a:r>
          </a:p>
          <a:p>
            <a:r>
              <a:rPr lang="en-GB" dirty="0" smtClean="0"/>
              <a:t>Both use logical ports tied to an application/protocol</a:t>
            </a:r>
          </a:p>
          <a:p>
            <a:pPr lvl="1"/>
            <a:r>
              <a:rPr lang="en-GB" dirty="0" smtClean="0"/>
              <a:t>80: http,  25: SMTP</a:t>
            </a:r>
          </a:p>
          <a:p>
            <a:pPr lvl="1"/>
            <a:r>
              <a:rPr lang="en-GB" dirty="0" smtClean="0"/>
              <a:t>Ports numbered between 1 and 65535; most common &lt;1024</a:t>
            </a:r>
          </a:p>
          <a:p>
            <a:r>
              <a:rPr lang="en-GB" dirty="0" smtClean="0"/>
              <a:t>Transmission Control Protocol:</a:t>
            </a:r>
          </a:p>
          <a:p>
            <a:pPr lvl="1"/>
            <a:r>
              <a:rPr lang="en-GB" dirty="0" smtClean="0"/>
              <a:t>Optimised for reliability</a:t>
            </a:r>
          </a:p>
          <a:p>
            <a:r>
              <a:rPr lang="en-GB" dirty="0" smtClean="0"/>
              <a:t>User Datagram Protocol</a:t>
            </a:r>
          </a:p>
          <a:p>
            <a:pPr lvl="1"/>
            <a:r>
              <a:rPr lang="en-GB" dirty="0" smtClean="0"/>
              <a:t>Optimised for speed</a:t>
            </a:r>
          </a:p>
          <a:p>
            <a:pPr lvl="1"/>
            <a:endParaRPr lang="en-GB" dirty="0" smtClean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76426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 worked 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You type </a:t>
            </a:r>
            <a:r>
              <a:rPr lang="en-GB" dirty="0" smtClean="0">
                <a:hlinkClick r:id="rId2"/>
              </a:rPr>
              <a:t>www.example.co.uk</a:t>
            </a:r>
            <a:r>
              <a:rPr lang="en-GB" dirty="0" smtClean="0"/>
              <a:t> into your browser.</a:t>
            </a:r>
            <a:endParaRPr lang="en-GB" dirty="0" smtClean="0"/>
          </a:p>
          <a:p>
            <a:r>
              <a:rPr lang="en-GB" dirty="0" smtClean="0"/>
              <a:t>Your </a:t>
            </a:r>
            <a:r>
              <a:rPr lang="en-GB" b="1" dirty="0" smtClean="0"/>
              <a:t>application</a:t>
            </a:r>
            <a:r>
              <a:rPr lang="en-GB" dirty="0" smtClean="0"/>
              <a:t> prepares a HTTP GET request</a:t>
            </a:r>
          </a:p>
          <a:p>
            <a:r>
              <a:rPr lang="en-GB" dirty="0" smtClean="0"/>
              <a:t>The GET request is sent to the </a:t>
            </a:r>
            <a:r>
              <a:rPr lang="en-GB" b="1" dirty="0" smtClean="0"/>
              <a:t>transport</a:t>
            </a:r>
            <a:r>
              <a:rPr lang="en-GB" dirty="0" smtClean="0"/>
              <a:t> layer, where it in encapsulated into a TCP or UDP packet.</a:t>
            </a:r>
          </a:p>
          <a:p>
            <a:r>
              <a:rPr lang="en-GB" dirty="0" smtClean="0"/>
              <a:t>This packet is passed to the </a:t>
            </a:r>
            <a:r>
              <a:rPr lang="en-GB" b="1" dirty="0" smtClean="0"/>
              <a:t>IP layer</a:t>
            </a:r>
            <a:r>
              <a:rPr lang="en-GB" dirty="0" smtClean="0"/>
              <a:t>, where an IP header is added</a:t>
            </a:r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298822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Internet Protocol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Used to send data between hosts</a:t>
            </a:r>
          </a:p>
          <a:p>
            <a:r>
              <a:rPr lang="en-GB" dirty="0" smtClean="0"/>
              <a:t>IP header contains</a:t>
            </a:r>
          </a:p>
          <a:p>
            <a:pPr lvl="1"/>
            <a:r>
              <a:rPr lang="en-GB" dirty="0" smtClean="0"/>
              <a:t>Source host (How does it know this?)</a:t>
            </a:r>
          </a:p>
          <a:p>
            <a:pPr lvl="1"/>
            <a:r>
              <a:rPr lang="en-GB" dirty="0" smtClean="0"/>
              <a:t>Destination host (How does it know this?)</a:t>
            </a:r>
          </a:p>
          <a:p>
            <a:pPr lvl="1"/>
            <a:r>
              <a:rPr lang="en-GB" dirty="0" smtClean="0"/>
              <a:t>Some other things</a:t>
            </a:r>
          </a:p>
          <a:p>
            <a:r>
              <a:rPr lang="en-GB" dirty="0" smtClean="0"/>
              <a:t>IP body contains everything from earlier</a:t>
            </a:r>
          </a:p>
          <a:p>
            <a:pPr lvl="1"/>
            <a:r>
              <a:rPr lang="en-GB" dirty="0" smtClean="0"/>
              <a:t>TCP/UDP data</a:t>
            </a:r>
          </a:p>
          <a:p>
            <a:pPr lvl="1"/>
            <a:r>
              <a:rPr lang="en-GB" dirty="0" smtClean="0"/>
              <a:t>Application data</a:t>
            </a:r>
          </a:p>
          <a:p>
            <a:endParaRPr lang="en-GB" dirty="0" smtClean="0"/>
          </a:p>
          <a:p>
            <a:pPr lvl="1"/>
            <a:endParaRPr lang="en-GB" dirty="0" smtClean="0"/>
          </a:p>
          <a:p>
            <a:pPr lvl="1"/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19559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IP addresses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Provides a unique identifier for a host</a:t>
            </a:r>
          </a:p>
          <a:p>
            <a:pPr lvl="1"/>
            <a:r>
              <a:rPr lang="en-GB" dirty="0" smtClean="0"/>
              <a:t>32 bits(IPv4) or 128 bits (IPv6)</a:t>
            </a:r>
          </a:p>
          <a:p>
            <a:r>
              <a:rPr lang="en-GB" dirty="0" smtClean="0"/>
              <a:t>IPv4: 255.255.255.255</a:t>
            </a:r>
          </a:p>
          <a:p>
            <a:pPr lvl="1"/>
            <a:r>
              <a:rPr lang="en-GB" dirty="0" smtClean="0"/>
              <a:t>We ran out of these in February 2011</a:t>
            </a:r>
          </a:p>
          <a:p>
            <a:r>
              <a:rPr lang="en-GB" dirty="0" smtClean="0"/>
              <a:t>IPv6: 2001:0:5ef5:79fd:3820:2df3:a88e:621f</a:t>
            </a:r>
          </a:p>
          <a:p>
            <a:pPr lvl="1"/>
            <a:r>
              <a:rPr lang="en-GB" dirty="0" smtClean="0"/>
              <a:t>Much larger address space</a:t>
            </a:r>
          </a:p>
          <a:p>
            <a:r>
              <a:rPr lang="en-GB" dirty="0" smtClean="0"/>
              <a:t>IPv4 and IPv6 do not talk to one another</a:t>
            </a:r>
          </a:p>
          <a:p>
            <a:pPr lvl="1"/>
            <a:r>
              <a:rPr lang="en-GB" dirty="0" smtClean="0"/>
              <a:t>A translator is required</a:t>
            </a:r>
          </a:p>
          <a:p>
            <a:pPr lvl="1"/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59980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 worked 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You type </a:t>
            </a:r>
            <a:r>
              <a:rPr lang="en-GB" dirty="0" smtClean="0">
                <a:hlinkClick r:id="rId2"/>
              </a:rPr>
              <a:t>www.example.co.uk</a:t>
            </a:r>
            <a:r>
              <a:rPr lang="en-GB" dirty="0" smtClean="0"/>
              <a:t> into your browser.</a:t>
            </a:r>
            <a:endParaRPr lang="en-GB" dirty="0" smtClean="0"/>
          </a:p>
          <a:p>
            <a:r>
              <a:rPr lang="en-GB" dirty="0" smtClean="0"/>
              <a:t>Your </a:t>
            </a:r>
            <a:r>
              <a:rPr lang="en-GB" b="1" dirty="0" smtClean="0"/>
              <a:t>application</a:t>
            </a:r>
            <a:r>
              <a:rPr lang="en-GB" dirty="0" smtClean="0"/>
              <a:t> prepares a HTTP GET request</a:t>
            </a:r>
          </a:p>
          <a:p>
            <a:r>
              <a:rPr lang="en-GB" dirty="0" smtClean="0"/>
              <a:t>The GET request is sent to the </a:t>
            </a:r>
            <a:r>
              <a:rPr lang="en-GB" b="1" dirty="0" smtClean="0"/>
              <a:t>transport</a:t>
            </a:r>
            <a:r>
              <a:rPr lang="en-GB" dirty="0" smtClean="0"/>
              <a:t> layer, where it in encapsulated into a TCP or UDP packet.</a:t>
            </a:r>
          </a:p>
          <a:p>
            <a:r>
              <a:rPr lang="en-GB" dirty="0" smtClean="0"/>
              <a:t>This packet is passed to the </a:t>
            </a:r>
            <a:r>
              <a:rPr lang="en-GB" b="1" dirty="0" smtClean="0"/>
              <a:t>IP layer</a:t>
            </a:r>
            <a:r>
              <a:rPr lang="en-GB" dirty="0" smtClean="0"/>
              <a:t>, where an IP header is added</a:t>
            </a:r>
          </a:p>
          <a:p>
            <a:r>
              <a:rPr lang="en-GB" dirty="0" smtClean="0"/>
              <a:t>The packet is then sent to the </a:t>
            </a:r>
            <a:r>
              <a:rPr lang="en-GB" b="1" dirty="0" smtClean="0"/>
              <a:t>link layer</a:t>
            </a:r>
            <a:r>
              <a:rPr lang="en-GB" dirty="0" smtClean="0"/>
              <a:t>, where it is framed and leaves the computer.</a:t>
            </a:r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544991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1808</TotalTime>
  <Words>1071</Words>
  <Application>Microsoft Office PowerPoint</Application>
  <PresentationFormat>Custom</PresentationFormat>
  <Paragraphs>162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Network Architecture</vt:lpstr>
      <vt:lpstr>What is the Internet?</vt:lpstr>
      <vt:lpstr>But really, what is the Internet?</vt:lpstr>
      <vt:lpstr>A worked example</vt:lpstr>
      <vt:lpstr>TCP/UDP</vt:lpstr>
      <vt:lpstr>A worked example</vt:lpstr>
      <vt:lpstr>Internet Protocol</vt:lpstr>
      <vt:lpstr>IP addresses</vt:lpstr>
      <vt:lpstr>A worked example</vt:lpstr>
      <vt:lpstr>Link layer</vt:lpstr>
      <vt:lpstr>Routing</vt:lpstr>
      <vt:lpstr>Supplementary protocols</vt:lpstr>
      <vt:lpstr>Dynamic Host Configuration Protocol</vt:lpstr>
      <vt:lpstr>Domain Name System protocol</vt:lpstr>
      <vt:lpstr>Address Resolution Protocol</vt:lpstr>
      <vt:lpstr>Some more on TCP</vt:lpstr>
      <vt:lpstr>Tools</vt:lpstr>
      <vt:lpstr>ICMP</vt:lpstr>
      <vt:lpstr>ICMP cont</vt:lpstr>
      <vt:lpstr>NMap</vt:lpstr>
      <vt:lpstr>Wireshark</vt:lpstr>
      <vt:lpstr>OWASP ZAP</vt:lpstr>
      <vt:lpstr>Next week</vt:lpstr>
    </vt:vector>
  </TitlesOfParts>
  <Company>University of Reading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Architecture</dc:title>
  <dc:creator>John Roberts</dc:creator>
  <cp:lastModifiedBy>John</cp:lastModifiedBy>
  <cp:revision>30</cp:revision>
  <dcterms:created xsi:type="dcterms:W3CDTF">2015-01-20T10:39:11Z</dcterms:created>
  <dcterms:modified xsi:type="dcterms:W3CDTF">2015-01-23T15:28:41Z</dcterms:modified>
</cp:coreProperties>
</file>