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7" r:id="rId11"/>
    <p:sldId id="266" r:id="rId12"/>
    <p:sldId id="267" r:id="rId13"/>
    <p:sldId id="275" r:id="rId14"/>
    <p:sldId id="268" r:id="rId15"/>
    <p:sldId id="270" r:id="rId16"/>
    <p:sldId id="271" r:id="rId17"/>
    <p:sldId id="276" r:id="rId18"/>
    <p:sldId id="272" r:id="rId19"/>
    <p:sldId id="273" r:id="rId20"/>
    <p:sldId id="269" r:id="rId21"/>
    <p:sldId id="274" r:id="rId22"/>
    <p:sldId id="278" r:id="rId23"/>
    <p:sldId id="279" r:id="rId24"/>
    <p:sldId id="283" r:id="rId25"/>
    <p:sldId id="285" r:id="rId26"/>
    <p:sldId id="286" r:id="rId27"/>
    <p:sldId id="280" r:id="rId28"/>
    <p:sldId id="284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27" autoAdjust="0"/>
  </p:normalViewPr>
  <p:slideViewPr>
    <p:cSldViewPr>
      <p:cViewPr varScale="1">
        <p:scale>
          <a:sx n="69" d="100"/>
          <a:sy n="69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639B-B8A1-4379-8B29-FBAFAEF6E23B}" type="datetimeFigureOut">
              <a:rPr lang="en-US" smtClean="0"/>
              <a:t>30/1/2015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B41A-5FEA-4224-B7FD-C6CAE569E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evil.txt &gt; </a:t>
            </a:r>
            <a:r>
              <a:rPr lang="en-GB" dirty="0" err="1" smtClean="0"/>
              <a:t>good.txt:evil</a:t>
            </a:r>
            <a:endParaRPr lang="en-GB" dirty="0" smtClean="0"/>
          </a:p>
          <a:p>
            <a:r>
              <a:rPr lang="en-GB" dirty="0" smtClean="0"/>
              <a:t>Del evil</a:t>
            </a:r>
          </a:p>
          <a:p>
            <a:r>
              <a:rPr lang="en-GB" dirty="0" smtClean="0"/>
              <a:t>More </a:t>
            </a:r>
            <a:r>
              <a:rPr lang="en-GB" dirty="0" err="1" smtClean="0"/>
              <a:t>good.txt:evil</a:t>
            </a:r>
            <a:r>
              <a:rPr lang="en-GB" baseline="0" dirty="0" smtClean="0"/>
              <a:t> &gt; evil.txt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8B41A-5FEA-4224-B7FD-C6CAE569E4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2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3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5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6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9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7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3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27FB6-B969-4DC6-8102-152111014DAC}" type="datetimeFigureOut">
              <a:rPr lang="en-GB" smtClean="0"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695E-383C-4F1C-9B9F-1846F1920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4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Attacking the network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2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Scanning: </a:t>
            </a:r>
            <a:r>
              <a:rPr lang="en-GB" dirty="0" err="1" smtClean="0"/>
              <a:t>Nmap</a:t>
            </a:r>
            <a:r>
              <a:rPr lang="en-GB" dirty="0" smtClean="0"/>
              <a:t> output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6" b="33616"/>
          <a:stretch/>
        </p:blipFill>
        <p:spPr bwMode="auto">
          <a:xfrm>
            <a:off x="539551" y="1484784"/>
            <a:ext cx="774264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connect to a port: port must be Open and Listening</a:t>
            </a:r>
          </a:p>
          <a:p>
            <a:r>
              <a:rPr lang="en-GB" dirty="0" smtClean="0"/>
              <a:t>Can just try and establish a TCP connection to the port:</a:t>
            </a:r>
          </a:p>
          <a:p>
            <a:pPr lvl="1"/>
            <a:r>
              <a:rPr lang="en-GB" dirty="0" smtClean="0"/>
              <a:t>Gives the system your IP address, details of the program used to connect, </a:t>
            </a:r>
            <a:r>
              <a:rPr lang="en-GB" dirty="0" err="1" smtClean="0"/>
              <a:t>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Instead, attackers use sneaky manipulation of TCP protocol</a:t>
            </a:r>
          </a:p>
          <a:p>
            <a:pPr lvl="1"/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45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 a TCP FIN packet</a:t>
            </a:r>
          </a:p>
          <a:p>
            <a:pPr lvl="1"/>
            <a:r>
              <a:rPr lang="en-GB" dirty="0" smtClean="0"/>
              <a:t>Does not make a connection attempt; circumvents firewalls</a:t>
            </a:r>
          </a:p>
          <a:p>
            <a:pPr lvl="1"/>
            <a:r>
              <a:rPr lang="en-GB" dirty="0" smtClean="0"/>
              <a:t>If the port is in LISTEN, no reply</a:t>
            </a:r>
          </a:p>
          <a:p>
            <a:pPr lvl="1"/>
            <a:r>
              <a:rPr lang="en-GB" dirty="0" smtClean="0"/>
              <a:t>If the port is in CLOSED, responds with RESET</a:t>
            </a:r>
          </a:p>
          <a:p>
            <a:r>
              <a:rPr lang="en-GB" dirty="0" smtClean="0"/>
              <a:t>Send a SYN packet</a:t>
            </a:r>
          </a:p>
          <a:p>
            <a:pPr lvl="1"/>
            <a:r>
              <a:rPr lang="en-GB" dirty="0" smtClean="0"/>
              <a:t>If port is open, responds with SYN/ACK</a:t>
            </a:r>
          </a:p>
          <a:p>
            <a:pPr lvl="1"/>
            <a:r>
              <a:rPr lang="en-GB" dirty="0" smtClean="0"/>
              <a:t>You return RESET, no connection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29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Scanning: </a:t>
            </a:r>
            <a:r>
              <a:rPr lang="en-GB" dirty="0" err="1" smtClean="0"/>
              <a:t>dorking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Dorking: using advanced Google searches to reveal vulnerable websites</a:t>
            </a:r>
          </a:p>
          <a:p>
            <a:pPr lvl="1"/>
            <a:r>
              <a:rPr lang="en-GB" dirty="0"/>
              <a:t>Example: </a:t>
            </a:r>
            <a:r>
              <a:rPr lang="en-GB" dirty="0" err="1"/>
              <a:t>inurl</a:t>
            </a:r>
            <a:r>
              <a:rPr lang="en-GB" dirty="0"/>
              <a:t>:"installer-log.txt" </a:t>
            </a:r>
            <a:r>
              <a:rPr lang="en-GB" dirty="0" err="1"/>
              <a:t>intext</a:t>
            </a:r>
            <a:r>
              <a:rPr lang="en-GB" dirty="0"/>
              <a:t>:"DUPLICATOR </a:t>
            </a:r>
            <a:r>
              <a:rPr lang="en-GB" dirty="0" smtClean="0"/>
              <a:t>INSTALL-LOG“</a:t>
            </a:r>
          </a:p>
          <a:p>
            <a:pPr lvl="1"/>
            <a:r>
              <a:rPr lang="en-GB" dirty="0" smtClean="0"/>
              <a:t>Searches for any </a:t>
            </a:r>
            <a:r>
              <a:rPr lang="en-GB" dirty="0" err="1" smtClean="0"/>
              <a:t>Wordpress</a:t>
            </a:r>
            <a:r>
              <a:rPr lang="en-GB" dirty="0" smtClean="0"/>
              <a:t> site moved using the Duplicator plugin</a:t>
            </a:r>
          </a:p>
          <a:p>
            <a:pPr lvl="1"/>
            <a:r>
              <a:rPr lang="en-GB" dirty="0" smtClean="0"/>
              <a:t>Reveals directory information, plugin version, server software, internal structure.</a:t>
            </a:r>
          </a:p>
          <a:p>
            <a:r>
              <a:rPr lang="en-GB" dirty="0" smtClean="0"/>
              <a:t>www.exploit-db.com/google-dorks/</a:t>
            </a:r>
          </a:p>
        </p:txBody>
      </p:sp>
    </p:spTree>
    <p:extLst>
      <p:ext uri="{BB962C8B-B14F-4D97-AF65-F5344CB8AC3E}">
        <p14:creationId xmlns:p14="http://schemas.microsoft.com/office/powerpoint/2010/main" val="28569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of identifying ‘low hanging fruit’ and user accounts</a:t>
            </a:r>
          </a:p>
          <a:p>
            <a:r>
              <a:rPr lang="en-GB" dirty="0" smtClean="0"/>
              <a:t>Scanning shows you the doors, enumeration identifies how to get through them safely</a:t>
            </a:r>
            <a:endParaRPr lang="en-GB" dirty="0"/>
          </a:p>
          <a:p>
            <a:r>
              <a:rPr lang="en-GB" dirty="0" smtClean="0"/>
              <a:t>Long process, usually involving many automated queries of some kind</a:t>
            </a:r>
          </a:p>
        </p:txBody>
      </p:sp>
    </p:spTree>
    <p:extLst>
      <p:ext uri="{BB962C8B-B14F-4D97-AF65-F5344CB8AC3E}">
        <p14:creationId xmlns:p14="http://schemas.microsoft.com/office/powerpoint/2010/main" val="381193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example: Usernames</a:t>
            </a:r>
          </a:p>
          <a:p>
            <a:r>
              <a:rPr lang="en-GB" dirty="0" smtClean="0"/>
              <a:t>Target: some system with password-based authentication (i.e. most of them)</a:t>
            </a:r>
          </a:p>
          <a:p>
            <a:r>
              <a:rPr lang="en-GB" dirty="0" smtClean="0"/>
              <a:t>From your </a:t>
            </a:r>
            <a:r>
              <a:rPr lang="en-GB" dirty="0" err="1" smtClean="0"/>
              <a:t>footprinting</a:t>
            </a:r>
            <a:r>
              <a:rPr lang="en-GB" dirty="0" smtClean="0"/>
              <a:t>, you have identified a list of users of your target</a:t>
            </a:r>
          </a:p>
          <a:p>
            <a:r>
              <a:rPr lang="en-GB" dirty="0" smtClean="0"/>
              <a:t>So, start testing possible usernames in the logon</a:t>
            </a:r>
          </a:p>
          <a:p>
            <a:pPr lvl="1"/>
            <a:r>
              <a:rPr lang="en-GB" dirty="0" smtClean="0"/>
              <a:t>Email addresses</a:t>
            </a:r>
          </a:p>
          <a:p>
            <a:pPr lvl="1"/>
            <a:r>
              <a:rPr lang="en-GB" dirty="0" smtClean="0"/>
              <a:t>Known aliases</a:t>
            </a:r>
          </a:p>
        </p:txBody>
      </p:sp>
    </p:spTree>
    <p:extLst>
      <p:ext uri="{BB962C8B-B14F-4D97-AF65-F5344CB8AC3E}">
        <p14:creationId xmlns:p14="http://schemas.microsoft.com/office/powerpoint/2010/main" val="31454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inspecting the return, you can tell whether a username exists or not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The server returns ‘invalid username’ if the user does not exist, and ‘invalid credentials’ if it does</a:t>
            </a:r>
          </a:p>
          <a:p>
            <a:r>
              <a:rPr lang="en-GB" dirty="0" smtClean="0"/>
              <a:t>Using this, you can build a list of valid usernames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5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from close to home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/>
          <a:stretch/>
        </p:blipFill>
        <p:spPr bwMode="auto">
          <a:xfrm>
            <a:off x="1115616" y="1295399"/>
            <a:ext cx="6624736" cy="51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Enumeration: </a:t>
            </a:r>
            <a:r>
              <a:rPr lang="en-GB" dirty="0" err="1" smtClean="0"/>
              <a:t>spidering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Spidering</a:t>
            </a:r>
            <a:r>
              <a:rPr lang="en-GB" dirty="0" smtClean="0"/>
              <a:t>: automated mapping of a website or </a:t>
            </a:r>
            <a:r>
              <a:rPr lang="en-GB" dirty="0" err="1" smtClean="0"/>
              <a:t>filesystem</a:t>
            </a:r>
            <a:endParaRPr lang="en-GB" dirty="0" smtClean="0"/>
          </a:p>
          <a:p>
            <a:r>
              <a:rPr lang="en-GB" dirty="0" smtClean="0"/>
              <a:t>A program that recursively follows all links in a HTML document</a:t>
            </a:r>
          </a:p>
          <a:p>
            <a:r>
              <a:rPr lang="en-GB" dirty="0" smtClean="0"/>
              <a:t>Can expand to include common directory names, hidden files, </a:t>
            </a:r>
            <a:r>
              <a:rPr lang="en-GB" dirty="0" err="1" smtClean="0"/>
              <a:t>ect</a:t>
            </a:r>
            <a:endParaRPr lang="en-GB" dirty="0" smtClean="0"/>
          </a:p>
          <a:p>
            <a:r>
              <a:rPr lang="en-GB" dirty="0" smtClean="0"/>
              <a:t>Can reveal old, insecure pages, backups, unreleased content, databases connected to site….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6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Penetration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Entering the system using information discovered up till now</a:t>
            </a:r>
          </a:p>
          <a:p>
            <a:r>
              <a:rPr lang="en-GB" dirty="0" smtClean="0"/>
              <a:t>Once a system is penetrated, the attacker has all the access required for their objective</a:t>
            </a:r>
          </a:p>
          <a:p>
            <a:r>
              <a:rPr lang="en-GB" dirty="0" smtClean="0"/>
              <a:t>More on this later!</a:t>
            </a:r>
          </a:p>
        </p:txBody>
      </p:sp>
    </p:spTree>
    <p:extLst>
      <p:ext uri="{BB962C8B-B14F-4D97-AF65-F5344CB8AC3E}">
        <p14:creationId xmlns:p14="http://schemas.microsoft.com/office/powerpoint/2010/main" val="282996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98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attacker accomplishes their goal</a:t>
            </a:r>
          </a:p>
          <a:p>
            <a:r>
              <a:rPr lang="en-GB" dirty="0" smtClean="0"/>
              <a:t>Goal could be:</a:t>
            </a:r>
          </a:p>
          <a:p>
            <a:pPr lvl="1"/>
            <a:r>
              <a:rPr lang="en-GB" dirty="0" smtClean="0"/>
              <a:t>Theft of info</a:t>
            </a:r>
          </a:p>
          <a:p>
            <a:pPr lvl="1"/>
            <a:r>
              <a:rPr lang="en-GB" dirty="0" smtClean="0"/>
              <a:t>Denial of service</a:t>
            </a:r>
          </a:p>
          <a:p>
            <a:pPr lvl="1"/>
            <a:r>
              <a:rPr lang="en-GB" dirty="0" smtClean="0"/>
              <a:t>Defacement of web pages</a:t>
            </a:r>
          </a:p>
          <a:p>
            <a:pPr lvl="1"/>
            <a:r>
              <a:rPr lang="en-GB" dirty="0" smtClean="0"/>
              <a:t>Escalation of privilege</a:t>
            </a:r>
          </a:p>
          <a:p>
            <a:pPr lvl="2"/>
            <a:r>
              <a:rPr lang="en-GB" dirty="0" smtClean="0"/>
              <a:t>Using one attack to effect another, larger attack</a:t>
            </a:r>
          </a:p>
          <a:p>
            <a:pPr lvl="1"/>
            <a:r>
              <a:rPr lang="en-GB" dirty="0" smtClean="0"/>
              <a:t>See if they can</a:t>
            </a:r>
          </a:p>
          <a:p>
            <a:r>
              <a:rPr lang="en-GB" dirty="0" smtClean="0"/>
              <a:t>Attacks are only limited by the attackers imagination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Covering tracks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Inexperienced </a:t>
            </a:r>
            <a:r>
              <a:rPr lang="en-GB" dirty="0" smtClean="0"/>
              <a:t>attacker</a:t>
            </a:r>
            <a:r>
              <a:rPr lang="en-GB" dirty="0"/>
              <a:t> </a:t>
            </a:r>
            <a:r>
              <a:rPr lang="en-GB" dirty="0" smtClean="0"/>
              <a:t>leaves evidence</a:t>
            </a:r>
          </a:p>
          <a:p>
            <a:pPr lvl="1"/>
            <a:r>
              <a:rPr lang="en-GB" dirty="0" smtClean="0"/>
              <a:t>Attacker’s IP address</a:t>
            </a:r>
            <a:endParaRPr lang="en-GB" dirty="0"/>
          </a:p>
          <a:p>
            <a:pPr lvl="1"/>
            <a:r>
              <a:rPr lang="en-GB" dirty="0" smtClean="0"/>
              <a:t>Attacker’s ISP</a:t>
            </a:r>
          </a:p>
          <a:p>
            <a:pPr lvl="1"/>
            <a:r>
              <a:rPr lang="en-GB" dirty="0" smtClean="0"/>
              <a:t>Attacker’s organisation</a:t>
            </a:r>
          </a:p>
          <a:p>
            <a:pPr lvl="1"/>
            <a:r>
              <a:rPr lang="en-GB" dirty="0" smtClean="0"/>
              <a:t>Attacker’s machine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43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Covering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Professional attackers:</a:t>
            </a:r>
          </a:p>
          <a:p>
            <a:pPr lvl="1"/>
            <a:r>
              <a:rPr lang="en-GB" dirty="0" smtClean="0"/>
              <a:t>Turn off event logging</a:t>
            </a:r>
          </a:p>
          <a:p>
            <a:pPr lvl="1"/>
            <a:r>
              <a:rPr lang="en-GB" dirty="0" smtClean="0"/>
              <a:t>Clearing event logs</a:t>
            </a:r>
          </a:p>
          <a:p>
            <a:pPr lvl="2"/>
            <a:r>
              <a:rPr lang="en-GB" dirty="0" smtClean="0"/>
              <a:t>Better for them to know that someone was there easily than find out who with a little work</a:t>
            </a:r>
            <a:endParaRPr lang="en-US" dirty="0" smtClean="0"/>
          </a:p>
          <a:p>
            <a:pPr lvl="1"/>
            <a:r>
              <a:rPr lang="en-GB" dirty="0" smtClean="0"/>
              <a:t>Hide malicious files that they’ve left behind (see the next bit)</a:t>
            </a:r>
          </a:p>
          <a:p>
            <a:pPr lvl="2"/>
            <a:r>
              <a:rPr lang="en-GB" dirty="0" smtClean="0"/>
              <a:t>Disguise files as other files</a:t>
            </a:r>
          </a:p>
          <a:p>
            <a:pPr lvl="2"/>
            <a:r>
              <a:rPr lang="en-GB" dirty="0" smtClean="0"/>
              <a:t>Hide evil files inside good files</a:t>
            </a:r>
          </a:p>
        </p:txBody>
      </p:sp>
    </p:spTree>
    <p:extLst>
      <p:ext uri="{BB962C8B-B14F-4D97-AF65-F5344CB8AC3E}">
        <p14:creationId xmlns:p14="http://schemas.microsoft.com/office/powerpoint/2010/main" val="37660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Installing backdoors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attacker has done all this hard work: why do it again?</a:t>
            </a:r>
          </a:p>
          <a:p>
            <a:r>
              <a:rPr lang="en-GB" dirty="0" smtClean="0"/>
              <a:t>Installs a back-door to make intrusion easier</a:t>
            </a:r>
          </a:p>
          <a:p>
            <a:r>
              <a:rPr lang="en-GB" dirty="0" smtClean="0"/>
              <a:t>Could be:</a:t>
            </a:r>
          </a:p>
          <a:p>
            <a:pPr lvl="1"/>
            <a:r>
              <a:rPr lang="en-GB" dirty="0" smtClean="0"/>
              <a:t>Rogue user account</a:t>
            </a:r>
          </a:p>
          <a:p>
            <a:pPr lvl="1"/>
            <a:r>
              <a:rPr lang="en-GB" dirty="0" smtClean="0"/>
              <a:t>Scheduled job</a:t>
            </a:r>
          </a:p>
          <a:p>
            <a:pPr lvl="1"/>
            <a:r>
              <a:rPr lang="en-GB" dirty="0" smtClean="0"/>
              <a:t>Hidden program</a:t>
            </a:r>
          </a:p>
          <a:p>
            <a:pPr lvl="1"/>
            <a:r>
              <a:rPr lang="en-GB" dirty="0" err="1" smtClean="0"/>
              <a:t>Startup</a:t>
            </a:r>
            <a:r>
              <a:rPr lang="en-GB" dirty="0" smtClean="0"/>
              <a:t> process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45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/>
              <a:t>two files, ‘good.txt’ and ‘evil.txt’</a:t>
            </a:r>
          </a:p>
          <a:p>
            <a:r>
              <a:rPr lang="en-GB" dirty="0"/>
              <a:t>In the command line, ‘type evil.txt &gt; </a:t>
            </a:r>
            <a:r>
              <a:rPr lang="en-GB" dirty="0" err="1" smtClean="0"/>
              <a:t>good.txt:closet</a:t>
            </a:r>
            <a:r>
              <a:rPr lang="en-GB" dirty="0" smtClean="0"/>
              <a:t>’</a:t>
            </a:r>
            <a:endParaRPr lang="en-GB" dirty="0"/>
          </a:p>
          <a:p>
            <a:pPr lvl="1"/>
            <a:r>
              <a:rPr lang="en-GB" dirty="0"/>
              <a:t>This pipes the content of evil into a </a:t>
            </a:r>
            <a:r>
              <a:rPr lang="en-GB" dirty="0" err="1"/>
              <a:t>datastream</a:t>
            </a:r>
            <a:r>
              <a:rPr lang="en-GB" dirty="0"/>
              <a:t> called </a:t>
            </a:r>
            <a:r>
              <a:rPr lang="en-GB" dirty="0" smtClean="0"/>
              <a:t>‘closet’ in good</a:t>
            </a:r>
          </a:p>
          <a:p>
            <a:r>
              <a:rPr lang="en-GB" dirty="0" smtClean="0"/>
              <a:t>Delete ‘evil.txt’, look in the file</a:t>
            </a:r>
          </a:p>
          <a:p>
            <a:r>
              <a:rPr lang="en-GB" dirty="0" smtClean="0"/>
              <a:t>Then, ‘more &lt; </a:t>
            </a:r>
            <a:r>
              <a:rPr lang="en-GB" dirty="0" err="1" smtClean="0"/>
              <a:t>good.txt:closet</a:t>
            </a:r>
            <a:r>
              <a:rPr lang="en-GB" dirty="0" smtClean="0"/>
              <a:t> &gt; evil.txt’</a:t>
            </a:r>
          </a:p>
          <a:p>
            <a:r>
              <a:rPr lang="en-GB" dirty="0" smtClean="0"/>
              <a:t>Ta-da!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Attacking a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Identify all entry points</a:t>
            </a:r>
          </a:p>
          <a:p>
            <a:pPr marL="914400" lvl="1" indent="-514350"/>
            <a:r>
              <a:rPr lang="en-GB" dirty="0" smtClean="0"/>
              <a:t>Entry point: something you can do to make the server do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Examine the structure of the entry points</a:t>
            </a:r>
          </a:p>
          <a:p>
            <a:pPr marL="914400" lvl="1" indent="-514350"/>
            <a:r>
              <a:rPr lang="en-GB" dirty="0" smtClean="0"/>
              <a:t>What form does the request take?</a:t>
            </a:r>
          </a:p>
          <a:p>
            <a:pPr marL="914400" lvl="1" indent="-514350"/>
            <a:r>
              <a:rPr lang="en-GB" dirty="0" smtClean="0"/>
              <a:t>What does it look like each part of it does?</a:t>
            </a:r>
          </a:p>
          <a:p>
            <a:pPr marL="914400" lvl="1" indent="-514350"/>
            <a:r>
              <a:rPr lang="en-GB" dirty="0" smtClean="0"/>
              <a:t>What happens if you circumvent validation?</a:t>
            </a:r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Attacking a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GB" dirty="0" smtClean="0"/>
              <a:t>Are there none-HTTP ways of communicating with the server?</a:t>
            </a:r>
          </a:p>
          <a:p>
            <a:pPr marL="914400" lvl="1" indent="-514350"/>
            <a:r>
              <a:rPr lang="en-GB" dirty="0" smtClean="0"/>
              <a:t>Text service? Email commands? API?</a:t>
            </a:r>
          </a:p>
          <a:p>
            <a:pPr marL="914400" lvl="1" indent="-514350"/>
            <a:r>
              <a:rPr lang="en-GB" dirty="0" smtClean="0"/>
              <a:t>Does the server use another system that you can manipulate or spoof?</a:t>
            </a:r>
          </a:p>
          <a:p>
            <a:pPr marL="914400" lvl="1" indent="-514350"/>
            <a:r>
              <a:rPr lang="en-GB" dirty="0" smtClean="0"/>
              <a:t>What does </a:t>
            </a:r>
            <a:r>
              <a:rPr lang="en-GB" dirty="0" err="1" smtClean="0"/>
              <a:t>Nmap</a:t>
            </a:r>
            <a:r>
              <a:rPr lang="en-GB" dirty="0" smtClean="0"/>
              <a:t> say?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Identify the server software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Enumerate, as detailed earlier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smtClean="0"/>
              <a:t>Research for known </a:t>
            </a:r>
            <a:r>
              <a:rPr lang="en-GB" dirty="0" err="1" smtClean="0"/>
              <a:t>vulnerabilites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5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Information is all!</a:t>
            </a:r>
          </a:p>
          <a:p>
            <a:pPr lvl="1"/>
            <a:r>
              <a:rPr lang="en-GB" dirty="0" smtClean="0"/>
              <a:t>The more you know about your system, the more you can defend it</a:t>
            </a:r>
          </a:p>
          <a:p>
            <a:pPr lvl="1"/>
            <a:r>
              <a:rPr lang="en-GB" dirty="0" smtClean="0"/>
              <a:t>The less the attacker knows, the harder it is for them to attack</a:t>
            </a:r>
          </a:p>
          <a:p>
            <a:r>
              <a:rPr lang="en-GB" dirty="0" smtClean="0"/>
              <a:t>As admin, you must</a:t>
            </a:r>
          </a:p>
          <a:p>
            <a:pPr lvl="1"/>
            <a:r>
              <a:rPr lang="en-GB" dirty="0" smtClean="0"/>
              <a:t>Know how the attackers work</a:t>
            </a:r>
          </a:p>
          <a:p>
            <a:pPr lvl="1"/>
            <a:r>
              <a:rPr lang="en-GB" dirty="0" smtClean="0"/>
              <a:t>Know their tools</a:t>
            </a:r>
          </a:p>
          <a:p>
            <a:pPr lvl="1"/>
            <a:r>
              <a:rPr lang="en-GB" dirty="0" smtClean="0"/>
              <a:t>Know the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5682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94421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One more time:</a:t>
            </a:r>
            <a:br>
              <a:rPr lang="en-GB" dirty="0" smtClean="0"/>
            </a:br>
            <a:r>
              <a:rPr lang="en-GB" dirty="0" smtClean="0"/>
              <a:t>Use these tools ethically and legally!</a:t>
            </a:r>
            <a:br>
              <a:rPr lang="en-GB" dirty="0" smtClean="0"/>
            </a:br>
            <a:r>
              <a:rPr lang="en-GB" dirty="0" smtClean="0"/>
              <a:t>Find gaps, and plug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Next week: Denial of Service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lecture: how the network works</a:t>
            </a:r>
          </a:p>
          <a:p>
            <a:r>
              <a:rPr lang="en-GB" dirty="0" smtClean="0"/>
              <a:t>This lecture: How networks are attacked</a:t>
            </a:r>
          </a:p>
          <a:p>
            <a:pPr lvl="1"/>
            <a:r>
              <a:rPr lang="en-GB" dirty="0" smtClean="0"/>
              <a:t>Attacker’s methodology</a:t>
            </a:r>
          </a:p>
          <a:p>
            <a:pPr lvl="1"/>
            <a:r>
              <a:rPr lang="en-GB" dirty="0" smtClean="0"/>
              <a:t>Attacker’s goals</a:t>
            </a:r>
          </a:p>
          <a:p>
            <a:pPr lvl="1"/>
            <a:r>
              <a:rPr lang="en-GB" dirty="0" smtClean="0"/>
              <a:t>Reconnaissance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7558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Footprint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Scan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Enumerate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Penetrate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Attack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Cover tracks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Install back doors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8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Footprinting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Gathering information about the target: research</a:t>
            </a:r>
          </a:p>
          <a:p>
            <a:r>
              <a:rPr lang="en-GB" dirty="0" smtClean="0"/>
              <a:t>Technical information</a:t>
            </a:r>
            <a:endParaRPr lang="en-GB" dirty="0"/>
          </a:p>
          <a:p>
            <a:pPr lvl="1"/>
            <a:r>
              <a:rPr lang="en-GB" dirty="0" smtClean="0"/>
              <a:t>IP addresses</a:t>
            </a:r>
          </a:p>
          <a:p>
            <a:pPr lvl="1"/>
            <a:r>
              <a:rPr lang="en-GB" dirty="0" smtClean="0"/>
              <a:t>Web presence(websites, email servers, </a:t>
            </a:r>
            <a:r>
              <a:rPr lang="en-GB" dirty="0" err="1" smtClean="0"/>
              <a:t>ect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Recent security events</a:t>
            </a:r>
          </a:p>
          <a:p>
            <a:r>
              <a:rPr lang="en-GB" dirty="0" smtClean="0"/>
              <a:t>Or not:</a:t>
            </a:r>
          </a:p>
          <a:p>
            <a:pPr lvl="1"/>
            <a:r>
              <a:rPr lang="en-GB" dirty="0" smtClean="0"/>
              <a:t>Contact details</a:t>
            </a:r>
          </a:p>
          <a:p>
            <a:pPr lvl="1"/>
            <a:r>
              <a:rPr lang="en-GB" dirty="0" smtClean="0"/>
              <a:t>Phone numbers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64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Footprinting</a:t>
            </a:r>
            <a:r>
              <a:rPr lang="en-GB" dirty="0" smtClean="0"/>
              <a:t>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Tell you information about the server</a:t>
            </a:r>
          </a:p>
          <a:p>
            <a:r>
              <a:rPr lang="en-GB" dirty="0" smtClean="0"/>
              <a:t>Many web tools</a:t>
            </a:r>
          </a:p>
          <a:p>
            <a:pPr lvl="1"/>
            <a:r>
              <a:rPr lang="en-GB" dirty="0" smtClean="0"/>
              <a:t>who.is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3dt.net</a:t>
            </a:r>
            <a:endParaRPr lang="en-GB" dirty="0" smtClean="0"/>
          </a:p>
          <a:p>
            <a:r>
              <a:rPr lang="en-GB" dirty="0" smtClean="0"/>
              <a:t>Also OS based tools</a:t>
            </a:r>
          </a:p>
          <a:p>
            <a:pPr lvl="1"/>
            <a:r>
              <a:rPr lang="en-GB" dirty="0" err="1" smtClean="0"/>
              <a:t>nslookup</a:t>
            </a:r>
            <a:endParaRPr lang="en-GB" dirty="0"/>
          </a:p>
          <a:p>
            <a:r>
              <a:rPr lang="en-GB" dirty="0" smtClean="0"/>
              <a:t>Always try multiple tools to get a good read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9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Footprinting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Don’t forget about </a:t>
            </a:r>
            <a:r>
              <a:rPr lang="en-GB" strike="sngStrike" dirty="0" smtClean="0"/>
              <a:t>cyberstalking</a:t>
            </a:r>
            <a:r>
              <a:rPr lang="en-GB" dirty="0" smtClean="0"/>
              <a:t> social engineering:</a:t>
            </a:r>
          </a:p>
          <a:p>
            <a:pPr lvl="1"/>
            <a:r>
              <a:rPr lang="en-GB" dirty="0" err="1" smtClean="0"/>
              <a:t>Linkedin</a:t>
            </a:r>
            <a:r>
              <a:rPr lang="en-GB" dirty="0" smtClean="0"/>
              <a:t>, Facebook, </a:t>
            </a:r>
            <a:r>
              <a:rPr lang="en-GB" dirty="0" err="1" smtClean="0"/>
              <a:t>Researchnet</a:t>
            </a:r>
            <a:r>
              <a:rPr lang="en-GB" dirty="0" smtClean="0"/>
              <a:t>, </a:t>
            </a:r>
            <a:r>
              <a:rPr lang="en-GB" dirty="0" err="1" smtClean="0"/>
              <a:t>ect</a:t>
            </a:r>
            <a:r>
              <a:rPr lang="en-GB" dirty="0"/>
              <a:t> </a:t>
            </a:r>
            <a:r>
              <a:rPr lang="en-GB" dirty="0" smtClean="0"/>
              <a:t>to get information  staff</a:t>
            </a:r>
          </a:p>
          <a:p>
            <a:pPr lvl="1"/>
            <a:r>
              <a:rPr lang="en-GB" dirty="0" smtClean="0"/>
              <a:t>Dumpster diving:  stealing old info from rubbish bins</a:t>
            </a:r>
          </a:p>
          <a:p>
            <a:r>
              <a:rPr lang="en-GB" dirty="0" smtClean="0"/>
              <a:t>Could get emails and personal information for a spear phishing attack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4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Determines which of the systems are ‘net </a:t>
            </a:r>
            <a:r>
              <a:rPr lang="en-GB" dirty="0" err="1" smtClean="0"/>
              <a:t>accessable</a:t>
            </a:r>
            <a:endParaRPr lang="en-GB" dirty="0" smtClean="0"/>
          </a:p>
          <a:p>
            <a:pPr lvl="1"/>
            <a:r>
              <a:rPr lang="en-GB" dirty="0" smtClean="0"/>
              <a:t>Which IP addresses are </a:t>
            </a:r>
            <a:r>
              <a:rPr lang="en-GB" dirty="0" err="1" smtClean="0"/>
              <a:t>accessable</a:t>
            </a:r>
            <a:endParaRPr lang="en-GB" dirty="0" smtClean="0"/>
          </a:p>
          <a:p>
            <a:pPr lvl="1"/>
            <a:r>
              <a:rPr lang="en-GB" dirty="0" smtClean="0"/>
              <a:t>What they are running</a:t>
            </a:r>
          </a:p>
          <a:p>
            <a:pPr lvl="1"/>
            <a:r>
              <a:rPr lang="en-GB" dirty="0" smtClean="0"/>
              <a:t>Any obviously open doors</a:t>
            </a:r>
          </a:p>
          <a:p>
            <a:r>
              <a:rPr lang="en-GB" dirty="0" smtClean="0"/>
              <a:t>At it’s most basic:</a:t>
            </a:r>
          </a:p>
          <a:p>
            <a:pPr lvl="1"/>
            <a:r>
              <a:rPr lang="en-GB" dirty="0" smtClean="0"/>
              <a:t>ping the address to see if it’s alive</a:t>
            </a:r>
          </a:p>
          <a:p>
            <a:pPr lvl="1"/>
            <a:r>
              <a:rPr lang="en-GB" dirty="0" smtClean="0"/>
              <a:t>Scan the ports to see if any are open</a:t>
            </a:r>
          </a:p>
        </p:txBody>
      </p:sp>
    </p:spTree>
    <p:extLst>
      <p:ext uri="{BB962C8B-B14F-4D97-AF65-F5344CB8AC3E}">
        <p14:creationId xmlns:p14="http://schemas.microsoft.com/office/powerpoint/2010/main" val="159565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Identifies open ports</a:t>
            </a:r>
          </a:p>
          <a:p>
            <a:r>
              <a:rPr lang="en-GB" dirty="0" smtClean="0"/>
              <a:t>Google the port numbers: gets applications</a:t>
            </a:r>
          </a:p>
          <a:p>
            <a:r>
              <a:rPr lang="en-GB" dirty="0" smtClean="0"/>
              <a:t>Google the applications: get vulnerabilities</a:t>
            </a:r>
          </a:p>
          <a:p>
            <a:r>
              <a:rPr lang="en-GB" dirty="0" smtClean="0"/>
              <a:t>More on port numbers:</a:t>
            </a:r>
          </a:p>
          <a:p>
            <a:pPr marL="457200" lvl="1" indent="0">
              <a:buNone/>
            </a:pPr>
            <a:r>
              <a:rPr lang="en-GB" dirty="0" smtClean="0"/>
              <a:t>1-1023 are </a:t>
            </a:r>
            <a:r>
              <a:rPr lang="en-GB" i="1" dirty="0" smtClean="0"/>
              <a:t>system</a:t>
            </a:r>
            <a:r>
              <a:rPr lang="en-GB" dirty="0" smtClean="0"/>
              <a:t>: used by the OS</a:t>
            </a:r>
          </a:p>
          <a:p>
            <a:pPr marL="457200" lvl="1" indent="0">
              <a:buNone/>
            </a:pPr>
            <a:r>
              <a:rPr lang="en-GB" dirty="0" smtClean="0"/>
              <a:t>1024-49151 are </a:t>
            </a:r>
            <a:r>
              <a:rPr lang="en-GB" i="1" dirty="0" smtClean="0"/>
              <a:t>registered</a:t>
            </a:r>
            <a:r>
              <a:rPr lang="en-GB" dirty="0"/>
              <a:t> </a:t>
            </a:r>
            <a:r>
              <a:rPr lang="en-GB" dirty="0" smtClean="0"/>
              <a:t>for a specific purpose</a:t>
            </a:r>
          </a:p>
          <a:p>
            <a:pPr marL="457200" lvl="1" indent="0">
              <a:buNone/>
            </a:pPr>
            <a:r>
              <a:rPr lang="en-GB" dirty="0" smtClean="0"/>
              <a:t>49152-65535 are </a:t>
            </a:r>
            <a:r>
              <a:rPr lang="en-GB" i="1" dirty="0" smtClean="0"/>
              <a:t>custom</a:t>
            </a:r>
            <a:r>
              <a:rPr lang="en-GB" dirty="0" smtClean="0"/>
              <a:t>; used for whatever the user wants.</a:t>
            </a:r>
          </a:p>
        </p:txBody>
      </p:sp>
    </p:spTree>
    <p:extLst>
      <p:ext uri="{BB962C8B-B14F-4D97-AF65-F5344CB8AC3E}">
        <p14:creationId xmlns:p14="http://schemas.microsoft.com/office/powerpoint/2010/main" val="11151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987</Words>
  <Application>Microsoft Office PowerPoint</Application>
  <PresentationFormat>On-screen Show (4:3)</PresentationFormat>
  <Paragraphs>167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Attacking the network</vt:lpstr>
      <vt:lpstr>PowerPoint Presentation</vt:lpstr>
      <vt:lpstr>PowerPoint Presentation</vt:lpstr>
      <vt:lpstr>The Methodology</vt:lpstr>
      <vt:lpstr>Footprinting</vt:lpstr>
      <vt:lpstr>Footprinting tools</vt:lpstr>
      <vt:lpstr>Footprinting</vt:lpstr>
      <vt:lpstr>Scanning</vt:lpstr>
      <vt:lpstr>Scanning</vt:lpstr>
      <vt:lpstr>Scanning: Nmap output</vt:lpstr>
      <vt:lpstr>Scanning</vt:lpstr>
      <vt:lpstr>Scanning</vt:lpstr>
      <vt:lpstr>Scanning: dorking</vt:lpstr>
      <vt:lpstr>Enumeration</vt:lpstr>
      <vt:lpstr>Enumeration</vt:lpstr>
      <vt:lpstr>Enumeration</vt:lpstr>
      <vt:lpstr>An example from close to home</vt:lpstr>
      <vt:lpstr>Enumeration: spidering</vt:lpstr>
      <vt:lpstr>Penetration</vt:lpstr>
      <vt:lpstr>Attacking</vt:lpstr>
      <vt:lpstr>Covering tracks</vt:lpstr>
      <vt:lpstr>Covering tracks</vt:lpstr>
      <vt:lpstr>Installing backdoors</vt:lpstr>
      <vt:lpstr>A quick example</vt:lpstr>
      <vt:lpstr>Attacking a web server</vt:lpstr>
      <vt:lpstr>Attacking a web server</vt:lpstr>
      <vt:lpstr>Summary </vt:lpstr>
      <vt:lpstr>One more time: Use these tools ethically and legally! Find gaps, and plug them.</vt:lpstr>
      <vt:lpstr>Next week: Denial of Service attacks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the network</dc:title>
  <dc:creator>John</dc:creator>
  <cp:lastModifiedBy>School of Systems Engineering</cp:lastModifiedBy>
  <cp:revision>24</cp:revision>
  <dcterms:created xsi:type="dcterms:W3CDTF">2015-01-30T10:13:26Z</dcterms:created>
  <dcterms:modified xsi:type="dcterms:W3CDTF">2015-01-30T15:47:49Z</dcterms:modified>
</cp:coreProperties>
</file>