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9" r:id="rId3"/>
    <p:sldId id="266" r:id="rId4"/>
    <p:sldId id="269" r:id="rId5"/>
    <p:sldId id="267" r:id="rId6"/>
    <p:sldId id="272" r:id="rId7"/>
    <p:sldId id="270" r:id="rId8"/>
    <p:sldId id="271" r:id="rId9"/>
    <p:sldId id="268" r:id="rId10"/>
  </p:sldIdLst>
  <p:sldSz cx="9144000" cy="5143500" type="screen16x9"/>
  <p:notesSz cx="6718300" cy="9867900"/>
  <p:embeddedFontLst>
    <p:embeddedFont>
      <p:font typeface="Effra Bold" panose="020B0604020202020204" charset="0"/>
      <p:bold r:id="rId13"/>
    </p:embeddedFont>
    <p:embeddedFont>
      <p:font typeface="Effra Light" panose="020B0604020202020204" charset="0"/>
      <p:regular r:id="rId14"/>
      <p:italic r:id="rId15"/>
    </p:embeddedFont>
    <p:embeddedFont>
      <p:font typeface="Effra" panose="020B0604020202020204" charset="0"/>
      <p:regular r:id="rId16"/>
      <p:bold r:id="rId17"/>
      <p:italic r:id="rId18"/>
      <p:boldItalic r:id="rId19"/>
    </p:embeddedFont>
    <p:embeddedFont>
      <p:font typeface="AngsanaUPC" panose="020B0604020202020204" charset="-34"/>
      <p:regular r:id="rId20"/>
      <p:bold r:id="rId21"/>
      <p:italic r:id="rId22"/>
      <p:boldItalic r:id="rId2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 autoAdjust="0"/>
    <p:restoredTop sz="95990" autoAdjust="0"/>
  </p:normalViewPr>
  <p:slideViewPr>
    <p:cSldViewPr showGuides="1">
      <p:cViewPr varScale="1">
        <p:scale>
          <a:sx n="89" d="100"/>
          <a:sy n="89" d="100"/>
        </p:scale>
        <p:origin x="90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BDED6D5-33CC-49C8-A14A-4660977D1BEE}" type="slidenum">
              <a:rPr lang="en-GB" altLang="en-US">
                <a:latin typeface="Effra" panose="020B0603020203020204" pitchFamily="34" charset="0"/>
              </a:rPr>
              <a:pPr/>
              <a:t>‹#›</a:t>
            </a:fld>
            <a:endParaRPr lang="en-GB" altLang="en-US" dirty="0">
              <a:latin typeface="Effra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9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fld id="{A3ADB805-8BF7-47B5-B5FB-292FECAF2630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4654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9A8A42-CDD3-483B-A525-DE73108F9D72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9037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238125" y="2931790"/>
            <a:ext cx="102028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9600" b="0" dirty="0">
                <a:solidFill>
                  <a:schemeClr val="tx1"/>
                </a:solidFill>
                <a:latin typeface="+mj-lt"/>
              </a:rPr>
              <a:t>LIMITLESS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 dirty="0" smtClean="0"/>
              <a:t>Education is</a:t>
            </a:r>
            <a:endParaRPr lang="en-GB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380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339402"/>
            <a:ext cx="8568952" cy="716624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28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339402"/>
            <a:ext cx="8568952" cy="716624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63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339402"/>
            <a:ext cx="8568952" cy="716624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70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5158053"/>
          </a:xfrm>
          <a:prstGeom prst="rect">
            <a:avLst/>
          </a:prstGeom>
          <a:solidFill>
            <a:schemeClr val="accent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5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5158053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653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515805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1pPr>
            <a:lvl2pPr marL="54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tabLst/>
              <a:defRPr>
                <a:solidFill>
                  <a:schemeClr val="tx2"/>
                </a:solidFill>
              </a:defRPr>
            </a:lvl2pPr>
            <a:lvl3pPr marL="90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tabLst/>
              <a:defRPr>
                <a:solidFill>
                  <a:schemeClr val="tx2"/>
                </a:solidFill>
              </a:defRPr>
            </a:lvl3pPr>
            <a:lvl4pPr marL="126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tabLst/>
              <a:defRPr>
                <a:solidFill>
                  <a:schemeClr val="tx2"/>
                </a:solidFill>
              </a:defRPr>
            </a:lvl4pPr>
            <a:lvl5pPr marL="162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tabLst/>
              <a:defRPr>
                <a:solidFill>
                  <a:schemeClr val="tx2"/>
                </a:solidFill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180000" marR="0" lvl="1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80000" marR="0" lvl="2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80000" marR="0" lvl="3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80000" marR="0" lvl="4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16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897564"/>
            <a:ext cx="9144000" cy="4245936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480"/>
            <a:ext cx="8568952" cy="716624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Timetable (suggest 3 columns)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1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897564"/>
            <a:ext cx="9144000" cy="4245936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480"/>
            <a:ext cx="8568952" cy="716624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Timetable (suggest 3 columns)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897564"/>
            <a:ext cx="9144000" cy="4245936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41480"/>
            <a:ext cx="8568952" cy="716624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Timetable (suggest 3 columns)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F6A46F-80AB-49F3-8C7E-9717ED94545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31044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Slide (Gre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" name="Rectangle 22"/>
          <p:cNvSpPr/>
          <p:nvPr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 wrap="none"/>
          <a:lstStyle>
            <a:lvl1pPr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dirty="0" smtClean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8280000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dirty="0" smtClean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6" y="4677984"/>
            <a:ext cx="676275" cy="1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928500" y="4876860"/>
            <a:ext cx="67691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2"/>
          </p:nvPr>
        </p:nvSpPr>
        <p:spPr>
          <a:xfrm>
            <a:off x="424800" y="4677984"/>
            <a:ext cx="2133600" cy="189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 smtClean="0"/>
              <a:t>Wednesday, 11 June 2014</a:t>
            </a:r>
            <a:endParaRPr lang="en-GB" dirty="0"/>
          </a:p>
        </p:txBody>
      </p:sp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1928500" y="4876860"/>
            <a:ext cx="67691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wrap="square"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Unit name here, max 2 line, adjust width of box if required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picture. Visit www.reading.ac.uk/imagebank for more.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4800" y="4985181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Effra"/>
              </a:rPr>
              <a:t>Copyright University of Reading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Effra"/>
            </a:endParaRP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5" y="329747"/>
            <a:ext cx="1184275" cy="38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2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dirty="0" smtClean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6" y="4677984"/>
            <a:ext cx="676275" cy="1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 userDrawn="1"/>
        </p:nvSpPr>
        <p:spPr bwMode="auto">
          <a:xfrm>
            <a:off x="1928500" y="4876860"/>
            <a:ext cx="67691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 wrap="none"/>
          <a:lstStyle>
            <a:lvl1pPr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dirty="0" smtClean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677984"/>
            <a:ext cx="2895600" cy="189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smtClean="0"/>
              <a:t>Copyright University of Reading</a:t>
            </a:r>
            <a:endParaRPr lang="en-GB" dirty="0"/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424800" y="4677984"/>
            <a:ext cx="2133600" cy="189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 smtClean="0"/>
              <a:t>Wednesday, 11 June 2014</a:t>
            </a:r>
            <a:endParaRPr lang="en-GB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24800" y="4985181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Effra"/>
              </a:rPr>
              <a:t>Copyright University of Reading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Effra"/>
            </a:endParaRPr>
          </a:p>
        </p:txBody>
      </p:sp>
      <p:pic>
        <p:nvPicPr>
          <p:cNvPr id="18" name="Picture 55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5" y="329747"/>
            <a:ext cx="1184275" cy="386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wrap="square"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Unit name here, max 2 line, adjust width of box if required</a:t>
            </a:r>
            <a:endParaRPr lang="en-GB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picture. Visit www.reading.ac.uk/imagebank for more.</a:t>
            </a:r>
          </a:p>
        </p:txBody>
      </p:sp>
    </p:spTree>
    <p:extLst>
      <p:ext uri="{BB962C8B-B14F-4D97-AF65-F5344CB8AC3E}">
        <p14:creationId xmlns:p14="http://schemas.microsoft.com/office/powerpoint/2010/main" val="2691051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6A46F-80AB-49F3-8C7E-9717ED945456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4876860"/>
            <a:ext cx="67691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9" name="Picture 5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5" y="329747"/>
            <a:ext cx="1184275" cy="386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5055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A8A42-CDD3-483B-A525-DE73108F9D72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4876860"/>
            <a:ext cx="67691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5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5" y="329747"/>
            <a:ext cx="1184275" cy="386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8483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921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2144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-238125" y="2931790"/>
            <a:ext cx="102028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9600" b="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 dirty="0" smtClean="0"/>
              <a:t>Education is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526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800" y="926100"/>
            <a:ext cx="8280000" cy="6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800" y="1660500"/>
            <a:ext cx="8280000" cy="29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6" y="4677984"/>
            <a:ext cx="676275" cy="1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500" y="4876860"/>
            <a:ext cx="67691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400" dirty="0">
                <a:solidFill>
                  <a:schemeClr val="tx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tx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tx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tx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tx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tx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" name="Picture 53" descr="Device-black"/>
          <p:cNvPicPr>
            <a:picLocks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5" y="328614"/>
            <a:ext cx="1184275" cy="38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0" descr="Device-wine"/>
          <p:cNvPicPr>
            <a:picLocks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5" y="328614"/>
            <a:ext cx="1184275" cy="38061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2" name="Picture 55" descr="Device-white"/>
          <p:cNvPicPr>
            <a:picLocks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5" y="328614"/>
            <a:ext cx="1184275" cy="3831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705" r:id="rId3"/>
    <p:sldLayoutId id="2147483696" r:id="rId4"/>
    <p:sldLayoutId id="2147483698" r:id="rId5"/>
    <p:sldLayoutId id="2147483700" r:id="rId6"/>
    <p:sldLayoutId id="2147483701" r:id="rId7"/>
    <p:sldLayoutId id="2147483702" r:id="rId8"/>
    <p:sldLayoutId id="2147483706" r:id="rId9"/>
    <p:sldLayoutId id="2147483707" r:id="rId10"/>
    <p:sldLayoutId id="2147483708" r:id="rId11"/>
    <p:sldLayoutId id="2147483713" r:id="rId12"/>
    <p:sldLayoutId id="2147483709" r:id="rId13"/>
    <p:sldLayoutId id="2147483710" r:id="rId14"/>
    <p:sldLayoutId id="2147483711" r:id="rId15"/>
    <p:sldLayoutId id="2147483712" r:id="rId16"/>
    <p:sldLayoutId id="2147483714" r:id="rId17"/>
    <p:sldLayoutId id="2147483715" r:id="rId18"/>
    <p:sldLayoutId id="2147483716" r:id="rId19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8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Arial" charset="0"/>
        <a:buChar char="•"/>
        <a:tabLst/>
        <a:defRPr sz="2000" baseline="0">
          <a:solidFill>
            <a:schemeClr val="tx2"/>
          </a:solidFill>
          <a:latin typeface="+mn-lt"/>
          <a:ea typeface="+mn-ea"/>
          <a:cs typeface="+mn-cs"/>
        </a:defRPr>
      </a:lvl1pPr>
      <a:lvl2pPr marL="54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3656A"/>
        </a:buClr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+mn-lt"/>
        </a:defRPr>
      </a:lvl2pPr>
      <a:lvl3pPr marL="90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+mn-lt"/>
        </a:defRPr>
      </a:lvl3pPr>
      <a:lvl4pPr marL="126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&gt;"/>
        <a:tabLst/>
        <a:defRPr sz="2000" baseline="0">
          <a:solidFill>
            <a:schemeClr val="tx2"/>
          </a:solidFill>
          <a:latin typeface="+mn-lt"/>
        </a:defRPr>
      </a:lvl4pPr>
      <a:lvl5pPr marL="162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-"/>
        <a:tabLst/>
        <a:defRPr sz="2000" baseline="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Final Year Project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24800" y="3507854"/>
            <a:ext cx="8280000" cy="694134"/>
          </a:xfrm>
        </p:spPr>
        <p:txBody>
          <a:bodyPr/>
          <a:lstStyle/>
          <a:p>
            <a:r>
              <a:rPr lang="en-GB" dirty="0" smtClean="0"/>
              <a:t>A Face Authentication System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1</a:t>
            </a:fld>
            <a:endParaRPr lang="en-GB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801140"/>
          </a:xfrm>
        </p:spPr>
        <p:txBody>
          <a:bodyPr/>
          <a:lstStyle/>
          <a:p>
            <a:r>
              <a:rPr lang="en-GB" dirty="0" smtClean="0"/>
              <a:t>SE3IP11</a:t>
            </a:r>
          </a:p>
          <a:p>
            <a:r>
              <a:rPr lang="en-GB" dirty="0" smtClean="0"/>
              <a:t>Tom Bedford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1758392"/>
            <a:ext cx="9144000" cy="1749462"/>
          </a:xfrm>
        </p:spPr>
      </p:sp>
    </p:spTree>
    <p:extLst>
      <p:ext uri="{BB962C8B-B14F-4D97-AF65-F5344CB8AC3E}">
        <p14:creationId xmlns:p14="http://schemas.microsoft.com/office/powerpoint/2010/main" val="94167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Face Authentication System developed by Tom Bedford.</a:t>
            </a:r>
          </a:p>
          <a:p>
            <a:r>
              <a:rPr lang="en-GB" dirty="0" smtClean="0"/>
              <a:t>Developed usin</a:t>
            </a:r>
            <a:r>
              <a:rPr lang="en-GB" dirty="0" smtClean="0"/>
              <a:t>g JavaFX and Open CV.</a:t>
            </a:r>
          </a:p>
          <a:p>
            <a:r>
              <a:rPr lang="en-GB" dirty="0" smtClean="0"/>
              <a:t>Core technologies: Face </a:t>
            </a:r>
            <a:r>
              <a:rPr lang="en-GB" dirty="0"/>
              <a:t>d</a:t>
            </a:r>
            <a:r>
              <a:rPr lang="en-GB" dirty="0" smtClean="0"/>
              <a:t>etection and recognition with threshold acceptance. </a:t>
            </a:r>
          </a:p>
          <a:p>
            <a:r>
              <a:rPr lang="en-GB" dirty="0" smtClean="0"/>
              <a:t>Main algorithm of the system uses PCA (Principal Component Analysis).</a:t>
            </a:r>
          </a:p>
          <a:p>
            <a:r>
              <a:rPr lang="en-GB" dirty="0" smtClean="0"/>
              <a:t>Eigen Decomposition used to reduce data representation and extract unique facial features.</a:t>
            </a:r>
          </a:p>
          <a:p>
            <a:r>
              <a:rPr lang="en-GB" dirty="0" smtClean="0"/>
              <a:t>Threshold matching to verify recognition.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355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1547100"/>
            <a:ext cx="3715152" cy="3083400"/>
          </a:xfrm>
        </p:spPr>
        <p:txBody>
          <a:bodyPr/>
          <a:lstStyle/>
          <a:p>
            <a:r>
              <a:rPr lang="en-GB" sz="1800" dirty="0" smtClean="0"/>
              <a:t>Login Screen</a:t>
            </a:r>
          </a:p>
          <a:p>
            <a:pPr lvl="1">
              <a:buFontTx/>
              <a:buChar char="-"/>
            </a:pPr>
            <a:r>
              <a:rPr lang="en-GB" sz="1400" dirty="0" smtClean="0"/>
              <a:t>The login screen provides an area where trained and learnt users can test login face authentication on login.</a:t>
            </a:r>
            <a:endParaRPr lang="en-GB" sz="1600" dirty="0" smtClean="0"/>
          </a:p>
          <a:p>
            <a:r>
              <a:rPr lang="en-GB" sz="1800" dirty="0" smtClean="0"/>
              <a:t>Customise Database </a:t>
            </a:r>
            <a:r>
              <a:rPr lang="en-GB" sz="1800" dirty="0"/>
              <a:t>S</a:t>
            </a:r>
            <a:r>
              <a:rPr lang="en-GB" sz="1800" dirty="0" smtClean="0"/>
              <a:t>creen</a:t>
            </a:r>
          </a:p>
          <a:p>
            <a:pPr lvl="1">
              <a:buFontTx/>
              <a:buChar char="-"/>
            </a:pPr>
            <a:r>
              <a:rPr lang="en-GB" sz="1400" dirty="0" smtClean="0"/>
              <a:t>This interface provides functionality so that a user can capture user images and develop a customised database for training or append an existing database.</a:t>
            </a:r>
          </a:p>
          <a:p>
            <a:r>
              <a:rPr lang="en-GB" sz="1800" dirty="0" smtClean="0"/>
              <a:t>Training Screen </a:t>
            </a:r>
          </a:p>
          <a:p>
            <a:pPr lvl="1">
              <a:buFontTx/>
              <a:buChar char="-"/>
            </a:pPr>
            <a:r>
              <a:rPr lang="en-GB" sz="1400" dirty="0" smtClean="0"/>
              <a:t>The main interface which allows a user to load, train and save trained data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75583"/>
            <a:ext cx="2880462" cy="2735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6834" y="4310947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preview of </a:t>
            </a:r>
            <a:r>
              <a:rPr lang="en-GB" sz="1600" dirty="0"/>
              <a:t>l</a:t>
            </a:r>
            <a:r>
              <a:rPr lang="en-GB" sz="1600" dirty="0" smtClean="0"/>
              <a:t>ogin Screen</a:t>
            </a:r>
            <a:endParaRPr lang="en-GB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02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1660500"/>
            <a:ext cx="4291216" cy="2970000"/>
          </a:xfrm>
        </p:spPr>
        <p:txBody>
          <a:bodyPr/>
          <a:lstStyle/>
          <a:p>
            <a:r>
              <a:rPr lang="en-GB" dirty="0" err="1" smtClean="0"/>
              <a:t>Haar</a:t>
            </a:r>
            <a:r>
              <a:rPr lang="en-GB" dirty="0" smtClean="0"/>
              <a:t>-like feature extraction using trained </a:t>
            </a:r>
            <a:r>
              <a:rPr lang="en-GB" dirty="0" err="1" smtClean="0"/>
              <a:t>Haar</a:t>
            </a:r>
            <a:r>
              <a:rPr lang="en-GB" dirty="0" smtClean="0"/>
              <a:t> Cascade Classifier provided by the Open CV library.</a:t>
            </a:r>
          </a:p>
          <a:p>
            <a:r>
              <a:rPr lang="en-GB" dirty="0" smtClean="0"/>
              <a:t>Detection success rate of 92% with frontal facing faces within an offset of 45 degrees.</a:t>
            </a:r>
          </a:p>
          <a:p>
            <a:r>
              <a:rPr lang="en-GB" dirty="0" smtClean="0"/>
              <a:t>Robust classifier can successfully detect faces from inanimate images.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26" y="1779662"/>
            <a:ext cx="3200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49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Face recognition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5" y="1507885"/>
            <a:ext cx="2160240" cy="11648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5" y="3107610"/>
            <a:ext cx="2160240" cy="11648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407" y="1507885"/>
            <a:ext cx="4779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Data set is first normalised to standardise calculations.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Covariance matrix calculated.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Eigen vectors and the according values are calculated using PCA (Principal Component Analysis).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Custom built PCA class using third party libraries Jama and Apache Math library.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6" y="2672720"/>
            <a:ext cx="3789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set of images extracted from xm2vts database</a:t>
            </a:r>
            <a:endParaRPr lang="en-GB" sz="1400" dirty="0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9505" y="4370207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Computed Eigen faces</a:t>
            </a:r>
            <a:endParaRPr lang="en-GB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5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00" y="915566"/>
            <a:ext cx="8280000" cy="621000"/>
          </a:xfrm>
        </p:spPr>
        <p:txBody>
          <a:bodyPr/>
          <a:lstStyle/>
          <a:p>
            <a:r>
              <a:rPr lang="en-GB" dirty="0" smtClean="0"/>
              <a:t>Threshold Matching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4168"/>
            <a:ext cx="4221731" cy="29702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60033" y="1604167"/>
            <a:ext cx="3844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Search image Eigen values are calculated.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  <a:latin typeface="+mn-lt"/>
              </a:rPr>
              <a:t>Results compared to average Eigen Face too determine the best match within a set threshold.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Adjustable thresholding to combat illumination changes of environment.</a:t>
            </a:r>
            <a:r>
              <a:rPr lang="en-GB" dirty="0" smtClean="0">
                <a:solidFill>
                  <a:schemeClr val="tx2"/>
                </a:solidFill>
                <a:latin typeface="+mn-lt"/>
              </a:rPr>
              <a:t> </a:t>
            </a:r>
            <a:endParaRPr lang="en-GB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86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Design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66181"/>
            <a:ext cx="6910444" cy="29702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4389835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+mn-lt"/>
              </a:rPr>
              <a:t>System Overview</a:t>
            </a:r>
            <a:endParaRPr lang="en-GB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959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Through testing it was found that one of the biggest challenges for the system is changes in </a:t>
            </a:r>
            <a:r>
              <a:rPr lang="en-GB" smtClean="0"/>
              <a:t>illumination.</a:t>
            </a:r>
          </a:p>
          <a:p>
            <a:r>
              <a:rPr lang="en-GB" dirty="0" smtClean="0"/>
              <a:t>This system can be used to accommodate an existing authentication system.</a:t>
            </a:r>
          </a:p>
          <a:p>
            <a:r>
              <a:rPr lang="en-GB" dirty="0" smtClean="0"/>
              <a:t>Can be effectively used as a stand alone recognition system to deliver custom messages, sessions or experiences.</a:t>
            </a:r>
          </a:p>
          <a:p>
            <a:r>
              <a:rPr lang="en-GB" dirty="0" smtClean="0"/>
              <a:t>However, as the system can be spoofed it should not be used on its own to access sensitive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1326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06" y="1759744"/>
            <a:ext cx="4762500" cy="27717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1767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- Red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Orang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Jad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D2002E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Gree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009A84"/>
        </a:accent3>
        <a:accent4>
          <a:srgbClr val="D2002E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Cya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D2002E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urpl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ink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oR-PP-Template-WIDESCREEN-v-25" id="{DD26EF4C-1575-4E69-8706-2C0EDBE1701B}" vid="{CFFFF25F-3D1A-4169-8529-49C96043D06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UoR-PP-Template-WIDESCREEN-v-25</Template>
  <TotalTime>1315</TotalTime>
  <Words>361</Words>
  <Application>Microsoft Office PowerPoint</Application>
  <PresentationFormat>On-screen Show 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Effra Bold</vt:lpstr>
      <vt:lpstr>Effra Light</vt:lpstr>
      <vt:lpstr>Arial</vt:lpstr>
      <vt:lpstr>Effra</vt:lpstr>
      <vt:lpstr>AngsanaUPC</vt:lpstr>
      <vt:lpstr>UoR Theme</vt:lpstr>
      <vt:lpstr>Final Year Project</vt:lpstr>
      <vt:lpstr>Introduction</vt:lpstr>
      <vt:lpstr>Application FEATURES</vt:lpstr>
      <vt:lpstr>Face Detection</vt:lpstr>
      <vt:lpstr>Face recognition</vt:lpstr>
      <vt:lpstr>Threshold Matching</vt:lpstr>
      <vt:lpstr>Application Design</vt:lpstr>
      <vt:lpstr>Conclusion</vt:lpstr>
      <vt:lpstr>Questions</vt:lpstr>
    </vt:vector>
  </TitlesOfParts>
  <Company>University of Reading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Bedford</dc:creator>
  <cp:lastModifiedBy>Tommy Bedford</cp:lastModifiedBy>
  <cp:revision>37</cp:revision>
  <cp:lastPrinted>2006-09-19T14:59:33Z</cp:lastPrinted>
  <dcterms:created xsi:type="dcterms:W3CDTF">2016-05-23T08:52:57Z</dcterms:created>
  <dcterms:modified xsi:type="dcterms:W3CDTF">2016-05-24T06:49:16Z</dcterms:modified>
</cp:coreProperties>
</file>