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5" r:id="rId2"/>
    <p:sldId id="273" r:id="rId3"/>
    <p:sldId id="302" r:id="rId4"/>
    <p:sldId id="299" r:id="rId5"/>
    <p:sldId id="318" r:id="rId6"/>
    <p:sldId id="321" r:id="rId7"/>
    <p:sldId id="269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30D93-7FA6-467A-A25B-9409734D78D6}" type="datetimeFigureOut">
              <a:rPr lang="nl-NL" smtClean="0"/>
              <a:t>11-5-2021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2EB04-310C-4E56-BE08-125BC460B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55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3153C-B4A8-4FB0-8FEA-C9B6FEE72421}" type="slidenum">
              <a:rPr lang="nl-BE" smtClean="0">
                <a:solidFill>
                  <a:prstClr val="black"/>
                </a:solidFill>
              </a:rPr>
              <a:pPr/>
              <a:t>1</a:t>
            </a:fld>
            <a:endParaRPr lang="nl-B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2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A0FD-4AB3-4297-9ACC-6B8860C8B3CF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11/05/2021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5246-2963-46C0-A007-02C8374DF54A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0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A0FD-4AB3-4297-9ACC-6B8860C8B3CF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11/05/2021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5246-2963-46C0-A007-02C8374DF54A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51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A0FD-4AB3-4297-9ACC-6B8860C8B3CF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11/05/2021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5246-2963-46C0-A007-02C8374DF54A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20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w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YoraV\Desktop\Profacts_zonderbol.png"/>
          <p:cNvPicPr>
            <a:picLocks noChangeAspect="1" noChangeArrowheads="1"/>
          </p:cNvPicPr>
          <p:nvPr userDrawn="1"/>
        </p:nvPicPr>
        <p:blipFill>
          <a:blip r:embed="rId2" cstate="print"/>
          <a:srcRect l="11529" t="10419" r="7772" b="4737"/>
          <a:stretch>
            <a:fillRect/>
          </a:stretch>
        </p:blipFill>
        <p:spPr bwMode="auto">
          <a:xfrm>
            <a:off x="335360" y="6021288"/>
            <a:ext cx="827104" cy="612272"/>
          </a:xfrm>
          <a:prstGeom prst="rect">
            <a:avLst/>
          </a:prstGeom>
          <a:noFill/>
        </p:spPr>
      </p:pic>
      <p:pic>
        <p:nvPicPr>
          <p:cNvPr id="6" name="Picture 2" descr="C:\Users\YoraV\Desktop\new template\Profacts.png"/>
          <p:cNvPicPr>
            <a:picLocks noChangeAspect="1" noChangeArrowheads="1"/>
          </p:cNvPicPr>
          <p:nvPr userDrawn="1"/>
        </p:nvPicPr>
        <p:blipFill>
          <a:blip r:embed="rId3" cstate="print"/>
          <a:srcRect l="69153" t="8695" r="6122" b="16548"/>
          <a:stretch>
            <a:fillRect/>
          </a:stretch>
        </p:blipFill>
        <p:spPr bwMode="auto">
          <a:xfrm rot="5400000">
            <a:off x="1002265" y="-1002261"/>
            <a:ext cx="1259836" cy="32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3445" y="164639"/>
            <a:ext cx="10972800" cy="1056117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447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99456" y="6501341"/>
            <a:ext cx="10992544" cy="0"/>
          </a:xfrm>
          <a:prstGeom prst="line">
            <a:avLst/>
          </a:prstGeom>
          <a:ln w="3175">
            <a:solidFill>
              <a:srgbClr val="0044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12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A0FD-4AB3-4297-9ACC-6B8860C8B3CF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11/05/2021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5246-2963-46C0-A007-02C8374DF54A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7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A0FD-4AB3-4297-9ACC-6B8860C8B3CF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11/05/2021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5246-2963-46C0-A007-02C8374DF54A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8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A0FD-4AB3-4297-9ACC-6B8860C8B3CF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11/05/2021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5246-2963-46C0-A007-02C8374DF54A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0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A0FD-4AB3-4297-9ACC-6B8860C8B3CF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11/05/2021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5246-2963-46C0-A007-02C8374DF54A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5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A0FD-4AB3-4297-9ACC-6B8860C8B3CF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11/05/2021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5246-2963-46C0-A007-02C8374DF54A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8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A0FD-4AB3-4297-9ACC-6B8860C8B3CF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11/05/2021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5246-2963-46C0-A007-02C8374DF54A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2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A0FD-4AB3-4297-9ACC-6B8860C8B3CF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11/05/2021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5246-2963-46C0-A007-02C8374DF54A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A0FD-4AB3-4297-9ACC-6B8860C8B3CF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11/05/2021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5246-2963-46C0-A007-02C8374DF54A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6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3A0FD-4AB3-4297-9ACC-6B8860C8B3CF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11/05/2021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85246-2963-46C0-A007-02C8374DF54A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0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tijn@clever.be" TargetMode="External"/><Relationship Id="rId2" Type="http://schemas.openxmlformats.org/officeDocument/2006/relationships/hyperlink" Target="mailto:maartenv@clever.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fbeeldingsresultaat voor playr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75" y="25190"/>
            <a:ext cx="4032377" cy="149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Subtitle 7"/>
          <p:cNvSpPr>
            <a:spLocks noGrp="1"/>
          </p:cNvSpPr>
          <p:nvPr>
            <p:ph type="subTitle" idx="1"/>
          </p:nvPr>
        </p:nvSpPr>
        <p:spPr>
          <a:xfrm>
            <a:off x="2255574" y="3909053"/>
            <a:ext cx="7680853" cy="2400267"/>
          </a:xfrm>
        </p:spPr>
        <p:txBody>
          <a:bodyPr>
            <a:normAutofit/>
          </a:bodyPr>
          <a:lstStyle/>
          <a:p>
            <a:r>
              <a:rPr lang="nl-BE" i="1" dirty="0"/>
              <a:t>Januari 2019</a:t>
            </a:r>
          </a:p>
        </p:txBody>
      </p:sp>
      <p:sp>
        <p:nvSpPr>
          <p:cNvPr id="216" name="Title 215"/>
          <p:cNvSpPr>
            <a:spLocks noGrp="1"/>
          </p:cNvSpPr>
          <p:nvPr>
            <p:ph type="ctrTitle"/>
          </p:nvPr>
        </p:nvSpPr>
        <p:spPr>
          <a:xfrm>
            <a:off x="914400" y="740703"/>
            <a:ext cx="10363200" cy="2334123"/>
          </a:xfrm>
        </p:spPr>
        <p:txBody>
          <a:bodyPr>
            <a:normAutofit/>
          </a:bodyPr>
          <a:lstStyle/>
          <a:p>
            <a:r>
              <a:rPr lang="nl-BE" b="1" dirty="0">
                <a:solidFill>
                  <a:srgbClr val="002060"/>
                </a:solidFill>
              </a:rPr>
              <a:t>Data extractie zendlijsten 2018 en 2019</a:t>
            </a:r>
          </a:p>
        </p:txBody>
      </p:sp>
      <p:pic>
        <p:nvPicPr>
          <p:cNvPr id="2" name="Picture 2" descr="C:\Users\YoraV\Desktop\Picture1.png"/>
          <p:cNvPicPr>
            <a:picLocks noChangeAspect="1" noChangeArrowheads="1"/>
          </p:cNvPicPr>
          <p:nvPr/>
        </p:nvPicPr>
        <p:blipFill>
          <a:blip r:embed="rId4" cstate="print"/>
          <a:srcRect l="25690" t="13866" r="8884" b="25213"/>
          <a:stretch>
            <a:fillRect/>
          </a:stretch>
        </p:blipFill>
        <p:spPr bwMode="auto">
          <a:xfrm>
            <a:off x="0" y="3044957"/>
            <a:ext cx="3791744" cy="3813043"/>
          </a:xfrm>
          <a:prstGeom prst="rect">
            <a:avLst/>
          </a:prstGeom>
          <a:noFill/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73208"/>
            <a:ext cx="2507940" cy="53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1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NL" sz="3200" dirty="0"/>
              <a:t>Doelstelling: een data-gedreven verrijking</a:t>
            </a:r>
          </a:p>
        </p:txBody>
      </p:sp>
      <p:sp>
        <p:nvSpPr>
          <p:cNvPr id="5" name="Rechthoek 4"/>
          <p:cNvSpPr/>
          <p:nvPr/>
        </p:nvSpPr>
        <p:spPr>
          <a:xfrm>
            <a:off x="585216" y="1231642"/>
            <a:ext cx="114108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nl-NL" dirty="0" err="1">
                <a:solidFill>
                  <a:schemeClr val="accent6">
                    <a:lumMod val="75000"/>
                  </a:schemeClr>
                </a:solidFill>
              </a:rPr>
              <a:t>PlayRight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 regelt de inning van naburige rechten </a:t>
            </a:r>
            <a:r>
              <a:rPr lang="nl-NL" dirty="0"/>
              <a:t>voor opnamen die in België worden uitgezonden, verspreid of gekopieerd, om deze vervolgens te verdelen onder de uitvoerende artiesten die aangesloten zijn bij </a:t>
            </a:r>
            <a:r>
              <a:rPr lang="nl-NL" dirty="0" err="1"/>
              <a:t>PlayRight</a:t>
            </a:r>
            <a:r>
              <a:rPr lang="nl-NL" dirty="0"/>
              <a:t>..</a:t>
            </a:r>
          </a:p>
          <a:p>
            <a:pPr algn="just"/>
            <a:endParaRPr lang="nl-NL" dirty="0"/>
          </a:p>
          <a:p>
            <a:pPr algn="just"/>
            <a:r>
              <a:rPr lang="nl-NL" dirty="0"/>
              <a:t>Om de uitzendingen in kaart te brengen waarop rechten moet betaald worden, maakt Playright gebruik van de Procibel zendlijsten.  Deze bevatten een overzicht van alle effectief uitgezonden programma’s op alle Belgische zenders.   </a:t>
            </a:r>
          </a:p>
          <a:p>
            <a:pPr algn="just"/>
            <a:endParaRPr lang="nl-NL" dirty="0"/>
          </a:p>
          <a:p>
            <a:pPr algn="just"/>
            <a:r>
              <a:rPr lang="nl-NL" dirty="0"/>
              <a:t>Clever zal instaan voor het verzamelen van externe data die de verrijking van de Procibel verbetert en efficiënter maakt. </a:t>
            </a:r>
          </a:p>
          <a:p>
            <a:pPr algn="just"/>
            <a:endParaRPr lang="nl-NL" dirty="0"/>
          </a:p>
          <a:p>
            <a:pPr algn="just"/>
            <a:r>
              <a:rPr lang="nl-NL" dirty="0"/>
              <a:t>De externe data wordt verzameld in 4 stappen :</a:t>
            </a:r>
          </a:p>
          <a:p>
            <a:pPr algn="just"/>
            <a:endParaRPr lang="nl-NL" dirty="0"/>
          </a:p>
          <a:p>
            <a:pPr marL="342900" indent="-342900" algn="just">
              <a:buAutoNum type="arabicParenR"/>
            </a:pPr>
            <a:r>
              <a:rPr lang="nl-NL" dirty="0"/>
              <a:t>De Persgroep levert zendlijsten aan die aangeven welke exacte programma’s werden uitgezonden en hoe deze te klasseren</a:t>
            </a:r>
          </a:p>
          <a:p>
            <a:pPr marL="342900" indent="-342900" algn="just">
              <a:buAutoNum type="arabicParenR"/>
            </a:pPr>
            <a:r>
              <a:rPr lang="nl-NL" dirty="0"/>
              <a:t>Vanuit De Persgroep data identificeren we de verschillende films en series </a:t>
            </a:r>
          </a:p>
          <a:p>
            <a:pPr marL="342900" indent="-342900" algn="just">
              <a:buAutoNum type="arabicParenR"/>
            </a:pPr>
            <a:r>
              <a:rPr lang="nl-NL" dirty="0"/>
              <a:t>Via geavanceerde </a:t>
            </a:r>
            <a:r>
              <a:rPr lang="nl-NL" dirty="0" err="1"/>
              <a:t>webcrawling</a:t>
            </a:r>
            <a:r>
              <a:rPr lang="nl-NL" dirty="0"/>
              <a:t> wordt een dataset aangemaakt die per programma en film de creatie-details bevat</a:t>
            </a:r>
          </a:p>
          <a:p>
            <a:pPr marL="342900" indent="-342900" algn="just">
              <a:buAutoNum type="arabicParenR"/>
            </a:pPr>
            <a:r>
              <a:rPr lang="nl-NL" dirty="0"/>
              <a:t>Voor elk van de films en series berekenen we de kernstatistieken die noodzakelijk zijn voor de data-verrijking </a:t>
            </a:r>
          </a:p>
          <a:p>
            <a:pPr algn="just"/>
            <a:endParaRPr lang="nl-NL" dirty="0"/>
          </a:p>
          <a:p>
            <a:pPr algn="just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4767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Stap 1 &amp; 2:  </a:t>
            </a:r>
            <a:r>
              <a:rPr lang="nl-NL" sz="3200" dirty="0" err="1"/>
              <a:t>Mapping</a:t>
            </a:r>
            <a:r>
              <a:rPr lang="nl-NL" sz="3200" dirty="0"/>
              <a:t> data De Persgroep</a:t>
            </a:r>
          </a:p>
        </p:txBody>
      </p:sp>
      <p:sp>
        <p:nvSpPr>
          <p:cNvPr id="3" name="Tijdelijke aanduiding voor inhoud 2"/>
          <p:cNvSpPr txBox="1">
            <a:spLocks/>
          </p:cNvSpPr>
          <p:nvPr/>
        </p:nvSpPr>
        <p:spPr>
          <a:xfrm>
            <a:off x="0" y="1600200"/>
            <a:ext cx="12192000" cy="48577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NL" sz="2000" dirty="0"/>
              <a:t>Via een data historiek van De Persgroep krijgen we een volledige lijst van alle uitgezonden afleveringen en films voor alle zenders.  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Op basis van deze uitzendlijsten lijsten we de series en </a:t>
            </a:r>
            <a:r>
              <a:rPr lang="nl-NL" sz="2000" dirty="0" err="1"/>
              <a:t>fimls</a:t>
            </a:r>
            <a:r>
              <a:rPr lang="nl-NL" sz="2000" dirty="0"/>
              <a:t> op waarvoor we gedetailleerde info moeten verzamelen. </a:t>
            </a:r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88" y="2794205"/>
            <a:ext cx="10264212" cy="2638730"/>
          </a:xfrm>
          <a:prstGeom prst="rect">
            <a:avLst/>
          </a:prstGeom>
        </p:spPr>
      </p:pic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38451"/>
              </p:ext>
            </p:extLst>
          </p:nvPr>
        </p:nvGraphicFramePr>
        <p:xfrm>
          <a:off x="203964" y="2721650"/>
          <a:ext cx="1514274" cy="278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ZENDER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JAAR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PROGRAMMA_DT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BEGINUUR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TITEL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JAARGANG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AFLEVERING_NR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AFLEVERINGEN_AT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PROD_UITZENDTITEL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AFLE_UITZENDTITEL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SUBTITEL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LANDEN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HOGE_NAAM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SUGE_NAAM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SYNOPSIS_XS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CAST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Rechthoek 3"/>
          <p:cNvSpPr/>
          <p:nvPr/>
        </p:nvSpPr>
        <p:spPr>
          <a:xfrm>
            <a:off x="110133" y="2278261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/>
              <a:t>Beschikbare details: </a:t>
            </a:r>
          </a:p>
        </p:txBody>
      </p:sp>
    </p:spTree>
    <p:extLst>
      <p:ext uri="{BB962C8B-B14F-4D97-AF65-F5344CB8AC3E}">
        <p14:creationId xmlns:p14="http://schemas.microsoft.com/office/powerpoint/2010/main" val="349906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Stap 3 &amp; 4: Extractie van film- en serielijsten </a:t>
            </a:r>
          </a:p>
        </p:txBody>
      </p:sp>
      <p:sp>
        <p:nvSpPr>
          <p:cNvPr id="3" name="Tijdelijke aanduiding voor inhoud 2"/>
          <p:cNvSpPr txBox="1">
            <a:spLocks/>
          </p:cNvSpPr>
          <p:nvPr/>
        </p:nvSpPr>
        <p:spPr>
          <a:xfrm>
            <a:off x="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NL" sz="2000" dirty="0"/>
              <a:t>Via </a:t>
            </a:r>
            <a:r>
              <a:rPr lang="nl-NL" sz="2000" dirty="0" err="1"/>
              <a:t>webcrawling</a:t>
            </a:r>
            <a:r>
              <a:rPr lang="nl-NL" sz="2000" dirty="0"/>
              <a:t> doen we een extractie van details van alle films en series die werden geïdentificeerd in stap 1 en 2. </a:t>
            </a:r>
          </a:p>
          <a:p>
            <a:pPr marL="0" indent="0">
              <a:buFont typeface="Arial" pitchFamily="34" charset="0"/>
              <a:buNone/>
            </a:pPr>
            <a:endParaRPr lang="nl-NL" sz="2000" dirty="0"/>
          </a:p>
          <a:p>
            <a:pPr marL="0" indent="0">
              <a:buFont typeface="Arial" pitchFamily="34" charset="0"/>
              <a:buNone/>
            </a:pPr>
            <a:r>
              <a:rPr lang="nl-NL" sz="2000" b="1" dirty="0"/>
              <a:t>Beschikbare details: </a:t>
            </a:r>
          </a:p>
          <a:p>
            <a:pPr marL="0" indent="0">
              <a:buFont typeface="Arial" pitchFamily="34" charset="0"/>
              <a:buNone/>
            </a:pPr>
            <a:endParaRPr lang="nl-NL" sz="2000" dirty="0"/>
          </a:p>
          <a:p>
            <a:endParaRPr lang="nl-NL" sz="20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31" y="3468242"/>
            <a:ext cx="8863003" cy="1708173"/>
          </a:xfrm>
          <a:prstGeom prst="rect">
            <a:avLst/>
          </a:prstGeom>
        </p:spPr>
      </p:pic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41799"/>
              </p:ext>
            </p:extLst>
          </p:nvPr>
        </p:nvGraphicFramePr>
        <p:xfrm>
          <a:off x="142875" y="3201404"/>
          <a:ext cx="2457449" cy="2074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846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effectLst/>
                        </a:rPr>
                        <a:t>foreignName</a:t>
                      </a:r>
                      <a:r>
                        <a:rPr lang="nl-NL" sz="1600" u="none" strike="noStrike" dirty="0">
                          <a:effectLst/>
                        </a:rPr>
                        <a:t>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3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name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3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type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3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effectLst/>
                        </a:rPr>
                        <a:t>season</a:t>
                      </a:r>
                      <a:r>
                        <a:rPr lang="nl-NL" sz="1600" u="none" strike="noStrike" dirty="0">
                          <a:effectLst/>
                        </a:rPr>
                        <a:t>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3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episode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90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effectLst/>
                        </a:rPr>
                        <a:t>episodeTitle</a:t>
                      </a:r>
                      <a:r>
                        <a:rPr lang="nl-NL" sz="1600" u="none" strike="noStrike" dirty="0">
                          <a:effectLst/>
                        </a:rPr>
                        <a:t>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150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effectLst/>
                        </a:rPr>
                        <a:t>episodeDate</a:t>
                      </a:r>
                      <a:r>
                        <a:rPr lang="nl-NL" sz="1600" u="none" strike="noStrike" dirty="0">
                          <a:effectLst/>
                        </a:rPr>
                        <a:t>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035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effectLst/>
                        </a:rPr>
                        <a:t>language</a:t>
                      </a:r>
                      <a:r>
                        <a:rPr lang="nl-NL" sz="1600" u="none" strike="noStrike" dirty="0">
                          <a:effectLst/>
                        </a:rPr>
                        <a:t> actors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hthoek 3"/>
          <p:cNvSpPr/>
          <p:nvPr/>
        </p:nvSpPr>
        <p:spPr>
          <a:xfrm>
            <a:off x="142874" y="5479832"/>
            <a:ext cx="11597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We berekenen de kernstatistieken per film of seizoen van alle werken in de lijst: 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596596"/>
              </p:ext>
            </p:extLst>
          </p:nvPr>
        </p:nvGraphicFramePr>
        <p:xfrm>
          <a:off x="9282684" y="5479832"/>
          <a:ext cx="2457449" cy="100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3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Title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3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effectLst/>
                        </a:rPr>
                        <a:t>Season</a:t>
                      </a:r>
                      <a:r>
                        <a:rPr lang="nl-NL" sz="1600" u="none" strike="noStrike" dirty="0">
                          <a:effectLst/>
                        </a:rPr>
                        <a:t>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3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effectLst/>
                        </a:rPr>
                        <a:t>Year</a:t>
                      </a:r>
                      <a:r>
                        <a:rPr lang="nl-NL" sz="1600" u="none" strike="noStrike" dirty="0">
                          <a:effectLst/>
                        </a:rPr>
                        <a:t> of </a:t>
                      </a:r>
                      <a:r>
                        <a:rPr lang="nl-NL" sz="1600" u="none" strike="noStrike" dirty="0" err="1">
                          <a:effectLst/>
                        </a:rPr>
                        <a:t>production</a:t>
                      </a:r>
                      <a:endParaRPr lang="nl-NL" sz="1600" u="none" strike="noStrike" dirty="0">
                        <a:effectLst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3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Episodes/</a:t>
                      </a:r>
                      <a:r>
                        <a:rPr lang="nl-NL" sz="1600" u="none" strike="noStrike" dirty="0" err="1">
                          <a:effectLst/>
                        </a:rPr>
                        <a:t>season</a:t>
                      </a:r>
                      <a:r>
                        <a:rPr lang="nl-NL" sz="1600" u="none" strike="noStrike" baseline="0" dirty="0">
                          <a:effectLst/>
                        </a:rPr>
                        <a:t> </a:t>
                      </a:r>
                      <a:endParaRPr lang="nl-NL" sz="1600" u="none" strike="noStrike" dirty="0">
                        <a:effectLst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58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Finale datasets 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438222"/>
              </p:ext>
            </p:extLst>
          </p:nvPr>
        </p:nvGraphicFramePr>
        <p:xfrm>
          <a:off x="226286" y="2718077"/>
          <a:ext cx="4345714" cy="857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6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NL" sz="2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Zendlijsten</a:t>
                      </a:r>
                      <a:r>
                        <a:rPr lang="nl-NL" sz="20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 Persgroep</a:t>
                      </a:r>
                      <a:endParaRPr lang="nl-NL" sz="20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 </a:t>
                      </a:r>
                      <a:r>
                        <a:rPr lang="nl-NL" sz="18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 Persgroep variabelen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hthoek 3"/>
          <p:cNvSpPr/>
          <p:nvPr/>
        </p:nvSpPr>
        <p:spPr>
          <a:xfrm>
            <a:off x="1103445" y="1123950"/>
            <a:ext cx="104694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ea typeface="Times New Roman" panose="02020603050405020304" pitchFamily="18" charset="0"/>
              </a:rPr>
              <a:t>Er worden 3 datasets opgeleverd : </a:t>
            </a:r>
          </a:p>
          <a:p>
            <a:pPr marL="342900" indent="-342900">
              <a:buAutoNum type="arabicParenR"/>
            </a:pPr>
            <a:r>
              <a:rPr lang="nl-NL" dirty="0">
                <a:ea typeface="Times New Roman" panose="02020603050405020304" pitchFamily="18" charset="0"/>
              </a:rPr>
              <a:t>de dataset van de zendlijsten van De Persgroep </a:t>
            </a:r>
          </a:p>
          <a:p>
            <a:pPr marL="342900" indent="-342900">
              <a:buAutoNum type="arabicParenR"/>
            </a:pPr>
            <a:r>
              <a:rPr lang="nl-NL" dirty="0">
                <a:ea typeface="Times New Roman" panose="02020603050405020304" pitchFamily="18" charset="0"/>
              </a:rPr>
              <a:t>de dataset van de extractie met film en serie informatie van de films en series in de zendlijsten van De Persgroep</a:t>
            </a:r>
          </a:p>
          <a:p>
            <a:pPr marL="342900" indent="-342900">
              <a:buAutoNum type="arabicParenR"/>
            </a:pPr>
            <a:r>
              <a:rPr lang="nl-NL" dirty="0">
                <a:ea typeface="Times New Roman" panose="02020603050405020304" pitchFamily="18" charset="0"/>
              </a:rPr>
              <a:t>De dataset met de samenvatting van kernstatistieken per serie 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3286"/>
              </p:ext>
            </p:extLst>
          </p:nvPr>
        </p:nvGraphicFramePr>
        <p:xfrm>
          <a:off x="4703036" y="2718077"/>
          <a:ext cx="3621814" cy="857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6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NL" sz="2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Serie en filmextractie</a:t>
                      </a:r>
                      <a:r>
                        <a:rPr lang="nl-NL" sz="20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nl-NL" sz="20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variabelen met detail per episode </a:t>
                      </a:r>
                      <a:endParaRPr lang="nl-NL" sz="1800" b="0" i="0" u="none" strike="noStrike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27672"/>
              </p:ext>
            </p:extLst>
          </p:nvPr>
        </p:nvGraphicFramePr>
        <p:xfrm>
          <a:off x="1499364" y="3712250"/>
          <a:ext cx="1514274" cy="278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ZENDER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JAAR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PROGRAMMA_DT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BEGINUUR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TITEL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JAARGANG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AFLEVERING_NR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AFLEVERINGEN_AT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PROD_UITZENDTITEL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AFLE_UITZENDTITEL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SUBTITEL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LANDEN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HOGE_NAAM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SUGE_NAAM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SYNOPSIS_XS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CAST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99801"/>
              </p:ext>
            </p:extLst>
          </p:nvPr>
        </p:nvGraphicFramePr>
        <p:xfrm>
          <a:off x="5285218" y="3712250"/>
          <a:ext cx="2457449" cy="2074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846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effectLst/>
                        </a:rPr>
                        <a:t>foreignName</a:t>
                      </a:r>
                      <a:r>
                        <a:rPr lang="nl-NL" sz="1600" u="none" strike="noStrike" dirty="0">
                          <a:effectLst/>
                        </a:rPr>
                        <a:t>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3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name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3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type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3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effectLst/>
                        </a:rPr>
                        <a:t>season</a:t>
                      </a:r>
                      <a:r>
                        <a:rPr lang="nl-NL" sz="1600" u="none" strike="noStrike" dirty="0">
                          <a:effectLst/>
                        </a:rPr>
                        <a:t>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3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episode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90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effectLst/>
                        </a:rPr>
                        <a:t>episodeTitle</a:t>
                      </a:r>
                      <a:r>
                        <a:rPr lang="nl-NL" sz="1600" u="none" strike="noStrike" dirty="0">
                          <a:effectLst/>
                        </a:rPr>
                        <a:t>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150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effectLst/>
                        </a:rPr>
                        <a:t>episodeDate</a:t>
                      </a:r>
                      <a:r>
                        <a:rPr lang="nl-NL" sz="1600" u="none" strike="noStrike" dirty="0">
                          <a:effectLst/>
                        </a:rPr>
                        <a:t>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035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effectLst/>
                        </a:rPr>
                        <a:t>language</a:t>
                      </a:r>
                      <a:r>
                        <a:rPr lang="nl-NL" sz="1600" u="none" strike="noStrike" dirty="0">
                          <a:effectLst/>
                        </a:rPr>
                        <a:t> actors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879532"/>
              </p:ext>
            </p:extLst>
          </p:nvPr>
        </p:nvGraphicFramePr>
        <p:xfrm>
          <a:off x="8454431" y="2703096"/>
          <a:ext cx="3621814" cy="857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6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NL" sz="2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Serie en film statistieken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nl-NL" sz="1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variabelen met kernstatistieken</a:t>
                      </a:r>
                      <a:endParaRPr lang="nl-NL" sz="1800" b="0" i="0" u="none" strike="noStrike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50394"/>
              </p:ext>
            </p:extLst>
          </p:nvPr>
        </p:nvGraphicFramePr>
        <p:xfrm>
          <a:off x="8939784" y="3748578"/>
          <a:ext cx="2457449" cy="100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3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Title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3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effectLst/>
                        </a:rPr>
                        <a:t>Season</a:t>
                      </a:r>
                      <a:r>
                        <a:rPr lang="nl-NL" sz="1600" u="none" strike="noStrike" dirty="0">
                          <a:effectLst/>
                        </a:rPr>
                        <a:t>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3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effectLst/>
                        </a:rPr>
                        <a:t>Year</a:t>
                      </a:r>
                      <a:r>
                        <a:rPr lang="nl-NL" sz="1600" u="none" strike="noStrike" dirty="0">
                          <a:effectLst/>
                        </a:rPr>
                        <a:t> of </a:t>
                      </a:r>
                      <a:r>
                        <a:rPr lang="nl-NL" sz="1600" u="none" strike="noStrike" dirty="0" err="1">
                          <a:effectLst/>
                        </a:rPr>
                        <a:t>production</a:t>
                      </a:r>
                      <a:endParaRPr lang="nl-NL" sz="1600" u="none" strike="noStrike" dirty="0">
                        <a:effectLst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3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Episodes/</a:t>
                      </a:r>
                      <a:r>
                        <a:rPr lang="nl-NL" sz="1600" u="none" strike="noStrike" dirty="0" err="1">
                          <a:effectLst/>
                        </a:rPr>
                        <a:t>season</a:t>
                      </a:r>
                      <a:r>
                        <a:rPr lang="nl-NL" sz="1600" u="none" strike="noStrike" baseline="0" dirty="0">
                          <a:effectLst/>
                        </a:rPr>
                        <a:t> </a:t>
                      </a:r>
                      <a:endParaRPr lang="nl-NL" sz="1600" u="none" strike="noStrike" dirty="0">
                        <a:effectLst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36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Budget </a:t>
            </a:r>
            <a:r>
              <a:rPr lang="en-US" sz="3200" dirty="0" err="1"/>
              <a:t>externe</a:t>
            </a:r>
            <a:r>
              <a:rPr lang="en-US" sz="3200" dirty="0"/>
              <a:t> data 2020</a:t>
            </a:r>
            <a:endParaRPr lang="nl-BE" sz="3200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08983"/>
              </p:ext>
            </p:extLst>
          </p:nvPr>
        </p:nvGraphicFramePr>
        <p:xfrm>
          <a:off x="1857373" y="2045120"/>
          <a:ext cx="8547060" cy="4098530"/>
        </p:xfrm>
        <a:graphic>
          <a:graphicData uri="http://schemas.openxmlformats.org/drawingml/2006/table">
            <a:tbl>
              <a:tblPr/>
              <a:tblGrid>
                <a:gridCol w="769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9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284">
                <a:tc>
                  <a:txBody>
                    <a:bodyPr/>
                    <a:lstStyle/>
                    <a:p>
                      <a:pPr algn="ctr" fontAlgn="b"/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 </a:t>
                      </a:r>
                      <a:br>
                        <a:rPr lang="nl-N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nl-N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(€ excl</a:t>
                      </a:r>
                      <a:r>
                        <a:rPr lang="nl-NL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BTW)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8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Aanleveren zendlijsten de Persgroep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28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Persgroep</a:t>
                      </a:r>
                      <a:r>
                        <a:rPr lang="nl-NL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inlezen &amp; </a:t>
                      </a:r>
                      <a:r>
                        <a:rPr lang="nl-NL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mapping</a:t>
                      </a:r>
                      <a:r>
                        <a:rPr lang="nl-NL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28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Extractie</a:t>
                      </a:r>
                      <a:r>
                        <a:rPr lang="nl-NL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lijst van unieke series en films 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28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Web-extractie Film- en serie informatie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28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Structureren</a:t>
                      </a:r>
                      <a:r>
                        <a:rPr lang="nl-NL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 &amp; b</a:t>
                      </a:r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erekenen film-</a:t>
                      </a:r>
                      <a:r>
                        <a:rPr lang="nl-NL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serie statistieken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28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  <a:r>
                        <a:rPr lang="nl-NL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management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284">
                <a:tc>
                  <a:txBody>
                    <a:bodyPr/>
                    <a:lstStyle/>
                    <a:p>
                      <a:pPr algn="ctr" fontAlgn="b"/>
                      <a:endParaRPr lang="nl-NL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268">
                <a:tc>
                  <a:txBody>
                    <a:bodyPr/>
                    <a:lstStyle/>
                    <a:p>
                      <a:pPr algn="ctr" fontAlgn="b"/>
                      <a:endParaRPr lang="nl-NL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Korting</a:t>
                      </a:r>
                      <a:r>
                        <a:rPr lang="nl-NL" sz="18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combinatie 2 jaren </a:t>
                      </a:r>
                      <a:endParaRPr lang="nl-NL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-2750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284">
                <a:tc>
                  <a:txBody>
                    <a:bodyPr/>
                    <a:lstStyle/>
                    <a:p>
                      <a:pPr algn="ctr" fontAlgn="b"/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FINAAL BUDGET (excl. BTW)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3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96755"/>
            <a:ext cx="944222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000" b="1" dirty="0">
              <a:solidFill>
                <a:srgbClr val="003366"/>
              </a:solidFill>
            </a:endParaRPr>
          </a:p>
          <a:p>
            <a:pPr marL="0" indent="0">
              <a:buNone/>
            </a:pPr>
            <a:r>
              <a:rPr lang="nl-BE" sz="2000" b="1" dirty="0">
                <a:solidFill>
                  <a:srgbClr val="003366"/>
                </a:solidFill>
              </a:rPr>
              <a:t>Maarten Verschuere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maarten@clever.be</a:t>
            </a:r>
            <a:r>
              <a:rPr lang="nl-BE" sz="1800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3366"/>
                </a:solidFill>
              </a:rPr>
              <a:t>0472 714 811</a:t>
            </a:r>
          </a:p>
          <a:p>
            <a:pPr marL="0" indent="0">
              <a:buNone/>
            </a:pPr>
            <a:endParaRPr lang="nl-BE" sz="2000" dirty="0">
              <a:solidFill>
                <a:srgbClr val="003366"/>
              </a:solidFill>
            </a:endParaRPr>
          </a:p>
          <a:p>
            <a:pPr marL="0" indent="0">
              <a:buNone/>
            </a:pPr>
            <a:r>
              <a:rPr lang="nl-BE" sz="2000" b="1" dirty="0">
                <a:solidFill>
                  <a:srgbClr val="003366"/>
                </a:solidFill>
              </a:rPr>
              <a:t>Michael Stevens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michael@clever.be</a:t>
            </a:r>
            <a:endParaRPr lang="nl-BE" sz="1800" dirty="0">
              <a:solidFill>
                <a:srgbClr val="00336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3366"/>
                </a:solidFill>
              </a:rPr>
              <a:t>0476 460 377</a:t>
            </a:r>
          </a:p>
        </p:txBody>
      </p:sp>
      <p:sp>
        <p:nvSpPr>
          <p:cNvPr id="6" name="Freeform 204"/>
          <p:cNvSpPr>
            <a:spLocks noEditPoints="1"/>
          </p:cNvSpPr>
          <p:nvPr/>
        </p:nvSpPr>
        <p:spPr bwMode="auto">
          <a:xfrm>
            <a:off x="6238645" y="1844827"/>
            <a:ext cx="683119" cy="2744459"/>
          </a:xfrm>
          <a:custGeom>
            <a:avLst/>
            <a:gdLst>
              <a:gd name="T0" fmla="*/ 280 w 287"/>
              <a:gd name="T1" fmla="*/ 271 h 1160"/>
              <a:gd name="T2" fmla="*/ 247 w 287"/>
              <a:gd name="T3" fmla="*/ 188 h 1160"/>
              <a:gd name="T4" fmla="*/ 213 w 287"/>
              <a:gd name="T5" fmla="*/ 135 h 1160"/>
              <a:gd name="T6" fmla="*/ 181 w 287"/>
              <a:gd name="T7" fmla="*/ 23 h 1160"/>
              <a:gd name="T8" fmla="*/ 82 w 287"/>
              <a:gd name="T9" fmla="*/ 57 h 1160"/>
              <a:gd name="T10" fmla="*/ 76 w 287"/>
              <a:gd name="T11" fmla="*/ 189 h 1160"/>
              <a:gd name="T12" fmla="*/ 40 w 287"/>
              <a:gd name="T13" fmla="*/ 237 h 1160"/>
              <a:gd name="T14" fmla="*/ 4 w 287"/>
              <a:gd name="T15" fmla="*/ 366 h 1160"/>
              <a:gd name="T16" fmla="*/ 7 w 287"/>
              <a:gd name="T17" fmla="*/ 412 h 1160"/>
              <a:gd name="T18" fmla="*/ 40 w 287"/>
              <a:gd name="T19" fmla="*/ 467 h 1160"/>
              <a:gd name="T20" fmla="*/ 35 w 287"/>
              <a:gd name="T21" fmla="*/ 546 h 1160"/>
              <a:gd name="T22" fmla="*/ 27 w 287"/>
              <a:gd name="T23" fmla="*/ 759 h 1160"/>
              <a:gd name="T24" fmla="*/ 47 w 287"/>
              <a:gd name="T25" fmla="*/ 843 h 1160"/>
              <a:gd name="T26" fmla="*/ 75 w 287"/>
              <a:gd name="T27" fmla="*/ 1036 h 1160"/>
              <a:gd name="T28" fmla="*/ 44 w 287"/>
              <a:gd name="T29" fmla="*/ 1127 h 1160"/>
              <a:gd name="T30" fmla="*/ 70 w 287"/>
              <a:gd name="T31" fmla="*/ 1155 h 1160"/>
              <a:gd name="T32" fmla="*/ 108 w 287"/>
              <a:gd name="T33" fmla="*/ 1107 h 1160"/>
              <a:gd name="T34" fmla="*/ 107 w 287"/>
              <a:gd name="T35" fmla="*/ 1141 h 1160"/>
              <a:gd name="T36" fmla="*/ 119 w 287"/>
              <a:gd name="T37" fmla="*/ 1132 h 1160"/>
              <a:gd name="T38" fmla="*/ 117 w 287"/>
              <a:gd name="T39" fmla="*/ 1050 h 1160"/>
              <a:gd name="T40" fmla="*/ 115 w 287"/>
              <a:gd name="T41" fmla="*/ 885 h 1160"/>
              <a:gd name="T42" fmla="*/ 167 w 287"/>
              <a:gd name="T43" fmla="*/ 851 h 1160"/>
              <a:gd name="T44" fmla="*/ 169 w 287"/>
              <a:gd name="T45" fmla="*/ 977 h 1160"/>
              <a:gd name="T46" fmla="*/ 154 w 287"/>
              <a:gd name="T47" fmla="*/ 1096 h 1160"/>
              <a:gd name="T48" fmla="*/ 148 w 287"/>
              <a:gd name="T49" fmla="*/ 1159 h 1160"/>
              <a:gd name="T50" fmla="*/ 205 w 287"/>
              <a:gd name="T51" fmla="*/ 1104 h 1160"/>
              <a:gd name="T52" fmla="*/ 202 w 287"/>
              <a:gd name="T53" fmla="*/ 1043 h 1160"/>
              <a:gd name="T54" fmla="*/ 234 w 287"/>
              <a:gd name="T55" fmla="*/ 852 h 1160"/>
              <a:gd name="T56" fmla="*/ 251 w 287"/>
              <a:gd name="T57" fmla="*/ 721 h 1160"/>
              <a:gd name="T58" fmla="*/ 265 w 287"/>
              <a:gd name="T59" fmla="*/ 535 h 1160"/>
              <a:gd name="T60" fmla="*/ 258 w 287"/>
              <a:gd name="T61" fmla="*/ 449 h 1160"/>
              <a:gd name="T62" fmla="*/ 244 w 287"/>
              <a:gd name="T63" fmla="*/ 388 h 1160"/>
              <a:gd name="T64" fmla="*/ 102 w 287"/>
              <a:gd name="T65" fmla="*/ 452 h 1160"/>
              <a:gd name="T66" fmla="*/ 114 w 287"/>
              <a:gd name="T67" fmla="*/ 452 h 1160"/>
              <a:gd name="T68" fmla="*/ 168 w 287"/>
              <a:gd name="T69" fmla="*/ 213 h 1160"/>
              <a:gd name="T70" fmla="*/ 117 w 287"/>
              <a:gd name="T71" fmla="*/ 344 h 1160"/>
              <a:gd name="T72" fmla="*/ 114 w 287"/>
              <a:gd name="T73" fmla="*/ 257 h 1160"/>
              <a:gd name="T74" fmla="*/ 102 w 287"/>
              <a:gd name="T75" fmla="*/ 205 h 1160"/>
              <a:gd name="T76" fmla="*/ 134 w 287"/>
              <a:gd name="T77" fmla="*/ 223 h 1160"/>
              <a:gd name="T78" fmla="*/ 152 w 287"/>
              <a:gd name="T79" fmla="*/ 222 h 1160"/>
              <a:gd name="T80" fmla="*/ 159 w 287"/>
              <a:gd name="T81" fmla="*/ 184 h 1160"/>
              <a:gd name="T82" fmla="*/ 189 w 287"/>
              <a:gd name="T83" fmla="*/ 176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7" h="1160">
                <a:moveTo>
                  <a:pt x="257" y="366"/>
                </a:moveTo>
                <a:cubicBezTo>
                  <a:pt x="258" y="353"/>
                  <a:pt x="279" y="285"/>
                  <a:pt x="280" y="271"/>
                </a:cubicBezTo>
                <a:cubicBezTo>
                  <a:pt x="281" y="257"/>
                  <a:pt x="287" y="214"/>
                  <a:pt x="282" y="199"/>
                </a:cubicBezTo>
                <a:cubicBezTo>
                  <a:pt x="277" y="183"/>
                  <a:pt x="247" y="188"/>
                  <a:pt x="247" y="188"/>
                </a:cubicBezTo>
                <a:cubicBezTo>
                  <a:pt x="247" y="188"/>
                  <a:pt x="240" y="172"/>
                  <a:pt x="226" y="168"/>
                </a:cubicBezTo>
                <a:cubicBezTo>
                  <a:pt x="211" y="164"/>
                  <a:pt x="229" y="145"/>
                  <a:pt x="213" y="135"/>
                </a:cubicBezTo>
                <a:cubicBezTo>
                  <a:pt x="203" y="128"/>
                  <a:pt x="206" y="92"/>
                  <a:pt x="202" y="78"/>
                </a:cubicBezTo>
                <a:cubicBezTo>
                  <a:pt x="199" y="64"/>
                  <a:pt x="190" y="35"/>
                  <a:pt x="181" y="23"/>
                </a:cubicBezTo>
                <a:cubicBezTo>
                  <a:pt x="171" y="10"/>
                  <a:pt x="152" y="17"/>
                  <a:pt x="152" y="17"/>
                </a:cubicBezTo>
                <a:cubicBezTo>
                  <a:pt x="108" y="0"/>
                  <a:pt x="86" y="37"/>
                  <a:pt x="82" y="57"/>
                </a:cubicBezTo>
                <a:cubicBezTo>
                  <a:pt x="79" y="77"/>
                  <a:pt x="89" y="114"/>
                  <a:pt x="77" y="140"/>
                </a:cubicBezTo>
                <a:cubicBezTo>
                  <a:pt x="66" y="165"/>
                  <a:pt x="91" y="174"/>
                  <a:pt x="76" y="189"/>
                </a:cubicBezTo>
                <a:cubicBezTo>
                  <a:pt x="60" y="203"/>
                  <a:pt x="74" y="208"/>
                  <a:pt x="59" y="215"/>
                </a:cubicBezTo>
                <a:cubicBezTo>
                  <a:pt x="45" y="221"/>
                  <a:pt x="40" y="224"/>
                  <a:pt x="40" y="237"/>
                </a:cubicBezTo>
                <a:cubicBezTo>
                  <a:pt x="40" y="250"/>
                  <a:pt x="28" y="284"/>
                  <a:pt x="22" y="314"/>
                </a:cubicBezTo>
                <a:cubicBezTo>
                  <a:pt x="15" y="344"/>
                  <a:pt x="8" y="355"/>
                  <a:pt x="4" y="366"/>
                </a:cubicBezTo>
                <a:cubicBezTo>
                  <a:pt x="0" y="378"/>
                  <a:pt x="2" y="382"/>
                  <a:pt x="4" y="388"/>
                </a:cubicBezTo>
                <a:cubicBezTo>
                  <a:pt x="6" y="393"/>
                  <a:pt x="7" y="394"/>
                  <a:pt x="7" y="412"/>
                </a:cubicBezTo>
                <a:cubicBezTo>
                  <a:pt x="7" y="431"/>
                  <a:pt x="38" y="434"/>
                  <a:pt x="38" y="434"/>
                </a:cubicBezTo>
                <a:cubicBezTo>
                  <a:pt x="38" y="434"/>
                  <a:pt x="40" y="451"/>
                  <a:pt x="40" y="467"/>
                </a:cubicBezTo>
                <a:cubicBezTo>
                  <a:pt x="40" y="482"/>
                  <a:pt x="30" y="526"/>
                  <a:pt x="28" y="538"/>
                </a:cubicBezTo>
                <a:cubicBezTo>
                  <a:pt x="26" y="550"/>
                  <a:pt x="35" y="546"/>
                  <a:pt x="35" y="546"/>
                </a:cubicBezTo>
                <a:cubicBezTo>
                  <a:pt x="35" y="546"/>
                  <a:pt x="35" y="559"/>
                  <a:pt x="33" y="578"/>
                </a:cubicBezTo>
                <a:cubicBezTo>
                  <a:pt x="30" y="597"/>
                  <a:pt x="27" y="724"/>
                  <a:pt x="27" y="759"/>
                </a:cubicBezTo>
                <a:cubicBezTo>
                  <a:pt x="27" y="794"/>
                  <a:pt x="23" y="842"/>
                  <a:pt x="27" y="842"/>
                </a:cubicBezTo>
                <a:cubicBezTo>
                  <a:pt x="32" y="842"/>
                  <a:pt x="47" y="843"/>
                  <a:pt x="47" y="843"/>
                </a:cubicBezTo>
                <a:cubicBezTo>
                  <a:pt x="47" y="843"/>
                  <a:pt x="45" y="866"/>
                  <a:pt x="46" y="895"/>
                </a:cubicBezTo>
                <a:cubicBezTo>
                  <a:pt x="47" y="923"/>
                  <a:pt x="70" y="1014"/>
                  <a:pt x="75" y="1036"/>
                </a:cubicBezTo>
                <a:cubicBezTo>
                  <a:pt x="79" y="1059"/>
                  <a:pt x="78" y="1079"/>
                  <a:pt x="70" y="1091"/>
                </a:cubicBezTo>
                <a:cubicBezTo>
                  <a:pt x="63" y="1103"/>
                  <a:pt x="57" y="1118"/>
                  <a:pt x="44" y="1127"/>
                </a:cubicBezTo>
                <a:cubicBezTo>
                  <a:pt x="31" y="1137"/>
                  <a:pt x="26" y="1141"/>
                  <a:pt x="28" y="1150"/>
                </a:cubicBezTo>
                <a:cubicBezTo>
                  <a:pt x="30" y="1158"/>
                  <a:pt x="46" y="1156"/>
                  <a:pt x="70" y="1155"/>
                </a:cubicBezTo>
                <a:cubicBezTo>
                  <a:pt x="94" y="1154"/>
                  <a:pt x="91" y="1139"/>
                  <a:pt x="94" y="1132"/>
                </a:cubicBezTo>
                <a:cubicBezTo>
                  <a:pt x="97" y="1125"/>
                  <a:pt x="108" y="1107"/>
                  <a:pt x="108" y="1107"/>
                </a:cubicBezTo>
                <a:cubicBezTo>
                  <a:pt x="108" y="1107"/>
                  <a:pt x="111" y="1110"/>
                  <a:pt x="111" y="1118"/>
                </a:cubicBezTo>
                <a:cubicBezTo>
                  <a:pt x="111" y="1127"/>
                  <a:pt x="107" y="1141"/>
                  <a:pt x="107" y="1141"/>
                </a:cubicBezTo>
                <a:cubicBezTo>
                  <a:pt x="117" y="1141"/>
                  <a:pt x="117" y="1141"/>
                  <a:pt x="117" y="1141"/>
                </a:cubicBezTo>
                <a:cubicBezTo>
                  <a:pt x="117" y="1141"/>
                  <a:pt x="120" y="1140"/>
                  <a:pt x="119" y="1132"/>
                </a:cubicBezTo>
                <a:cubicBezTo>
                  <a:pt x="118" y="1124"/>
                  <a:pt x="123" y="1106"/>
                  <a:pt x="127" y="1091"/>
                </a:cubicBezTo>
                <a:cubicBezTo>
                  <a:pt x="132" y="1075"/>
                  <a:pt x="123" y="1057"/>
                  <a:pt x="117" y="1050"/>
                </a:cubicBezTo>
                <a:cubicBezTo>
                  <a:pt x="112" y="1044"/>
                  <a:pt x="114" y="1009"/>
                  <a:pt x="115" y="974"/>
                </a:cubicBezTo>
                <a:cubicBezTo>
                  <a:pt x="117" y="939"/>
                  <a:pt x="119" y="901"/>
                  <a:pt x="115" y="885"/>
                </a:cubicBezTo>
                <a:cubicBezTo>
                  <a:pt x="112" y="868"/>
                  <a:pt x="107" y="846"/>
                  <a:pt x="107" y="846"/>
                </a:cubicBezTo>
                <a:cubicBezTo>
                  <a:pt x="167" y="851"/>
                  <a:pt x="167" y="851"/>
                  <a:pt x="167" y="851"/>
                </a:cubicBezTo>
                <a:cubicBezTo>
                  <a:pt x="167" y="851"/>
                  <a:pt x="169" y="863"/>
                  <a:pt x="169" y="889"/>
                </a:cubicBezTo>
                <a:cubicBezTo>
                  <a:pt x="169" y="916"/>
                  <a:pt x="169" y="934"/>
                  <a:pt x="169" y="977"/>
                </a:cubicBezTo>
                <a:cubicBezTo>
                  <a:pt x="169" y="1019"/>
                  <a:pt x="165" y="1035"/>
                  <a:pt x="160" y="1051"/>
                </a:cubicBezTo>
                <a:cubicBezTo>
                  <a:pt x="156" y="1068"/>
                  <a:pt x="159" y="1080"/>
                  <a:pt x="154" y="1096"/>
                </a:cubicBezTo>
                <a:cubicBezTo>
                  <a:pt x="149" y="1113"/>
                  <a:pt x="140" y="1125"/>
                  <a:pt x="135" y="1134"/>
                </a:cubicBezTo>
                <a:cubicBezTo>
                  <a:pt x="129" y="1143"/>
                  <a:pt x="127" y="1158"/>
                  <a:pt x="148" y="1159"/>
                </a:cubicBezTo>
                <a:cubicBezTo>
                  <a:pt x="170" y="1160"/>
                  <a:pt x="196" y="1150"/>
                  <a:pt x="196" y="1140"/>
                </a:cubicBezTo>
                <a:cubicBezTo>
                  <a:pt x="196" y="1131"/>
                  <a:pt x="198" y="1119"/>
                  <a:pt x="205" y="1104"/>
                </a:cubicBezTo>
                <a:cubicBezTo>
                  <a:pt x="213" y="1088"/>
                  <a:pt x="206" y="1075"/>
                  <a:pt x="204" y="1069"/>
                </a:cubicBezTo>
                <a:cubicBezTo>
                  <a:pt x="201" y="1062"/>
                  <a:pt x="202" y="1055"/>
                  <a:pt x="202" y="1043"/>
                </a:cubicBezTo>
                <a:cubicBezTo>
                  <a:pt x="202" y="1031"/>
                  <a:pt x="213" y="991"/>
                  <a:pt x="225" y="947"/>
                </a:cubicBezTo>
                <a:cubicBezTo>
                  <a:pt x="237" y="903"/>
                  <a:pt x="234" y="852"/>
                  <a:pt x="234" y="852"/>
                </a:cubicBezTo>
                <a:cubicBezTo>
                  <a:pt x="243" y="852"/>
                  <a:pt x="243" y="852"/>
                  <a:pt x="243" y="852"/>
                </a:cubicBezTo>
                <a:cubicBezTo>
                  <a:pt x="243" y="852"/>
                  <a:pt x="244" y="787"/>
                  <a:pt x="251" y="721"/>
                </a:cubicBezTo>
                <a:cubicBezTo>
                  <a:pt x="258" y="654"/>
                  <a:pt x="248" y="585"/>
                  <a:pt x="248" y="566"/>
                </a:cubicBezTo>
                <a:cubicBezTo>
                  <a:pt x="248" y="547"/>
                  <a:pt x="255" y="539"/>
                  <a:pt x="265" y="535"/>
                </a:cubicBezTo>
                <a:cubicBezTo>
                  <a:pt x="276" y="530"/>
                  <a:pt x="277" y="528"/>
                  <a:pt x="272" y="510"/>
                </a:cubicBezTo>
                <a:cubicBezTo>
                  <a:pt x="266" y="492"/>
                  <a:pt x="258" y="449"/>
                  <a:pt x="258" y="449"/>
                </a:cubicBezTo>
                <a:cubicBezTo>
                  <a:pt x="258" y="449"/>
                  <a:pt x="257" y="443"/>
                  <a:pt x="251" y="424"/>
                </a:cubicBezTo>
                <a:cubicBezTo>
                  <a:pt x="244" y="406"/>
                  <a:pt x="244" y="388"/>
                  <a:pt x="244" y="388"/>
                </a:cubicBezTo>
                <a:cubicBezTo>
                  <a:pt x="244" y="388"/>
                  <a:pt x="256" y="378"/>
                  <a:pt x="257" y="366"/>
                </a:cubicBezTo>
                <a:close/>
                <a:moveTo>
                  <a:pt x="102" y="452"/>
                </a:moveTo>
                <a:cubicBezTo>
                  <a:pt x="110" y="434"/>
                  <a:pt x="110" y="434"/>
                  <a:pt x="110" y="434"/>
                </a:cubicBezTo>
                <a:cubicBezTo>
                  <a:pt x="114" y="452"/>
                  <a:pt x="114" y="452"/>
                  <a:pt x="114" y="452"/>
                </a:cubicBezTo>
                <a:lnTo>
                  <a:pt x="102" y="452"/>
                </a:lnTo>
                <a:close/>
                <a:moveTo>
                  <a:pt x="168" y="213"/>
                </a:moveTo>
                <a:cubicBezTo>
                  <a:pt x="158" y="230"/>
                  <a:pt x="141" y="260"/>
                  <a:pt x="135" y="285"/>
                </a:cubicBezTo>
                <a:cubicBezTo>
                  <a:pt x="128" y="309"/>
                  <a:pt x="117" y="344"/>
                  <a:pt x="117" y="344"/>
                </a:cubicBezTo>
                <a:cubicBezTo>
                  <a:pt x="117" y="344"/>
                  <a:pt x="116" y="338"/>
                  <a:pt x="115" y="329"/>
                </a:cubicBezTo>
                <a:cubicBezTo>
                  <a:pt x="114" y="320"/>
                  <a:pt x="114" y="277"/>
                  <a:pt x="114" y="257"/>
                </a:cubicBezTo>
                <a:cubicBezTo>
                  <a:pt x="114" y="237"/>
                  <a:pt x="115" y="220"/>
                  <a:pt x="112" y="219"/>
                </a:cubicBezTo>
                <a:cubicBezTo>
                  <a:pt x="108" y="217"/>
                  <a:pt x="102" y="205"/>
                  <a:pt x="102" y="205"/>
                </a:cubicBezTo>
                <a:cubicBezTo>
                  <a:pt x="124" y="175"/>
                  <a:pt x="124" y="175"/>
                  <a:pt x="124" y="175"/>
                </a:cubicBezTo>
                <a:cubicBezTo>
                  <a:pt x="117" y="218"/>
                  <a:pt x="129" y="210"/>
                  <a:pt x="134" y="223"/>
                </a:cubicBezTo>
                <a:cubicBezTo>
                  <a:pt x="138" y="236"/>
                  <a:pt x="133" y="269"/>
                  <a:pt x="136" y="253"/>
                </a:cubicBezTo>
                <a:cubicBezTo>
                  <a:pt x="138" y="238"/>
                  <a:pt x="146" y="237"/>
                  <a:pt x="152" y="222"/>
                </a:cubicBezTo>
                <a:cubicBezTo>
                  <a:pt x="159" y="207"/>
                  <a:pt x="139" y="196"/>
                  <a:pt x="139" y="196"/>
                </a:cubicBezTo>
                <a:cubicBezTo>
                  <a:pt x="139" y="196"/>
                  <a:pt x="150" y="192"/>
                  <a:pt x="159" y="184"/>
                </a:cubicBezTo>
                <a:cubicBezTo>
                  <a:pt x="169" y="175"/>
                  <a:pt x="182" y="164"/>
                  <a:pt x="182" y="164"/>
                </a:cubicBezTo>
                <a:cubicBezTo>
                  <a:pt x="189" y="176"/>
                  <a:pt x="189" y="176"/>
                  <a:pt x="189" y="176"/>
                </a:cubicBezTo>
                <a:cubicBezTo>
                  <a:pt x="189" y="176"/>
                  <a:pt x="178" y="196"/>
                  <a:pt x="168" y="21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196"/>
          <p:cNvSpPr>
            <a:spLocks noEditPoints="1"/>
          </p:cNvSpPr>
          <p:nvPr/>
        </p:nvSpPr>
        <p:spPr bwMode="auto">
          <a:xfrm>
            <a:off x="6881063" y="2056614"/>
            <a:ext cx="932864" cy="2908221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00"/>
          <p:cNvSpPr>
            <a:spLocks noEditPoints="1"/>
          </p:cNvSpPr>
          <p:nvPr/>
        </p:nvSpPr>
        <p:spPr bwMode="auto">
          <a:xfrm>
            <a:off x="9574759" y="1844828"/>
            <a:ext cx="889859" cy="2811821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08"/>
          <p:cNvSpPr>
            <a:spLocks noEditPoints="1"/>
          </p:cNvSpPr>
          <p:nvPr/>
        </p:nvSpPr>
        <p:spPr bwMode="auto">
          <a:xfrm>
            <a:off x="8893057" y="2056617"/>
            <a:ext cx="792615" cy="2946951"/>
          </a:xfrm>
          <a:custGeom>
            <a:avLst/>
            <a:gdLst>
              <a:gd name="T0" fmla="*/ 221 w 224"/>
              <a:gd name="T1" fmla="*/ 237 h 906"/>
              <a:gd name="T2" fmla="*/ 178 w 224"/>
              <a:gd name="T3" fmla="*/ 151 h 906"/>
              <a:gd name="T4" fmla="*/ 161 w 224"/>
              <a:gd name="T5" fmla="*/ 98 h 906"/>
              <a:gd name="T6" fmla="*/ 148 w 224"/>
              <a:gd name="T7" fmla="*/ 36 h 906"/>
              <a:gd name="T8" fmla="*/ 107 w 224"/>
              <a:gd name="T9" fmla="*/ 0 h 906"/>
              <a:gd name="T10" fmla="*/ 63 w 224"/>
              <a:gd name="T11" fmla="*/ 101 h 906"/>
              <a:gd name="T12" fmla="*/ 48 w 224"/>
              <a:gd name="T13" fmla="*/ 145 h 906"/>
              <a:gd name="T14" fmla="*/ 7 w 224"/>
              <a:gd name="T15" fmla="*/ 204 h 906"/>
              <a:gd name="T16" fmla="*/ 2 w 224"/>
              <a:gd name="T17" fmla="*/ 302 h 906"/>
              <a:gd name="T18" fmla="*/ 28 w 224"/>
              <a:gd name="T19" fmla="*/ 360 h 906"/>
              <a:gd name="T20" fmla="*/ 31 w 224"/>
              <a:gd name="T21" fmla="*/ 411 h 906"/>
              <a:gd name="T22" fmla="*/ 35 w 224"/>
              <a:gd name="T23" fmla="*/ 565 h 906"/>
              <a:gd name="T24" fmla="*/ 54 w 224"/>
              <a:gd name="T25" fmla="*/ 607 h 906"/>
              <a:gd name="T26" fmla="*/ 81 w 224"/>
              <a:gd name="T27" fmla="*/ 790 h 906"/>
              <a:gd name="T28" fmla="*/ 89 w 224"/>
              <a:gd name="T29" fmla="*/ 869 h 906"/>
              <a:gd name="T30" fmla="*/ 112 w 224"/>
              <a:gd name="T31" fmla="*/ 906 h 906"/>
              <a:gd name="T32" fmla="*/ 122 w 224"/>
              <a:gd name="T33" fmla="*/ 847 h 906"/>
              <a:gd name="T34" fmla="*/ 157 w 224"/>
              <a:gd name="T35" fmla="*/ 853 h 906"/>
              <a:gd name="T36" fmla="*/ 124 w 224"/>
              <a:gd name="T37" fmla="*/ 764 h 906"/>
              <a:gd name="T38" fmla="*/ 156 w 224"/>
              <a:gd name="T39" fmla="*/ 611 h 906"/>
              <a:gd name="T40" fmla="*/ 166 w 224"/>
              <a:gd name="T41" fmla="*/ 582 h 906"/>
              <a:gd name="T42" fmla="*/ 190 w 224"/>
              <a:gd name="T43" fmla="*/ 474 h 906"/>
              <a:gd name="T44" fmla="*/ 206 w 224"/>
              <a:gd name="T45" fmla="*/ 414 h 906"/>
              <a:gd name="T46" fmla="*/ 192 w 224"/>
              <a:gd name="T47" fmla="*/ 313 h 906"/>
              <a:gd name="T48" fmla="*/ 73 w 224"/>
              <a:gd name="T49" fmla="*/ 279 h 906"/>
              <a:gd name="T50" fmla="*/ 63 w 224"/>
              <a:gd name="T51" fmla="*/ 289 h 906"/>
              <a:gd name="T52" fmla="*/ 73 w 224"/>
              <a:gd name="T53" fmla="*/ 269 h 906"/>
              <a:gd name="T54" fmla="*/ 110 w 224"/>
              <a:gd name="T55" fmla="*/ 621 h 906"/>
              <a:gd name="T56" fmla="*/ 107 w 224"/>
              <a:gd name="T57" fmla="*/ 646 h 906"/>
              <a:gd name="T58" fmla="*/ 104 w 224"/>
              <a:gd name="T59" fmla="*/ 612 h 906"/>
              <a:gd name="T60" fmla="*/ 110 w 224"/>
              <a:gd name="T61" fmla="*/ 580 h 906"/>
              <a:gd name="T62" fmla="*/ 116 w 224"/>
              <a:gd name="T63" fmla="*/ 225 h 906"/>
              <a:gd name="T64" fmla="*/ 91 w 224"/>
              <a:gd name="T65" fmla="*/ 130 h 906"/>
              <a:gd name="T66" fmla="*/ 115 w 224"/>
              <a:gd name="T67" fmla="*/ 200 h 906"/>
              <a:gd name="T68" fmla="*/ 128 w 224"/>
              <a:gd name="T69" fmla="*/ 156 h 906"/>
              <a:gd name="T70" fmla="*/ 143 w 224"/>
              <a:gd name="T71" fmla="*/ 147 h 906"/>
              <a:gd name="T72" fmla="*/ 116 w 224"/>
              <a:gd name="T73" fmla="*/ 225 h 906"/>
              <a:gd name="T74" fmla="*/ 138 w 224"/>
              <a:gd name="T75" fmla="*/ 333 h 906"/>
              <a:gd name="T76" fmla="*/ 149 w 224"/>
              <a:gd name="T77" fmla="*/ 31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906">
                <a:moveTo>
                  <a:pt x="215" y="296"/>
                </a:moveTo>
                <a:cubicBezTo>
                  <a:pt x="222" y="281"/>
                  <a:pt x="224" y="258"/>
                  <a:pt x="221" y="237"/>
                </a:cubicBezTo>
                <a:cubicBezTo>
                  <a:pt x="219" y="217"/>
                  <a:pt x="217" y="187"/>
                  <a:pt x="211" y="170"/>
                </a:cubicBezTo>
                <a:cubicBezTo>
                  <a:pt x="204" y="152"/>
                  <a:pt x="178" y="151"/>
                  <a:pt x="178" y="151"/>
                </a:cubicBezTo>
                <a:cubicBezTo>
                  <a:pt x="178" y="151"/>
                  <a:pt x="180" y="142"/>
                  <a:pt x="172" y="133"/>
                </a:cubicBezTo>
                <a:cubicBezTo>
                  <a:pt x="164" y="124"/>
                  <a:pt x="163" y="113"/>
                  <a:pt x="161" y="98"/>
                </a:cubicBezTo>
                <a:cubicBezTo>
                  <a:pt x="159" y="82"/>
                  <a:pt x="155" y="72"/>
                  <a:pt x="155" y="62"/>
                </a:cubicBezTo>
                <a:cubicBezTo>
                  <a:pt x="155" y="52"/>
                  <a:pt x="152" y="53"/>
                  <a:pt x="148" y="36"/>
                </a:cubicBezTo>
                <a:cubicBezTo>
                  <a:pt x="144" y="19"/>
                  <a:pt x="127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75" y="0"/>
                  <a:pt x="67" y="48"/>
                  <a:pt x="64" y="64"/>
                </a:cubicBezTo>
                <a:cubicBezTo>
                  <a:pt x="62" y="79"/>
                  <a:pt x="58" y="89"/>
                  <a:pt x="63" y="101"/>
                </a:cubicBezTo>
                <a:cubicBezTo>
                  <a:pt x="68" y="113"/>
                  <a:pt x="62" y="116"/>
                  <a:pt x="50" y="125"/>
                </a:cubicBezTo>
                <a:cubicBezTo>
                  <a:pt x="39" y="135"/>
                  <a:pt x="48" y="145"/>
                  <a:pt x="48" y="145"/>
                </a:cubicBezTo>
                <a:cubicBezTo>
                  <a:pt x="48" y="145"/>
                  <a:pt x="37" y="152"/>
                  <a:pt x="28" y="154"/>
                </a:cubicBezTo>
                <a:cubicBezTo>
                  <a:pt x="19" y="155"/>
                  <a:pt x="9" y="186"/>
                  <a:pt x="7" y="204"/>
                </a:cubicBezTo>
                <a:cubicBezTo>
                  <a:pt x="5" y="221"/>
                  <a:pt x="4" y="220"/>
                  <a:pt x="2" y="233"/>
                </a:cubicBezTo>
                <a:cubicBezTo>
                  <a:pt x="0" y="247"/>
                  <a:pt x="1" y="279"/>
                  <a:pt x="2" y="302"/>
                </a:cubicBezTo>
                <a:cubicBezTo>
                  <a:pt x="4" y="324"/>
                  <a:pt x="31" y="326"/>
                  <a:pt x="31" y="326"/>
                </a:cubicBezTo>
                <a:cubicBezTo>
                  <a:pt x="31" y="326"/>
                  <a:pt x="31" y="348"/>
                  <a:pt x="28" y="360"/>
                </a:cubicBezTo>
                <a:cubicBezTo>
                  <a:pt x="24" y="373"/>
                  <a:pt x="7" y="405"/>
                  <a:pt x="12" y="407"/>
                </a:cubicBezTo>
                <a:cubicBezTo>
                  <a:pt x="16" y="409"/>
                  <a:pt x="31" y="411"/>
                  <a:pt x="31" y="411"/>
                </a:cubicBezTo>
                <a:cubicBezTo>
                  <a:pt x="31" y="411"/>
                  <a:pt x="28" y="447"/>
                  <a:pt x="30" y="465"/>
                </a:cubicBezTo>
                <a:cubicBezTo>
                  <a:pt x="31" y="483"/>
                  <a:pt x="35" y="544"/>
                  <a:pt x="35" y="565"/>
                </a:cubicBezTo>
                <a:cubicBezTo>
                  <a:pt x="35" y="586"/>
                  <a:pt x="50" y="579"/>
                  <a:pt x="50" y="579"/>
                </a:cubicBezTo>
                <a:cubicBezTo>
                  <a:pt x="50" y="579"/>
                  <a:pt x="52" y="592"/>
                  <a:pt x="54" y="607"/>
                </a:cubicBezTo>
                <a:cubicBezTo>
                  <a:pt x="56" y="622"/>
                  <a:pt x="54" y="641"/>
                  <a:pt x="52" y="663"/>
                </a:cubicBezTo>
                <a:cubicBezTo>
                  <a:pt x="51" y="685"/>
                  <a:pt x="75" y="770"/>
                  <a:pt x="81" y="790"/>
                </a:cubicBezTo>
                <a:cubicBezTo>
                  <a:pt x="88" y="809"/>
                  <a:pt x="92" y="819"/>
                  <a:pt x="88" y="831"/>
                </a:cubicBezTo>
                <a:cubicBezTo>
                  <a:pt x="85" y="844"/>
                  <a:pt x="90" y="848"/>
                  <a:pt x="89" y="869"/>
                </a:cubicBezTo>
                <a:cubicBezTo>
                  <a:pt x="89" y="888"/>
                  <a:pt x="96" y="902"/>
                  <a:pt x="107" y="905"/>
                </a:cubicBezTo>
                <a:cubicBezTo>
                  <a:pt x="109" y="906"/>
                  <a:pt x="111" y="906"/>
                  <a:pt x="112" y="906"/>
                </a:cubicBezTo>
                <a:cubicBezTo>
                  <a:pt x="126" y="906"/>
                  <a:pt x="129" y="872"/>
                  <a:pt x="126" y="865"/>
                </a:cubicBezTo>
                <a:cubicBezTo>
                  <a:pt x="123" y="857"/>
                  <a:pt x="122" y="847"/>
                  <a:pt x="122" y="847"/>
                </a:cubicBezTo>
                <a:cubicBezTo>
                  <a:pt x="122" y="847"/>
                  <a:pt x="127" y="853"/>
                  <a:pt x="134" y="855"/>
                </a:cubicBezTo>
                <a:cubicBezTo>
                  <a:pt x="140" y="857"/>
                  <a:pt x="150" y="857"/>
                  <a:pt x="157" y="853"/>
                </a:cubicBezTo>
                <a:cubicBezTo>
                  <a:pt x="164" y="848"/>
                  <a:pt x="151" y="828"/>
                  <a:pt x="141" y="818"/>
                </a:cubicBezTo>
                <a:cubicBezTo>
                  <a:pt x="132" y="808"/>
                  <a:pt x="124" y="784"/>
                  <a:pt x="124" y="764"/>
                </a:cubicBezTo>
                <a:cubicBezTo>
                  <a:pt x="124" y="745"/>
                  <a:pt x="141" y="698"/>
                  <a:pt x="149" y="670"/>
                </a:cubicBezTo>
                <a:cubicBezTo>
                  <a:pt x="158" y="643"/>
                  <a:pt x="153" y="617"/>
                  <a:pt x="156" y="611"/>
                </a:cubicBezTo>
                <a:cubicBezTo>
                  <a:pt x="158" y="605"/>
                  <a:pt x="158" y="582"/>
                  <a:pt x="158" y="582"/>
                </a:cubicBezTo>
                <a:cubicBezTo>
                  <a:pt x="158" y="582"/>
                  <a:pt x="160" y="582"/>
                  <a:pt x="166" y="582"/>
                </a:cubicBezTo>
                <a:cubicBezTo>
                  <a:pt x="172" y="582"/>
                  <a:pt x="172" y="585"/>
                  <a:pt x="172" y="570"/>
                </a:cubicBezTo>
                <a:cubicBezTo>
                  <a:pt x="172" y="555"/>
                  <a:pt x="184" y="497"/>
                  <a:pt x="190" y="474"/>
                </a:cubicBezTo>
                <a:cubicBezTo>
                  <a:pt x="195" y="452"/>
                  <a:pt x="195" y="416"/>
                  <a:pt x="195" y="416"/>
                </a:cubicBezTo>
                <a:cubicBezTo>
                  <a:pt x="195" y="416"/>
                  <a:pt x="199" y="416"/>
                  <a:pt x="206" y="414"/>
                </a:cubicBezTo>
                <a:cubicBezTo>
                  <a:pt x="214" y="413"/>
                  <a:pt x="208" y="399"/>
                  <a:pt x="199" y="371"/>
                </a:cubicBezTo>
                <a:cubicBezTo>
                  <a:pt x="189" y="344"/>
                  <a:pt x="192" y="313"/>
                  <a:pt x="192" y="313"/>
                </a:cubicBezTo>
                <a:cubicBezTo>
                  <a:pt x="192" y="313"/>
                  <a:pt x="208" y="311"/>
                  <a:pt x="215" y="296"/>
                </a:cubicBezTo>
                <a:close/>
                <a:moveTo>
                  <a:pt x="73" y="279"/>
                </a:moveTo>
                <a:cubicBezTo>
                  <a:pt x="73" y="286"/>
                  <a:pt x="71" y="292"/>
                  <a:pt x="71" y="292"/>
                </a:cubicBezTo>
                <a:cubicBezTo>
                  <a:pt x="71" y="292"/>
                  <a:pt x="67" y="292"/>
                  <a:pt x="63" y="289"/>
                </a:cubicBezTo>
                <a:cubicBezTo>
                  <a:pt x="65" y="285"/>
                  <a:pt x="65" y="271"/>
                  <a:pt x="65" y="271"/>
                </a:cubicBezTo>
                <a:cubicBezTo>
                  <a:pt x="73" y="269"/>
                  <a:pt x="73" y="269"/>
                  <a:pt x="73" y="269"/>
                </a:cubicBezTo>
                <a:cubicBezTo>
                  <a:pt x="73" y="269"/>
                  <a:pt x="73" y="272"/>
                  <a:pt x="73" y="279"/>
                </a:cubicBezTo>
                <a:close/>
                <a:moveTo>
                  <a:pt x="110" y="621"/>
                </a:moveTo>
                <a:cubicBezTo>
                  <a:pt x="109" y="625"/>
                  <a:pt x="108" y="631"/>
                  <a:pt x="107" y="637"/>
                </a:cubicBezTo>
                <a:cubicBezTo>
                  <a:pt x="107" y="642"/>
                  <a:pt x="107" y="646"/>
                  <a:pt x="107" y="646"/>
                </a:cubicBezTo>
                <a:cubicBezTo>
                  <a:pt x="107" y="646"/>
                  <a:pt x="106" y="638"/>
                  <a:pt x="106" y="632"/>
                </a:cubicBezTo>
                <a:cubicBezTo>
                  <a:pt x="106" y="626"/>
                  <a:pt x="102" y="620"/>
                  <a:pt x="104" y="612"/>
                </a:cubicBezTo>
                <a:cubicBezTo>
                  <a:pt x="105" y="608"/>
                  <a:pt x="106" y="602"/>
                  <a:pt x="107" y="596"/>
                </a:cubicBezTo>
                <a:cubicBezTo>
                  <a:pt x="109" y="588"/>
                  <a:pt x="110" y="580"/>
                  <a:pt x="110" y="580"/>
                </a:cubicBezTo>
                <a:cubicBezTo>
                  <a:pt x="110" y="601"/>
                  <a:pt x="112" y="615"/>
                  <a:pt x="110" y="621"/>
                </a:cubicBezTo>
                <a:close/>
                <a:moveTo>
                  <a:pt x="116" y="225"/>
                </a:moveTo>
                <a:cubicBezTo>
                  <a:pt x="115" y="231"/>
                  <a:pt x="108" y="214"/>
                  <a:pt x="103" y="195"/>
                </a:cubicBezTo>
                <a:cubicBezTo>
                  <a:pt x="99" y="176"/>
                  <a:pt x="91" y="148"/>
                  <a:pt x="91" y="130"/>
                </a:cubicBezTo>
                <a:cubicBezTo>
                  <a:pt x="91" y="130"/>
                  <a:pt x="105" y="142"/>
                  <a:pt x="105" y="151"/>
                </a:cubicBezTo>
                <a:cubicBezTo>
                  <a:pt x="105" y="161"/>
                  <a:pt x="112" y="191"/>
                  <a:pt x="115" y="200"/>
                </a:cubicBezTo>
                <a:cubicBezTo>
                  <a:pt x="117" y="209"/>
                  <a:pt x="119" y="189"/>
                  <a:pt x="124" y="180"/>
                </a:cubicBezTo>
                <a:cubicBezTo>
                  <a:pt x="129" y="171"/>
                  <a:pt x="131" y="163"/>
                  <a:pt x="128" y="156"/>
                </a:cubicBezTo>
                <a:cubicBezTo>
                  <a:pt x="125" y="149"/>
                  <a:pt x="136" y="146"/>
                  <a:pt x="143" y="128"/>
                </a:cubicBezTo>
                <a:cubicBezTo>
                  <a:pt x="144" y="135"/>
                  <a:pt x="144" y="140"/>
                  <a:pt x="143" y="147"/>
                </a:cubicBezTo>
                <a:cubicBezTo>
                  <a:pt x="143" y="153"/>
                  <a:pt x="132" y="186"/>
                  <a:pt x="129" y="192"/>
                </a:cubicBezTo>
                <a:cubicBezTo>
                  <a:pt x="125" y="199"/>
                  <a:pt x="117" y="219"/>
                  <a:pt x="116" y="225"/>
                </a:cubicBezTo>
                <a:close/>
                <a:moveTo>
                  <a:pt x="149" y="333"/>
                </a:moveTo>
                <a:cubicBezTo>
                  <a:pt x="149" y="333"/>
                  <a:pt x="138" y="338"/>
                  <a:pt x="138" y="333"/>
                </a:cubicBezTo>
                <a:cubicBezTo>
                  <a:pt x="139" y="329"/>
                  <a:pt x="141" y="315"/>
                  <a:pt x="141" y="315"/>
                </a:cubicBezTo>
                <a:cubicBezTo>
                  <a:pt x="149" y="315"/>
                  <a:pt x="149" y="315"/>
                  <a:pt x="149" y="315"/>
                </a:cubicBezTo>
                <a:lnTo>
                  <a:pt x="149" y="33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192"/>
          <p:cNvSpPr>
            <a:spLocks noEditPoints="1"/>
          </p:cNvSpPr>
          <p:nvPr/>
        </p:nvSpPr>
        <p:spPr bwMode="auto">
          <a:xfrm>
            <a:off x="7794703" y="2123274"/>
            <a:ext cx="1308700" cy="3092081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nl-BE" sz="2400" dirty="0">
                <a:solidFill>
                  <a:srgbClr val="00447C"/>
                </a:solidFill>
                <a:latin typeface="+mn-lt"/>
                <a:ea typeface="+mn-ea"/>
                <a:cs typeface="+mn-cs"/>
              </a:rPr>
              <a:t>Contacteer ons voor vragen of opmerkingen</a:t>
            </a:r>
          </a:p>
        </p:txBody>
      </p:sp>
    </p:spTree>
    <p:extLst>
      <p:ext uri="{BB962C8B-B14F-4D97-AF65-F5344CB8AC3E}">
        <p14:creationId xmlns:p14="http://schemas.microsoft.com/office/powerpoint/2010/main" val="55854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</TotalTime>
  <Words>543</Words>
  <Application>Microsoft Office PowerPoint</Application>
  <PresentationFormat>Breedbeeld</PresentationFormat>
  <Paragraphs>140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Data extractie zendlijsten 2018 en 2019</vt:lpstr>
      <vt:lpstr>Doelstelling: een data-gedreven verrijking</vt:lpstr>
      <vt:lpstr>Stap 1 &amp; 2:  Mapping data De Persgroep</vt:lpstr>
      <vt:lpstr>Stap 3 &amp; 4: Extractie van film- en serielijsten </vt:lpstr>
      <vt:lpstr>Finale datasets </vt:lpstr>
      <vt:lpstr>Budget externe data 2020</vt:lpstr>
      <vt:lpstr>Contacteer ons voor vragen of opmerkingen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linken</dc:title>
  <dc:creator>Maarten Verschuere</dc:creator>
  <cp:lastModifiedBy>Maarten Verschuere</cp:lastModifiedBy>
  <cp:revision>198</cp:revision>
  <dcterms:created xsi:type="dcterms:W3CDTF">2016-10-10T12:21:36Z</dcterms:created>
  <dcterms:modified xsi:type="dcterms:W3CDTF">2021-05-11T22:36:10Z</dcterms:modified>
</cp:coreProperties>
</file>