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0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0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2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7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0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1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5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A95FC-B150-7648-EC87-B5AA7AC3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CA" sz="4000" dirty="0"/>
              <a:t>Insurance Cost Predictor – </a:t>
            </a:r>
            <a:r>
              <a:rPr lang="en-CA" sz="4000" dirty="0" err="1"/>
              <a:t>rStudio</a:t>
            </a:r>
            <a:r>
              <a:rPr lang="en-CA" sz="4000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351D8-79E9-3B83-0E19-BE4CDA35E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CA" sz="1800" dirty="0"/>
              <a:t>Mohammed Jasim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35CCB327-A2FC-D4C9-8406-073ECA82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59" r="19568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93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F4211-536A-1279-8686-93D825C9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CA"/>
              <a:t>BoxPlot with Insights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7D7A1-3E6B-AF5F-3253-73AF0E6C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6" b="-1"/>
          <a:stretch/>
        </p:blipFill>
        <p:spPr>
          <a:xfrm>
            <a:off x="709872" y="731519"/>
            <a:ext cx="4976888" cy="543724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7D2D955A-B7A1-B280-F52B-1C371D13F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0838" y="2236843"/>
            <a:ext cx="5201121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Statistically Significant but Limited Relationship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BMI shows a positive correlation with medical expenses ($394.33 per unit increase, p&lt;0.001), but explains only 3.94% of cost variation.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 Data Variability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Expenses vary dramatically at identical BMI values (from $0-$60,000 at BMI 30-35), with visible subgroups suggesting other critical factors at play.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Complex Distribution Patterns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The scatter plot reveals potential non-linear relationships and influential outliers above $50,000, indicating simple linear regression may be insufficient.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Economic Implications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Despite limitations, findings suggest meaningful financial impact—a 5-point BMI difference potentially translates to $2,000 in annual medical costs.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Multivariate Approach Needed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The wide residual range and limited explanatory power strongly indicate that incorporating additional health factors would dramatically improve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28445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7A6BB-DECD-D9BE-44CD-912EC737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Description of the analysis</a:t>
            </a:r>
            <a:endParaRPr lang="en-CA"/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93F3F9D8-4B1E-BEEF-EFB5-FB2743CA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14" r="31354" b="2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67EBB-21B5-C0A6-A04B-1F200512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700" dirty="0">
                <a:effectLst/>
              </a:rPr>
              <a:t>For our simple linear regression analysis, we'll test the following hypotheses:</a:t>
            </a:r>
          </a:p>
          <a:p>
            <a:pPr>
              <a:lnSpc>
                <a:spcPct val="100000"/>
              </a:lnSpc>
              <a:buNone/>
            </a:pPr>
            <a:r>
              <a:rPr lang="en-US" sz="1700" b="1" dirty="0">
                <a:effectLst/>
              </a:rPr>
              <a:t>Null Hypothesis (H₀)</a:t>
            </a:r>
            <a:r>
              <a:rPr lang="en-US" sz="1700" dirty="0">
                <a:effectLst/>
              </a:rPr>
              <a:t>: There is no linear relationship between BMI and medical expenses (β₁ = 0) </a:t>
            </a:r>
            <a:r>
              <a:rPr lang="en-US" sz="1700" b="1" dirty="0">
                <a:effectLst/>
              </a:rPr>
              <a:t>Alternative Hypothesis (H₁)</a:t>
            </a:r>
            <a:r>
              <a:rPr lang="en-US" sz="1700" dirty="0">
                <a:effectLst/>
              </a:rPr>
              <a:t>: There is a linear relationship between BMI and medical expenses (β₁ ≠ 0)</a:t>
            </a:r>
          </a:p>
          <a:p>
            <a:pPr>
              <a:lnSpc>
                <a:spcPct val="100000"/>
              </a:lnSpc>
              <a:buNone/>
            </a:pPr>
            <a:r>
              <a:rPr lang="en-US" sz="1700" dirty="0">
                <a:effectLst/>
              </a:rPr>
              <a:t>Steps for hypothesis testing: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700" dirty="0">
                <a:effectLst/>
              </a:rPr>
              <a:t>Set significance level (α = 0.05)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700" dirty="0">
                <a:effectLst/>
              </a:rPr>
              <a:t>Fit the linear regression model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700" dirty="0">
                <a:effectLst/>
              </a:rPr>
              <a:t>Examine the t-statistic and p-value for the BMI coefficient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700" dirty="0">
                <a:effectLst/>
              </a:rPr>
              <a:t>Make a decision: Reject H₀ if p-value &lt; 0.05</a:t>
            </a:r>
          </a:p>
          <a:p>
            <a:pPr>
              <a:lnSpc>
                <a:spcPct val="100000"/>
              </a:lnSpc>
            </a:pPr>
            <a:endParaRPr lang="en-CA" sz="17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9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CDD7D-E1C1-0561-2EB5-FA30E926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Insights from Simple Linear Regression Analysis: BMI vs. Medical Expenses</a:t>
            </a:r>
            <a:endParaRPr lang="en-CA" sz="28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3A46B6-39A0-31E1-0D2E-8CF69197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Statistically Significant Relationship: The analysis confirms a definitive relationship between BMI and medical expenses (p-value = 2.3e-13, t-value = 7.406), strongly rejecting the null hypothesis at the α = 0.05 significance level. For each unit increase in BMI, medical expenses increase by approximately $394.33.</a:t>
            </a:r>
          </a:p>
          <a:p>
            <a:pPr>
              <a:lnSpc>
                <a:spcPct val="100000"/>
              </a:lnSpc>
            </a:pPr>
            <a:r>
              <a:rPr lang="en-US"/>
              <a:t>Limited Explanatory Power: Despite statistical significance, BMI alone explains only 3.94% of the variation in medical expenses (R-squared = 0.0394), indicating that while BMI matters, it's just one of many factors influencing healthcare costs.</a:t>
            </a:r>
            <a:endParaRPr lang="en-CA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D1CF02-01C0-7BEC-DAF1-3317EA5BF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11" y="2231136"/>
            <a:ext cx="516837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9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CCA62-F3EE-17E0-3713-1A365D21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CA" dirty="0"/>
              <a:t>Insights Contd.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B0B658C1-FB34-C472-044E-EFD036B98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3168" y="993228"/>
            <a:ext cx="6720840" cy="49359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Clinical and Economic 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findings have tangible financial implications - a 5-point BMI difference could translate to nearly $2,000 in annual medical expense differences, highlighting the potential economic benefit of weight management.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Limitations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wide range of residuals (-20,954 to 49,427) and high residual standard error (11,870) demonstrate that this simple model has significant limitations for accurate individual-level predictions.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Health Implications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results provide quantitative evidence supporting weight management as a potential healthcare cost reduction strategy, though the relatively low R-squared suggests that comprehensive appr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oaches addressing multiple health factors would be more effective than focusing on BMI alone.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0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526F1-A980-8B9A-55DA-2184DF86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en-CA" sz="3400"/>
              <a:t>Recommendations to Increase Accuracy</a:t>
            </a:r>
          </a:p>
        </p:txBody>
      </p:sp>
      <p:pic>
        <p:nvPicPr>
          <p:cNvPr id="7" name="Graphic 6" descr="Smoking">
            <a:extLst>
              <a:ext uri="{FF2B5EF4-FFF2-40B4-BE49-F238E27FC236}">
                <a16:creationId xmlns:a16="http://schemas.microsoft.com/office/drawing/2014/main" id="{FB407DF5-EF57-3E02-0D6F-BFD37ED1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B5FEA13-7CB3-2FC0-7E2A-33F0C024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ffectLst/>
              </a:rPr>
              <a:t>Smoker Status</a:t>
            </a:r>
            <a:r>
              <a:rPr lang="en-US" sz="1600" dirty="0">
                <a:effectLst/>
              </a:rPr>
              <a:t>: Evidence strongly suggests smoking status would significantly enhance model accuracy. The current model's low R-squared (3.94%) indicates substantial unexplained variance, and smoking is a well-established healthcare cost driver independent of BMI. Including this variable would help isolate BMI's true effect by controlling for this key confounder, likely dramatically improving predictive power.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ffectLst/>
              </a:rPr>
              <a:t>Age</a:t>
            </a:r>
            <a:r>
              <a:rPr lang="en-US" sz="1600" dirty="0">
                <a:effectLst/>
              </a:rPr>
              <a:t>: This fundamental demographic variable directly impacts healthcare costs and utilization patterns. The wide residual range (-20,954 to 49,427) suggests our model misses critical factors like age-related health conditions. Age likely interacts with BMI (creating variable effects across different life stages) and would substantially improve model robustness. The high F-statistic (54.84) but low R-squared confirms our model detects a real but incomplete relationship that age would help clarify.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effectLst/>
              </a:rPr>
              <a:t>Including these variables would transform this limited univariate model (explaining only 3.9% of variance) into a more comprehensive multivariate analysis better reflecting the complex determinants of healthcare expenses.</a:t>
            </a:r>
          </a:p>
          <a:p>
            <a:pPr>
              <a:lnSpc>
                <a:spcPct val="100000"/>
              </a:lnSpc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750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34F62-B6B4-32AF-091A-874D827F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3543764"/>
          </a:xfrm>
        </p:spPr>
        <p:txBody>
          <a:bodyPr>
            <a:normAutofit/>
          </a:bodyPr>
          <a:lstStyle/>
          <a:p>
            <a:r>
              <a:rPr lang="en-CA" sz="3600" dirty="0"/>
              <a:t>R-Code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4A02A-9A5D-2CCD-AB96-BAD84956E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149" y="978558"/>
            <a:ext cx="7591859" cy="509149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# Load library for visualization &gt; library(ggplot2)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&gt; # Read the dataset from Expenses1.csv &gt; </a:t>
            </a:r>
            <a:r>
              <a:rPr lang="en-US" altLang="en-US" sz="1600" dirty="0" err="1">
                <a:latin typeface="Arial" panose="020B0604020202020204" pitchFamily="34" charset="0"/>
              </a:rPr>
              <a:t>insurance_data</a:t>
            </a:r>
            <a:r>
              <a:rPr lang="en-US" altLang="en-US" sz="1600" dirty="0">
                <a:latin typeface="Arial" panose="020B0604020202020204" pitchFamily="34" charset="0"/>
              </a:rPr>
              <a:t> &lt;- read.csv("C:/Users/moham/Downloads/Expenses1.csv") &gt; &gt; # Check the structure of the data to ensure column </a:t>
            </a:r>
            <a:r>
              <a:rPr lang="en-US" altLang="en-US" sz="1600" dirty="0" err="1">
                <a:latin typeface="Arial" panose="020B0604020202020204" pitchFamily="34" charset="0"/>
              </a:rPr>
              <a:t>nam</a:t>
            </a:r>
            <a:r>
              <a:rPr lang="en-US" altLang="en-US" sz="1600" dirty="0">
                <a:latin typeface="Arial" panose="020B0604020202020204" pitchFamily="34" charset="0"/>
              </a:rPr>
              <a:t># Create a scatter plot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&gt; </a:t>
            </a:r>
            <a:r>
              <a:rPr lang="en-US" altLang="en-US" sz="1600" dirty="0" err="1">
                <a:latin typeface="Arial" panose="020B0604020202020204" pitchFamily="34" charset="0"/>
              </a:rPr>
              <a:t>ggplot</a:t>
            </a:r>
            <a:r>
              <a:rPr lang="en-US" altLang="en-US" sz="1600" dirty="0"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latin typeface="Arial" panose="020B0604020202020204" pitchFamily="34" charset="0"/>
              </a:rPr>
              <a:t>insurance_data</a:t>
            </a:r>
            <a:r>
              <a:rPr lang="en-US" altLang="en-US" sz="1600" dirty="0"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</a:rPr>
              <a:t>aes</a:t>
            </a:r>
            <a:r>
              <a:rPr lang="en-US" altLang="en-US" sz="1600" dirty="0">
                <a:latin typeface="Arial" panose="020B0604020202020204" pitchFamily="34" charset="0"/>
              </a:rPr>
              <a:t>(x = </a:t>
            </a:r>
            <a:r>
              <a:rPr lang="en-US" altLang="en-US" sz="1600" dirty="0" err="1">
                <a:latin typeface="Arial" panose="020B0604020202020204" pitchFamily="34" charset="0"/>
              </a:rPr>
              <a:t>bmi</a:t>
            </a:r>
            <a:r>
              <a:rPr lang="en-US" altLang="en-US" sz="1600" dirty="0">
                <a:latin typeface="Arial" panose="020B0604020202020204" pitchFamily="34" charset="0"/>
              </a:rPr>
              <a:t>, y = expenses)) +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+     </a:t>
            </a:r>
            <a:r>
              <a:rPr lang="en-US" altLang="en-US" sz="1600" dirty="0" err="1">
                <a:latin typeface="Arial" panose="020B0604020202020204" pitchFamily="34" charset="0"/>
              </a:rPr>
              <a:t>geom_point</a:t>
            </a:r>
            <a:r>
              <a:rPr lang="en-US" altLang="en-US" sz="1600" dirty="0">
                <a:latin typeface="Arial" panose="020B0604020202020204" pitchFamily="34" charset="0"/>
              </a:rPr>
              <a:t>() +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+     </a:t>
            </a:r>
            <a:r>
              <a:rPr lang="en-US" altLang="en-US" sz="1600" dirty="0" err="1">
                <a:latin typeface="Arial" panose="020B0604020202020204" pitchFamily="34" charset="0"/>
              </a:rPr>
              <a:t>geom_smooth</a:t>
            </a:r>
            <a:r>
              <a:rPr lang="en-US" altLang="en-US" sz="1600" dirty="0">
                <a:latin typeface="Arial" panose="020B0604020202020204" pitchFamily="34" charset="0"/>
              </a:rPr>
              <a:t>(method = "</a:t>
            </a:r>
            <a:r>
              <a:rPr lang="en-US" altLang="en-US" sz="1600" dirty="0" err="1">
                <a:latin typeface="Arial" panose="020B0604020202020204" pitchFamily="34" charset="0"/>
              </a:rPr>
              <a:t>lm</a:t>
            </a:r>
            <a:r>
              <a:rPr lang="en-US" altLang="en-US" sz="1600" dirty="0">
                <a:latin typeface="Arial" panose="020B0604020202020204" pitchFamily="34" charset="0"/>
              </a:rPr>
              <a:t>", color = "blue") +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+     labs(title = "BMI vs. Medical Expenses",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+          x = "BMI", es are correct &gt; str(</a:t>
            </a:r>
            <a:r>
              <a:rPr lang="en-US" altLang="en-US" sz="1600" dirty="0" err="1">
                <a:latin typeface="Arial" panose="020B0604020202020204" pitchFamily="34" charset="0"/>
              </a:rPr>
              <a:t>insurance_data</a:t>
            </a:r>
            <a:r>
              <a:rPr lang="en-US" altLang="en-US" sz="1600" dirty="0">
                <a:latin typeface="Arial" panose="020B0604020202020204" pitchFamily="34" charset="0"/>
              </a:rPr>
              <a:t>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# Build simple linear regression model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model &lt;- </a:t>
            </a:r>
            <a:r>
              <a:rPr lang="en-US" altLang="en-US" sz="1600" dirty="0" err="1">
                <a:latin typeface="Arial" panose="020B0604020202020204" pitchFamily="34" charset="0"/>
              </a:rPr>
              <a:t>lm</a:t>
            </a:r>
            <a:r>
              <a:rPr lang="en-US" altLang="en-US" sz="1600" dirty="0">
                <a:latin typeface="Arial" panose="020B0604020202020204" pitchFamily="34" charset="0"/>
              </a:rPr>
              <a:t>(expenses ~ </a:t>
            </a:r>
            <a:r>
              <a:rPr lang="en-US" altLang="en-US" sz="1600" dirty="0" err="1">
                <a:latin typeface="Arial" panose="020B0604020202020204" pitchFamily="34" charset="0"/>
              </a:rPr>
              <a:t>bmi</a:t>
            </a:r>
            <a:r>
              <a:rPr lang="en-US" altLang="en-US" sz="1600" dirty="0">
                <a:latin typeface="Arial" panose="020B0604020202020204" pitchFamily="34" charset="0"/>
              </a:rPr>
              <a:t>, data = </a:t>
            </a:r>
            <a:r>
              <a:rPr lang="en-US" altLang="en-US" sz="1600" dirty="0" err="1">
                <a:latin typeface="Arial" panose="020B0604020202020204" pitchFamily="34" charset="0"/>
              </a:rPr>
              <a:t>insurance_data</a:t>
            </a:r>
            <a:r>
              <a:rPr lang="en-US" altLang="en-US" sz="1600" dirty="0"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# Print detailed summary of the model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cat("\n===== SIMPLE LINEAR REGRESSION MODEL SUMMARY =====\n\n")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 err="1">
                <a:latin typeface="Arial" panose="020B0604020202020204" pitchFamily="34" charset="0"/>
              </a:rPr>
              <a:t>summary_output</a:t>
            </a:r>
            <a:r>
              <a:rPr lang="en-US" altLang="en-US" sz="1600" dirty="0">
                <a:latin typeface="Arial" panose="020B0604020202020204" pitchFamily="34" charset="0"/>
              </a:rPr>
              <a:t> &lt;- summary(model)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print(</a:t>
            </a:r>
            <a:r>
              <a:rPr lang="en-US" altLang="en-US" sz="1600" dirty="0" err="1">
                <a:latin typeface="Arial" panose="020B0604020202020204" pitchFamily="34" charset="0"/>
              </a:rPr>
              <a:t>summary_output</a:t>
            </a:r>
            <a:r>
              <a:rPr lang="en-US" altLang="en-US" sz="1600" dirty="0">
                <a:latin typeface="Arial" panose="020B0604020202020204" pitchFamily="34" charset="0"/>
              </a:rPr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C3C15668-B25E-FBB1-BFBB-5AA06D43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4252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50</TotalTime>
  <Words>831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Univers Condensed</vt:lpstr>
      <vt:lpstr>Wingdings</vt:lpstr>
      <vt:lpstr>ChronicleVTI</vt:lpstr>
      <vt:lpstr>Insurance Cost Predictor – rStudio Project</vt:lpstr>
      <vt:lpstr>BoxPlot with Insights </vt:lpstr>
      <vt:lpstr>Description of the analysis</vt:lpstr>
      <vt:lpstr>Insights from Simple Linear Regression Analysis: BMI vs. Medical Expenses</vt:lpstr>
      <vt:lpstr>Insights Contd.</vt:lpstr>
      <vt:lpstr>Recommendations to Increase Accuracy</vt:lpstr>
      <vt:lpstr>R-Code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Jasim</dc:creator>
  <cp:lastModifiedBy>Mohammed Jasim</cp:lastModifiedBy>
  <cp:revision>2</cp:revision>
  <dcterms:created xsi:type="dcterms:W3CDTF">2025-04-04T21:57:38Z</dcterms:created>
  <dcterms:modified xsi:type="dcterms:W3CDTF">2025-07-15T21:58:06Z</dcterms:modified>
</cp:coreProperties>
</file>