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Nunito"/>
      <p:regular r:id="rId38"/>
      <p:bold r:id="rId39"/>
      <p:italic r:id="rId40"/>
      <p:boldItalic r:id="rId41"/>
    </p:embeddedFont>
    <p:embeddedFont>
      <p:font typeface="Maven Pro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GUIDO GORDYN BIELL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italic.fntdata"/><Relationship Id="rId20" Type="http://schemas.openxmlformats.org/officeDocument/2006/relationships/slide" Target="slides/slide14.xml"/><Relationship Id="rId42" Type="http://schemas.openxmlformats.org/officeDocument/2006/relationships/font" Target="fonts/MavenPro-regular.fntdata"/><Relationship Id="rId41" Type="http://schemas.openxmlformats.org/officeDocument/2006/relationships/font" Target="fonts/Nuni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MavenPr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Nunito-bold.fntdata"/><Relationship Id="rId16" Type="http://schemas.openxmlformats.org/officeDocument/2006/relationships/slide" Target="slides/slide10.xml"/><Relationship Id="rId38" Type="http://schemas.openxmlformats.org/officeDocument/2006/relationships/font" Target="fonts/Nuni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3-17T18:51:55.339">
    <p:pos x="519" y="1016"/>
    <p:text>para mostrar lo de Ovito y los distintos algortimos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3741221a7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c3741221a7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c3741221a7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c3741221a7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c3741221a7_1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c3741221a7_1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c3741221a7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c3741221a7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c3741221a7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c3741221a7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c3741221a7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c3741221a7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c3741221a7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c3741221a7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c98ccc55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c98ccc55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c3741221a7_3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c3741221a7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c98ccc55a7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c98ccc55a7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3741221a7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3741221a7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98ccc55a7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c98ccc55a7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c98ccc55a7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c98ccc55a7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c98ccc55a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c98ccc55a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c98ccc55a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c98ccc55a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c3741221a7_3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c3741221a7_3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c98ccc55a7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c98ccc55a7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c3741221a7_3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c3741221a7_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c3741221a7_3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c3741221a7_3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c3741221a7_3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c3741221a7_3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c98ccc55a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c98ccc55a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3741221a7_1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3741221a7_1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c3741221a7_3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c3741221a7_3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c98ccc55a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c98ccc55a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3741221a7_1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c3741221a7_1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3741221a7_1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3741221a7_1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3741221a7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3741221a7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c3741221a7_1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c3741221a7_1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c3741221a7_1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c3741221a7_1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3741221a7_1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3741221a7_1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comments" Target="../comments/comment1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 Práctico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N°1: Métodos de Búsqueda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>
            <p:ph type="ctrTitle"/>
          </p:nvPr>
        </p:nvSpPr>
        <p:spPr>
          <a:xfrm>
            <a:off x="824000" y="1613825"/>
            <a:ext cx="4776900" cy="19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Costo - Optimización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/>
          <p:nvPr>
            <p:ph type="title"/>
          </p:nvPr>
        </p:nvSpPr>
        <p:spPr>
          <a:xfrm>
            <a:off x="786925" y="1796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Función de costo</a:t>
            </a:r>
            <a:endParaRPr/>
          </a:p>
        </p:txBody>
      </p:sp>
      <p:sp>
        <p:nvSpPr>
          <p:cNvPr id="353" name="Google Shape;353;p23"/>
          <p:cNvSpPr txBox="1"/>
          <p:nvPr>
            <p:ph idx="4294967295" type="subTitle"/>
          </p:nvPr>
        </p:nvSpPr>
        <p:spPr>
          <a:xfrm>
            <a:off x="549300" y="1699250"/>
            <a:ext cx="4255500" cy="69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100">
                <a:solidFill>
                  <a:srgbClr val="FFFFFF"/>
                </a:solidFill>
              </a:rPr>
              <a:t>Costo Uniforme</a:t>
            </a:r>
            <a:endParaRPr b="1" sz="2100">
              <a:solidFill>
                <a:srgbClr val="FFFFFF"/>
              </a:solidFill>
            </a:endParaRPr>
          </a:p>
        </p:txBody>
      </p:sp>
      <p:sp>
        <p:nvSpPr>
          <p:cNvPr id="354" name="Google Shape;354;p23"/>
          <p:cNvSpPr txBox="1"/>
          <p:nvPr>
            <p:ph idx="4294967295" type="subTitle"/>
          </p:nvPr>
        </p:nvSpPr>
        <p:spPr>
          <a:xfrm>
            <a:off x="549300" y="2254625"/>
            <a:ext cx="4022700" cy="171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</a:rPr>
              <a:t>Se define un costo uniforme que equivale a un movimiento del jugador. Además, es igual a la profundidad del nodo que almacena ese estado.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355" name="Google Shape;3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200" y="1178650"/>
            <a:ext cx="2786199" cy="278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/>
          <p:cNvSpPr txBox="1"/>
          <p:nvPr>
            <p:ph type="title"/>
          </p:nvPr>
        </p:nvSpPr>
        <p:spPr>
          <a:xfrm>
            <a:off x="786925" y="1796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Optimizaciones</a:t>
            </a:r>
            <a:endParaRPr/>
          </a:p>
        </p:txBody>
      </p:sp>
      <p:sp>
        <p:nvSpPr>
          <p:cNvPr id="361" name="Google Shape;361;p24"/>
          <p:cNvSpPr txBox="1"/>
          <p:nvPr>
            <p:ph idx="4294967295" type="subTitle"/>
          </p:nvPr>
        </p:nvSpPr>
        <p:spPr>
          <a:xfrm>
            <a:off x="316500" y="1699250"/>
            <a:ext cx="4255500" cy="69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100">
                <a:solidFill>
                  <a:srgbClr val="FFFFFF"/>
                </a:solidFill>
              </a:rPr>
              <a:t>Estados repetidos</a:t>
            </a:r>
            <a:endParaRPr b="1" sz="2100">
              <a:solidFill>
                <a:srgbClr val="FFFFFF"/>
              </a:solidFill>
            </a:endParaRPr>
          </a:p>
        </p:txBody>
      </p:sp>
      <p:sp>
        <p:nvSpPr>
          <p:cNvPr id="362" name="Google Shape;362;p24"/>
          <p:cNvSpPr txBox="1"/>
          <p:nvPr>
            <p:ph idx="4294967295" type="subTitle"/>
          </p:nvPr>
        </p:nvSpPr>
        <p:spPr>
          <a:xfrm>
            <a:off x="258450" y="2254625"/>
            <a:ext cx="4371600" cy="201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</a:rPr>
              <a:t>Se van marcando los estados visitados para evitar ciclar sobre ellos y aumentar la velocidad de resolución a expensas del espacio que los almacena. 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</a:rPr>
              <a:t>Evita búsquedas infinitas.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363" name="Google Shape;363;p24"/>
          <p:cNvSpPr txBox="1"/>
          <p:nvPr>
            <p:ph idx="4294967295" type="subTitle"/>
          </p:nvPr>
        </p:nvSpPr>
        <p:spPr>
          <a:xfrm>
            <a:off x="4804800" y="1699250"/>
            <a:ext cx="4255500" cy="69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100">
                <a:solidFill>
                  <a:srgbClr val="FFFFFF"/>
                </a:solidFill>
              </a:rPr>
              <a:t>Estados bloqueantes</a:t>
            </a:r>
            <a:endParaRPr b="1" sz="2100">
              <a:solidFill>
                <a:srgbClr val="FFFFFF"/>
              </a:solidFill>
            </a:endParaRPr>
          </a:p>
        </p:txBody>
      </p:sp>
      <p:sp>
        <p:nvSpPr>
          <p:cNvPr id="364" name="Google Shape;364;p24"/>
          <p:cNvSpPr txBox="1"/>
          <p:nvPr>
            <p:ph idx="4294967295" type="subTitle"/>
          </p:nvPr>
        </p:nvSpPr>
        <p:spPr>
          <a:xfrm>
            <a:off x="4688700" y="2254625"/>
            <a:ext cx="4371600" cy="201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</a:rPr>
              <a:t>Definición de estado bloqueante o muerto (a partir del deadlock) para limitar la expansión de nodos que no hallarán solución.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Heurísticas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"/>
          <p:cNvSpPr txBox="1"/>
          <p:nvPr>
            <p:ph type="title"/>
          </p:nvPr>
        </p:nvSpPr>
        <p:spPr>
          <a:xfrm>
            <a:off x="786925" y="1796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Heurísticas: Deadlock</a:t>
            </a:r>
            <a:endParaRPr/>
          </a:p>
        </p:txBody>
      </p:sp>
      <p:sp>
        <p:nvSpPr>
          <p:cNvPr id="375" name="Google Shape;375;p26"/>
          <p:cNvSpPr txBox="1"/>
          <p:nvPr>
            <p:ph idx="4294967295" type="subTitle"/>
          </p:nvPr>
        </p:nvSpPr>
        <p:spPr>
          <a:xfrm>
            <a:off x="316500" y="1699250"/>
            <a:ext cx="4255500" cy="69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100">
                <a:solidFill>
                  <a:srgbClr val="FFFFFF"/>
                </a:solidFill>
              </a:rPr>
              <a:t>Definición estática</a:t>
            </a:r>
            <a:endParaRPr b="1" sz="2100">
              <a:solidFill>
                <a:srgbClr val="FFFFFF"/>
              </a:solidFill>
            </a:endParaRPr>
          </a:p>
        </p:txBody>
      </p:sp>
      <p:sp>
        <p:nvSpPr>
          <p:cNvPr id="376" name="Google Shape;376;p26"/>
          <p:cNvSpPr txBox="1"/>
          <p:nvPr>
            <p:ph idx="4294967295" type="subTitle"/>
          </p:nvPr>
        </p:nvSpPr>
        <p:spPr>
          <a:xfrm>
            <a:off x="258450" y="2254625"/>
            <a:ext cx="4371600" cy="201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</a:rPr>
              <a:t>Esquinas del mapa que impiden cualquier movimiento de cajas o paredes que impidan la llegada de la caja a la meta.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</a:rPr>
              <a:t>Valor alto de heurística si la caja se encuentra en deadlock.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377" name="Google Shape;3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2675" y="1837475"/>
            <a:ext cx="1671650" cy="14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 txBox="1"/>
          <p:nvPr>
            <p:ph type="title"/>
          </p:nvPr>
        </p:nvSpPr>
        <p:spPr>
          <a:xfrm>
            <a:off x="786925" y="1796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Heurísticas: Distancia</a:t>
            </a:r>
            <a:endParaRPr/>
          </a:p>
        </p:txBody>
      </p:sp>
      <p:sp>
        <p:nvSpPr>
          <p:cNvPr id="383" name="Google Shape;383;p27"/>
          <p:cNvSpPr txBox="1"/>
          <p:nvPr>
            <p:ph idx="4294967295" type="subTitle"/>
          </p:nvPr>
        </p:nvSpPr>
        <p:spPr>
          <a:xfrm>
            <a:off x="316500" y="1699250"/>
            <a:ext cx="4255500" cy="69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100">
                <a:solidFill>
                  <a:srgbClr val="FFFFFF"/>
                </a:solidFill>
              </a:rPr>
              <a:t>Distancia Manhattan</a:t>
            </a:r>
            <a:endParaRPr b="1" sz="2100">
              <a:solidFill>
                <a:srgbClr val="FFFFFF"/>
              </a:solidFill>
            </a:endParaRPr>
          </a:p>
        </p:txBody>
      </p:sp>
      <p:sp>
        <p:nvSpPr>
          <p:cNvPr id="384" name="Google Shape;384;p27"/>
          <p:cNvSpPr txBox="1"/>
          <p:nvPr>
            <p:ph idx="4294967295" type="subTitle"/>
          </p:nvPr>
        </p:nvSpPr>
        <p:spPr>
          <a:xfrm>
            <a:off x="258450" y="2254625"/>
            <a:ext cx="4371600" cy="201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>
                <a:solidFill>
                  <a:srgbClr val="FFFFFF"/>
                </a:solidFill>
              </a:rPr>
              <a:t>Mínima distancia </a:t>
            </a:r>
            <a:r>
              <a:rPr i="1" lang="es" sz="1700">
                <a:solidFill>
                  <a:srgbClr val="FFFFFF"/>
                </a:solidFill>
              </a:rPr>
              <a:t>desde las cajas a los objetivos</a:t>
            </a:r>
            <a:r>
              <a:rPr lang="es" sz="1700">
                <a:solidFill>
                  <a:srgbClr val="FFFFFF"/>
                </a:solidFill>
              </a:rPr>
              <a:t>, utilizando la métrica Manhattan.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385" name="Google Shape;3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100" y="1699250"/>
            <a:ext cx="2419200" cy="24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7"/>
          <p:cNvSpPr txBox="1"/>
          <p:nvPr>
            <p:ph idx="4294967295" type="subTitle"/>
          </p:nvPr>
        </p:nvSpPr>
        <p:spPr>
          <a:xfrm>
            <a:off x="316500" y="3199350"/>
            <a:ext cx="4255500" cy="69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100">
                <a:solidFill>
                  <a:srgbClr val="FFFFFF"/>
                </a:solidFill>
              </a:rPr>
              <a:t>Otras métricas</a:t>
            </a:r>
            <a:endParaRPr b="1" sz="2100">
              <a:solidFill>
                <a:srgbClr val="FFFFFF"/>
              </a:solidFill>
            </a:endParaRPr>
          </a:p>
        </p:txBody>
      </p:sp>
      <p:sp>
        <p:nvSpPr>
          <p:cNvPr id="387" name="Google Shape;387;p27"/>
          <p:cNvSpPr txBox="1"/>
          <p:nvPr>
            <p:ph idx="4294967295" type="subTitle"/>
          </p:nvPr>
        </p:nvSpPr>
        <p:spPr>
          <a:xfrm>
            <a:off x="258450" y="3593975"/>
            <a:ext cx="4371600" cy="201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>
                <a:solidFill>
                  <a:srgbClr val="FFFFFF"/>
                </a:solidFill>
              </a:rPr>
              <a:t>Se pueden utilizar además la distancia Euclideana o la distancia Chebyshev.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8"/>
          <p:cNvSpPr txBox="1"/>
          <p:nvPr>
            <p:ph type="title"/>
          </p:nvPr>
        </p:nvSpPr>
        <p:spPr>
          <a:xfrm>
            <a:off x="786925" y="1796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Heurísticas: Cajas en Goal</a:t>
            </a:r>
            <a:endParaRPr/>
          </a:p>
        </p:txBody>
      </p:sp>
      <p:sp>
        <p:nvSpPr>
          <p:cNvPr id="393" name="Google Shape;393;p28"/>
          <p:cNvSpPr txBox="1"/>
          <p:nvPr>
            <p:ph idx="4294967295" type="subTitle"/>
          </p:nvPr>
        </p:nvSpPr>
        <p:spPr>
          <a:xfrm>
            <a:off x="258450" y="2254625"/>
            <a:ext cx="4371600" cy="201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>
                <a:solidFill>
                  <a:srgbClr val="FFFFFF"/>
                </a:solidFill>
              </a:rPr>
              <a:t>Medición de la cantidad de cajas que aún no están en la meta. Se restan aquellas que ya se encuentren en goal.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394" name="Google Shape;3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350" y="1883325"/>
            <a:ext cx="3749025" cy="23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9"/>
          <p:cNvSpPr txBox="1"/>
          <p:nvPr>
            <p:ph type="title"/>
          </p:nvPr>
        </p:nvSpPr>
        <p:spPr>
          <a:xfrm>
            <a:off x="403625" y="17957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Heurísticas: Merge</a:t>
            </a:r>
            <a:endParaRPr/>
          </a:p>
        </p:txBody>
      </p:sp>
      <p:sp>
        <p:nvSpPr>
          <p:cNvPr id="400" name="Google Shape;400;p29"/>
          <p:cNvSpPr txBox="1"/>
          <p:nvPr>
            <p:ph idx="4294967295" type="subTitle"/>
          </p:nvPr>
        </p:nvSpPr>
        <p:spPr>
          <a:xfrm>
            <a:off x="403625" y="1896075"/>
            <a:ext cx="4371600" cy="201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>
                <a:solidFill>
                  <a:srgbClr val="FFFFFF"/>
                </a:solidFill>
              </a:rPr>
              <a:t>Conjunción de las heurísticas de distancia y deadlock para generar una heurística dominante. 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401" name="Google Shape;4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150" y="1217088"/>
            <a:ext cx="4063975" cy="2709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1"/>
          <p:cNvSpPr txBox="1"/>
          <p:nvPr>
            <p:ph type="title"/>
          </p:nvPr>
        </p:nvSpPr>
        <p:spPr>
          <a:xfrm>
            <a:off x="786925" y="1796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Maze 1</a:t>
            </a:r>
            <a:endParaRPr/>
          </a:p>
        </p:txBody>
      </p:sp>
      <p:pic>
        <p:nvPicPr>
          <p:cNvPr id="412" name="Google Shape;4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800" y="1446675"/>
            <a:ext cx="4030394" cy="27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 txBox="1"/>
          <p:nvPr>
            <p:ph type="title"/>
          </p:nvPr>
        </p:nvSpPr>
        <p:spPr>
          <a:xfrm>
            <a:off x="786925" y="1796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Maze 2</a:t>
            </a:r>
            <a:endParaRPr/>
          </a:p>
        </p:txBody>
      </p:sp>
      <p:pic>
        <p:nvPicPr>
          <p:cNvPr id="418" name="Google Shape;4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037" y="1707175"/>
            <a:ext cx="3349920" cy="27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3"/>
          <p:cNvSpPr txBox="1"/>
          <p:nvPr>
            <p:ph type="title"/>
          </p:nvPr>
        </p:nvSpPr>
        <p:spPr>
          <a:xfrm>
            <a:off x="786925" y="1796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Maze 3</a:t>
            </a:r>
            <a:endParaRPr/>
          </a:p>
        </p:txBody>
      </p:sp>
      <p:pic>
        <p:nvPicPr>
          <p:cNvPr id="424" name="Google Shape;4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425" y="1616500"/>
            <a:ext cx="3079141" cy="27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"/>
          <p:cNvSpPr txBox="1"/>
          <p:nvPr>
            <p:ph type="title"/>
          </p:nvPr>
        </p:nvSpPr>
        <p:spPr>
          <a:xfrm>
            <a:off x="786925" y="1796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Nodos expandidos</a:t>
            </a:r>
            <a:endParaRPr/>
          </a:p>
        </p:txBody>
      </p:sp>
      <p:pic>
        <p:nvPicPr>
          <p:cNvPr id="430" name="Google Shape;4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50" y="1542250"/>
            <a:ext cx="9029226" cy="29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4"/>
          <p:cNvSpPr txBox="1"/>
          <p:nvPr>
            <p:ph idx="4294967295" type="subTitle"/>
          </p:nvPr>
        </p:nvSpPr>
        <p:spPr>
          <a:xfrm>
            <a:off x="68250" y="3918250"/>
            <a:ext cx="2791800" cy="3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700">
                <a:solidFill>
                  <a:srgbClr val="FF0000"/>
                </a:solidFill>
              </a:rPr>
              <a:t>Costo:        78	    806	     78 	     78	    78</a:t>
            </a:r>
            <a:endParaRPr b="1" sz="1700">
              <a:solidFill>
                <a:srgbClr val="FF0000"/>
              </a:solidFill>
            </a:endParaRPr>
          </a:p>
        </p:txBody>
      </p:sp>
      <p:sp>
        <p:nvSpPr>
          <p:cNvPr id="432" name="Google Shape;432;p34"/>
          <p:cNvSpPr txBox="1"/>
          <p:nvPr>
            <p:ph idx="4294967295" type="subTitle"/>
          </p:nvPr>
        </p:nvSpPr>
        <p:spPr>
          <a:xfrm>
            <a:off x="2931825" y="3918250"/>
            <a:ext cx="2791800" cy="3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700">
                <a:solidFill>
                  <a:srgbClr val="FF0000"/>
                </a:solidFill>
              </a:rPr>
              <a:t>Costo:        86	    146	     86 	     86	    86</a:t>
            </a:r>
            <a:endParaRPr b="1" sz="1700">
              <a:solidFill>
                <a:srgbClr val="FF0000"/>
              </a:solidFill>
            </a:endParaRPr>
          </a:p>
        </p:txBody>
      </p:sp>
      <p:sp>
        <p:nvSpPr>
          <p:cNvPr id="433" name="Google Shape;433;p34"/>
          <p:cNvSpPr txBox="1"/>
          <p:nvPr>
            <p:ph idx="4294967295" type="subTitle"/>
          </p:nvPr>
        </p:nvSpPr>
        <p:spPr>
          <a:xfrm>
            <a:off x="5895200" y="3918250"/>
            <a:ext cx="2949900" cy="3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700">
                <a:solidFill>
                  <a:srgbClr val="FF0000"/>
                </a:solidFill>
              </a:rPr>
              <a:t>Costo:        50	    60	     50 	       50	        52</a:t>
            </a:r>
            <a:endParaRPr b="1" sz="17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5"/>
          <p:cNvSpPr txBox="1"/>
          <p:nvPr>
            <p:ph type="title"/>
          </p:nvPr>
        </p:nvSpPr>
        <p:spPr>
          <a:xfrm>
            <a:off x="0" y="-116900"/>
            <a:ext cx="4449900" cy="11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Nodos expandidos</a:t>
            </a:r>
            <a:endParaRPr/>
          </a:p>
        </p:txBody>
      </p:sp>
      <p:pic>
        <p:nvPicPr>
          <p:cNvPr id="439" name="Google Shape;4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50" y="826950"/>
            <a:ext cx="5746426" cy="17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5"/>
          <p:cNvSpPr txBox="1"/>
          <p:nvPr>
            <p:ph idx="4294967295" type="subTitle"/>
          </p:nvPr>
        </p:nvSpPr>
        <p:spPr>
          <a:xfrm>
            <a:off x="220450" y="2143945"/>
            <a:ext cx="5746500" cy="36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700">
                <a:solidFill>
                  <a:srgbClr val="FF0000"/>
                </a:solidFill>
              </a:rPr>
              <a:t>Costo:  412       94         514                      102          118         118                    72           54          56</a:t>
            </a:r>
            <a:endParaRPr b="1" sz="1700">
              <a:solidFill>
                <a:srgbClr val="FF0000"/>
              </a:solidFill>
            </a:endParaRPr>
          </a:p>
        </p:txBody>
      </p:sp>
      <p:pic>
        <p:nvPicPr>
          <p:cNvPr id="441" name="Google Shape;44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450" y="2571750"/>
            <a:ext cx="5746574" cy="18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5"/>
          <p:cNvSpPr txBox="1"/>
          <p:nvPr>
            <p:ph idx="4294967295" type="subTitle"/>
          </p:nvPr>
        </p:nvSpPr>
        <p:spPr>
          <a:xfrm>
            <a:off x="220413" y="3944345"/>
            <a:ext cx="5746500" cy="36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700">
                <a:solidFill>
                  <a:srgbClr val="FF0000"/>
                </a:solidFill>
              </a:rPr>
              <a:t>Costo:    78          78        78                     	  86         86         86                          50             54            50</a:t>
            </a:r>
            <a:endParaRPr b="1" sz="1700">
              <a:solidFill>
                <a:srgbClr val="FF0000"/>
              </a:solidFill>
            </a:endParaRPr>
          </a:p>
        </p:txBody>
      </p:sp>
      <p:pic>
        <p:nvPicPr>
          <p:cNvPr id="443" name="Google Shape;44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9849" y="1476375"/>
            <a:ext cx="2390775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5"/>
          <p:cNvSpPr txBox="1"/>
          <p:nvPr>
            <p:ph idx="4294967295" type="subTitle"/>
          </p:nvPr>
        </p:nvSpPr>
        <p:spPr>
          <a:xfrm>
            <a:off x="6438050" y="3206950"/>
            <a:ext cx="2084700" cy="30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700">
                <a:solidFill>
                  <a:srgbClr val="FF0000"/>
                </a:solidFill>
              </a:rPr>
              <a:t>Costo:         78               78                   78</a:t>
            </a:r>
            <a:endParaRPr b="1" sz="17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6"/>
          <p:cNvSpPr txBox="1"/>
          <p:nvPr>
            <p:ph type="title"/>
          </p:nvPr>
        </p:nvSpPr>
        <p:spPr>
          <a:xfrm>
            <a:off x="650475" y="4315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Tiempo (Maze 1)</a:t>
            </a:r>
            <a:endParaRPr/>
          </a:p>
        </p:txBody>
      </p:sp>
      <p:pic>
        <p:nvPicPr>
          <p:cNvPr id="450" name="Google Shape;4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00" y="1621175"/>
            <a:ext cx="2173650" cy="213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396" y="1525450"/>
            <a:ext cx="6369117" cy="26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/>
          <p:cNvSpPr txBox="1"/>
          <p:nvPr>
            <p:ph type="title"/>
          </p:nvPr>
        </p:nvSpPr>
        <p:spPr>
          <a:xfrm>
            <a:off x="650475" y="4315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Tiempo (Maze 3)</a:t>
            </a:r>
            <a:endParaRPr/>
          </a:p>
        </p:txBody>
      </p:sp>
      <p:pic>
        <p:nvPicPr>
          <p:cNvPr id="457" name="Google Shape;4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25" y="1611316"/>
            <a:ext cx="2218000" cy="2099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9921" y="1594125"/>
            <a:ext cx="6371679" cy="2397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8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Demostración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0"/>
          <p:cNvSpPr txBox="1"/>
          <p:nvPr>
            <p:ph type="title"/>
          </p:nvPr>
        </p:nvSpPr>
        <p:spPr>
          <a:xfrm>
            <a:off x="786925" y="1796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474" name="Google Shape;474;p40"/>
          <p:cNvSpPr txBox="1"/>
          <p:nvPr>
            <p:ph idx="4294967295" type="subTitle"/>
          </p:nvPr>
        </p:nvSpPr>
        <p:spPr>
          <a:xfrm>
            <a:off x="59000" y="1677300"/>
            <a:ext cx="4621800" cy="2463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s" sz="1700">
                <a:solidFill>
                  <a:srgbClr val="FFFFFF"/>
                </a:solidFill>
              </a:rPr>
              <a:t>Existe una clara distinción de velocidad y expansión de nodos al utilizar métodos informados.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s" sz="1700">
                <a:solidFill>
                  <a:srgbClr val="FFFFFF"/>
                </a:solidFill>
              </a:rPr>
              <a:t>Una heurística bien definida reduce ampliamente la cantidad de nodos expandidos.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s" sz="1700">
                <a:solidFill>
                  <a:srgbClr val="FFFFFF"/>
                </a:solidFill>
              </a:rPr>
              <a:t>A* y IDA* actúan muy similarmente con respecto a tiempo y expansión de nodos en este problema.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475" name="Google Shape;475;p40"/>
          <p:cNvSpPr txBox="1"/>
          <p:nvPr>
            <p:ph idx="4294967295" type="subTitle"/>
          </p:nvPr>
        </p:nvSpPr>
        <p:spPr>
          <a:xfrm>
            <a:off x="4572000" y="1677300"/>
            <a:ext cx="4621800" cy="2463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s" sz="1700">
                <a:solidFill>
                  <a:srgbClr val="FFFFFF"/>
                </a:solidFill>
              </a:rPr>
              <a:t>Una heurística que domina a otra puede tener una gran diferencia en performance.</a:t>
            </a:r>
            <a:endParaRPr sz="1700">
              <a:solidFill>
                <a:srgbClr val="FFFFFF"/>
              </a:solidFill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s" sz="1700">
                <a:solidFill>
                  <a:srgbClr val="FFFFFF"/>
                </a:solidFill>
              </a:rPr>
              <a:t>Una estrategia Greedy puede reducir muchísimo el tiempo de búsqueda, a cambio de un aumento en el costo.</a:t>
            </a:r>
            <a:endParaRPr sz="1700">
              <a:solidFill>
                <a:srgbClr val="FFFFFF"/>
              </a:solidFill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s" sz="1700">
                <a:solidFill>
                  <a:srgbClr val="FFFFFF"/>
                </a:solidFill>
              </a:rPr>
              <a:t>En ciertos problemas, una estrategia DFS puede hallar una solución a menor tiempo y cantidad de nodos expandidos, pero con un costo muchísimo más alto.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476" name="Google Shape;47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275" y="179600"/>
            <a:ext cx="1298500" cy="12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1"/>
          <p:cNvSpPr txBox="1"/>
          <p:nvPr>
            <p:ph type="title"/>
          </p:nvPr>
        </p:nvSpPr>
        <p:spPr>
          <a:xfrm>
            <a:off x="786925" y="1796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482" name="Google Shape;482;p41"/>
          <p:cNvSpPr txBox="1"/>
          <p:nvPr>
            <p:ph idx="4294967295" type="subTitle"/>
          </p:nvPr>
        </p:nvSpPr>
        <p:spPr>
          <a:xfrm>
            <a:off x="384400" y="1393875"/>
            <a:ext cx="8316600" cy="366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s" sz="1700">
                <a:solidFill>
                  <a:srgbClr val="FFFFFF"/>
                </a:solidFill>
              </a:rPr>
              <a:t>BFS puede hallar una solución óptima, pero requiere más tiempo y espacio que, por ejemplo, A*.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s" sz="1700">
                <a:solidFill>
                  <a:srgbClr val="FFFFFF"/>
                </a:solidFill>
              </a:rPr>
              <a:t>Evitar estados bloqueantes (en este caso, deadlocks) minimiza ampliamente el tiempo y la memoria utilizados.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s" sz="1700">
                <a:solidFill>
                  <a:srgbClr val="FFFFFF"/>
                </a:solidFill>
              </a:rPr>
              <a:t>En todos los casos analizados, las heurísticas de deadlock y distancia redujeron más los recursos necesarios que la box-in-goal.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786925" y="1796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</a:t>
            </a:r>
            <a:endParaRPr/>
          </a:p>
        </p:txBody>
      </p:sp>
      <p:sp>
        <p:nvSpPr>
          <p:cNvPr id="289" name="Google Shape;289;p15"/>
          <p:cNvSpPr txBox="1"/>
          <p:nvPr>
            <p:ph idx="4294967295" type="subTitle"/>
          </p:nvPr>
        </p:nvSpPr>
        <p:spPr>
          <a:xfrm>
            <a:off x="786925" y="1692200"/>
            <a:ext cx="4255500" cy="69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100">
                <a:solidFill>
                  <a:srgbClr val="FFFFFF"/>
                </a:solidFill>
              </a:rPr>
              <a:t>Métodos de resolución</a:t>
            </a:r>
            <a:endParaRPr b="1" sz="2100">
              <a:solidFill>
                <a:srgbClr val="FFFFFF"/>
              </a:solidFill>
            </a:endParaRPr>
          </a:p>
        </p:txBody>
      </p:sp>
      <p:sp>
        <p:nvSpPr>
          <p:cNvPr id="290" name="Google Shape;290;p15"/>
          <p:cNvSpPr txBox="1"/>
          <p:nvPr>
            <p:ph idx="4294967295" type="subTitle"/>
          </p:nvPr>
        </p:nvSpPr>
        <p:spPr>
          <a:xfrm>
            <a:off x="786925" y="2571750"/>
            <a:ext cx="4542000" cy="171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</a:rPr>
              <a:t>Desarrollo de un programa que resuelve un problema utilizando las estrategias estudiadas.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</a:rPr>
              <a:t>Desinformadas: DFS, BFS, IDDFS.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</a:rPr>
              <a:t>Informadas: Global Greedy, A*, IDA*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075" y="1092100"/>
            <a:ext cx="3343440" cy="27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2"/>
          <p:cNvSpPr txBox="1"/>
          <p:nvPr>
            <p:ph type="title"/>
          </p:nvPr>
        </p:nvSpPr>
        <p:spPr>
          <a:xfrm>
            <a:off x="786925" y="1796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Posibles mejoras</a:t>
            </a:r>
            <a:endParaRPr/>
          </a:p>
        </p:txBody>
      </p:sp>
      <p:sp>
        <p:nvSpPr>
          <p:cNvPr id="488" name="Google Shape;488;p42"/>
          <p:cNvSpPr txBox="1"/>
          <p:nvPr>
            <p:ph idx="4294967295" type="subTitle"/>
          </p:nvPr>
        </p:nvSpPr>
        <p:spPr>
          <a:xfrm>
            <a:off x="242325" y="2440075"/>
            <a:ext cx="4371600" cy="201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>
                <a:solidFill>
                  <a:srgbClr val="FFFFFF"/>
                </a:solidFill>
              </a:rPr>
              <a:t>Utilización del algoritmo húngaro para asignar cajas a goals y optimizar heurísticas, dependiendo del caso.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489" name="Google Shape;489;p42"/>
          <p:cNvSpPr txBox="1"/>
          <p:nvPr>
            <p:ph idx="4294967295" type="subTitle"/>
          </p:nvPr>
        </p:nvSpPr>
        <p:spPr>
          <a:xfrm>
            <a:off x="300375" y="1600350"/>
            <a:ext cx="4255500" cy="69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100">
                <a:solidFill>
                  <a:srgbClr val="FFFFFF"/>
                </a:solidFill>
              </a:rPr>
              <a:t>Algoritmo húngaro</a:t>
            </a:r>
            <a:endParaRPr b="1" sz="2100">
              <a:solidFill>
                <a:srgbClr val="FFFFFF"/>
              </a:solidFill>
            </a:endParaRPr>
          </a:p>
        </p:txBody>
      </p:sp>
      <p:sp>
        <p:nvSpPr>
          <p:cNvPr id="490" name="Google Shape;490;p42"/>
          <p:cNvSpPr txBox="1"/>
          <p:nvPr>
            <p:ph idx="4294967295" type="subTitle"/>
          </p:nvPr>
        </p:nvSpPr>
        <p:spPr>
          <a:xfrm>
            <a:off x="4613925" y="1600350"/>
            <a:ext cx="4255500" cy="69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100">
                <a:solidFill>
                  <a:srgbClr val="FFFFFF"/>
                </a:solidFill>
              </a:rPr>
              <a:t>Redefinición de estados</a:t>
            </a:r>
            <a:endParaRPr b="1" sz="2100">
              <a:solidFill>
                <a:srgbClr val="FFFFFF"/>
              </a:solidFill>
            </a:endParaRPr>
          </a:p>
        </p:txBody>
      </p:sp>
      <p:sp>
        <p:nvSpPr>
          <p:cNvPr id="491" name="Google Shape;491;p42"/>
          <p:cNvSpPr txBox="1"/>
          <p:nvPr>
            <p:ph idx="4294967295" type="subTitle"/>
          </p:nvPr>
        </p:nvSpPr>
        <p:spPr>
          <a:xfrm>
            <a:off x="4613925" y="2440075"/>
            <a:ext cx="4371600" cy="201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</a:rPr>
              <a:t>Posible redefinición del estado para minimizar la expansión de nodos.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>
                <a:solidFill>
                  <a:srgbClr val="FFFFFF"/>
                </a:solidFill>
              </a:rPr>
              <a:t>(Definir como mismo estado las posiciones que pueden alcanzarse entre sí sin mover cajas)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492" name="Google Shape;49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288" y="3479675"/>
            <a:ext cx="2276125" cy="154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3"/>
          <p:cNvSpPr txBox="1"/>
          <p:nvPr>
            <p:ph type="title"/>
          </p:nvPr>
        </p:nvSpPr>
        <p:spPr>
          <a:xfrm>
            <a:off x="786925" y="1796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Posibles mejoras</a:t>
            </a:r>
            <a:endParaRPr/>
          </a:p>
        </p:txBody>
      </p:sp>
      <p:sp>
        <p:nvSpPr>
          <p:cNvPr id="498" name="Google Shape;498;p43"/>
          <p:cNvSpPr txBox="1"/>
          <p:nvPr>
            <p:ph idx="4294967295" type="subTitle"/>
          </p:nvPr>
        </p:nvSpPr>
        <p:spPr>
          <a:xfrm>
            <a:off x="300375" y="1600350"/>
            <a:ext cx="4255500" cy="69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100">
                <a:solidFill>
                  <a:srgbClr val="FFFFFF"/>
                </a:solidFill>
              </a:rPr>
              <a:t>Detección dinámica de deadlock</a:t>
            </a:r>
            <a:endParaRPr b="1" sz="2100">
              <a:solidFill>
                <a:srgbClr val="FFFFFF"/>
              </a:solidFill>
            </a:endParaRPr>
          </a:p>
        </p:txBody>
      </p:sp>
      <p:sp>
        <p:nvSpPr>
          <p:cNvPr id="499" name="Google Shape;499;p43"/>
          <p:cNvSpPr txBox="1"/>
          <p:nvPr>
            <p:ph idx="4294967295" type="subTitle"/>
          </p:nvPr>
        </p:nvSpPr>
        <p:spPr>
          <a:xfrm>
            <a:off x="242325" y="2440075"/>
            <a:ext cx="4371600" cy="201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>
                <a:solidFill>
                  <a:srgbClr val="FFFFFF"/>
                </a:solidFill>
              </a:rPr>
              <a:t>Utilización de una estrategia dinámica para detectar deadlocks entre cajas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500" name="Google Shape;50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600" y="1921850"/>
            <a:ext cx="3814425" cy="25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786925" y="1796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</a:t>
            </a:r>
            <a:endParaRPr/>
          </a:p>
        </p:txBody>
      </p:sp>
      <p:sp>
        <p:nvSpPr>
          <p:cNvPr id="297" name="Google Shape;297;p16"/>
          <p:cNvSpPr txBox="1"/>
          <p:nvPr>
            <p:ph idx="4294967295" type="subTitle"/>
          </p:nvPr>
        </p:nvSpPr>
        <p:spPr>
          <a:xfrm>
            <a:off x="786925" y="1781775"/>
            <a:ext cx="4255500" cy="69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100">
                <a:solidFill>
                  <a:srgbClr val="FFFFFF"/>
                </a:solidFill>
              </a:rPr>
              <a:t>Nivel</a:t>
            </a:r>
            <a:endParaRPr b="1" sz="2100">
              <a:solidFill>
                <a:srgbClr val="FFFFFF"/>
              </a:solidFill>
            </a:endParaRPr>
          </a:p>
        </p:txBody>
      </p:sp>
      <p:sp>
        <p:nvSpPr>
          <p:cNvPr id="298" name="Google Shape;298;p16"/>
          <p:cNvSpPr txBox="1"/>
          <p:nvPr>
            <p:ph idx="4294967295" type="subTitle"/>
          </p:nvPr>
        </p:nvSpPr>
        <p:spPr>
          <a:xfrm>
            <a:off x="549300" y="2571750"/>
            <a:ext cx="4022700" cy="171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</a:rPr>
              <a:t>Una representación para cualquier posible nivel que almacene las coordenadas de los elementos estáticos: paredes y goals.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</a:rPr>
              <a:t>Sistema de coordenadas.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450" y="1611425"/>
            <a:ext cx="3796775" cy="2750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786925" y="1796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</a:t>
            </a:r>
            <a:endParaRPr/>
          </a:p>
        </p:txBody>
      </p:sp>
      <p:sp>
        <p:nvSpPr>
          <p:cNvPr id="305" name="Google Shape;305;p17"/>
          <p:cNvSpPr txBox="1"/>
          <p:nvPr>
            <p:ph idx="4294967295" type="subTitle"/>
          </p:nvPr>
        </p:nvSpPr>
        <p:spPr>
          <a:xfrm>
            <a:off x="786925" y="1559225"/>
            <a:ext cx="4255500" cy="69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100">
                <a:solidFill>
                  <a:srgbClr val="FFFFFF"/>
                </a:solidFill>
              </a:rPr>
              <a:t>Nodo - Estado</a:t>
            </a:r>
            <a:endParaRPr b="1" sz="2100">
              <a:solidFill>
                <a:srgbClr val="FFFFFF"/>
              </a:solidFill>
            </a:endParaRPr>
          </a:p>
        </p:txBody>
      </p:sp>
      <p:sp>
        <p:nvSpPr>
          <p:cNvPr id="306" name="Google Shape;306;p17"/>
          <p:cNvSpPr txBox="1"/>
          <p:nvPr>
            <p:ph idx="4294967295" type="subTitle"/>
          </p:nvPr>
        </p:nvSpPr>
        <p:spPr>
          <a:xfrm>
            <a:off x="391275" y="2571750"/>
            <a:ext cx="4022700" cy="171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</a:rPr>
              <a:t>Nodos contienen el estado actual del nivel con la información dinámica: posición de cajas y jugador.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307" name="Google Shape;307;p17"/>
          <p:cNvSpPr txBox="1"/>
          <p:nvPr>
            <p:ph idx="4294967295" type="subTitle"/>
          </p:nvPr>
        </p:nvSpPr>
        <p:spPr>
          <a:xfrm>
            <a:off x="4809625" y="1559225"/>
            <a:ext cx="4255500" cy="69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100">
                <a:solidFill>
                  <a:srgbClr val="FFFFFF"/>
                </a:solidFill>
              </a:rPr>
              <a:t>Reglas</a:t>
            </a:r>
            <a:endParaRPr b="1" sz="2100">
              <a:solidFill>
                <a:srgbClr val="FFFFFF"/>
              </a:solidFill>
            </a:endParaRPr>
          </a:p>
        </p:txBody>
      </p:sp>
      <p:sp>
        <p:nvSpPr>
          <p:cNvPr id="308" name="Google Shape;308;p17"/>
          <p:cNvSpPr txBox="1"/>
          <p:nvPr>
            <p:ph idx="4294967295" type="subTitle"/>
          </p:nvPr>
        </p:nvSpPr>
        <p:spPr>
          <a:xfrm>
            <a:off x="4500225" y="2571750"/>
            <a:ext cx="4022700" cy="171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</a:rPr>
              <a:t>Definición de movimientos permitidos para evitar estados inválidos o imposibles.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Estrategias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786925" y="1796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Estrategias</a:t>
            </a:r>
            <a:endParaRPr/>
          </a:p>
        </p:txBody>
      </p:sp>
      <p:sp>
        <p:nvSpPr>
          <p:cNvPr id="319" name="Google Shape;319;p19"/>
          <p:cNvSpPr txBox="1"/>
          <p:nvPr>
            <p:ph idx="4294967295" type="subTitle"/>
          </p:nvPr>
        </p:nvSpPr>
        <p:spPr>
          <a:xfrm>
            <a:off x="549300" y="1699250"/>
            <a:ext cx="4255500" cy="69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100">
                <a:solidFill>
                  <a:srgbClr val="FFFFFF"/>
                </a:solidFill>
              </a:rPr>
              <a:t>DFS</a:t>
            </a:r>
            <a:endParaRPr b="1" sz="2100">
              <a:solidFill>
                <a:srgbClr val="FFFFFF"/>
              </a:solidFill>
            </a:endParaRPr>
          </a:p>
        </p:txBody>
      </p:sp>
      <p:sp>
        <p:nvSpPr>
          <p:cNvPr id="320" name="Google Shape;320;p19"/>
          <p:cNvSpPr txBox="1"/>
          <p:nvPr>
            <p:ph idx="4294967295" type="subTitle"/>
          </p:nvPr>
        </p:nvSpPr>
        <p:spPr>
          <a:xfrm>
            <a:off x="549300" y="2254625"/>
            <a:ext cx="4022700" cy="171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</a:rPr>
              <a:t>Expande el nodo de mayor profundidad primero, utiliza stack. No encuentra la solución óptima.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321" name="Google Shape;321;p19"/>
          <p:cNvSpPr txBox="1"/>
          <p:nvPr>
            <p:ph idx="4294967295" type="subTitle"/>
          </p:nvPr>
        </p:nvSpPr>
        <p:spPr>
          <a:xfrm>
            <a:off x="4572000" y="1699250"/>
            <a:ext cx="4255500" cy="69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100">
                <a:solidFill>
                  <a:srgbClr val="FFFFFF"/>
                </a:solidFill>
              </a:rPr>
              <a:t>BFS</a:t>
            </a:r>
            <a:endParaRPr b="1" sz="2100">
              <a:solidFill>
                <a:srgbClr val="FFFFFF"/>
              </a:solidFill>
            </a:endParaRPr>
          </a:p>
        </p:txBody>
      </p:sp>
      <p:sp>
        <p:nvSpPr>
          <p:cNvPr id="322" name="Google Shape;322;p19"/>
          <p:cNvSpPr txBox="1"/>
          <p:nvPr>
            <p:ph idx="4294967295" type="subTitle"/>
          </p:nvPr>
        </p:nvSpPr>
        <p:spPr>
          <a:xfrm>
            <a:off x="4623850" y="2254625"/>
            <a:ext cx="4022700" cy="171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</a:rPr>
              <a:t>Expande nodos de menor profundidad primero. Solución con menor profundidad. Óptima ya que el costo es uniforme. Emplea una lista.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600" y="3448750"/>
            <a:ext cx="3644799" cy="16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786925" y="1796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Estrategias</a:t>
            </a:r>
            <a:endParaRPr/>
          </a:p>
        </p:txBody>
      </p:sp>
      <p:sp>
        <p:nvSpPr>
          <p:cNvPr id="329" name="Google Shape;329;p20"/>
          <p:cNvSpPr txBox="1"/>
          <p:nvPr>
            <p:ph idx="4294967295" type="subTitle"/>
          </p:nvPr>
        </p:nvSpPr>
        <p:spPr>
          <a:xfrm>
            <a:off x="549300" y="1699250"/>
            <a:ext cx="4255500" cy="69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100">
                <a:solidFill>
                  <a:srgbClr val="FFFFFF"/>
                </a:solidFill>
              </a:rPr>
              <a:t>IDDFS</a:t>
            </a:r>
            <a:endParaRPr b="1" sz="2100">
              <a:solidFill>
                <a:srgbClr val="FFFFFF"/>
              </a:solidFill>
            </a:endParaRPr>
          </a:p>
        </p:txBody>
      </p:sp>
      <p:sp>
        <p:nvSpPr>
          <p:cNvPr id="330" name="Google Shape;330;p20"/>
          <p:cNvSpPr txBox="1"/>
          <p:nvPr>
            <p:ph idx="4294967295" type="subTitle"/>
          </p:nvPr>
        </p:nvSpPr>
        <p:spPr>
          <a:xfrm>
            <a:off x="549300" y="2254625"/>
            <a:ext cx="4022700" cy="171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</a:rPr>
              <a:t>Limita la profundidad aumentando por steps.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331" name="Google Shape;331;p20"/>
          <p:cNvSpPr txBox="1"/>
          <p:nvPr>
            <p:ph idx="4294967295" type="subTitle"/>
          </p:nvPr>
        </p:nvSpPr>
        <p:spPr>
          <a:xfrm>
            <a:off x="4572000" y="1699250"/>
            <a:ext cx="4255500" cy="69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100">
                <a:solidFill>
                  <a:srgbClr val="FFFFFF"/>
                </a:solidFill>
              </a:rPr>
              <a:t>A*</a:t>
            </a:r>
            <a:endParaRPr b="1" sz="2100">
              <a:solidFill>
                <a:srgbClr val="FFFFFF"/>
              </a:solidFill>
            </a:endParaRPr>
          </a:p>
        </p:txBody>
      </p:sp>
      <p:sp>
        <p:nvSpPr>
          <p:cNvPr id="332" name="Google Shape;332;p20"/>
          <p:cNvSpPr txBox="1"/>
          <p:nvPr>
            <p:ph idx="4294967295" type="subTitle"/>
          </p:nvPr>
        </p:nvSpPr>
        <p:spPr>
          <a:xfrm>
            <a:off x="4623850" y="2254625"/>
            <a:ext cx="4022700" cy="171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</a:rPr>
              <a:t>Emplea la función f dependiente del costo y las heurísticas y expande por su valor más bajo (en caso de igualdad, define por heurística). Utiliza cola de prioridad.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333" name="Google Shape;3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1825" y="404353"/>
            <a:ext cx="1718700" cy="17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/>
          <p:nvPr>
            <p:ph type="title"/>
          </p:nvPr>
        </p:nvSpPr>
        <p:spPr>
          <a:xfrm>
            <a:off x="786925" y="1796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Estrategias</a:t>
            </a:r>
            <a:endParaRPr/>
          </a:p>
        </p:txBody>
      </p:sp>
      <p:sp>
        <p:nvSpPr>
          <p:cNvPr id="339" name="Google Shape;339;p21"/>
          <p:cNvSpPr txBox="1"/>
          <p:nvPr>
            <p:ph idx="4294967295" type="subTitle"/>
          </p:nvPr>
        </p:nvSpPr>
        <p:spPr>
          <a:xfrm>
            <a:off x="549300" y="1699250"/>
            <a:ext cx="4255500" cy="69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100">
                <a:solidFill>
                  <a:srgbClr val="FFFFFF"/>
                </a:solidFill>
              </a:rPr>
              <a:t>IDA*</a:t>
            </a:r>
            <a:endParaRPr b="1" sz="2100">
              <a:solidFill>
                <a:srgbClr val="FFFFFF"/>
              </a:solidFill>
            </a:endParaRPr>
          </a:p>
        </p:txBody>
      </p:sp>
      <p:sp>
        <p:nvSpPr>
          <p:cNvPr id="340" name="Google Shape;340;p21"/>
          <p:cNvSpPr txBox="1"/>
          <p:nvPr>
            <p:ph idx="4294967295" type="subTitle"/>
          </p:nvPr>
        </p:nvSpPr>
        <p:spPr>
          <a:xfrm>
            <a:off x="549300" y="2254625"/>
            <a:ext cx="4022700" cy="171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</a:rPr>
              <a:t>Misma prioridad que A*. Limita la profundidad al igual que IDDFS pero utilizando la función f. Este límite se va recalculando.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341" name="Google Shape;341;p21"/>
          <p:cNvSpPr txBox="1"/>
          <p:nvPr>
            <p:ph idx="4294967295" type="subTitle"/>
          </p:nvPr>
        </p:nvSpPr>
        <p:spPr>
          <a:xfrm>
            <a:off x="4572000" y="1699250"/>
            <a:ext cx="4255500" cy="69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100">
                <a:solidFill>
                  <a:srgbClr val="FFFFFF"/>
                </a:solidFill>
              </a:rPr>
              <a:t>Global Greedy</a:t>
            </a:r>
            <a:endParaRPr b="1" sz="2100">
              <a:solidFill>
                <a:srgbClr val="FFFFFF"/>
              </a:solidFill>
            </a:endParaRPr>
          </a:p>
        </p:txBody>
      </p:sp>
      <p:sp>
        <p:nvSpPr>
          <p:cNvPr id="342" name="Google Shape;342;p21"/>
          <p:cNvSpPr txBox="1"/>
          <p:nvPr>
            <p:ph idx="4294967295" type="subTitle"/>
          </p:nvPr>
        </p:nvSpPr>
        <p:spPr>
          <a:xfrm>
            <a:off x="4623850" y="2254625"/>
            <a:ext cx="4022700" cy="171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</a:rPr>
              <a:t>Utiliza una cola de prioridad pero utiliza únicamente heurísticas para expandir.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