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222222"/>
    <a:srgbClr val="003F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48DDF-B58E-4C24-A01C-090E53E2A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333D2-EFAA-4E0B-ABF6-ED77EDD7B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2A043-6785-4347-B21C-D3F5773F6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4631B-D1E6-49A6-A0CA-1BB6DB8270C7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28538-C8F7-4A71-8DED-7182CBBEA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217AA-888C-4FE0-9F49-CC560B821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4753-DA37-428A-AA40-A1D255CB1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21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D77C7-4B35-4FE0-BE30-BAAF8979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CEAB39-DF3F-4504-B534-2FDAB2572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E8E27-4CCE-47D2-8017-B435549D6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4631B-D1E6-49A6-A0CA-1BB6DB8270C7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19164-12C9-452A-AA65-9E5ADAF9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14F53-65A7-43AF-A301-D09B7BD3D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4753-DA37-428A-AA40-A1D255CB1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8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7FCB9E-A537-4EC7-BCA5-2567251342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34F88C-38D9-4AF1-920D-981FFE372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0E2C9-A3F4-460D-B940-7933B2120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4631B-D1E6-49A6-A0CA-1BB6DB8270C7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5A826-2328-4BCB-8DD3-A9F439A96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7D701-7268-4EAE-9803-81ECED93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4753-DA37-428A-AA40-A1D255CB1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16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52A16-7722-4E65-B7C1-E56AE465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3EBE5-ECD1-4221-8336-C032F5C87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981C5-0255-4FFE-A201-4F1170ED0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4631B-D1E6-49A6-A0CA-1BB6DB8270C7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2B12A-9ABD-41D4-A8AB-C5EF376FB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60761-7157-4D67-A77B-541EB048E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4753-DA37-428A-AA40-A1D255CB1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18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AE8DF-5054-42C5-A139-DD40D5AF1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F3352-09A1-4896-A032-22C966E95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2A677-C210-4376-A515-5F866279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4631B-D1E6-49A6-A0CA-1BB6DB8270C7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41536-43CF-4550-B764-5824F8DE3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E1AB2-4FA7-428C-A0B8-5C0F1816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4753-DA37-428A-AA40-A1D255CB1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94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6CAA-D317-412F-9E5E-5D65A0C8C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3551E-FDE2-499C-ABE6-39B056A1DA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7DBC6-CA3B-49B2-B42C-B36EB936F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17052-7702-47E9-957C-0312513D9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4631B-D1E6-49A6-A0CA-1BB6DB8270C7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7B423-3C6F-4F30-93B3-4BE9AD462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D22DE-941C-4DE7-9017-DF619486D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4753-DA37-428A-AA40-A1D255CB1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63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0844E-07D7-4A76-9641-FD2930BDB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3B3C6-72DF-42A7-90C0-B72677B65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51E3D-5476-4C88-97AE-E22B92D79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AA2351-A324-4709-A2ED-74BF3EDF73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4961E9-AEE4-472E-B486-253501698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8A6FCD-0E68-4A45-8351-6FBE5E197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4631B-D1E6-49A6-A0CA-1BB6DB8270C7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85B8BC-4E07-4227-8368-6D711BD2D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12C717-4571-4205-9F79-57EA25DF1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4753-DA37-428A-AA40-A1D255CB1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38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F3145-2B98-4366-8736-A23562DB3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87BF16-ACA7-4F59-9BF4-D8C83188F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4631B-D1E6-49A6-A0CA-1BB6DB8270C7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B566DF-8C10-4322-9EAE-D34D1224E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75E873-082F-4D38-AFB6-0685214FE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4753-DA37-428A-AA40-A1D255CB1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94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BD9EDD-53AA-4314-B0B1-F772848A2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4631B-D1E6-49A6-A0CA-1BB6DB8270C7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078F5-9727-455A-AFB5-18CEA349E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4FAAB-810E-45D1-AE20-5956F4747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4753-DA37-428A-AA40-A1D255CB1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62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141D6-927F-4762-ABCB-1D1668C4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D3A3D-0670-4F4B-8D76-B5082EB66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B45117-730A-4409-A3B2-A8AF404A8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4198A-D857-426A-B615-6CBD75B7D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4631B-D1E6-49A6-A0CA-1BB6DB8270C7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19F51-004F-49C7-8F0B-8CFF366B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E2839-6CB3-4A7A-89F7-26DE2F16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4753-DA37-428A-AA40-A1D255CB1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97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6F072-158B-40A2-8C5B-AC6D3DF27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25A4F6-44D9-47CD-9055-E56C65E60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42AE8-5690-4EE7-9EB5-E11F40AB9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8FC69-671C-44A2-A680-2C71B127B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4631B-D1E6-49A6-A0CA-1BB6DB8270C7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7F130-0D8F-4DDC-8276-C718F2B25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12538-17CD-48FD-B4A7-C9CF326AF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4753-DA37-428A-AA40-A1D255CB1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69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9A7C3D-5C27-415E-9E1D-17EFA5519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ABFD5-1B29-4DE8-AB9E-E682D85E7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A295C-1518-4BBC-BE62-04AAB79301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4631B-D1E6-49A6-A0CA-1BB6DB8270C7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04E40-2FD0-41EA-906F-EFC7A5F96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5847E-C4C8-47C5-B8D8-D39047FA5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74753-DA37-428A-AA40-A1D255CB1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59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131C8E-7BA8-4D79-A86D-07E1D9E02176}"/>
              </a:ext>
            </a:extLst>
          </p:cNvPr>
          <p:cNvSpPr txBox="1"/>
          <p:nvPr/>
        </p:nvSpPr>
        <p:spPr>
          <a:xfrm>
            <a:off x="161924" y="177284"/>
            <a:ext cx="97345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3F5C"/>
                </a:solidFill>
                <a:latin typeface="Roboto" panose="020B0604020202020204" pitchFamily="2" charset="0"/>
                <a:ea typeface="Roboto" panose="020B0604020202020204" pitchFamily="2" charset="0"/>
              </a:rPr>
              <a:t>Predicting Hotel Booking Cancellations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7F8A1D-085D-4B14-B87B-4802AB6ECF30}"/>
              </a:ext>
            </a:extLst>
          </p:cNvPr>
          <p:cNvSpPr txBox="1"/>
          <p:nvPr/>
        </p:nvSpPr>
        <p:spPr>
          <a:xfrm>
            <a:off x="423862" y="1257895"/>
            <a:ext cx="630078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003F5C"/>
                </a:solidFill>
                <a:latin typeface="Roboto" panose="020B0604020202020204" pitchFamily="2" charset="0"/>
                <a:ea typeface="Roboto" panose="020B0604020202020204" pitchFamily="2" charset="0"/>
              </a:rPr>
              <a:t>Project Goal: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</a:rPr>
              <a:t>Solve a binary classification problem.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</a:rPr>
              <a:t>Predict whether a hotel booking will be canceled (1) or not (0).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43A49D-F4B7-4D9F-9169-657EBDFDDA23}"/>
              </a:ext>
            </a:extLst>
          </p:cNvPr>
          <p:cNvSpPr txBox="1"/>
          <p:nvPr/>
        </p:nvSpPr>
        <p:spPr>
          <a:xfrm>
            <a:off x="423861" y="2376011"/>
            <a:ext cx="6300787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003F5C"/>
                </a:solidFill>
                <a:latin typeface="Roboto" panose="020B0604020202020204" pitchFamily="2" charset="0"/>
                <a:ea typeface="Roboto" panose="020B0604020202020204" pitchFamily="2" charset="0"/>
              </a:rPr>
              <a:t>Approach: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</a:rPr>
              <a:t>Conducted thorough preprocessing, outlier handling, and feature engineering.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22222"/>
                </a:solidFill>
              </a:rPr>
              <a:t>Trained multiple models: </a:t>
            </a:r>
            <a:r>
              <a:rPr lang="en-US" dirty="0">
                <a:solidFill>
                  <a:srgbClr val="222222"/>
                </a:solidFill>
              </a:rPr>
              <a:t>Random Forest, </a:t>
            </a:r>
            <a:r>
              <a:rPr lang="en-US" dirty="0" err="1">
                <a:solidFill>
                  <a:srgbClr val="222222"/>
                </a:solidFill>
              </a:rPr>
              <a:t>XGBoost</a:t>
            </a:r>
            <a:r>
              <a:rPr lang="en-US" dirty="0">
                <a:solidFill>
                  <a:srgbClr val="222222"/>
                </a:solidFill>
              </a:rPr>
              <a:t>, Logistic Regression.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Combined them using a Voting Classifier for improved accuracy.</a:t>
            </a:r>
            <a:endParaRPr lang="en-US" dirty="0">
              <a:solidFill>
                <a:srgbClr val="22222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67E6F9-E127-4E5B-90B1-C79EC165B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384" y="4983896"/>
            <a:ext cx="8640381" cy="15146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60C610F-5BD5-4C99-8ADF-01F3B8AC1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4455" y="895290"/>
            <a:ext cx="2654310" cy="19958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972C6EF-52A7-44C2-B434-EB4AE835BD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9984" y="2880984"/>
            <a:ext cx="2658369" cy="200593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B9CFC3E-02C4-45EB-9DAD-937B0595E4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2014" y="885170"/>
            <a:ext cx="2662440" cy="199581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7086E0D-8DAF-4C85-BE39-96EB561B79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8353" y="2890022"/>
            <a:ext cx="2654310" cy="197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283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736F7E-4DEF-4111-8F07-62F1654DA86D}"/>
              </a:ext>
            </a:extLst>
          </p:cNvPr>
          <p:cNvSpPr txBox="1"/>
          <p:nvPr/>
        </p:nvSpPr>
        <p:spPr>
          <a:xfrm>
            <a:off x="142240" y="152400"/>
            <a:ext cx="787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3F5C"/>
                </a:solidFill>
                <a:latin typeface="Roboto" panose="020B0604020202020204" pitchFamily="2" charset="0"/>
                <a:ea typeface="Roboto" panose="020B0604020202020204" pitchFamily="2" charset="0"/>
              </a:rPr>
              <a:t>Data Cleaning and Preprocessing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77D6E2-E216-4235-A4BA-AD472DF0D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083" y="994774"/>
            <a:ext cx="4785748" cy="3577226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303EA16B-0AE1-4F78-802C-C2DE57BB9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" y="1515060"/>
            <a:ext cx="6504003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000" b="1" dirty="0">
                <a:solidFill>
                  <a:srgbClr val="003F5C"/>
                </a:solidFill>
                <a:latin typeface="Roboto" panose="020B0604020202020204" pitchFamily="2" charset="0"/>
                <a:ea typeface="Roboto" panose="020B0604020202020204" pitchFamily="2" charset="0"/>
              </a:rPr>
              <a:t>Steps Taken: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Checked for null values and confirmed the dataset had no missing entries.</a:t>
            </a:r>
            <a:endParaRPr lang="en-US" altLang="en-US" dirty="0">
              <a:solidFill>
                <a:srgbClr val="22222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Removed extra whitespaces and standardized column names.</a:t>
            </a:r>
            <a:endParaRPr lang="en-US" altLang="en-US" dirty="0">
              <a:solidFill>
                <a:srgbClr val="22222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Converted </a:t>
            </a:r>
            <a:r>
              <a:rPr lang="en-US" altLang="en-US" dirty="0" err="1">
                <a:solidFill>
                  <a:srgbClr val="222222"/>
                </a:solidFill>
                <a:latin typeface="Consolas" panose="020B0609020204030204" pitchFamily="49" charset="0"/>
              </a:rPr>
              <a:t>date_of_reservation</a:t>
            </a:r>
            <a:r>
              <a:rPr lang="en-US" altLang="en-US" dirty="0">
                <a:solidFill>
                  <a:srgbClr val="222222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to datetime format.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Dropped irrelevant or constant columns.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2222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Applied one-hot encoding to categorical features using </a:t>
            </a:r>
            <a:r>
              <a:rPr lang="en-US" altLang="en-US" dirty="0" err="1">
                <a:solidFill>
                  <a:srgbClr val="222222"/>
                </a:solidFill>
                <a:latin typeface="Consolas" panose="020B0609020204030204" pitchFamily="49" charset="0"/>
              </a:rPr>
              <a:t>pd.get_dummies</a:t>
            </a:r>
            <a:r>
              <a:rPr lang="en-US" altLang="en-US" dirty="0">
                <a:solidFill>
                  <a:srgbClr val="222222"/>
                </a:solidFill>
                <a:latin typeface="Consolas" panose="020B0609020204030204" pitchFamily="49" charset="0"/>
              </a:rPr>
              <a:t>().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2222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Split features and target variable: </a:t>
            </a:r>
            <a:r>
              <a:rPr lang="en-US" altLang="en-US" dirty="0">
                <a:solidFill>
                  <a:srgbClr val="222222"/>
                </a:solidFill>
                <a:latin typeface="Consolas" panose="020B0609020204030204" pitchFamily="49" charset="0"/>
              </a:rPr>
              <a:t>X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and </a:t>
            </a:r>
            <a:r>
              <a:rPr lang="en-US" altLang="en-US" dirty="0">
                <a:solidFill>
                  <a:srgbClr val="222222"/>
                </a:solidFill>
                <a:latin typeface="Consolas" panose="020B0609020204030204" pitchFamily="49" charset="0"/>
              </a:rPr>
              <a:t>y = </a:t>
            </a:r>
            <a:r>
              <a:rPr lang="en-US" altLang="en-US" dirty="0" err="1">
                <a:solidFill>
                  <a:srgbClr val="222222"/>
                </a:solidFill>
                <a:latin typeface="Consolas" panose="020B0609020204030204" pitchFamily="49" charset="0"/>
              </a:rPr>
              <a:t>booking_status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Removed outliers using IQR on numeric columns.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D2AA0A-4B33-4B2A-8F07-A33FBE454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101" y="4706488"/>
            <a:ext cx="4792889" cy="124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259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BD20D2-8A4E-46F5-9B2D-C4F8D5C47CDB}"/>
              </a:ext>
            </a:extLst>
          </p:cNvPr>
          <p:cNvSpPr txBox="1"/>
          <p:nvPr/>
        </p:nvSpPr>
        <p:spPr>
          <a:xfrm>
            <a:off x="121920" y="123428"/>
            <a:ext cx="76911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3F5C"/>
                </a:solidFill>
                <a:latin typeface="Roboto" panose="020B0604020202020204" pitchFamily="2" charset="0"/>
                <a:ea typeface="Roboto" panose="020B0604020202020204" pitchFamily="2" charset="0"/>
              </a:rPr>
              <a:t>Feature Engineering &amp; Modeling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13FCA1-05C0-47F3-A87C-763FE885B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702" y="1423919"/>
            <a:ext cx="6548074" cy="3879601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5FB981E9-F892-411B-B702-9435A442B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062" y="2551837"/>
            <a:ext cx="486664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Removed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Booking_ID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reservation date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Engineered: dummy variables, stratified train-test split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Trained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Random Forest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XGBoost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Logistic Regression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Combined them with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Voting Classifier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671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86B435-937B-4F16-AB9D-49267A94A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085" y="829806"/>
            <a:ext cx="4020227" cy="47955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F68E2A-85EE-46D2-B131-9B4CA624B3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510" y="3429000"/>
            <a:ext cx="4020227" cy="32175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0BFF38-77CE-4950-84BD-3C1CFF8BFB72}"/>
              </a:ext>
            </a:extLst>
          </p:cNvPr>
          <p:cNvSpPr txBox="1"/>
          <p:nvPr/>
        </p:nvSpPr>
        <p:spPr>
          <a:xfrm>
            <a:off x="115162" y="121920"/>
            <a:ext cx="96596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3F5C"/>
                </a:solidFill>
                <a:latin typeface="Roboto" panose="020B0604020202020204" pitchFamily="2" charset="0"/>
                <a:ea typeface="Roboto" panose="020B0604020202020204" pitchFamily="2" charset="0"/>
              </a:rPr>
              <a:t>Performance Evaluation &amp; SHAP Insights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C64FCB46-5300-41AF-AFB8-36BD9090B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952" y="1842571"/>
            <a:ext cx="535486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Used accuracy, classification report, ROC curve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ROC AUC for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VotingClassifier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~94%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Applied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SHAP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to interpret feature impact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45093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Reda</dc:creator>
  <cp:lastModifiedBy>Mohamed Reda</cp:lastModifiedBy>
  <cp:revision>1</cp:revision>
  <dcterms:created xsi:type="dcterms:W3CDTF">2025-07-12T15:16:39Z</dcterms:created>
  <dcterms:modified xsi:type="dcterms:W3CDTF">2025-07-12T15:17:09Z</dcterms:modified>
</cp:coreProperties>
</file>