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36"/>
    <a:srgbClr val="0074D9"/>
    <a:srgbClr val="666666"/>
    <a:srgbClr val="1F4788"/>
    <a:srgbClr val="2C3E50"/>
    <a:srgbClr val="FAF9F6"/>
    <a:srgbClr val="6C5CE7"/>
    <a:srgbClr val="F9F9F9"/>
    <a:srgbClr val="2ECC71"/>
    <a:srgbClr val="00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F22-D9A5-4520-B036-89555DDD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96D-764C-4004-82E5-8C311982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5081-6754-4514-89FF-1BAF0BF6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599F-D0B9-42FD-A7F1-180D9FF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960A-6B19-4FAC-9CC8-2A00BF3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AB4-B212-41AD-B024-30AC3903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28EA-4E51-49B4-9CF1-43001355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2060-D13B-44C3-9F39-318D838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210-0C16-4565-9EF4-4A11737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8509-61B5-4DA6-AD15-E00668FE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AADB-5838-4D9F-8616-85344A3B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E619-10D7-4D0B-8B35-C953AB57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A79-3D52-4C2C-955D-DB26005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ECD0-0DE3-473A-B72F-2EAD8FD5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3505-5574-4D84-8533-BAACAE1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62B1-7A94-4AFA-B300-BDBD992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81C7-199A-4DB4-9FF1-D403CB1F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94-EECF-4066-AF31-AA311CA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AA5F-749D-4090-A4DD-6DB5DACA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F643-7EA5-44F3-967C-D44E3C3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6C-DAA6-4889-BBF5-46733A4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28E0-FC90-4A98-8D3E-DA496D10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024B-7CB1-4BC5-864C-6B34D73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1DB1-A4BA-406E-8455-3AD91FA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52B3-14C5-41EE-B3DD-9FA03F9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CC1-590B-4B3C-83D6-809FF3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1391-E0F3-465F-A3C9-14CF178F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8B8F-94C0-46FA-B849-01171184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8598-15ED-4E4E-9F07-2E0F0213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0CCD-2D58-4C98-9C09-2DB343C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A572-EC84-4B28-9489-F95304D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4FDC-0226-40AE-9073-0D988AE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EAF4-F9D2-44BD-A6C3-0B5318E2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B7E17-B7F0-40CE-B927-87F05940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2CF9-88EF-4533-B710-2B6B1777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55E9-4F3A-4046-BBDA-2B31C134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C8B5-57E3-4A0E-BF70-CF49176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AB0B-10EC-4921-87BA-226A040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BD28-3CC5-4896-B111-6881C6D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4AA4-7D26-460B-9758-39CBA89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7C103-D772-4F8F-8391-9F1836E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B8CC-3B4D-4A3C-A870-A383DF1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226A-F87E-4C63-92AC-C1A6DA89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A8324-8465-47A9-B780-1F6DEC44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7DCA7-9508-4C21-99BA-90CCED3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3931-A14F-4249-93A2-50262A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2742-6692-45E3-817A-E68F606C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5BD-2084-491E-B50E-EECE3017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0335-5106-47B5-9C1B-4B55F896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A6EC-BC2D-4CAE-A08A-769142FC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347E-66EF-440A-A187-46E59586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4F9A-9797-4636-BF86-3AA3CEA9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13E-50FD-4857-B6BC-1D92E8D3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FACD-592A-4DDD-BB51-A11A8E67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5E25-DCAC-4B16-AC47-16BCFC32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B03C-0056-48C1-915B-67E6F12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6029-7D7E-4E67-879D-19C9AC0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71E2-C17F-4143-973B-63E91C4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5A1C-288F-4B05-A941-5100E406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1DB-CCBE-4EFF-971B-C3BB357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8298-2545-4236-8E7F-7A013EA1A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91FE-E792-46BF-B612-A10B2795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37F-82F0-4DB3-8071-056F24DD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F941586-6E71-42A0-BF30-CC1E52AA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83" y="2674947"/>
            <a:ext cx="1041663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Montserrat" panose="00000500000000000000" pitchFamily="2" charset="0"/>
              </a:rPr>
              <a:t>ANALYZING HOTEL BOOKINGS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Dive into Cancellation Behavior &amp; Guest Loyalty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4788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4554-A6AB-4B92-AB93-4D211B470859}"/>
              </a:ext>
            </a:extLst>
          </p:cNvPr>
          <p:cNvSpPr txBox="1"/>
          <p:nvPr/>
        </p:nvSpPr>
        <p:spPr>
          <a:xfrm>
            <a:off x="9305925" y="6387673"/>
            <a:ext cx="2886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by: Mohamed Reda</a:t>
            </a:r>
          </a:p>
        </p:txBody>
      </p:sp>
    </p:spTree>
    <p:extLst>
      <p:ext uri="{BB962C8B-B14F-4D97-AF65-F5344CB8AC3E}">
        <p14:creationId xmlns:p14="http://schemas.microsoft.com/office/powerpoint/2010/main" val="41771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CA21F1-C5DF-4ADC-B699-4BD4F136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61467"/>
            <a:ext cx="103412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Montserrat" panose="00000500000000000000" pitchFamily="2" charset="0"/>
              </a:rPr>
              <a:t>Does </a:t>
            </a:r>
            <a:r>
              <a:rPr lang="en-US" altLang="en-US" sz="3600" b="1" dirty="0">
                <a:solidFill>
                  <a:srgbClr val="FF6347"/>
                </a:solidFill>
                <a:latin typeface="Montserrat" panose="00000500000000000000" pitchFamily="2" charset="0"/>
              </a:rPr>
              <a:t>Booking Early Predict Cancellation</a:t>
            </a:r>
            <a:r>
              <a:rPr lang="en-US" altLang="en-US" sz="3600" b="1" dirty="0">
                <a:latin typeface="Montserrat" panose="00000500000000000000" pitchFamily="2" charset="0"/>
              </a:rPr>
              <a:t>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E0C30-5A80-4B56-94F6-E2154AF5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71" y="807799"/>
            <a:ext cx="5349136" cy="401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F68F7-6386-4B70-8401-7460BDF6BA5E}"/>
              </a:ext>
            </a:extLst>
          </p:cNvPr>
          <p:cNvSpPr txBox="1"/>
          <p:nvPr/>
        </p:nvSpPr>
        <p:spPr>
          <a:xfrm>
            <a:off x="201168" y="136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We already saw that longer lead times </a:t>
            </a:r>
            <a:r>
              <a:rPr lang="en-US" sz="2200" b="1" dirty="0">
                <a:solidFill>
                  <a:srgbClr val="FF6347"/>
                </a:solidFill>
                <a:latin typeface="Montserrat" panose="00000500000000000000" pitchFamily="2" charset="0"/>
              </a:rPr>
              <a:t>often mean more cancellations</a:t>
            </a:r>
            <a:r>
              <a:rPr lang="en-US" sz="2200" dirty="0">
                <a:latin typeface="Montserrat" panose="00000500000000000000" pitchFamily="2" charset="0"/>
              </a:rPr>
              <a:t>, but how exactly does that relationship look across the timeline?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7271B2-542C-4F08-B56E-D05B1514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" y="3429000"/>
            <a:ext cx="6877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analysis segments bookings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lead time buckets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Then compares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cancellation rate per bucket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TL;DR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The further out people book,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less likely they are to commit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A3FD-297C-48B2-A165-49AE672A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833141"/>
            <a:ext cx="5705466" cy="342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31959-A4F6-42B5-B978-775DB9176A98}"/>
              </a:ext>
            </a:extLst>
          </p:cNvPr>
          <p:cNvSpPr txBox="1"/>
          <p:nvPr/>
        </p:nvSpPr>
        <p:spPr>
          <a:xfrm>
            <a:off x="200016" y="186809"/>
            <a:ext cx="1185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Who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Cancels the Most </a:t>
            </a:r>
            <a:r>
              <a:rPr lang="en-US" sz="3600" b="1" dirty="0">
                <a:latin typeface="Montserrat" panose="00000500000000000000" pitchFamily="2" charset="0"/>
              </a:rPr>
              <a:t>vs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Who Books the Most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42634A-337F-442F-8045-F3864FFA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1" y="976521"/>
            <a:ext cx="61531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Some booking sources cancel a lot, others bring in consistent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plot compares: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“❌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Average cancellations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en-US" altLang="en-US" sz="2200" dirty="0">
                <a:latin typeface="Montserrat" panose="00000500000000000000" pitchFamily="2" charset="0"/>
              </a:rPr>
              <a:t>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risk”.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“✅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Successful bookings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value”.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AFAE-27B3-4B46-8477-BC1CD0B1ABF6}"/>
              </a:ext>
            </a:extLst>
          </p:cNvPr>
          <p:cNvSpPr txBox="1"/>
          <p:nvPr/>
        </p:nvSpPr>
        <p:spPr>
          <a:xfrm>
            <a:off x="228595" y="324355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- Understanding both helps us identify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high-risk low-value segments</a:t>
            </a:r>
            <a:r>
              <a:rPr lang="en-US" sz="2200" dirty="0">
                <a:latin typeface="Montserrat" panose="00000500000000000000" pitchFamily="2" charset="0"/>
              </a:rPr>
              <a:t>,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focus on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high-value loyal sources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B48E58-8A7B-43A9-A859-2B75BB7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64" y="4351555"/>
            <a:ext cx="65055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combo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avg(P-C)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market segment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 secondary y-axis)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count(P-not-C)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segment.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X-axis: Market Segment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Left Y-axis: Avg Cancellations (Risk)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Right Y-axis: Successful Bookings (Value)</a:t>
            </a:r>
          </a:p>
        </p:txBody>
      </p:sp>
    </p:spTree>
    <p:extLst>
      <p:ext uri="{BB962C8B-B14F-4D97-AF65-F5344CB8AC3E}">
        <p14:creationId xmlns:p14="http://schemas.microsoft.com/office/powerpoint/2010/main" val="161920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9B9294-EB23-4EAE-BF04-B625747C0952}"/>
              </a:ext>
            </a:extLst>
          </p:cNvPr>
          <p:cNvSpPr txBox="1"/>
          <p:nvPr/>
        </p:nvSpPr>
        <p:spPr>
          <a:xfrm>
            <a:off x="180976" y="167759"/>
            <a:ext cx="1090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Do </a:t>
            </a:r>
            <a:r>
              <a:rPr lang="en-US" sz="3600" b="1" dirty="0">
                <a:solidFill>
                  <a:srgbClr val="0074D9"/>
                </a:solidFill>
                <a:latin typeface="Montserrat" panose="00000500000000000000" pitchFamily="2" charset="0"/>
              </a:rPr>
              <a:t>Our Features Relate to Each Other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0F1EE-7850-4E46-84A8-B9822A0D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4090"/>
            <a:ext cx="5276857" cy="3957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C494F-0BF2-4BEB-BD92-72929D21064D}"/>
              </a:ext>
            </a:extLst>
          </p:cNvPr>
          <p:cNvSpPr txBox="1"/>
          <p:nvPr/>
        </p:nvSpPr>
        <p:spPr>
          <a:xfrm>
            <a:off x="271463" y="1917048"/>
            <a:ext cx="64341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This heatmap shows the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correlation between numerical features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in our dataset.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Correlation values range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+1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positive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–1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negative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0</a:t>
            </a:r>
            <a:r>
              <a:rPr lang="en-US" sz="2200" dirty="0">
                <a:latin typeface="Montserrat" panose="00000500000000000000" pitchFamily="2" charset="0"/>
              </a:rPr>
              <a:t> → no correlation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0D3879-1925-4181-B013-2967FC27B8F3}"/>
              </a:ext>
            </a:extLst>
          </p:cNvPr>
          <p:cNvSpPr/>
          <p:nvPr/>
        </p:nvSpPr>
        <p:spPr>
          <a:xfrm>
            <a:off x="838653" y="4940952"/>
            <a:ext cx="10514694" cy="1746406"/>
          </a:xfrm>
          <a:prstGeom prst="round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Lead Time and Cancellations (P-C) are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positively correlated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“More lead time → higher chance of cancellation”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Special requests show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a weak negative correlation with cancellations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possibly indicating committed guests.</a:t>
            </a:r>
          </a:p>
        </p:txBody>
      </p:sp>
    </p:spTree>
    <p:extLst>
      <p:ext uri="{BB962C8B-B14F-4D97-AF65-F5344CB8AC3E}">
        <p14:creationId xmlns:p14="http://schemas.microsoft.com/office/powerpoint/2010/main" val="40990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DC0EB-4F43-45A9-AFEB-A2FE3BFC2FEC}"/>
              </a:ext>
            </a:extLst>
          </p:cNvPr>
          <p:cNvSpPr txBox="1"/>
          <p:nvPr/>
        </p:nvSpPr>
        <p:spPr>
          <a:xfrm>
            <a:off x="171450" y="196334"/>
            <a:ext cx="1090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What Did We Learn? — </a:t>
            </a:r>
            <a:r>
              <a:rPr lang="en-US" sz="3600" b="1" dirty="0">
                <a:solidFill>
                  <a:srgbClr val="001F3F"/>
                </a:solidFill>
                <a:latin typeface="Montserrat" panose="00000500000000000000" pitchFamily="2" charset="0"/>
              </a:rPr>
              <a:t>Insights that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CBC6-A853-4B66-81EE-80C11A01ED74}"/>
              </a:ext>
            </a:extLst>
          </p:cNvPr>
          <p:cNvSpPr txBox="1"/>
          <p:nvPr/>
        </p:nvSpPr>
        <p:spPr>
          <a:xfrm>
            <a:off x="171450" y="1356739"/>
            <a:ext cx="1191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✔️ Guests with long lead time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more likely to cancel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Complimentary &amp; Aviation bookings </a:t>
            </a:r>
            <a:r>
              <a:rPr lang="en-US" sz="2400" dirty="0">
                <a:latin typeface="Montserrat" panose="00000500000000000000" pitchFamily="2" charset="0"/>
              </a:rPr>
              <a:t>have the highest average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Repeated guests cancel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significantly less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Corporate &amp; Online market segments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the most reliable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Special requests show commitment </a:t>
            </a:r>
            <a:r>
              <a:rPr lang="en-US" sz="2400" dirty="0">
                <a:latin typeface="Montserrat" panose="00000500000000000000" pitchFamily="2" charset="0"/>
              </a:rPr>
              <a:t>(correlate negatively with cancellations)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A9212-D55F-46C6-916C-B2AB99E0C732}"/>
              </a:ext>
            </a:extLst>
          </p:cNvPr>
          <p:cNvSpPr/>
          <p:nvPr/>
        </p:nvSpPr>
        <p:spPr>
          <a:xfrm>
            <a:off x="1743269" y="4450702"/>
            <a:ext cx="8705461" cy="1492898"/>
          </a:xfrm>
          <a:prstGeom prst="roundRect">
            <a:avLst/>
          </a:prstGeom>
          <a:solidFill>
            <a:srgbClr val="2EC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0000500000000000000" pitchFamily="2" charset="0"/>
              </a:rPr>
              <a:t>💡 </a:t>
            </a:r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Loyalty and timing are key drivers of cancellations.  </a:t>
            </a:r>
          </a:p>
          <a:p>
            <a:pPr algn="ctr"/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Targeting the right guests at the right time leads to more stable revenue.</a:t>
            </a:r>
          </a:p>
        </p:txBody>
      </p:sp>
    </p:spTree>
    <p:extLst>
      <p:ext uri="{BB962C8B-B14F-4D97-AF65-F5344CB8AC3E}">
        <p14:creationId xmlns:p14="http://schemas.microsoft.com/office/powerpoint/2010/main" val="30257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5A441C-750C-49C8-A671-2D7ABE601579}"/>
              </a:ext>
            </a:extLst>
          </p:cNvPr>
          <p:cNvSpPr txBox="1"/>
          <p:nvPr/>
        </p:nvSpPr>
        <p:spPr>
          <a:xfrm>
            <a:off x="4302918" y="3059668"/>
            <a:ext cx="3586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6C5CE7"/>
                </a:solidFill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89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26095-3731-488E-A775-1EE91B7A739E}"/>
              </a:ext>
            </a:extLst>
          </p:cNvPr>
          <p:cNvSpPr txBox="1"/>
          <p:nvPr/>
        </p:nvSpPr>
        <p:spPr>
          <a:xfrm>
            <a:off x="1405128" y="1536174"/>
            <a:ext cx="938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Objective: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Analyze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hotel booking</a:t>
            </a:r>
            <a:r>
              <a:rPr lang="en-US" sz="2400" dirty="0">
                <a:latin typeface="Montserrat" panose="00000500000000000000" pitchFamily="2" charset="0"/>
              </a:rPr>
              <a:t> behavior to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reduce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and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enhance guest experience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Dataset: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36,285</a:t>
            </a:r>
            <a:r>
              <a:rPr lang="en-US" sz="2400" dirty="0">
                <a:latin typeface="Montserrat" panose="00000500000000000000" pitchFamily="2" charset="0"/>
              </a:rPr>
              <a:t> bookings.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Key fields: lead time, repeated guests, market type, cancellation status</a:t>
            </a:r>
          </a:p>
        </p:txBody>
      </p:sp>
    </p:spTree>
    <p:extLst>
      <p:ext uri="{BB962C8B-B14F-4D97-AF65-F5344CB8AC3E}">
        <p14:creationId xmlns:p14="http://schemas.microsoft.com/office/powerpoint/2010/main" val="18761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40B47A-4C57-4ACA-B959-52D41254A885}"/>
              </a:ext>
            </a:extLst>
          </p:cNvPr>
          <p:cNvSpPr txBox="1"/>
          <p:nvPr/>
        </p:nvSpPr>
        <p:spPr>
          <a:xfrm>
            <a:off x="419099" y="377309"/>
            <a:ext cx="896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Let's start with understanding what we're working with.</a:t>
            </a:r>
          </a:p>
        </p:txBody>
      </p:sp>
      <p:pic>
        <p:nvPicPr>
          <p:cNvPr id="7" name="Picture 6" descr="Snapshot of the dataset structure and types.">
            <a:extLst>
              <a:ext uri="{FF2B5EF4-FFF2-40B4-BE49-F238E27FC236}">
                <a16:creationId xmlns:a16="http://schemas.microsoft.com/office/drawing/2014/main" id="{638C1D3E-2389-4681-B458-0576F92E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577638"/>
            <a:ext cx="9134475" cy="2021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8BE61-F12D-4597-AB44-B2EB0696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33" y="3644777"/>
            <a:ext cx="3253182" cy="3368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0F51-34D0-4E45-9A84-3A47DAA5AEEC}"/>
              </a:ext>
            </a:extLst>
          </p:cNvPr>
          <p:cNvSpPr txBox="1"/>
          <p:nvPr/>
        </p:nvSpPr>
        <p:spPr>
          <a:xfrm>
            <a:off x="890587" y="4067086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latin typeface="Montserrat" panose="00000500000000000000" pitchFamily="2" charset="0"/>
              </a:rPr>
              <a:t>The dataset contains detailed information on </a:t>
            </a:r>
            <a:r>
              <a:rPr lang="en-US" sz="23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 hotel bookings</a:t>
            </a:r>
            <a:r>
              <a:rPr lang="en-US" sz="2300" dirty="0">
                <a:latin typeface="Montserrat" panose="00000500000000000000" pitchFamily="2" charset="0"/>
              </a:rPr>
              <a:t>.</a:t>
            </a:r>
            <a:br>
              <a:rPr lang="en-US" sz="2300" dirty="0">
                <a:latin typeface="Montserrat" panose="00000500000000000000" pitchFamily="2" charset="0"/>
              </a:rPr>
            </a:br>
            <a:r>
              <a:rPr lang="en-US" sz="2300" dirty="0">
                <a:latin typeface="Montserrat" panose="00000500000000000000" pitchFamily="2" charset="0"/>
              </a:rPr>
              <a:t>It includes variables related to guest behavior, booking channels, pricing, and cancellation outcomes.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AA821-88E0-4D35-940C-5ADA73CF572F}"/>
              </a:ext>
            </a:extLst>
          </p:cNvPr>
          <p:cNvSpPr/>
          <p:nvPr/>
        </p:nvSpPr>
        <p:spPr>
          <a:xfrm>
            <a:off x="7675880" y="1577638"/>
            <a:ext cx="1980184" cy="2021268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A3633-2C24-4BE6-A826-E9D33D911D51}"/>
              </a:ext>
            </a:extLst>
          </p:cNvPr>
          <p:cNvSpPr/>
          <p:nvPr/>
        </p:nvSpPr>
        <p:spPr>
          <a:xfrm>
            <a:off x="11369040" y="1572702"/>
            <a:ext cx="718820" cy="2021269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CA707-FE2B-4831-A4E0-29901630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4" y="624836"/>
            <a:ext cx="5486411" cy="3657607"/>
          </a:xfrm>
          <a:prstGeom prst="rect">
            <a:avLst/>
          </a:prstGeom>
          <a:ln w="190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9808-1697-452F-9C2B-ACA39160B4B2}"/>
              </a:ext>
            </a:extLst>
          </p:cNvPr>
          <p:cNvSpPr txBox="1"/>
          <p:nvPr/>
        </p:nvSpPr>
        <p:spPr>
          <a:xfrm>
            <a:off x="294635" y="75134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Out of </a:t>
            </a:r>
            <a:r>
              <a:rPr lang="en-US" sz="24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</a:t>
            </a:r>
            <a:r>
              <a:rPr lang="en-US" sz="2400" b="1" dirty="0">
                <a:latin typeface="Montserrat" panose="00000500000000000000" pitchFamily="2" charset="0"/>
              </a:rPr>
              <a:t> bookings</a:t>
            </a:r>
            <a:r>
              <a:rPr lang="en-US" sz="2400" dirty="0">
                <a:latin typeface="Montserrat" panose="00000500000000000000" pitchFamily="2" charset="0"/>
              </a:rPr>
              <a:t>,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11,830</a:t>
            </a:r>
            <a:r>
              <a:rPr lang="en-US" sz="2400" dirty="0">
                <a:latin typeface="Montserrat" panose="00000500000000000000" pitchFamily="2" charset="0"/>
              </a:rPr>
              <a:t> were canceled — that’s roughly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dirty="0">
                <a:latin typeface="Montserrat" panose="00000500000000000000" pitchFamily="2" charset="0"/>
              </a:rPr>
              <a:t>🟥 </a:t>
            </a: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32.6% </a:t>
            </a:r>
            <a:r>
              <a:rPr lang="en-US" sz="2400" b="1" dirty="0">
                <a:latin typeface="Montserrat" panose="00000500000000000000" pitchFamily="2" charset="0"/>
              </a:rPr>
              <a:t>cancellation rate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2400" dirty="0">
                <a:latin typeface="Montserrat" panose="00000500000000000000" pitchFamily="2" charset="0"/>
              </a:rPr>
              <a:t>This insight is critical for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understanding guest </a:t>
            </a:r>
            <a:r>
              <a:rPr lang="en-US" sz="2400" dirty="0">
                <a:latin typeface="Montserrat" panose="00000500000000000000" pitchFamily="2" charset="0"/>
              </a:rPr>
              <a:t>commitment and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improving retention strategies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DC4FC-A996-4841-95D2-693CA070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6" y="3429000"/>
            <a:ext cx="3362960" cy="33629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9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BA2B0-27C7-4D3D-9679-C70B64AE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14" y="128523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1A4F7-A0DF-41F4-9DBF-B8D9829EB010}"/>
              </a:ext>
            </a:extLst>
          </p:cNvPr>
          <p:cNvSpPr txBox="1"/>
          <p:nvPr/>
        </p:nvSpPr>
        <p:spPr>
          <a:xfrm>
            <a:off x="279654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Most guests are </a:t>
            </a:r>
            <a:r>
              <a:rPr lang="en-US" sz="2400" dirty="0">
                <a:solidFill>
                  <a:srgbClr val="2ECC71"/>
                </a:solidFill>
                <a:latin typeface="Montserrat" panose="00000500000000000000" pitchFamily="2" charset="0"/>
              </a:rPr>
              <a:t>first-time visitors</a:t>
            </a:r>
            <a:r>
              <a:rPr lang="en-US" sz="2400" dirty="0">
                <a:latin typeface="Montserrat" panose="00000500000000000000" pitchFamily="2" charset="0"/>
              </a:rPr>
              <a:t>.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Could loyalty programs reduce cancellations?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E44E-6480-4485-A451-3C748FB8B5B9}"/>
              </a:ext>
            </a:extLst>
          </p:cNvPr>
          <p:cNvSpPr txBox="1"/>
          <p:nvPr/>
        </p:nvSpPr>
        <p:spPr>
          <a:xfrm>
            <a:off x="111754" y="308094"/>
            <a:ext cx="1180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ECC71"/>
                </a:solidFill>
                <a:latin typeface="Montserrat" panose="00000500000000000000" pitchFamily="2" charset="0"/>
              </a:rPr>
              <a:t>Guest Loyalty </a:t>
            </a:r>
            <a:r>
              <a:rPr lang="en-US" sz="3600" b="1" dirty="0">
                <a:latin typeface="Montserrat" panose="00000500000000000000" pitchFamily="2" charset="0"/>
              </a:rPr>
              <a:t>– Repeated vs First-Time Bookers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2758A-6D76-4EFB-ACE5-B37ABD3E931B}"/>
              </a:ext>
            </a:extLst>
          </p:cNvPr>
          <p:cNvCxnSpPr/>
          <p:nvPr/>
        </p:nvCxnSpPr>
        <p:spPr>
          <a:xfrm>
            <a:off x="6309360" y="5157216"/>
            <a:ext cx="0" cy="1161288"/>
          </a:xfrm>
          <a:prstGeom prst="line">
            <a:avLst/>
          </a:prstGeom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4DEEFF-C2D8-40E6-8870-06F1667BF654}"/>
              </a:ext>
            </a:extLst>
          </p:cNvPr>
          <p:cNvSpPr txBox="1"/>
          <p:nvPr/>
        </p:nvSpPr>
        <p:spPr>
          <a:xfrm>
            <a:off x="6375654" y="5137695"/>
            <a:ext cx="5401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majority of hotel bookings are made by first-time guests. However, repeated guests are a </a:t>
            </a:r>
            <a:r>
              <a:rPr lang="en-US" b="1" dirty="0">
                <a:solidFill>
                  <a:srgbClr val="2ECC71"/>
                </a:solidFill>
              </a:rPr>
              <a:t>valuable segment</a:t>
            </a:r>
            <a:r>
              <a:rPr lang="en-US" dirty="0">
                <a:solidFill>
                  <a:srgbClr val="2ECC71"/>
                </a:solidFill>
              </a:rPr>
              <a:t> </a:t>
            </a:r>
            <a:r>
              <a:rPr lang="en-US" dirty="0"/>
              <a:t>— less likely to cancel and more likely to return.”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E2E5E5-0AC8-4E82-83BF-5B0C1ADDF9DA}"/>
              </a:ext>
            </a:extLst>
          </p:cNvPr>
          <p:cNvSpPr/>
          <p:nvPr/>
        </p:nvSpPr>
        <p:spPr>
          <a:xfrm>
            <a:off x="446278" y="3862108"/>
            <a:ext cx="5401813" cy="1916900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📌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Repeated guests are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less likely to cancel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Consider implementing loyalty perks to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improve retention and reduce booking risk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027C4-A87A-480A-BF9C-A6AE9CF3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1004316"/>
            <a:ext cx="5526024" cy="55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B742C-6637-4C87-BE9E-471677559409}"/>
              </a:ext>
            </a:extLst>
          </p:cNvPr>
          <p:cNvSpPr txBox="1"/>
          <p:nvPr/>
        </p:nvSpPr>
        <p:spPr>
          <a:xfrm>
            <a:off x="203454" y="199382"/>
            <a:ext cx="827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Where Are Guests Coming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5A01C-9055-4F9B-B0CC-F28E6B561CDD}"/>
              </a:ext>
            </a:extLst>
          </p:cNvPr>
          <p:cNvSpPr txBox="1"/>
          <p:nvPr/>
        </p:nvSpPr>
        <p:spPr>
          <a:xfrm>
            <a:off x="772668" y="1305342"/>
            <a:ext cx="62956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Understanding </a:t>
            </a:r>
            <a:r>
              <a:rPr lang="en-US" sz="2200" b="1" dirty="0">
                <a:solidFill>
                  <a:srgbClr val="FF851B"/>
                </a:solidFill>
                <a:latin typeface="Montserrat" panose="00000500000000000000" pitchFamily="2" charset="0"/>
              </a:rPr>
              <a:t>how bookings are made</a:t>
            </a:r>
            <a:r>
              <a:rPr lang="en-US" sz="22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gives us insight into guest intent and behavior.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Guests come through multiple channels — some with higher cancellation risk than others.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21C45-3D7A-4C27-9902-8E6F82A4551E}"/>
              </a:ext>
            </a:extLst>
          </p:cNvPr>
          <p:cNvSpPr txBox="1"/>
          <p:nvPr/>
        </p:nvSpPr>
        <p:spPr>
          <a:xfrm>
            <a:off x="772668" y="3590032"/>
            <a:ext cx="629564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851B"/>
                </a:solidFill>
                <a:latin typeface="Montserrat" panose="00000500000000000000" pitchFamily="2" charset="0"/>
              </a:rPr>
              <a:t>Market segment type</a:t>
            </a:r>
            <a:r>
              <a:rPr lang="en-US" sz="24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reflects the booking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🖥️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🧾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✈️ Aviation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🏢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🎁 Complimentary</a:t>
            </a:r>
          </a:p>
        </p:txBody>
      </p:sp>
    </p:spTree>
    <p:extLst>
      <p:ext uri="{BB962C8B-B14F-4D97-AF65-F5344CB8AC3E}">
        <p14:creationId xmlns:p14="http://schemas.microsoft.com/office/powerpoint/2010/main" val="41091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173A5-67C4-4DD4-BBFF-B00D9605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7" y="882290"/>
            <a:ext cx="5917699" cy="3698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75EC7-4DF8-46D7-8A47-AAEB5654E970}"/>
              </a:ext>
            </a:extLst>
          </p:cNvPr>
          <p:cNvSpPr txBox="1"/>
          <p:nvPr/>
        </p:nvSpPr>
        <p:spPr>
          <a:xfrm>
            <a:off x="331470" y="235958"/>
            <a:ext cx="6892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Early Do </a:t>
            </a:r>
            <a:r>
              <a:rPr lang="en-US" sz="3600" b="1" dirty="0">
                <a:solidFill>
                  <a:srgbClr val="4682B4"/>
                </a:solidFill>
                <a:latin typeface="Montserrat" panose="00000500000000000000" pitchFamily="2" charset="0"/>
              </a:rPr>
              <a:t>Guests Book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211A1-0FBC-430C-8E1C-26886CC68661}"/>
              </a:ext>
            </a:extLst>
          </p:cNvPr>
          <p:cNvSpPr txBox="1"/>
          <p:nvPr/>
        </p:nvSpPr>
        <p:spPr>
          <a:xfrm>
            <a:off x="266693" y="1217724"/>
            <a:ext cx="5740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The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lead time</a:t>
            </a:r>
            <a:r>
              <a:rPr lang="en-US" sz="2200" dirty="0">
                <a:solidFill>
                  <a:srgbClr val="4682B4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measures the number of days between when a guest books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when they actually arrive. It’s a crucial factor in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predicting cancellations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F5A2C75-09A7-46FC-B3EA-12B9C2E2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692" y="3338262"/>
            <a:ext cx="5917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Most guests book within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the first 0–50 days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  A noticeable portion book months in advance.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Montserrat" panose="00000500000000000000" pitchFamily="2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These long lead times might signal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low commitment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more cancellations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EA9A0-69EA-455F-AFE1-0F6578B9FE9F}"/>
              </a:ext>
            </a:extLst>
          </p:cNvPr>
          <p:cNvSpPr/>
          <p:nvPr/>
        </p:nvSpPr>
        <p:spPr>
          <a:xfrm>
            <a:off x="6265549" y="4672682"/>
            <a:ext cx="5401813" cy="1746406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Most bookings 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happen within 0-50 days of arrival. However, guests who book far in advance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tend to cancel more often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3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C3597-3701-46CC-8DFC-03657CBABEBD}"/>
              </a:ext>
            </a:extLst>
          </p:cNvPr>
          <p:cNvSpPr txBox="1"/>
          <p:nvPr/>
        </p:nvSpPr>
        <p:spPr>
          <a:xfrm>
            <a:off x="190499" y="215384"/>
            <a:ext cx="845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Do </a:t>
            </a:r>
            <a:r>
              <a:rPr lang="en-US" sz="3600" b="1" dirty="0">
                <a:solidFill>
                  <a:srgbClr val="FF6F61"/>
                </a:solidFill>
                <a:latin typeface="Montserrat" panose="00000500000000000000" pitchFamily="2" charset="0"/>
              </a:rPr>
              <a:t>Early Bookers </a:t>
            </a:r>
            <a:r>
              <a:rPr lang="en-US" sz="3600" b="1" dirty="0">
                <a:latin typeface="Montserrat" panose="00000500000000000000" pitchFamily="2" charset="0"/>
              </a:rPr>
              <a:t>Cancel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4F828-39F5-4A50-867C-4BFF8C3D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861716"/>
            <a:ext cx="5800726" cy="36254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4877B51-34B5-47B4-B17E-04682E4B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951167"/>
            <a:ext cx="56864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Now that we know when guests typically book,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let’s analyze whether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lead time affects cancellation likelihood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D4D210-2654-40C8-874C-2157A296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782283"/>
            <a:ext cx="109873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who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book far in advance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often have a higher risk of canceling.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shorter lead times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are more likely to show up.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insight could help set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refundable/non-refundable pricing policies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1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C5970-6FC9-4A27-9100-0DCC1EEB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27" y="827425"/>
            <a:ext cx="6608073" cy="396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4ECE1-2CAD-4E12-984D-58A0DC83E09B}"/>
              </a:ext>
            </a:extLst>
          </p:cNvPr>
          <p:cNvSpPr txBox="1"/>
          <p:nvPr/>
        </p:nvSpPr>
        <p:spPr>
          <a:xfrm>
            <a:off x="130302" y="181094"/>
            <a:ext cx="1033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Which </a:t>
            </a:r>
            <a:r>
              <a:rPr lang="en-US" sz="3600" b="1" dirty="0">
                <a:solidFill>
                  <a:srgbClr val="FF5733"/>
                </a:solidFill>
                <a:latin typeface="Montserrat" panose="00000500000000000000" pitchFamily="2" charset="0"/>
              </a:rPr>
              <a:t>Booking Sources </a:t>
            </a:r>
            <a:r>
              <a:rPr lang="en-US" sz="3600" b="1" dirty="0">
                <a:latin typeface="Montserrat" panose="00000500000000000000" pitchFamily="2" charset="0"/>
              </a:rPr>
              <a:t>Cancel the Most?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BEB1A7-F265-485F-BA54-F576C84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" y="1135202"/>
            <a:ext cx="52341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 all booking sources are equal some channels 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more prone to cancellations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than others.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200" dirty="0">
              <a:latin typeface="Montserrat" panose="000005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bar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per booking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for each market segment.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9434EA-6F27-4B74-8A99-41BA1142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" y="4685289"/>
            <a:ext cx="1122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(P-C)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per market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Complimentary bookings stand out as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most unstable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5733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Aviation also shows high cancellation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Online &amp; offline bookings are more stable by comparison</a:t>
            </a:r>
          </a:p>
        </p:txBody>
      </p:sp>
    </p:spTree>
    <p:extLst>
      <p:ext uri="{BB962C8B-B14F-4D97-AF65-F5344CB8AC3E}">
        <p14:creationId xmlns:p14="http://schemas.microsoft.com/office/powerpoint/2010/main" val="333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Mohamed Reda</cp:lastModifiedBy>
  <cp:revision>5</cp:revision>
  <cp:lastPrinted>2025-07-01T19:05:16Z</cp:lastPrinted>
  <dcterms:created xsi:type="dcterms:W3CDTF">2025-07-01T18:07:11Z</dcterms:created>
  <dcterms:modified xsi:type="dcterms:W3CDTF">2025-07-05T16:18:59Z</dcterms:modified>
</cp:coreProperties>
</file>