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8288000" cy="10287000"/>
  <p:notesSz cx="6858000" cy="9144000"/>
  <p:embeddedFontLst>
    <p:embeddedFont>
      <p:font typeface="Canva Sans" charset="1" panose="020B0503030501040103"/>
      <p:regular r:id="rId20"/>
    </p:embeddedFont>
    <p:embeddedFont>
      <p:font typeface="Anton" charset="1" panose="00000500000000000000"/>
      <p:regular r:id="rId21"/>
    </p:embeddedFont>
    <p:embeddedFont>
      <p:font typeface="Canva Sans Bold" charset="1" panose="020B0803030501040103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png" Type="http://schemas.openxmlformats.org/officeDocument/2006/relationships/image"/><Relationship Id="rId4" Target="../media/image18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svg" Type="http://schemas.openxmlformats.org/officeDocument/2006/relationships/image"/><Relationship Id="rId4" Target="../media/image21.png" Type="http://schemas.openxmlformats.org/officeDocument/2006/relationships/image"/><Relationship Id="rId5" Target="../media/image22.svg" Type="http://schemas.openxmlformats.org/officeDocument/2006/relationships/image"/><Relationship Id="rId6" Target="../media/image23.png" Type="http://schemas.openxmlformats.org/officeDocument/2006/relationships/image"/><Relationship Id="rId7" Target="../media/image24.svg" Type="http://schemas.openxmlformats.org/officeDocument/2006/relationships/image"/><Relationship Id="rId8" Target="../media/image25.png" Type="http://schemas.openxmlformats.org/officeDocument/2006/relationships/image"/><Relationship Id="rId9" Target="../media/image26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27.jpeg" Type="http://schemas.openxmlformats.org/officeDocument/2006/relationships/image"/><Relationship Id="rId5" Target="../media/image28.jpeg" Type="http://schemas.openxmlformats.org/officeDocument/2006/relationships/image"/><Relationship Id="rId6" Target="../media/image29.jpeg" Type="http://schemas.openxmlformats.org/officeDocument/2006/relationships/image"/><Relationship Id="rId7" Target="../media/image30.jpeg" Type="http://schemas.openxmlformats.org/officeDocument/2006/relationships/image"/><Relationship Id="rId8" Target="../media/image31.jpe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www.sciencedirect.com/science/article/abs/pii/S0024630113000502" TargetMode="External" Type="http://schemas.openxmlformats.org/officeDocument/2006/relationships/hyperlink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6.jpeg" Type="http://schemas.openxmlformats.org/officeDocument/2006/relationships/image"/><Relationship Id="rId5" Target="../media/image7.png" Type="http://schemas.openxmlformats.org/officeDocument/2006/relationships/image"/><Relationship Id="rId6" Target="../media/image8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9.jpeg" Type="http://schemas.openxmlformats.org/officeDocument/2006/relationships/image"/><Relationship Id="rId5" Target="../media/image1.png" Type="http://schemas.openxmlformats.org/officeDocument/2006/relationships/image"/><Relationship Id="rId6" Target="../media/image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0.jpeg" Type="http://schemas.openxmlformats.org/officeDocument/2006/relationships/image"/><Relationship Id="rId5" Target="../media/image7.png" Type="http://schemas.openxmlformats.org/officeDocument/2006/relationships/image"/><Relationship Id="rId6" Target="../media/image8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C2C4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152380" y="1028700"/>
            <a:ext cx="14239492" cy="8380412"/>
            <a:chOff x="0" y="0"/>
            <a:chExt cx="18985989" cy="11173883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18985989" cy="11173883"/>
              <a:chOff x="0" y="0"/>
              <a:chExt cx="961993" cy="566165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961993" cy="566165"/>
              </a:xfrm>
              <a:custGeom>
                <a:avLst/>
                <a:gdLst/>
                <a:ahLst/>
                <a:cxnLst/>
                <a:rect r="r" b="b" t="t" l="l"/>
                <a:pathLst>
                  <a:path h="566165" w="961993">
                    <a:moveTo>
                      <a:pt x="108099" y="0"/>
                    </a:moveTo>
                    <a:lnTo>
                      <a:pt x="853894" y="0"/>
                    </a:lnTo>
                    <a:cubicBezTo>
                      <a:pt x="882564" y="0"/>
                      <a:pt x="910059" y="11389"/>
                      <a:pt x="930331" y="31661"/>
                    </a:cubicBezTo>
                    <a:cubicBezTo>
                      <a:pt x="950604" y="51934"/>
                      <a:pt x="961993" y="79429"/>
                      <a:pt x="961993" y="108099"/>
                    </a:cubicBezTo>
                    <a:lnTo>
                      <a:pt x="961993" y="458066"/>
                    </a:lnTo>
                    <a:cubicBezTo>
                      <a:pt x="961993" y="486735"/>
                      <a:pt x="950604" y="514231"/>
                      <a:pt x="930331" y="534503"/>
                    </a:cubicBezTo>
                    <a:cubicBezTo>
                      <a:pt x="910059" y="554776"/>
                      <a:pt x="882564" y="566165"/>
                      <a:pt x="853894" y="566165"/>
                    </a:cubicBezTo>
                    <a:lnTo>
                      <a:pt x="108099" y="566165"/>
                    </a:lnTo>
                    <a:cubicBezTo>
                      <a:pt x="79429" y="566165"/>
                      <a:pt x="51934" y="554776"/>
                      <a:pt x="31661" y="534503"/>
                    </a:cubicBezTo>
                    <a:cubicBezTo>
                      <a:pt x="11389" y="514231"/>
                      <a:pt x="0" y="486735"/>
                      <a:pt x="0" y="458066"/>
                    </a:cubicBezTo>
                    <a:lnTo>
                      <a:pt x="0" y="108099"/>
                    </a:lnTo>
                    <a:cubicBezTo>
                      <a:pt x="0" y="79429"/>
                      <a:pt x="11389" y="51934"/>
                      <a:pt x="31661" y="31661"/>
                    </a:cubicBezTo>
                    <a:cubicBezTo>
                      <a:pt x="51934" y="11389"/>
                      <a:pt x="79429" y="0"/>
                      <a:pt x="108099" y="0"/>
                    </a:cubicBezTo>
                    <a:close/>
                  </a:path>
                </a:pathLst>
              </a:custGeom>
              <a:solidFill>
                <a:srgbClr val="87A6A5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38100"/>
                <a:ext cx="961993" cy="60426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sp>
          <p:nvSpPr>
            <p:cNvPr name="Freeform 6" id="6"/>
            <p:cNvSpPr/>
            <p:nvPr/>
          </p:nvSpPr>
          <p:spPr>
            <a:xfrm flipH="false" flipV="false" rot="0">
              <a:off x="327878" y="0"/>
              <a:ext cx="18330234" cy="10310757"/>
            </a:xfrm>
            <a:custGeom>
              <a:avLst/>
              <a:gdLst/>
              <a:ahLst/>
              <a:cxnLst/>
              <a:rect r="r" b="b" t="t" l="l"/>
              <a:pathLst>
                <a:path h="10310757" w="18330234">
                  <a:moveTo>
                    <a:pt x="0" y="0"/>
                  </a:moveTo>
                  <a:lnTo>
                    <a:pt x="18330233" y="0"/>
                  </a:lnTo>
                  <a:lnTo>
                    <a:pt x="18330233" y="10310757"/>
                  </a:lnTo>
                  <a:lnTo>
                    <a:pt x="0" y="103107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-12297" t="-61370" r="-13890" b="-62963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699828" y="272874"/>
            <a:ext cx="2168752" cy="2168752"/>
            <a:chOff x="0" y="0"/>
            <a:chExt cx="2891669" cy="2891669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21894" y="30615"/>
              <a:ext cx="2840222" cy="2840222"/>
              <a:chOff x="0" y="0"/>
              <a:chExt cx="812800" cy="812800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ABCBCA"/>
              </a:solidFill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199525" lIns="199525" bIns="199525" rIns="199525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91669" cy="2891669"/>
            </a:xfrm>
            <a:custGeom>
              <a:avLst/>
              <a:gdLst/>
              <a:ahLst/>
              <a:cxnLst/>
              <a:rect r="r" b="b" t="t" l="l"/>
              <a:pathLst>
                <a:path h="2891669" w="2891669">
                  <a:moveTo>
                    <a:pt x="0" y="0"/>
                  </a:moveTo>
                  <a:lnTo>
                    <a:pt x="2891669" y="0"/>
                  </a:lnTo>
                  <a:lnTo>
                    <a:pt x="2891669" y="2891669"/>
                  </a:lnTo>
                  <a:lnTo>
                    <a:pt x="0" y="289166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-16651" t="-16010" r="-16386" b="-17027"/>
              </a:stretch>
            </a:blip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1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C2C4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865035" y="2509229"/>
            <a:ext cx="13551056" cy="6899884"/>
          </a:xfrm>
          <a:custGeom>
            <a:avLst/>
            <a:gdLst/>
            <a:ahLst/>
            <a:cxnLst/>
            <a:rect r="r" b="b" t="t" l="l"/>
            <a:pathLst>
              <a:path h="6899884" w="13551056">
                <a:moveTo>
                  <a:pt x="0" y="0"/>
                </a:moveTo>
                <a:lnTo>
                  <a:pt x="13551055" y="0"/>
                </a:lnTo>
                <a:lnTo>
                  <a:pt x="13551055" y="6899883"/>
                </a:lnTo>
                <a:lnTo>
                  <a:pt x="0" y="68998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16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557460" y="0"/>
            <a:ext cx="2509229" cy="2509229"/>
          </a:xfrm>
          <a:custGeom>
            <a:avLst/>
            <a:gdLst/>
            <a:ahLst/>
            <a:cxnLst/>
            <a:rect r="r" b="b" t="t" l="l"/>
            <a:pathLst>
              <a:path h="2509229" w="2509229">
                <a:moveTo>
                  <a:pt x="0" y="0"/>
                </a:moveTo>
                <a:lnTo>
                  <a:pt x="2509229" y="0"/>
                </a:lnTo>
                <a:lnTo>
                  <a:pt x="2509229" y="2509229"/>
                </a:lnTo>
                <a:lnTo>
                  <a:pt x="0" y="250922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10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-276225"/>
            <a:ext cx="13551056" cy="24633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0151"/>
              </a:lnSpc>
              <a:spcBef>
                <a:spcPct val="0"/>
              </a:spcBef>
            </a:pPr>
            <a:r>
              <a:rPr lang="en-US" sz="14393" strike="noStrike" u="none">
                <a:solidFill>
                  <a:srgbClr val="ABCBCA"/>
                </a:solidFill>
                <a:latin typeface="Anton"/>
                <a:ea typeface="Anton"/>
                <a:cs typeface="Anton"/>
                <a:sym typeface="Anton"/>
              </a:rPr>
              <a:t>Market Research</a:t>
            </a:r>
          </a:p>
        </p:txBody>
      </p:sp>
      <p:sp>
        <p:nvSpPr>
          <p:cNvPr name="AutoShape 6" id="6"/>
          <p:cNvSpPr/>
          <p:nvPr/>
        </p:nvSpPr>
        <p:spPr>
          <a:xfrm>
            <a:off x="1023325" y="2580913"/>
            <a:ext cx="0" cy="6677387"/>
          </a:xfrm>
          <a:prstGeom prst="line">
            <a:avLst/>
          </a:prstGeom>
          <a:ln cap="flat" w="38100">
            <a:solidFill>
              <a:srgbClr val="ABCBCA"/>
            </a:solidFill>
            <a:prstDash val="solid"/>
            <a:headEnd type="oval" len="lg" w="lg"/>
            <a:tailEnd type="oval" len="lg" w="lg"/>
          </a:ln>
        </p:spPr>
      </p:sp>
      <p:grpSp>
        <p:nvGrpSpPr>
          <p:cNvPr name="Group 7" id="7"/>
          <p:cNvGrpSpPr/>
          <p:nvPr/>
        </p:nvGrpSpPr>
        <p:grpSpPr>
          <a:xfrm rot="0">
            <a:off x="920280" y="7970702"/>
            <a:ext cx="189102" cy="189102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BCBCA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246121" y="7841896"/>
            <a:ext cx="2145264" cy="408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56"/>
              </a:lnSpc>
              <a:spcBef>
                <a:spcPct val="0"/>
              </a:spcBef>
            </a:pPr>
            <a:r>
              <a:rPr lang="en-US" sz="2469">
                <a:solidFill>
                  <a:srgbClr val="ABCBCA"/>
                </a:solidFill>
                <a:latin typeface="Anton"/>
                <a:ea typeface="Anton"/>
                <a:cs typeface="Anton"/>
                <a:sym typeface="Anton"/>
              </a:rPr>
              <a:t>Market Research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C2C4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023325" y="2580913"/>
            <a:ext cx="0" cy="6677387"/>
          </a:xfrm>
          <a:prstGeom prst="line">
            <a:avLst/>
          </a:prstGeom>
          <a:ln cap="flat" w="38100">
            <a:solidFill>
              <a:srgbClr val="ABCBCA"/>
            </a:solidFill>
            <a:prstDash val="solid"/>
            <a:headEnd type="oval" len="lg" w="lg"/>
            <a:tailEnd type="oval" len="lg" w="lg"/>
          </a:ln>
        </p:spPr>
      </p:sp>
      <p:grpSp>
        <p:nvGrpSpPr>
          <p:cNvPr name="Group 3" id="3"/>
          <p:cNvGrpSpPr/>
          <p:nvPr/>
        </p:nvGrpSpPr>
        <p:grpSpPr>
          <a:xfrm rot="0">
            <a:off x="932164" y="8236100"/>
            <a:ext cx="189102" cy="189102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BCBCA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3540824" y="2824229"/>
            <a:ext cx="6279376" cy="2509668"/>
          </a:xfrm>
          <a:custGeom>
            <a:avLst/>
            <a:gdLst/>
            <a:ahLst/>
            <a:cxnLst/>
            <a:rect r="r" b="b" t="t" l="l"/>
            <a:pathLst>
              <a:path h="2509668" w="6279376">
                <a:moveTo>
                  <a:pt x="0" y="0"/>
                </a:moveTo>
                <a:lnTo>
                  <a:pt x="6279376" y="0"/>
                </a:lnTo>
                <a:lnTo>
                  <a:pt x="6279376" y="2509667"/>
                </a:lnTo>
                <a:lnTo>
                  <a:pt x="0" y="25096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979924" y="2824229"/>
            <a:ext cx="6279376" cy="2456704"/>
          </a:xfrm>
          <a:custGeom>
            <a:avLst/>
            <a:gdLst/>
            <a:ahLst/>
            <a:cxnLst/>
            <a:rect r="r" b="b" t="t" l="l"/>
            <a:pathLst>
              <a:path h="2456704" w="6279376">
                <a:moveTo>
                  <a:pt x="0" y="0"/>
                </a:moveTo>
                <a:lnTo>
                  <a:pt x="6279376" y="0"/>
                </a:lnTo>
                <a:lnTo>
                  <a:pt x="6279376" y="2456704"/>
                </a:lnTo>
                <a:lnTo>
                  <a:pt x="0" y="245670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3327350" y="5649439"/>
            <a:ext cx="6492850" cy="3470882"/>
          </a:xfrm>
          <a:custGeom>
            <a:avLst/>
            <a:gdLst/>
            <a:ahLst/>
            <a:cxnLst/>
            <a:rect r="r" b="b" t="t" l="l"/>
            <a:pathLst>
              <a:path h="3470882" w="6492850">
                <a:moveTo>
                  <a:pt x="0" y="0"/>
                </a:moveTo>
                <a:lnTo>
                  <a:pt x="6492850" y="0"/>
                </a:lnTo>
                <a:lnTo>
                  <a:pt x="6492850" y="3470882"/>
                </a:lnTo>
                <a:lnTo>
                  <a:pt x="0" y="347088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979924" y="5649439"/>
            <a:ext cx="6144736" cy="3357326"/>
          </a:xfrm>
          <a:custGeom>
            <a:avLst/>
            <a:gdLst/>
            <a:ahLst/>
            <a:cxnLst/>
            <a:rect r="r" b="b" t="t" l="l"/>
            <a:pathLst>
              <a:path h="3357326" w="6144736">
                <a:moveTo>
                  <a:pt x="0" y="0"/>
                </a:moveTo>
                <a:lnTo>
                  <a:pt x="6144736" y="0"/>
                </a:lnTo>
                <a:lnTo>
                  <a:pt x="6144736" y="3357326"/>
                </a:lnTo>
                <a:lnTo>
                  <a:pt x="0" y="335732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11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327350" y="271760"/>
            <a:ext cx="11596539" cy="24633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0151"/>
              </a:lnSpc>
              <a:spcBef>
                <a:spcPct val="0"/>
              </a:spcBef>
            </a:pPr>
            <a:r>
              <a:rPr lang="en-US" sz="14393" strike="noStrike" u="none">
                <a:solidFill>
                  <a:srgbClr val="ABCBCA"/>
                </a:solidFill>
                <a:latin typeface="Anton"/>
                <a:ea typeface="Anton"/>
                <a:cs typeface="Anton"/>
                <a:sym typeface="Anton"/>
              </a:rPr>
              <a:t>Business Model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338166" y="8107293"/>
            <a:ext cx="1989185" cy="408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56"/>
              </a:lnSpc>
              <a:spcBef>
                <a:spcPct val="0"/>
              </a:spcBef>
            </a:pPr>
            <a:r>
              <a:rPr lang="en-US" sz="2469">
                <a:solidFill>
                  <a:srgbClr val="ABCBCA"/>
                </a:solidFill>
                <a:latin typeface="Anton"/>
                <a:ea typeface="Anton"/>
                <a:cs typeface="Anton"/>
                <a:sym typeface="Anton"/>
              </a:rPr>
              <a:t>Business Model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C2C4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2169819" cy="2169819"/>
            <a:chOff x="0" y="0"/>
            <a:chExt cx="2893092" cy="2893092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378573" y="378573"/>
              <a:ext cx="2135946" cy="2135946"/>
              <a:chOff x="0" y="0"/>
              <a:chExt cx="812800" cy="81280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ABCBCA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893092" cy="2893092"/>
            </a:xfrm>
            <a:custGeom>
              <a:avLst/>
              <a:gdLst/>
              <a:ahLst/>
              <a:cxnLst/>
              <a:rect r="r" b="b" t="t" l="l"/>
              <a:pathLst>
                <a:path h="2893092" w="2893092">
                  <a:moveTo>
                    <a:pt x="0" y="0"/>
                  </a:moveTo>
                  <a:lnTo>
                    <a:pt x="2893092" y="0"/>
                  </a:lnTo>
                  <a:lnTo>
                    <a:pt x="2893092" y="2893092"/>
                  </a:lnTo>
                  <a:lnTo>
                    <a:pt x="0" y="289309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AutoShape 7" id="7"/>
          <p:cNvSpPr/>
          <p:nvPr/>
        </p:nvSpPr>
        <p:spPr>
          <a:xfrm>
            <a:off x="1028700" y="2580913"/>
            <a:ext cx="0" cy="6677387"/>
          </a:xfrm>
          <a:prstGeom prst="line">
            <a:avLst/>
          </a:prstGeom>
          <a:ln cap="flat" w="38100">
            <a:solidFill>
              <a:srgbClr val="ABCBCA"/>
            </a:solidFill>
            <a:prstDash val="solid"/>
            <a:headEnd type="oval" len="lg" w="lg"/>
            <a:tailEnd type="oval" len="lg" w="lg"/>
          </a:ln>
        </p:spPr>
      </p:sp>
      <p:grpSp>
        <p:nvGrpSpPr>
          <p:cNvPr name="Group 8" id="8"/>
          <p:cNvGrpSpPr/>
          <p:nvPr/>
        </p:nvGrpSpPr>
        <p:grpSpPr>
          <a:xfrm rot="0">
            <a:off x="934149" y="8604695"/>
            <a:ext cx="189102" cy="189102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BCBCA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3466002" y="1930493"/>
            <a:ext cx="2916641" cy="2916641"/>
            <a:chOff x="0" y="0"/>
            <a:chExt cx="3888855" cy="3888855"/>
          </a:xfrm>
        </p:grpSpPr>
        <p:grpSp>
          <p:nvGrpSpPr>
            <p:cNvPr name="Group 12" id="12"/>
            <p:cNvGrpSpPr/>
            <p:nvPr/>
          </p:nvGrpSpPr>
          <p:grpSpPr>
            <a:xfrm rot="0">
              <a:off x="0" y="0"/>
              <a:ext cx="3888855" cy="3888855"/>
              <a:chOff x="0" y="0"/>
              <a:chExt cx="812800" cy="812800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ABCBCA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5" id="15"/>
            <p:cNvGrpSpPr/>
            <p:nvPr/>
          </p:nvGrpSpPr>
          <p:grpSpPr>
            <a:xfrm rot="0">
              <a:off x="198177" y="198177"/>
              <a:ext cx="3492500" cy="3492500"/>
              <a:chOff x="0" y="0"/>
              <a:chExt cx="1037183" cy="1037183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1037183" cy="1037183"/>
              </a:xfrm>
              <a:custGeom>
                <a:avLst/>
                <a:gdLst/>
                <a:ahLst/>
                <a:cxnLst/>
                <a:rect r="r" b="b" t="t" l="l"/>
                <a:pathLst>
                  <a:path h="1037183" w="1037183">
                    <a:moveTo>
                      <a:pt x="518592" y="0"/>
                    </a:moveTo>
                    <a:cubicBezTo>
                      <a:pt x="232181" y="0"/>
                      <a:pt x="0" y="232181"/>
                      <a:pt x="0" y="518592"/>
                    </a:cubicBezTo>
                    <a:cubicBezTo>
                      <a:pt x="0" y="805002"/>
                      <a:pt x="232181" y="1037183"/>
                      <a:pt x="518592" y="1037183"/>
                    </a:cubicBezTo>
                    <a:cubicBezTo>
                      <a:pt x="805002" y="1037183"/>
                      <a:pt x="1037183" y="805002"/>
                      <a:pt x="1037183" y="518592"/>
                    </a:cubicBezTo>
                    <a:cubicBezTo>
                      <a:pt x="1037183" y="232181"/>
                      <a:pt x="805002" y="0"/>
                      <a:pt x="518592" y="0"/>
                    </a:cubicBezTo>
                    <a:close/>
                  </a:path>
                </a:pathLst>
              </a:custGeom>
              <a:blipFill>
                <a:blip r:embed="rId4"/>
                <a:stretch>
                  <a:fillRect l="-17474" t="0" r="-28192" b="-93518"/>
                </a:stretch>
              </a:blipFill>
            </p:spPr>
          </p:sp>
        </p:grpSp>
      </p:grpSp>
      <p:grpSp>
        <p:nvGrpSpPr>
          <p:cNvPr name="Group 17" id="17"/>
          <p:cNvGrpSpPr/>
          <p:nvPr/>
        </p:nvGrpSpPr>
        <p:grpSpPr>
          <a:xfrm rot="0">
            <a:off x="12745772" y="1930493"/>
            <a:ext cx="2916641" cy="2916641"/>
            <a:chOff x="0" y="0"/>
            <a:chExt cx="3888855" cy="3888855"/>
          </a:xfrm>
        </p:grpSpPr>
        <p:grpSp>
          <p:nvGrpSpPr>
            <p:cNvPr name="Group 18" id="18"/>
            <p:cNvGrpSpPr/>
            <p:nvPr/>
          </p:nvGrpSpPr>
          <p:grpSpPr>
            <a:xfrm rot="0">
              <a:off x="0" y="0"/>
              <a:ext cx="3888855" cy="3888855"/>
              <a:chOff x="0" y="0"/>
              <a:chExt cx="812800" cy="812800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ABCBCA"/>
              </a:solidFill>
            </p:spPr>
          </p:sp>
          <p:sp>
            <p:nvSpPr>
              <p:cNvPr name="TextBox 20" id="20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21" id="21"/>
            <p:cNvGrpSpPr/>
            <p:nvPr/>
          </p:nvGrpSpPr>
          <p:grpSpPr>
            <a:xfrm rot="0">
              <a:off x="198177" y="198177"/>
              <a:ext cx="3492500" cy="3492500"/>
              <a:chOff x="0" y="0"/>
              <a:chExt cx="1037183" cy="1037183"/>
            </a:xfrm>
          </p:grpSpPr>
          <p:sp>
            <p:nvSpPr>
              <p:cNvPr name="Freeform 22" id="22"/>
              <p:cNvSpPr/>
              <p:nvPr/>
            </p:nvSpPr>
            <p:spPr>
              <a:xfrm flipH="false" flipV="false" rot="0">
                <a:off x="0" y="0"/>
                <a:ext cx="1037183" cy="1037183"/>
              </a:xfrm>
              <a:custGeom>
                <a:avLst/>
                <a:gdLst/>
                <a:ahLst/>
                <a:cxnLst/>
                <a:rect r="r" b="b" t="t" l="l"/>
                <a:pathLst>
                  <a:path h="1037183" w="1037183">
                    <a:moveTo>
                      <a:pt x="518592" y="0"/>
                    </a:moveTo>
                    <a:cubicBezTo>
                      <a:pt x="232181" y="0"/>
                      <a:pt x="0" y="232181"/>
                      <a:pt x="0" y="518592"/>
                    </a:cubicBezTo>
                    <a:cubicBezTo>
                      <a:pt x="0" y="805002"/>
                      <a:pt x="232181" y="1037183"/>
                      <a:pt x="518592" y="1037183"/>
                    </a:cubicBezTo>
                    <a:cubicBezTo>
                      <a:pt x="805002" y="1037183"/>
                      <a:pt x="1037183" y="805002"/>
                      <a:pt x="1037183" y="518592"/>
                    </a:cubicBezTo>
                    <a:cubicBezTo>
                      <a:pt x="1037183" y="232181"/>
                      <a:pt x="805002" y="0"/>
                      <a:pt x="518592" y="0"/>
                    </a:cubicBezTo>
                    <a:close/>
                  </a:path>
                </a:pathLst>
              </a:custGeom>
              <a:blipFill>
                <a:blip r:embed="rId5"/>
                <a:stretch>
                  <a:fillRect l="-22671" t="-16089" r="-30350" b="-36932"/>
                </a:stretch>
              </a:blipFill>
            </p:spPr>
          </p:sp>
        </p:grpSp>
      </p:grpSp>
      <p:grpSp>
        <p:nvGrpSpPr>
          <p:cNvPr name="Group 23" id="23"/>
          <p:cNvGrpSpPr/>
          <p:nvPr/>
        </p:nvGrpSpPr>
        <p:grpSpPr>
          <a:xfrm rot="0">
            <a:off x="5758246" y="5773729"/>
            <a:ext cx="2916641" cy="2916641"/>
            <a:chOff x="0" y="0"/>
            <a:chExt cx="3888855" cy="3888855"/>
          </a:xfrm>
        </p:grpSpPr>
        <p:grpSp>
          <p:nvGrpSpPr>
            <p:cNvPr name="Group 24" id="24"/>
            <p:cNvGrpSpPr/>
            <p:nvPr/>
          </p:nvGrpSpPr>
          <p:grpSpPr>
            <a:xfrm rot="0">
              <a:off x="0" y="0"/>
              <a:ext cx="3888855" cy="3888855"/>
              <a:chOff x="0" y="0"/>
              <a:chExt cx="812800" cy="812800"/>
            </a:xfrm>
          </p:grpSpPr>
          <p:sp>
            <p:nvSpPr>
              <p:cNvPr name="Freeform 25" id="25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ABCBCA"/>
              </a:solidFill>
            </p:spPr>
          </p:sp>
          <p:sp>
            <p:nvSpPr>
              <p:cNvPr name="TextBox 26" id="26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27" id="27"/>
            <p:cNvGrpSpPr/>
            <p:nvPr/>
          </p:nvGrpSpPr>
          <p:grpSpPr>
            <a:xfrm rot="0">
              <a:off x="198177" y="198177"/>
              <a:ext cx="3492500" cy="3492500"/>
              <a:chOff x="0" y="0"/>
              <a:chExt cx="1037183" cy="1037183"/>
            </a:xfrm>
          </p:grpSpPr>
          <p:sp>
            <p:nvSpPr>
              <p:cNvPr name="Freeform 28" id="28"/>
              <p:cNvSpPr/>
              <p:nvPr/>
            </p:nvSpPr>
            <p:spPr>
              <a:xfrm flipH="false" flipV="false" rot="0">
                <a:off x="0" y="0"/>
                <a:ext cx="1037183" cy="1037183"/>
              </a:xfrm>
              <a:custGeom>
                <a:avLst/>
                <a:gdLst/>
                <a:ahLst/>
                <a:cxnLst/>
                <a:rect r="r" b="b" t="t" l="l"/>
                <a:pathLst>
                  <a:path h="1037183" w="1037183">
                    <a:moveTo>
                      <a:pt x="518592" y="0"/>
                    </a:moveTo>
                    <a:cubicBezTo>
                      <a:pt x="232181" y="0"/>
                      <a:pt x="0" y="232181"/>
                      <a:pt x="0" y="518592"/>
                    </a:cubicBezTo>
                    <a:cubicBezTo>
                      <a:pt x="0" y="805002"/>
                      <a:pt x="232181" y="1037183"/>
                      <a:pt x="518592" y="1037183"/>
                    </a:cubicBezTo>
                    <a:cubicBezTo>
                      <a:pt x="805002" y="1037183"/>
                      <a:pt x="1037183" y="805002"/>
                      <a:pt x="1037183" y="518592"/>
                    </a:cubicBezTo>
                    <a:cubicBezTo>
                      <a:pt x="1037183" y="232181"/>
                      <a:pt x="805002" y="0"/>
                      <a:pt x="518592" y="0"/>
                    </a:cubicBezTo>
                    <a:close/>
                  </a:path>
                </a:pathLst>
              </a:custGeom>
              <a:blipFill>
                <a:blip r:embed="rId6"/>
                <a:stretch>
                  <a:fillRect l="-27681" t="-47808" r="-18408" b="-46977"/>
                </a:stretch>
              </a:blipFill>
            </p:spPr>
          </p:sp>
        </p:grpSp>
      </p:grpSp>
      <p:grpSp>
        <p:nvGrpSpPr>
          <p:cNvPr name="Group 29" id="29"/>
          <p:cNvGrpSpPr/>
          <p:nvPr/>
        </p:nvGrpSpPr>
        <p:grpSpPr>
          <a:xfrm rot="0">
            <a:off x="10294637" y="5818922"/>
            <a:ext cx="2916641" cy="2916641"/>
            <a:chOff x="0" y="0"/>
            <a:chExt cx="3888855" cy="3888855"/>
          </a:xfrm>
        </p:grpSpPr>
        <p:grpSp>
          <p:nvGrpSpPr>
            <p:cNvPr name="Group 30" id="30"/>
            <p:cNvGrpSpPr/>
            <p:nvPr/>
          </p:nvGrpSpPr>
          <p:grpSpPr>
            <a:xfrm rot="0">
              <a:off x="0" y="0"/>
              <a:ext cx="3888855" cy="3888855"/>
              <a:chOff x="0" y="0"/>
              <a:chExt cx="812800" cy="812800"/>
            </a:xfrm>
          </p:grpSpPr>
          <p:sp>
            <p:nvSpPr>
              <p:cNvPr name="Freeform 31" id="31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ABCBCA"/>
              </a:solidFill>
            </p:spPr>
          </p:sp>
          <p:sp>
            <p:nvSpPr>
              <p:cNvPr name="TextBox 32" id="32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33" id="33"/>
            <p:cNvGrpSpPr/>
            <p:nvPr/>
          </p:nvGrpSpPr>
          <p:grpSpPr>
            <a:xfrm rot="0">
              <a:off x="198177" y="198177"/>
              <a:ext cx="3492500" cy="3492500"/>
              <a:chOff x="0" y="0"/>
              <a:chExt cx="1037183" cy="1037183"/>
            </a:xfrm>
          </p:grpSpPr>
          <p:sp>
            <p:nvSpPr>
              <p:cNvPr name="Freeform 34" id="34"/>
              <p:cNvSpPr/>
              <p:nvPr/>
            </p:nvSpPr>
            <p:spPr>
              <a:xfrm flipH="false" flipV="false" rot="0">
                <a:off x="0" y="0"/>
                <a:ext cx="1037183" cy="1037183"/>
              </a:xfrm>
              <a:custGeom>
                <a:avLst/>
                <a:gdLst/>
                <a:ahLst/>
                <a:cxnLst/>
                <a:rect r="r" b="b" t="t" l="l"/>
                <a:pathLst>
                  <a:path h="1037183" w="1037183">
                    <a:moveTo>
                      <a:pt x="518592" y="0"/>
                    </a:moveTo>
                    <a:cubicBezTo>
                      <a:pt x="232181" y="0"/>
                      <a:pt x="0" y="232181"/>
                      <a:pt x="0" y="518592"/>
                    </a:cubicBezTo>
                    <a:cubicBezTo>
                      <a:pt x="0" y="805002"/>
                      <a:pt x="232181" y="1037183"/>
                      <a:pt x="518592" y="1037183"/>
                    </a:cubicBezTo>
                    <a:cubicBezTo>
                      <a:pt x="805002" y="1037183"/>
                      <a:pt x="1037183" y="805002"/>
                      <a:pt x="1037183" y="518592"/>
                    </a:cubicBezTo>
                    <a:cubicBezTo>
                      <a:pt x="1037183" y="232181"/>
                      <a:pt x="805002" y="0"/>
                      <a:pt x="518592" y="0"/>
                    </a:cubicBezTo>
                    <a:close/>
                  </a:path>
                </a:pathLst>
              </a:custGeom>
              <a:blipFill>
                <a:blip r:embed="rId7"/>
                <a:stretch>
                  <a:fillRect l="0" t="-18127" r="-5452" b="-69342"/>
                </a:stretch>
              </a:blipFill>
            </p:spPr>
          </p:sp>
        </p:grpSp>
      </p:grpSp>
      <p:grpSp>
        <p:nvGrpSpPr>
          <p:cNvPr name="Group 35" id="35"/>
          <p:cNvGrpSpPr/>
          <p:nvPr/>
        </p:nvGrpSpPr>
        <p:grpSpPr>
          <a:xfrm rot="0">
            <a:off x="8105106" y="1930493"/>
            <a:ext cx="2916641" cy="2916641"/>
            <a:chOff x="0" y="0"/>
            <a:chExt cx="3888855" cy="3888855"/>
          </a:xfrm>
        </p:grpSpPr>
        <p:grpSp>
          <p:nvGrpSpPr>
            <p:cNvPr name="Group 36" id="36"/>
            <p:cNvGrpSpPr/>
            <p:nvPr/>
          </p:nvGrpSpPr>
          <p:grpSpPr>
            <a:xfrm rot="0">
              <a:off x="0" y="0"/>
              <a:ext cx="3888855" cy="3888855"/>
              <a:chOff x="0" y="0"/>
              <a:chExt cx="812800" cy="812800"/>
            </a:xfrm>
          </p:grpSpPr>
          <p:sp>
            <p:nvSpPr>
              <p:cNvPr name="Freeform 37" id="3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ABCBCA"/>
              </a:solidFill>
            </p:spPr>
          </p:sp>
          <p:sp>
            <p:nvSpPr>
              <p:cNvPr name="TextBox 38" id="38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39" id="39"/>
            <p:cNvGrpSpPr/>
            <p:nvPr/>
          </p:nvGrpSpPr>
          <p:grpSpPr>
            <a:xfrm rot="0">
              <a:off x="198177" y="198177"/>
              <a:ext cx="3492500" cy="3492500"/>
              <a:chOff x="0" y="0"/>
              <a:chExt cx="1037183" cy="1037183"/>
            </a:xfrm>
          </p:grpSpPr>
          <p:sp>
            <p:nvSpPr>
              <p:cNvPr name="Freeform 40" id="40"/>
              <p:cNvSpPr/>
              <p:nvPr/>
            </p:nvSpPr>
            <p:spPr>
              <a:xfrm flipH="false" flipV="false" rot="0">
                <a:off x="0" y="0"/>
                <a:ext cx="1037183" cy="1037183"/>
              </a:xfrm>
              <a:custGeom>
                <a:avLst/>
                <a:gdLst/>
                <a:ahLst/>
                <a:cxnLst/>
                <a:rect r="r" b="b" t="t" l="l"/>
                <a:pathLst>
                  <a:path h="1037183" w="1037183">
                    <a:moveTo>
                      <a:pt x="518592" y="0"/>
                    </a:moveTo>
                    <a:cubicBezTo>
                      <a:pt x="232181" y="0"/>
                      <a:pt x="0" y="232181"/>
                      <a:pt x="0" y="518592"/>
                    </a:cubicBezTo>
                    <a:cubicBezTo>
                      <a:pt x="0" y="805002"/>
                      <a:pt x="232181" y="1037183"/>
                      <a:pt x="518592" y="1037183"/>
                    </a:cubicBezTo>
                    <a:cubicBezTo>
                      <a:pt x="805002" y="1037183"/>
                      <a:pt x="1037183" y="805002"/>
                      <a:pt x="1037183" y="518592"/>
                    </a:cubicBezTo>
                    <a:cubicBezTo>
                      <a:pt x="1037183" y="232181"/>
                      <a:pt x="805002" y="0"/>
                      <a:pt x="518592" y="0"/>
                    </a:cubicBezTo>
                    <a:close/>
                  </a:path>
                </a:pathLst>
              </a:custGeom>
              <a:blipFill>
                <a:blip r:embed="rId8"/>
                <a:stretch>
                  <a:fillRect l="-38926" t="-1730" r="-63580" b="-100777"/>
                </a:stretch>
              </a:blipFill>
            </p:spPr>
          </p:sp>
        </p:grpSp>
      </p:grpSp>
      <p:grpSp>
        <p:nvGrpSpPr>
          <p:cNvPr name="Group 41" id="41"/>
          <p:cNvGrpSpPr/>
          <p:nvPr/>
        </p:nvGrpSpPr>
        <p:grpSpPr>
          <a:xfrm rot="0">
            <a:off x="15144750" y="9096375"/>
            <a:ext cx="1419355" cy="616598"/>
            <a:chOff x="0" y="0"/>
            <a:chExt cx="1892473" cy="822130"/>
          </a:xfrm>
        </p:grpSpPr>
        <p:grpSp>
          <p:nvGrpSpPr>
            <p:cNvPr name="Group 42" id="42"/>
            <p:cNvGrpSpPr/>
            <p:nvPr/>
          </p:nvGrpSpPr>
          <p:grpSpPr>
            <a:xfrm rot="0">
              <a:off x="1070343" y="0"/>
              <a:ext cx="822130" cy="822130"/>
              <a:chOff x="0" y="0"/>
              <a:chExt cx="812800" cy="812800"/>
            </a:xfrm>
          </p:grpSpPr>
          <p:sp>
            <p:nvSpPr>
              <p:cNvPr name="Freeform 43" id="43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ABCBCA"/>
              </a:solidFill>
            </p:spPr>
          </p:sp>
          <p:sp>
            <p:nvSpPr>
              <p:cNvPr name="TextBox 44" id="44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AutoShape 45" id="45"/>
            <p:cNvSpPr/>
            <p:nvPr/>
          </p:nvSpPr>
          <p:spPr>
            <a:xfrm>
              <a:off x="1321661" y="411065"/>
              <a:ext cx="319493" cy="0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arrow" len="sm" w="med"/>
            </a:ln>
          </p:spPr>
        </p:sp>
        <p:grpSp>
          <p:nvGrpSpPr>
            <p:cNvPr name="Group 46" id="46"/>
            <p:cNvGrpSpPr/>
            <p:nvPr/>
          </p:nvGrpSpPr>
          <p:grpSpPr>
            <a:xfrm rot="-10800000">
              <a:off x="0" y="0"/>
              <a:ext cx="822130" cy="822130"/>
              <a:chOff x="0" y="0"/>
              <a:chExt cx="812800" cy="812800"/>
            </a:xfrm>
          </p:grpSpPr>
          <p:sp>
            <p:nvSpPr>
              <p:cNvPr name="Freeform 47" id="4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ABCBCA"/>
              </a:solidFill>
            </p:spPr>
          </p:sp>
          <p:sp>
            <p:nvSpPr>
              <p:cNvPr name="TextBox 48" id="48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AutoShape 49" id="49"/>
            <p:cNvSpPr/>
            <p:nvPr/>
          </p:nvSpPr>
          <p:spPr>
            <a:xfrm flipH="true">
              <a:off x="251318" y="411065"/>
              <a:ext cx="319493" cy="0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arrow" len="sm" w="med"/>
            </a:ln>
          </p:spPr>
        </p:sp>
      </p:grpSp>
      <p:sp>
        <p:nvSpPr>
          <p:cNvPr name="TextBox 50" id="50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12</a:t>
            </a:r>
          </a:p>
        </p:txBody>
      </p:sp>
      <p:sp>
        <p:nvSpPr>
          <p:cNvPr name="TextBox 51" id="51"/>
          <p:cNvSpPr txBox="true"/>
          <p:nvPr/>
        </p:nvSpPr>
        <p:spPr>
          <a:xfrm rot="0">
            <a:off x="1263036" y="8475888"/>
            <a:ext cx="1088104" cy="408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56"/>
              </a:lnSpc>
              <a:spcBef>
                <a:spcPct val="0"/>
              </a:spcBef>
            </a:pPr>
            <a:r>
              <a:rPr lang="en-US" sz="2469">
                <a:solidFill>
                  <a:srgbClr val="ABCBCA"/>
                </a:solidFill>
                <a:latin typeface="Anton"/>
                <a:ea typeface="Anton"/>
                <a:cs typeface="Anton"/>
                <a:sym typeface="Anton"/>
              </a:rPr>
              <a:t>About Us</a:t>
            </a:r>
          </a:p>
        </p:txBody>
      </p:sp>
      <p:sp>
        <p:nvSpPr>
          <p:cNvPr name="TextBox 52" id="52"/>
          <p:cNvSpPr txBox="true"/>
          <p:nvPr/>
        </p:nvSpPr>
        <p:spPr>
          <a:xfrm rot="0">
            <a:off x="6535043" y="159703"/>
            <a:ext cx="5217914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StreamLine</a:t>
            </a:r>
          </a:p>
        </p:txBody>
      </p:sp>
      <p:sp>
        <p:nvSpPr>
          <p:cNvPr name="TextBox 53" id="53"/>
          <p:cNvSpPr txBox="true"/>
          <p:nvPr/>
        </p:nvSpPr>
        <p:spPr>
          <a:xfrm rot="0">
            <a:off x="3190808" y="4818449"/>
            <a:ext cx="3467029" cy="7611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09"/>
              </a:lnSpc>
            </a:pPr>
            <a:r>
              <a:rPr lang="en-US" sz="4435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Mohamed Reda</a:t>
            </a:r>
          </a:p>
        </p:txBody>
      </p:sp>
      <p:sp>
        <p:nvSpPr>
          <p:cNvPr name="TextBox 54" id="54"/>
          <p:cNvSpPr txBox="true"/>
          <p:nvPr/>
        </p:nvSpPr>
        <p:spPr>
          <a:xfrm rot="0">
            <a:off x="10445030" y="8798778"/>
            <a:ext cx="2615854" cy="7611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09"/>
              </a:lnSpc>
            </a:pPr>
            <a:r>
              <a:rPr lang="en-US" sz="4435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Alaa Yasser</a:t>
            </a:r>
          </a:p>
        </p:txBody>
      </p:sp>
      <p:sp>
        <p:nvSpPr>
          <p:cNvPr name="TextBox 55" id="55"/>
          <p:cNvSpPr txBox="true"/>
          <p:nvPr/>
        </p:nvSpPr>
        <p:spPr>
          <a:xfrm rot="0">
            <a:off x="5758246" y="8798778"/>
            <a:ext cx="2909354" cy="7611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09"/>
              </a:lnSpc>
            </a:pPr>
            <a:r>
              <a:rPr lang="en-US" sz="4435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Esraa Ahmed</a:t>
            </a:r>
          </a:p>
        </p:txBody>
      </p:sp>
      <p:sp>
        <p:nvSpPr>
          <p:cNvPr name="TextBox 56" id="56"/>
          <p:cNvSpPr txBox="true"/>
          <p:nvPr/>
        </p:nvSpPr>
        <p:spPr>
          <a:xfrm rot="0">
            <a:off x="7385092" y="4818449"/>
            <a:ext cx="4291037" cy="7611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09"/>
              </a:lnSpc>
            </a:pPr>
            <a:r>
              <a:rPr lang="en-US" sz="4435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Basmala Mohamed</a:t>
            </a:r>
          </a:p>
        </p:txBody>
      </p:sp>
      <p:sp>
        <p:nvSpPr>
          <p:cNvPr name="TextBox 57" id="57"/>
          <p:cNvSpPr txBox="true"/>
          <p:nvPr/>
        </p:nvSpPr>
        <p:spPr>
          <a:xfrm rot="0">
            <a:off x="12404947" y="4818449"/>
            <a:ext cx="3598292" cy="7611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09"/>
              </a:lnSpc>
            </a:pPr>
            <a:r>
              <a:rPr lang="en-US" sz="4435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Mohamed Ramy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C2C4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13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274915" y="-87691"/>
            <a:ext cx="7710339" cy="24633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0151"/>
              </a:lnSpc>
              <a:spcBef>
                <a:spcPct val="0"/>
              </a:spcBef>
            </a:pPr>
            <a:r>
              <a:rPr lang="en-US" sz="14393" strike="noStrike" u="none">
                <a:solidFill>
                  <a:srgbClr val="ABCBCA"/>
                </a:solidFill>
                <a:latin typeface="Anton"/>
                <a:ea typeface="Anton"/>
                <a:cs typeface="Anton"/>
                <a:sym typeface="Anton"/>
              </a:rPr>
              <a:t>Resourses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139238" y="4274503"/>
            <a:ext cx="9525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rtl="true">
              <a:lnSpc>
                <a:spcPts val="12880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2201275" y="3025059"/>
            <a:ext cx="11829752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34059" indent="-367030" lvl="1">
              <a:lnSpc>
                <a:spcPts val="475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399" strike="noStrike" u="non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https://www.qualtrics.com/experience-management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274915" y="3911312"/>
            <a:ext cx="6385620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34059" indent="-367030" lvl="1">
              <a:lnSpc>
                <a:spcPts val="475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399" strike="noStrike" u="non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https://www.booking.com/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201275" y="4796502"/>
            <a:ext cx="15461229" cy="5842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34060" indent="-367030" lvl="1">
              <a:lnSpc>
                <a:spcPts val="476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400" strike="noStrike" u="non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https://www.sciencedirect.com/journal/journal-of-business-research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201275" y="5685566"/>
            <a:ext cx="5947618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34059" indent="-367030" lvl="1">
              <a:lnSpc>
                <a:spcPts val="475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399" strike="noStrike" u="non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https://www.viator.com/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201275" y="6595694"/>
            <a:ext cx="5193506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34059" indent="-367030" lvl="1">
              <a:lnSpc>
                <a:spcPts val="475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399" strike="noStrike" u="non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https://chatgpt.com/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274915" y="7509459"/>
            <a:ext cx="14193100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34059" indent="-367030" lvl="1">
              <a:lnSpc>
                <a:spcPts val="475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399" u="sng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  <a:hlinkClick r:id="rId2" tooltip="https://www.sciencedirect.com/science/article/abs/pii/S0024630113000502"/>
              </a:rPr>
              <a:t>https://www.sciencedirect.com/science/article/abs/pii/S0024630113000502</a:t>
            </a:r>
          </a:p>
        </p:txBody>
      </p:sp>
    </p:spTree>
  </p:cSld>
  <p:clrMapOvr>
    <a:masterClrMapping/>
  </p:clrMapOvr>
  <p:transition spd="fast">
    <p:wipe dir="l"/>
  </p:transition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C2C4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2169819" cy="2169819"/>
            <a:chOff x="0" y="0"/>
            <a:chExt cx="2893092" cy="2893092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378573" y="378573"/>
              <a:ext cx="2135946" cy="2135946"/>
              <a:chOff x="0" y="0"/>
              <a:chExt cx="812800" cy="81280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ABCBCA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893092" cy="2893092"/>
            </a:xfrm>
            <a:custGeom>
              <a:avLst/>
              <a:gdLst/>
              <a:ahLst/>
              <a:cxnLst/>
              <a:rect r="r" b="b" t="t" l="l"/>
              <a:pathLst>
                <a:path h="2893092" w="2893092">
                  <a:moveTo>
                    <a:pt x="0" y="0"/>
                  </a:moveTo>
                  <a:lnTo>
                    <a:pt x="2893092" y="0"/>
                  </a:lnTo>
                  <a:lnTo>
                    <a:pt x="2893092" y="2893092"/>
                  </a:lnTo>
                  <a:lnTo>
                    <a:pt x="0" y="289309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7" id="7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14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5144750" y="9096375"/>
            <a:ext cx="1419355" cy="616598"/>
            <a:chOff x="0" y="0"/>
            <a:chExt cx="1892473" cy="822130"/>
          </a:xfrm>
        </p:grpSpPr>
        <p:grpSp>
          <p:nvGrpSpPr>
            <p:cNvPr name="Group 9" id="9"/>
            <p:cNvGrpSpPr/>
            <p:nvPr/>
          </p:nvGrpSpPr>
          <p:grpSpPr>
            <a:xfrm rot="0">
              <a:off x="1070343" y="0"/>
              <a:ext cx="822130" cy="822130"/>
              <a:chOff x="0" y="0"/>
              <a:chExt cx="812800" cy="81280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ABCBCA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AutoShape 12" id="12"/>
            <p:cNvSpPr/>
            <p:nvPr/>
          </p:nvSpPr>
          <p:spPr>
            <a:xfrm>
              <a:off x="1321661" y="411065"/>
              <a:ext cx="319493" cy="0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arrow" len="sm" w="med"/>
            </a:ln>
          </p:spPr>
        </p:sp>
        <p:grpSp>
          <p:nvGrpSpPr>
            <p:cNvPr name="Group 13" id="13"/>
            <p:cNvGrpSpPr/>
            <p:nvPr/>
          </p:nvGrpSpPr>
          <p:grpSpPr>
            <a:xfrm rot="-10800000">
              <a:off x="0" y="0"/>
              <a:ext cx="822130" cy="822130"/>
              <a:chOff x="0" y="0"/>
              <a:chExt cx="812800" cy="812800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ABCBCA"/>
              </a:solidFill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AutoShape 16" id="16"/>
            <p:cNvSpPr/>
            <p:nvPr/>
          </p:nvSpPr>
          <p:spPr>
            <a:xfrm flipH="true">
              <a:off x="251318" y="411065"/>
              <a:ext cx="319493" cy="0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arrow" len="sm" w="med"/>
            </a:ln>
          </p:spPr>
        </p:sp>
      </p:grpSp>
      <p:sp>
        <p:nvSpPr>
          <p:cNvPr name="AutoShape 17" id="17"/>
          <p:cNvSpPr/>
          <p:nvPr/>
        </p:nvSpPr>
        <p:spPr>
          <a:xfrm>
            <a:off x="1026103" y="2580913"/>
            <a:ext cx="0" cy="6677387"/>
          </a:xfrm>
          <a:prstGeom prst="line">
            <a:avLst/>
          </a:prstGeom>
          <a:ln cap="flat" w="38100">
            <a:solidFill>
              <a:srgbClr val="ABCBCA"/>
            </a:solidFill>
            <a:prstDash val="solid"/>
            <a:headEnd type="oval" len="lg" w="lg"/>
            <a:tailEnd type="oval" len="lg" w="lg"/>
          </a:ln>
        </p:spPr>
      </p:sp>
      <p:grpSp>
        <p:nvGrpSpPr>
          <p:cNvPr name="Group 18" id="18"/>
          <p:cNvGrpSpPr/>
          <p:nvPr/>
        </p:nvGrpSpPr>
        <p:grpSpPr>
          <a:xfrm rot="0">
            <a:off x="934149" y="9069198"/>
            <a:ext cx="189102" cy="189102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BCBCA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1426716" y="8940391"/>
            <a:ext cx="893344" cy="408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56"/>
              </a:lnSpc>
              <a:spcBef>
                <a:spcPct val="0"/>
              </a:spcBef>
            </a:pPr>
            <a:r>
              <a:rPr lang="en-US" sz="2469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Thanks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4504506" y="3576956"/>
            <a:ext cx="9278987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ABCBCA"/>
                </a:solidFill>
                <a:latin typeface="Anton"/>
                <a:ea typeface="Anton"/>
                <a:cs typeface="Anton"/>
                <a:sym typeface="Anton"/>
              </a:rPr>
              <a:t>Thanks for listening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C2C4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2169819" cy="2169819"/>
            <a:chOff x="0" y="0"/>
            <a:chExt cx="2893092" cy="2893092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378573" y="378573"/>
              <a:ext cx="2135946" cy="2135946"/>
              <a:chOff x="0" y="0"/>
              <a:chExt cx="812800" cy="81280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ABCBCA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893092" cy="2893092"/>
            </a:xfrm>
            <a:custGeom>
              <a:avLst/>
              <a:gdLst/>
              <a:ahLst/>
              <a:cxnLst/>
              <a:rect r="r" b="b" t="t" l="l"/>
              <a:pathLst>
                <a:path h="2893092" w="2893092">
                  <a:moveTo>
                    <a:pt x="0" y="0"/>
                  </a:moveTo>
                  <a:lnTo>
                    <a:pt x="2893092" y="0"/>
                  </a:lnTo>
                  <a:lnTo>
                    <a:pt x="2893092" y="2893092"/>
                  </a:lnTo>
                  <a:lnTo>
                    <a:pt x="0" y="289309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AutoShape 7" id="7"/>
          <p:cNvSpPr/>
          <p:nvPr/>
        </p:nvSpPr>
        <p:spPr>
          <a:xfrm>
            <a:off x="1028700" y="2580913"/>
            <a:ext cx="0" cy="6677387"/>
          </a:xfrm>
          <a:prstGeom prst="line">
            <a:avLst/>
          </a:prstGeom>
          <a:ln cap="flat" w="38100">
            <a:solidFill>
              <a:srgbClr val="ABCBCA"/>
            </a:solidFill>
            <a:prstDash val="solid"/>
            <a:headEnd type="oval" len="lg" w="lg"/>
            <a:tailEnd type="oval" len="lg" w="lg"/>
          </a:ln>
        </p:spPr>
      </p:sp>
      <p:grpSp>
        <p:nvGrpSpPr>
          <p:cNvPr name="Group 8" id="8"/>
          <p:cNvGrpSpPr/>
          <p:nvPr/>
        </p:nvGrpSpPr>
        <p:grpSpPr>
          <a:xfrm rot="0">
            <a:off x="934149" y="2580913"/>
            <a:ext cx="189102" cy="189102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BCBCA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282918" y="2444983"/>
            <a:ext cx="1139475" cy="4133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11"/>
              </a:lnSpc>
              <a:spcBef>
                <a:spcPct val="0"/>
              </a:spcBef>
            </a:pPr>
            <a:r>
              <a:rPr lang="en-US" sz="2437">
                <a:solidFill>
                  <a:srgbClr val="ABCBCA"/>
                </a:solidFill>
                <a:latin typeface="Anton"/>
                <a:ea typeface="Anton"/>
                <a:cs typeface="Anton"/>
                <a:sym typeface="Anton"/>
              </a:rPr>
              <a:t>Welcome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887049" y="3926519"/>
            <a:ext cx="12513901" cy="24589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0151"/>
              </a:lnSpc>
              <a:spcBef>
                <a:spcPct val="0"/>
              </a:spcBef>
            </a:pPr>
            <a:r>
              <a:rPr lang="en-US" sz="14393">
                <a:solidFill>
                  <a:srgbClr val="ABCBCA"/>
                </a:solidFill>
                <a:latin typeface="Anton"/>
                <a:ea typeface="Anton"/>
                <a:cs typeface="Anton"/>
                <a:sym typeface="Anton"/>
              </a:rPr>
              <a:t>Welcome Judges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7287146" y="6152314"/>
            <a:ext cx="3713708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ABCBCA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StreamLine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2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4923778" y="3123766"/>
            <a:ext cx="8440444" cy="1115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20"/>
              </a:lnSpc>
            </a:pPr>
            <a:r>
              <a:rPr lang="en-US" sz="6514">
                <a:solidFill>
                  <a:srgbClr val="ABCBCA"/>
                </a:solidFill>
                <a:latin typeface="Anton"/>
                <a:ea typeface="Anton"/>
                <a:cs typeface="Anton"/>
                <a:sym typeface="Anton"/>
              </a:rPr>
              <a:t>Save &amp; Safety and Rapidly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14859000" y="9096375"/>
            <a:ext cx="1419355" cy="616598"/>
            <a:chOff x="0" y="0"/>
            <a:chExt cx="1892473" cy="822130"/>
          </a:xfrm>
        </p:grpSpPr>
        <p:grpSp>
          <p:nvGrpSpPr>
            <p:cNvPr name="Group 17" id="17"/>
            <p:cNvGrpSpPr/>
            <p:nvPr/>
          </p:nvGrpSpPr>
          <p:grpSpPr>
            <a:xfrm rot="0">
              <a:off x="1070343" y="0"/>
              <a:ext cx="822130" cy="822130"/>
              <a:chOff x="0" y="0"/>
              <a:chExt cx="812800" cy="812800"/>
            </a:xfrm>
          </p:grpSpPr>
          <p:sp>
            <p:nvSpPr>
              <p:cNvPr name="Freeform 18" id="18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ABCBCA"/>
              </a:solidFill>
            </p:spPr>
          </p:sp>
          <p:sp>
            <p:nvSpPr>
              <p:cNvPr name="TextBox 19" id="19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AutoShape 20" id="20"/>
            <p:cNvSpPr/>
            <p:nvPr/>
          </p:nvSpPr>
          <p:spPr>
            <a:xfrm>
              <a:off x="1321661" y="411065"/>
              <a:ext cx="319493" cy="0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arrow" len="sm" w="med"/>
            </a:ln>
          </p:spPr>
        </p:sp>
        <p:grpSp>
          <p:nvGrpSpPr>
            <p:cNvPr name="Group 21" id="21"/>
            <p:cNvGrpSpPr/>
            <p:nvPr/>
          </p:nvGrpSpPr>
          <p:grpSpPr>
            <a:xfrm rot="-10800000">
              <a:off x="0" y="0"/>
              <a:ext cx="822130" cy="822130"/>
              <a:chOff x="0" y="0"/>
              <a:chExt cx="812800" cy="812800"/>
            </a:xfrm>
          </p:grpSpPr>
          <p:sp>
            <p:nvSpPr>
              <p:cNvPr name="Freeform 22" id="22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ABCBCA"/>
              </a:solidFill>
            </p:spPr>
          </p:sp>
          <p:sp>
            <p:nvSpPr>
              <p:cNvPr name="TextBox 23" id="23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AutoShape 24" id="24"/>
            <p:cNvSpPr/>
            <p:nvPr/>
          </p:nvSpPr>
          <p:spPr>
            <a:xfrm flipH="true">
              <a:off x="251318" y="411065"/>
              <a:ext cx="319493" cy="0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arrow" len="sm" w="med"/>
            </a:ln>
          </p:spPr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C2C4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2169819" cy="2169819"/>
            <a:chOff x="0" y="0"/>
            <a:chExt cx="2893092" cy="2893092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378573" y="378573"/>
              <a:ext cx="2135946" cy="2135946"/>
              <a:chOff x="0" y="0"/>
              <a:chExt cx="812800" cy="81280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ABCBCA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893092" cy="2893092"/>
            </a:xfrm>
            <a:custGeom>
              <a:avLst/>
              <a:gdLst/>
              <a:ahLst/>
              <a:cxnLst/>
              <a:rect r="r" b="b" t="t" l="l"/>
              <a:pathLst>
                <a:path h="2893092" w="2893092">
                  <a:moveTo>
                    <a:pt x="0" y="0"/>
                  </a:moveTo>
                  <a:lnTo>
                    <a:pt x="2893092" y="0"/>
                  </a:lnTo>
                  <a:lnTo>
                    <a:pt x="2893092" y="2893092"/>
                  </a:lnTo>
                  <a:lnTo>
                    <a:pt x="0" y="289309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AutoShape 7" id="7"/>
          <p:cNvSpPr/>
          <p:nvPr/>
        </p:nvSpPr>
        <p:spPr>
          <a:xfrm>
            <a:off x="1013354" y="2580913"/>
            <a:ext cx="0" cy="6677387"/>
          </a:xfrm>
          <a:prstGeom prst="line">
            <a:avLst/>
          </a:prstGeom>
          <a:ln cap="flat" w="38100">
            <a:solidFill>
              <a:srgbClr val="ABCBCA"/>
            </a:solidFill>
            <a:prstDash val="solid"/>
            <a:headEnd type="oval" len="lg" w="lg"/>
            <a:tailEnd type="oval" len="lg" w="lg"/>
          </a:ln>
        </p:spPr>
      </p:sp>
      <p:grpSp>
        <p:nvGrpSpPr>
          <p:cNvPr name="Group 8" id="8"/>
          <p:cNvGrpSpPr/>
          <p:nvPr/>
        </p:nvGrpSpPr>
        <p:grpSpPr>
          <a:xfrm rot="0">
            <a:off x="918218" y="3234288"/>
            <a:ext cx="189102" cy="189102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BCBCA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5144750" y="9096375"/>
            <a:ext cx="1419355" cy="616598"/>
            <a:chOff x="0" y="0"/>
            <a:chExt cx="1892473" cy="822130"/>
          </a:xfrm>
        </p:grpSpPr>
        <p:grpSp>
          <p:nvGrpSpPr>
            <p:cNvPr name="Group 12" id="12"/>
            <p:cNvGrpSpPr/>
            <p:nvPr/>
          </p:nvGrpSpPr>
          <p:grpSpPr>
            <a:xfrm rot="0">
              <a:off x="1070343" y="0"/>
              <a:ext cx="822130" cy="822130"/>
              <a:chOff x="0" y="0"/>
              <a:chExt cx="812800" cy="812800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ABCBCA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AutoShape 15" id="15"/>
            <p:cNvSpPr/>
            <p:nvPr/>
          </p:nvSpPr>
          <p:spPr>
            <a:xfrm>
              <a:off x="1321661" y="411065"/>
              <a:ext cx="319493" cy="0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arrow" len="sm" w="med"/>
            </a:ln>
          </p:spPr>
        </p:sp>
        <p:grpSp>
          <p:nvGrpSpPr>
            <p:cNvPr name="Group 16" id="16"/>
            <p:cNvGrpSpPr/>
            <p:nvPr/>
          </p:nvGrpSpPr>
          <p:grpSpPr>
            <a:xfrm rot="-10800000">
              <a:off x="0" y="0"/>
              <a:ext cx="822130" cy="822130"/>
              <a:chOff x="0" y="0"/>
              <a:chExt cx="812800" cy="812800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ABCBCA"/>
              </a:solidFill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AutoShape 19" id="19"/>
            <p:cNvSpPr/>
            <p:nvPr/>
          </p:nvSpPr>
          <p:spPr>
            <a:xfrm flipH="true">
              <a:off x="251318" y="411065"/>
              <a:ext cx="319493" cy="0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arrow" len="sm" w="med"/>
            </a:ln>
          </p:spPr>
        </p:sp>
      </p:grpSp>
      <p:grpSp>
        <p:nvGrpSpPr>
          <p:cNvPr name="Group 20" id="20"/>
          <p:cNvGrpSpPr/>
          <p:nvPr/>
        </p:nvGrpSpPr>
        <p:grpSpPr>
          <a:xfrm rot="0">
            <a:off x="10795683" y="2405600"/>
            <a:ext cx="8891055" cy="6054319"/>
            <a:chOff x="0" y="0"/>
            <a:chExt cx="1377457" cy="937972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377457" cy="937972"/>
            </a:xfrm>
            <a:custGeom>
              <a:avLst/>
              <a:gdLst/>
              <a:ahLst/>
              <a:cxnLst/>
              <a:rect r="r" b="b" t="t" l="l"/>
              <a:pathLst>
                <a:path h="937972" w="1377457">
                  <a:moveTo>
                    <a:pt x="20027" y="0"/>
                  </a:moveTo>
                  <a:lnTo>
                    <a:pt x="1357430" y="0"/>
                  </a:lnTo>
                  <a:cubicBezTo>
                    <a:pt x="1362741" y="0"/>
                    <a:pt x="1367835" y="2110"/>
                    <a:pt x="1371591" y="5866"/>
                  </a:cubicBezTo>
                  <a:cubicBezTo>
                    <a:pt x="1375347" y="9622"/>
                    <a:pt x="1377457" y="14716"/>
                    <a:pt x="1377457" y="20027"/>
                  </a:cubicBezTo>
                  <a:lnTo>
                    <a:pt x="1377457" y="917945"/>
                  </a:lnTo>
                  <a:cubicBezTo>
                    <a:pt x="1377457" y="923257"/>
                    <a:pt x="1375347" y="928351"/>
                    <a:pt x="1371591" y="932107"/>
                  </a:cubicBezTo>
                  <a:cubicBezTo>
                    <a:pt x="1367835" y="935862"/>
                    <a:pt x="1362741" y="937972"/>
                    <a:pt x="1357430" y="937972"/>
                  </a:cubicBezTo>
                  <a:lnTo>
                    <a:pt x="20027" y="937972"/>
                  </a:lnTo>
                  <a:cubicBezTo>
                    <a:pt x="14716" y="937972"/>
                    <a:pt x="9622" y="935862"/>
                    <a:pt x="5866" y="932107"/>
                  </a:cubicBezTo>
                  <a:cubicBezTo>
                    <a:pt x="2110" y="928351"/>
                    <a:pt x="0" y="923257"/>
                    <a:pt x="0" y="917945"/>
                  </a:cubicBezTo>
                  <a:lnTo>
                    <a:pt x="0" y="20027"/>
                  </a:lnTo>
                  <a:cubicBezTo>
                    <a:pt x="0" y="14716"/>
                    <a:pt x="2110" y="9622"/>
                    <a:pt x="5866" y="5866"/>
                  </a:cubicBezTo>
                  <a:cubicBezTo>
                    <a:pt x="9622" y="2110"/>
                    <a:pt x="14716" y="0"/>
                    <a:pt x="20027" y="0"/>
                  </a:cubicBezTo>
                  <a:close/>
                </a:path>
              </a:pathLst>
            </a:custGeom>
            <a:blipFill>
              <a:blip r:embed="rId4"/>
              <a:stretch>
                <a:fillRect l="-9732" t="0" r="-9732" b="0"/>
              </a:stretch>
            </a:blip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3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167958" y="3105482"/>
            <a:ext cx="2020710" cy="408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56"/>
              </a:lnSpc>
              <a:spcBef>
                <a:spcPct val="0"/>
              </a:spcBef>
            </a:pPr>
            <a:r>
              <a:rPr lang="en-US" sz="2469">
                <a:solidFill>
                  <a:srgbClr val="ABCBCA"/>
                </a:solidFill>
                <a:latin typeface="Anton"/>
                <a:ea typeface="Anton"/>
                <a:cs typeface="Anton"/>
                <a:sym typeface="Anton"/>
              </a:rPr>
              <a:t>Target Audience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2169819" y="226941"/>
            <a:ext cx="11097824" cy="21786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7810"/>
              </a:lnSpc>
              <a:spcBef>
                <a:spcPct val="0"/>
              </a:spcBef>
            </a:pPr>
            <a:r>
              <a:rPr lang="en-US" sz="12721" strike="noStrike" u="none">
                <a:solidFill>
                  <a:srgbClr val="ABCBCA"/>
                </a:solidFill>
                <a:latin typeface="Anton"/>
                <a:ea typeface="Anton"/>
                <a:cs typeface="Anton"/>
                <a:sym typeface="Anton"/>
              </a:rPr>
              <a:t>Target Audience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882319" y="4563110"/>
            <a:ext cx="3648670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759"/>
              </a:lnSpc>
              <a:spcBef>
                <a:spcPct val="0"/>
              </a:spcBef>
            </a:pPr>
            <a:r>
              <a:rPr lang="en-US" sz="3399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Budget Travelers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6139207" y="5968055"/>
            <a:ext cx="4356998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759"/>
              </a:lnSpc>
              <a:spcBef>
                <a:spcPct val="0"/>
              </a:spcBef>
            </a:pPr>
            <a:r>
              <a:rPr lang="en-US" sz="3399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Family Vacationers 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965948" y="5968055"/>
            <a:ext cx="3877985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759"/>
              </a:lnSpc>
              <a:spcBef>
                <a:spcPct val="0"/>
              </a:spcBef>
            </a:pPr>
            <a:r>
              <a:rPr lang="en-US" sz="3399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Business Travelers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6378714" y="4563110"/>
            <a:ext cx="3577352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759"/>
              </a:lnSpc>
              <a:spcBef>
                <a:spcPct val="0"/>
              </a:spcBef>
            </a:pPr>
            <a:r>
              <a:rPr lang="en-US" sz="3399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Cultural Tourists </a:t>
            </a:r>
          </a:p>
        </p:txBody>
      </p:sp>
    </p:spTree>
  </p:cSld>
  <p:clrMapOvr>
    <a:masterClrMapping/>
  </p:clrMapOvr>
  <p:transition spd="fast">
    <p:wipe dir="l"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C2C4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2169819" cy="2169819"/>
            <a:chOff x="0" y="0"/>
            <a:chExt cx="2893092" cy="2893092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378573" y="378573"/>
              <a:ext cx="2135946" cy="2135946"/>
              <a:chOff x="0" y="0"/>
              <a:chExt cx="812800" cy="81280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ABCBCA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893092" cy="2893092"/>
            </a:xfrm>
            <a:custGeom>
              <a:avLst/>
              <a:gdLst/>
              <a:ahLst/>
              <a:cxnLst/>
              <a:rect r="r" b="b" t="t" l="l"/>
              <a:pathLst>
                <a:path h="2893092" w="2893092">
                  <a:moveTo>
                    <a:pt x="0" y="0"/>
                  </a:moveTo>
                  <a:lnTo>
                    <a:pt x="2893092" y="0"/>
                  </a:lnTo>
                  <a:lnTo>
                    <a:pt x="2893092" y="2893092"/>
                  </a:lnTo>
                  <a:lnTo>
                    <a:pt x="0" y="289309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AutoShape 7" id="7"/>
          <p:cNvSpPr/>
          <p:nvPr/>
        </p:nvSpPr>
        <p:spPr>
          <a:xfrm>
            <a:off x="1013354" y="2580913"/>
            <a:ext cx="0" cy="6677387"/>
          </a:xfrm>
          <a:prstGeom prst="line">
            <a:avLst/>
          </a:prstGeom>
          <a:ln cap="flat" w="38100">
            <a:solidFill>
              <a:srgbClr val="ABCBCA"/>
            </a:solidFill>
            <a:prstDash val="solid"/>
            <a:headEnd type="oval" len="lg" w="lg"/>
            <a:tailEnd type="oval" len="lg" w="lg"/>
          </a:ln>
        </p:spPr>
      </p:sp>
      <p:grpSp>
        <p:nvGrpSpPr>
          <p:cNvPr name="Group 8" id="8"/>
          <p:cNvGrpSpPr/>
          <p:nvPr/>
        </p:nvGrpSpPr>
        <p:grpSpPr>
          <a:xfrm rot="0">
            <a:off x="909724" y="3625010"/>
            <a:ext cx="189102" cy="189102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BCBCA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5144750" y="9096375"/>
            <a:ext cx="1419355" cy="616598"/>
            <a:chOff x="0" y="0"/>
            <a:chExt cx="1892473" cy="822130"/>
          </a:xfrm>
        </p:grpSpPr>
        <p:grpSp>
          <p:nvGrpSpPr>
            <p:cNvPr name="Group 12" id="12"/>
            <p:cNvGrpSpPr/>
            <p:nvPr/>
          </p:nvGrpSpPr>
          <p:grpSpPr>
            <a:xfrm rot="0">
              <a:off x="1070343" y="0"/>
              <a:ext cx="822130" cy="822130"/>
              <a:chOff x="0" y="0"/>
              <a:chExt cx="812800" cy="812800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ABCBCA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AutoShape 15" id="15"/>
            <p:cNvSpPr/>
            <p:nvPr/>
          </p:nvSpPr>
          <p:spPr>
            <a:xfrm>
              <a:off x="1321661" y="411065"/>
              <a:ext cx="319493" cy="0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arrow" len="sm" w="med"/>
            </a:ln>
          </p:spPr>
        </p:sp>
        <p:grpSp>
          <p:nvGrpSpPr>
            <p:cNvPr name="Group 16" id="16"/>
            <p:cNvGrpSpPr/>
            <p:nvPr/>
          </p:nvGrpSpPr>
          <p:grpSpPr>
            <a:xfrm rot="-10800000">
              <a:off x="0" y="0"/>
              <a:ext cx="822130" cy="822130"/>
              <a:chOff x="0" y="0"/>
              <a:chExt cx="812800" cy="812800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ABCBCA"/>
              </a:solidFill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AutoShape 19" id="19"/>
            <p:cNvSpPr/>
            <p:nvPr/>
          </p:nvSpPr>
          <p:spPr>
            <a:xfrm flipH="true">
              <a:off x="251318" y="411065"/>
              <a:ext cx="319493" cy="0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arrow" len="sm" w="med"/>
            </a:ln>
          </p:spPr>
        </p:sp>
      </p:grpSp>
      <p:grpSp>
        <p:nvGrpSpPr>
          <p:cNvPr name="Group 20" id="20"/>
          <p:cNvGrpSpPr/>
          <p:nvPr/>
        </p:nvGrpSpPr>
        <p:grpSpPr>
          <a:xfrm rot="0">
            <a:off x="3367963" y="5494811"/>
            <a:ext cx="11552073" cy="5246370"/>
            <a:chOff x="0" y="0"/>
            <a:chExt cx="1789718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789718" cy="812800"/>
            </a:xfrm>
            <a:custGeom>
              <a:avLst/>
              <a:gdLst/>
              <a:ahLst/>
              <a:cxnLst/>
              <a:rect r="r" b="b" t="t" l="l"/>
              <a:pathLst>
                <a:path h="812800" w="1789718">
                  <a:moveTo>
                    <a:pt x="15414" y="0"/>
                  </a:moveTo>
                  <a:lnTo>
                    <a:pt x="1774304" y="0"/>
                  </a:lnTo>
                  <a:cubicBezTo>
                    <a:pt x="1778392" y="0"/>
                    <a:pt x="1782313" y="1624"/>
                    <a:pt x="1785204" y="4515"/>
                  </a:cubicBezTo>
                  <a:cubicBezTo>
                    <a:pt x="1788095" y="7405"/>
                    <a:pt x="1789718" y="11326"/>
                    <a:pt x="1789718" y="15414"/>
                  </a:cubicBezTo>
                  <a:lnTo>
                    <a:pt x="1789718" y="797386"/>
                  </a:lnTo>
                  <a:cubicBezTo>
                    <a:pt x="1789718" y="801474"/>
                    <a:pt x="1788095" y="805395"/>
                    <a:pt x="1785204" y="808285"/>
                  </a:cubicBezTo>
                  <a:cubicBezTo>
                    <a:pt x="1782313" y="811176"/>
                    <a:pt x="1778392" y="812800"/>
                    <a:pt x="1774304" y="812800"/>
                  </a:cubicBezTo>
                  <a:lnTo>
                    <a:pt x="15414" y="812800"/>
                  </a:lnTo>
                  <a:cubicBezTo>
                    <a:pt x="11326" y="812800"/>
                    <a:pt x="7405" y="811176"/>
                    <a:pt x="4515" y="808285"/>
                  </a:cubicBezTo>
                  <a:cubicBezTo>
                    <a:pt x="1624" y="805395"/>
                    <a:pt x="0" y="801474"/>
                    <a:pt x="0" y="797386"/>
                  </a:cubicBezTo>
                  <a:lnTo>
                    <a:pt x="0" y="15414"/>
                  </a:lnTo>
                  <a:cubicBezTo>
                    <a:pt x="0" y="11326"/>
                    <a:pt x="1624" y="7405"/>
                    <a:pt x="4515" y="4515"/>
                  </a:cubicBezTo>
                  <a:cubicBezTo>
                    <a:pt x="7405" y="1624"/>
                    <a:pt x="11326" y="0"/>
                    <a:pt x="15414" y="0"/>
                  </a:cubicBezTo>
                  <a:close/>
                </a:path>
              </a:pathLst>
            </a:custGeom>
            <a:blipFill>
              <a:blip r:embed="rId4"/>
              <a:stretch>
                <a:fillRect l="0" t="-8350" r="0" b="-8350"/>
              </a:stretch>
            </a:blipFill>
          </p:spPr>
        </p:sp>
      </p:grpSp>
      <p:sp>
        <p:nvSpPr>
          <p:cNvPr name="Freeform 22" id="22"/>
          <p:cNvSpPr/>
          <p:nvPr/>
        </p:nvSpPr>
        <p:spPr>
          <a:xfrm flipH="false" flipV="false" rot="8900135">
            <a:off x="14753007" y="14229"/>
            <a:ext cx="2234606" cy="2860295"/>
          </a:xfrm>
          <a:custGeom>
            <a:avLst/>
            <a:gdLst/>
            <a:ahLst/>
            <a:cxnLst/>
            <a:rect r="r" b="b" t="t" l="l"/>
            <a:pathLst>
              <a:path h="2860295" w="2234606">
                <a:moveTo>
                  <a:pt x="0" y="0"/>
                </a:moveTo>
                <a:lnTo>
                  <a:pt x="2234606" y="0"/>
                </a:lnTo>
                <a:lnTo>
                  <a:pt x="2234606" y="2860295"/>
                </a:lnTo>
                <a:lnTo>
                  <a:pt x="0" y="286029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3" id="23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4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264044" y="3496203"/>
            <a:ext cx="1037238" cy="408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56"/>
              </a:lnSpc>
              <a:spcBef>
                <a:spcPct val="0"/>
              </a:spcBef>
            </a:pPr>
            <a:r>
              <a:rPr lang="en-US" sz="2469">
                <a:solidFill>
                  <a:srgbClr val="ABCBCA"/>
                </a:solidFill>
                <a:latin typeface="Anton"/>
                <a:ea typeface="Anton"/>
                <a:cs typeface="Anton"/>
                <a:sym typeface="Anton"/>
              </a:rPr>
              <a:t>Problem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3567559" y="2667759"/>
            <a:ext cx="5048845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759"/>
              </a:lnSpc>
              <a:spcBef>
                <a:spcPct val="0"/>
              </a:spcBef>
            </a:pPr>
            <a:r>
              <a:rPr lang="en-US" sz="3399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Poor tourism knowledge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2615416" y="2667759"/>
            <a:ext cx="2529334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759"/>
              </a:lnSpc>
              <a:spcBef>
                <a:spcPct val="0"/>
              </a:spcBef>
            </a:pPr>
            <a:r>
              <a:rPr lang="en-US" sz="3399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over budget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3596134" y="4095906"/>
            <a:ext cx="5450532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759"/>
              </a:lnSpc>
              <a:spcBef>
                <a:spcPct val="0"/>
              </a:spcBef>
            </a:pPr>
            <a:r>
              <a:rPr lang="en-US" sz="3399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Misuse of time and money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1155635" y="4095906"/>
            <a:ext cx="5448895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759"/>
              </a:lnSpc>
              <a:spcBef>
                <a:spcPct val="0"/>
              </a:spcBef>
            </a:pPr>
            <a:r>
              <a:rPr lang="en-US" sz="3399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Lack of student internship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3097113" y="-341074"/>
            <a:ext cx="6046887" cy="24633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0151"/>
              </a:lnSpc>
              <a:spcBef>
                <a:spcPct val="0"/>
              </a:spcBef>
            </a:pPr>
            <a:r>
              <a:rPr lang="en-US" sz="14393" strike="noStrike" u="none">
                <a:solidFill>
                  <a:srgbClr val="ABCBCA"/>
                </a:solidFill>
                <a:latin typeface="Anton"/>
                <a:ea typeface="Anton"/>
                <a:cs typeface="Anton"/>
                <a:sym typeface="Anton"/>
              </a:rPr>
              <a:t>Problem</a:t>
            </a:r>
          </a:p>
        </p:txBody>
      </p:sp>
    </p:spTree>
  </p:cSld>
  <p:clrMapOvr>
    <a:masterClrMapping/>
  </p:clrMapOvr>
  <p:transition spd="fast">
    <p:wipe dir="l"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C2C4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2169819" cy="2169819"/>
            <a:chOff x="0" y="0"/>
            <a:chExt cx="2893092" cy="2893092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378573" y="378573"/>
              <a:ext cx="2135946" cy="2135946"/>
              <a:chOff x="0" y="0"/>
              <a:chExt cx="812800" cy="81280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ABCBCA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893092" cy="2893092"/>
            </a:xfrm>
            <a:custGeom>
              <a:avLst/>
              <a:gdLst/>
              <a:ahLst/>
              <a:cxnLst/>
              <a:rect r="r" b="b" t="t" l="l"/>
              <a:pathLst>
                <a:path h="2893092" w="2893092">
                  <a:moveTo>
                    <a:pt x="0" y="0"/>
                  </a:moveTo>
                  <a:lnTo>
                    <a:pt x="2893092" y="0"/>
                  </a:lnTo>
                  <a:lnTo>
                    <a:pt x="2893092" y="2893092"/>
                  </a:lnTo>
                  <a:lnTo>
                    <a:pt x="0" y="289309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AutoShape 7" id="7"/>
          <p:cNvSpPr/>
          <p:nvPr/>
        </p:nvSpPr>
        <p:spPr>
          <a:xfrm>
            <a:off x="1013354" y="2580913"/>
            <a:ext cx="0" cy="6677387"/>
          </a:xfrm>
          <a:prstGeom prst="line">
            <a:avLst/>
          </a:prstGeom>
          <a:ln cap="flat" w="38100">
            <a:solidFill>
              <a:srgbClr val="ABCBCA"/>
            </a:solidFill>
            <a:prstDash val="solid"/>
            <a:headEnd type="oval" len="lg" w="lg"/>
            <a:tailEnd type="oval" len="lg" w="lg"/>
          </a:ln>
        </p:spPr>
      </p:sp>
      <p:grpSp>
        <p:nvGrpSpPr>
          <p:cNvPr name="Group 8" id="8"/>
          <p:cNvGrpSpPr/>
          <p:nvPr/>
        </p:nvGrpSpPr>
        <p:grpSpPr>
          <a:xfrm rot="0">
            <a:off x="918218" y="3964768"/>
            <a:ext cx="189102" cy="189102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BCBCA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1118433" y="1418722"/>
            <a:ext cx="7449555" cy="7449555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23903" y="0"/>
                  </a:moveTo>
                  <a:lnTo>
                    <a:pt x="788897" y="0"/>
                  </a:lnTo>
                  <a:cubicBezTo>
                    <a:pt x="802098" y="0"/>
                    <a:pt x="812800" y="10702"/>
                    <a:pt x="812800" y="23903"/>
                  </a:cubicBezTo>
                  <a:lnTo>
                    <a:pt x="812800" y="788897"/>
                  </a:lnTo>
                  <a:cubicBezTo>
                    <a:pt x="812800" y="802098"/>
                    <a:pt x="802098" y="812800"/>
                    <a:pt x="788897" y="812800"/>
                  </a:cubicBezTo>
                  <a:lnTo>
                    <a:pt x="23903" y="812800"/>
                  </a:lnTo>
                  <a:cubicBezTo>
                    <a:pt x="10702" y="812800"/>
                    <a:pt x="0" y="802098"/>
                    <a:pt x="0" y="788897"/>
                  </a:cubicBezTo>
                  <a:lnTo>
                    <a:pt x="0" y="23903"/>
                  </a:lnTo>
                  <a:cubicBezTo>
                    <a:pt x="0" y="10702"/>
                    <a:pt x="10702" y="0"/>
                    <a:pt x="23903" y="0"/>
                  </a:cubicBezTo>
                  <a:close/>
                </a:path>
              </a:pathLst>
            </a:custGeom>
            <a:blipFill>
              <a:blip r:embed="rId4"/>
              <a:stretch>
                <a:fillRect l="-38596" t="0" r="-38596" b="0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5144750" y="9096375"/>
            <a:ext cx="1419355" cy="616598"/>
            <a:chOff x="0" y="0"/>
            <a:chExt cx="1892473" cy="822130"/>
          </a:xfrm>
        </p:grpSpPr>
        <p:grpSp>
          <p:nvGrpSpPr>
            <p:cNvPr name="Group 14" id="14"/>
            <p:cNvGrpSpPr/>
            <p:nvPr/>
          </p:nvGrpSpPr>
          <p:grpSpPr>
            <a:xfrm rot="0">
              <a:off x="1070343" y="0"/>
              <a:ext cx="822130" cy="822130"/>
              <a:chOff x="0" y="0"/>
              <a:chExt cx="812800" cy="812800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ABCBCA"/>
              </a:solidFill>
            </p:spPr>
          </p:sp>
          <p:sp>
            <p:nvSpPr>
              <p:cNvPr name="TextBox 16" id="16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AutoShape 17" id="17"/>
            <p:cNvSpPr/>
            <p:nvPr/>
          </p:nvSpPr>
          <p:spPr>
            <a:xfrm>
              <a:off x="1321661" y="411065"/>
              <a:ext cx="319493" cy="0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arrow" len="sm" w="med"/>
            </a:ln>
          </p:spPr>
        </p:sp>
        <p:grpSp>
          <p:nvGrpSpPr>
            <p:cNvPr name="Group 18" id="18"/>
            <p:cNvGrpSpPr/>
            <p:nvPr/>
          </p:nvGrpSpPr>
          <p:grpSpPr>
            <a:xfrm rot="-10800000">
              <a:off x="0" y="0"/>
              <a:ext cx="822130" cy="822130"/>
              <a:chOff x="0" y="0"/>
              <a:chExt cx="812800" cy="812800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ABCBCA"/>
              </a:solidFill>
            </p:spPr>
          </p:sp>
          <p:sp>
            <p:nvSpPr>
              <p:cNvPr name="TextBox 20" id="20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AutoShape 21" id="21"/>
            <p:cNvSpPr/>
            <p:nvPr/>
          </p:nvSpPr>
          <p:spPr>
            <a:xfrm flipH="true">
              <a:off x="251318" y="411065"/>
              <a:ext cx="319493" cy="0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arrow" len="sm" w="med"/>
            </a:ln>
          </p:spPr>
        </p:sp>
      </p:grpSp>
      <p:grpSp>
        <p:nvGrpSpPr>
          <p:cNvPr name="Group 22" id="22"/>
          <p:cNvGrpSpPr/>
          <p:nvPr/>
        </p:nvGrpSpPr>
        <p:grpSpPr>
          <a:xfrm rot="0">
            <a:off x="12202266" y="-646729"/>
            <a:ext cx="4449898" cy="4449898"/>
            <a:chOff x="0" y="0"/>
            <a:chExt cx="5933197" cy="5933197"/>
          </a:xfrm>
        </p:grpSpPr>
        <p:grpSp>
          <p:nvGrpSpPr>
            <p:cNvPr name="Group 23" id="23"/>
            <p:cNvGrpSpPr/>
            <p:nvPr/>
          </p:nvGrpSpPr>
          <p:grpSpPr>
            <a:xfrm rot="0">
              <a:off x="117412" y="1449879"/>
              <a:ext cx="5698372" cy="3033438"/>
              <a:chOff x="0" y="0"/>
              <a:chExt cx="1125604" cy="599198"/>
            </a:xfrm>
          </p:grpSpPr>
          <p:sp>
            <p:nvSpPr>
              <p:cNvPr name="Freeform 24" id="24"/>
              <p:cNvSpPr/>
              <p:nvPr/>
            </p:nvSpPr>
            <p:spPr>
              <a:xfrm flipH="false" flipV="false" rot="0">
                <a:off x="0" y="0"/>
                <a:ext cx="1125604" cy="599198"/>
              </a:xfrm>
              <a:custGeom>
                <a:avLst/>
                <a:gdLst/>
                <a:ahLst/>
                <a:cxnLst/>
                <a:rect r="r" b="b" t="t" l="l"/>
                <a:pathLst>
                  <a:path h="599198" w="1125604">
                    <a:moveTo>
                      <a:pt x="92386" y="0"/>
                    </a:moveTo>
                    <a:lnTo>
                      <a:pt x="1033218" y="0"/>
                    </a:lnTo>
                    <a:cubicBezTo>
                      <a:pt x="1084242" y="0"/>
                      <a:pt x="1125604" y="41363"/>
                      <a:pt x="1125604" y="92386"/>
                    </a:cubicBezTo>
                    <a:lnTo>
                      <a:pt x="1125604" y="506812"/>
                    </a:lnTo>
                    <a:cubicBezTo>
                      <a:pt x="1125604" y="557835"/>
                      <a:pt x="1084242" y="599198"/>
                      <a:pt x="1033218" y="599198"/>
                    </a:cubicBezTo>
                    <a:lnTo>
                      <a:pt x="92386" y="599198"/>
                    </a:lnTo>
                    <a:cubicBezTo>
                      <a:pt x="41363" y="599198"/>
                      <a:pt x="0" y="557835"/>
                      <a:pt x="0" y="506812"/>
                    </a:cubicBezTo>
                    <a:lnTo>
                      <a:pt x="0" y="92386"/>
                    </a:lnTo>
                    <a:cubicBezTo>
                      <a:pt x="0" y="41363"/>
                      <a:pt x="41363" y="0"/>
                      <a:pt x="92386" y="0"/>
                    </a:cubicBezTo>
                    <a:close/>
                  </a:path>
                </a:pathLst>
              </a:custGeom>
              <a:solidFill>
                <a:srgbClr val="ABCBCA"/>
              </a:solidFill>
            </p:spPr>
          </p:sp>
          <p:sp>
            <p:nvSpPr>
              <p:cNvPr name="TextBox 25" id="25"/>
              <p:cNvSpPr txBox="true"/>
              <p:nvPr/>
            </p:nvSpPr>
            <p:spPr>
              <a:xfrm>
                <a:off x="0" y="-38100"/>
                <a:ext cx="1125604" cy="63729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5933197" cy="5933197"/>
            </a:xfrm>
            <a:custGeom>
              <a:avLst/>
              <a:gdLst/>
              <a:ahLst/>
              <a:cxnLst/>
              <a:rect r="r" b="b" t="t" l="l"/>
              <a:pathLst>
                <a:path h="5933197" w="5933197">
                  <a:moveTo>
                    <a:pt x="0" y="0"/>
                  </a:moveTo>
                  <a:lnTo>
                    <a:pt x="5933197" y="0"/>
                  </a:lnTo>
                  <a:lnTo>
                    <a:pt x="5933197" y="5933197"/>
                  </a:lnTo>
                  <a:lnTo>
                    <a:pt x="0" y="593319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27" id="27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5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207263" y="3835961"/>
            <a:ext cx="1167788" cy="408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56"/>
              </a:lnSpc>
              <a:spcBef>
                <a:spcPct val="0"/>
              </a:spcBef>
            </a:pPr>
            <a:r>
              <a:rPr lang="en-US" sz="2469">
                <a:solidFill>
                  <a:srgbClr val="ABCBCA"/>
                </a:solidFill>
                <a:latin typeface="Anton"/>
                <a:ea typeface="Anton"/>
                <a:cs typeface="Anton"/>
                <a:sym typeface="Anton"/>
              </a:rPr>
              <a:t>Solutions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3210871" y="54928"/>
            <a:ext cx="5938986" cy="24633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151"/>
              </a:lnSpc>
            </a:pPr>
            <a:r>
              <a:rPr lang="en-US" sz="14393">
                <a:solidFill>
                  <a:srgbClr val="ABCBCA"/>
                </a:solidFill>
                <a:latin typeface="Anton"/>
                <a:ea typeface="Anton"/>
                <a:cs typeface="Anton"/>
                <a:sym typeface="Anton"/>
              </a:rPr>
              <a:t>Solution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782663" y="4534972"/>
            <a:ext cx="8205172" cy="30560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55433" indent="-377717" lvl="1">
              <a:lnSpc>
                <a:spcPts val="4898"/>
              </a:lnSpc>
              <a:spcBef>
                <a:spcPct val="0"/>
              </a:spcBef>
              <a:buFont typeface="Arial"/>
              <a:buChar char="•"/>
            </a:pPr>
            <a:r>
              <a:rPr lang="en-US" sz="3498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AI-based recommendations</a:t>
            </a:r>
          </a:p>
          <a:p>
            <a:pPr algn="ctr" marL="755433" indent="-377717" lvl="1">
              <a:lnSpc>
                <a:spcPts val="4898"/>
              </a:lnSpc>
              <a:spcBef>
                <a:spcPct val="0"/>
              </a:spcBef>
              <a:buFont typeface="Arial"/>
              <a:buChar char="•"/>
            </a:pPr>
            <a:r>
              <a:rPr lang="en-US" sz="3498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Budget planning tools</a:t>
            </a:r>
          </a:p>
          <a:p>
            <a:pPr algn="ctr" marL="755433" indent="-377717" lvl="1">
              <a:lnSpc>
                <a:spcPts val="4898"/>
              </a:lnSpc>
              <a:spcBef>
                <a:spcPct val="0"/>
              </a:spcBef>
              <a:buFont typeface="Arial"/>
              <a:buChar char="•"/>
            </a:pPr>
            <a:r>
              <a:rPr lang="en-US" sz="3498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Efficient itinerary planner and cost</a:t>
            </a:r>
          </a:p>
          <a:p>
            <a:pPr algn="ctr" marL="755433" indent="-377717" lvl="1">
              <a:lnSpc>
                <a:spcPts val="4898"/>
              </a:lnSpc>
              <a:spcBef>
                <a:spcPct val="0"/>
              </a:spcBef>
              <a:buFont typeface="Arial"/>
              <a:buChar char="•"/>
            </a:pPr>
            <a:r>
              <a:rPr lang="en-US" sz="3498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Multiple packages</a:t>
            </a:r>
          </a:p>
          <a:p>
            <a:pPr algn="ctr" marL="755433" indent="-377717" lvl="1">
              <a:lnSpc>
                <a:spcPts val="4898"/>
              </a:lnSpc>
              <a:spcBef>
                <a:spcPct val="0"/>
              </a:spcBef>
              <a:buFont typeface="Arial"/>
              <a:buChar char="•"/>
            </a:pPr>
            <a:r>
              <a:rPr lang="en-US" sz="3498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Free Student Internship</a:t>
            </a:r>
          </a:p>
        </p:txBody>
      </p:sp>
    </p:spTree>
  </p:cSld>
  <p:clrMapOvr>
    <a:masterClrMapping/>
  </p:clrMapOvr>
  <p:transition spd="fast">
    <p:wipe dir="l"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C2C4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2169819" cy="2169819"/>
            <a:chOff x="0" y="0"/>
            <a:chExt cx="2893092" cy="2893092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378573" y="378573"/>
              <a:ext cx="2135946" cy="2135946"/>
              <a:chOff x="0" y="0"/>
              <a:chExt cx="812800" cy="81280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ABCBCA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893092" cy="2893092"/>
            </a:xfrm>
            <a:custGeom>
              <a:avLst/>
              <a:gdLst/>
              <a:ahLst/>
              <a:cxnLst/>
              <a:rect r="r" b="b" t="t" l="l"/>
              <a:pathLst>
                <a:path h="2893092" w="2893092">
                  <a:moveTo>
                    <a:pt x="0" y="0"/>
                  </a:moveTo>
                  <a:lnTo>
                    <a:pt x="2893092" y="0"/>
                  </a:lnTo>
                  <a:lnTo>
                    <a:pt x="2893092" y="2893092"/>
                  </a:lnTo>
                  <a:lnTo>
                    <a:pt x="0" y="289309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AutoShape 7" id="7"/>
          <p:cNvSpPr/>
          <p:nvPr/>
        </p:nvSpPr>
        <p:spPr>
          <a:xfrm>
            <a:off x="1023325" y="2580913"/>
            <a:ext cx="0" cy="6677387"/>
          </a:xfrm>
          <a:prstGeom prst="line">
            <a:avLst/>
          </a:prstGeom>
          <a:ln cap="flat" w="38100">
            <a:solidFill>
              <a:srgbClr val="ABCBCA"/>
            </a:solidFill>
            <a:prstDash val="solid"/>
            <a:headEnd type="oval" len="lg" w="lg"/>
            <a:tailEnd type="oval" len="lg" w="lg"/>
          </a:ln>
        </p:spPr>
      </p:sp>
      <p:grpSp>
        <p:nvGrpSpPr>
          <p:cNvPr name="Group 8" id="8"/>
          <p:cNvGrpSpPr/>
          <p:nvPr/>
        </p:nvGrpSpPr>
        <p:grpSpPr>
          <a:xfrm rot="0">
            <a:off x="15144750" y="9096375"/>
            <a:ext cx="1419355" cy="616598"/>
            <a:chOff x="0" y="0"/>
            <a:chExt cx="1892473" cy="822130"/>
          </a:xfrm>
        </p:grpSpPr>
        <p:grpSp>
          <p:nvGrpSpPr>
            <p:cNvPr name="Group 9" id="9"/>
            <p:cNvGrpSpPr/>
            <p:nvPr/>
          </p:nvGrpSpPr>
          <p:grpSpPr>
            <a:xfrm rot="0">
              <a:off x="1070343" y="0"/>
              <a:ext cx="822130" cy="822130"/>
              <a:chOff x="0" y="0"/>
              <a:chExt cx="812800" cy="81280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ABCBCA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AutoShape 12" id="12"/>
            <p:cNvSpPr/>
            <p:nvPr/>
          </p:nvSpPr>
          <p:spPr>
            <a:xfrm>
              <a:off x="1321661" y="411065"/>
              <a:ext cx="319493" cy="0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arrow" len="sm" w="med"/>
            </a:ln>
          </p:spPr>
        </p:sp>
        <p:grpSp>
          <p:nvGrpSpPr>
            <p:cNvPr name="Group 13" id="13"/>
            <p:cNvGrpSpPr/>
            <p:nvPr/>
          </p:nvGrpSpPr>
          <p:grpSpPr>
            <a:xfrm rot="-10800000">
              <a:off x="0" y="0"/>
              <a:ext cx="822130" cy="822130"/>
              <a:chOff x="0" y="0"/>
              <a:chExt cx="812800" cy="812800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ABCBCA"/>
              </a:solidFill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AutoShape 16" id="16"/>
            <p:cNvSpPr/>
            <p:nvPr/>
          </p:nvSpPr>
          <p:spPr>
            <a:xfrm flipH="true">
              <a:off x="251318" y="411065"/>
              <a:ext cx="319493" cy="0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arrow" len="sm" w="med"/>
            </a:ln>
          </p:spPr>
        </p:sp>
      </p:grpSp>
      <p:grpSp>
        <p:nvGrpSpPr>
          <p:cNvPr name="Group 17" id="17"/>
          <p:cNvGrpSpPr/>
          <p:nvPr/>
        </p:nvGrpSpPr>
        <p:grpSpPr>
          <a:xfrm rot="0">
            <a:off x="937268" y="5007384"/>
            <a:ext cx="189102" cy="189102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BCBCA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3748086" y="5287193"/>
            <a:ext cx="10805503" cy="7942215"/>
            <a:chOff x="0" y="0"/>
            <a:chExt cx="1105827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105827" cy="812800"/>
            </a:xfrm>
            <a:custGeom>
              <a:avLst/>
              <a:gdLst/>
              <a:ahLst/>
              <a:cxnLst/>
              <a:rect r="r" b="b" t="t" l="l"/>
              <a:pathLst>
                <a:path h="812800" w="1105827">
                  <a:moveTo>
                    <a:pt x="16479" y="0"/>
                  </a:moveTo>
                  <a:lnTo>
                    <a:pt x="1089348" y="0"/>
                  </a:lnTo>
                  <a:cubicBezTo>
                    <a:pt x="1093718" y="0"/>
                    <a:pt x="1097910" y="1736"/>
                    <a:pt x="1101000" y="4827"/>
                  </a:cubicBezTo>
                  <a:cubicBezTo>
                    <a:pt x="1104091" y="7917"/>
                    <a:pt x="1105827" y="12109"/>
                    <a:pt x="1105827" y="16479"/>
                  </a:cubicBezTo>
                  <a:lnTo>
                    <a:pt x="1105827" y="796321"/>
                  </a:lnTo>
                  <a:cubicBezTo>
                    <a:pt x="1105827" y="805422"/>
                    <a:pt x="1098449" y="812800"/>
                    <a:pt x="1089348" y="812800"/>
                  </a:cubicBezTo>
                  <a:lnTo>
                    <a:pt x="16479" y="812800"/>
                  </a:lnTo>
                  <a:cubicBezTo>
                    <a:pt x="7378" y="812800"/>
                    <a:pt x="0" y="805422"/>
                    <a:pt x="0" y="796321"/>
                  </a:cubicBezTo>
                  <a:lnTo>
                    <a:pt x="0" y="16479"/>
                  </a:lnTo>
                  <a:cubicBezTo>
                    <a:pt x="0" y="7378"/>
                    <a:pt x="7378" y="0"/>
                    <a:pt x="16479" y="0"/>
                  </a:cubicBezTo>
                  <a:close/>
                </a:path>
              </a:pathLst>
            </a:custGeom>
            <a:blipFill>
              <a:blip r:embed="rId4"/>
              <a:stretch>
                <a:fillRect l="-15119" t="0" r="-15119" b="0"/>
              </a:stretch>
            </a:blip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6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295142" y="4878577"/>
            <a:ext cx="1436313" cy="408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56"/>
              </a:lnSpc>
              <a:spcBef>
                <a:spcPct val="0"/>
              </a:spcBef>
            </a:pPr>
            <a:r>
              <a:rPr lang="en-US" sz="2469">
                <a:solidFill>
                  <a:srgbClr val="ABCBCA"/>
                </a:solidFill>
                <a:latin typeface="Anton"/>
                <a:ea typeface="Anton"/>
                <a:cs typeface="Anton"/>
                <a:sym typeface="Anton"/>
              </a:rPr>
              <a:t>Key &amp; Value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6476695" y="4138248"/>
            <a:ext cx="5223034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759"/>
              </a:lnSpc>
              <a:spcBef>
                <a:spcPct val="0"/>
              </a:spcBef>
            </a:pPr>
            <a:r>
              <a:rPr lang="en-US" sz="3399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Convenience in Planning 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0302783" y="2557902"/>
            <a:ext cx="3879890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759"/>
              </a:lnSpc>
              <a:spcBef>
                <a:spcPct val="0"/>
              </a:spcBef>
            </a:pPr>
            <a:r>
              <a:rPr lang="en-US" sz="3399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Localized Content 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4105327" y="3295143"/>
            <a:ext cx="3897868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759"/>
              </a:lnSpc>
              <a:spcBef>
                <a:spcPct val="0"/>
              </a:spcBef>
            </a:pPr>
            <a:r>
              <a:rPr lang="en-US" sz="3399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Support and Trust 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0302783" y="3295143"/>
            <a:ext cx="3529370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759"/>
              </a:lnSpc>
              <a:spcBef>
                <a:spcPct val="0"/>
              </a:spcBef>
            </a:pPr>
            <a:r>
              <a:rPr lang="en-US" sz="3399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Health insurance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4105327" y="2557902"/>
            <a:ext cx="3936802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759"/>
              </a:lnSpc>
              <a:spcBef>
                <a:spcPct val="0"/>
              </a:spcBef>
            </a:pPr>
            <a:r>
              <a:rPr lang="en-US" sz="3399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Cost-Effectiveness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2570071" y="231206"/>
            <a:ext cx="6978015" cy="20480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6792"/>
              </a:lnSpc>
              <a:spcBef>
                <a:spcPct val="0"/>
              </a:spcBef>
            </a:pPr>
            <a:r>
              <a:rPr lang="en-US" sz="11994" strike="noStrike" u="none">
                <a:solidFill>
                  <a:srgbClr val="ABCBCA"/>
                </a:solidFill>
                <a:latin typeface="Anton"/>
                <a:ea typeface="Anton"/>
                <a:cs typeface="Anton"/>
                <a:sym typeface="Anton"/>
              </a:rPr>
              <a:t>Key &amp; Value</a:t>
            </a:r>
          </a:p>
        </p:txBody>
      </p:sp>
      <p:sp>
        <p:nvSpPr>
          <p:cNvPr name="Freeform 30" id="30"/>
          <p:cNvSpPr/>
          <p:nvPr/>
        </p:nvSpPr>
        <p:spPr>
          <a:xfrm flipH="false" flipV="false" rot="8900135">
            <a:off x="13745078" y="-345238"/>
            <a:ext cx="2234606" cy="2860295"/>
          </a:xfrm>
          <a:custGeom>
            <a:avLst/>
            <a:gdLst/>
            <a:ahLst/>
            <a:cxnLst/>
            <a:rect r="r" b="b" t="t" l="l"/>
            <a:pathLst>
              <a:path h="2860295" w="2234606">
                <a:moveTo>
                  <a:pt x="0" y="0"/>
                </a:moveTo>
                <a:lnTo>
                  <a:pt x="2234605" y="0"/>
                </a:lnTo>
                <a:lnTo>
                  <a:pt x="2234605" y="2860295"/>
                </a:lnTo>
                <a:lnTo>
                  <a:pt x="0" y="286029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wipe dir="l"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C2C4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7</a:t>
            </a:r>
          </a:p>
        </p:txBody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8839121" y="2483231"/>
            <a:ext cx="9468773" cy="6677114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2567559" y="2948762"/>
            <a:ext cx="5870924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34059" indent="-367030" lvl="1">
              <a:lnSpc>
                <a:spcPts val="475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3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</a:t>
            </a:r>
            <a:r>
              <a:rPr lang="en-US" b="true" sz="3399" strike="noStrike" u="non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latform development :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483438" y="5005705"/>
            <a:ext cx="6116549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34059" indent="-367030" lvl="1">
              <a:lnSpc>
                <a:spcPts val="475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3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</a:t>
            </a:r>
            <a:r>
              <a:rPr lang="en-US" b="true" sz="3399" strike="noStrike" u="non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perations and support :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567559" y="7062648"/>
            <a:ext cx="4769340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34059" indent="-367030" lvl="1">
              <a:lnSpc>
                <a:spcPts val="475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3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</a:t>
            </a:r>
            <a:r>
              <a:rPr lang="en-US" b="true" sz="3399" strike="noStrike" u="non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arketing efforts :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949909" y="271616"/>
            <a:ext cx="4784527" cy="20480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6792"/>
              </a:lnSpc>
              <a:spcBef>
                <a:spcPct val="0"/>
              </a:spcBef>
            </a:pPr>
            <a:r>
              <a:rPr lang="en-US" sz="11994" strike="noStrike" u="none">
                <a:solidFill>
                  <a:srgbClr val="ABCBCA"/>
                </a:solidFill>
                <a:latin typeface="Anton"/>
                <a:ea typeface="Anton"/>
                <a:cs typeface="Anton"/>
                <a:sym typeface="Anton"/>
              </a:rPr>
              <a:t>Funding</a:t>
            </a:r>
          </a:p>
        </p:txBody>
      </p:sp>
      <p:sp>
        <p:nvSpPr>
          <p:cNvPr name="AutoShape 8" id="8"/>
          <p:cNvSpPr/>
          <p:nvPr/>
        </p:nvSpPr>
        <p:spPr>
          <a:xfrm>
            <a:off x="1023325" y="2580913"/>
            <a:ext cx="0" cy="6677387"/>
          </a:xfrm>
          <a:prstGeom prst="line">
            <a:avLst/>
          </a:prstGeom>
          <a:ln cap="flat" w="38100">
            <a:solidFill>
              <a:srgbClr val="ABCBCA"/>
            </a:solidFill>
            <a:prstDash val="solid"/>
            <a:headEnd type="oval" len="lg" w="lg"/>
            <a:tailEnd type="oval" len="lg" w="lg"/>
          </a:ln>
        </p:spPr>
      </p:sp>
      <p:grpSp>
        <p:nvGrpSpPr>
          <p:cNvPr name="Group 9" id="9"/>
          <p:cNvGrpSpPr/>
          <p:nvPr/>
        </p:nvGrpSpPr>
        <p:grpSpPr>
          <a:xfrm rot="0">
            <a:off x="928774" y="5676802"/>
            <a:ext cx="189102" cy="189102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BCBCA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331123" y="5547995"/>
            <a:ext cx="984825" cy="408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56"/>
              </a:lnSpc>
              <a:spcBef>
                <a:spcPct val="0"/>
              </a:spcBef>
            </a:pPr>
            <a:r>
              <a:rPr lang="en-US" sz="2469">
                <a:solidFill>
                  <a:srgbClr val="ABCBCA"/>
                </a:solidFill>
                <a:latin typeface="Anton"/>
                <a:ea typeface="Anton"/>
                <a:cs typeface="Anton"/>
                <a:sym typeface="Anton"/>
              </a:rPr>
              <a:t>Funding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295989" y="3684359"/>
            <a:ext cx="2903815" cy="3892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220"/>
              </a:lnSpc>
              <a:spcBef>
                <a:spcPct val="0"/>
              </a:spcBef>
            </a:pPr>
            <a:r>
              <a:rPr lang="en-US" sz="2300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Programmer salaries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3295989" y="4234833"/>
            <a:ext cx="1025366" cy="3892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220"/>
              </a:lnSpc>
              <a:spcBef>
                <a:spcPct val="0"/>
              </a:spcBef>
            </a:pPr>
            <a:r>
              <a:rPr lang="en-US" sz="23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API key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3295989" y="5775379"/>
            <a:ext cx="2467332" cy="3892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220"/>
              </a:lnSpc>
              <a:spcBef>
                <a:spcPct val="0"/>
              </a:spcBef>
            </a:pPr>
            <a:r>
              <a:rPr lang="en-US" sz="2300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Customer service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3295989" y="6353917"/>
            <a:ext cx="2636877" cy="3892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220"/>
              </a:lnSpc>
              <a:spcBef>
                <a:spcPct val="0"/>
              </a:spcBef>
            </a:pPr>
            <a:r>
              <a:rPr lang="en-US" sz="2300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Tour guide salaries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3235386" y="7795438"/>
            <a:ext cx="2171938" cy="3892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220"/>
              </a:lnSpc>
              <a:spcBef>
                <a:spcPct val="0"/>
              </a:spcBef>
            </a:pPr>
            <a:r>
              <a:rPr lang="en-US" sz="2300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The influencers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3218777" y="8323655"/>
            <a:ext cx="2384584" cy="3892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220"/>
              </a:lnSpc>
              <a:spcBef>
                <a:spcPct val="0"/>
              </a:spcBef>
            </a:pPr>
            <a:r>
              <a:rPr lang="en-US" sz="23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Social media Ads</a:t>
            </a:r>
          </a:p>
        </p:txBody>
      </p:sp>
    </p:spTree>
  </p:cSld>
  <p:clrMapOvr>
    <a:masterClrMapping/>
  </p:clrMapOvr>
  <p:transition spd="fast">
    <p:wipe dir="l"/>
  </p:transition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C2C4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439615" y="2841227"/>
            <a:ext cx="4582270" cy="2302159"/>
            <a:chOff x="0" y="0"/>
            <a:chExt cx="6109693" cy="306954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489990" y="0"/>
              <a:ext cx="5078638" cy="2272690"/>
            </a:xfrm>
            <a:custGeom>
              <a:avLst/>
              <a:gdLst/>
              <a:ahLst/>
              <a:cxnLst/>
              <a:rect r="r" b="b" t="t" l="l"/>
              <a:pathLst>
                <a:path h="2272690" w="5078638">
                  <a:moveTo>
                    <a:pt x="0" y="0"/>
                  </a:moveTo>
                  <a:lnTo>
                    <a:pt x="5078638" y="0"/>
                  </a:lnTo>
                  <a:lnTo>
                    <a:pt x="5078638" y="2272690"/>
                  </a:lnTo>
                  <a:lnTo>
                    <a:pt x="0" y="227269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4" id="4"/>
            <p:cNvSpPr txBox="true"/>
            <p:nvPr/>
          </p:nvSpPr>
          <p:spPr>
            <a:xfrm rot="0">
              <a:off x="206700" y="626787"/>
              <a:ext cx="5696293" cy="94291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986"/>
                </a:lnSpc>
                <a:spcBef>
                  <a:spcPct val="0"/>
                </a:spcBef>
              </a:pPr>
              <a:r>
                <a:rPr lang="en-US" b="true" sz="4275">
                  <a:solidFill>
                    <a:srgbClr val="0C2C47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Phase 1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2438886"/>
              <a:ext cx="6109693" cy="6306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021"/>
                </a:lnSpc>
              </a:pPr>
              <a:r>
                <a:rPr lang="en-US" sz="2872" b="true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Local market penetration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0685701" y="2841227"/>
            <a:ext cx="4856506" cy="2302159"/>
            <a:chOff x="0" y="0"/>
            <a:chExt cx="6475341" cy="306954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628947" y="0"/>
              <a:ext cx="5094200" cy="2279655"/>
            </a:xfrm>
            <a:custGeom>
              <a:avLst/>
              <a:gdLst/>
              <a:ahLst/>
              <a:cxnLst/>
              <a:rect r="r" b="b" t="t" l="l"/>
              <a:pathLst>
                <a:path h="2279655" w="5094200">
                  <a:moveTo>
                    <a:pt x="0" y="0"/>
                  </a:moveTo>
                  <a:lnTo>
                    <a:pt x="5094200" y="0"/>
                  </a:lnTo>
                  <a:lnTo>
                    <a:pt x="5094200" y="2279655"/>
                  </a:lnTo>
                  <a:lnTo>
                    <a:pt x="0" y="227965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8" id="8"/>
            <p:cNvSpPr txBox="true"/>
            <p:nvPr/>
          </p:nvSpPr>
          <p:spPr>
            <a:xfrm rot="0">
              <a:off x="628947" y="676075"/>
              <a:ext cx="5094200" cy="8513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353"/>
                </a:lnSpc>
                <a:spcBef>
                  <a:spcPct val="0"/>
                </a:spcBef>
              </a:pPr>
              <a:r>
                <a:rPr lang="en-US" b="true" sz="3823">
                  <a:solidFill>
                    <a:srgbClr val="0C2C47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Phase 2 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2508360"/>
              <a:ext cx="6475341" cy="56118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568"/>
                </a:lnSpc>
              </a:pPr>
              <a:r>
                <a:rPr lang="en-US" sz="2549" b="true">
                  <a:solidFill>
                    <a:srgbClr val="FEFEFE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Regional Expansion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7510801" y="6204015"/>
            <a:ext cx="4856506" cy="2289781"/>
            <a:chOff x="0" y="0"/>
            <a:chExt cx="6475341" cy="3053041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604295" y="0"/>
              <a:ext cx="4816002" cy="2155161"/>
            </a:xfrm>
            <a:custGeom>
              <a:avLst/>
              <a:gdLst/>
              <a:ahLst/>
              <a:cxnLst/>
              <a:rect r="r" b="b" t="t" l="l"/>
              <a:pathLst>
                <a:path h="2155161" w="4816002">
                  <a:moveTo>
                    <a:pt x="0" y="0"/>
                  </a:moveTo>
                  <a:lnTo>
                    <a:pt x="4816002" y="0"/>
                  </a:lnTo>
                  <a:lnTo>
                    <a:pt x="4816002" y="2155161"/>
                  </a:lnTo>
                  <a:lnTo>
                    <a:pt x="0" y="215516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2" id="12"/>
            <p:cNvSpPr txBox="true"/>
            <p:nvPr/>
          </p:nvSpPr>
          <p:spPr>
            <a:xfrm rot="0">
              <a:off x="854568" y="644517"/>
              <a:ext cx="4816002" cy="7994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060"/>
                </a:lnSpc>
                <a:spcBef>
                  <a:spcPct val="0"/>
                </a:spcBef>
              </a:pPr>
              <a:r>
                <a:rPr lang="en-US" b="true" sz="3614">
                  <a:solidFill>
                    <a:srgbClr val="0C2C47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Phase 3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2491856"/>
              <a:ext cx="6475341" cy="56118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568"/>
                </a:lnSpc>
              </a:pPr>
              <a:r>
                <a:rPr lang="en-US" sz="2549" b="true">
                  <a:solidFill>
                    <a:srgbClr val="FEFEFE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Global Scalingon</a:t>
              </a: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7430750" y="7701597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8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-834149" y="71510"/>
            <a:ext cx="12147638" cy="19369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5740"/>
              </a:lnSpc>
              <a:spcBef>
                <a:spcPct val="0"/>
              </a:spcBef>
            </a:pPr>
            <a:r>
              <a:rPr lang="en-US" sz="11242" strike="noStrike" u="none">
                <a:solidFill>
                  <a:srgbClr val="ABCBCA"/>
                </a:solidFill>
                <a:latin typeface="Anton"/>
                <a:ea typeface="Anton"/>
                <a:cs typeface="Anton"/>
                <a:sym typeface="Anton"/>
              </a:rPr>
              <a:t>Growth Stratege</a:t>
            </a:r>
          </a:p>
        </p:txBody>
      </p:sp>
      <p:sp>
        <p:nvSpPr>
          <p:cNvPr name="AutoShape 16" id="16"/>
          <p:cNvSpPr/>
          <p:nvPr/>
        </p:nvSpPr>
        <p:spPr>
          <a:xfrm>
            <a:off x="1023325" y="2580913"/>
            <a:ext cx="0" cy="6677387"/>
          </a:xfrm>
          <a:prstGeom prst="line">
            <a:avLst/>
          </a:prstGeom>
          <a:ln cap="flat" w="38100">
            <a:solidFill>
              <a:srgbClr val="ABCBCA"/>
            </a:solidFill>
            <a:prstDash val="solid"/>
            <a:headEnd type="oval" len="lg" w="lg"/>
            <a:tailEnd type="oval" len="lg" w="lg"/>
          </a:ln>
        </p:spPr>
      </p:sp>
      <p:grpSp>
        <p:nvGrpSpPr>
          <p:cNvPr name="Group 17" id="17"/>
          <p:cNvGrpSpPr/>
          <p:nvPr/>
        </p:nvGrpSpPr>
        <p:grpSpPr>
          <a:xfrm rot="0">
            <a:off x="920280" y="7002392"/>
            <a:ext cx="189102" cy="189102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BCBCA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310615" y="6873586"/>
            <a:ext cx="2020517" cy="408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56"/>
              </a:lnSpc>
              <a:spcBef>
                <a:spcPct val="0"/>
              </a:spcBef>
            </a:pPr>
            <a:r>
              <a:rPr lang="en-US" sz="2469">
                <a:solidFill>
                  <a:srgbClr val="ABCBCA"/>
                </a:solidFill>
                <a:latin typeface="Anton"/>
                <a:ea typeface="Anton"/>
                <a:cs typeface="Anton"/>
                <a:sym typeface="Anton"/>
              </a:rPr>
              <a:t>Growth Stratege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C2C4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9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191014" y="-420725"/>
            <a:ext cx="9950453" cy="24633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0151"/>
              </a:lnSpc>
              <a:spcBef>
                <a:spcPct val="0"/>
              </a:spcBef>
            </a:pPr>
            <a:r>
              <a:rPr lang="en-US" sz="14393">
                <a:solidFill>
                  <a:srgbClr val="ABCBCA"/>
                </a:solidFill>
                <a:latin typeface="Anton"/>
                <a:ea typeface="Anton"/>
                <a:cs typeface="Anton"/>
                <a:sym typeface="Anton"/>
              </a:rPr>
              <a:t>T</a:t>
            </a:r>
            <a:r>
              <a:rPr lang="en-US" sz="14393" strike="noStrike" u="none">
                <a:solidFill>
                  <a:srgbClr val="ABCBCA"/>
                </a:solidFill>
                <a:latin typeface="Anton"/>
                <a:ea typeface="Anton"/>
                <a:cs typeface="Anton"/>
                <a:sym typeface="Anton"/>
              </a:rPr>
              <a:t>imeline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876301" y="8992366"/>
            <a:ext cx="2824554" cy="6200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83"/>
              </a:lnSpc>
              <a:spcBef>
                <a:spcPct val="0"/>
              </a:spcBef>
            </a:pPr>
            <a:r>
              <a:rPr lang="en-US" sz="363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Focus Group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2076485" y="8992366"/>
            <a:ext cx="1394291" cy="6200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83"/>
              </a:lnSpc>
              <a:spcBef>
                <a:spcPct val="0"/>
              </a:spcBef>
            </a:pPr>
            <a:r>
              <a:rPr lang="en-US" sz="363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Lunch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3326578" y="2959865"/>
            <a:ext cx="14521847" cy="6099176"/>
          </a:xfrm>
          <a:custGeom>
            <a:avLst/>
            <a:gdLst/>
            <a:ahLst/>
            <a:cxnLst/>
            <a:rect r="r" b="b" t="t" l="l"/>
            <a:pathLst>
              <a:path h="6099176" w="14521847">
                <a:moveTo>
                  <a:pt x="0" y="0"/>
                </a:moveTo>
                <a:lnTo>
                  <a:pt x="14521847" y="0"/>
                </a:lnTo>
                <a:lnTo>
                  <a:pt x="14521847" y="6099176"/>
                </a:lnTo>
                <a:lnTo>
                  <a:pt x="0" y="60991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459063" y="2339809"/>
            <a:ext cx="2143861" cy="6200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83"/>
              </a:lnSpc>
              <a:spcBef>
                <a:spcPct val="0"/>
              </a:spcBef>
            </a:pPr>
            <a:r>
              <a:rPr lang="en-US" sz="363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Design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038114" y="2339809"/>
            <a:ext cx="2127446" cy="6200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83"/>
              </a:lnSpc>
              <a:spcBef>
                <a:spcPct val="0"/>
              </a:spcBef>
            </a:pPr>
            <a:r>
              <a:rPr lang="en-US" sz="363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Feedback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4081728" y="2306259"/>
            <a:ext cx="2792254" cy="6536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91"/>
              </a:lnSpc>
              <a:spcBef>
                <a:spcPct val="0"/>
              </a:spcBef>
            </a:pPr>
            <a:r>
              <a:rPr lang="en-US" sz="385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Future Plan</a:t>
            </a:r>
          </a:p>
        </p:txBody>
      </p:sp>
      <p:sp>
        <p:nvSpPr>
          <p:cNvPr name="AutoShape 10" id="10"/>
          <p:cNvSpPr/>
          <p:nvPr/>
        </p:nvSpPr>
        <p:spPr>
          <a:xfrm>
            <a:off x="1023325" y="2580913"/>
            <a:ext cx="0" cy="6677387"/>
          </a:xfrm>
          <a:prstGeom prst="line">
            <a:avLst/>
          </a:prstGeom>
          <a:ln cap="flat" w="38100">
            <a:solidFill>
              <a:srgbClr val="ABCBCA"/>
            </a:solidFill>
            <a:prstDash val="solid"/>
            <a:headEnd type="oval" len="lg" w="lg"/>
            <a:tailEnd type="oval" len="lg" w="lg"/>
          </a:ln>
        </p:spPr>
      </p:sp>
      <p:grpSp>
        <p:nvGrpSpPr>
          <p:cNvPr name="Group 11" id="11"/>
          <p:cNvGrpSpPr/>
          <p:nvPr/>
        </p:nvGrpSpPr>
        <p:grpSpPr>
          <a:xfrm rot="0">
            <a:off x="937268" y="7698896"/>
            <a:ext cx="189102" cy="189102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BCBCA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304804" y="7570089"/>
            <a:ext cx="1054452" cy="408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56"/>
              </a:lnSpc>
              <a:spcBef>
                <a:spcPct val="0"/>
              </a:spcBef>
            </a:pPr>
            <a:r>
              <a:rPr lang="en-US" sz="2469">
                <a:solidFill>
                  <a:srgbClr val="ABCBCA"/>
                </a:solidFill>
                <a:latin typeface="Anton"/>
                <a:ea typeface="Anton"/>
                <a:cs typeface="Anton"/>
                <a:sym typeface="Anton"/>
              </a:rPr>
              <a:t>Timeline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DAGX_f8hPw8</dc:identifier>
  <dcterms:modified xsi:type="dcterms:W3CDTF">2011-08-01T06:04:30Z</dcterms:modified>
  <cp:revision>1</cp:revision>
  <dc:title>TraviAlone - DevFest</dc:title>
</cp:coreProperties>
</file>