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Now Bold" charset="1" panose="00000800000000000000"/>
      <p:regular r:id="rId21"/>
    </p:embeddedFont>
    <p:embeddedFont>
      <p:font typeface="Lexend Exa" charset="1" panose="00000000000000000000"/>
      <p:regular r:id="rId22"/>
    </p:embeddedFont>
    <p:embeddedFont>
      <p:font typeface="Halimum" charset="1" panose="00000000000000000000"/>
      <p:regular r:id="rId23"/>
    </p:embeddedFont>
    <p:embeddedFont>
      <p:font typeface="Courier Prime" charset="1" panose="00000509000000000000"/>
      <p:regular r:id="rId24"/>
    </p:embeddedFont>
    <p:embeddedFont>
      <p:font typeface="Canva Sans Bold" charset="1" panose="020B0803030501040103"/>
      <p:regular r:id="rId25"/>
    </p:embeddedFont>
    <p:embeddedFont>
      <p:font typeface="Now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964178" y="1028700"/>
            <a:ext cx="5929759" cy="5929759"/>
          </a:xfrm>
          <a:custGeom>
            <a:avLst/>
            <a:gdLst/>
            <a:ahLst/>
            <a:cxnLst/>
            <a:rect r="r" b="b" t="t" l="l"/>
            <a:pathLst>
              <a:path h="5929759" w="5929759">
                <a:moveTo>
                  <a:pt x="0" y="0"/>
                </a:moveTo>
                <a:lnTo>
                  <a:pt x="5929760" y="0"/>
                </a:lnTo>
                <a:lnTo>
                  <a:pt x="5929760" y="5929759"/>
                </a:lnTo>
                <a:lnTo>
                  <a:pt x="0" y="592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11726" y="4448635"/>
            <a:ext cx="12447574" cy="2821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b="true" sz="8000">
                <a:solidFill>
                  <a:srgbClr val="E2CDB8"/>
                </a:solidFill>
                <a:latin typeface="Now Bold"/>
                <a:ea typeface="Now Bold"/>
                <a:cs typeface="Now Bold"/>
                <a:sym typeface="Now Bold"/>
              </a:rPr>
              <a:t>LAND TYPE 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11726" y="3518917"/>
            <a:ext cx="12447574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DEPI GRADUATION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11726" y="7454802"/>
            <a:ext cx="1244757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PRESENTED BY OUR TEAM...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76274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DEPI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353550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987889" y="1576502"/>
            <a:ext cx="9271411" cy="2305324"/>
          </a:xfrm>
          <a:custGeom>
            <a:avLst/>
            <a:gdLst/>
            <a:ahLst/>
            <a:cxnLst/>
            <a:rect r="r" b="b" t="t" l="l"/>
            <a:pathLst>
              <a:path h="2305324" w="9271411">
                <a:moveTo>
                  <a:pt x="0" y="0"/>
                </a:moveTo>
                <a:lnTo>
                  <a:pt x="9271411" y="0"/>
                </a:lnTo>
                <a:lnTo>
                  <a:pt x="9271411" y="2305324"/>
                </a:lnTo>
                <a:lnTo>
                  <a:pt x="0" y="2305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043751"/>
            <a:ext cx="8115300" cy="3036607"/>
          </a:xfrm>
          <a:custGeom>
            <a:avLst/>
            <a:gdLst/>
            <a:ahLst/>
            <a:cxnLst/>
            <a:rect r="r" b="b" t="t" l="l"/>
            <a:pathLst>
              <a:path h="3036607" w="8115300">
                <a:moveTo>
                  <a:pt x="0" y="0"/>
                </a:moveTo>
                <a:lnTo>
                  <a:pt x="8115300" y="0"/>
                </a:lnTo>
                <a:lnTo>
                  <a:pt x="8115300" y="3036608"/>
                </a:lnTo>
                <a:lnTo>
                  <a:pt x="0" y="3036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52204" y="7242284"/>
            <a:ext cx="8507096" cy="1893471"/>
          </a:xfrm>
          <a:custGeom>
            <a:avLst/>
            <a:gdLst/>
            <a:ahLst/>
            <a:cxnLst/>
            <a:rect r="r" b="b" t="t" l="l"/>
            <a:pathLst>
              <a:path h="1893471" w="8507096">
                <a:moveTo>
                  <a:pt x="0" y="0"/>
                </a:moveTo>
                <a:lnTo>
                  <a:pt x="8507096" y="0"/>
                </a:lnTo>
                <a:lnTo>
                  <a:pt x="8507096" y="1893471"/>
                </a:lnTo>
                <a:lnTo>
                  <a:pt x="0" y="1893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507768"/>
            <a:ext cx="914879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Training and Validation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60558" y="9507768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3840" y="9507768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50228"/>
            <a:ext cx="7914285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Training and Validation: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8430" y="1768480"/>
            <a:ext cx="7723504" cy="190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726" indent="-172863" lvl="1">
              <a:lnSpc>
                <a:spcPts val="2241"/>
              </a:lnSpc>
              <a:spcBef>
                <a:spcPct val="0"/>
              </a:spcBef>
              <a:buFont typeface="Arial"/>
              <a:buChar char="•"/>
            </a:pPr>
            <a:r>
              <a:rPr lang="en-US" sz="1601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EarlyStopping: Halts training if no improvement after 5 epochs (restores best weights)</a:t>
            </a:r>
          </a:p>
          <a:p>
            <a:pPr algn="l" marL="345726" indent="-172863" lvl="1">
              <a:lnSpc>
                <a:spcPts val="2241"/>
              </a:lnSpc>
              <a:spcBef>
                <a:spcPct val="0"/>
              </a:spcBef>
              <a:buFont typeface="Arial"/>
              <a:buChar char="•"/>
            </a:pPr>
            <a:r>
              <a:rPr lang="en-US" sz="1601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ModelCheckpoint: Saves best model automatically ('best_model.keras')</a:t>
            </a:r>
          </a:p>
          <a:p>
            <a:pPr algn="l" marL="345726" indent="-172863" lvl="1">
              <a:lnSpc>
                <a:spcPts val="2241"/>
              </a:lnSpc>
              <a:spcBef>
                <a:spcPct val="0"/>
              </a:spcBef>
              <a:buFont typeface="Arial"/>
              <a:buChar char="•"/>
            </a:pPr>
            <a:r>
              <a:rPr lang="en-US" sz="1601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ReduceLROnPlateau: Cuts learning rate by 90% after 3 stagnant epochs</a:t>
            </a:r>
          </a:p>
          <a:p>
            <a:pPr algn="l" marL="345726" indent="-172863" lvl="1">
              <a:lnSpc>
                <a:spcPts val="2241"/>
              </a:lnSpc>
              <a:spcBef>
                <a:spcPct val="0"/>
              </a:spcBef>
              <a:buFont typeface="Arial"/>
              <a:buChar char="•"/>
            </a:pPr>
            <a:r>
              <a:rPr lang="en-US" sz="1601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TensorBoard: Enables real-time training 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94658" y="4577487"/>
            <a:ext cx="9467604" cy="193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sz="15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Launches model training with:</a:t>
            </a:r>
          </a:p>
          <a:p>
            <a:pPr algn="l" marL="690879" indent="-230293" lvl="2">
              <a:lnSpc>
                <a:spcPts val="2239"/>
              </a:lnSpc>
              <a:spcBef>
                <a:spcPct val="0"/>
              </a:spcBef>
              <a:buFont typeface="Arial"/>
              <a:buChar char="⚬"/>
            </a:pPr>
            <a:r>
              <a:rPr lang="en-US" sz="15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Epochs: Custom EPOCHS setting</a:t>
            </a:r>
          </a:p>
          <a:p>
            <a:pPr algn="l" marL="690879" indent="-230293" lvl="2">
              <a:lnSpc>
                <a:spcPts val="2239"/>
              </a:lnSpc>
              <a:spcBef>
                <a:spcPct val="0"/>
              </a:spcBef>
              <a:buFont typeface="Arial"/>
              <a:buChar char="⚬"/>
            </a:pPr>
            <a:r>
              <a:rPr lang="en-US" sz="15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Data: Uses train/validation generators</a:t>
            </a:r>
          </a:p>
          <a:p>
            <a:pPr algn="l" marL="690879" indent="-230293" lvl="2">
              <a:lnSpc>
                <a:spcPts val="2239"/>
              </a:lnSpc>
              <a:spcBef>
                <a:spcPct val="0"/>
              </a:spcBef>
              <a:buFont typeface="Arial"/>
              <a:buChar char="⚬"/>
            </a:pPr>
            <a:r>
              <a:rPr lang="en-US" sz="15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Callbacks: Applies automated optimization (early stopping, checkpoints, LR adjustment)</a:t>
            </a:r>
          </a:p>
          <a:p>
            <a:pPr algn="l" marL="690879" indent="-230293" lvl="2">
              <a:lnSpc>
                <a:spcPts val="2239"/>
              </a:lnSpc>
              <a:spcBef>
                <a:spcPct val="0"/>
              </a:spcBef>
              <a:buFont typeface="Arial"/>
              <a:buChar char="⚬"/>
            </a:pPr>
            <a:r>
              <a:rPr lang="en-US" sz="15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Progress: Prints start/end notifications</a:t>
            </a:r>
          </a:p>
          <a:p>
            <a:pPr algn="l" marL="345439" indent="-172720" lvl="1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sz="15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Output: Returns history object containing all training metrics.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1587" y="7134225"/>
            <a:ext cx="7900618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100"/>
              </a:lnSpc>
              <a:spcBef>
                <a:spcPct val="0"/>
              </a:spcBef>
              <a:buFont typeface="Arial"/>
              <a:buChar char="•"/>
            </a:pPr>
            <a:r>
              <a:rPr lang="en-US" sz="15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Executes critical test-phase operations:</a:t>
            </a:r>
          </a:p>
          <a:p>
            <a:pPr algn="l" marL="647700" indent="-215900" lvl="2">
              <a:lnSpc>
                <a:spcPts val="2100"/>
              </a:lnSpc>
              <a:spcBef>
                <a:spcPct val="0"/>
              </a:spcBef>
              <a:buFont typeface="Arial"/>
              <a:buChar char="⚬"/>
            </a:pPr>
            <a:r>
              <a:rPr lang="en-US" sz="15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Rigorous Testing: Evaluates model on untouched test set</a:t>
            </a:r>
          </a:p>
          <a:p>
            <a:pPr algn="l" marL="647700" indent="-215900" lvl="2">
              <a:lnSpc>
                <a:spcPts val="2100"/>
              </a:lnSpc>
              <a:spcBef>
                <a:spcPct val="0"/>
              </a:spcBef>
              <a:buFont typeface="Arial"/>
              <a:buChar char="⚬"/>
            </a:pPr>
            <a:r>
              <a:rPr lang="en-US" sz="15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Key Metrics: Calculates loss and accuracy (4 decimal precision)</a:t>
            </a:r>
          </a:p>
          <a:p>
            <a:pPr algn="l" marL="647700" indent="-215900" lvl="2">
              <a:lnSpc>
                <a:spcPts val="2100"/>
              </a:lnSpc>
              <a:spcBef>
                <a:spcPct val="0"/>
              </a:spcBef>
              <a:buFont typeface="Arial"/>
              <a:buChar char="⚬"/>
            </a:pPr>
            <a:r>
              <a:rPr lang="en-US" sz="15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Clear Reporting: Prints formatted results for quick interpretation</a:t>
            </a:r>
          </a:p>
          <a:p>
            <a:pPr algn="l" marL="323850" indent="-161925" lvl="1">
              <a:lnSpc>
                <a:spcPts val="2100"/>
              </a:lnSpc>
              <a:spcBef>
                <a:spcPct val="0"/>
              </a:spcBef>
              <a:buFont typeface="Arial"/>
              <a:buChar char="•"/>
            </a:pPr>
            <a:r>
              <a:rPr lang="en-US" sz="15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Output: Returns exact performance metrics to gauge real-world applicability.</a:t>
            </a:r>
          </a:p>
        </p:txBody>
      </p:sp>
    </p:spTree>
  </p:cSld>
  <p:clrMapOvr>
    <a:masterClrMapping/>
  </p:clrMapOvr>
  <p:transition spd="fast">
    <p:push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0274" y="5238750"/>
            <a:ext cx="3970782" cy="8229600"/>
          </a:xfrm>
          <a:custGeom>
            <a:avLst/>
            <a:gdLst/>
            <a:ahLst/>
            <a:cxnLst/>
            <a:rect r="r" b="b" t="t" l="l"/>
            <a:pathLst>
              <a:path h="8229600" w="3970782">
                <a:moveTo>
                  <a:pt x="0" y="0"/>
                </a:moveTo>
                <a:lnTo>
                  <a:pt x="3970782" y="0"/>
                </a:lnTo>
                <a:lnTo>
                  <a:pt x="39707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9353550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960133" y="1605058"/>
            <a:ext cx="9138418" cy="3198446"/>
          </a:xfrm>
          <a:custGeom>
            <a:avLst/>
            <a:gdLst/>
            <a:ahLst/>
            <a:cxnLst/>
            <a:rect r="r" b="b" t="t" l="l"/>
            <a:pathLst>
              <a:path h="3198446" w="9138418">
                <a:moveTo>
                  <a:pt x="0" y="0"/>
                </a:moveTo>
                <a:lnTo>
                  <a:pt x="9138418" y="0"/>
                </a:lnTo>
                <a:lnTo>
                  <a:pt x="9138418" y="3198447"/>
                </a:lnTo>
                <a:lnTo>
                  <a:pt x="0" y="31984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07768"/>
            <a:ext cx="914879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Training and Validation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360558" y="9507768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3840" y="9507768"/>
            <a:ext cx="866718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07</a:t>
            </a:r>
          </a:p>
          <a:p>
            <a:pPr algn="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50228"/>
            <a:ext cx="7914285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Training and Validation: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7498" y="1547908"/>
            <a:ext cx="6931433" cy="757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Loss Curve: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Both training and validation loss decrease steadily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No significant divergence, suggesting no severe overfitting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Final loss values near zero indicate good convergence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Accuracy Curve: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Training accuracy reaches ~90% (strong learning)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Validation accuracy stabilizes around ~80%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Small gap between curves shows moderate generalization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Key Insight: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Model learns effectively but may benefit from: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Regularization to reduce train-val gap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Early stopping around epoch 15</a:t>
            </a:r>
          </a:p>
        </p:txBody>
      </p:sp>
    </p:spTree>
  </p:cSld>
  <p:clrMapOvr>
    <a:masterClrMapping/>
  </p:clrMapOvr>
  <p:transition spd="fast">
    <p:push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CD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243A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942985" y="2055473"/>
            <a:ext cx="7038238" cy="6176054"/>
          </a:xfrm>
          <a:custGeom>
            <a:avLst/>
            <a:gdLst/>
            <a:ahLst/>
            <a:cxnLst/>
            <a:rect r="r" b="b" t="t" l="l"/>
            <a:pathLst>
              <a:path h="6176054" w="7038238">
                <a:moveTo>
                  <a:pt x="0" y="0"/>
                </a:moveTo>
                <a:lnTo>
                  <a:pt x="7038239" y="0"/>
                </a:lnTo>
                <a:lnTo>
                  <a:pt x="7038239" y="6176054"/>
                </a:lnTo>
                <a:lnTo>
                  <a:pt x="0" y="6176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Confusion Matrix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0228"/>
            <a:ext cx="7914285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1E1E1E"/>
                </a:solidFill>
                <a:latin typeface="Now Bold"/>
                <a:ea typeface="Now Bold"/>
                <a:cs typeface="Now Bold"/>
                <a:sym typeface="Now Bold"/>
              </a:rPr>
              <a:t>Training and Validation: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711" y="2424112"/>
            <a:ext cx="8735274" cy="408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E1E1E"/>
                </a:solidFill>
                <a:latin typeface="Lexend Exa"/>
                <a:ea typeface="Lexend Exa"/>
                <a:cs typeface="Lexend Exa"/>
                <a:sym typeface="Lexend Exa"/>
              </a:rPr>
              <a:t>Confusion Matrix: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1E1E1E"/>
                </a:solidFill>
                <a:latin typeface="Lexend Exa"/>
                <a:ea typeface="Lexend Exa"/>
                <a:cs typeface="Lexend Exa"/>
                <a:sym typeface="Lexend Exa"/>
              </a:rPr>
              <a:t>The confusion matrix provides a detailed breakdown of how well the trained model performs on the test dataset by comparing true labels to predicted labels.</a:t>
            </a:r>
          </a:p>
          <a:p>
            <a:pPr algn="l" marL="1360170" indent="-340042" lvl="3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1E1E1E"/>
                </a:solidFill>
                <a:latin typeface="Lexend Exa"/>
                <a:ea typeface="Lexend Exa"/>
                <a:cs typeface="Lexend Exa"/>
                <a:sym typeface="Lexend Exa"/>
              </a:rPr>
              <a:t>Rows represent the actual classes (ground truth).</a:t>
            </a:r>
          </a:p>
          <a:p>
            <a:pPr algn="l" marL="1360170" indent="-340042" lvl="3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1E1E1E"/>
                </a:solidFill>
                <a:latin typeface="Lexend Exa"/>
                <a:ea typeface="Lexend Exa"/>
                <a:cs typeface="Lexend Exa"/>
                <a:sym typeface="Lexend Exa"/>
              </a:rPr>
              <a:t>Colu</a:t>
            </a:r>
            <a:r>
              <a:rPr lang="en-US" sz="2100">
                <a:solidFill>
                  <a:srgbClr val="1E1E1E"/>
                </a:solidFill>
                <a:latin typeface="Lexend Exa"/>
                <a:ea typeface="Lexend Exa"/>
                <a:cs typeface="Lexend Exa"/>
                <a:sym typeface="Lexend Exa"/>
              </a:rPr>
              <a:t>mns represent the predicted classes.</a:t>
            </a:r>
          </a:p>
          <a:p>
            <a:pPr algn="l" marL="1360170" indent="-340042" lvl="3">
              <a:lnSpc>
                <a:spcPts val="2940"/>
              </a:lnSpc>
              <a:spcBef>
                <a:spcPct val="0"/>
              </a:spcBef>
              <a:buFont typeface="Arial"/>
              <a:buChar char="￭"/>
            </a:pPr>
            <a:r>
              <a:rPr lang="en-US" sz="2100">
                <a:solidFill>
                  <a:srgbClr val="1E1E1E"/>
                </a:solidFill>
                <a:latin typeface="Lexend Exa"/>
                <a:ea typeface="Lexend Exa"/>
                <a:cs typeface="Lexend Exa"/>
                <a:sym typeface="Lexend Exa"/>
              </a:rPr>
              <a:t>Each cell [i, j] shows the number of times images from class i were predicted as class j.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7711" y="6456997"/>
            <a:ext cx="8558473" cy="222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Insights It Offers: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Diagonal cells show correct predictions — the higher these values, the better.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Off-diagonal cells show misclassifications — helping you spot which classes the model confuses.</a:t>
            </a:r>
          </a:p>
        </p:txBody>
      </p:sp>
    </p:spTree>
  </p:cSld>
  <p:clrMapOvr>
    <a:masterClrMapping/>
  </p:clrMapOvr>
  <p:transition spd="fast">
    <p:push dir="u"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09</a:t>
            </a:r>
          </a:p>
        </p:txBody>
      </p:sp>
      <p:sp>
        <p:nvSpPr>
          <p:cNvPr name="AutoShape 6" id="6"/>
          <p:cNvSpPr/>
          <p:nvPr/>
        </p:nvSpPr>
        <p:spPr>
          <a:xfrm rot="5400000">
            <a:off x="16149957" y="1638005"/>
            <a:ext cx="2218686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-5400000">
            <a:off x="15243011" y="4833090"/>
            <a:ext cx="398495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Brand Guidelines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94578"/>
            <a:ext cx="15198431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70825"/>
            <a:ext cx="15565850" cy="683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✅ Successfully trained a deep learning model to classify satellite images into multiple land cover categories using the EuroSAT dataset.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🔍 Performed exploratory data analysis (EDA) to understand class distribution and visualize sample images from each class.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📊 Evaluated model performance using a confusion matrix, identifying both strengths and common misclassification patterns.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💡 Data augmentation and normalization helped improve generalization and model robustness.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🌍 The project demonstrates the potential of AI in geospatial analysis and remote sensing applications, supporting smarter land use and environmental monitoring.</a:t>
            </a:r>
          </a:p>
        </p:txBody>
      </p:sp>
    </p:spTree>
  </p:cSld>
  <p:clrMapOvr>
    <a:masterClrMapping/>
  </p:clrMapOvr>
  <p:transition spd="fast">
    <p:push dir="u"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2CD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243A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-659533" y="7028462"/>
            <a:ext cx="3376466" cy="0"/>
          </a:xfrm>
          <a:prstGeom prst="line">
            <a:avLst/>
          </a:prstGeom>
          <a:ln cap="flat" w="19050">
            <a:solidFill>
              <a:srgbClr val="243A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Team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052512" y="2903220"/>
            <a:ext cx="411480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DEPI Final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58527" y="857250"/>
            <a:ext cx="14202030" cy="139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b="true" sz="8000">
                <a:solidFill>
                  <a:srgbClr val="243A41"/>
                </a:solidFill>
                <a:latin typeface="Now Bold"/>
                <a:ea typeface="Now Bold"/>
                <a:cs typeface="Now Bold"/>
                <a:sym typeface="Now Bold"/>
              </a:rPr>
              <a:t>SAY HI TO THE TEAM</a:t>
            </a:r>
          </a:p>
        </p:txBody>
      </p:sp>
      <p:sp>
        <p:nvSpPr>
          <p:cNvPr name="AutoShape 9" id="9"/>
          <p:cNvSpPr/>
          <p:nvPr/>
        </p:nvSpPr>
        <p:spPr>
          <a:xfrm rot="5400000">
            <a:off x="16149957" y="1638005"/>
            <a:ext cx="2218686" cy="0"/>
          </a:xfrm>
          <a:prstGeom prst="line">
            <a:avLst/>
          </a:prstGeom>
          <a:ln cap="flat" w="19050">
            <a:solidFill>
              <a:srgbClr val="243A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-5400000">
            <a:off x="15243011" y="4833090"/>
            <a:ext cx="398495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Team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6035" y="3400939"/>
            <a:ext cx="7761565" cy="382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Team Members: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43A41"/>
                </a:solidFill>
                <a:latin typeface="Now"/>
                <a:ea typeface="Now"/>
                <a:cs typeface="Now"/>
                <a:sym typeface="Now"/>
              </a:rPr>
              <a:t>Mohamed Reda ALi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43A41"/>
                </a:solidFill>
                <a:latin typeface="Now"/>
                <a:ea typeface="Now"/>
                <a:cs typeface="Now"/>
                <a:sym typeface="Now"/>
              </a:rPr>
              <a:t>Morad Asker Hassan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43A41"/>
                </a:solidFill>
                <a:latin typeface="Now"/>
                <a:ea typeface="Now"/>
                <a:cs typeface="Now"/>
                <a:sym typeface="Now"/>
              </a:rPr>
              <a:t>Ayman Mohamed El-desoky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43A41"/>
                </a:solidFill>
                <a:latin typeface="Now"/>
                <a:ea typeface="Now"/>
                <a:cs typeface="Now"/>
                <a:sym typeface="Now"/>
              </a:rPr>
              <a:t>Samy Mostafa El-yazory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43A41"/>
                </a:solidFill>
                <a:latin typeface="Now"/>
                <a:ea typeface="Now"/>
                <a:cs typeface="Now"/>
                <a:sym typeface="Now"/>
              </a:rPr>
              <a:t>Abdelrahman Ahmed Mahmoud</a:t>
            </a:r>
          </a:p>
        </p:txBody>
      </p:sp>
    </p:spTree>
  </p:cSld>
  <p:clrMapOvr>
    <a:masterClrMapping/>
  </p:clrMapOvr>
  <p:transition spd="fast">
    <p:push dir="u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75016" y="9436331"/>
            <a:ext cx="288428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2025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00000">
            <a:off x="-659533" y="7028462"/>
            <a:ext cx="3376466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400000">
            <a:off x="16149957" y="1638005"/>
            <a:ext cx="2218686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-5400000">
            <a:off x="-1052512" y="2903220"/>
            <a:ext cx="411480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DEPI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15243011" y="4833090"/>
            <a:ext cx="398495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DEPI Final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8173" y="870049"/>
            <a:ext cx="13791654" cy="172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b="true" sz="9999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8173" y="2709249"/>
            <a:ext cx="1379165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Feel free to give feedback and input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8173" y="4237663"/>
            <a:ext cx="1379165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m07hamedreda25@gmail.com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48173" y="4761230"/>
            <a:ext cx="1379165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+201068145227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248173" y="5349754"/>
            <a:ext cx="13791654" cy="3376466"/>
            <a:chOff x="0" y="0"/>
            <a:chExt cx="18388872" cy="4501955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"/>
            <a:srcRect l="0" t="38404" r="0" b="23117"/>
            <a:stretch>
              <a:fillRect/>
            </a:stretch>
          </p:blipFill>
          <p:spPr>
            <a:xfrm flipH="false" flipV="false">
              <a:off x="0" y="0"/>
              <a:ext cx="18388872" cy="4501955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push dir="u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2025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76274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Project Guidelines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87320" y="3193644"/>
            <a:ext cx="569724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PROJECT BRIEF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87320" y="3790427"/>
            <a:ext cx="569724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ABOUT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87320" y="4387210"/>
            <a:ext cx="569724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EXPLORATORY DATA ANALYSIS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87320" y="4983994"/>
            <a:ext cx="569724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DATA PREPROCESSING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478" y="3193644"/>
            <a:ext cx="569724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MODEL ARCHITECTURE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00478" y="3790427"/>
            <a:ext cx="569724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TRAINING AND VALIDATION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71406" y="3193644"/>
            <a:ext cx="101591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71406" y="3790427"/>
            <a:ext cx="101591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71406" y="4387210"/>
            <a:ext cx="101591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71406" y="4983994"/>
            <a:ext cx="101591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4564" y="3193644"/>
            <a:ext cx="101591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84564" y="3790427"/>
            <a:ext cx="101591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06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00478" y="4299062"/>
            <a:ext cx="569724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84564" y="4299062"/>
            <a:ext cx="101591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07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71406" y="6961693"/>
            <a:ext cx="13587894" cy="139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b="true" sz="80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CONTENT</a:t>
            </a:r>
          </a:p>
        </p:txBody>
      </p:sp>
      <p:sp>
        <p:nvSpPr>
          <p:cNvPr name="AutoShape 20" id="20"/>
          <p:cNvSpPr/>
          <p:nvPr/>
        </p:nvSpPr>
        <p:spPr>
          <a:xfrm rot="5400000">
            <a:off x="-659533" y="7028462"/>
            <a:ext cx="3376466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-5400000">
            <a:off x="-1052512" y="2903220"/>
            <a:ext cx="411480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DEPI Final Project</a:t>
            </a:r>
          </a:p>
        </p:txBody>
      </p:sp>
    </p:spTree>
  </p:cSld>
  <p:clrMapOvr>
    <a:masterClrMapping/>
  </p:clrMapOvr>
  <p:transition spd="fast">
    <p:push dir="u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36331"/>
            <a:ext cx="60451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01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76854"/>
            <a:ext cx="16230600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55337"/>
            <a:ext cx="16230600" cy="192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Objective: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Classify satellite images into different land use and land cover categories (e.g., Forest, Residential, River, etc.) using machine learning and deep learning techniques.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252595"/>
            <a:ext cx="16230600" cy="688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EB924D"/>
                </a:solidFill>
                <a:latin typeface="Halimum"/>
                <a:ea typeface="Halimum"/>
                <a:cs typeface="Halimum"/>
                <a:sym typeface="Halimum"/>
              </a:rPr>
              <a:t>Mohamed Reda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860328"/>
            <a:ext cx="16230600" cy="238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Dataset: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Source: EuroSAT — based on Sentinel-2 satellite imagery.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Structure: Images are organized into folders, each representing one of 10 land use classes.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Format: RGB and/or multispectral .jpg/.tif images, size usually 64x64.</a:t>
            </a:r>
          </a:p>
        </p:txBody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36331"/>
            <a:ext cx="60451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Messages from CEO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01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750" y="933450"/>
            <a:ext cx="16230600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 WHAT YOU’LL DO (PROJECT STEPS):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30983"/>
            <a:ext cx="16230600" cy="683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EDA (Exploratory Data Analysis):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Visualize image samples from each class.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Plot image distribution per class.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Analyze image shapes, sizes, and color intensities.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Check balance of the dataset.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Preprocessing: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Resize/normalize images.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Optional: Convert to grayscale or reduce channels.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Data augmentation (e.g., flipping, rotation).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Model Building: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Baseline: Use traditional ML (like SVM, RandomForest) on flattened image features (optional).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Deep Learning: Use CNN (Convolutional Neural Networks) with PyTorch/Keras/TensorFlow.</a:t>
            </a:r>
          </a:p>
          <a:p>
            <a:pPr algn="l" marL="1122681" indent="-374227" lvl="2">
              <a:lnSpc>
                <a:spcPts val="3640"/>
              </a:lnSpc>
              <a:buAutoNum type="alphaLcPeriod" startAt="1"/>
            </a:pPr>
            <a:r>
              <a:rPr lang="en-US" sz="26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Optional: Transfer learning using pretrained models like ResNet or VGG.</a:t>
            </a:r>
          </a:p>
        </p:txBody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CD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243A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378234"/>
            <a:ext cx="11301259" cy="4534630"/>
          </a:xfrm>
          <a:custGeom>
            <a:avLst/>
            <a:gdLst/>
            <a:ahLst/>
            <a:cxnLst/>
            <a:rect r="r" b="b" t="t" l="l"/>
            <a:pathLst>
              <a:path h="4534630" w="11301259">
                <a:moveTo>
                  <a:pt x="0" y="0"/>
                </a:moveTo>
                <a:lnTo>
                  <a:pt x="11301259" y="0"/>
                </a:lnTo>
                <a:lnTo>
                  <a:pt x="11301259" y="4534630"/>
                </a:lnTo>
                <a:lnTo>
                  <a:pt x="0" y="453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About 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0228"/>
            <a:ext cx="7890614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243A41"/>
                </a:solidFill>
                <a:latin typeface="Now Bold"/>
                <a:ea typeface="Now Bold"/>
                <a:cs typeface="Now Bold"/>
                <a:sym typeface="Now Bold"/>
              </a:rPr>
              <a:t>ABOUT DATA: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563073"/>
            <a:ext cx="10019522" cy="200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u="sng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What is it?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Eur</a:t>
            </a: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oSAT is a labeled satellite imagery dataset based on Sentinel-2 satellite data, designed for land use and land cover classification. It’s perfect for training models to understand Earth's surface patterns.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90886" y="1364297"/>
            <a:ext cx="4345169" cy="414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Classes: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AnnualCrop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Forest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HerbaceousVegetation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Highway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Industrial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Pasture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PermanentCrop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Residential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River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SeaLake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30880" y="6303327"/>
            <a:ext cx="6189587" cy="277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Data Stats: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T</a:t>
            </a:r>
            <a:r>
              <a:rPr lang="en-US" sz="2199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otal Images: ~27,000+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Images per Class: ~2,000 to 3,000 (almost balanced)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Resolution: Medium — not super detailed, but great for ML tasks.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383034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7368421" y="645478"/>
            <a:ext cx="0" cy="2218686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324384" y="1795145"/>
            <a:ext cx="7694470" cy="3799145"/>
          </a:xfrm>
          <a:custGeom>
            <a:avLst/>
            <a:gdLst/>
            <a:ahLst/>
            <a:cxnLst/>
            <a:rect r="r" b="b" t="t" l="l"/>
            <a:pathLst>
              <a:path h="3799145" w="7694470">
                <a:moveTo>
                  <a:pt x="0" y="0"/>
                </a:moveTo>
                <a:lnTo>
                  <a:pt x="7694470" y="0"/>
                </a:lnTo>
                <a:lnTo>
                  <a:pt x="7694470" y="3799145"/>
                </a:lnTo>
                <a:lnTo>
                  <a:pt x="0" y="3799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7286" y="6225540"/>
            <a:ext cx="6830330" cy="3056572"/>
          </a:xfrm>
          <a:custGeom>
            <a:avLst/>
            <a:gdLst/>
            <a:ahLst/>
            <a:cxnLst/>
            <a:rect r="r" b="b" t="t" l="l"/>
            <a:pathLst>
              <a:path h="3056572" w="6830330">
                <a:moveTo>
                  <a:pt x="0" y="0"/>
                </a:moveTo>
                <a:lnTo>
                  <a:pt x="6830329" y="0"/>
                </a:lnTo>
                <a:lnTo>
                  <a:pt x="6830329" y="3056572"/>
                </a:lnTo>
                <a:lnTo>
                  <a:pt x="0" y="3056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EDA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15342608" y="4833090"/>
            <a:ext cx="398495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DEPI Final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50228"/>
            <a:ext cx="12142919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EXPLORATORY DATA ANALYSIS (EDA):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4109" y="1422370"/>
            <a:ext cx="8559891" cy="448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Class Distribution Summary: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Highly imbalanced dataset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Top classes: "Annual/CRP" (2500-3000), "Forest" (2000-2500)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Bottom classes: "Highway", "Industrial", "Pasture" (&lt;500 each)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Key Concern: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Model may struggle with rare classes due to extreme imbalance.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Solution: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Apply class weights or oversample rare classes during training.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1657" y="6177915"/>
            <a:ext cx="9532142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Shows RGB channel histograms from a sample image.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Reveals pixel intensity distribution (0-255) per channel.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Typical natural image profile with: 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Peaks in mid-range values 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Long tails at extremes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Helps detect color bias.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Useful for checking dataset color characteristics before augmentation/normalization.</a:t>
            </a:r>
          </a:p>
        </p:txBody>
      </p:sp>
    </p:spTree>
  </p:cSld>
  <p:clrMapOvr>
    <a:masterClrMapping/>
  </p:clrMapOvr>
  <p:transition spd="fast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CD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243A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16149957" y="1638005"/>
            <a:ext cx="2218686" cy="0"/>
          </a:xfrm>
          <a:prstGeom prst="line">
            <a:avLst/>
          </a:prstGeom>
          <a:ln cap="flat" w="19050">
            <a:solidFill>
              <a:srgbClr val="243A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247777" y="2256577"/>
            <a:ext cx="8817654" cy="5061562"/>
          </a:xfrm>
          <a:custGeom>
            <a:avLst/>
            <a:gdLst/>
            <a:ahLst/>
            <a:cxnLst/>
            <a:rect r="r" b="b" t="t" l="l"/>
            <a:pathLst>
              <a:path h="5061562" w="8817654">
                <a:moveTo>
                  <a:pt x="0" y="0"/>
                </a:moveTo>
                <a:lnTo>
                  <a:pt x="8817653" y="0"/>
                </a:lnTo>
                <a:lnTo>
                  <a:pt x="8817653" y="5061563"/>
                </a:lnTo>
                <a:lnTo>
                  <a:pt x="0" y="5061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Data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5655" y="550228"/>
            <a:ext cx="7847320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43A41"/>
                </a:solidFill>
                <a:latin typeface="Now Bold"/>
                <a:ea typeface="Now Bold"/>
                <a:cs typeface="Now Bold"/>
                <a:sym typeface="Now Bold"/>
              </a:rPr>
              <a:t>DATA PREPROCESSING: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15243011" y="4833090"/>
            <a:ext cx="398495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DEPI Final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6354" y="2208952"/>
            <a:ext cx="7626620" cy="5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This</a:t>
            </a: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function c</a:t>
            </a: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reates a ImageDataGenerato with two modes: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1. Augmentation Mode (default):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Applies 8 </a:t>
            </a: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transformations: rotation, shifts, shear, zoom, flip, brightness adjustment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Normalizes pixels (1./255)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Uses 20% data for validation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Fills empty pixels with nearest neighbor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2. Basic Mode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Only performs pixel normalization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Purpose: Enhances training data variety to improve model generalization.  </a:t>
            </a:r>
          </a:p>
        </p:txBody>
      </p:sp>
    </p:spTree>
  </p:cSld>
  <p:clrMapOvr>
    <a:masterClrMapping/>
  </p:clrMapOvr>
  <p:transition spd="fast">
    <p:push dir="u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43A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E2CD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Data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4360" y="550228"/>
            <a:ext cx="11125643" cy="86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EB924D"/>
                </a:solidFill>
                <a:latin typeface="Now Bold"/>
                <a:ea typeface="Now Bold"/>
                <a:cs typeface="Now Bold"/>
                <a:sym typeface="Now Bold"/>
              </a:rPr>
              <a:t>DATA PREPROCESSING (CONT...):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97594" y="1487998"/>
            <a:ext cx="7832380" cy="7311003"/>
            <a:chOff x="0" y="0"/>
            <a:chExt cx="10443173" cy="974800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443173" cy="9748004"/>
              <a:chOff x="0" y="0"/>
              <a:chExt cx="2062849" cy="192553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062849" cy="1925532"/>
              </a:xfrm>
              <a:custGeom>
                <a:avLst/>
                <a:gdLst/>
                <a:ahLst/>
                <a:cxnLst/>
                <a:rect r="r" b="b" t="t" l="l"/>
                <a:pathLst>
                  <a:path h="1925532" w="2062849">
                    <a:moveTo>
                      <a:pt x="50411" y="0"/>
                    </a:moveTo>
                    <a:lnTo>
                      <a:pt x="2012438" y="0"/>
                    </a:lnTo>
                    <a:cubicBezTo>
                      <a:pt x="2040279" y="0"/>
                      <a:pt x="2062849" y="22570"/>
                      <a:pt x="2062849" y="50411"/>
                    </a:cubicBezTo>
                    <a:lnTo>
                      <a:pt x="2062849" y="1875121"/>
                    </a:lnTo>
                    <a:cubicBezTo>
                      <a:pt x="2062849" y="1902962"/>
                      <a:pt x="2040279" y="1925532"/>
                      <a:pt x="2012438" y="1925532"/>
                    </a:cubicBezTo>
                    <a:lnTo>
                      <a:pt x="50411" y="1925532"/>
                    </a:lnTo>
                    <a:cubicBezTo>
                      <a:pt x="22570" y="1925532"/>
                      <a:pt x="0" y="1902962"/>
                      <a:pt x="0" y="1875121"/>
                    </a:cubicBezTo>
                    <a:lnTo>
                      <a:pt x="0" y="50411"/>
                    </a:lnTo>
                    <a:cubicBezTo>
                      <a:pt x="0" y="22570"/>
                      <a:pt x="22570" y="0"/>
                      <a:pt x="50411" y="0"/>
                    </a:cubicBezTo>
                    <a:close/>
                  </a:path>
                </a:pathLst>
              </a:custGeom>
              <a:solidFill>
                <a:srgbClr val="1E1E1E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2062849" cy="19731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4232" y="521335"/>
              <a:ext cx="9349780" cy="8649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def 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get_data_generators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():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"""Create train/validation/test generators"""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train_datagen = create_datagen(augmentation=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True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test_datagen = create_datagen(augmentation=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False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</a:t>
              </a:r>
            </a:p>
            <a:p>
              <a:pPr algn="l">
                <a:lnSpc>
                  <a:spcPts val="1679"/>
                </a:lnSpc>
              </a:p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train_generator = train_datagen.flow_from_directory(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DATA_PATH,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target_size=IMG_SIZE,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batch_size=BATCH_SIZE,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class_mode='</a:t>
              </a: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categorical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subset='</a:t>
              </a: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training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seed=SEED,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classes=CLASS_NAMES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)</a:t>
              </a:r>
            </a:p>
            <a:p>
              <a:pPr algn="l">
                <a:lnSpc>
                  <a:spcPts val="1679"/>
                </a:lnSpc>
              </a:p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val_generator = train_datagen.flow_from_directory(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DATA_PATH,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target_size=IMG_SIZE,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batch_size=BATCH_SIZE,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class_mode='</a:t>
              </a: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categ</a:t>
              </a: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orical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subset='</a:t>
              </a: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validation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seed=SEED,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classes=CLASS_NAMES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)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test_generator = test_datagen.flow_from_directory(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DATA_PATH,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target_size=IMG_SIZE,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batch_size=1,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class_mode='categorical',</a:t>
              </a:r>
              <a:r>
                <a:rPr lang="en-US" sz="1200">
                  <a:solidFill>
                    <a:srgbClr val="7E6B6B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...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70674" y="1779270"/>
            <a:ext cx="9426920" cy="668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This function creates three data generators: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AutoNum type="arabicPeriod" startAt="1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Training Generator: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Uses </a:t>
            </a:r>
            <a:r>
              <a:rPr lang="en-US" sz="2100" u="sng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augmented </a:t>
            </a: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data (rotations, flips, etc.).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80% of data (specified by `subset='training'`). 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Batched for efficient training.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 2.Validation Generator: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Same augmentation as training (prevents mismatch).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20% of data (subset='validation').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 3.Test Generator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No augmentation, batch size = 1 (for accurate evaluation) 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Disables shuffling for consistent results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Key Features: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✔️ Enforces </a:t>
            </a:r>
            <a:r>
              <a:rPr lang="en-US" sz="2100" u="sng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reproducibility</a:t>
            </a: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with fixed `seed`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✔️ Saves </a:t>
            </a:r>
            <a:r>
              <a:rPr lang="en-US" sz="2100" u="sng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class-to-index mapping</a:t>
            </a: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for deployment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✔️ Supports </a:t>
            </a:r>
            <a:r>
              <a:rPr lang="en-US" sz="2100" u="sng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custom class order</a:t>
            </a:r>
            <a:r>
              <a:rPr lang="en-US" sz="2100">
                <a:solidFill>
                  <a:srgbClr val="E2CDB8"/>
                </a:solidFill>
                <a:latin typeface="Lexend Exa"/>
                <a:ea typeface="Lexend Exa"/>
                <a:cs typeface="Lexend Exa"/>
                <a:sym typeface="Lexend Exa"/>
              </a:rPr>
              <a:t> via `CLASS_NAMES`  </a:t>
            </a:r>
          </a:p>
        </p:txBody>
      </p:sp>
    </p:spTree>
  </p:cSld>
  <p:clrMapOvr>
    <a:masterClrMapping/>
  </p:clrMapOvr>
  <p:transition spd="fast">
    <p:push dir="u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2CD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72588"/>
            <a:ext cx="16230600" cy="0"/>
          </a:xfrm>
          <a:prstGeom prst="line">
            <a:avLst/>
          </a:prstGeom>
          <a:ln cap="flat" w="19050">
            <a:solidFill>
              <a:srgbClr val="243A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9436331"/>
            <a:ext cx="378302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Model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60558" y="9436331"/>
            <a:ext cx="89874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243A41"/>
                </a:solidFill>
                <a:latin typeface="Lexend Exa"/>
                <a:ea typeface="Lexend Exa"/>
                <a:cs typeface="Lexend Exa"/>
                <a:sym typeface="Lexend Exa"/>
              </a:rPr>
              <a:t>/  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93840" y="9436331"/>
            <a:ext cx="86671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EB924D"/>
                </a:solidFill>
                <a:latin typeface="Lexend Exa"/>
                <a:ea typeface="Lexend Exa"/>
                <a:cs typeface="Lexend Exa"/>
                <a:sym typeface="Lexend Exa"/>
              </a:rPr>
              <a:t>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5028" y="544513"/>
            <a:ext cx="620220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</a:t>
            </a:r>
            <a:r>
              <a:rPr lang="en-US" b="true" sz="5000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 Architecture:</a:t>
            </a:r>
          </a:p>
        </p:txBody>
      </p:sp>
      <p:sp>
        <p:nvSpPr>
          <p:cNvPr name="AutoShape 7" id="7"/>
          <p:cNvSpPr/>
          <p:nvPr/>
        </p:nvSpPr>
        <p:spPr>
          <a:xfrm>
            <a:off x="17368421" y="645478"/>
            <a:ext cx="0" cy="2218686"/>
          </a:xfrm>
          <a:prstGeom prst="line">
            <a:avLst/>
          </a:prstGeom>
          <a:ln cap="flat" w="19050">
            <a:solidFill>
              <a:srgbClr val="1E1E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-5400000">
            <a:off x="15342608" y="4833090"/>
            <a:ext cx="398495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1E1E"/>
                </a:solidFill>
                <a:latin typeface="Lexend Exa"/>
                <a:ea typeface="Lexend Exa"/>
                <a:cs typeface="Lexend Exa"/>
                <a:sym typeface="Lexend Exa"/>
              </a:rPr>
              <a:t>DEPI Final Project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836593"/>
            <a:ext cx="7832380" cy="7939653"/>
            <a:chOff x="0" y="0"/>
            <a:chExt cx="10443173" cy="1058620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443173" cy="10586204"/>
              <a:chOff x="0" y="0"/>
              <a:chExt cx="2062849" cy="209110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62849" cy="2091102"/>
              </a:xfrm>
              <a:custGeom>
                <a:avLst/>
                <a:gdLst/>
                <a:ahLst/>
                <a:cxnLst/>
                <a:rect r="r" b="b" t="t" l="l"/>
                <a:pathLst>
                  <a:path h="2091102" w="2062849">
                    <a:moveTo>
                      <a:pt x="50411" y="0"/>
                    </a:moveTo>
                    <a:lnTo>
                      <a:pt x="2012438" y="0"/>
                    </a:lnTo>
                    <a:cubicBezTo>
                      <a:pt x="2040279" y="0"/>
                      <a:pt x="2062849" y="22570"/>
                      <a:pt x="2062849" y="50411"/>
                    </a:cubicBezTo>
                    <a:lnTo>
                      <a:pt x="2062849" y="2040691"/>
                    </a:lnTo>
                    <a:cubicBezTo>
                      <a:pt x="2062849" y="2068532"/>
                      <a:pt x="2040279" y="2091102"/>
                      <a:pt x="2012438" y="2091102"/>
                    </a:cubicBezTo>
                    <a:lnTo>
                      <a:pt x="50411" y="2091102"/>
                    </a:lnTo>
                    <a:cubicBezTo>
                      <a:pt x="22570" y="2091102"/>
                      <a:pt x="0" y="2068532"/>
                      <a:pt x="0" y="2040691"/>
                    </a:cubicBezTo>
                    <a:lnTo>
                      <a:pt x="0" y="50411"/>
                    </a:lnTo>
                    <a:cubicBezTo>
                      <a:pt x="0" y="22570"/>
                      <a:pt x="22570" y="0"/>
                      <a:pt x="50411" y="0"/>
                    </a:cubicBezTo>
                    <a:close/>
                  </a:path>
                </a:pathLst>
              </a:custGeom>
              <a:solidFill>
                <a:srgbClr val="1E1E1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2062849" cy="21387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94232" y="521335"/>
              <a:ext cx="9349780" cy="9487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def 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create_model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():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EB924D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"""Create enhanced CNN model with preprocessing layers"""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model = models.Sequential([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243A4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# Input preprocessing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preprocessing.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Rescaling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./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255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input_shape=(*IMG_SIZE, 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preprocessing.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RandomRotation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0.1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preprocessing.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RandomZoom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0.1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</a:t>
              </a:r>
              <a:r>
                <a:rPr lang="en-US" sz="1200">
                  <a:solidFill>
                    <a:srgbClr val="243A4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# Convolutional Base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Conv2D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64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), activation='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relu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', padding='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same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BatchNormalization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MaxPooling2D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Conv2D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128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), activation='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relu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', padding='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same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BatchNormalization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MaxPooling2D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Conv2D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256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), activation='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relu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', padding='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same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BatchNormalization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MaxPooling2D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GlobalAveragePooling2D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(),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243A4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# Classifie</a:t>
              </a:r>
              <a:r>
                <a:rPr lang="en-US" sz="1200">
                  <a:solidFill>
                    <a:srgbClr val="243A4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Dense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512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, activation='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relu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'),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Dropout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0.5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layers.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Dense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</a:t>
              </a: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len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(CLASS_NAMES), activation='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softmax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')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])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model.compile(optimizer=tf.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keras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optimizers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.</a:t>
              </a:r>
              <a:r>
                <a:rPr lang="en-US" sz="1200">
                  <a:solidFill>
                    <a:srgbClr val="5F6DF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Adam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(learning_rate=</a:t>
              </a: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1e-3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),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          loss='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categorical_crossentropy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',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              metrics=['</a:t>
              </a:r>
              <a:r>
                <a:rPr lang="en-US" sz="1200">
                  <a:solidFill>
                    <a:srgbClr val="E27676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accuracy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'])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</a:t>
              </a:r>
            </a:p>
            <a:p>
              <a:pPr algn="l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    </a:t>
              </a:r>
              <a:r>
                <a:rPr lang="en-US" sz="1200">
                  <a:solidFill>
                    <a:srgbClr val="329E30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return </a:t>
              </a:r>
              <a:r>
                <a:rPr lang="en-US" sz="1200">
                  <a:solidFill>
                    <a:srgbClr val="FFFFFF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model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627927"/>
            <a:ext cx="8020050" cy="63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Core Structure: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Input Preprocessing: Built-in normalization (+ random rotation/zoom augmentation)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Convolutional Base: 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3 Conv2D blocks (64 → 128 → 256 filters) with BatchNorm and max pooling 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GlobalAveragePooling for dimensionality reduction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Classifier: 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512-unit Dense layer with Dropout (50%)  </a:t>
            </a:r>
          </a:p>
          <a:p>
            <a:pPr algn="l" marL="906780" indent="-302260" lvl="2">
              <a:lnSpc>
                <a:spcPts val="2940"/>
              </a:lnSpc>
              <a:spcBef>
                <a:spcPct val="0"/>
              </a:spcBef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Softmax output for multi-class prediction 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Key Features: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✔️ </a:t>
            </a:r>
            <a:r>
              <a:rPr lang="en-US" sz="2100" u="sng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Built-in augmentation</a:t>
            </a: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(rotation + zoom)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✔️ </a:t>
            </a:r>
            <a:r>
              <a:rPr lang="en-US" sz="2100" u="sng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Batch normalization</a:t>
            </a: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for stable training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✔️ </a:t>
            </a:r>
            <a:r>
              <a:rPr lang="en-US" sz="2100" u="sng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Global pooling</a:t>
            </a: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reduces parameters vs Flatten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✔️ </a:t>
            </a:r>
            <a:r>
              <a:rPr lang="en-US" sz="2100" u="sng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Adam optimizer</a:t>
            </a:r>
            <a:r>
              <a:rPr lang="en-US" sz="21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 (LR=1e-3) with categorical crossentropy  </a:t>
            </a:r>
          </a:p>
        </p:txBody>
      </p:sp>
    </p:spTree>
  </p:cSld>
  <p:clrMapOvr>
    <a:masterClrMapping/>
  </p:clrMapOvr>
  <p:transition spd="fast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DAGmqaVM0aA</dc:identifier>
  <dcterms:modified xsi:type="dcterms:W3CDTF">2011-08-01T06:04:30Z</dcterms:modified>
  <cp:revision>1</cp:revision>
  <dc:title>DEPI Final</dc:title>
</cp:coreProperties>
</file>