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3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FA2F7-AE8C-4768-9F76-92F8C87B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74EED30-5D08-49F4-B503-76E91D37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F3682-D073-4CDF-BD1E-C5321579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1F4CC-3AD2-4506-911F-5AB17A30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79243-25EA-4480-A728-280A2FFA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B54C-3A6E-442E-AC23-453C74DB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4E0BD8-45B7-40A3-893D-5DF0CBD6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49A53-1477-4610-BD2E-A989BE74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A06BC-7311-4A9C-BED0-3B68FBB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61083-3FEC-4E75-9996-261F66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6F6EC1-82C2-44F1-AAF4-1DA735C8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F366A9-4465-4F6D-8E19-D28E5592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9D14A-05DE-4240-A5C3-87FBBB1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FF04F-CB3E-4D37-81FA-1BA3CA4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1CC35-243E-4A25-9512-5BEAE06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30364-BA9B-46DF-A5CA-2A2964D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7A2E1-E292-4B69-B2AB-74F335A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257EB-B798-4A06-BE1F-FA29A026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B80B-D83F-48E7-90B9-5B45B60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CD787-B7BD-4B33-A65F-69AB7A2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0E94-43AB-4A7B-ACE0-54D67D30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1F0C5-C9DE-44C4-BDD8-902500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785D4-8FD0-4849-B333-FFBCC9F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AC812-BF89-47F6-AA86-7CC72125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B5B6B-4A06-42F0-96F1-5C5DF03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443E-D805-4FBE-A424-D5EFA7E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788A9-F612-48A1-9FBF-7F8D6BBE6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F2641B-50B1-4E73-A8DD-86B4EBEC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198718-C69F-4291-9088-FFCADE1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4E797-5F89-4377-A60D-3606636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D802D-17DB-4A8B-A93A-6EF558B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5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04ED2-574B-4CA4-A495-543E237A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354DA-28EA-492A-B6D7-12277AC2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2AF0A-73C0-4B7F-874A-42070AD6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4C32EC-8129-4DCE-A080-00E1777B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ECCE25-8692-4680-AD8B-E38EAE65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59CFD7-61FC-4CCC-A0E3-1B53317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320B88-7E06-4B6C-B711-C5B7333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EA61B-8747-4AC1-AAC7-FA77147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9EA12-356C-4956-813B-B63022E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841-99FB-48BD-98C2-7188982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82757-A2EB-4004-9E4B-22571473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27047-CA30-4CDF-96D7-B115DFB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3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28E60A-DA54-4DEE-97FF-93D9D49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5D8CC3-EC17-4034-B5B8-F3289CD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79BF-2304-4550-840F-E4FFC191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213F-9D4A-45B4-8225-E3E9143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86EF7-6C8E-4004-A7E0-FBE6759E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90521E-0605-4398-A934-E5E25E19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9BDBD-F002-4DF9-8F8D-9E6CB89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100B20-F6C8-4FA1-8AA8-BFDBAD3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CC150-F99F-49F2-A8C4-8927FB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4CDCE-C90A-4009-B8E9-54C44BB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3A5F63-475B-4FA3-8D3A-4746716F4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267BE1-6DE6-472B-96D6-CFCF42BC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535C7-4CDB-4B2A-BDB4-3DFB2EE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8285B-CBC0-4C76-90DC-B0CE434F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F1C34-ABAB-4D9E-8080-53A0008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6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CA4320-F24A-4267-9F30-0952516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B40AFD-09EA-4EC8-8848-9DED954F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6BC82-0FCB-4A88-A07A-7A7E0742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82774-F115-450F-A0D7-4292A37E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29EDF-2ABF-48A7-98BC-4439A8C6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>
                <a:latin typeface="+mn-ea"/>
                <a:ea typeface="+mn-ea"/>
              </a:rPr>
              <a:t>キャンペーンの利益最大化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6E46685-ADF5-4A5E-8056-AEC7B78CF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n-ea"/>
              </a:rPr>
              <a:t>機械学習による予測モデルを用いたアタックリストの絞込み</a:t>
            </a:r>
            <a:endParaRPr kumimoji="1" lang="en-US" altLang="ja-JP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pPr algn="r"/>
            <a:r>
              <a:rPr lang="en-US" altLang="ja-JP" sz="2000">
                <a:latin typeface="+mn-ea"/>
              </a:rPr>
              <a:t>2017/9/2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0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+mj-ea"/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C5AE8-8A3F-41F4-84C5-9224D1C7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当期のキャンペーン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において、</a:t>
            </a:r>
            <a:r>
              <a:rPr kumimoji="1"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利益を最大化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すること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lvl="1" indent="0">
              <a:buNone/>
            </a:pP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契約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１件の獲得）　＋ ２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０００円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１回の営業）　　　－ 　 ５００円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⇒　少なくとも</a:t>
            </a:r>
            <a:r>
              <a:rPr kumimoji="1" lang="ja-JP" altLang="en-US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４回の営業あたり契約１件の獲得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が必要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（２５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%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↑）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⇒　前期実績では、３７０６８件あたり２７４７件の契約を獲得（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７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 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４％）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全リストに営業すると・・・</a:t>
            </a:r>
            <a:r>
              <a:rPr kumimoji="1" lang="ja-JP" altLang="en-US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－ １</a:t>
            </a:r>
            <a:r>
              <a:rPr kumimoji="1" lang="en-US" altLang="ja-JP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kumimoji="1" lang="ja-JP" altLang="en-US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３０４万円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⇒　当期ビジネス環境に大きな変化がないと仮定した場合、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914400" lvl="2" indent="0"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戦略的・効果的にターゲットを</a:t>
            </a:r>
            <a:r>
              <a:rPr lang="ja-JP" altLang="en-US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絞り込むこと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が必要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手作業 10">
            <a:extLst>
              <a:ext uri="{FF2B5EF4-FFF2-40B4-BE49-F238E27FC236}">
                <a16:creationId xmlns:a16="http://schemas.microsoft.com/office/drawing/2014/main" id="{FF31FDB7-544A-4E4A-8D3B-60379EB3C315}"/>
              </a:ext>
            </a:extLst>
          </p:cNvPr>
          <p:cNvSpPr/>
          <p:nvPr/>
        </p:nvSpPr>
        <p:spPr>
          <a:xfrm rot="5400000">
            <a:off x="1312006" y="3278464"/>
            <a:ext cx="3382898" cy="11116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4977 w 10000"/>
              <a:gd name="connsiteY2" fmla="*/ 9823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9823"/>
              <a:gd name="connsiteX1" fmla="*/ 10000 w 10000"/>
              <a:gd name="connsiteY1" fmla="*/ 0 h 9823"/>
              <a:gd name="connsiteX2" fmla="*/ 4977 w 10000"/>
              <a:gd name="connsiteY2" fmla="*/ 9823 h 9823"/>
              <a:gd name="connsiteX3" fmla="*/ 2145 w 10000"/>
              <a:gd name="connsiteY3" fmla="*/ 9735 h 9823"/>
              <a:gd name="connsiteX4" fmla="*/ 0 w 10000"/>
              <a:gd name="connsiteY4" fmla="*/ 0 h 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23">
                <a:moveTo>
                  <a:pt x="0" y="0"/>
                </a:moveTo>
                <a:lnTo>
                  <a:pt x="10000" y="0"/>
                </a:lnTo>
                <a:lnTo>
                  <a:pt x="4977" y="9823"/>
                </a:lnTo>
                <a:lnTo>
                  <a:pt x="2145" y="9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アプローチ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前期の実績データから当期の営業リストを絞り込む</a:t>
            </a: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11D27457-1DEF-4856-9D45-75395E7211F3}"/>
              </a:ext>
            </a:extLst>
          </p:cNvPr>
          <p:cNvSpPr/>
          <p:nvPr/>
        </p:nvSpPr>
        <p:spPr>
          <a:xfrm>
            <a:off x="1034474" y="2705953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前期</a:t>
            </a:r>
            <a:endParaRPr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lang="ja-JP" altLang="en-US" dirty="0"/>
              <a:t>７</a:t>
            </a:r>
            <a:r>
              <a:rPr kumimoji="1" lang="en-US" altLang="ja-JP" dirty="0"/>
              <a:t>.</a:t>
            </a:r>
            <a:r>
              <a:rPr kumimoji="1" lang="ja-JP" altLang="en-US" dirty="0"/>
              <a:t>４</a:t>
            </a:r>
            <a:r>
              <a:rPr kumimoji="1" lang="en-US" altLang="ja-JP" dirty="0"/>
              <a:t>%</a:t>
            </a:r>
            <a:r>
              <a:rPr kumimoji="1" lang="ja-JP" altLang="en-US" dirty="0"/>
              <a:t>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484723-E8DB-41B1-A1B3-20C8353A9781}"/>
              </a:ext>
            </a:extLst>
          </p:cNvPr>
          <p:cNvSpPr/>
          <p:nvPr/>
        </p:nvSpPr>
        <p:spPr>
          <a:xfrm>
            <a:off x="3559276" y="2142835"/>
            <a:ext cx="4355691" cy="169114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u="sng" dirty="0">
                <a:latin typeface="+mj-lt"/>
                <a:ea typeface="Meiryo UI" panose="020B0604030504040204" pitchFamily="50" charset="-128"/>
              </a:rPr>
              <a:t>①新規顧客</a:t>
            </a:r>
            <a:endParaRPr kumimoji="1" lang="en-US" altLang="ja-JP" u="sng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２６０８／３６７３４件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（７</a:t>
            </a:r>
            <a:r>
              <a:rPr lang="en-US" altLang="ja-JP" dirty="0">
                <a:latin typeface="+mj-lt"/>
                <a:ea typeface="Meiryo UI" panose="020B0604030504040204" pitchFamily="50" charset="-128"/>
              </a:rPr>
              <a:t>. </a:t>
            </a:r>
            <a:r>
              <a:rPr lang="ja-JP" altLang="en-US" dirty="0">
                <a:latin typeface="+mj-lt"/>
                <a:ea typeface="Meiryo UI" panose="020B0604030504040204" pitchFamily="50" charset="-128"/>
              </a:rPr>
              <a:t>０８％）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55C579-3041-4213-845B-A373AD6DDD67}"/>
              </a:ext>
            </a:extLst>
          </p:cNvPr>
          <p:cNvSpPr/>
          <p:nvPr/>
        </p:nvSpPr>
        <p:spPr>
          <a:xfrm>
            <a:off x="3559275" y="3834583"/>
            <a:ext cx="4355691" cy="169114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u="sng" dirty="0">
                <a:latin typeface="+mj-lt"/>
                <a:ea typeface="Meiryo UI" panose="020B0604030504040204" pitchFamily="50" charset="-128"/>
              </a:rPr>
              <a:t>②既存顧客</a:t>
            </a:r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（１つ前のキャンペーン成功）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１３９／３３４件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（４１</a:t>
            </a:r>
            <a:r>
              <a:rPr lang="en-US" altLang="ja-JP" dirty="0">
                <a:latin typeface="+mj-lt"/>
                <a:ea typeface="Meiryo UI" panose="020B0604030504040204" pitchFamily="50" charset="-128"/>
              </a:rPr>
              <a:t>. </a:t>
            </a:r>
            <a:r>
              <a:rPr lang="ja-JP" altLang="en-US" dirty="0">
                <a:latin typeface="+mj-lt"/>
                <a:ea typeface="Meiryo UI" panose="020B0604030504040204" pitchFamily="50" charset="-128"/>
              </a:rPr>
              <a:t>６２％）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128177-018B-4A11-930A-A352E71ACC0C}"/>
              </a:ext>
            </a:extLst>
          </p:cNvPr>
          <p:cNvSpPr txBox="1"/>
          <p:nvPr/>
        </p:nvSpPr>
        <p:spPr>
          <a:xfrm>
            <a:off x="8760541" y="2527068"/>
            <a:ext cx="281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latin typeface="+mj-ea"/>
                <a:ea typeface="+mj-ea"/>
              </a:rPr>
              <a:t>機械学習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によって、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確度の高いターゲットを定める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8F2598-FE07-4315-854E-B64458D8982E}"/>
              </a:ext>
            </a:extLst>
          </p:cNvPr>
          <p:cNvSpPr txBox="1"/>
          <p:nvPr/>
        </p:nvSpPr>
        <p:spPr>
          <a:xfrm>
            <a:off x="8760541" y="4505323"/>
            <a:ext cx="2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全件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フローチャート: 抜出し 14">
            <a:extLst>
              <a:ext uri="{FF2B5EF4-FFF2-40B4-BE49-F238E27FC236}">
                <a16:creationId xmlns:a16="http://schemas.microsoft.com/office/drawing/2014/main" id="{A7D8F1BF-E716-4D2A-A4B7-C240262E83B0}"/>
              </a:ext>
            </a:extLst>
          </p:cNvPr>
          <p:cNvSpPr/>
          <p:nvPr/>
        </p:nvSpPr>
        <p:spPr>
          <a:xfrm rot="5400000">
            <a:off x="8009601" y="2828562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抜出し 15">
            <a:extLst>
              <a:ext uri="{FF2B5EF4-FFF2-40B4-BE49-F238E27FC236}">
                <a16:creationId xmlns:a16="http://schemas.microsoft.com/office/drawing/2014/main" id="{D4EF1C9E-A047-464C-BF88-FD8C14F1089A}"/>
              </a:ext>
            </a:extLst>
          </p:cNvPr>
          <p:cNvSpPr/>
          <p:nvPr/>
        </p:nvSpPr>
        <p:spPr>
          <a:xfrm rot="5400000">
            <a:off x="8009601" y="4537590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アプローチ①：新規顧客データの傾向</a:t>
            </a:r>
            <a:endParaRPr kumimoji="1" lang="ja-JP" altLang="en-US" sz="3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52426" y="1274618"/>
            <a:ext cx="10401373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新規顧客の獲得において、強く相関する変数は見受けられない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052BC26-090A-4E6F-AC9B-D0B8F04A6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05144"/>
              </p:ext>
            </p:extLst>
          </p:nvPr>
        </p:nvGraphicFramePr>
        <p:xfrm>
          <a:off x="952427" y="1828955"/>
          <a:ext cx="10213258" cy="4276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029">
                  <a:extLst>
                    <a:ext uri="{9D8B030D-6E8A-4147-A177-3AD203B41FA5}">
                      <a16:colId xmlns:a16="http://schemas.microsoft.com/office/drawing/2014/main" val="3201161290"/>
                    </a:ext>
                  </a:extLst>
                </a:gridCol>
                <a:gridCol w="915927">
                  <a:extLst>
                    <a:ext uri="{9D8B030D-6E8A-4147-A177-3AD203B41FA5}">
                      <a16:colId xmlns:a16="http://schemas.microsoft.com/office/drawing/2014/main" val="850925002"/>
                    </a:ext>
                  </a:extLst>
                </a:gridCol>
                <a:gridCol w="928478">
                  <a:extLst>
                    <a:ext uri="{9D8B030D-6E8A-4147-A177-3AD203B41FA5}">
                      <a16:colId xmlns:a16="http://schemas.microsoft.com/office/drawing/2014/main" val="219714833"/>
                    </a:ext>
                  </a:extLst>
                </a:gridCol>
                <a:gridCol w="928478">
                  <a:extLst>
                    <a:ext uri="{9D8B030D-6E8A-4147-A177-3AD203B41FA5}">
                      <a16:colId xmlns:a16="http://schemas.microsoft.com/office/drawing/2014/main" val="3594909406"/>
                    </a:ext>
                  </a:extLst>
                </a:gridCol>
                <a:gridCol w="914624">
                  <a:extLst>
                    <a:ext uri="{9D8B030D-6E8A-4147-A177-3AD203B41FA5}">
                      <a16:colId xmlns:a16="http://schemas.microsoft.com/office/drawing/2014/main" val="3277825667"/>
                    </a:ext>
                  </a:extLst>
                </a:gridCol>
                <a:gridCol w="942332">
                  <a:extLst>
                    <a:ext uri="{9D8B030D-6E8A-4147-A177-3AD203B41FA5}">
                      <a16:colId xmlns:a16="http://schemas.microsoft.com/office/drawing/2014/main" val="1451924766"/>
                    </a:ext>
                  </a:extLst>
                </a:gridCol>
                <a:gridCol w="928478">
                  <a:extLst>
                    <a:ext uri="{9D8B030D-6E8A-4147-A177-3AD203B41FA5}">
                      <a16:colId xmlns:a16="http://schemas.microsoft.com/office/drawing/2014/main" val="273839324"/>
                    </a:ext>
                  </a:extLst>
                </a:gridCol>
                <a:gridCol w="928478">
                  <a:extLst>
                    <a:ext uri="{9D8B030D-6E8A-4147-A177-3AD203B41FA5}">
                      <a16:colId xmlns:a16="http://schemas.microsoft.com/office/drawing/2014/main" val="2075356994"/>
                    </a:ext>
                  </a:extLst>
                </a:gridCol>
                <a:gridCol w="928478">
                  <a:extLst>
                    <a:ext uri="{9D8B030D-6E8A-4147-A177-3AD203B41FA5}">
                      <a16:colId xmlns:a16="http://schemas.microsoft.com/office/drawing/2014/main" val="3501047218"/>
                    </a:ext>
                  </a:extLst>
                </a:gridCol>
                <a:gridCol w="928478">
                  <a:extLst>
                    <a:ext uri="{9D8B030D-6E8A-4147-A177-3AD203B41FA5}">
                      <a16:colId xmlns:a16="http://schemas.microsoft.com/office/drawing/2014/main" val="3363205566"/>
                    </a:ext>
                  </a:extLst>
                </a:gridCol>
                <a:gridCol w="928478">
                  <a:extLst>
                    <a:ext uri="{9D8B030D-6E8A-4147-A177-3AD203B41FA5}">
                      <a16:colId xmlns:a16="http://schemas.microsoft.com/office/drawing/2014/main" val="218688381"/>
                    </a:ext>
                  </a:extLst>
                </a:gridCol>
              </a:tblGrid>
              <a:tr h="40188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</a:rPr>
                        <a:t>campaign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pdays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previous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emp.var.rate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cons.price.idx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cons.conf.idx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</a:rPr>
                        <a:t>euribor3m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nr.employed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43633"/>
                  </a:ext>
                </a:extLst>
              </a:tr>
              <a:tr h="262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1.000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0.005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-0.025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0.087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0.057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0.096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0.089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-0.021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1860"/>
                  </a:ext>
                </a:extLst>
              </a:tr>
              <a:tr h="401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</a:rPr>
                        <a:t>campaign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1.000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-0.066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0.028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0.107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-0.041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78515"/>
                  </a:ext>
                </a:extLst>
              </a:tr>
              <a:tr h="3130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pdays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0.005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1.000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-0.322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0.158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0.084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0.150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0.149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-0.125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3138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previous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-0.025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-0.066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-0.322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1.000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-0.429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-0.378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-0.318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-0.422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-0.400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0.044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54487"/>
                  </a:ext>
                </a:extLst>
              </a:tr>
              <a:tr h="401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emp.var.rate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0.087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0.158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-0.429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1.000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0.832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0.673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0.981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0.965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-0.178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91700"/>
                  </a:ext>
                </a:extLst>
              </a:tr>
              <a:tr h="401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cons.price.idx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0.057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-0.378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0.832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1.000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0.453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0.806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0.754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-0.136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03993"/>
                  </a:ext>
                </a:extLst>
              </a:tr>
              <a:tr h="401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cons.conf.idx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0.028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0.084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-0.318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0.673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0.453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1.000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0.718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0.587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64548"/>
                  </a:ext>
                </a:extLst>
              </a:tr>
              <a:tr h="401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euribor3m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0.096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0.107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0.150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-0.422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0.981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0.806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0.718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1.000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0.968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-0.165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82756"/>
                  </a:ext>
                </a:extLst>
              </a:tr>
              <a:tr h="401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</a:rPr>
                        <a:t>nr.employed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0.089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0.149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-0.400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0.965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0.754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0.587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0.968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>
                          <a:effectLst/>
                        </a:rPr>
                        <a:t>1.000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-0.164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64366"/>
                  </a:ext>
                </a:extLst>
              </a:tr>
              <a:tr h="4035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-0.021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-0.041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-0.125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0.044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-0.178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-0.136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-0.165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-0.164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effectLst/>
                        </a:rPr>
                        <a:t>1.000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41335"/>
                  </a:ext>
                </a:extLst>
              </a:tr>
            </a:tbl>
          </a:graphicData>
        </a:graphic>
      </p:graphicFrame>
      <p:sp>
        <p:nvSpPr>
          <p:cNvPr id="5" name="タイトル 1">
            <a:extLst>
              <a:ext uri="{FF2B5EF4-FFF2-40B4-BE49-F238E27FC236}">
                <a16:creationId xmlns:a16="http://schemas.microsoft.com/office/drawing/2014/main" id="{F5BA06CE-AC28-41D4-9716-504A511B491F}"/>
              </a:ext>
            </a:extLst>
          </p:cNvPr>
          <p:cNvSpPr txBox="1">
            <a:spLocks/>
          </p:cNvSpPr>
          <p:nvPr/>
        </p:nvSpPr>
        <p:spPr>
          <a:xfrm>
            <a:off x="952426" y="6194941"/>
            <a:ext cx="10515601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latin typeface="Arial Black" panose="020B0A04020102020204" pitchFamily="34" charset="0"/>
              </a:rPr>
              <a:t>様々な相関性が混在している可能性　　⇒　　</a:t>
            </a:r>
            <a:r>
              <a:rPr lang="ja-JP" altLang="en-US" sz="16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ランダムフォレスト</a:t>
            </a:r>
          </a:p>
        </p:txBody>
      </p:sp>
    </p:spTree>
    <p:extLst>
      <p:ext uri="{BB962C8B-B14F-4D97-AF65-F5344CB8AC3E}">
        <p14:creationId xmlns:p14="http://schemas.microsoft.com/office/powerpoint/2010/main" val="25516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アプローチ①：ランダムフォレスト</a:t>
            </a:r>
            <a:endParaRPr kumimoji="1" lang="ja-JP" altLang="en-US" sz="3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42108" y="1274618"/>
            <a:ext cx="10411691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u="sng" dirty="0">
                <a:solidFill>
                  <a:srgbClr val="008000"/>
                </a:solidFill>
                <a:latin typeface="Arial Black" panose="020B0A04020102020204" pitchFamily="34" charset="0"/>
              </a:rPr>
              <a:t>複数の決定木</a:t>
            </a:r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から、営業対象を決定</a:t>
            </a:r>
          </a:p>
        </p:txBody>
      </p:sp>
      <p:pic>
        <p:nvPicPr>
          <p:cNvPr id="6" name="グラフィックス 5" descr="もみの木">
            <a:extLst>
              <a:ext uri="{FF2B5EF4-FFF2-40B4-BE49-F238E27FC236}">
                <a16:creationId xmlns:a16="http://schemas.microsoft.com/office/drawing/2014/main" id="{D1286782-A256-46FD-9273-515EFC16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1051" y="1844895"/>
            <a:ext cx="2692401" cy="3396741"/>
          </a:xfrm>
          <a:prstGeom prst="rect">
            <a:avLst/>
          </a:prstGeom>
        </p:spPr>
      </p:pic>
      <p:pic>
        <p:nvPicPr>
          <p:cNvPr id="7" name="グラフィックス 6" descr="もみの木">
            <a:extLst>
              <a:ext uri="{FF2B5EF4-FFF2-40B4-BE49-F238E27FC236}">
                <a16:creationId xmlns:a16="http://schemas.microsoft.com/office/drawing/2014/main" id="{2BC78EB6-183E-4A98-9C83-46924C81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0358" y="1844895"/>
            <a:ext cx="2692401" cy="3396741"/>
          </a:xfrm>
          <a:prstGeom prst="rect">
            <a:avLst/>
          </a:prstGeom>
        </p:spPr>
      </p:pic>
      <p:pic>
        <p:nvPicPr>
          <p:cNvPr id="8" name="グラフィックス 7" descr="もみの木">
            <a:extLst>
              <a:ext uri="{FF2B5EF4-FFF2-40B4-BE49-F238E27FC236}">
                <a16:creationId xmlns:a16="http://schemas.microsoft.com/office/drawing/2014/main" id="{A3AA1643-3E8E-42DA-974B-964F70B18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9359" y="1844895"/>
            <a:ext cx="2692401" cy="339674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A967DA-B470-43A8-A56C-EAEB6590F2D1}"/>
              </a:ext>
            </a:extLst>
          </p:cNvPr>
          <p:cNvSpPr/>
          <p:nvPr/>
        </p:nvSpPr>
        <p:spPr>
          <a:xfrm>
            <a:off x="2078429" y="2956856"/>
            <a:ext cx="2017643" cy="1162878"/>
          </a:xfrm>
          <a:prstGeom prst="rect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u="sng" dirty="0"/>
              <a:t>ルール１</a:t>
            </a:r>
            <a:endParaRPr kumimoji="1" lang="en-US" altLang="ja-JP" sz="1600" u="sng" dirty="0"/>
          </a:p>
          <a:p>
            <a:pPr algn="ctr"/>
            <a:r>
              <a:rPr kumimoji="1" lang="en-US" altLang="ja-JP" sz="1600" dirty="0"/>
              <a:t>5</a:t>
            </a:r>
            <a:r>
              <a:rPr kumimoji="1" lang="ja-JP" altLang="en-US" sz="1600" dirty="0"/>
              <a:t>月にアプローチした顧客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D2B7692-A3F9-4A34-8123-8BD043B300E0}"/>
              </a:ext>
            </a:extLst>
          </p:cNvPr>
          <p:cNvSpPr/>
          <p:nvPr/>
        </p:nvSpPr>
        <p:spPr>
          <a:xfrm>
            <a:off x="1058367" y="53713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/>
              <a:t>顧客</a:t>
            </a:r>
            <a:endParaRPr lang="en-US" altLang="ja-JP" sz="1600" dirty="0"/>
          </a:p>
          <a:p>
            <a:pPr algn="ctr"/>
            <a:r>
              <a:rPr lang="ja-JP" altLang="en-US" sz="1600" dirty="0"/>
              <a:t>Ａ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37FD645-CF28-4FCA-81D0-250A96315F0B}"/>
              </a:ext>
            </a:extLst>
          </p:cNvPr>
          <p:cNvSpPr/>
          <p:nvPr/>
        </p:nvSpPr>
        <p:spPr>
          <a:xfrm>
            <a:off x="4868520" y="2956856"/>
            <a:ext cx="2017643" cy="1162878"/>
          </a:xfrm>
          <a:prstGeom prst="rect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u="sng" dirty="0"/>
              <a:t>ルール</a:t>
            </a:r>
            <a:r>
              <a:rPr kumimoji="1" lang="en-US" altLang="ja-JP" sz="1600" u="sng" dirty="0"/>
              <a:t>2</a:t>
            </a:r>
          </a:p>
          <a:p>
            <a:pPr algn="ctr"/>
            <a:r>
              <a:rPr lang="en-US" altLang="ja-JP" sz="1600" dirty="0" err="1"/>
              <a:t>Emp.var.rate</a:t>
            </a:r>
            <a:r>
              <a:rPr lang="ja-JP" altLang="en-US" sz="1600" dirty="0"/>
              <a:t>が</a:t>
            </a:r>
            <a:r>
              <a:rPr lang="en-US" altLang="ja-JP" sz="1600" dirty="0"/>
              <a:t>-2</a:t>
            </a:r>
            <a:r>
              <a:rPr lang="ja-JP" altLang="en-US" sz="1600" dirty="0"/>
              <a:t>以下の</a:t>
            </a:r>
            <a:r>
              <a:rPr lang="en-US" altLang="ja-JP" sz="1600" dirty="0"/>
              <a:t>blue-collar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F00E62-B83B-4ED3-A1B3-310AB884F781}"/>
              </a:ext>
            </a:extLst>
          </p:cNvPr>
          <p:cNvSpPr/>
          <p:nvPr/>
        </p:nvSpPr>
        <p:spPr>
          <a:xfrm>
            <a:off x="7671357" y="2956856"/>
            <a:ext cx="2017643" cy="1162878"/>
          </a:xfrm>
          <a:prstGeom prst="rect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u="sng" dirty="0"/>
              <a:t>ルール</a:t>
            </a:r>
            <a:r>
              <a:rPr kumimoji="1" lang="en-US" altLang="ja-JP" sz="1600" u="sng" dirty="0"/>
              <a:t>3</a:t>
            </a:r>
          </a:p>
          <a:p>
            <a:pPr algn="ctr"/>
            <a:r>
              <a:rPr kumimoji="1" lang="ja-JP" altLang="en-US" sz="1600" dirty="0"/>
              <a:t>携帯電話を使う</a:t>
            </a:r>
            <a:r>
              <a:rPr kumimoji="1" lang="en-US" altLang="ja-JP" sz="1600" dirty="0"/>
              <a:t>Student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CD38AF-0480-4E3C-8892-EBE8EA49C3F2}"/>
              </a:ext>
            </a:extLst>
          </p:cNvPr>
          <p:cNvSpPr txBox="1"/>
          <p:nvPr/>
        </p:nvSpPr>
        <p:spPr>
          <a:xfrm>
            <a:off x="9852795" y="3350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9F4726-DE37-4871-B2B3-EC2EA0CE1BCE}"/>
              </a:ext>
            </a:extLst>
          </p:cNvPr>
          <p:cNvSpPr txBox="1"/>
          <p:nvPr/>
        </p:nvSpPr>
        <p:spPr>
          <a:xfrm>
            <a:off x="2797747" y="56438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819B8A-564C-4BE3-B2F4-6CFDC7FE6E35}"/>
              </a:ext>
            </a:extLst>
          </p:cNvPr>
          <p:cNvSpPr txBox="1"/>
          <p:nvPr/>
        </p:nvSpPr>
        <p:spPr>
          <a:xfrm>
            <a:off x="5567055" y="56438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F16D7F-F797-4C2D-A017-B22F9C89E081}"/>
              </a:ext>
            </a:extLst>
          </p:cNvPr>
          <p:cNvSpPr txBox="1"/>
          <p:nvPr/>
        </p:nvSpPr>
        <p:spPr>
          <a:xfrm>
            <a:off x="8425812" y="562246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2937B8-B3CA-4212-9148-3E43E9A656CB}"/>
              </a:ext>
            </a:extLst>
          </p:cNvPr>
          <p:cNvSpPr txBox="1"/>
          <p:nvPr/>
        </p:nvSpPr>
        <p:spPr>
          <a:xfrm>
            <a:off x="10965367" y="55053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結論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E21AC1-BEBA-48DE-ADA6-897274EE1DD4}"/>
              </a:ext>
            </a:extLst>
          </p:cNvPr>
          <p:cNvSpPr txBox="1"/>
          <p:nvPr/>
        </p:nvSpPr>
        <p:spPr>
          <a:xfrm>
            <a:off x="9813038" y="5646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8451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アプローチ①：ランダムフォレスト</a:t>
            </a:r>
            <a:endParaRPr kumimoji="1" lang="ja-JP" altLang="en-US" sz="3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42108" y="1274618"/>
            <a:ext cx="10411691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ハイパーパラメータのチューニング</a:t>
            </a:r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E5CD73C1-8A54-4D6D-BA1B-66F524DE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000" dirty="0"/>
              <a:t>（発生確率が低いので）</a:t>
            </a:r>
            <a:endParaRPr lang="en-US" altLang="ja-JP" sz="2000" dirty="0"/>
          </a:p>
          <a:p>
            <a:pPr marL="0" indent="0" algn="ctr">
              <a:buNone/>
            </a:pPr>
            <a:r>
              <a:rPr lang="ja-JP" altLang="en-US" sz="3600" dirty="0"/>
              <a:t>グリッドサーチではなく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↓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トライ＆エラーサーチを採用</a:t>
            </a:r>
          </a:p>
          <a:p>
            <a:pPr marL="0" indent="0" algn="ctr">
              <a:buNone/>
            </a:pPr>
            <a:r>
              <a:rPr lang="en-US" altLang="ja-JP" sz="2000" dirty="0" err="1"/>
              <a:t>RandomForestClassifier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n_estimators</a:t>
            </a:r>
            <a:r>
              <a:rPr lang="en-US" altLang="ja-JP" sz="2000" dirty="0"/>
              <a:t> = 400, </a:t>
            </a:r>
            <a:r>
              <a:rPr lang="en-US" altLang="ja-JP" sz="2000" dirty="0" err="1"/>
              <a:t>max_depth</a:t>
            </a:r>
            <a:r>
              <a:rPr lang="en-US" altLang="ja-JP" sz="2000" dirty="0"/>
              <a:t> = 50, </a:t>
            </a:r>
          </a:p>
          <a:p>
            <a:pPr marL="0" indent="0" algn="ctr">
              <a:buNone/>
            </a:pPr>
            <a:r>
              <a:rPr lang="en-US" altLang="ja-JP" sz="2000" dirty="0" err="1"/>
              <a:t>class_weight</a:t>
            </a:r>
            <a:r>
              <a:rPr lang="en-US" altLang="ja-JP" sz="2000" dirty="0"/>
              <a:t> = "</a:t>
            </a:r>
            <a:r>
              <a:rPr lang="en-US" altLang="ja-JP" sz="2000" dirty="0">
                <a:solidFill>
                  <a:srgbClr val="3333FF"/>
                </a:solidFill>
              </a:rPr>
              <a:t>balanced</a:t>
            </a:r>
            <a:r>
              <a:rPr lang="en-US" altLang="ja-JP" sz="2000" dirty="0"/>
              <a:t>", </a:t>
            </a:r>
            <a:r>
              <a:rPr lang="en-US" altLang="ja-JP" sz="2000" dirty="0" err="1"/>
              <a:t>max_leaf_nodes</a:t>
            </a:r>
            <a:r>
              <a:rPr lang="en-US" altLang="ja-JP" sz="2000" dirty="0"/>
              <a:t> = 1000)</a:t>
            </a:r>
          </a:p>
        </p:txBody>
      </p:sp>
    </p:spTree>
    <p:extLst>
      <p:ext uri="{BB962C8B-B14F-4D97-AF65-F5344CB8AC3E}">
        <p14:creationId xmlns:p14="http://schemas.microsoft.com/office/powerpoint/2010/main" val="148147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手作業 10">
            <a:extLst>
              <a:ext uri="{FF2B5EF4-FFF2-40B4-BE49-F238E27FC236}">
                <a16:creationId xmlns:a16="http://schemas.microsoft.com/office/drawing/2014/main" id="{FF31FDB7-544A-4E4A-8D3B-60379EB3C315}"/>
              </a:ext>
            </a:extLst>
          </p:cNvPr>
          <p:cNvSpPr/>
          <p:nvPr/>
        </p:nvSpPr>
        <p:spPr>
          <a:xfrm rot="5400000">
            <a:off x="1312006" y="3586573"/>
            <a:ext cx="3382898" cy="11116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4977 w 10000"/>
              <a:gd name="connsiteY2" fmla="*/ 9823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9823"/>
              <a:gd name="connsiteX1" fmla="*/ 10000 w 10000"/>
              <a:gd name="connsiteY1" fmla="*/ 0 h 9823"/>
              <a:gd name="connsiteX2" fmla="*/ 4977 w 10000"/>
              <a:gd name="connsiteY2" fmla="*/ 9823 h 9823"/>
              <a:gd name="connsiteX3" fmla="*/ 2145 w 10000"/>
              <a:gd name="connsiteY3" fmla="*/ 9735 h 9823"/>
              <a:gd name="connsiteX4" fmla="*/ 0 w 10000"/>
              <a:gd name="connsiteY4" fmla="*/ 0 h 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23">
                <a:moveTo>
                  <a:pt x="0" y="0"/>
                </a:moveTo>
                <a:lnTo>
                  <a:pt x="10000" y="0"/>
                </a:lnTo>
                <a:lnTo>
                  <a:pt x="4977" y="9823"/>
                </a:lnTo>
                <a:lnTo>
                  <a:pt x="2145" y="9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アプローチ：テスト結果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前期の実績データを学習用・テスト用に分割して検証</a:t>
            </a:r>
            <a:endParaRPr lang="en-US" altLang="ja-JP" sz="1600" b="1" dirty="0">
              <a:solidFill>
                <a:srgbClr val="008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11D27457-1DEF-4856-9D45-75395E7211F3}"/>
              </a:ext>
            </a:extLst>
          </p:cNvPr>
          <p:cNvSpPr/>
          <p:nvPr/>
        </p:nvSpPr>
        <p:spPr>
          <a:xfrm>
            <a:off x="1034474" y="3014062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前期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484723-E8DB-41B1-A1B3-20C8353A9781}"/>
              </a:ext>
            </a:extLst>
          </p:cNvPr>
          <p:cNvSpPr/>
          <p:nvPr/>
        </p:nvSpPr>
        <p:spPr>
          <a:xfrm>
            <a:off x="3559276" y="2450944"/>
            <a:ext cx="3239089" cy="169114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u="sng" dirty="0">
                <a:latin typeface="+mj-lt"/>
                <a:ea typeface="Meiryo UI" panose="020B0604030504040204" pitchFamily="50" charset="-128"/>
              </a:rPr>
              <a:t>①新規顧客</a:t>
            </a:r>
            <a:endParaRPr kumimoji="1" lang="en-US" altLang="ja-JP" u="sng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２６０８／３６７３４件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（７</a:t>
            </a:r>
            <a:r>
              <a:rPr lang="en-US" altLang="ja-JP" dirty="0">
                <a:latin typeface="+mj-lt"/>
                <a:ea typeface="Meiryo UI" panose="020B0604030504040204" pitchFamily="50" charset="-128"/>
              </a:rPr>
              <a:t>. </a:t>
            </a:r>
            <a:r>
              <a:rPr lang="ja-JP" altLang="en-US" dirty="0">
                <a:latin typeface="+mj-lt"/>
                <a:ea typeface="Meiryo UI" panose="020B0604030504040204" pitchFamily="50" charset="-128"/>
              </a:rPr>
              <a:t>０８％）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55C579-3041-4213-845B-A373AD6DDD67}"/>
              </a:ext>
            </a:extLst>
          </p:cNvPr>
          <p:cNvSpPr/>
          <p:nvPr/>
        </p:nvSpPr>
        <p:spPr>
          <a:xfrm>
            <a:off x="3559275" y="4142692"/>
            <a:ext cx="3239089" cy="169114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u="sng" dirty="0">
                <a:latin typeface="+mj-lt"/>
                <a:ea typeface="Meiryo UI" panose="020B0604030504040204" pitchFamily="50" charset="-128"/>
              </a:rPr>
              <a:t>②既存顧客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１３９／３３４件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（４１</a:t>
            </a:r>
            <a:r>
              <a:rPr lang="en-US" altLang="ja-JP" dirty="0">
                <a:latin typeface="+mj-lt"/>
                <a:ea typeface="Meiryo UI" panose="020B0604030504040204" pitchFamily="50" charset="-128"/>
              </a:rPr>
              <a:t>. </a:t>
            </a:r>
            <a:r>
              <a:rPr lang="ja-JP" altLang="en-US" dirty="0">
                <a:latin typeface="+mj-lt"/>
                <a:ea typeface="Meiryo UI" panose="020B0604030504040204" pitchFamily="50" charset="-128"/>
              </a:rPr>
              <a:t>６２％）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5" name="フローチャート: 抜出し 14">
            <a:extLst>
              <a:ext uri="{FF2B5EF4-FFF2-40B4-BE49-F238E27FC236}">
                <a16:creationId xmlns:a16="http://schemas.microsoft.com/office/drawing/2014/main" id="{A7D8F1BF-E716-4D2A-A4B7-C240262E83B0}"/>
              </a:ext>
            </a:extLst>
          </p:cNvPr>
          <p:cNvSpPr/>
          <p:nvPr/>
        </p:nvSpPr>
        <p:spPr>
          <a:xfrm rot="5400000">
            <a:off x="6906358" y="3136671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15FD077-16CA-43F2-8801-098FE5A771E7}"/>
              </a:ext>
            </a:extLst>
          </p:cNvPr>
          <p:cNvSpPr/>
          <p:nvPr/>
        </p:nvSpPr>
        <p:spPr>
          <a:xfrm>
            <a:off x="3559274" y="1843631"/>
            <a:ext cx="3239090" cy="5973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トータル　３７０６８件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B520EF2-95E7-4FF9-9AC2-EAB79DCBA8CC}"/>
              </a:ext>
            </a:extLst>
          </p:cNvPr>
          <p:cNvSpPr/>
          <p:nvPr/>
        </p:nvSpPr>
        <p:spPr>
          <a:xfrm>
            <a:off x="7684013" y="1853570"/>
            <a:ext cx="3249030" cy="5973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テスト対象</a:t>
            </a:r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　１１１２２件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226AD65-2116-441A-98E9-D675375667B1}"/>
              </a:ext>
            </a:extLst>
          </p:cNvPr>
          <p:cNvSpPr/>
          <p:nvPr/>
        </p:nvSpPr>
        <p:spPr>
          <a:xfrm>
            <a:off x="7693954" y="2460884"/>
            <a:ext cx="3239089" cy="1691148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u="sng" dirty="0">
                <a:latin typeface="+mj-lt"/>
                <a:ea typeface="Meiryo UI" panose="020B0604030504040204" pitchFamily="50" charset="-128"/>
              </a:rPr>
              <a:t>①新規顧客（テスト）</a:t>
            </a:r>
            <a:endParaRPr kumimoji="1" lang="en-US" altLang="ja-JP" u="sng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２０８</a:t>
            </a:r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／６７１件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（３１</a:t>
            </a:r>
            <a:r>
              <a:rPr lang="en-US" altLang="ja-JP" dirty="0">
                <a:latin typeface="+mj-lt"/>
                <a:ea typeface="Meiryo UI" panose="020B0604030504040204" pitchFamily="50" charset="-128"/>
              </a:rPr>
              <a:t>. </a:t>
            </a:r>
            <a:r>
              <a:rPr lang="ja-JP" altLang="en-US" dirty="0">
                <a:latin typeface="+mj-lt"/>
                <a:ea typeface="Meiryo UI" panose="020B0604030504040204" pitchFamily="50" charset="-128"/>
              </a:rPr>
              <a:t>００％）</a:t>
            </a:r>
            <a:endParaRPr lang="en-US" altLang="ja-JP" dirty="0">
              <a:solidFill>
                <a:srgbClr val="3333FF"/>
              </a:solidFill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3333FF"/>
                </a:solidFill>
                <a:latin typeface="+mj-lt"/>
                <a:ea typeface="Meiryo UI" panose="020B0604030504040204" pitchFamily="50" charset="-128"/>
              </a:rPr>
              <a:t>＋８０</a:t>
            </a:r>
            <a:r>
              <a:rPr lang="en-US" altLang="ja-JP" dirty="0">
                <a:solidFill>
                  <a:srgbClr val="3333FF"/>
                </a:solidFill>
                <a:latin typeface="+mj-lt"/>
                <a:ea typeface="Meiryo UI" panose="020B0604030504040204" pitchFamily="50" charset="-128"/>
              </a:rPr>
              <a:t>,</a:t>
            </a:r>
            <a:r>
              <a:rPr lang="ja-JP" altLang="en-US" dirty="0">
                <a:solidFill>
                  <a:srgbClr val="3333FF"/>
                </a:solidFill>
                <a:latin typeface="+mj-lt"/>
                <a:ea typeface="Meiryo UI" panose="020B0604030504040204" pitchFamily="50" charset="-128"/>
              </a:rPr>
              <a:t>５００円</a:t>
            </a:r>
            <a:endParaRPr lang="en-US" altLang="ja-JP" dirty="0">
              <a:solidFill>
                <a:srgbClr val="3333FF"/>
              </a:solidFill>
              <a:latin typeface="+mj-lt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A170FF-6F59-4190-9222-1EEC6D16AFF9}"/>
              </a:ext>
            </a:extLst>
          </p:cNvPr>
          <p:cNvSpPr/>
          <p:nvPr/>
        </p:nvSpPr>
        <p:spPr>
          <a:xfrm>
            <a:off x="7693953" y="4142091"/>
            <a:ext cx="3239089" cy="1691749"/>
          </a:xfrm>
          <a:prstGeom prst="rect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u="sng" dirty="0">
                <a:latin typeface="+mj-lt"/>
                <a:ea typeface="Meiryo UI" panose="020B0604030504040204" pitchFamily="50" charset="-128"/>
              </a:rPr>
              <a:t>②既存顧客（テスト）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endParaRPr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+mj-lt"/>
                <a:ea typeface="Meiryo UI" panose="020B0604030504040204" pitchFamily="50" charset="-128"/>
              </a:rPr>
              <a:t>４１／１０１件</a:t>
            </a:r>
            <a:endParaRPr kumimoji="1" lang="en-US" altLang="ja-JP" dirty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+mj-lt"/>
                <a:ea typeface="Meiryo UI" panose="020B0604030504040204" pitchFamily="50" charset="-128"/>
              </a:rPr>
              <a:t>（４０</a:t>
            </a:r>
            <a:r>
              <a:rPr lang="en-US" altLang="ja-JP" dirty="0">
                <a:latin typeface="+mj-lt"/>
                <a:ea typeface="Meiryo UI" panose="020B0604030504040204" pitchFamily="50" charset="-128"/>
              </a:rPr>
              <a:t>. </a:t>
            </a:r>
            <a:r>
              <a:rPr lang="ja-JP" altLang="en-US" dirty="0">
                <a:latin typeface="+mj-lt"/>
                <a:ea typeface="Meiryo UI" panose="020B0604030504040204" pitchFamily="50" charset="-128"/>
              </a:rPr>
              <a:t>５９％）</a:t>
            </a:r>
            <a:endParaRPr lang="en-US" altLang="ja-JP" dirty="0">
              <a:solidFill>
                <a:srgbClr val="3333FF"/>
              </a:solidFill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3333FF"/>
                </a:solidFill>
                <a:latin typeface="+mj-lt"/>
                <a:ea typeface="Meiryo UI" panose="020B0604030504040204" pitchFamily="50" charset="-128"/>
              </a:rPr>
              <a:t>＋３１</a:t>
            </a:r>
            <a:r>
              <a:rPr lang="en-US" altLang="ja-JP" dirty="0">
                <a:solidFill>
                  <a:srgbClr val="3333FF"/>
                </a:solidFill>
                <a:latin typeface="+mj-lt"/>
                <a:ea typeface="Meiryo UI" panose="020B0604030504040204" pitchFamily="50" charset="-128"/>
              </a:rPr>
              <a:t>,</a:t>
            </a:r>
            <a:r>
              <a:rPr lang="ja-JP" altLang="en-US" dirty="0">
                <a:solidFill>
                  <a:srgbClr val="3333FF"/>
                </a:solidFill>
                <a:latin typeface="+mj-lt"/>
                <a:ea typeface="Meiryo UI" panose="020B0604030504040204" pitchFamily="50" charset="-128"/>
              </a:rPr>
              <a:t>５００円</a:t>
            </a:r>
            <a:endParaRPr lang="en-US" altLang="ja-JP" dirty="0">
              <a:solidFill>
                <a:srgbClr val="3333FF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20" name="フローチャート: 抜出し 19">
            <a:extLst>
              <a:ext uri="{FF2B5EF4-FFF2-40B4-BE49-F238E27FC236}">
                <a16:creationId xmlns:a16="http://schemas.microsoft.com/office/drawing/2014/main" id="{2E3066BC-AA9C-4310-896F-DCB8D8F9E494}"/>
              </a:ext>
            </a:extLst>
          </p:cNvPr>
          <p:cNvSpPr/>
          <p:nvPr/>
        </p:nvSpPr>
        <p:spPr>
          <a:xfrm rot="5400000">
            <a:off x="6906358" y="4845398"/>
            <a:ext cx="685800" cy="28513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3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期待収益</a:t>
            </a:r>
            <a:endParaRPr kumimoji="1" lang="ja-JP" altLang="en-US" sz="3600" b="1" dirty="0"/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E5CD73C1-8A54-4D6D-BA1B-66F524DE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テストデータ１１１２２件に対し、</a:t>
            </a:r>
            <a:r>
              <a:rPr lang="ja-JP" altLang="en-US" sz="3200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＋１１２</a:t>
            </a:r>
            <a:r>
              <a:rPr lang="en-US" altLang="ja-JP" sz="3200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200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０００円</a:t>
            </a:r>
            <a:endParaRPr lang="en-US" altLang="ja-JP" sz="3200" dirty="0">
              <a:solidFill>
                <a:srgbClr val="3333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トータルで</a:t>
            </a:r>
            <a:r>
              <a:rPr lang="ja-JP" altLang="en-US" sz="3200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＋約４００</a:t>
            </a:r>
            <a:r>
              <a:rPr lang="en-US" altLang="ja-JP" sz="3200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200" dirty="0">
                <a:solidFill>
                  <a:srgbClr val="3333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０００円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の期待収益</a:t>
            </a:r>
          </a:p>
        </p:txBody>
      </p:sp>
    </p:spTree>
    <p:extLst>
      <p:ext uri="{BB962C8B-B14F-4D97-AF65-F5344CB8AC3E}">
        <p14:creationId xmlns:p14="http://schemas.microsoft.com/office/powerpoint/2010/main" val="364062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04082-4F97-4DEF-810C-BB623BEFE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526" y="2332327"/>
            <a:ext cx="9144000" cy="2387600"/>
          </a:xfrm>
        </p:spPr>
        <p:txBody>
          <a:bodyPr anchor="ctr"/>
          <a:lstStyle/>
          <a:p>
            <a:r>
              <a:rPr kumimoji="1" lang="en-US" altLang="ja-JP" dirty="0"/>
              <a:t>Let’s</a:t>
            </a:r>
            <a:r>
              <a:rPr lang="ja-JP" altLang="en-US" dirty="0"/>
              <a:t> </a:t>
            </a:r>
            <a:r>
              <a:rPr lang="en-US" altLang="ja-JP" dirty="0"/>
              <a:t>try</a:t>
            </a:r>
            <a:r>
              <a:rPr lang="ja-JP" altLang="en-US" dirty="0"/>
              <a:t> </a:t>
            </a:r>
            <a:r>
              <a:rPr lang="en-US" altLang="ja-JP" dirty="0"/>
              <a:t>it!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9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513</Words>
  <Application>Microsoft Office PowerPoint</Application>
  <PresentationFormat>ワイド画面</PresentationFormat>
  <Paragraphs>211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Meiryo UI</vt:lpstr>
      <vt:lpstr>游ゴシック</vt:lpstr>
      <vt:lpstr>游ゴシック Light</vt:lpstr>
      <vt:lpstr>游ゴシック Medium</vt:lpstr>
      <vt:lpstr>Arial</vt:lpstr>
      <vt:lpstr>Arial Black</vt:lpstr>
      <vt:lpstr>Office テーマ</vt:lpstr>
      <vt:lpstr>キャンペーンの利益最大化</vt:lpstr>
      <vt:lpstr>目的</vt:lpstr>
      <vt:lpstr>アプローチ</vt:lpstr>
      <vt:lpstr>アプローチ①：新規顧客データの傾向</vt:lpstr>
      <vt:lpstr>アプローチ①：ランダムフォレスト</vt:lpstr>
      <vt:lpstr>アプローチ①：ランダムフォレスト</vt:lpstr>
      <vt:lpstr>アプローチ：テスト結果</vt:lpstr>
      <vt:lpstr>期待収益</vt:lpstr>
      <vt:lpstr>Let’s 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松本敬史</dc:creator>
  <cp:lastModifiedBy>松本敬史</cp:lastModifiedBy>
  <cp:revision>52</cp:revision>
  <dcterms:created xsi:type="dcterms:W3CDTF">2017-08-26T13:39:25Z</dcterms:created>
  <dcterms:modified xsi:type="dcterms:W3CDTF">2018-01-20T08:55:32Z</dcterms:modified>
</cp:coreProperties>
</file>