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3" r:id="rId2"/>
    <p:sldId id="257" r:id="rId3"/>
    <p:sldId id="258" r:id="rId4"/>
    <p:sldId id="259" r:id="rId5"/>
    <p:sldId id="262" r:id="rId6"/>
    <p:sldId id="260" r:id="rId7"/>
    <p:sldId id="266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FA2F7-AE8C-4768-9F76-92F8C87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4EED30-5D08-49F4-B503-76E91D37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F3682-D073-4CDF-BD1E-C532157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F4CC-3AD2-4506-911F-5AB17A30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79243-25EA-4480-A728-280A2FF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B54C-3A6E-442E-AC23-453C74D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0BD8-45B7-40A3-893D-5DF0CBD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9A53-1477-4610-BD2E-A989BE7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A06BC-7311-4A9C-BED0-3B68FBB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61083-3FEC-4E75-9996-261F66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F6EC1-82C2-44F1-AAF4-1DA735C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366A9-4465-4F6D-8E19-D28E5592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D14A-05DE-4240-A5C3-87FBBB1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F04F-CB3E-4D37-81FA-1BA3CA4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1CC35-243E-4A25-9512-5BEAE06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30364-BA9B-46DF-A5CA-2A2964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7A2E1-E292-4B69-B2AB-74F335A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57EB-B798-4A06-BE1F-FA29A02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B80B-D83F-48E7-90B9-5B45B60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D787-B7BD-4B33-A65F-69AB7A2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0E94-43AB-4A7B-ACE0-54D67D3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1F0C5-C9DE-44C4-BDD8-902500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85D4-8FD0-4849-B333-FFBCC9F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AC812-BF89-47F6-AA86-7CC7212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5B6B-4A06-42F0-96F1-5C5DF03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443E-D805-4FBE-A424-D5EFA7E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788A9-F612-48A1-9FBF-7F8D6BBE6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2641B-50B1-4E73-A8DD-86B4EBEC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98718-C69F-4291-9088-FFCADE1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4E797-5F89-4377-A60D-3606636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D802D-17DB-4A8B-A93A-6EF558B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4ED2-574B-4CA4-A495-543E237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354DA-28EA-492A-B6D7-12277AC2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2AF0A-73C0-4B7F-874A-42070AD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C32EC-8129-4DCE-A080-00E1777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CCE25-8692-4680-AD8B-E38EAE65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9CFD7-61FC-4CCC-A0E3-1B53317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320B88-7E06-4B6C-B711-C5B7333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EA61B-8747-4AC1-AAC7-FA77147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EA12-356C-4956-813B-B63022E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841-99FB-48BD-98C2-7188982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82757-A2EB-4004-9E4B-2257147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27047-CA30-4CDF-96D7-B115DFB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3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28E60A-DA54-4DEE-97FF-93D9D49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5D8CC3-EC17-4034-B5B8-F3289CD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79BF-2304-4550-840F-E4FFC19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213F-9D4A-45B4-8225-E3E9143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86EF7-6C8E-4004-A7E0-FBE6759E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0521E-0605-4398-A934-E5E25E19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9BDBD-F002-4DF9-8F8D-9E6CB89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100B20-F6C8-4FA1-8AA8-BFDBAD3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CC150-F99F-49F2-A8C4-8927FB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CDCE-C90A-4009-B8E9-54C44BB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A5F63-475B-4FA3-8D3A-4746716F4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67BE1-6DE6-472B-96D6-CFCF42BC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535C7-4CDB-4B2A-BDB4-3DFB2EE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8285B-CBC0-4C76-90DC-B0CE434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F1C34-ABAB-4D9E-8080-53A0008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CA4320-F24A-4267-9F30-0952516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40AFD-09EA-4EC8-8848-9DED954F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6BC82-0FCB-4A88-A07A-7A7E0742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82774-F115-450F-A0D7-4292A37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29EDF-2ABF-48A7-98BC-4439A8C6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yutaka2487/items/ba0a6c2cabb5258581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/>
              <a:t>House Prices(Kaggle)</a:t>
            </a:r>
            <a:endParaRPr kumimoji="1" lang="ja-JP" altLang="en-US" sz="4000" b="1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6E46685-ADF5-4A5E-8056-AEC7B78C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住宅販売価格の予測</a:t>
            </a:r>
            <a:endParaRPr kumimoji="1" lang="en-US" altLang="ja-JP" dirty="0"/>
          </a:p>
          <a:p>
            <a:endParaRPr kumimoji="1" lang="en-US" altLang="ja-JP" sz="2000" dirty="0"/>
          </a:p>
          <a:p>
            <a:pPr algn="r"/>
            <a:r>
              <a:rPr lang="en-US" altLang="ja-JP" sz="2000" dirty="0"/>
              <a:t>2017/9/23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0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744A8-335F-4E3C-A0DC-2D9A4C4B338B}"/>
              </a:ext>
            </a:extLst>
          </p:cNvPr>
          <p:cNvSpPr txBox="1"/>
          <p:nvPr/>
        </p:nvSpPr>
        <p:spPr>
          <a:xfrm>
            <a:off x="2216727" y="2946400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62D6C7-7EDE-491A-B802-59BB18560EE4}"/>
              </a:ext>
            </a:extLst>
          </p:cNvPr>
          <p:cNvSpPr/>
          <p:nvPr/>
        </p:nvSpPr>
        <p:spPr>
          <a:xfrm>
            <a:off x="1667164" y="2616200"/>
            <a:ext cx="8857673" cy="1625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/>
              <a:t>Thank</a:t>
            </a:r>
            <a:r>
              <a:rPr lang="ja-JP" altLang="en-US" sz="4400" dirty="0"/>
              <a:t> </a:t>
            </a:r>
            <a:r>
              <a:rPr lang="en-US" altLang="ja-JP" sz="4400" dirty="0"/>
              <a:t>you!</a:t>
            </a:r>
            <a:endParaRPr kumimoji="1" lang="ja-JP" altLang="en-US" sz="4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C5AE8-8A3F-41F4-84C5-9224D1C7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Kaggle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Competition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House</a:t>
            </a:r>
            <a:r>
              <a:rPr lang="ja-JP" altLang="en-US" dirty="0"/>
              <a:t> </a:t>
            </a:r>
            <a:r>
              <a:rPr lang="en-US" altLang="ja-JP" dirty="0"/>
              <a:t>Prices</a:t>
            </a:r>
            <a:r>
              <a:rPr lang="ja-JP" altLang="en-US" dirty="0"/>
              <a:t>で住宅の販売価格を予測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（目標：上位</a:t>
            </a:r>
            <a:r>
              <a:rPr lang="en-US" altLang="ja-JP" dirty="0"/>
              <a:t>25</a:t>
            </a:r>
            <a:r>
              <a:rPr lang="ja-JP" altLang="en-US" dirty="0"/>
              <a:t>％）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1800" dirty="0"/>
              <a:t>⇒　</a:t>
            </a:r>
            <a:r>
              <a:rPr kumimoji="1" lang="en-US" altLang="ja-JP" sz="1800" dirty="0"/>
              <a:t>76</a:t>
            </a:r>
            <a:r>
              <a:rPr kumimoji="1" lang="ja-JP" altLang="en-US" sz="1800" dirty="0"/>
              <a:t>項目の特徴量（多い）を用いて、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　住宅販売の予測</a:t>
            </a:r>
            <a:endParaRPr kumimoji="1" lang="en-US" altLang="ja-JP" sz="1800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6AA2C9-A58A-42D5-8F50-AD69D772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12" y="2515963"/>
            <a:ext cx="5695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手作業 10">
            <a:extLst>
              <a:ext uri="{FF2B5EF4-FFF2-40B4-BE49-F238E27FC236}">
                <a16:creationId xmlns:a16="http://schemas.microsoft.com/office/drawing/2014/main" id="{FF31FDB7-544A-4E4A-8D3B-60379EB3C315}"/>
              </a:ext>
            </a:extLst>
          </p:cNvPr>
          <p:cNvSpPr/>
          <p:nvPr/>
        </p:nvSpPr>
        <p:spPr>
          <a:xfrm rot="5400000">
            <a:off x="2157880" y="2944217"/>
            <a:ext cx="1691150" cy="11116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4977 w 10000"/>
              <a:gd name="connsiteY2" fmla="*/ 982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9823"/>
              <a:gd name="connsiteX1" fmla="*/ 10000 w 10000"/>
              <a:gd name="connsiteY1" fmla="*/ 0 h 9823"/>
              <a:gd name="connsiteX2" fmla="*/ 4977 w 10000"/>
              <a:gd name="connsiteY2" fmla="*/ 9823 h 9823"/>
              <a:gd name="connsiteX3" fmla="*/ 2145 w 10000"/>
              <a:gd name="connsiteY3" fmla="*/ 9735 h 9823"/>
              <a:gd name="connsiteX4" fmla="*/ 0 w 10000"/>
              <a:gd name="connsiteY4" fmla="*/ 0 h 9823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586 w 10000"/>
              <a:gd name="connsiteY2" fmla="*/ 10000 h 10000"/>
              <a:gd name="connsiteX3" fmla="*/ 2145 w 10000"/>
              <a:gd name="connsiteY3" fmla="*/ 991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586 w 10000"/>
              <a:gd name="connsiteY2" fmla="*/ 10000 h 10000"/>
              <a:gd name="connsiteX3" fmla="*/ 922 w 10000"/>
              <a:gd name="connsiteY3" fmla="*/ 991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329 w 10000"/>
              <a:gd name="connsiteY2" fmla="*/ 10000 h 10000"/>
              <a:gd name="connsiteX3" fmla="*/ 922 w 10000"/>
              <a:gd name="connsiteY3" fmla="*/ 991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329" y="10000"/>
                </a:lnTo>
                <a:lnTo>
                  <a:pt x="922" y="9910"/>
                </a:lnTo>
                <a:cubicBezTo>
                  <a:pt x="615" y="6607"/>
                  <a:pt x="307" y="3303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アプローチ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特徴量の絞込　＜　アルゴリズム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1D27457-1DEF-4856-9D45-75395E7211F3}"/>
              </a:ext>
            </a:extLst>
          </p:cNvPr>
          <p:cNvSpPr/>
          <p:nvPr/>
        </p:nvSpPr>
        <p:spPr>
          <a:xfrm>
            <a:off x="1034473" y="2643575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教師</a:t>
            </a:r>
            <a:endParaRPr lang="en-US" altLang="ja-JP" dirty="0"/>
          </a:p>
          <a:p>
            <a:pPr algn="ctr"/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84723-E8DB-41B1-A1B3-20C8353A9781}"/>
              </a:ext>
            </a:extLst>
          </p:cNvPr>
          <p:cNvSpPr/>
          <p:nvPr/>
        </p:nvSpPr>
        <p:spPr>
          <a:xfrm>
            <a:off x="3559276" y="2643577"/>
            <a:ext cx="4115153" cy="169114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+mj-lt"/>
                <a:ea typeface="Meiryo UI" panose="020B0604030504040204" pitchFamily="50" charset="-128"/>
              </a:rPr>
              <a:t>とにかく、特徴量が多い</a:t>
            </a:r>
            <a:r>
              <a:rPr kumimoji="1" lang="ja-JP" altLang="en-US" sz="2000" dirty="0" err="1">
                <a:latin typeface="+mj-lt"/>
                <a:ea typeface="Meiryo UI" panose="020B0604030504040204" pitchFamily="50" charset="-128"/>
              </a:rPr>
              <a:t>。。。</a:t>
            </a:r>
            <a:endParaRPr kumimoji="1" lang="en-US" altLang="ja-JP" sz="2000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strike="sngStrike" dirty="0">
                <a:latin typeface="+mj-lt"/>
                <a:ea typeface="Meiryo UI" panose="020B0604030504040204" pitchFamily="50" charset="-128"/>
              </a:rPr>
              <a:t>（＋ジョブが炎上し・・・）</a:t>
            </a:r>
            <a:endParaRPr kumimoji="1" lang="ja-JP" altLang="en-US" sz="2000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128177-018B-4A11-930A-A352E71ACC0C}"/>
              </a:ext>
            </a:extLst>
          </p:cNvPr>
          <p:cNvSpPr txBox="1"/>
          <p:nvPr/>
        </p:nvSpPr>
        <p:spPr>
          <a:xfrm>
            <a:off x="8760541" y="3188450"/>
            <a:ext cx="28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アルゴリズムの力に頼ろう</a:t>
            </a:r>
            <a:r>
              <a:rPr kumimoji="1" lang="ja-JP" altLang="en-US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。。。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フローチャート: 抜出し 14">
            <a:extLst>
              <a:ext uri="{FF2B5EF4-FFF2-40B4-BE49-F238E27FC236}">
                <a16:creationId xmlns:a16="http://schemas.microsoft.com/office/drawing/2014/main" id="{A7D8F1BF-E716-4D2A-A4B7-C240262E83B0}"/>
              </a:ext>
            </a:extLst>
          </p:cNvPr>
          <p:cNvSpPr/>
          <p:nvPr/>
        </p:nvSpPr>
        <p:spPr>
          <a:xfrm rot="5400000">
            <a:off x="8009601" y="3329304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特徴量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基本的には全部学習に用いる。その前に・・・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3862A3-A155-4C0A-AA78-068231B856D8}"/>
              </a:ext>
            </a:extLst>
          </p:cNvPr>
          <p:cNvSpPr/>
          <p:nvPr/>
        </p:nvSpPr>
        <p:spPr>
          <a:xfrm>
            <a:off x="952427" y="1733197"/>
            <a:ext cx="5328630" cy="185429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① </a:t>
            </a:r>
            <a:r>
              <a:rPr kumimoji="1" lang="en-US" altLang="ja-JP" sz="2000" u="sng" dirty="0">
                <a:latin typeface="+mj-lt"/>
                <a:ea typeface="Meiryo UI" panose="020B0604030504040204" pitchFamily="50" charset="-128"/>
              </a:rPr>
              <a:t>NULL</a:t>
            </a:r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値を含む項目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pPr marL="357188" lvl="1"/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MSSubClass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LotFrontage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LotArea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OverallQual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OverallCond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YearBuilt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YearRemodAdd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MasVnrArea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BsmtFinSF1, BsmtFinSF2,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BsmtUnfSF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TotalBsmtSF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1stFlrSF, 2ndFlrSF,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LowQualFinSF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GrLivArea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BsmtFullBath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BsmtHalfBath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FullBath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HalfBath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BedroomAbvGr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KitchenAbvGr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TotRmsAbvGrd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Fireplaces,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GarageYrBlt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GarageCars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GarageArea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WoodDeckSF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OpenPorchSF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EnclosedPorch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3SsnPorch,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ScreenPorch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PoolArea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MiscVal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MoSold</a:t>
            </a:r>
            <a:r>
              <a:rPr lang="en-US" altLang="ja-JP" sz="12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+mj-lt"/>
                <a:ea typeface="Meiryo UI" panose="020B0604030504040204" pitchFamily="50" charset="-128"/>
              </a:rPr>
              <a:t>YrSold</a:t>
            </a:r>
            <a:endParaRPr lang="en-US" altLang="ja-JP" sz="1200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3B7F33-44F8-4283-92BF-E19E83AFCBE9}"/>
              </a:ext>
            </a:extLst>
          </p:cNvPr>
          <p:cNvSpPr/>
          <p:nvPr/>
        </p:nvSpPr>
        <p:spPr>
          <a:xfrm>
            <a:off x="952427" y="3699170"/>
            <a:ext cx="5328630" cy="1228070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② ランキング項目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pPr marL="358775" lvl="1"/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ExterQual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ExterCond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BsmtQual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BsmtCond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BsmtExposure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HeatingQC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KitchenQual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FireplaceQu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GarageQual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GarageCond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, </a:t>
            </a:r>
            <a:r>
              <a:rPr lang="en-US" altLang="ja-JP" sz="1400" dirty="0" err="1">
                <a:latin typeface="+mj-lt"/>
                <a:ea typeface="Meiryo UI" panose="020B0604030504040204" pitchFamily="50" charset="-128"/>
              </a:rPr>
              <a:t>PoolQC</a:t>
            </a:r>
            <a:r>
              <a:rPr lang="en-US" altLang="ja-JP" sz="1400" dirty="0">
                <a:latin typeface="+mj-lt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586198-5BAE-48A2-BC49-5DD0252468C9}"/>
              </a:ext>
            </a:extLst>
          </p:cNvPr>
          <p:cNvSpPr txBox="1"/>
          <p:nvPr/>
        </p:nvSpPr>
        <p:spPr>
          <a:xfrm>
            <a:off x="7022141" y="2060180"/>
            <a:ext cx="457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データがないってことは「実際にない 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or 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評価に値しない」と仮定　⇒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0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に設定</a:t>
            </a:r>
            <a:endParaRPr lang="en-US" altLang="ja-JP" dirty="0">
              <a:solidFill>
                <a:srgbClr val="0070C0"/>
              </a:solidFill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ea typeface="Meiryo UI" panose="020B0604030504040204" pitchFamily="50" charset="-128"/>
            </a:endParaRPr>
          </a:p>
          <a:p>
            <a:r>
              <a:rPr lang="en-US" altLang="ja-JP" dirty="0" err="1">
                <a:solidFill>
                  <a:srgbClr val="0070C0"/>
                </a:solidFill>
                <a:ea typeface="Meiryo UI" panose="020B0604030504040204" pitchFamily="50" charset="-128"/>
              </a:rPr>
              <a:t>x_train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[''].replace(np.NaN,0)</a:t>
            </a:r>
            <a:endParaRPr lang="ja-JP" altLang="en-US" dirty="0">
              <a:solidFill>
                <a:srgbClr val="0070C0"/>
              </a:solidFill>
              <a:ea typeface="Meiryo UI" panose="020B0604030504040204" pitchFamily="50" charset="-128"/>
            </a:endParaRPr>
          </a:p>
        </p:txBody>
      </p:sp>
      <p:sp>
        <p:nvSpPr>
          <p:cNvPr id="10" name="フローチャート: 抜出し 9">
            <a:extLst>
              <a:ext uri="{FF2B5EF4-FFF2-40B4-BE49-F238E27FC236}">
                <a16:creationId xmlns:a16="http://schemas.microsoft.com/office/drawing/2014/main" id="{1FEC2245-4F63-405E-BF58-EE8AB652AB07}"/>
              </a:ext>
            </a:extLst>
          </p:cNvPr>
          <p:cNvSpPr/>
          <p:nvPr/>
        </p:nvSpPr>
        <p:spPr>
          <a:xfrm rot="5400000">
            <a:off x="6348455" y="2517777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4443DE-4386-4F83-A865-CBD0CF627AC4}"/>
              </a:ext>
            </a:extLst>
          </p:cNvPr>
          <p:cNvSpPr txBox="1"/>
          <p:nvPr/>
        </p:nvSpPr>
        <p:spPr>
          <a:xfrm>
            <a:off x="7022141" y="3713041"/>
            <a:ext cx="457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0070C0"/>
                </a:solidFill>
                <a:ea typeface="Meiryo UI" panose="020B0604030504040204" pitchFamily="50" charset="-128"/>
              </a:rPr>
              <a:t>SalePrice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の大きさ（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Ex&gt;</a:t>
            </a:r>
            <a:r>
              <a:rPr lang="en-US" altLang="ja-JP" dirty="0" err="1">
                <a:solidFill>
                  <a:srgbClr val="0070C0"/>
                </a:solidFill>
                <a:ea typeface="Meiryo UI" panose="020B0604030504040204" pitchFamily="50" charset="-128"/>
              </a:rPr>
              <a:t>Gd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&gt;TA&gt;Fa&gt;Po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）</a:t>
            </a:r>
            <a:endParaRPr lang="en-US" altLang="ja-JP" dirty="0">
              <a:solidFill>
                <a:srgbClr val="0070C0"/>
              </a:solidFill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‘Ex‘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5,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‘</a:t>
            </a:r>
            <a:r>
              <a:rPr lang="en-US" altLang="ja-JP" dirty="0" err="1">
                <a:solidFill>
                  <a:srgbClr val="0070C0"/>
                </a:solidFill>
                <a:ea typeface="Meiryo UI" panose="020B0604030504040204" pitchFamily="50" charset="-128"/>
              </a:rPr>
              <a:t>Gd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’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4</a:t>
            </a:r>
          </a:p>
          <a:p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‘TA’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3,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‘Fa‘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2</a:t>
            </a:r>
          </a:p>
          <a:p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‘Po’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1,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　その他</a:t>
            </a:r>
            <a:r>
              <a:rPr lang="en-US" altLang="ja-JP" dirty="0" err="1">
                <a:solidFill>
                  <a:srgbClr val="0070C0"/>
                </a:solidFill>
                <a:ea typeface="Meiryo UI" panose="020B0604030504040204" pitchFamily="50" charset="-128"/>
              </a:rPr>
              <a:t>orNULL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　→　</a:t>
            </a:r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0</a:t>
            </a:r>
            <a:endParaRPr lang="ja-JP" altLang="en-US" dirty="0">
              <a:solidFill>
                <a:srgbClr val="0070C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フローチャート: 抜出し 11">
            <a:extLst>
              <a:ext uri="{FF2B5EF4-FFF2-40B4-BE49-F238E27FC236}">
                <a16:creationId xmlns:a16="http://schemas.microsoft.com/office/drawing/2014/main" id="{CDB75286-93FC-4C4D-A03A-3DE0C18732B3}"/>
              </a:ext>
            </a:extLst>
          </p:cNvPr>
          <p:cNvSpPr/>
          <p:nvPr/>
        </p:nvSpPr>
        <p:spPr>
          <a:xfrm rot="5400000">
            <a:off x="6342304" y="4170638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979D50-FCEA-4FA3-9AD5-B60049C2DC93}"/>
              </a:ext>
            </a:extLst>
          </p:cNvPr>
          <p:cNvSpPr/>
          <p:nvPr/>
        </p:nvSpPr>
        <p:spPr>
          <a:xfrm>
            <a:off x="952427" y="5045457"/>
            <a:ext cx="5328630" cy="152257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u="sng" dirty="0">
                <a:latin typeface="+mj-lt"/>
                <a:ea typeface="Meiryo UI" panose="020B0604030504040204" pitchFamily="50" charset="-128"/>
              </a:rPr>
              <a:t>③</a:t>
            </a:r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 カテゴリ変数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pPr marL="358775" lvl="1"/>
            <a:r>
              <a:rPr lang="en-US" altLang="ja-JP" sz="1000" dirty="0" err="1">
                <a:ea typeface="Meiryo UI" panose="020B0604030504040204" pitchFamily="50" charset="-128"/>
              </a:rPr>
              <a:t>MSZoning</a:t>
            </a:r>
            <a:r>
              <a:rPr lang="en-US" altLang="ja-JP" sz="1000" dirty="0">
                <a:ea typeface="Meiryo UI" panose="020B0604030504040204" pitchFamily="50" charset="-128"/>
              </a:rPr>
              <a:t>, Street, Alley, </a:t>
            </a:r>
            <a:r>
              <a:rPr lang="en-US" altLang="ja-JP" sz="1000" dirty="0" err="1">
                <a:ea typeface="Meiryo UI" panose="020B0604030504040204" pitchFamily="50" charset="-128"/>
              </a:rPr>
              <a:t>LotShape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LandContour</a:t>
            </a:r>
            <a:r>
              <a:rPr lang="en-US" altLang="ja-JP" sz="1000" dirty="0">
                <a:ea typeface="Meiryo UI" panose="020B0604030504040204" pitchFamily="50" charset="-128"/>
              </a:rPr>
              <a:t>, Utilities, </a:t>
            </a:r>
            <a:r>
              <a:rPr lang="en-US" altLang="ja-JP" sz="1000" dirty="0" err="1">
                <a:ea typeface="Meiryo UI" panose="020B0604030504040204" pitchFamily="50" charset="-128"/>
              </a:rPr>
              <a:t>LotConfig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LandSlope</a:t>
            </a:r>
            <a:r>
              <a:rPr lang="en-US" altLang="ja-JP" sz="1000" dirty="0">
                <a:ea typeface="Meiryo UI" panose="020B0604030504040204" pitchFamily="50" charset="-128"/>
              </a:rPr>
              <a:t>, Neighborhood, Condition1, Condition2, </a:t>
            </a:r>
            <a:r>
              <a:rPr lang="en-US" altLang="ja-JP" sz="1000" dirty="0" err="1">
                <a:ea typeface="Meiryo UI" panose="020B0604030504040204" pitchFamily="50" charset="-128"/>
              </a:rPr>
              <a:t>BldgType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HouseStyle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RoofStyle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RoofMatl</a:t>
            </a:r>
            <a:r>
              <a:rPr lang="en-US" altLang="ja-JP" sz="1000" dirty="0">
                <a:ea typeface="Meiryo UI" panose="020B0604030504040204" pitchFamily="50" charset="-128"/>
              </a:rPr>
              <a:t>, Exterior1st, Exterior2nd, </a:t>
            </a:r>
            <a:r>
              <a:rPr lang="en-US" altLang="ja-JP" sz="1000" dirty="0" err="1">
                <a:ea typeface="Meiryo UI" panose="020B0604030504040204" pitchFamily="50" charset="-128"/>
              </a:rPr>
              <a:t>MasVnrType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ExterQual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ExterCond</a:t>
            </a:r>
            <a:r>
              <a:rPr lang="en-US" altLang="ja-JP" sz="1000" dirty="0">
                <a:ea typeface="Meiryo UI" panose="020B0604030504040204" pitchFamily="50" charset="-128"/>
              </a:rPr>
              <a:t>, Foundation, </a:t>
            </a:r>
            <a:r>
              <a:rPr lang="en-US" altLang="ja-JP" sz="1000" dirty="0" err="1">
                <a:ea typeface="Meiryo UI" panose="020B0604030504040204" pitchFamily="50" charset="-128"/>
              </a:rPr>
              <a:t>BsmtQual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BsmtCond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BsmtExposure</a:t>
            </a:r>
            <a:r>
              <a:rPr lang="en-US" altLang="ja-JP" sz="1000" dirty="0">
                <a:ea typeface="Meiryo UI" panose="020B0604030504040204" pitchFamily="50" charset="-128"/>
              </a:rPr>
              <a:t>, BsmtFinType1, BsmtFinType2, Heating, </a:t>
            </a:r>
            <a:r>
              <a:rPr lang="en-US" altLang="ja-JP" sz="1000" dirty="0" err="1">
                <a:ea typeface="Meiryo UI" panose="020B0604030504040204" pitchFamily="50" charset="-128"/>
              </a:rPr>
              <a:t>HeatingQC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CentralAir</a:t>
            </a:r>
            <a:r>
              <a:rPr lang="en-US" altLang="ja-JP" sz="1000" dirty="0">
                <a:ea typeface="Meiryo UI" panose="020B0604030504040204" pitchFamily="50" charset="-128"/>
              </a:rPr>
              <a:t>, Electrical, </a:t>
            </a:r>
            <a:r>
              <a:rPr lang="en-US" altLang="ja-JP" sz="1000" dirty="0" err="1">
                <a:ea typeface="Meiryo UI" panose="020B0604030504040204" pitchFamily="50" charset="-128"/>
              </a:rPr>
              <a:t>KitchenQual</a:t>
            </a:r>
            <a:r>
              <a:rPr lang="en-US" altLang="ja-JP" sz="1000" dirty="0">
                <a:ea typeface="Meiryo UI" panose="020B0604030504040204" pitchFamily="50" charset="-128"/>
              </a:rPr>
              <a:t>, Functional, </a:t>
            </a:r>
            <a:r>
              <a:rPr lang="en-US" altLang="ja-JP" sz="1000" dirty="0" err="1">
                <a:ea typeface="Meiryo UI" panose="020B0604030504040204" pitchFamily="50" charset="-128"/>
              </a:rPr>
              <a:t>FireplaceQu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GarageType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GarageFinish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GarageQual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GarageCond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PavedDrive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PoolQC</a:t>
            </a:r>
            <a:r>
              <a:rPr lang="en-US" altLang="ja-JP" sz="1000" dirty="0">
                <a:ea typeface="Meiryo UI" panose="020B0604030504040204" pitchFamily="50" charset="-128"/>
              </a:rPr>
              <a:t>, Fence, </a:t>
            </a:r>
            <a:r>
              <a:rPr lang="en-US" altLang="ja-JP" sz="1000" dirty="0" err="1">
                <a:ea typeface="Meiryo UI" panose="020B0604030504040204" pitchFamily="50" charset="-128"/>
              </a:rPr>
              <a:t>MiscFeature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SaleType</a:t>
            </a:r>
            <a:r>
              <a:rPr lang="en-US" altLang="ja-JP" sz="1000" dirty="0">
                <a:ea typeface="Meiryo UI" panose="020B0604030504040204" pitchFamily="50" charset="-128"/>
              </a:rPr>
              <a:t>, </a:t>
            </a:r>
            <a:r>
              <a:rPr lang="en-US" altLang="ja-JP" sz="1000" dirty="0" err="1">
                <a:ea typeface="Meiryo UI" panose="020B0604030504040204" pitchFamily="50" charset="-128"/>
              </a:rPr>
              <a:t>SaleCondition</a:t>
            </a:r>
            <a:endParaRPr lang="ja-JP" altLang="en-US" sz="1000" dirty="0"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47F057-06CD-4F66-8C4D-C6E8E6897219}"/>
              </a:ext>
            </a:extLst>
          </p:cNvPr>
          <p:cNvSpPr txBox="1"/>
          <p:nvPr/>
        </p:nvSpPr>
        <p:spPr>
          <a:xfrm>
            <a:off x="7022141" y="5463843"/>
            <a:ext cx="457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Test</a:t>
            </a:r>
            <a:r>
              <a:rPr lang="ja-JP" altLang="en-US" dirty="0">
                <a:solidFill>
                  <a:srgbClr val="0070C0"/>
                </a:solidFill>
                <a:ea typeface="Meiryo UI" panose="020B0604030504040204" pitchFamily="50" charset="-128"/>
              </a:rPr>
              <a:t>データと項目を合わせる</a:t>
            </a:r>
            <a:endParaRPr lang="en-US" altLang="ja-JP" dirty="0">
              <a:solidFill>
                <a:srgbClr val="0070C0"/>
              </a:solidFill>
              <a:ea typeface="Meiryo UI" panose="020B0604030504040204" pitchFamily="50" charset="-128"/>
            </a:endParaRPr>
          </a:p>
          <a:p>
            <a:r>
              <a:rPr lang="fr-FR" altLang="ja-JP" dirty="0">
                <a:solidFill>
                  <a:srgbClr val="0070C0"/>
                </a:solidFill>
                <a:ea typeface="Meiryo UI" panose="020B0604030504040204" pitchFamily="50" charset="-128"/>
              </a:rPr>
              <a:t>x_train = x_train[x_test.columns]</a:t>
            </a:r>
            <a:endParaRPr lang="ja-JP" altLang="en-US" dirty="0">
              <a:solidFill>
                <a:srgbClr val="0070C0"/>
              </a:solidFill>
              <a:ea typeface="Meiryo UI" panose="020B0604030504040204" pitchFamily="50" charset="-128"/>
            </a:endParaRPr>
          </a:p>
        </p:txBody>
      </p:sp>
      <p:sp>
        <p:nvSpPr>
          <p:cNvPr id="15" name="フローチャート: 抜出し 14">
            <a:extLst>
              <a:ext uri="{FF2B5EF4-FFF2-40B4-BE49-F238E27FC236}">
                <a16:creationId xmlns:a16="http://schemas.microsoft.com/office/drawing/2014/main" id="{4CC84D6D-D159-4F55-955D-11835A094BBE}"/>
              </a:ext>
            </a:extLst>
          </p:cNvPr>
          <p:cNvSpPr/>
          <p:nvPr/>
        </p:nvSpPr>
        <p:spPr>
          <a:xfrm rot="5400000">
            <a:off x="6342304" y="5664176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参考</a:t>
            </a:r>
            <a:endParaRPr kumimoji="1" lang="ja-JP" altLang="en-US" sz="36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F77131-BD26-4C5A-8829-260EFA73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6" y="1337026"/>
            <a:ext cx="3970020" cy="25222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6FA8A3-0F6A-473F-A66C-A0AAC77E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94" y="1337026"/>
            <a:ext cx="3924300" cy="25069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CA4876-8574-4C5E-942F-8E11A803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36" y="3927758"/>
            <a:ext cx="3947160" cy="25603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0C29570-24D6-4C3D-A653-DAED2EA1D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743" y="3927758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アルゴリズム：</a:t>
            </a:r>
            <a:r>
              <a:rPr lang="en-US" altLang="ja-JP" sz="3600" b="1" dirty="0" err="1"/>
              <a:t>xgboost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42108" y="1274618"/>
            <a:ext cx="10411691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u="sng" dirty="0">
                <a:solidFill>
                  <a:srgbClr val="008000"/>
                </a:solidFill>
                <a:latin typeface="Arial Black" panose="020B0A04020102020204" pitchFamily="34" charset="0"/>
              </a:rPr>
              <a:t>複数の決定木</a:t>
            </a:r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から、営業対象を決定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821A109-D5E3-45CD-B15E-90687DBA1FC8}"/>
              </a:ext>
            </a:extLst>
          </p:cNvPr>
          <p:cNvGrpSpPr/>
          <p:nvPr/>
        </p:nvGrpSpPr>
        <p:grpSpPr>
          <a:xfrm>
            <a:off x="1109420" y="2391173"/>
            <a:ext cx="2944900" cy="1315748"/>
            <a:chOff x="1109420" y="2391173"/>
            <a:chExt cx="2944900" cy="1315748"/>
          </a:xfrm>
        </p:grpSpPr>
        <p:pic>
          <p:nvPicPr>
            <p:cNvPr id="6" name="グラフィックス 5" descr="もみの木">
              <a:extLst>
                <a:ext uri="{FF2B5EF4-FFF2-40B4-BE49-F238E27FC236}">
                  <a16:creationId xmlns:a16="http://schemas.microsoft.com/office/drawing/2014/main" id="{D1286782-A256-46FD-9273-515EFC16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420" y="2391173"/>
              <a:ext cx="1107463" cy="1315748"/>
            </a:xfrm>
            <a:prstGeom prst="rect">
              <a:avLst/>
            </a:prstGeom>
          </p:spPr>
        </p:pic>
        <p:pic>
          <p:nvPicPr>
            <p:cNvPr id="7" name="グラフィックス 6" descr="もみの木">
              <a:extLst>
                <a:ext uri="{FF2B5EF4-FFF2-40B4-BE49-F238E27FC236}">
                  <a16:creationId xmlns:a16="http://schemas.microsoft.com/office/drawing/2014/main" id="{2BC78EB6-183E-4A98-9C83-46924C81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481" y="2391173"/>
              <a:ext cx="1107463" cy="1315748"/>
            </a:xfrm>
            <a:prstGeom prst="rect">
              <a:avLst/>
            </a:prstGeom>
          </p:spPr>
        </p:pic>
        <p:pic>
          <p:nvPicPr>
            <p:cNvPr id="8" name="グラフィックス 7" descr="もみの木">
              <a:extLst>
                <a:ext uri="{FF2B5EF4-FFF2-40B4-BE49-F238E27FC236}">
                  <a16:creationId xmlns:a16="http://schemas.microsoft.com/office/drawing/2014/main" id="{A3AA1643-3E8E-42DA-974B-964F70B1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857" y="2391173"/>
              <a:ext cx="1107463" cy="1315748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9F4726-DE37-4871-B2B3-EC2EA0CE1BCE}"/>
              </a:ext>
            </a:extLst>
          </p:cNvPr>
          <p:cNvSpPr txBox="1"/>
          <p:nvPr/>
        </p:nvSpPr>
        <p:spPr>
          <a:xfrm>
            <a:off x="1373648" y="39851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819B8A-564C-4BE3-B2F4-6CFDC7FE6E35}"/>
              </a:ext>
            </a:extLst>
          </p:cNvPr>
          <p:cNvSpPr txBox="1"/>
          <p:nvPr/>
        </p:nvSpPr>
        <p:spPr>
          <a:xfrm>
            <a:off x="2276517" y="399507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F16D7F-F797-4C2D-A017-B22F9C89E081}"/>
              </a:ext>
            </a:extLst>
          </p:cNvPr>
          <p:cNvSpPr txBox="1"/>
          <p:nvPr/>
        </p:nvSpPr>
        <p:spPr>
          <a:xfrm>
            <a:off x="3256212" y="3995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2937B8-B3CA-4212-9148-3E43E9A656CB}"/>
              </a:ext>
            </a:extLst>
          </p:cNvPr>
          <p:cNvSpPr txBox="1"/>
          <p:nvPr/>
        </p:nvSpPr>
        <p:spPr>
          <a:xfrm>
            <a:off x="4544689" y="38565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結論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E21AC1-BEBA-48DE-ADA6-897274EE1DD4}"/>
              </a:ext>
            </a:extLst>
          </p:cNvPr>
          <p:cNvSpPr txBox="1"/>
          <p:nvPr/>
        </p:nvSpPr>
        <p:spPr>
          <a:xfrm>
            <a:off x="4014066" y="3995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DDEDFF-AE9D-42FD-B61D-8866D8E77783}"/>
              </a:ext>
            </a:extLst>
          </p:cNvPr>
          <p:cNvSpPr txBox="1"/>
          <p:nvPr/>
        </p:nvSpPr>
        <p:spPr>
          <a:xfrm>
            <a:off x="4544689" y="51983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EA36B1D-CD84-4AA2-B9D1-F4E61D2F5898}"/>
              </a:ext>
            </a:extLst>
          </p:cNvPr>
          <p:cNvSpPr/>
          <p:nvPr/>
        </p:nvSpPr>
        <p:spPr>
          <a:xfrm>
            <a:off x="5506279" y="4169802"/>
            <a:ext cx="397565" cy="1351720"/>
          </a:xfrm>
          <a:prstGeom prst="rightBrace">
            <a:avLst>
              <a:gd name="adj1" fmla="val 53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727B1FC-427B-44D6-91C4-F8B3C86485B5}"/>
              </a:ext>
            </a:extLst>
          </p:cNvPr>
          <p:cNvGrpSpPr/>
          <p:nvPr/>
        </p:nvGrpSpPr>
        <p:grpSpPr>
          <a:xfrm>
            <a:off x="7248351" y="1748269"/>
            <a:ext cx="3207613" cy="2631526"/>
            <a:chOff x="7248351" y="1748269"/>
            <a:chExt cx="3207613" cy="263152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3FE6CA3-12C4-417C-B9CE-8C5EBE5B8656}"/>
                </a:ext>
              </a:extLst>
            </p:cNvPr>
            <p:cNvGrpSpPr/>
            <p:nvPr/>
          </p:nvGrpSpPr>
          <p:grpSpPr>
            <a:xfrm>
              <a:off x="8043482" y="2391173"/>
              <a:ext cx="1114087" cy="1348880"/>
              <a:chOff x="8043482" y="2391173"/>
              <a:chExt cx="1114087" cy="1348880"/>
            </a:xfrm>
          </p:grpSpPr>
          <p:pic>
            <p:nvPicPr>
              <p:cNvPr id="28" name="グラフィックス 27" descr="もみの木">
                <a:extLst>
                  <a:ext uri="{FF2B5EF4-FFF2-40B4-BE49-F238E27FC236}">
                    <a16:creationId xmlns:a16="http://schemas.microsoft.com/office/drawing/2014/main" id="{A6742613-D391-43E5-9D57-130F08F82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50106" y="2391173"/>
                <a:ext cx="1107463" cy="1315748"/>
              </a:xfrm>
              <a:prstGeom prst="rect">
                <a:avLst/>
              </a:prstGeom>
            </p:spPr>
          </p:pic>
          <p:pic>
            <p:nvPicPr>
              <p:cNvPr id="30" name="グラフィックス 29" descr="もみの木">
                <a:extLst>
                  <a:ext uri="{FF2B5EF4-FFF2-40B4-BE49-F238E27FC236}">
                    <a16:creationId xmlns:a16="http://schemas.microsoft.com/office/drawing/2014/main" id="{1530FBFD-E3CE-4CDC-9402-54CFD7570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43482" y="2613991"/>
                <a:ext cx="947805" cy="1126062"/>
              </a:xfrm>
              <a:prstGeom prst="rect">
                <a:avLst/>
              </a:prstGeom>
            </p:spPr>
          </p:pic>
          <p:pic>
            <p:nvPicPr>
              <p:cNvPr id="23" name="グラフィックス 22" descr="もみの木">
                <a:extLst>
                  <a:ext uri="{FF2B5EF4-FFF2-40B4-BE49-F238E27FC236}">
                    <a16:creationId xmlns:a16="http://schemas.microsoft.com/office/drawing/2014/main" id="{4836B3FA-879F-41A6-9208-7E9BF9607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62534" y="2782957"/>
                <a:ext cx="769332" cy="914024"/>
              </a:xfrm>
              <a:prstGeom prst="rect">
                <a:avLst/>
              </a:prstGeom>
            </p:spPr>
          </p:pic>
        </p:grpSp>
        <p:pic>
          <p:nvPicPr>
            <p:cNvPr id="24" name="グラフィックス 23" descr="もみの木">
              <a:extLst>
                <a:ext uri="{FF2B5EF4-FFF2-40B4-BE49-F238E27FC236}">
                  <a16:creationId xmlns:a16="http://schemas.microsoft.com/office/drawing/2014/main" id="{2F7ECD4F-0AC2-4FA1-86E7-2D6665CDB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17" y="1748269"/>
              <a:ext cx="1684847" cy="2001723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71DF5C1-3FBE-408B-BD89-8C3232A741A8}"/>
                </a:ext>
              </a:extLst>
            </p:cNvPr>
            <p:cNvSpPr txBox="1"/>
            <p:nvPr/>
          </p:nvSpPr>
          <p:spPr>
            <a:xfrm>
              <a:off x="7449142" y="398468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Yes</a:t>
              </a:r>
              <a:endParaRPr kumimoji="1" lang="ja-JP" altLang="en-US" sz="12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A56234D-83ED-47B6-B950-165D811BFB99}"/>
                </a:ext>
              </a:extLst>
            </p:cNvPr>
            <p:cNvSpPr txBox="1"/>
            <p:nvPr/>
          </p:nvSpPr>
          <p:spPr>
            <a:xfrm>
              <a:off x="8242922" y="399507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Yes</a:t>
              </a:r>
              <a:endParaRPr kumimoji="1" lang="ja-JP" altLang="en-US" sz="12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E71F30-C592-4751-ACD3-B90AB6211FC0}"/>
                </a:ext>
              </a:extLst>
            </p:cNvPr>
            <p:cNvSpPr txBox="1"/>
            <p:nvPr/>
          </p:nvSpPr>
          <p:spPr>
            <a:xfrm>
              <a:off x="9235482" y="3856575"/>
              <a:ext cx="100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/>
                <a:t>No!</a:t>
              </a:r>
              <a:endParaRPr kumimoji="1" lang="ja-JP" altLang="en-US" sz="28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3DD41C04-9FE8-4BA3-8544-875BB819E742}"/>
                </a:ext>
              </a:extLst>
            </p:cNvPr>
            <p:cNvGrpSpPr/>
            <p:nvPr/>
          </p:nvGrpSpPr>
          <p:grpSpPr>
            <a:xfrm>
              <a:off x="7248351" y="2401112"/>
              <a:ext cx="1114087" cy="1348880"/>
              <a:chOff x="8043482" y="2391173"/>
              <a:chExt cx="1114087" cy="1348880"/>
            </a:xfrm>
          </p:grpSpPr>
          <p:pic>
            <p:nvPicPr>
              <p:cNvPr id="32" name="グラフィックス 31" descr="もみの木">
                <a:extLst>
                  <a:ext uri="{FF2B5EF4-FFF2-40B4-BE49-F238E27FC236}">
                    <a16:creationId xmlns:a16="http://schemas.microsoft.com/office/drawing/2014/main" id="{E37B2F8F-BDD6-4EC5-8369-AD25C9237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050106" y="2391173"/>
                <a:ext cx="1107463" cy="1315748"/>
              </a:xfrm>
              <a:prstGeom prst="rect">
                <a:avLst/>
              </a:prstGeom>
            </p:spPr>
          </p:pic>
          <p:pic>
            <p:nvPicPr>
              <p:cNvPr id="33" name="グラフィックス 32" descr="もみの木">
                <a:extLst>
                  <a:ext uri="{FF2B5EF4-FFF2-40B4-BE49-F238E27FC236}">
                    <a16:creationId xmlns:a16="http://schemas.microsoft.com/office/drawing/2014/main" id="{B7DC1527-2CD6-46B1-A3A2-0CA79D497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43482" y="2613991"/>
                <a:ext cx="947805" cy="1126062"/>
              </a:xfrm>
              <a:prstGeom prst="rect">
                <a:avLst/>
              </a:prstGeom>
            </p:spPr>
          </p:pic>
          <p:pic>
            <p:nvPicPr>
              <p:cNvPr id="34" name="グラフィックス 33" descr="もみの木">
                <a:extLst>
                  <a:ext uri="{FF2B5EF4-FFF2-40B4-BE49-F238E27FC236}">
                    <a16:creationId xmlns:a16="http://schemas.microsoft.com/office/drawing/2014/main" id="{D523062D-1BCE-47EB-AE89-5B0C409D8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62534" y="2782957"/>
                <a:ext cx="769332" cy="914024"/>
              </a:xfrm>
              <a:prstGeom prst="rect">
                <a:avLst/>
              </a:prstGeom>
            </p:spPr>
          </p:pic>
        </p:grpSp>
      </p:grp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4BE05A62-F887-43AE-BC43-B080BA2624D2}"/>
              </a:ext>
            </a:extLst>
          </p:cNvPr>
          <p:cNvSpPr/>
          <p:nvPr/>
        </p:nvSpPr>
        <p:spPr>
          <a:xfrm>
            <a:off x="8519754" y="770482"/>
            <a:ext cx="2552438" cy="811480"/>
          </a:xfrm>
          <a:prstGeom prst="wedgeRectCallout">
            <a:avLst>
              <a:gd name="adj1" fmla="val -48062"/>
              <a:gd name="adj2" fmla="val 91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決定木を学習させる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CF75849-0391-4927-9FEF-BDA67E97BD37}"/>
              </a:ext>
            </a:extLst>
          </p:cNvPr>
          <p:cNvGrpSpPr/>
          <p:nvPr/>
        </p:nvGrpSpPr>
        <p:grpSpPr>
          <a:xfrm>
            <a:off x="6185878" y="4496367"/>
            <a:ext cx="1609803" cy="1916545"/>
            <a:chOff x="6185878" y="4496367"/>
            <a:chExt cx="1609803" cy="1916545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D14E16A-717B-4B71-8007-14CC7757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5878" y="4496367"/>
              <a:ext cx="1609803" cy="1916545"/>
            </a:xfrm>
            <a:prstGeom prst="rect">
              <a:avLst/>
            </a:prstGeom>
          </p:spPr>
        </p:pic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607005A-9836-474F-BEC8-50384341C72F}"/>
                </a:ext>
              </a:extLst>
            </p:cNvPr>
            <p:cNvSpPr/>
            <p:nvPr/>
          </p:nvSpPr>
          <p:spPr>
            <a:xfrm rot="541573">
              <a:off x="6890327" y="5198357"/>
              <a:ext cx="558815" cy="112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ABD65815-0BEA-42EF-A3F2-F88590CC0043}"/>
              </a:ext>
            </a:extLst>
          </p:cNvPr>
          <p:cNvSpPr/>
          <p:nvPr/>
        </p:nvSpPr>
        <p:spPr>
          <a:xfrm>
            <a:off x="7960324" y="4776209"/>
            <a:ext cx="1857931" cy="577839"/>
          </a:xfrm>
          <a:prstGeom prst="wedgeRectCallout">
            <a:avLst>
              <a:gd name="adj1" fmla="val -54054"/>
              <a:gd name="adj2" fmla="val 1049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チガウダロー！！！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21A3EDF-FEA5-45EE-90A9-D122AF99D1E2}"/>
              </a:ext>
            </a:extLst>
          </p:cNvPr>
          <p:cNvGrpSpPr/>
          <p:nvPr/>
        </p:nvGrpSpPr>
        <p:grpSpPr>
          <a:xfrm>
            <a:off x="7140765" y="2400410"/>
            <a:ext cx="2944900" cy="1315748"/>
            <a:chOff x="1109420" y="2391173"/>
            <a:chExt cx="2944900" cy="1315748"/>
          </a:xfrm>
        </p:grpSpPr>
        <p:pic>
          <p:nvPicPr>
            <p:cNvPr id="45" name="グラフィックス 44" descr="もみの木">
              <a:extLst>
                <a:ext uri="{FF2B5EF4-FFF2-40B4-BE49-F238E27FC236}">
                  <a16:creationId xmlns:a16="http://schemas.microsoft.com/office/drawing/2014/main" id="{38FE30A0-A7EE-4B46-BD4B-6537133D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9420" y="2391173"/>
              <a:ext cx="1107463" cy="1315748"/>
            </a:xfrm>
            <a:prstGeom prst="rect">
              <a:avLst/>
            </a:prstGeom>
          </p:spPr>
        </p:pic>
        <p:pic>
          <p:nvPicPr>
            <p:cNvPr id="46" name="グラフィックス 45" descr="もみの木">
              <a:extLst>
                <a:ext uri="{FF2B5EF4-FFF2-40B4-BE49-F238E27FC236}">
                  <a16:creationId xmlns:a16="http://schemas.microsoft.com/office/drawing/2014/main" id="{25C14070-FFD1-4351-B6B3-C2FCCB32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9481" y="2391173"/>
              <a:ext cx="1107463" cy="1315748"/>
            </a:xfrm>
            <a:prstGeom prst="rect">
              <a:avLst/>
            </a:prstGeom>
          </p:spPr>
        </p:pic>
        <p:pic>
          <p:nvPicPr>
            <p:cNvPr id="47" name="グラフィックス 46" descr="もみの木">
              <a:extLst>
                <a:ext uri="{FF2B5EF4-FFF2-40B4-BE49-F238E27FC236}">
                  <a16:creationId xmlns:a16="http://schemas.microsoft.com/office/drawing/2014/main" id="{003BD687-12F4-4216-91F4-367A9B4C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857" y="2391173"/>
              <a:ext cx="1107463" cy="1315748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CD013097-8732-4B9B-9E07-DDB14407B038}"/>
              </a:ext>
            </a:extLst>
          </p:cNvPr>
          <p:cNvGrpSpPr/>
          <p:nvPr/>
        </p:nvGrpSpPr>
        <p:grpSpPr>
          <a:xfrm>
            <a:off x="10169044" y="3131396"/>
            <a:ext cx="1580952" cy="1169524"/>
            <a:chOff x="10169044" y="3131396"/>
            <a:chExt cx="1580952" cy="1169524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04B63986-1A33-4D12-A7BD-6F23B9CD5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9044" y="3131396"/>
              <a:ext cx="1580952" cy="1169524"/>
            </a:xfrm>
            <a:prstGeom prst="rect">
              <a:avLst/>
            </a:prstGeom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E5E5029-B366-417A-9769-69EF7750B0A5}"/>
                </a:ext>
              </a:extLst>
            </p:cNvPr>
            <p:cNvSpPr/>
            <p:nvPr/>
          </p:nvSpPr>
          <p:spPr>
            <a:xfrm rot="1646529">
              <a:off x="11111948" y="3399182"/>
              <a:ext cx="377686" cy="993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5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35" grpId="0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参考：</a:t>
            </a:r>
            <a:r>
              <a:rPr lang="en-US" altLang="ja-JP" sz="3600" b="1" dirty="0" err="1"/>
              <a:t>xgboost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42108" y="1274618"/>
            <a:ext cx="10411691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インストールが大変</a:t>
            </a:r>
            <a:r>
              <a:rPr lang="ja-JP" altLang="en-US" sz="1600" b="1" dirty="0">
                <a:solidFill>
                  <a:srgbClr val="008000"/>
                </a:solidFill>
                <a:latin typeface="+mj-ea"/>
              </a:rPr>
              <a:t>でした（</a:t>
            </a:r>
            <a:r>
              <a:rPr lang="en-US" altLang="ja-JP" sz="1600" b="1" dirty="0">
                <a:solidFill>
                  <a:srgbClr val="008000"/>
                </a:solidFill>
                <a:latin typeface="+mj-ea"/>
              </a:rPr>
              <a:t>Windows10 64bit</a:t>
            </a:r>
            <a:r>
              <a:rPr lang="ja-JP" altLang="en-US" sz="1600" b="1" dirty="0">
                <a:solidFill>
                  <a:srgbClr val="008000"/>
                </a:solidFill>
                <a:latin typeface="+mj-ea"/>
              </a:rPr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744A8-335F-4E3C-A0DC-2D9A4C4B338B}"/>
              </a:ext>
            </a:extLst>
          </p:cNvPr>
          <p:cNvSpPr txBox="1"/>
          <p:nvPr/>
        </p:nvSpPr>
        <p:spPr>
          <a:xfrm>
            <a:off x="2216727" y="2946400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62D6C7-7EDE-491A-B802-59BB18560EE4}"/>
              </a:ext>
            </a:extLst>
          </p:cNvPr>
          <p:cNvSpPr/>
          <p:nvPr/>
        </p:nvSpPr>
        <p:spPr>
          <a:xfrm>
            <a:off x="1468582" y="2946401"/>
            <a:ext cx="8857673" cy="1625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こちらの</a:t>
            </a:r>
            <a:r>
              <a:rPr lang="en-US" altLang="ja-JP" dirty="0"/>
              <a:t>URL</a:t>
            </a:r>
            <a:r>
              <a:rPr lang="ja-JP" altLang="en-US" dirty="0"/>
              <a:t>でうまくいきました。（感謝）</a:t>
            </a:r>
            <a:endParaRPr lang="en-US" altLang="ja-JP" dirty="0"/>
          </a:p>
          <a:p>
            <a:pPr algn="ctr"/>
            <a:r>
              <a:rPr lang="en-US" altLang="ja-JP" dirty="0">
                <a:solidFill>
                  <a:srgbClr val="3333FF"/>
                </a:solidFill>
                <a:hlinkClick r:id="rId2"/>
              </a:rPr>
              <a:t>http://qiita.com/yutaka2487/items/ba0a6c2cabb525858119</a:t>
            </a:r>
            <a:endParaRPr kumimoji="1" lang="ja-JP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7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結果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ぐぬぬ</a:t>
            </a:r>
            <a:r>
              <a:rPr lang="ja-JP" altLang="en-US" sz="1600" b="1" dirty="0" err="1">
                <a:solidFill>
                  <a:srgbClr val="008000"/>
                </a:solidFill>
                <a:latin typeface="Arial Black" panose="020B0A04020102020204" pitchFamily="34" charset="0"/>
              </a:rPr>
              <a:t>。。</a:t>
            </a:r>
            <a:endParaRPr lang="en-US" altLang="ja-JP" sz="1600" b="1" dirty="0">
              <a:solidFill>
                <a:srgbClr val="008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0284E2-680A-4702-9145-C04C017E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1775623"/>
            <a:ext cx="10218420" cy="40538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A051E-3063-4E85-9A31-AC08B281C4D8}"/>
              </a:ext>
            </a:extLst>
          </p:cNvPr>
          <p:cNvSpPr txBox="1"/>
          <p:nvPr/>
        </p:nvSpPr>
        <p:spPr>
          <a:xfrm>
            <a:off x="960582" y="6132945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ちなみに、</a:t>
            </a:r>
            <a:r>
              <a:rPr lang="en-US" altLang="ja-JP" dirty="0"/>
              <a:t>R</a:t>
            </a:r>
            <a:r>
              <a:rPr lang="ja-JP" altLang="en-US" dirty="0"/>
              <a:t>２乗誤差　→　</a:t>
            </a:r>
            <a:r>
              <a:rPr lang="en-US" altLang="ja-JP" dirty="0"/>
              <a:t> train : 0.957</a:t>
            </a:r>
            <a:r>
              <a:rPr lang="ja-JP" altLang="en-US" dirty="0"/>
              <a:t>　</a:t>
            </a:r>
            <a:r>
              <a:rPr lang="en-US" altLang="ja-JP" dirty="0"/>
              <a:t>test : 0.887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343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振り返り</a:t>
            </a:r>
            <a:endParaRPr kumimoji="1" lang="ja-JP" altLang="en-US" sz="3600" b="1" dirty="0"/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E5CD73C1-8A54-4D6D-BA1B-66F524DE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2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うまくいった点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とはいえ、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Submit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RMSE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0.14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（上位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％は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RMSE=0.11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くらい）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新しいアルゴリズムも、下手の横好き感覚で使用できる。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うまくいかなかった点</a:t>
            </a:r>
            <a:endParaRPr lang="en-US" altLang="ja-JP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特徴量を検討すること　→　時間をかけて絞り込めば、精度は上がりそう。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不要な学習データを削除すること　→　　同じく、変な学習をさせなければ、精度は上がりそう。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62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447</Words>
  <Application>Microsoft Office PowerPoint</Application>
  <PresentationFormat>ワイド画面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Arial Black</vt:lpstr>
      <vt:lpstr>Wingdings</vt:lpstr>
      <vt:lpstr>Office テーマ</vt:lpstr>
      <vt:lpstr>House Prices(Kaggle)</vt:lpstr>
      <vt:lpstr>目的</vt:lpstr>
      <vt:lpstr>アプローチ</vt:lpstr>
      <vt:lpstr>特徴量</vt:lpstr>
      <vt:lpstr>参考</vt:lpstr>
      <vt:lpstr>アルゴリズム：xgboost</vt:lpstr>
      <vt:lpstr>参考：xgboost</vt:lpstr>
      <vt:lpstr>結果</vt:lpstr>
      <vt:lpstr>振り返り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松本敬史</dc:creator>
  <cp:lastModifiedBy>松本敬史</cp:lastModifiedBy>
  <cp:revision>64</cp:revision>
  <dcterms:created xsi:type="dcterms:W3CDTF">2017-08-26T13:39:25Z</dcterms:created>
  <dcterms:modified xsi:type="dcterms:W3CDTF">2018-01-20T08:57:06Z</dcterms:modified>
</cp:coreProperties>
</file>