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3" r:id="rId2"/>
    <p:sldId id="257" r:id="rId3"/>
    <p:sldId id="279" r:id="rId4"/>
    <p:sldId id="268" r:id="rId5"/>
    <p:sldId id="269" r:id="rId6"/>
    <p:sldId id="272" r:id="rId7"/>
    <p:sldId id="278" r:id="rId8"/>
    <p:sldId id="259" r:id="rId9"/>
    <p:sldId id="271" r:id="rId10"/>
    <p:sldId id="274" r:id="rId11"/>
    <p:sldId id="276" r:id="rId12"/>
    <p:sldId id="280" r:id="rId13"/>
    <p:sldId id="277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akashiMatsumoto\Documents\IT\DS\Datamix\03&#12450;&#12489;&#12496;&#12531;&#12473;\&#31532;1&#22238;\homework_data\output\Result3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Result3!$I$2:$I$255</cx:f>
        <cx:lvl ptCount="254" formatCode="#,##0;[赤]!-#,##0">
          <cx:pt idx="0">172585.76833333296</cx:pt>
          <cx:pt idx="1">74518.006666666013</cx:pt>
          <cx:pt idx="2">73336.129523808951</cx:pt>
          <cx:pt idx="3">72995.724761904974</cx:pt>
          <cx:pt idx="4">67499.006666666013</cx:pt>
          <cx:pt idx="5">67491.649285715015</cx:pt>
          <cx:pt idx="6">67433.029166667024</cx:pt>
          <cx:pt idx="7">61035.124047618941</cx:pt>
          <cx:pt idx="8">56981.020497835998</cx:pt>
          <cx:pt idx="9">53868.41999999003</cx:pt>
          <cx:pt idx="10">53137.578333332902</cx:pt>
          <cx:pt idx="11">46925.396666667017</cx:pt>
          <cx:pt idx="12">46896.26416666602</cx:pt>
          <cx:pt idx="13">45805.615476190986</cx:pt>
          <cx:pt idx="14">45284.644999999029</cx:pt>
          <cx:pt idx="15">45260.582023809955</cx:pt>
          <cx:pt idx="16">44899.983333332988</cx:pt>
          <cx:pt idx="17">42771.734920635005</cx:pt>
          <cx:pt idx="18">41499.848333333037</cx:pt>
          <cx:pt idx="19">41152.614523808938</cx:pt>
          <cx:pt idx="20">40217.418333332986</cx:pt>
          <cx:pt idx="21">39124.993809523992</cx:pt>
          <cx:pt idx="22">37070.557857142994</cx:pt>
          <cx:pt idx="23">37042.809999999998</cx:pt>
          <cx:pt idx="24">36586.836428571958</cx:pt>
          <cx:pt idx="25">34937.483730159001</cx:pt>
          <cx:pt idx="26">34908.323333332955</cx:pt>
          <cx:pt idx="27">34807.806428571988</cx:pt>
          <cx:pt idx="28">34407.823333332955</cx:pt>
          <cx:pt idx="29">33323.77999999997</cx:pt>
          <cx:pt idx="30">31404.776666665974</cx:pt>
          <cx:pt idx="31">31016.958333334012</cx:pt>
          <cx:pt idx="32">30724.961190475966</cx:pt>
          <cx:pt idx="33">30428.961666667019</cx:pt>
          <cx:pt idx="34">30375.867619048047</cx:pt>
          <cx:pt idx="35">29574.460952381021</cx:pt>
          <cx:pt idx="36">29189.321428571013</cx:pt>
          <cx:pt idx="37">28904.559166666993</cx:pt>
          <cx:pt idx="38">28684.873333332944</cx:pt>
          <cx:pt idx="39">28674.771666667017</cx:pt>
          <cx:pt idx="40">28668.418333332986</cx:pt>
          <cx:pt idx="41">28646.383333332953</cx:pt>
          <cx:pt idx="42">28597.533333333035</cx:pt>
          <cx:pt idx="43">28136.661666667031</cx:pt>
          <cx:pt idx="44">28124.239761905046</cx:pt>
          <cx:pt idx="45">27620.997619047994</cx:pt>
          <cx:pt idx="46">27542.104166665988</cx:pt>
          <cx:pt idx="47">27342.921666666982</cx:pt>
          <cx:pt idx="48">27103.973333334026</cx:pt>
          <cx:pt idx="49">26951.001666666969</cx:pt>
          <cx:pt idx="50">26091.286666667031</cx:pt>
          <cx:pt idx="51">25936.147380952025</cx:pt>
          <cx:pt idx="52">25848.374761904997</cx:pt>
          <cx:pt idx="53">25510.682777778013</cx:pt>
          <cx:pt idx="54">25043.735238094989</cx:pt>
          <cx:pt idx="55">24727.184999999998</cx:pt>
          <cx:pt idx="56">24642.506904760958</cx:pt>
          <cx:pt idx="57">24555.22000000003</cx:pt>
          <cx:pt idx="58">24497.352777777996</cx:pt>
          <cx:pt idx="59">24464.696428571013</cx:pt>
          <cx:pt idx="60">24423.864920635009</cx:pt>
          <cx:pt idx="61">23742.596190475975</cx:pt>
          <cx:pt idx="62">23643.282222223002</cx:pt>
          <cx:pt idx="63">23622.245357142994</cx:pt>
          <cx:pt idx="64">23461.148333334015</cx:pt>
          <cx:pt idx="65">22809.500952380942</cx:pt>
          <cx:pt idx="66">22733.579999999958</cx:pt>
          <cx:pt idx="67">22577.406428571965</cx:pt>
          <cx:pt idx="68">22454.126349206024</cx:pt>
          <cx:pt idx="69">22395.64499999996</cx:pt>
          <cx:pt idx="70">22267.697380952013</cx:pt>
          <cx:pt idx="71">22225.338571428991</cx:pt>
          <cx:pt idx="72">22086.909642857034</cx:pt>
          <cx:pt idx="73">21960.631666666013</cx:pt>
          <cx:pt idx="74">21781.599404762033</cx:pt>
          <cx:pt idx="75">21213.239999999991</cx:pt>
          <cx:pt idx="76">21044.946666667005</cx:pt>
          <cx:pt idx="77">20995.089696969953</cx:pt>
          <cx:pt idx="78">20290.90750000003</cx:pt>
          <cx:pt idx="79">20190.071774891985</cx:pt>
          <cx:pt idx="80">20003.893809524016</cx:pt>
          <cx:pt idx="81">19942.249047619</cx:pt>
          <cx:pt idx="82">19774.770000000019</cx:pt>
          <cx:pt idx="83">19486.098333333037</cx:pt>
          <cx:pt idx="84">19342.147619047988</cx:pt>
          <cx:pt idx="85">19218.251666666009</cx:pt>
          <cx:pt idx="86">18831.285952380975</cx:pt>
          <cx:pt idx="87">18701.791666665988</cx:pt>
          <cx:pt idx="88">18582.576904762012</cx:pt>
          <cx:pt idx="89">18502.987738095981</cx:pt>
          <cx:pt idx="90">18489.95166666701</cx:pt>
          <cx:pt idx="91">18276.823809524009</cx:pt>
          <cx:pt idx="92">18090.121190475998</cx:pt>
          <cx:pt idx="93">17900.409285714035</cx:pt>
          <cx:pt idx="94">17899.183333333</cx:pt>
          <cx:pt idx="95">17605.59500000003</cx:pt>
          <cx:pt idx="96">17197.601666667033</cx:pt>
          <cx:pt idx="97">17106.452142858005</cx:pt>
          <cx:pt idx="98">16733.135000000009</cx:pt>
          <cx:pt idx="99">16624.27833333303</cx:pt>
          <cx:pt idx="100">16505.638333333016</cx:pt>
          <cx:pt idx="101">16208.716666666965</cx:pt>
          <cx:pt idx="102">16192.702857143013</cx:pt>
          <cx:pt idx="103">16120.558333333</cx:pt>
          <cx:pt idx="104">15840.669880953035</cx:pt>
          <cx:pt idx="105">15568.212499999965</cx:pt>
          <cx:pt idx="106">15534.619999999995</cx:pt>
          <cx:pt idx="107">15402.261666667007</cx:pt>
          <cx:pt idx="108">15292.960000000021</cx:pt>
          <cx:pt idx="109">15246.893333332962</cx:pt>
          <cx:pt idx="110">15205.789642857038</cx:pt>
          <cx:pt idx="111">15139.92166666704</cx:pt>
          <cx:pt idx="112">14997.545952380984</cx:pt>
          <cx:pt idx="113">14799.186666666006</cx:pt>
          <cx:pt idx="114">14757.99000000098</cx:pt>
          <cx:pt idx="115">14755.588333334017</cx:pt>
          <cx:pt idx="116">14590.215000000026</cx:pt>
          <cx:pt idx="117">14458.302698412997</cx:pt>
          <cx:pt idx="118">14379.815000000992</cx:pt>
          <cx:pt idx="119">14341.918333332986</cx:pt>
          <cx:pt idx="120">14328.253571428999</cx:pt>
          <cx:pt idx="121">14288.450000000012</cx:pt>
          <cx:pt idx="122">14057.682619047991</cx:pt>
          <cx:pt idx="123">14009.781111110991</cx:pt>
          <cx:pt idx="124">13822.332619048015</cx:pt>
          <cx:pt idx="125">13765.14785714302</cx:pt>
          <cx:pt idx="126">13592.213809523033</cx:pt>
          <cx:pt idx="127">13490.101666667033</cx:pt>
          <cx:pt idx="128">13313.313333333004</cx:pt>
          <cx:pt idx="129">13292.918333333015</cx:pt>
          <cx:pt idx="130">13130.322575757978</cx:pt>
          <cx:pt idx="131">13125.820833333011</cx:pt>
          <cx:pt idx="132">13012.623333333991</cx:pt>
          <cx:pt idx="133">12633.89238095301</cx:pt>
          <cx:pt idx="134">12501.493809523992</cx:pt>
          <cx:pt idx="135">12241.958333332965</cx:pt>
          <cx:pt idx="136">12231.225000000035</cx:pt>
          <cx:pt idx="137">12215.86916666702</cx:pt>
          <cx:pt idx="138">12150.103560605989</cx:pt>
          <cx:pt idx="139">12047.230238096032</cx:pt>
          <cx:pt idx="140">11589.525952380995</cx:pt>
          <cx:pt idx="141">11418.703690476017</cx:pt>
          <cx:pt idx="142">11313.892619048012</cx:pt>
          <cx:pt idx="143">11175.291666665988</cx:pt>
          <cx:pt idx="144">10970.151190476026</cx:pt>
          <cx:pt idx="145">10911.665476191003</cx:pt>
          <cx:pt idx="146">10869.280000000028</cx:pt>
          <cx:pt idx="147">10759.103452381038</cx:pt>
          <cx:pt idx="148">10755.189444445015</cx:pt>
          <cx:pt idx="149">10693.033531746012</cx:pt>
          <cx:pt idx="150">10626.848333334026</cx:pt>
          <cx:pt idx="151">10614.611666665995</cx:pt>
          <cx:pt idx="152">10482.928333333984</cx:pt>
          <cx:pt idx="153">10430.967619047035</cx:pt>
          <cx:pt idx="154">10353.816666666011</cx:pt>
          <cx:pt idx="155">9951.8383333330275</cx:pt>
          <cx:pt idx="156">9519.0350000000326</cx:pt>
          <cx:pt idx="157">9509.9333333340473</cx:pt>
          <cx:pt idx="158">9447.4223809530376</cx:pt>
          <cx:pt idx="159">9409.9449999999779</cx:pt>
          <cx:pt idx="160">9144.9533333330182</cx:pt>
          <cx:pt idx="161">8671.9778571430361</cx:pt>
          <cx:pt idx="162">8519.0240476189647</cx:pt>
          <cx:pt idx="163">8375.1645238090423</cx:pt>
          <cx:pt idx="164">8287.3233333330136</cx:pt>
          <cx:pt idx="165">8231.4411904759472</cx:pt>
          <cx:pt idx="166">8070.3950000000186</cx:pt>
          <cx:pt idx="167">7911.0730952379818</cx:pt>
          <cx:pt idx="168">7859.3447619050276</cx:pt>
          <cx:pt idx="169">7726.4546428569884</cx:pt>
          <cx:pt idx="170">7328.1450000000186</cx:pt>
          <cx:pt idx="171">7166.4699999999721</cx:pt>
          <cx:pt idx="172">6928.7561904769973</cx:pt>
          <cx:pt idx="173">6907.7954761909787</cx:pt>
          <cx:pt idx="174">6817.5</cx:pt>
          <cx:pt idx="175">6747.8819047619763</cx:pt>
          <cx:pt idx="176">6747.843333332974</cx:pt>
          <cx:pt idx="177">6669.4300000000512</cx:pt>
          <cx:pt idx="178">6615.5100000000093</cx:pt>
          <cx:pt idx="179">6503.4808333329856</cx:pt>
          <cx:pt idx="180">6503.2938095240388</cx:pt>
          <cx:pt idx="181">6409.3083333329996</cx:pt>
          <cx:pt idx="182">6096.8198809530004</cx:pt>
          <cx:pt idx="183">6045.9555555550032</cx:pt>
          <cx:pt idx="184">5878.0800000000163</cx:pt>
          <cx:pt idx="185">5832.4054761910229</cx:pt>
          <cx:pt idx="186">5461.5200000000186</cx:pt>
          <cx:pt idx="187">5398.8284920639708</cx:pt>
          <cx:pt idx="188">5280.8361904760241</cx:pt>
          <cx:pt idx="189">5268.916428571014</cx:pt>
          <cx:pt idx="190">5089.1759523809887</cx:pt>
          <cx:pt idx="191">5056.2830158730503</cx:pt>
          <cx:pt idx="192">5029.5066666670027</cx:pt>
          <cx:pt idx="193">5020.8335714290151</cx:pt>
          <cx:pt idx="194">5004.8795238090097</cx:pt>
          <cx:pt idx="195">4982.030238095962</cx:pt>
          <cx:pt idx="196">4796.4254761910415</cx:pt>
          <cx:pt idx="197">4777.0159523809853</cx:pt>
          <cx:pt idx="198">4518.2941666670376</cx:pt>
          <cx:pt idx="199">4504.6833333339891</cx:pt>
          <cx:pt idx="200">4433.6369047620101</cx:pt>
          <cx:pt idx="201">4415.9595238099864</cx:pt>
          <cx:pt idx="202">4409.3373809529585</cx:pt>
          <cx:pt idx="203">4374.4233333330485</cx:pt>
          <cx:pt idx="204">4341.5878571430221</cx:pt>
          <cx:pt idx="205">4282.6750000000175</cx:pt>
          <cx:pt idx="206">4231.5130952379841</cx:pt>
          <cx:pt idx="207">4127.213888889004</cx:pt>
          <cx:pt idx="208">3998.968333332974</cx:pt>
          <cx:pt idx="209">3904.5416666670353</cx:pt>
          <cx:pt idx="210">3875.6316666670027</cx:pt>
          <cx:pt idx="211">3856.1745238099829</cx:pt>
          <cx:pt idx="212">3714.6716666669818</cx:pt>
          <cx:pt idx="213">3662.9733333339682</cx:pt>
          <cx:pt idx="214">3611.6776190479868</cx:pt>
          <cx:pt idx="215">3476.9978571430547</cx:pt>
          <cx:pt idx="216">3396.5083333330695</cx:pt>
          <cx:pt idx="217">3388.7800000000279</cx:pt>
          <cx:pt idx="218">3260.1407142860116</cx:pt>
          <cx:pt idx="219">3084.8600000000442</cx:pt>
          <cx:pt idx="220">3079.6114285710501</cx:pt>
          <cx:pt idx="221">3013.2228571430314</cx:pt>
          <cx:pt idx="222">2999.866666667047</cx:pt>
          <cx:pt idx="223">2867.6600000000326</cx:pt>
          <cx:pt idx="224">2840.2951190470485</cx:pt>
          <cx:pt idx="225">2792.5469047619845</cx:pt>
          <cx:pt idx="226">2689.7683333329624</cx:pt>
          <cx:pt idx="227">2679.6016666659852</cx:pt>
          <cx:pt idx="228">2662.2083333340124</cx:pt>
          <cx:pt idx="229">2618.3892857150058</cx:pt>
          <cx:pt idx="230">2459.8638095239876</cx:pt>
          <cx:pt idx="231">2445.2200000000303</cx:pt>
          <cx:pt idx="232">2119.833928572014</cx:pt>
          <cx:pt idx="233">2075.4500000000116</cx:pt>
          <cx:pt idx="234">1947.2673809530097</cx:pt>
          <cx:pt idx="235">1738.0878571430221</cx:pt>
          <cx:pt idx="236">1536.6297619040124</cx:pt>
          <cx:pt idx="237">1480.4550000000163</cx:pt>
          <cx:pt idx="238">1441.7371428569895</cx:pt>
          <cx:pt idx="239">1393.4009523809655</cx:pt>
          <cx:pt idx="240">1333.1600000000035</cx:pt>
          <cx:pt idx="241">1243.7449999999953</cx:pt>
          <cx:pt idx="242">1143.4888095239876</cx:pt>
          <cx:pt idx="243">1025.652976190031</cx:pt>
          <cx:pt idx="244">962.62666666699806</cx:pt>
          <cx:pt idx="245">922.98261904699029</cx:pt>
          <cx:pt idx="246">794.77023809502134</cx:pt>
          <cx:pt idx="247">792.67261904798215</cx:pt>
          <cx:pt idx="248">718.04452381003648</cx:pt>
          <cx:pt idx="249">470.51928571399185</cx:pt>
          <cx:pt idx="250">418.02928571496159</cx:pt>
          <cx:pt idx="251">304.49595238099573</cx:pt>
          <cx:pt idx="252">279.3127777770278</cx:pt>
          <cx:pt idx="253">133.26166666601785</cx:pt>
        </cx:lvl>
      </cx:numDim>
    </cx:data>
  </cx:chartData>
  <cx:chart>
    <cx:title pos="t" align="ctr" overlay="0">
      <cx:tx>
        <cx:txData>
          <cx:v>メリットの金額範囲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ja-JP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游ゴシック" panose="020B0400000000000000" pitchFamily="50" charset="-128"/>
            </a:rPr>
            <a:t>メリットの金額範囲</a:t>
          </a:r>
        </a:p>
      </cx:txPr>
    </cx:title>
    <cx:plotArea>
      <cx:plotAreaRegion>
        <cx:series layoutId="clusteredColumn" uniqueId="{17222E17-7682-444F-A8B4-2C7DE6AA243B}">
          <cx:tx>
            <cx:txData>
              <cx:f>Result3!$I$1</cx:f>
              <cx:v>メリット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FA2F7-AE8C-4768-9F76-92F8C87B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74EED30-5D08-49F4-B503-76E91D370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F3682-D073-4CDF-BD1E-C5321579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1F4CC-3AD2-4506-911F-5AB17A30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79243-25EA-4480-A728-280A2FFA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1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B54C-3A6E-442E-AC23-453C74DB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4E0BD8-45B7-40A3-893D-5DF0CBD6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49A53-1477-4610-BD2E-A989BE74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A06BC-7311-4A9C-BED0-3B68FBB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61083-3FEC-4E75-9996-261F661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6F6EC1-82C2-44F1-AAF4-1DA735C87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F366A9-4465-4F6D-8E19-D28E5592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9D14A-05DE-4240-A5C3-87FBBB12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FF04F-CB3E-4D37-81FA-1BA3CA4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91CC35-243E-4A25-9512-5BEAE068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3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30364-BA9B-46DF-A5CA-2A2964DA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7A2E1-E292-4B69-B2AB-74F335A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257EB-B798-4A06-BE1F-FA29A026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B80B-D83F-48E7-90B9-5B45B607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CD787-B7BD-4B33-A65F-69AB7A2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30E94-43AB-4A7B-ACE0-54D67D30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1F0C5-C9DE-44C4-BDD8-9025005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785D4-8FD0-4849-B333-FFBCC9F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AC812-BF89-47F6-AA86-7CC72125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B5B6B-4A06-42F0-96F1-5C5DF033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3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D443E-D805-4FBE-A424-D5EFA7E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788A9-F612-48A1-9FBF-7F8D6BBE6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F2641B-50B1-4E73-A8DD-86B4EBEC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198718-C69F-4291-9088-FFCADE10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54E797-5F89-4377-A60D-3606636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8D802D-17DB-4A8B-A93A-6EF558B3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51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04ED2-574B-4CA4-A495-543E237A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354DA-28EA-492A-B6D7-12277AC2D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2AF0A-73C0-4B7F-874A-42070AD6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4C32EC-8129-4DCE-A080-00E1777B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ECCE25-8692-4680-AD8B-E38EAE65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59CFD7-61FC-4CCC-A0E3-1B53317B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320B88-7E06-4B6C-B711-C5B73336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EA61B-8747-4AC1-AAC7-FA77147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9EA12-356C-4956-813B-B63022E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70D841-99FB-48BD-98C2-71889820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982757-A2EB-4004-9E4B-22571473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B27047-CA30-4CDF-96D7-B115DFB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37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28E60A-DA54-4DEE-97FF-93D9D49E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5D8CC3-EC17-4034-B5B8-F3289CD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B679BF-2304-4550-840F-E4FFC191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6213F-9D4A-45B4-8225-E3E91433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86EF7-6C8E-4004-A7E0-FBE6759E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90521E-0605-4398-A934-E5E25E19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9BDBD-F002-4DF9-8F8D-9E6CB89A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100B20-F6C8-4FA1-8AA8-BFDBAD3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CC150-F99F-49F2-A8C4-8927FBCE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4CDCE-C90A-4009-B8E9-54C44BB0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3A5F63-475B-4FA3-8D3A-4746716F4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267BE1-6DE6-472B-96D6-CFCF42BC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535C7-4CDB-4B2A-BDB4-3DFB2EE7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8285B-CBC0-4C76-90DC-B0CE434F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8F1C34-ABAB-4D9E-8080-53A0008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6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CA4320-F24A-4267-9F30-09525163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B40AFD-09EA-4EC8-8848-9DED954F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6BC82-0FCB-4A88-A07A-7A7E0742B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52C8-A517-43EF-BF26-CAAA6B374460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82774-F115-450F-A0D7-4292A37E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29EDF-2ABF-48A7-98BC-4439A8C6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1352-AE38-4561-97AD-9782879C9C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0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ECEA-DE8B-4987-A387-2FCCAE285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err="1"/>
              <a:t>Rossmann</a:t>
            </a:r>
            <a:r>
              <a:rPr lang="ja-JP" altLang="en-US" sz="4000" b="1" dirty="0"/>
              <a:t>の売上予測</a:t>
            </a:r>
            <a:endParaRPr kumimoji="1" lang="ja-JP" altLang="en-US" sz="4000" b="1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6E46685-ADF5-4A5E-8056-AEC7B78CF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ドラッグストアの今後</a:t>
            </a:r>
            <a:r>
              <a:rPr lang="en-US" altLang="ja-JP" dirty="0"/>
              <a:t>6</a:t>
            </a:r>
            <a:r>
              <a:rPr lang="ja-JP" altLang="en-US" dirty="0"/>
              <a:t>週間の売上の予測</a:t>
            </a:r>
            <a:endParaRPr kumimoji="1" lang="en-US" altLang="ja-JP" dirty="0"/>
          </a:p>
          <a:p>
            <a:endParaRPr kumimoji="1" lang="en-US" altLang="ja-JP" sz="2000" dirty="0"/>
          </a:p>
          <a:p>
            <a:pPr algn="r"/>
            <a:r>
              <a:rPr lang="en-US" altLang="ja-JP" sz="2000" dirty="0"/>
              <a:t>2017/10/14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00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アプローチ</a:t>
            </a:r>
            <a:r>
              <a:rPr lang="ja-JP" altLang="en-US" sz="3600" b="1" dirty="0"/>
              <a:t>②</a:t>
            </a:r>
            <a:r>
              <a:rPr kumimoji="1" lang="ja-JP" altLang="en-US" sz="3600" b="1" dirty="0"/>
              <a:t>（プロモーション実施の決定）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+mn-ea"/>
                <a:ea typeface="+mn-ea"/>
              </a:rPr>
              <a:t>どの店舗にプロモーションを行うと良いか？</a:t>
            </a: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11D27457-1DEF-4856-9D45-75395E7211F3}"/>
              </a:ext>
            </a:extLst>
          </p:cNvPr>
          <p:cNvSpPr/>
          <p:nvPr/>
        </p:nvSpPr>
        <p:spPr>
          <a:xfrm>
            <a:off x="1958809" y="3140527"/>
            <a:ext cx="141316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売上実績</a:t>
            </a:r>
            <a:endParaRPr lang="en-US" altLang="ja-JP" dirty="0"/>
          </a:p>
          <a:p>
            <a:pPr algn="ctr"/>
            <a:r>
              <a:rPr lang="ja-JP" altLang="en-US" dirty="0"/>
              <a:t>（店舗）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484723-E8DB-41B1-A1B3-20C8353A9781}"/>
              </a:ext>
            </a:extLst>
          </p:cNvPr>
          <p:cNvSpPr/>
          <p:nvPr/>
        </p:nvSpPr>
        <p:spPr>
          <a:xfrm>
            <a:off x="4975500" y="3140527"/>
            <a:ext cx="2309880" cy="121615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 UI" panose="020B0604030504040204" pitchFamily="50" charset="-128"/>
              </a:rPr>
              <a:t>機械学習</a:t>
            </a:r>
            <a:endParaRPr lang="en-US" altLang="ja-JP" dirty="0">
              <a:solidFill>
                <a:schemeClr val="accent1">
                  <a:lumMod val="75000"/>
                </a:schemeClr>
              </a:solidFill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 UI" panose="020B0604030504040204" pitchFamily="50" charset="-128"/>
              </a:rPr>
              <a:t>（ランダムフォレスト）</a:t>
            </a: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3C88E52D-3F72-4F42-8065-B3EBE6F89EB5}"/>
              </a:ext>
            </a:extLst>
          </p:cNvPr>
          <p:cNvSpPr/>
          <p:nvPr/>
        </p:nvSpPr>
        <p:spPr>
          <a:xfrm>
            <a:off x="8888909" y="3138850"/>
            <a:ext cx="141316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売上予測</a:t>
            </a:r>
            <a:endParaRPr lang="en-US" altLang="ja-JP" dirty="0"/>
          </a:p>
          <a:p>
            <a:pPr algn="ctr"/>
            <a:r>
              <a:rPr lang="ja-JP" altLang="en-US" dirty="0"/>
              <a:t>（店舗）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437D0D3-6104-42A2-A0FD-43649F7704A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3371971" y="3748603"/>
            <a:ext cx="160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AD02352-4933-425D-AA2A-B74842DC6E71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7285380" y="3746926"/>
            <a:ext cx="1603529" cy="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922FFBB7-BE1E-46E5-8CEA-4583C2D8F598}"/>
              </a:ext>
            </a:extLst>
          </p:cNvPr>
          <p:cNvSpPr/>
          <p:nvPr/>
        </p:nvSpPr>
        <p:spPr>
          <a:xfrm>
            <a:off x="2501601" y="2301632"/>
            <a:ext cx="1302026" cy="675860"/>
          </a:xfrm>
          <a:prstGeom prst="wedgeRectCallout">
            <a:avLst>
              <a:gd name="adj1" fmla="val -36317"/>
              <a:gd name="adj2" fmla="val 845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2013</a:t>
            </a:r>
            <a:r>
              <a:rPr kumimoji="1" lang="ja-JP" altLang="en-US" sz="1400" dirty="0"/>
              <a:t>年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月～</a:t>
            </a:r>
            <a:r>
              <a:rPr kumimoji="1" lang="en-US" altLang="ja-JP" sz="1400" dirty="0"/>
              <a:t>2015</a:t>
            </a:r>
            <a:r>
              <a:rPr kumimoji="1" lang="ja-JP" altLang="en-US" sz="1400" dirty="0"/>
              <a:t>年</a:t>
            </a:r>
            <a:r>
              <a:rPr kumimoji="1" lang="en-US" altLang="ja-JP" sz="1400" dirty="0"/>
              <a:t>7</a:t>
            </a:r>
            <a:r>
              <a:rPr kumimoji="1" lang="ja-JP" altLang="en-US" sz="1400" dirty="0"/>
              <a:t>月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6B74340C-D858-43C9-AD04-5E10C284B8B0}"/>
              </a:ext>
            </a:extLst>
          </p:cNvPr>
          <p:cNvSpPr/>
          <p:nvPr/>
        </p:nvSpPr>
        <p:spPr>
          <a:xfrm>
            <a:off x="9359598" y="2309894"/>
            <a:ext cx="1302026" cy="675860"/>
          </a:xfrm>
          <a:prstGeom prst="wedgeRectCallout">
            <a:avLst>
              <a:gd name="adj1" fmla="val -36317"/>
              <a:gd name="adj2" fmla="val 845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2015</a:t>
            </a:r>
            <a:r>
              <a:rPr kumimoji="1" lang="ja-JP" altLang="en-US" sz="1400" dirty="0"/>
              <a:t>年</a:t>
            </a:r>
            <a:r>
              <a:rPr lang="en-US" altLang="ja-JP" sz="1400" dirty="0"/>
              <a:t>8</a:t>
            </a:r>
            <a:r>
              <a:rPr lang="ja-JP" altLang="en-US" sz="1400" dirty="0"/>
              <a:t>月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2015</a:t>
            </a:r>
            <a:r>
              <a:rPr kumimoji="1" lang="ja-JP" altLang="en-US" sz="1400" dirty="0"/>
              <a:t>年</a:t>
            </a:r>
            <a:r>
              <a:rPr lang="en-US" altLang="ja-JP" sz="1400" dirty="0"/>
              <a:t>9</a:t>
            </a:r>
            <a:r>
              <a:rPr kumimoji="1" lang="ja-JP" altLang="en-US" sz="1400" dirty="0"/>
              <a:t>月</a:t>
            </a: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8B78972E-927F-450C-B0E0-9FAB7A865C5B}"/>
              </a:ext>
            </a:extLst>
          </p:cNvPr>
          <p:cNvSpPr/>
          <p:nvPr/>
        </p:nvSpPr>
        <p:spPr>
          <a:xfrm>
            <a:off x="8898848" y="4818563"/>
            <a:ext cx="141316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売上予測</a:t>
            </a:r>
            <a:endParaRPr lang="en-US" altLang="ja-JP" dirty="0"/>
          </a:p>
          <a:p>
            <a:pPr algn="ctr"/>
            <a:r>
              <a:rPr lang="ja-JP" altLang="en-US" dirty="0"/>
              <a:t>（店舗）</a:t>
            </a:r>
            <a:endParaRPr lang="en-US" altLang="ja-JP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7FBE11C2-56FC-4FA6-8BD1-026BB19EDCB3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>
            <a:off x="7285380" y="3748603"/>
            <a:ext cx="1613468" cy="1678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394BAF55-C4D3-4B02-BFFD-63491F4D49E0}"/>
              </a:ext>
            </a:extLst>
          </p:cNvPr>
          <p:cNvSpPr/>
          <p:nvPr/>
        </p:nvSpPr>
        <p:spPr>
          <a:xfrm>
            <a:off x="5695119" y="5658415"/>
            <a:ext cx="2743200" cy="898671"/>
          </a:xfrm>
          <a:prstGeom prst="wedgeRectCallout">
            <a:avLst>
              <a:gd name="adj1" fmla="val 77338"/>
              <a:gd name="adj2" fmla="val -5918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全ての日にプロモーションを実施するとした場合</a:t>
            </a:r>
            <a:endParaRPr kumimoji="1" lang="ja-JP" altLang="en-US" sz="1600" dirty="0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65280C0-1758-43E6-BCAE-1B75FE13BB1B}"/>
              </a:ext>
            </a:extLst>
          </p:cNvPr>
          <p:cNvCxnSpPr>
            <a:cxnSpLocks/>
            <a:stCxn id="10" idx="4"/>
            <a:endCxn id="14" idx="4"/>
          </p:cNvCxnSpPr>
          <p:nvPr/>
        </p:nvCxnSpPr>
        <p:spPr>
          <a:xfrm>
            <a:off x="10302071" y="3746926"/>
            <a:ext cx="9939" cy="1679713"/>
          </a:xfrm>
          <a:prstGeom prst="bentConnector3">
            <a:avLst>
              <a:gd name="adj1" fmla="val 6900080"/>
            </a:avLst>
          </a:prstGeom>
          <a:ln w="222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7906691-EB61-4D82-A42D-319521ACC379}"/>
              </a:ext>
            </a:extLst>
          </p:cNvPr>
          <p:cNvSpPr/>
          <p:nvPr/>
        </p:nvSpPr>
        <p:spPr>
          <a:xfrm>
            <a:off x="10512316" y="4244010"/>
            <a:ext cx="937562" cy="675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ROI</a:t>
            </a:r>
            <a:endParaRPr kumimoji="1" lang="ja-JP" altLang="en-US" dirty="0"/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AEA83EBA-674E-4C0D-A03F-48617EEF7271}"/>
              </a:ext>
            </a:extLst>
          </p:cNvPr>
          <p:cNvSpPr/>
          <p:nvPr/>
        </p:nvSpPr>
        <p:spPr>
          <a:xfrm>
            <a:off x="7394711" y="2309894"/>
            <a:ext cx="1779107" cy="675860"/>
          </a:xfrm>
          <a:prstGeom prst="wedgeRectCallout">
            <a:avLst>
              <a:gd name="adj1" fmla="val 47809"/>
              <a:gd name="adj2" fmla="val 10418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/>
              <a:t>先の予測結果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872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8E111B-6CDB-4D69-BC44-621A6B07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5" y="1751810"/>
            <a:ext cx="7367588" cy="42433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売上の予測結果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52426" y="1274618"/>
            <a:ext cx="10401373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ランダムフォレストで実行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C68C81-57DE-4932-B7A3-287CCC88C08D}"/>
              </a:ext>
            </a:extLst>
          </p:cNvPr>
          <p:cNvSpPr/>
          <p:nvPr/>
        </p:nvSpPr>
        <p:spPr>
          <a:xfrm>
            <a:off x="5705062" y="2405270"/>
            <a:ext cx="407504" cy="34995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474825F-D553-4EEB-AEE4-05DFD5E7CD0F}"/>
              </a:ext>
            </a:extLst>
          </p:cNvPr>
          <p:cNvSpPr/>
          <p:nvPr/>
        </p:nvSpPr>
        <p:spPr>
          <a:xfrm>
            <a:off x="3491946" y="2405269"/>
            <a:ext cx="407504" cy="34995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DEC1D98-E454-4EA7-8537-83A44652C78D}"/>
              </a:ext>
            </a:extLst>
          </p:cNvPr>
          <p:cNvSpPr/>
          <p:nvPr/>
        </p:nvSpPr>
        <p:spPr>
          <a:xfrm>
            <a:off x="7997689" y="2395329"/>
            <a:ext cx="407504" cy="34995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7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売上の予測結果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52426" y="1274618"/>
            <a:ext cx="10401373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月別の予測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6A6EF5-F2D5-4C8E-913F-E8AADA74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1" y="1775623"/>
            <a:ext cx="5062538" cy="41767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8097E99-8D0B-40BA-8102-8B301AD1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775623"/>
            <a:ext cx="5091113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ja-JP" altLang="en-US" sz="3600" b="1" dirty="0"/>
              <a:t>プロモーションの効果検証</a:t>
            </a:r>
            <a:endParaRPr kumimoji="1" lang="ja-JP" altLang="en-US" sz="3600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52426" y="1274618"/>
            <a:ext cx="10401373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b="1" dirty="0">
                <a:solidFill>
                  <a:srgbClr val="008000"/>
                </a:solidFill>
                <a:latin typeface="+mn-ea"/>
                <a:ea typeface="+mn-ea"/>
              </a:rPr>
              <a:t>ROI</a:t>
            </a:r>
            <a:r>
              <a:rPr lang="ja-JP" altLang="en-US" sz="1600" b="1" dirty="0">
                <a:solidFill>
                  <a:srgbClr val="008000"/>
                </a:solidFill>
                <a:latin typeface="+mn-ea"/>
                <a:ea typeface="+mn-ea"/>
              </a:rPr>
              <a:t>を検証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DB2134-AC8F-4B6F-93DE-41F687BF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61682"/>
              </p:ext>
            </p:extLst>
          </p:nvPr>
        </p:nvGraphicFramePr>
        <p:xfrm>
          <a:off x="1023730" y="1845097"/>
          <a:ext cx="5334000" cy="386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83">
                  <a:extLst>
                    <a:ext uri="{9D8B030D-6E8A-4147-A177-3AD203B41FA5}">
                      <a16:colId xmlns:a16="http://schemas.microsoft.com/office/drawing/2014/main" val="1676628536"/>
                    </a:ext>
                  </a:extLst>
                </a:gridCol>
                <a:gridCol w="487017">
                  <a:extLst>
                    <a:ext uri="{9D8B030D-6E8A-4147-A177-3AD203B41FA5}">
                      <a16:colId xmlns:a16="http://schemas.microsoft.com/office/drawing/2014/main" val="3944610449"/>
                    </a:ext>
                  </a:extLst>
                </a:gridCol>
                <a:gridCol w="566531">
                  <a:extLst>
                    <a:ext uri="{9D8B030D-6E8A-4147-A177-3AD203B41FA5}">
                      <a16:colId xmlns:a16="http://schemas.microsoft.com/office/drawing/2014/main" val="37948342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6817185"/>
                    </a:ext>
                  </a:extLst>
                </a:gridCol>
                <a:gridCol w="884582">
                  <a:extLst>
                    <a:ext uri="{9D8B030D-6E8A-4147-A177-3AD203B41FA5}">
                      <a16:colId xmlns:a16="http://schemas.microsoft.com/office/drawing/2014/main" val="2494305683"/>
                    </a:ext>
                  </a:extLst>
                </a:gridCol>
                <a:gridCol w="934279">
                  <a:extLst>
                    <a:ext uri="{9D8B030D-6E8A-4147-A177-3AD203B41FA5}">
                      <a16:colId xmlns:a16="http://schemas.microsoft.com/office/drawing/2014/main" val="1688397594"/>
                    </a:ext>
                  </a:extLst>
                </a:gridCol>
                <a:gridCol w="891208">
                  <a:extLst>
                    <a:ext uri="{9D8B030D-6E8A-4147-A177-3AD203B41FA5}">
                      <a16:colId xmlns:a16="http://schemas.microsoft.com/office/drawing/2014/main" val="124183421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StoreType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Assortment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Sales_Promo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ROI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23512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335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658,379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871,240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40,276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428.51%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7860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768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543,897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659,095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40,680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183.18%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58645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524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381,744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502,581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47,842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152.58%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36849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729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442,426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544,585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41,124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148.42%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11915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227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304,574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421,304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49,231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137.11%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55102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251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726,706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843,922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49,783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135.45%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81979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320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608,256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701,595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40,201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132.18%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52893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1114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937,519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1,035,049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43,661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123.38%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06191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310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416,182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550,363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60,845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120.53%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59768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846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386,723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474,104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40,485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115.84%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62298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1014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416,537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543,117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59,089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114.22%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11788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640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479,136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565,749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41,353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109.45%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5303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965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348,893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436,637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42,460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106.65%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89716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459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366,914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451,647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43,233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95.99%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08354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552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307,892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404,837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51,139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</a:rPr>
                        <a:t>89.57%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429052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F63A7F-FB68-4EFC-920B-0C69898AE1E7}"/>
              </a:ext>
            </a:extLst>
          </p:cNvPr>
          <p:cNvSpPr txBox="1"/>
          <p:nvPr/>
        </p:nvSpPr>
        <p:spPr>
          <a:xfrm>
            <a:off x="6781798" y="1845097"/>
            <a:ext cx="4717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トータルで見ると・・・</a:t>
            </a:r>
            <a:endParaRPr lang="en-US" altLang="ja-JP" dirty="0"/>
          </a:p>
          <a:p>
            <a:pPr marL="357188" indent="-357188">
              <a:buFont typeface="Wingdings" panose="05000000000000000000" pitchFamily="2" charset="2"/>
              <a:buChar char="ü"/>
            </a:pPr>
            <a:r>
              <a:rPr lang="ja-JP" altLang="en-US" dirty="0"/>
              <a:t>メリット：</a:t>
            </a:r>
            <a:r>
              <a:rPr lang="en-US" altLang="ja-JP" dirty="0"/>
              <a:t>	</a:t>
            </a:r>
            <a:r>
              <a:rPr lang="ja-JP" altLang="en-US" dirty="0"/>
              <a:t>－</a:t>
            </a:r>
            <a:r>
              <a:rPr lang="en-US" altLang="ja-JP" dirty="0"/>
              <a:t>772</a:t>
            </a:r>
            <a:r>
              <a:rPr lang="ja-JP" altLang="en-US" dirty="0"/>
              <a:t>万€</a:t>
            </a:r>
            <a:endParaRPr lang="en-US" altLang="ja-JP" dirty="0"/>
          </a:p>
          <a:p>
            <a:pPr marL="357188" indent="-357188">
              <a:buFont typeface="Wingdings" panose="05000000000000000000" pitchFamily="2" charset="2"/>
              <a:buChar char="ü"/>
            </a:pPr>
            <a:r>
              <a:rPr kumimoji="1" lang="en-US" altLang="ja-JP" dirty="0"/>
              <a:t>ROI</a:t>
            </a:r>
            <a:r>
              <a:rPr lang="ja-JP" altLang="en-US" dirty="0"/>
              <a:t>が</a:t>
            </a:r>
            <a:r>
              <a:rPr lang="en-US" altLang="ja-JP" dirty="0"/>
              <a:t>0%</a:t>
            </a:r>
            <a:r>
              <a:rPr lang="ja-JP" altLang="en-US" dirty="0"/>
              <a:t>以上：　</a:t>
            </a:r>
            <a:r>
              <a:rPr lang="en-US" altLang="ja-JP" dirty="0"/>
              <a:t>255</a:t>
            </a:r>
            <a:r>
              <a:rPr lang="ja-JP" altLang="en-US" dirty="0"/>
              <a:t>店舗／</a:t>
            </a:r>
            <a:r>
              <a:rPr lang="en-US" altLang="ja-JP" dirty="0"/>
              <a:t>856</a:t>
            </a:r>
            <a:r>
              <a:rPr lang="ja-JP" altLang="en-US" dirty="0"/>
              <a:t>店舗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ROI</a:t>
            </a:r>
            <a:r>
              <a:rPr lang="ja-JP" altLang="en-US" dirty="0"/>
              <a:t>が</a:t>
            </a:r>
            <a:r>
              <a:rPr lang="en-US" altLang="ja-JP" dirty="0"/>
              <a:t>0%</a:t>
            </a:r>
            <a:r>
              <a:rPr lang="ja-JP" altLang="en-US" dirty="0"/>
              <a:t>以上の店舗について</a:t>
            </a:r>
            <a:endParaRPr lang="en-US" altLang="ja-JP" dirty="0"/>
          </a:p>
          <a:p>
            <a:pPr marL="357188" indent="-357188">
              <a:buFont typeface="Wingdings" panose="05000000000000000000" pitchFamily="2" charset="2"/>
              <a:buChar char="ü"/>
            </a:pPr>
            <a:r>
              <a:rPr lang="ja-JP" altLang="en-US" dirty="0"/>
              <a:t>メリット：</a:t>
            </a:r>
            <a:r>
              <a:rPr lang="en-US" altLang="ja-JP" dirty="0"/>
              <a:t>	</a:t>
            </a:r>
            <a:r>
              <a:rPr lang="ja-JP" altLang="en-US" dirty="0"/>
              <a:t>＋</a:t>
            </a:r>
            <a:r>
              <a:rPr lang="en-US" altLang="ja-JP" dirty="0"/>
              <a:t>440</a:t>
            </a:r>
            <a:r>
              <a:rPr lang="ja-JP" altLang="en-US" dirty="0"/>
              <a:t>万€</a:t>
            </a:r>
            <a:endParaRPr lang="en-US" altLang="ja-JP" dirty="0"/>
          </a:p>
          <a:p>
            <a:pPr marL="357188" indent="-357188">
              <a:buFont typeface="Wingdings" panose="05000000000000000000" pitchFamily="2" charset="2"/>
              <a:buChar char="ü"/>
            </a:pPr>
            <a:endParaRPr kumimoji="1" lang="ja-JP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グラフ 13">
                <a:extLst>
                  <a:ext uri="{FF2B5EF4-FFF2-40B4-BE49-F238E27FC236}">
                    <a16:creationId xmlns:a16="http://schemas.microsoft.com/office/drawing/2014/main" id="{43664039-9190-4D87-8602-243A3712AA6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15392212"/>
                  </p:ext>
                </p:extLst>
              </p:nvPr>
            </p:nvGraphicFramePr>
            <p:xfrm>
              <a:off x="6712225" y="3623709"/>
              <a:ext cx="4572000" cy="31547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4" name="グラフ 13">
                <a:extLst>
                  <a:ext uri="{FF2B5EF4-FFF2-40B4-BE49-F238E27FC236}">
                    <a16:creationId xmlns:a16="http://schemas.microsoft.com/office/drawing/2014/main" id="{43664039-9190-4D87-8602-243A3712AA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2225" y="3623709"/>
                <a:ext cx="4572000" cy="315477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A38F4CB-00CB-4C96-BA56-61CDFBBCA91F}"/>
              </a:ext>
            </a:extLst>
          </p:cNvPr>
          <p:cNvSpPr/>
          <p:nvPr/>
        </p:nvSpPr>
        <p:spPr>
          <a:xfrm>
            <a:off x="599662" y="5122841"/>
            <a:ext cx="4717775" cy="1462403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+mj-lt"/>
                <a:ea typeface="Meiryo UI" panose="020B0604030504040204" pitchFamily="50" charset="-128"/>
              </a:rPr>
              <a:t>どの店舗にプロモーションを行うべきか？</a:t>
            </a:r>
            <a:endParaRPr kumimoji="1" lang="en-US" altLang="ja-JP" sz="2000" dirty="0">
              <a:latin typeface="+mj-lt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→　予測の結果、メリットが出た店舗</a:t>
            </a:r>
            <a:endParaRPr kumimoji="1" lang="en-US" altLang="ja-JP" sz="2000" dirty="0">
              <a:latin typeface="+mj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5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A744A8-335F-4E3C-A0DC-2D9A4C4B338B}"/>
              </a:ext>
            </a:extLst>
          </p:cNvPr>
          <p:cNvSpPr txBox="1"/>
          <p:nvPr/>
        </p:nvSpPr>
        <p:spPr>
          <a:xfrm>
            <a:off x="2216727" y="2946400"/>
            <a:ext cx="4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62D6C7-7EDE-491A-B802-59BB18560EE4}"/>
              </a:ext>
            </a:extLst>
          </p:cNvPr>
          <p:cNvSpPr/>
          <p:nvPr/>
        </p:nvSpPr>
        <p:spPr>
          <a:xfrm>
            <a:off x="1667164" y="2616200"/>
            <a:ext cx="8857673" cy="16256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 dirty="0"/>
              <a:t>Thank</a:t>
            </a:r>
            <a:r>
              <a:rPr lang="ja-JP" altLang="en-US" sz="4400" dirty="0"/>
              <a:t> </a:t>
            </a:r>
            <a:r>
              <a:rPr lang="en-US" altLang="ja-JP" sz="4400" dirty="0"/>
              <a:t>you!</a:t>
            </a:r>
            <a:endParaRPr kumimoji="1" lang="ja-JP" altLang="en-US" sz="4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C5AE8-8A3F-41F4-84C5-9224D1C7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ROSSMANN</a:t>
            </a:r>
            <a:r>
              <a:rPr lang="ja-JP" altLang="en-US" sz="2400" dirty="0"/>
              <a:t>は約</a:t>
            </a:r>
            <a:r>
              <a:rPr lang="en-US" altLang="ja-JP" sz="2400" dirty="0"/>
              <a:t>1100</a:t>
            </a:r>
            <a:r>
              <a:rPr lang="ja-JP" altLang="en-US" sz="2400" dirty="0"/>
              <a:t>店舗を持つドラッグストア（ドイツ）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dirty="0"/>
              <a:t>　</a:t>
            </a:r>
            <a:r>
              <a:rPr lang="en-US" altLang="ja-JP" sz="2400" dirty="0"/>
              <a:t>2015</a:t>
            </a:r>
            <a:r>
              <a:rPr lang="ja-JP" altLang="en-US" sz="2400" dirty="0"/>
              <a:t>年</a:t>
            </a:r>
            <a:r>
              <a:rPr lang="en-US" altLang="ja-JP" sz="2400" dirty="0"/>
              <a:t>8</a:t>
            </a:r>
            <a:r>
              <a:rPr lang="ja-JP" altLang="en-US" sz="2400" dirty="0"/>
              <a:t>月～</a:t>
            </a:r>
            <a:r>
              <a:rPr lang="en-US" altLang="ja-JP" sz="2400" dirty="0"/>
              <a:t>9</a:t>
            </a:r>
            <a:r>
              <a:rPr lang="ja-JP" altLang="en-US" sz="2400" dirty="0"/>
              <a:t>月における売上はどうなるか？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400" dirty="0"/>
              <a:t>　どの店舗にプロモーションを行うと良いか？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　過去の実績（</a:t>
            </a:r>
            <a:r>
              <a:rPr lang="en-US" altLang="ja-JP" sz="2400" dirty="0"/>
              <a:t>2013</a:t>
            </a:r>
            <a:r>
              <a:rPr lang="ja-JP" altLang="en-US" sz="2400" dirty="0"/>
              <a:t>年</a:t>
            </a:r>
            <a:r>
              <a:rPr lang="en-US" altLang="ja-JP" sz="2400" dirty="0"/>
              <a:t>1</a:t>
            </a:r>
            <a:r>
              <a:rPr lang="ja-JP" altLang="en-US" sz="2400" dirty="0"/>
              <a:t>月～</a:t>
            </a:r>
            <a:r>
              <a:rPr lang="en-US" altLang="ja-JP" sz="2400" dirty="0"/>
              <a:t>2015</a:t>
            </a:r>
            <a:r>
              <a:rPr lang="ja-JP" altLang="en-US" sz="2400" dirty="0"/>
              <a:t>年</a:t>
            </a:r>
            <a:r>
              <a:rPr lang="en-US" altLang="ja-JP" sz="2400" dirty="0"/>
              <a:t>7</a:t>
            </a:r>
            <a:r>
              <a:rPr lang="ja-JP" altLang="en-US" sz="2400" dirty="0"/>
              <a:t>月）を用いて予測</a:t>
            </a:r>
            <a:endParaRPr lang="en-US" altLang="ja-JP" sz="2400" dirty="0"/>
          </a:p>
          <a:p>
            <a:pPr marL="914400" lvl="2" indent="0">
              <a:buNone/>
            </a:pPr>
            <a:endParaRPr kumimoji="1"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ED74AB-8E11-4874-89A9-D6AA4505A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0" y="3428999"/>
            <a:ext cx="2235476" cy="31935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8C68037-B3EB-4D3D-8C01-CE654573F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74" y="4151660"/>
            <a:ext cx="3330157" cy="249761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EE203A4-2EAC-46E4-899B-D4D0D9EAE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59" y="4151660"/>
            <a:ext cx="2318960" cy="23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アプローチ①（売上の予測）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b="1" dirty="0">
                <a:solidFill>
                  <a:srgbClr val="008000"/>
                </a:solidFill>
                <a:latin typeface="+mn-ea"/>
                <a:ea typeface="+mn-ea"/>
              </a:rPr>
              <a:t>2015</a:t>
            </a:r>
            <a:r>
              <a:rPr lang="ja-JP" altLang="en-US" sz="1600" b="1" dirty="0">
                <a:solidFill>
                  <a:srgbClr val="008000"/>
                </a:solidFill>
                <a:latin typeface="+mn-ea"/>
                <a:ea typeface="+mn-ea"/>
              </a:rPr>
              <a:t>年</a:t>
            </a:r>
            <a:r>
              <a:rPr lang="en-US" altLang="ja-JP" sz="1600" b="1" dirty="0">
                <a:solidFill>
                  <a:srgbClr val="008000"/>
                </a:solidFill>
                <a:latin typeface="+mn-ea"/>
                <a:ea typeface="+mn-ea"/>
              </a:rPr>
              <a:t>8</a:t>
            </a:r>
            <a:r>
              <a:rPr lang="ja-JP" altLang="en-US" sz="1600" b="1" dirty="0">
                <a:solidFill>
                  <a:srgbClr val="008000"/>
                </a:solidFill>
                <a:latin typeface="+mn-ea"/>
                <a:ea typeface="+mn-ea"/>
              </a:rPr>
              <a:t>月～</a:t>
            </a:r>
            <a:r>
              <a:rPr lang="en-US" altLang="ja-JP" sz="1600" b="1" dirty="0">
                <a:solidFill>
                  <a:srgbClr val="008000"/>
                </a:solidFill>
                <a:latin typeface="+mn-ea"/>
                <a:ea typeface="+mn-ea"/>
              </a:rPr>
              <a:t>9</a:t>
            </a:r>
            <a:r>
              <a:rPr lang="ja-JP" altLang="en-US" sz="1600" b="1" dirty="0">
                <a:solidFill>
                  <a:srgbClr val="008000"/>
                </a:solidFill>
                <a:latin typeface="+mn-ea"/>
                <a:ea typeface="+mn-ea"/>
              </a:rPr>
              <a:t>月における売上はどうなるか？</a:t>
            </a: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11D27457-1DEF-4856-9D45-75395E7211F3}"/>
              </a:ext>
            </a:extLst>
          </p:cNvPr>
          <p:cNvSpPr/>
          <p:nvPr/>
        </p:nvSpPr>
        <p:spPr>
          <a:xfrm>
            <a:off x="1958809" y="3140527"/>
            <a:ext cx="141316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売上実績</a:t>
            </a:r>
            <a:endParaRPr lang="en-US" altLang="ja-JP" dirty="0"/>
          </a:p>
          <a:p>
            <a:pPr algn="ctr"/>
            <a:r>
              <a:rPr lang="ja-JP" altLang="en-US" dirty="0"/>
              <a:t>（店舗）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484723-E8DB-41B1-A1B3-20C8353A9781}"/>
              </a:ext>
            </a:extLst>
          </p:cNvPr>
          <p:cNvSpPr/>
          <p:nvPr/>
        </p:nvSpPr>
        <p:spPr>
          <a:xfrm>
            <a:off x="4975500" y="3140527"/>
            <a:ext cx="2309880" cy="121615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 UI" panose="020B0604030504040204" pitchFamily="50" charset="-128"/>
              </a:rPr>
              <a:t>機械学習</a:t>
            </a:r>
            <a:endParaRPr lang="en-US" altLang="ja-JP" dirty="0">
              <a:solidFill>
                <a:schemeClr val="accent1">
                  <a:lumMod val="75000"/>
                </a:schemeClr>
              </a:solidFill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 UI" panose="020B0604030504040204" pitchFamily="50" charset="-128"/>
              </a:rPr>
              <a:t>（ランダムフォレスト）</a:t>
            </a: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3C88E52D-3F72-4F42-8065-B3EBE6F89EB5}"/>
              </a:ext>
            </a:extLst>
          </p:cNvPr>
          <p:cNvSpPr/>
          <p:nvPr/>
        </p:nvSpPr>
        <p:spPr>
          <a:xfrm>
            <a:off x="8888909" y="3138850"/>
            <a:ext cx="141316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売上予測</a:t>
            </a:r>
            <a:endParaRPr lang="en-US" altLang="ja-JP" dirty="0"/>
          </a:p>
          <a:p>
            <a:pPr algn="ctr"/>
            <a:r>
              <a:rPr lang="ja-JP" altLang="en-US" dirty="0"/>
              <a:t>（店舗）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437D0D3-6104-42A2-A0FD-43649F7704A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3371971" y="3748603"/>
            <a:ext cx="160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AD02352-4933-425D-AA2A-B74842DC6E71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7285380" y="3746926"/>
            <a:ext cx="1603529" cy="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922FFBB7-BE1E-46E5-8CEA-4583C2D8F598}"/>
              </a:ext>
            </a:extLst>
          </p:cNvPr>
          <p:cNvSpPr/>
          <p:nvPr/>
        </p:nvSpPr>
        <p:spPr>
          <a:xfrm>
            <a:off x="2501601" y="2301632"/>
            <a:ext cx="1302026" cy="675860"/>
          </a:xfrm>
          <a:prstGeom prst="wedgeRectCallout">
            <a:avLst>
              <a:gd name="adj1" fmla="val -36317"/>
              <a:gd name="adj2" fmla="val 845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2013</a:t>
            </a:r>
            <a:r>
              <a:rPr kumimoji="1" lang="ja-JP" altLang="en-US" sz="1400" dirty="0"/>
              <a:t>年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月～</a:t>
            </a:r>
            <a:r>
              <a:rPr kumimoji="1" lang="en-US" altLang="ja-JP" sz="1400" dirty="0"/>
              <a:t>2015</a:t>
            </a:r>
            <a:r>
              <a:rPr kumimoji="1" lang="ja-JP" altLang="en-US" sz="1400" dirty="0"/>
              <a:t>年</a:t>
            </a:r>
            <a:r>
              <a:rPr kumimoji="1" lang="en-US" altLang="ja-JP" sz="1400" dirty="0"/>
              <a:t>7</a:t>
            </a:r>
            <a:r>
              <a:rPr kumimoji="1" lang="ja-JP" altLang="en-US" sz="1400" dirty="0"/>
              <a:t>月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6B74340C-D858-43C9-AD04-5E10C284B8B0}"/>
              </a:ext>
            </a:extLst>
          </p:cNvPr>
          <p:cNvSpPr/>
          <p:nvPr/>
        </p:nvSpPr>
        <p:spPr>
          <a:xfrm>
            <a:off x="9359598" y="2309894"/>
            <a:ext cx="1302026" cy="675860"/>
          </a:xfrm>
          <a:prstGeom prst="wedgeRectCallout">
            <a:avLst>
              <a:gd name="adj1" fmla="val -36317"/>
              <a:gd name="adj2" fmla="val 845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2015</a:t>
            </a:r>
            <a:r>
              <a:rPr kumimoji="1" lang="ja-JP" altLang="en-US" sz="1400" dirty="0"/>
              <a:t>年</a:t>
            </a:r>
            <a:r>
              <a:rPr lang="en-US" altLang="ja-JP" sz="1400" dirty="0"/>
              <a:t>8</a:t>
            </a:r>
            <a:r>
              <a:rPr lang="ja-JP" altLang="en-US" sz="1400" dirty="0"/>
              <a:t>月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2015</a:t>
            </a:r>
            <a:r>
              <a:rPr kumimoji="1" lang="ja-JP" altLang="en-US" sz="1400" dirty="0"/>
              <a:t>年</a:t>
            </a:r>
            <a:r>
              <a:rPr lang="en-US" altLang="ja-JP" sz="1400" dirty="0"/>
              <a:t>9</a:t>
            </a:r>
            <a:r>
              <a:rPr kumimoji="1" lang="ja-JP" altLang="en-US" sz="1400" dirty="0"/>
              <a:t>月</a:t>
            </a:r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EA4D3C29-7868-416A-8B24-B57CE695DC8E}"/>
              </a:ext>
            </a:extLst>
          </p:cNvPr>
          <p:cNvSpPr/>
          <p:nvPr/>
        </p:nvSpPr>
        <p:spPr>
          <a:xfrm>
            <a:off x="5794510" y="4599197"/>
            <a:ext cx="2504660" cy="1046225"/>
          </a:xfrm>
          <a:prstGeom prst="wedgeRectCallout">
            <a:avLst>
              <a:gd name="adj1" fmla="val -39450"/>
              <a:gd name="adj2" fmla="val -9789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600" dirty="0"/>
              <a:t>2015</a:t>
            </a:r>
            <a:r>
              <a:rPr kumimoji="1" lang="ja-JP" altLang="en-US" sz="1600" dirty="0"/>
              <a:t>年のトレンド</a:t>
            </a:r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sz="1600" dirty="0"/>
              <a:t>8</a:t>
            </a:r>
            <a:r>
              <a:rPr lang="ja-JP" altLang="en-US" sz="1600" dirty="0"/>
              <a:t>月・</a:t>
            </a:r>
            <a:r>
              <a:rPr lang="en-US" altLang="ja-JP" sz="1600" dirty="0"/>
              <a:t>9</a:t>
            </a:r>
            <a:r>
              <a:rPr lang="ja-JP" altLang="en-US" sz="1600" dirty="0"/>
              <a:t>月の周期性</a:t>
            </a:r>
            <a:endParaRPr lang="en-US" altLang="ja-JP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sz="1600" dirty="0"/>
              <a:t>曜日による違い</a:t>
            </a: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394BAF55-C4D3-4B02-BFFD-63491F4D49E0}"/>
              </a:ext>
            </a:extLst>
          </p:cNvPr>
          <p:cNvSpPr/>
          <p:nvPr/>
        </p:nvSpPr>
        <p:spPr>
          <a:xfrm>
            <a:off x="4542180" y="1843134"/>
            <a:ext cx="2743200" cy="898671"/>
          </a:xfrm>
          <a:prstGeom prst="wedgeRectCallout">
            <a:avLst>
              <a:gd name="adj1" fmla="val -561"/>
              <a:gd name="adj2" fmla="val 1166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/>
              <a:t>店舗の種類・ブランド</a:t>
            </a:r>
            <a:endParaRPr lang="en-US" altLang="ja-JP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/>
              <a:t>プロモーションの有無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066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データの理解（店の種類</a:t>
            </a:r>
            <a:r>
              <a:rPr kumimoji="1" lang="en-US" altLang="ja-JP" sz="3600" b="1" dirty="0"/>
              <a:t>×</a:t>
            </a:r>
            <a:r>
              <a:rPr kumimoji="1" lang="ja-JP" altLang="en-US" sz="3600" b="1" dirty="0"/>
              <a:t>トレンド・季節性）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月別売上の動き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76B0FF6-8D68-4240-88DE-7C6A055D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1" y="1775794"/>
            <a:ext cx="5757863" cy="41386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033C8BB-E619-47D7-80E8-8AB939D4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185" y="1775793"/>
            <a:ext cx="5672138" cy="413861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C6383B-DB36-43F8-BA39-BA8B76030063}"/>
              </a:ext>
            </a:extLst>
          </p:cNvPr>
          <p:cNvSpPr txBox="1"/>
          <p:nvPr/>
        </p:nvSpPr>
        <p:spPr>
          <a:xfrm>
            <a:off x="960582" y="6044578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→　</a:t>
            </a:r>
            <a:r>
              <a:rPr kumimoji="1" lang="en-US" altLang="ja-JP" dirty="0" err="1">
                <a:solidFill>
                  <a:srgbClr val="0070C0"/>
                </a:solidFill>
              </a:rPr>
              <a:t>StoreType</a:t>
            </a:r>
            <a:r>
              <a:rPr kumimoji="1" lang="ja-JP" altLang="en-US" dirty="0">
                <a:solidFill>
                  <a:srgbClr val="0070C0"/>
                </a:solidFill>
              </a:rPr>
              <a:t>と</a:t>
            </a:r>
            <a:r>
              <a:rPr kumimoji="1" lang="en-US" altLang="ja-JP" dirty="0">
                <a:solidFill>
                  <a:srgbClr val="0070C0"/>
                </a:solidFill>
              </a:rPr>
              <a:t>Assortment</a:t>
            </a:r>
            <a:r>
              <a:rPr kumimoji="1" lang="ja-JP" altLang="en-US" dirty="0">
                <a:solidFill>
                  <a:srgbClr val="0070C0"/>
                </a:solidFill>
              </a:rPr>
              <a:t>によって、売上に違いは出そう。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lang="ja-JP" altLang="en-US" dirty="0">
                <a:solidFill>
                  <a:srgbClr val="0070C0"/>
                </a:solidFill>
              </a:rPr>
              <a:t>→　全体的には上昇傾向（トレンド）＋　年末年始・春先に上がる傾向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0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データの理解（店の種類</a:t>
            </a:r>
            <a:r>
              <a:rPr kumimoji="1" lang="en-US" altLang="ja-JP" sz="3600" b="1" dirty="0"/>
              <a:t>×</a:t>
            </a:r>
            <a:r>
              <a:rPr kumimoji="1" lang="ja-JP" altLang="en-US" sz="3600" b="1" dirty="0"/>
              <a:t>トレンド・季節性）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日別売上の動き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EE42049-4972-4907-8B38-82BD5FFB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776620"/>
            <a:ext cx="5662613" cy="41767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5D0F73-A3DD-4E76-B434-D60E9E18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91" y="1776620"/>
            <a:ext cx="5719763" cy="41576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1B7106-B783-414F-8B04-C4849AA292F9}"/>
              </a:ext>
            </a:extLst>
          </p:cNvPr>
          <p:cNvSpPr txBox="1"/>
          <p:nvPr/>
        </p:nvSpPr>
        <p:spPr>
          <a:xfrm>
            <a:off x="960582" y="6044578"/>
            <a:ext cx="556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→　日によって、分散がある（特に</a:t>
            </a:r>
            <a:r>
              <a:rPr kumimoji="1" lang="en-US" altLang="ja-JP" dirty="0">
                <a:solidFill>
                  <a:srgbClr val="0070C0"/>
                </a:solidFill>
              </a:rPr>
              <a:t>Assortment</a:t>
            </a:r>
            <a:r>
              <a:rPr kumimoji="1" lang="ja-JP" altLang="en-US" dirty="0">
                <a:solidFill>
                  <a:srgbClr val="0070C0"/>
                </a:solidFill>
              </a:rPr>
              <a:t>）。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lang="ja-JP" altLang="en-US" dirty="0">
                <a:solidFill>
                  <a:srgbClr val="0070C0"/>
                </a:solidFill>
              </a:rPr>
              <a:t>→　年末年始・春先に日別の分散が大きくなる傾向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6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データの理解（店の種類</a:t>
            </a:r>
            <a:r>
              <a:rPr kumimoji="1" lang="en-US" altLang="ja-JP" sz="3600" b="1" dirty="0"/>
              <a:t>×</a:t>
            </a:r>
            <a:r>
              <a:rPr kumimoji="1" lang="ja-JP" altLang="en-US" sz="3600" b="1" dirty="0"/>
              <a:t>周期性）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曜日別売上の動き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1B7106-B783-414F-8B04-C4849AA292F9}"/>
              </a:ext>
            </a:extLst>
          </p:cNvPr>
          <p:cNvSpPr txBox="1"/>
          <p:nvPr/>
        </p:nvSpPr>
        <p:spPr>
          <a:xfrm>
            <a:off x="960582" y="604457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→　曜日によって、傾向が異なる（特に週末）</a:t>
            </a:r>
            <a:endParaRPr kumimoji="1" lang="en-US" altLang="ja-JP" dirty="0">
              <a:solidFill>
                <a:srgbClr val="0070C0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CFF928-BFF5-446D-85BB-66C7DA87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848679"/>
            <a:ext cx="5576888" cy="38338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DC7965-91B0-4206-B94F-89C1617C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91" y="1848679"/>
            <a:ext cx="5624513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b="1" dirty="0"/>
              <a:t>データの理解（プロモーション</a:t>
            </a:r>
            <a:r>
              <a:rPr kumimoji="1" lang="en-US" altLang="ja-JP" sz="3600" b="1" dirty="0"/>
              <a:t>×</a:t>
            </a:r>
            <a:r>
              <a:rPr kumimoji="1" lang="ja-JP" altLang="en-US" sz="3600" b="1" dirty="0"/>
              <a:t>トレンド・季節性）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60582" y="1274618"/>
            <a:ext cx="10393218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日別売上の動き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1B7106-B783-414F-8B04-C4849AA292F9}"/>
              </a:ext>
            </a:extLst>
          </p:cNvPr>
          <p:cNvSpPr txBox="1"/>
          <p:nvPr/>
        </p:nvSpPr>
        <p:spPr>
          <a:xfrm>
            <a:off x="960582" y="604457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→　時期によって、プロモーションの効く・効かないがありそう。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lang="ja-JP" altLang="en-US" dirty="0">
                <a:solidFill>
                  <a:srgbClr val="0070C0"/>
                </a:solidFill>
              </a:rPr>
              <a:t>　　（</a:t>
            </a:r>
            <a:r>
              <a:rPr lang="en-US" altLang="ja-JP" dirty="0">
                <a:solidFill>
                  <a:srgbClr val="0070C0"/>
                </a:solidFill>
              </a:rPr>
              <a:t>8</a:t>
            </a:r>
            <a:r>
              <a:rPr lang="ja-JP" altLang="en-US" dirty="0">
                <a:solidFill>
                  <a:srgbClr val="0070C0"/>
                </a:solidFill>
              </a:rPr>
              <a:t>月・</a:t>
            </a:r>
            <a:r>
              <a:rPr lang="en-US" altLang="ja-JP" dirty="0">
                <a:solidFill>
                  <a:srgbClr val="0070C0"/>
                </a:solidFill>
              </a:rPr>
              <a:t>9</a:t>
            </a:r>
            <a:r>
              <a:rPr lang="ja-JP" altLang="en-US" dirty="0">
                <a:solidFill>
                  <a:srgbClr val="0070C0"/>
                </a:solidFill>
              </a:rPr>
              <a:t>月は効きそう）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0C71E2B-5C9C-461F-A790-DE757F95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2" y="1699491"/>
            <a:ext cx="7834313" cy="420528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772FFE-76F2-41E5-BFB1-025E335034DB}"/>
              </a:ext>
            </a:extLst>
          </p:cNvPr>
          <p:cNvSpPr/>
          <p:nvPr/>
        </p:nvSpPr>
        <p:spPr>
          <a:xfrm>
            <a:off x="5844209" y="2405270"/>
            <a:ext cx="407504" cy="34995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B3A1E0-5C2D-482C-9B0C-81BA54537803}"/>
              </a:ext>
            </a:extLst>
          </p:cNvPr>
          <p:cNvSpPr/>
          <p:nvPr/>
        </p:nvSpPr>
        <p:spPr>
          <a:xfrm>
            <a:off x="3462130" y="2405269"/>
            <a:ext cx="407504" cy="34995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77D09F0-F7F4-41FA-BA1C-C80D79823DEA}"/>
              </a:ext>
            </a:extLst>
          </p:cNvPr>
          <p:cNvSpPr/>
          <p:nvPr/>
        </p:nvSpPr>
        <p:spPr>
          <a:xfrm>
            <a:off x="8176592" y="2375451"/>
            <a:ext cx="407504" cy="34995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40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特徴量とデータの範囲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52426" y="1274618"/>
            <a:ext cx="10401373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学習に使用するデータ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3862A3-A155-4C0A-AA78-068231B856D8}"/>
              </a:ext>
            </a:extLst>
          </p:cNvPr>
          <p:cNvSpPr/>
          <p:nvPr/>
        </p:nvSpPr>
        <p:spPr>
          <a:xfrm>
            <a:off x="952426" y="2060180"/>
            <a:ext cx="6034783" cy="1465134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u="sng" dirty="0">
                <a:latin typeface="+mj-lt"/>
                <a:ea typeface="Meiryo UI" panose="020B0604030504040204" pitchFamily="50" charset="-128"/>
              </a:rPr>
              <a:t>① 店の種類</a:t>
            </a:r>
            <a:r>
              <a:rPr lang="ja-JP" altLang="en-US" sz="2000" u="sng" dirty="0">
                <a:latin typeface="+mj-lt"/>
                <a:ea typeface="Meiryo UI" panose="020B0604030504040204" pitchFamily="50" charset="-128"/>
              </a:rPr>
              <a:t>・状態</a:t>
            </a:r>
            <a:endParaRPr kumimoji="1" lang="en-US" altLang="ja-JP" sz="2000" u="sng" dirty="0">
              <a:latin typeface="+mj-lt"/>
              <a:ea typeface="Meiryo UI" panose="020B0604030504040204" pitchFamily="50" charset="-128"/>
            </a:endParaRPr>
          </a:p>
          <a:p>
            <a:pPr marL="357188" lvl="1"/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Store, </a:t>
            </a:r>
            <a:r>
              <a:rPr lang="en-US" altLang="ja-JP" sz="2000" dirty="0" err="1">
                <a:latin typeface="+mj-lt"/>
                <a:ea typeface="Meiryo UI" panose="020B0604030504040204" pitchFamily="50" charset="-128"/>
              </a:rPr>
              <a:t>StoreType</a:t>
            </a:r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, Assortment, Promo</a:t>
            </a:r>
          </a:p>
          <a:p>
            <a:pPr marL="357188" lvl="1"/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Open</a:t>
            </a:r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（閉店していれば、</a:t>
            </a:r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Sales</a:t>
            </a:r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は</a:t>
            </a:r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0</a:t>
            </a:r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）</a:t>
            </a:r>
            <a:endParaRPr lang="en-US" altLang="ja-JP" sz="2000" dirty="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3B7F33-44F8-4283-92BF-E19E83AFCBE9}"/>
              </a:ext>
            </a:extLst>
          </p:cNvPr>
          <p:cNvSpPr/>
          <p:nvPr/>
        </p:nvSpPr>
        <p:spPr>
          <a:xfrm>
            <a:off x="952426" y="3699169"/>
            <a:ext cx="6034783" cy="1498995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u="sng" dirty="0">
                <a:latin typeface="+mj-lt"/>
                <a:ea typeface="Meiryo UI" panose="020B0604030504040204" pitchFamily="50" charset="-128"/>
              </a:rPr>
              <a:t>② </a:t>
            </a:r>
            <a:r>
              <a:rPr lang="ja-JP" altLang="en-US" sz="2000" u="sng" dirty="0">
                <a:latin typeface="+mj-lt"/>
                <a:ea typeface="Meiryo UI" panose="020B0604030504040204" pitchFamily="50" charset="-128"/>
              </a:rPr>
              <a:t>時系列的な要素</a:t>
            </a:r>
            <a:endParaRPr kumimoji="1" lang="en-US" altLang="ja-JP" sz="2000" u="sng" dirty="0">
              <a:latin typeface="+mj-lt"/>
              <a:ea typeface="Meiryo UI" panose="020B0604030504040204" pitchFamily="50" charset="-128"/>
            </a:endParaRPr>
          </a:p>
          <a:p>
            <a:pPr marL="358775" lvl="1"/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Date</a:t>
            </a:r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 → </a:t>
            </a:r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Year</a:t>
            </a:r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（トレンド）と </a:t>
            </a:r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Month</a:t>
            </a:r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（周期性）に</a:t>
            </a:r>
            <a:endParaRPr lang="en-US" altLang="ja-JP" sz="2000" dirty="0">
              <a:latin typeface="+mj-lt"/>
              <a:ea typeface="Meiryo UI" panose="020B0604030504040204" pitchFamily="50" charset="-128"/>
            </a:endParaRPr>
          </a:p>
          <a:p>
            <a:pPr marL="358775" lvl="1"/>
            <a:r>
              <a:rPr lang="en-US" altLang="ja-JP" sz="2000" dirty="0" err="1">
                <a:latin typeface="+mj-lt"/>
                <a:ea typeface="Meiryo UI" panose="020B0604030504040204" pitchFamily="50" charset="-128"/>
              </a:rPr>
              <a:t>DayOfWeek</a:t>
            </a:r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（曜日）</a:t>
            </a:r>
            <a:endParaRPr lang="en-US" altLang="ja-JP" sz="2000" dirty="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7EF7DA7-41DA-4C4B-8FD1-2F372DF47DF6}"/>
              </a:ext>
            </a:extLst>
          </p:cNvPr>
          <p:cNvSpPr/>
          <p:nvPr/>
        </p:nvSpPr>
        <p:spPr>
          <a:xfrm>
            <a:off x="7166113" y="2060180"/>
            <a:ext cx="4572000" cy="3137984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u="sng" dirty="0">
                <a:latin typeface="+mj-lt"/>
                <a:ea typeface="Meiryo UI" panose="020B0604030504040204" pitchFamily="50" charset="-128"/>
              </a:rPr>
              <a:t>③</a:t>
            </a:r>
            <a:r>
              <a:rPr kumimoji="1" lang="ja-JP" altLang="en-US" sz="2000" u="sng" dirty="0">
                <a:latin typeface="+mj-lt"/>
                <a:ea typeface="Meiryo UI" panose="020B0604030504040204" pitchFamily="50" charset="-128"/>
              </a:rPr>
              <a:t> 学習データの範囲</a:t>
            </a:r>
            <a:endParaRPr kumimoji="1" lang="en-US" altLang="ja-JP" sz="2000" u="sng" dirty="0">
              <a:latin typeface="+mj-lt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+mj-lt"/>
                <a:ea typeface="Meiryo UI" panose="020B0604030504040204" pitchFamily="50" charset="-128"/>
              </a:rPr>
              <a:t>　　</a:t>
            </a:r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11</a:t>
            </a:r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月～</a:t>
            </a:r>
            <a:r>
              <a:rPr lang="en-US" altLang="ja-JP" sz="2000" dirty="0">
                <a:latin typeface="+mj-lt"/>
                <a:ea typeface="Meiryo UI" panose="020B0604030504040204" pitchFamily="50" charset="-128"/>
              </a:rPr>
              <a:t>2</a:t>
            </a:r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月は他の月と状況が異なる</a:t>
            </a:r>
            <a:endParaRPr lang="en-US" altLang="ja-JP" sz="2000" dirty="0">
              <a:latin typeface="+mj-lt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+mj-lt"/>
                <a:ea typeface="Meiryo UI" panose="020B0604030504040204" pitchFamily="50" charset="-128"/>
              </a:rPr>
              <a:t>　　→　学習の対象から除く</a:t>
            </a:r>
            <a:endParaRPr kumimoji="1" lang="en-US" altLang="ja-JP" sz="2000" dirty="0">
              <a:latin typeface="+mj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69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9006-A62D-443C-8351-8449F05C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売上の予測結果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E4769BA-3BAF-4036-B8C9-CAC23111189B}"/>
              </a:ext>
            </a:extLst>
          </p:cNvPr>
          <p:cNvSpPr txBox="1">
            <a:spLocks/>
          </p:cNvSpPr>
          <p:nvPr/>
        </p:nvSpPr>
        <p:spPr>
          <a:xfrm>
            <a:off x="952426" y="1274618"/>
            <a:ext cx="10401373" cy="424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solidFill>
                  <a:srgbClr val="008000"/>
                </a:solidFill>
                <a:latin typeface="Arial Black" panose="020B0A04020102020204" pitchFamily="34" charset="0"/>
              </a:rPr>
              <a:t>ランダムフォレストで実行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0ADDAC9-AE89-4C45-942B-89CE9AB0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02" y="1775623"/>
            <a:ext cx="7348538" cy="419576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8B75AB-9D4E-4B3F-9E2D-C5B5D47C661A}"/>
              </a:ext>
            </a:extLst>
          </p:cNvPr>
          <p:cNvSpPr txBox="1"/>
          <p:nvPr/>
        </p:nvSpPr>
        <p:spPr>
          <a:xfrm>
            <a:off x="1040094" y="6132945"/>
            <a:ext cx="594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ちなみに、</a:t>
            </a:r>
            <a:r>
              <a:rPr lang="en-US" altLang="ja-JP" dirty="0">
                <a:solidFill>
                  <a:srgbClr val="0070C0"/>
                </a:solidFill>
              </a:rPr>
              <a:t>R</a:t>
            </a:r>
            <a:r>
              <a:rPr lang="ja-JP" altLang="en-US" dirty="0">
                <a:solidFill>
                  <a:srgbClr val="0070C0"/>
                </a:solidFill>
              </a:rPr>
              <a:t>２乗誤差　→　</a:t>
            </a:r>
            <a:r>
              <a:rPr lang="en-US" altLang="ja-JP" dirty="0">
                <a:solidFill>
                  <a:srgbClr val="0070C0"/>
                </a:solidFill>
              </a:rPr>
              <a:t> train : 0.972</a:t>
            </a:r>
            <a:r>
              <a:rPr lang="ja-JP" altLang="en-US" dirty="0">
                <a:solidFill>
                  <a:srgbClr val="0070C0"/>
                </a:solidFill>
              </a:rPr>
              <a:t>　</a:t>
            </a:r>
            <a:r>
              <a:rPr lang="en-US" altLang="ja-JP" dirty="0">
                <a:solidFill>
                  <a:srgbClr val="0070C0"/>
                </a:solidFill>
              </a:rPr>
              <a:t>test : 0.919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C68C81-57DE-4932-B7A3-287CCC88C08D}"/>
              </a:ext>
            </a:extLst>
          </p:cNvPr>
          <p:cNvSpPr/>
          <p:nvPr/>
        </p:nvSpPr>
        <p:spPr>
          <a:xfrm>
            <a:off x="5705062" y="2405270"/>
            <a:ext cx="407504" cy="34995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474825F-D553-4EEB-AEE4-05DFD5E7CD0F}"/>
              </a:ext>
            </a:extLst>
          </p:cNvPr>
          <p:cNvSpPr/>
          <p:nvPr/>
        </p:nvSpPr>
        <p:spPr>
          <a:xfrm>
            <a:off x="3491946" y="2405269"/>
            <a:ext cx="407504" cy="34995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DEC1D98-E454-4EA7-8537-83A44652C78D}"/>
              </a:ext>
            </a:extLst>
          </p:cNvPr>
          <p:cNvSpPr/>
          <p:nvPr/>
        </p:nvSpPr>
        <p:spPr>
          <a:xfrm>
            <a:off x="7997689" y="2395329"/>
            <a:ext cx="407504" cy="34995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9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490</Words>
  <Application>Microsoft Office PowerPoint</Application>
  <PresentationFormat>ワイド画面</PresentationFormat>
  <Paragraphs>196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Meiryo UI</vt:lpstr>
      <vt:lpstr>游ゴシック</vt:lpstr>
      <vt:lpstr>游ゴシック Light</vt:lpstr>
      <vt:lpstr>Arial</vt:lpstr>
      <vt:lpstr>Arial Black</vt:lpstr>
      <vt:lpstr>Calibri</vt:lpstr>
      <vt:lpstr>Wingdings</vt:lpstr>
      <vt:lpstr>Office テーマ</vt:lpstr>
      <vt:lpstr>Rossmannの売上予測</vt:lpstr>
      <vt:lpstr>目的</vt:lpstr>
      <vt:lpstr>アプローチ①（売上の予測）</vt:lpstr>
      <vt:lpstr>データの理解（店の種類×トレンド・季節性）</vt:lpstr>
      <vt:lpstr>データの理解（店の種類×トレンド・季節性）</vt:lpstr>
      <vt:lpstr>データの理解（店の種類×周期性）</vt:lpstr>
      <vt:lpstr>データの理解（プロモーション×トレンド・季節性）</vt:lpstr>
      <vt:lpstr>特徴量とデータの範囲</vt:lpstr>
      <vt:lpstr>売上の予測結果</vt:lpstr>
      <vt:lpstr>アプローチ②（プロモーション実施の決定）</vt:lpstr>
      <vt:lpstr>売上の予測結果</vt:lpstr>
      <vt:lpstr>売上の予測結果</vt:lpstr>
      <vt:lpstr>プロモーションの効果検証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松本敬史</dc:creator>
  <cp:lastModifiedBy>松本敬史</cp:lastModifiedBy>
  <cp:revision>92</cp:revision>
  <dcterms:created xsi:type="dcterms:W3CDTF">2017-08-26T13:39:25Z</dcterms:created>
  <dcterms:modified xsi:type="dcterms:W3CDTF">2018-01-20T08:58:03Z</dcterms:modified>
</cp:coreProperties>
</file>