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3" r:id="rId2"/>
    <p:sldId id="257" r:id="rId3"/>
    <p:sldId id="295" r:id="rId4"/>
    <p:sldId id="296" r:id="rId5"/>
    <p:sldId id="297" r:id="rId6"/>
    <p:sldId id="284" r:id="rId7"/>
    <p:sldId id="285" r:id="rId8"/>
    <p:sldId id="286" r:id="rId9"/>
    <p:sldId id="287" r:id="rId10"/>
    <p:sldId id="288" r:id="rId11"/>
    <p:sldId id="316" r:id="rId12"/>
    <p:sldId id="298" r:id="rId13"/>
    <p:sldId id="300" r:id="rId14"/>
    <p:sldId id="302" r:id="rId15"/>
    <p:sldId id="303" r:id="rId16"/>
    <p:sldId id="304" r:id="rId17"/>
    <p:sldId id="305" r:id="rId18"/>
    <p:sldId id="301" r:id="rId19"/>
    <p:sldId id="289" r:id="rId20"/>
    <p:sldId id="306" r:id="rId21"/>
    <p:sldId id="308" r:id="rId22"/>
    <p:sldId id="309" r:id="rId23"/>
    <p:sldId id="310" r:id="rId24"/>
    <p:sldId id="312" r:id="rId25"/>
    <p:sldId id="311" r:id="rId26"/>
    <p:sldId id="313" r:id="rId27"/>
    <p:sldId id="307" r:id="rId28"/>
    <p:sldId id="314" r:id="rId29"/>
    <p:sldId id="315" r:id="rId30"/>
    <p:sldId id="267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ashiMatsumoto\Documents\DS\Datamix\04&#12452;&#12531;&#12486;&#12464;&#12524;&#12540;&#12471;&#12519;&#12531;\Project\&#12304;DMixPJ&#12305;&#12524;&#12472;&#12517;&#1251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観客動員数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Sheet1!$A$2:$A$22</c:f>
              <c:strCache>
                <c:ptCount val="21"/>
                <c:pt idx="0">
                  <c:v>年度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2017</c:v>
                </c:pt>
              </c:strCache>
            </c:strRef>
          </c:cat>
          <c:val>
            <c:numRef>
              <c:f>Sheet1!$B$3:$B$22</c:f>
              <c:numCache>
                <c:formatCode>#,##0_);[Red]\(#,##0\)</c:formatCode>
                <c:ptCount val="20"/>
                <c:pt idx="0">
                  <c:v>1857000</c:v>
                </c:pt>
                <c:pt idx="1">
                  <c:v>1770000</c:v>
                </c:pt>
                <c:pt idx="2">
                  <c:v>1673000</c:v>
                </c:pt>
                <c:pt idx="3">
                  <c:v>1680000</c:v>
                </c:pt>
                <c:pt idx="4">
                  <c:v>1535000</c:v>
                </c:pt>
                <c:pt idx="5">
                  <c:v>1434000</c:v>
                </c:pt>
                <c:pt idx="6">
                  <c:v>1500000</c:v>
                </c:pt>
                <c:pt idx="7">
                  <c:v>976004</c:v>
                </c:pt>
                <c:pt idx="8">
                  <c:v>1106511</c:v>
                </c:pt>
                <c:pt idx="9">
                  <c:v>1231997</c:v>
                </c:pt>
                <c:pt idx="10">
                  <c:v>1129954</c:v>
                </c:pt>
                <c:pt idx="11">
                  <c:v>1246967</c:v>
                </c:pt>
                <c:pt idx="12">
                  <c:v>1209618</c:v>
                </c:pt>
                <c:pt idx="13">
                  <c:v>1102192</c:v>
                </c:pt>
                <c:pt idx="14">
                  <c:v>1165933</c:v>
                </c:pt>
                <c:pt idx="15">
                  <c:v>1425728</c:v>
                </c:pt>
                <c:pt idx="16">
                  <c:v>1564528</c:v>
                </c:pt>
                <c:pt idx="17">
                  <c:v>1813800</c:v>
                </c:pt>
                <c:pt idx="18">
                  <c:v>1939146</c:v>
                </c:pt>
                <c:pt idx="19">
                  <c:v>1979446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51-417A-822E-F4A294195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776648"/>
        <c:axId val="475770416"/>
      </c:lineChart>
      <c:catAx>
        <c:axId val="475776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5770416"/>
        <c:crosses val="autoZero"/>
        <c:auto val="1"/>
        <c:lblAlgn val="ctr"/>
        <c:lblOffset val="100"/>
        <c:noMultiLvlLbl val="0"/>
      </c:catAx>
      <c:valAx>
        <c:axId val="4757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577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FA2F7-AE8C-4768-9F76-92F8C87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4EED30-5D08-49F4-B503-76E91D37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F3682-D073-4CDF-BD1E-C532157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F4CC-3AD2-4506-911F-5AB17A30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79243-25EA-4480-A728-280A2FF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B54C-3A6E-442E-AC23-453C74D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0BD8-45B7-40A3-893D-5DF0CBD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9A53-1477-4610-BD2E-A989BE7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A06BC-7311-4A9C-BED0-3B68FBB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61083-3FEC-4E75-9996-261F66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F6EC1-82C2-44F1-AAF4-1DA735C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366A9-4465-4F6D-8E19-D28E5592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D14A-05DE-4240-A5C3-87FBBB1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F04F-CB3E-4D37-81FA-1BA3CA4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1CC35-243E-4A25-9512-5BEAE06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30364-BA9B-46DF-A5CA-2A2964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7A2E1-E292-4B69-B2AB-74F335A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57EB-B798-4A06-BE1F-FA29A02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B80B-D83F-48E7-90B9-5B45B60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D787-B7BD-4B33-A65F-69AB7A2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0E94-43AB-4A7B-ACE0-54D67D3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1F0C5-C9DE-44C4-BDD8-902500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85D4-8FD0-4849-B333-FFBCC9F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AC812-BF89-47F6-AA86-7CC7212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5B6B-4A06-42F0-96F1-5C5DF03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443E-D805-4FBE-A424-D5EFA7E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788A9-F612-48A1-9FBF-7F8D6BBE6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2641B-50B1-4E73-A8DD-86B4EBEC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98718-C69F-4291-9088-FFCADE1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4E797-5F89-4377-A60D-3606636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D802D-17DB-4A8B-A93A-6EF558B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4ED2-574B-4CA4-A495-543E237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354DA-28EA-492A-B6D7-12277AC2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2AF0A-73C0-4B7F-874A-42070AD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C32EC-8129-4DCE-A080-00E1777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CCE25-8692-4680-AD8B-E38EAE65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9CFD7-61FC-4CCC-A0E3-1B53317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320B88-7E06-4B6C-B711-C5B7333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EA61B-8747-4AC1-AAC7-FA77147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EA12-356C-4956-813B-B63022E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841-99FB-48BD-98C2-7188982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82757-A2EB-4004-9E4B-2257147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27047-CA30-4CDF-96D7-B115DFB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3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28E60A-DA54-4DEE-97FF-93D9D49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5D8CC3-EC17-4034-B5B8-F3289CD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79BF-2304-4550-840F-E4FFC19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213F-9D4A-45B4-8225-E3E9143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86EF7-6C8E-4004-A7E0-FBE6759E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0521E-0605-4398-A934-E5E25E19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9BDBD-F002-4DF9-8F8D-9E6CB89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100B20-F6C8-4FA1-8AA8-BFDBAD3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CC150-F99F-49F2-A8C4-8927FB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CDCE-C90A-4009-B8E9-54C44BB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A5F63-475B-4FA3-8D3A-4746716F4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67BE1-6DE6-472B-96D6-CFCF42BC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535C7-4CDB-4B2A-BDB4-3DFB2EE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8285B-CBC0-4C76-90DC-B0CE434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F1C34-ABAB-4D9E-8080-53A0008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CA4320-F24A-4267-9F30-0952516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40AFD-09EA-4EC8-8848-9DED954F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6BC82-0FCB-4A88-A07A-7A7E0742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82774-F115-450F-A0D7-4292A37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29EDF-2ABF-48A7-98BC-4439A8C6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0768"/>
            <a:ext cx="9144000" cy="2756463"/>
          </a:xfrm>
        </p:spPr>
        <p:txBody>
          <a:bodyPr anchor="ctr">
            <a:normAutofit/>
          </a:bodyPr>
          <a:lstStyle/>
          <a:p>
            <a:r>
              <a:rPr kumimoji="1" lang="ja-JP" altLang="en-US" sz="3600" b="1" dirty="0"/>
              <a:t>探索的データ分析によるペルソナの理解</a:t>
            </a:r>
            <a:r>
              <a:rPr lang="ja-JP" altLang="en-US" sz="3600" b="1" dirty="0"/>
              <a:t>と予測モデルの活用</a:t>
            </a:r>
            <a:endParaRPr kumimoji="1" lang="ja-JP" altLang="en-US" sz="3600" b="1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6E46685-ADF5-4A5E-8056-AEC7B78C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5238"/>
            <a:ext cx="9144000" cy="121674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データミックス　データサイエンティストコース第</a:t>
            </a:r>
            <a:r>
              <a:rPr lang="en-US" altLang="ja-JP" sz="2000" dirty="0"/>
              <a:t>2</a:t>
            </a:r>
            <a:r>
              <a:rPr lang="ja-JP" altLang="en-US" sz="2000" dirty="0"/>
              <a:t>期</a:t>
            </a:r>
            <a:endParaRPr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lang="en-US" altLang="ja-JP" sz="2000" dirty="0"/>
              <a:t>2017/12/23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0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B6C6FBF-1C32-4433-BDD3-585E44CF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0" y="467139"/>
            <a:ext cx="4398364" cy="59237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E9C6DE-D46B-443E-8998-C7668A60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09" y="1155011"/>
            <a:ext cx="6498842" cy="45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67204B6-6FE9-42AE-90B7-537657E5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1075"/>
            <a:ext cx="9144000" cy="371585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b="1" dirty="0"/>
              <a:t>探索的データ分析によるペルソナの理解</a:t>
            </a:r>
            <a:r>
              <a:rPr lang="ja-JP" altLang="en-US" sz="2800" b="1" dirty="0"/>
              <a:t>と</a:t>
            </a:r>
            <a:br>
              <a:rPr lang="en-US" altLang="ja-JP" sz="2800" b="1" dirty="0"/>
            </a:br>
            <a:r>
              <a:rPr lang="ja-JP" altLang="en-US" sz="2800" b="1" dirty="0"/>
              <a:t>→　ちょっとクラスタリングを使って、</a:t>
            </a:r>
            <a:br>
              <a:rPr lang="en-US" altLang="ja-JP" sz="2800" b="1" dirty="0"/>
            </a:br>
            <a:r>
              <a:rPr lang="ja-JP" altLang="en-US" sz="2800" b="1" dirty="0"/>
              <a:t>　　なぜベイスターズが日本シリーズに進出できたか？　</a:t>
            </a:r>
            <a:br>
              <a:rPr lang="en-US" altLang="ja-JP" sz="2800" b="1" dirty="0"/>
            </a:br>
            <a:r>
              <a:rPr lang="ja-JP" altLang="en-US" sz="2800" b="1" dirty="0"/>
              <a:t>　　を理解</a:t>
            </a:r>
            <a:br>
              <a:rPr lang="en-US" altLang="ja-JP" sz="2800" b="1" dirty="0"/>
            </a:br>
            <a:r>
              <a:rPr lang="ja-JP" altLang="en-US" sz="2800" b="1" dirty="0"/>
              <a:t>　　</a:t>
            </a:r>
            <a:br>
              <a:rPr lang="en-US" altLang="ja-JP" sz="2800" b="1" dirty="0"/>
            </a:br>
            <a:r>
              <a:rPr lang="ja-JP" altLang="en-US" sz="2800" b="1" dirty="0"/>
              <a:t>予測モデルの活用</a:t>
            </a:r>
            <a:br>
              <a:rPr lang="en-US" altLang="ja-JP" sz="2800" b="1" dirty="0"/>
            </a:br>
            <a:r>
              <a:rPr lang="ja-JP" altLang="en-US" sz="2800" b="1" dirty="0"/>
              <a:t>→　ちょっと機械学習を使って、</a:t>
            </a:r>
            <a:br>
              <a:rPr lang="en-US" altLang="ja-JP" sz="2800" b="1" dirty="0"/>
            </a:br>
            <a:r>
              <a:rPr lang="ja-JP" altLang="en-US" sz="2800" b="1" dirty="0"/>
              <a:t>　　誰のパフォーマンスが良かったかを考察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835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992"/>
            <a:ext cx="9144000" cy="2147694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第二章</a:t>
            </a: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考察①（躍進の理由）</a:t>
            </a:r>
            <a:endParaRPr kumimoji="1" lang="ja-JP" altLang="en-US" sz="40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72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ウチには八百長するカネなんかないぞ！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4"/>
            <a:ext cx="10515600" cy="66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先発ピッチャーをクラスタリングし、他球団と比較</a:t>
            </a:r>
            <a:endParaRPr lang="en-US" altLang="ja-JP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2A1CA8B-B18E-4AB7-AD0F-60CBA9D7707A}"/>
              </a:ext>
            </a:extLst>
          </p:cNvPr>
          <p:cNvGrpSpPr/>
          <p:nvPr/>
        </p:nvGrpSpPr>
        <p:grpSpPr>
          <a:xfrm>
            <a:off x="5984365" y="2311588"/>
            <a:ext cx="5134314" cy="3069775"/>
            <a:chOff x="1380930" y="2929812"/>
            <a:chExt cx="4021493" cy="484283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F054AF-E509-42BC-905B-742C905178A2}"/>
                </a:ext>
              </a:extLst>
            </p:cNvPr>
            <p:cNvSpPr/>
            <p:nvPr/>
          </p:nvSpPr>
          <p:spPr>
            <a:xfrm>
              <a:off x="1380930" y="2929812"/>
              <a:ext cx="4021493" cy="7507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クラスタリング（</a:t>
              </a:r>
              <a:r>
                <a:rPr kumimoji="1" lang="en-US" altLang="ja-JP" dirty="0">
                  <a:solidFill>
                    <a:schemeClr val="bg1"/>
                  </a:solidFill>
                </a:rPr>
                <a:t>K-means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法）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4E393BF-3889-4685-BBAF-2ECD298D0F20}"/>
                </a:ext>
              </a:extLst>
            </p:cNvPr>
            <p:cNvSpPr/>
            <p:nvPr/>
          </p:nvSpPr>
          <p:spPr>
            <a:xfrm>
              <a:off x="1380930" y="3689296"/>
              <a:ext cx="4021493" cy="40833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/>
                <a:t>4</a:t>
              </a:r>
              <a:r>
                <a:rPr lang="ja-JP" altLang="en-US" dirty="0" err="1"/>
                <a:t>つの</a:t>
              </a:r>
              <a:r>
                <a:rPr lang="ja-JP" altLang="en-US" dirty="0"/>
                <a:t>クラスターに分類</a:t>
              </a:r>
              <a:endParaRPr lang="en-US" altLang="ja-JP" dirty="0"/>
            </a:p>
            <a:p>
              <a:pPr algn="ctr"/>
              <a:endParaRPr lang="en-US" altLang="ja-JP" dirty="0"/>
            </a:p>
            <a:p>
              <a:r>
                <a:rPr lang="ja-JP" altLang="en-US" dirty="0"/>
                <a:t>＜特徴量＞</a:t>
              </a:r>
              <a:endParaRPr lang="en-US" altLang="ja-JP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dirty="0"/>
                <a:t>防御率</a:t>
              </a:r>
              <a:r>
                <a:rPr lang="ja-JP" altLang="en-US" dirty="0">
                  <a:sym typeface="Wingdings" panose="05000000000000000000" pitchFamily="2" charset="2"/>
                </a:rPr>
                <a:t>：（</a:t>
              </a:r>
              <a:r>
                <a:rPr lang="ja-JP" altLang="en-US" dirty="0"/>
                <a:t>自責点</a:t>
              </a:r>
              <a:r>
                <a:rPr lang="en-US" altLang="ja-JP" dirty="0"/>
                <a:t>×9</a:t>
              </a:r>
              <a:r>
                <a:rPr lang="ja-JP" altLang="en-US" dirty="0"/>
                <a:t>）／投球回数</a:t>
              </a:r>
              <a:endParaRPr lang="en-US" altLang="ja-JP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dirty="0"/>
                <a:t>WHIP</a:t>
              </a:r>
              <a:r>
                <a:rPr lang="ja-JP" altLang="en-US" dirty="0"/>
                <a:t>：</a:t>
              </a:r>
              <a:r>
                <a:rPr lang="ja-JP" altLang="en-US" dirty="0">
                  <a:sym typeface="Wingdings" panose="05000000000000000000" pitchFamily="2" charset="2"/>
                </a:rPr>
                <a:t>（</a:t>
              </a:r>
              <a:r>
                <a:rPr lang="ja-JP" altLang="en-US" dirty="0"/>
                <a:t>被安打＋四死球）／投球回数</a:t>
              </a:r>
              <a:endParaRPr lang="en-US" altLang="ja-JP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dirty="0"/>
                <a:t>KBB</a:t>
              </a:r>
              <a:r>
                <a:rPr lang="ja-JP" altLang="en-US" dirty="0">
                  <a:sym typeface="Wingdings" panose="05000000000000000000" pitchFamily="2" charset="2"/>
                </a:rPr>
                <a:t>：　 奪三振／四死球</a:t>
              </a:r>
              <a:endParaRPr lang="en-US" altLang="ja-JP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ja-JP" altLang="en-US" dirty="0">
                  <a:sym typeface="Wingdings" panose="05000000000000000000" pitchFamily="2" charset="2"/>
                </a:rPr>
                <a:t>投球回数（</a:t>
              </a:r>
              <a:r>
                <a:rPr lang="en-US" altLang="ja-JP" dirty="0">
                  <a:sym typeface="Wingdings" panose="05000000000000000000" pitchFamily="2" charset="2"/>
                </a:rPr>
                <a:t>1</a:t>
              </a:r>
              <a:r>
                <a:rPr lang="ja-JP" altLang="en-US" dirty="0">
                  <a:sym typeface="Wingdings" panose="05000000000000000000" pitchFamily="2" charset="2"/>
                </a:rPr>
                <a:t>年間）</a:t>
              </a:r>
              <a:endParaRPr lang="en-US" altLang="ja-JP" dirty="0"/>
            </a:p>
          </p:txBody>
        </p:sp>
      </p:grpSp>
      <p:sp>
        <p:nvSpPr>
          <p:cNvPr id="7" name="矢印: 右 6">
            <a:extLst>
              <a:ext uri="{FF2B5EF4-FFF2-40B4-BE49-F238E27FC236}">
                <a16:creationId xmlns:a16="http://schemas.microsoft.com/office/drawing/2014/main" id="{D88CDC6C-F24D-4B75-B256-5483F3FFA3CF}"/>
              </a:ext>
            </a:extLst>
          </p:cNvPr>
          <p:cNvSpPr/>
          <p:nvPr/>
        </p:nvSpPr>
        <p:spPr>
          <a:xfrm>
            <a:off x="4487022" y="3718626"/>
            <a:ext cx="709127" cy="73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7D8CD0-3FC3-4D6B-B8A8-A87965BB707E}"/>
              </a:ext>
            </a:extLst>
          </p:cNvPr>
          <p:cNvSpPr/>
          <p:nvPr/>
        </p:nvSpPr>
        <p:spPr>
          <a:xfrm>
            <a:off x="1739377" y="3367784"/>
            <a:ext cx="1959429" cy="143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投手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kumimoji="1" lang="ja-JP" altLang="en-US" dirty="0"/>
              <a:t>シーズン成績</a:t>
            </a:r>
            <a:endParaRPr kumimoji="1" lang="en-US" altLang="ja-JP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1975576-0745-4EE5-B481-1E759917870E}"/>
              </a:ext>
            </a:extLst>
          </p:cNvPr>
          <p:cNvSpPr/>
          <p:nvPr/>
        </p:nvSpPr>
        <p:spPr>
          <a:xfrm>
            <a:off x="838200" y="2237005"/>
            <a:ext cx="2118049" cy="914400"/>
          </a:xfrm>
          <a:prstGeom prst="wedgeRectCallout">
            <a:avLst>
              <a:gd name="adj1" fmla="val 43228"/>
              <a:gd name="adj2" fmla="val 9241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プロ野球データ</a:t>
            </a:r>
            <a:r>
              <a:rPr lang="en-US" altLang="ja-JP"/>
              <a:t>Freak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B9A3231-B87B-48FD-ABAC-3972D39B496E}"/>
              </a:ext>
            </a:extLst>
          </p:cNvPr>
          <p:cNvSpPr/>
          <p:nvPr/>
        </p:nvSpPr>
        <p:spPr>
          <a:xfrm>
            <a:off x="1129004" y="5699966"/>
            <a:ext cx="9989675" cy="62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PostgreSQL + Python(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37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多数の準エース ＞ 少数の絶対的エース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4"/>
            <a:ext cx="10515600" cy="66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上位チームは、①絶対的なエースを持たず、②③の準エース級を複数枚持つ。</a:t>
            </a:r>
            <a:endParaRPr lang="en-US" altLang="ja-JP" sz="20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26F1FF5-DFC6-4F6C-A213-8945F5D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95605"/>
              </p:ext>
            </p:extLst>
          </p:nvPr>
        </p:nvGraphicFramePr>
        <p:xfrm>
          <a:off x="732692" y="2230023"/>
          <a:ext cx="10790613" cy="396550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82720">
                  <a:extLst>
                    <a:ext uri="{9D8B030D-6E8A-4147-A177-3AD203B41FA5}">
                      <a16:colId xmlns:a16="http://schemas.microsoft.com/office/drawing/2014/main" val="1519596555"/>
                    </a:ext>
                  </a:extLst>
                </a:gridCol>
                <a:gridCol w="494523">
                  <a:extLst>
                    <a:ext uri="{9D8B030D-6E8A-4147-A177-3AD203B41FA5}">
                      <a16:colId xmlns:a16="http://schemas.microsoft.com/office/drawing/2014/main" val="2461611174"/>
                    </a:ext>
                  </a:extLst>
                </a:gridCol>
                <a:gridCol w="382555">
                  <a:extLst>
                    <a:ext uri="{9D8B030D-6E8A-4147-A177-3AD203B41FA5}">
                      <a16:colId xmlns:a16="http://schemas.microsoft.com/office/drawing/2014/main" val="2712175679"/>
                    </a:ext>
                  </a:extLst>
                </a:gridCol>
                <a:gridCol w="391886">
                  <a:extLst>
                    <a:ext uri="{9D8B030D-6E8A-4147-A177-3AD203B41FA5}">
                      <a16:colId xmlns:a16="http://schemas.microsoft.com/office/drawing/2014/main" val="3501060950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843085838"/>
                    </a:ext>
                  </a:extLst>
                </a:gridCol>
                <a:gridCol w="513183">
                  <a:extLst>
                    <a:ext uri="{9D8B030D-6E8A-4147-A177-3AD203B41FA5}">
                      <a16:colId xmlns:a16="http://schemas.microsoft.com/office/drawing/2014/main" val="188611538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257133964"/>
                    </a:ext>
                  </a:extLst>
                </a:gridCol>
                <a:gridCol w="270587">
                  <a:extLst>
                    <a:ext uri="{9D8B030D-6E8A-4147-A177-3AD203B41FA5}">
                      <a16:colId xmlns:a16="http://schemas.microsoft.com/office/drawing/2014/main" val="2174383775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173732748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71994897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4211641008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12396874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94183862"/>
                    </a:ext>
                  </a:extLst>
                </a:gridCol>
              </a:tblGrid>
              <a:tr h="7984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クラスタ名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シーズン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防御率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WHIP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KBB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投球回数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負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ソフトバンク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（パ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広島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阪神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DeNA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読売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87360"/>
                  </a:ext>
                </a:extLst>
              </a:tr>
              <a:tr h="7984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① 球界代表のエース級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2.44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1.00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4.36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184.6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 </a:t>
                      </a:r>
                      <a:endParaRPr lang="en-US" altLang="ja-JP" sz="14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菅野</a:t>
                      </a:r>
                      <a:r>
                        <a:rPr lang="en-US" altLang="ja-JP" sz="1400" u="none" strike="noStrike" dirty="0">
                          <a:effectLst/>
                        </a:rPr>
                        <a:t>(17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</a:t>
                      </a:r>
                      <a:r>
                        <a:rPr lang="ja-JP" altLang="en-US" sz="1400" u="none" strike="noStrike" dirty="0">
                          <a:effectLst/>
                        </a:rPr>
                        <a:t> 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マイコラス</a:t>
                      </a:r>
                      <a:r>
                        <a:rPr lang="en-US" altLang="ja-JP" sz="1400" u="none" strike="noStrike" dirty="0">
                          <a:effectLst/>
                        </a:rPr>
                        <a:t>(14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extLst>
                  <a:ext uri="{0D108BD9-81ED-4DB2-BD59-A6C34878D82A}">
                    <a16:rowId xmlns:a16="http://schemas.microsoft.com/office/drawing/2014/main" val="1160455799"/>
                  </a:ext>
                </a:extLst>
              </a:tr>
              <a:tr h="7984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② 安定感のある準エース級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3.46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1.22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2.67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157.8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 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東浜</a:t>
                      </a:r>
                      <a:r>
                        <a:rPr lang="en-US" altLang="ja-JP" sz="1400" u="none" strike="noStrike" dirty="0">
                          <a:effectLst/>
                        </a:rPr>
                        <a:t>(16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</a:t>
                      </a: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バンデンハーク</a:t>
                      </a:r>
                      <a:r>
                        <a:rPr lang="en-US" altLang="ja-JP" sz="1400" u="none" strike="noStrike" dirty="0">
                          <a:effectLst/>
                        </a:rPr>
                        <a:t>(13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野村</a:t>
                      </a:r>
                      <a:r>
                        <a:rPr lang="en-US" altLang="ja-JP" sz="1400" u="none" strike="noStrike" dirty="0">
                          <a:effectLst/>
                        </a:rPr>
                        <a:t>(9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秋山</a:t>
                      </a:r>
                      <a:r>
                        <a:rPr lang="en-US" altLang="ja-JP" sz="1400" u="none" strike="noStrike" dirty="0">
                          <a:effectLst/>
                        </a:rPr>
                        <a:t>(12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今永</a:t>
                      </a:r>
                      <a:r>
                        <a:rPr lang="en-US" altLang="ja-JP" sz="1400" u="none" strike="noStrike" dirty="0">
                          <a:effectLst/>
                        </a:rPr>
                        <a:t>(11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 </a:t>
                      </a: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井納</a:t>
                      </a:r>
                      <a:r>
                        <a:rPr lang="en-US" altLang="ja-JP" sz="1400" u="none" strike="noStrike" dirty="0">
                          <a:effectLst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田口</a:t>
                      </a:r>
                      <a:r>
                        <a:rPr lang="en-US" altLang="ja-JP" sz="1400" u="none" strike="noStrike" dirty="0">
                          <a:effectLst/>
                        </a:rPr>
                        <a:t>(13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extLst>
                  <a:ext uri="{0D108BD9-81ED-4DB2-BD59-A6C34878D82A}">
                    <a16:rowId xmlns:a16="http://schemas.microsoft.com/office/drawing/2014/main" val="4027957000"/>
                  </a:ext>
                </a:extLst>
              </a:tr>
              <a:tr h="7984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③ 完投しないが戦える先発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3.56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1.27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2.54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133.5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千賀</a:t>
                      </a:r>
                      <a:r>
                        <a:rPr lang="en-US" altLang="ja-JP" sz="1400" u="none" strike="noStrike" dirty="0">
                          <a:effectLst/>
                        </a:rPr>
                        <a:t>(13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薮田</a:t>
                      </a:r>
                      <a:r>
                        <a:rPr lang="en-US" altLang="zh-TW" sz="1400" u="none" strike="noStrike" dirty="0">
                          <a:effectLst/>
                        </a:rPr>
                        <a:t>(15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zh-TW" sz="1400" u="none" strike="noStrike" dirty="0">
                          <a:effectLst/>
                        </a:rPr>
                        <a:t>),</a:t>
                      </a: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岡田</a:t>
                      </a:r>
                      <a:r>
                        <a:rPr lang="en-US" altLang="zh-TW" sz="1400" u="none" strike="noStrike" dirty="0">
                          <a:effectLst/>
                        </a:rPr>
                        <a:t>(12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zh-TW" sz="1400" u="none" strike="noStrike" dirty="0">
                          <a:effectLst/>
                        </a:rPr>
                        <a:t>),</a:t>
                      </a: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大瀬良</a:t>
                      </a:r>
                      <a:r>
                        <a:rPr lang="en-US" altLang="zh-TW" sz="1400" u="none" strike="noStrike" dirty="0">
                          <a:effectLst/>
                        </a:rPr>
                        <a:t>(10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zh-TW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メッセンジャー</a:t>
                      </a:r>
                      <a:r>
                        <a:rPr lang="en-US" altLang="ja-JP" sz="1400" u="none" strike="noStrike" dirty="0">
                          <a:effectLst/>
                        </a:rPr>
                        <a:t>(11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</a:t>
                      </a:r>
                      <a:r>
                        <a:rPr lang="ja-JP" altLang="en-US" sz="1400" u="none" strike="noStrike" dirty="0">
                          <a:effectLst/>
                        </a:rPr>
                        <a:t> 能見</a:t>
                      </a:r>
                      <a:r>
                        <a:rPr lang="en-US" altLang="ja-JP" sz="1400" u="none" strike="noStrike" dirty="0">
                          <a:effectLst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u="none" strike="noStrike" kern="1200" dirty="0">
                          <a:effectLst/>
                        </a:rPr>
                        <a:t>濱口</a:t>
                      </a:r>
                      <a:r>
                        <a:rPr kumimoji="1" lang="en-US" altLang="ja-JP" sz="1400" u="none" strike="noStrike" kern="1200" dirty="0">
                          <a:effectLst/>
                        </a:rPr>
                        <a:t>(10</a:t>
                      </a:r>
                      <a:r>
                        <a:rPr kumimoji="1" lang="ja-JP" altLang="en-US" sz="1400" u="none" strike="noStrike" kern="1200" dirty="0">
                          <a:effectLst/>
                        </a:rPr>
                        <a:t>勝</a:t>
                      </a:r>
                      <a:r>
                        <a:rPr kumimoji="1" lang="en-US" altLang="ja-JP" sz="1400" u="none" strike="noStrike" kern="1200" dirty="0">
                          <a:effectLst/>
                        </a:rPr>
                        <a:t>),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ウィーランド</a:t>
                      </a:r>
                      <a:r>
                        <a:rPr lang="en-US" altLang="ja-JP" sz="1400" u="none" strike="noStrike" dirty="0">
                          <a:effectLst/>
                        </a:rPr>
                        <a:t>(10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extLst>
                  <a:ext uri="{0D108BD9-81ED-4DB2-BD59-A6C34878D82A}">
                    <a16:rowId xmlns:a16="http://schemas.microsoft.com/office/drawing/2014/main" val="667323933"/>
                  </a:ext>
                </a:extLst>
              </a:tr>
              <a:tr h="7718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④ 今一つ</a:t>
                      </a:r>
                      <a:r>
                        <a:rPr lang="ja-JP" altLang="en-US" sz="1400" u="none" strike="noStrike" dirty="0" err="1">
                          <a:effectLst/>
                        </a:rPr>
                        <a:t>な</a:t>
                      </a:r>
                      <a:r>
                        <a:rPr lang="ja-JP" altLang="en-US" sz="1400" u="none" strike="noStrike" dirty="0">
                          <a:effectLst/>
                        </a:rPr>
                        <a:t>先発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3.85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1.30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2.13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106.3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石川柊</a:t>
                      </a:r>
                      <a:r>
                        <a:rPr lang="en-US" altLang="ja-JP" sz="1400" u="none" strike="noStrike">
                          <a:effectLst/>
                        </a:rPr>
                        <a:t>(8</a:t>
                      </a:r>
                      <a:r>
                        <a:rPr lang="ja-JP" altLang="en-US" sz="1400" u="none" strike="noStrike">
                          <a:effectLst/>
                        </a:rPr>
                        <a:t>勝</a:t>
                      </a:r>
                      <a:r>
                        <a:rPr lang="en-US" altLang="ja-JP" sz="1400" u="none" strike="noStrike">
                          <a:effectLst/>
                        </a:rPr>
                        <a:t>)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九里</a:t>
                      </a:r>
                      <a:r>
                        <a:rPr lang="en-US" altLang="ja-JP" sz="1400" u="none" strike="noStrike" dirty="0">
                          <a:effectLst/>
                        </a:rPr>
                        <a:t>(9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岩貞</a:t>
                      </a:r>
                      <a:r>
                        <a:rPr lang="en-US" altLang="ja-JP" sz="1400" u="none" strike="noStrike" dirty="0">
                          <a:effectLst/>
                        </a:rPr>
                        <a:t>(5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 </a:t>
                      </a: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メンドーサ</a:t>
                      </a:r>
                      <a:r>
                        <a:rPr lang="en-US" altLang="ja-JP" sz="1400" u="none" strike="noStrike" dirty="0">
                          <a:effectLst/>
                        </a:rPr>
                        <a:t>(3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石田</a:t>
                      </a:r>
                      <a:r>
                        <a:rPr lang="en-US" altLang="ja-JP" sz="1400" u="none" strike="noStrike" dirty="0">
                          <a:effectLst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extLst>
                  <a:ext uri="{0D108BD9-81ED-4DB2-BD59-A6C34878D82A}">
                    <a16:rowId xmlns:a16="http://schemas.microsoft.com/office/drawing/2014/main" val="170707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3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この</a:t>
            </a:r>
            <a:r>
              <a:rPr lang="en-US" altLang="ja-JP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2</a:t>
            </a:r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年間で何が変わったのか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4"/>
            <a:ext cx="10515600" cy="66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/>
              <a:t>②③の枚数が充実してきた。</a:t>
            </a:r>
            <a:endParaRPr lang="en-US" altLang="ja-JP" sz="2000" b="1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CF32AB5-148F-43A1-8FF0-AC5E71958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5001"/>
              </p:ext>
            </p:extLst>
          </p:nvPr>
        </p:nvGraphicFramePr>
        <p:xfrm>
          <a:off x="979714" y="2230024"/>
          <a:ext cx="10189029" cy="32843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51436">
                  <a:extLst>
                    <a:ext uri="{9D8B030D-6E8A-4147-A177-3AD203B41FA5}">
                      <a16:colId xmlns:a16="http://schemas.microsoft.com/office/drawing/2014/main" val="3321724793"/>
                    </a:ext>
                  </a:extLst>
                </a:gridCol>
                <a:gridCol w="2412531">
                  <a:extLst>
                    <a:ext uri="{9D8B030D-6E8A-4147-A177-3AD203B41FA5}">
                      <a16:colId xmlns:a16="http://schemas.microsoft.com/office/drawing/2014/main" val="80427300"/>
                    </a:ext>
                  </a:extLst>
                </a:gridCol>
                <a:gridCol w="2412531">
                  <a:extLst>
                    <a:ext uri="{9D8B030D-6E8A-4147-A177-3AD203B41FA5}">
                      <a16:colId xmlns:a16="http://schemas.microsoft.com/office/drawing/2014/main" val="651544320"/>
                    </a:ext>
                  </a:extLst>
                </a:gridCol>
                <a:gridCol w="2412531">
                  <a:extLst>
                    <a:ext uri="{9D8B030D-6E8A-4147-A177-3AD203B41FA5}">
                      <a16:colId xmlns:a16="http://schemas.microsoft.com/office/drawing/2014/main" val="2494900577"/>
                    </a:ext>
                  </a:extLst>
                </a:gridCol>
              </a:tblGrid>
              <a:tr h="6568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クラスタ名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DeNA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（セ</a:t>
                      </a:r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位）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DeNA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（セ</a:t>
                      </a:r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位）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DeNA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kumimoji="1" lang="ja-JP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（セ</a:t>
                      </a:r>
                      <a:r>
                        <a:rPr kumimoji="1" lang="en-US" altLang="ja-JP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位）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4828"/>
                  </a:ext>
                </a:extLst>
              </a:tr>
              <a:tr h="6568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①球界代表のエース級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/>
                </a:tc>
                <a:extLst>
                  <a:ext uri="{0D108BD9-81ED-4DB2-BD59-A6C34878D82A}">
                    <a16:rowId xmlns:a16="http://schemas.microsoft.com/office/drawing/2014/main" val="2722738277"/>
                  </a:ext>
                </a:extLst>
              </a:tr>
              <a:tr h="6568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②安定感のある準エース級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石田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(9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), 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井納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(7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今永</a:t>
                      </a:r>
                      <a:r>
                        <a:rPr lang="en-US" altLang="ja-JP" sz="1400" u="none" strike="noStrike" dirty="0">
                          <a:effectLst/>
                        </a:rPr>
                        <a:t>(11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), </a:t>
                      </a:r>
                      <a:r>
                        <a:rPr lang="ja-JP" altLang="en-US" sz="1400" u="none" strike="noStrike" dirty="0">
                          <a:effectLst/>
                        </a:rPr>
                        <a:t>井納</a:t>
                      </a:r>
                      <a:r>
                        <a:rPr lang="en-US" altLang="ja-JP" sz="1400" u="none" strike="noStrike" dirty="0">
                          <a:effectLst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88080"/>
                  </a:ext>
                </a:extLst>
              </a:tr>
              <a:tr h="6568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③完投しないが戦える先発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久保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(8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), 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井納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(5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山口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(11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), 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今永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(8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u="none" strike="noStrike" kern="1200" dirty="0">
                          <a:effectLst/>
                        </a:rPr>
                        <a:t>濱口</a:t>
                      </a:r>
                      <a:r>
                        <a:rPr kumimoji="1" lang="en-US" altLang="ja-JP" sz="1400" u="none" strike="noStrike" kern="1200" dirty="0">
                          <a:effectLst/>
                        </a:rPr>
                        <a:t>(10</a:t>
                      </a:r>
                      <a:r>
                        <a:rPr kumimoji="1" lang="ja-JP" altLang="en-US" sz="1400" u="none" strike="noStrike" kern="1200" dirty="0">
                          <a:effectLst/>
                        </a:rPr>
                        <a:t>勝</a:t>
                      </a:r>
                      <a:r>
                        <a:rPr kumimoji="1" lang="en-US" altLang="ja-JP" sz="1400" u="none" strike="noStrike" kern="1200" dirty="0">
                          <a:effectLst/>
                        </a:rPr>
                        <a:t>),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ウィーランド</a:t>
                      </a:r>
                      <a:r>
                        <a:rPr lang="en-US" altLang="ja-JP" sz="1400" u="none" strike="noStrike" dirty="0">
                          <a:effectLst/>
                        </a:rPr>
                        <a:t>(10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78427"/>
                  </a:ext>
                </a:extLst>
              </a:tr>
              <a:tr h="6568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④今一つな先発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三浦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), 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山口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(3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久保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(5</a:t>
                      </a:r>
                      <a:r>
                        <a:rPr lang="ja-JP" altLang="en-US" sz="1400" u="none" strike="noStrike" dirty="0">
                          <a:effectLst/>
                          <a:latin typeface="+mj-lt"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石田</a:t>
                      </a:r>
                      <a:r>
                        <a:rPr lang="en-US" altLang="ja-JP" sz="1400" u="none" strike="noStrike" dirty="0">
                          <a:effectLst/>
                        </a:rPr>
                        <a:t>(6</a:t>
                      </a:r>
                      <a:r>
                        <a:rPr lang="ja-JP" altLang="en-US" sz="1400" u="none" strike="noStrike" dirty="0">
                          <a:effectLst/>
                        </a:rPr>
                        <a:t>勝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9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8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競って勝った</a:t>
            </a:r>
            <a:r>
              <a:rPr lang="en-US" altLang="ja-JP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CS</a:t>
            </a:r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／負けたけど競った日本シリーズ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54EF169-2CF9-4B5E-8105-7E635BF01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64187"/>
              </p:ext>
            </p:extLst>
          </p:nvPr>
        </p:nvGraphicFramePr>
        <p:xfrm>
          <a:off x="1322356" y="5176325"/>
          <a:ext cx="9309100" cy="13258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5651240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75361735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46045818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9415291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76959317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2642355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4917305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試合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69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結果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負（</a:t>
                      </a:r>
                      <a:r>
                        <a:rPr lang="en-US" altLang="ja-JP" sz="1400" u="none" strike="noStrike">
                          <a:effectLst/>
                        </a:rPr>
                        <a:t>1-10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負（</a:t>
                      </a:r>
                      <a:r>
                        <a:rPr lang="en-US" altLang="ja-JP" sz="1400" u="none" strike="noStrike">
                          <a:effectLst/>
                        </a:rPr>
                        <a:t>3-4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負（</a:t>
                      </a:r>
                      <a:r>
                        <a:rPr lang="en-US" altLang="ja-JP" sz="1400" u="none" strike="noStrike">
                          <a:effectLst/>
                        </a:rPr>
                        <a:t>2-3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6-0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5-4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負（</a:t>
                      </a:r>
                      <a:r>
                        <a:rPr lang="en-US" altLang="ja-JP" sz="1400" u="none" strike="noStrike">
                          <a:effectLst/>
                        </a:rPr>
                        <a:t>3-4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4872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 err="1">
                          <a:effectLst/>
                        </a:rPr>
                        <a:t>DeNA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井納②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今永②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ウィーランド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濱口③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石田④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今永②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215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ソフトバンク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千賀③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東浜②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武田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和田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バンデンハーク②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東浜②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072833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219FD11-C489-4BC3-94FB-B7541906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65664"/>
              </p:ext>
            </p:extLst>
          </p:nvPr>
        </p:nvGraphicFramePr>
        <p:xfrm>
          <a:off x="1322356" y="1570355"/>
          <a:ext cx="5156200" cy="13258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5651240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75361735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46045818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9415291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試合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82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結果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負（</a:t>
                      </a:r>
                      <a:r>
                        <a:rPr lang="en-US" altLang="ja-JP" sz="1400" u="none" strike="noStrike" dirty="0">
                          <a:effectLst/>
                        </a:rPr>
                        <a:t>0-2</a:t>
                      </a:r>
                      <a:r>
                        <a:rPr lang="ja-JP" altLang="en-US" sz="1400" u="none" strike="noStrike" dirty="0">
                          <a:effectLst/>
                        </a:rPr>
                        <a:t>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13-6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勝（</a:t>
                      </a:r>
                      <a:r>
                        <a:rPr lang="en-US" altLang="ja-JP" sz="1400" u="none" strike="noStrike" dirty="0">
                          <a:effectLst/>
                        </a:rPr>
                        <a:t>6-1</a:t>
                      </a:r>
                      <a:r>
                        <a:rPr lang="ja-JP" altLang="en-US" sz="1400" u="none" strike="noStrike" dirty="0">
                          <a:effectLst/>
                        </a:rPr>
                        <a:t>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7197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DeNA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井納②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今永②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ウィーランド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40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阪神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メッセンジャー③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秋山②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能見③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032871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259A890-0E37-40D4-B12E-54BADC76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59620"/>
              </p:ext>
            </p:extLst>
          </p:nvPr>
        </p:nvGraphicFramePr>
        <p:xfrm>
          <a:off x="1322356" y="3373340"/>
          <a:ext cx="7924800" cy="1325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5651240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75361735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46045818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9415291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76959317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2642355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試合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第</a:t>
                      </a:r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r>
                        <a:rPr lang="ja-JP" altLang="en-US" sz="1400" u="none" strike="noStrike" dirty="0">
                          <a:effectLst/>
                        </a:rPr>
                        <a:t>戦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432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結果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負（</a:t>
                      </a:r>
                      <a:r>
                        <a:rPr lang="en-US" altLang="ja-JP" sz="1400" u="none" strike="noStrike" dirty="0">
                          <a:effectLst/>
                        </a:rPr>
                        <a:t>0-3</a:t>
                      </a:r>
                      <a:r>
                        <a:rPr lang="ja-JP" altLang="en-US" sz="1400" u="none" strike="noStrike" dirty="0">
                          <a:effectLst/>
                        </a:rPr>
                        <a:t>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勝（</a:t>
                      </a:r>
                      <a:r>
                        <a:rPr lang="en-US" altLang="ja-JP" sz="1400" u="none" strike="noStrike" dirty="0">
                          <a:effectLst/>
                        </a:rPr>
                        <a:t>6-2</a:t>
                      </a:r>
                      <a:r>
                        <a:rPr lang="ja-JP" altLang="en-US" sz="1400" u="none" strike="noStrike" dirty="0">
                          <a:effectLst/>
                        </a:rPr>
                        <a:t>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1-0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4-3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勝（</a:t>
                      </a:r>
                      <a:r>
                        <a:rPr lang="en-US" altLang="ja-JP" sz="1400" u="none" strike="noStrike">
                          <a:effectLst/>
                        </a:rPr>
                        <a:t>9-3</a:t>
                      </a:r>
                      <a:r>
                        <a:rPr lang="ja-JP" altLang="en-US" sz="1400" u="none" strike="noStrike">
                          <a:effectLst/>
                        </a:rPr>
                        <a:t>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7546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 err="1">
                          <a:effectLst/>
                        </a:rPr>
                        <a:t>DeNA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石田④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濱口③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井納②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ウィーランド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石田④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→濱口③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328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広島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薮田③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野村②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ジョンソン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薮田③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野村②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→大瀬良③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4492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907F49-4668-4956-AA78-B262CFC5E4BA}"/>
              </a:ext>
            </a:extLst>
          </p:cNvPr>
          <p:cNvSpPr txBox="1"/>
          <p:nvPr/>
        </p:nvSpPr>
        <p:spPr>
          <a:xfrm>
            <a:off x="1257039" y="1232413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CS 1st</a:t>
            </a:r>
            <a:r>
              <a:rPr kumimoji="1" lang="ja-JP" altLang="en-US" sz="1600" dirty="0"/>
              <a:t>ステージ（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勝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敗）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7E54B0-DBEA-4C88-A09F-AA028FE27E7D}"/>
              </a:ext>
            </a:extLst>
          </p:cNvPr>
          <p:cNvSpPr txBox="1"/>
          <p:nvPr/>
        </p:nvSpPr>
        <p:spPr>
          <a:xfrm>
            <a:off x="1247708" y="3023891"/>
            <a:ext cx="5687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CS Final</a:t>
            </a:r>
            <a:r>
              <a:rPr kumimoji="1" lang="ja-JP" altLang="en-US" sz="1600" dirty="0"/>
              <a:t>ステージ（</a:t>
            </a:r>
            <a:r>
              <a:rPr kumimoji="1" lang="en-US" altLang="ja-JP" sz="1600" dirty="0"/>
              <a:t>4</a:t>
            </a:r>
            <a:r>
              <a:rPr kumimoji="1" lang="ja-JP" altLang="en-US" sz="1600" dirty="0"/>
              <a:t>勝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敗 </a:t>
            </a:r>
            <a:r>
              <a:rPr kumimoji="1" lang="en-US" altLang="ja-JP" sz="1600" dirty="0"/>
              <a:t>※1</a:t>
            </a:r>
            <a:r>
              <a:rPr kumimoji="1" lang="ja-JP" altLang="en-US" sz="1600" dirty="0"/>
              <a:t>敗は広島のアドバンテージ）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015668-45B6-4F72-AE87-91210449936E}"/>
              </a:ext>
            </a:extLst>
          </p:cNvPr>
          <p:cNvSpPr txBox="1"/>
          <p:nvPr/>
        </p:nvSpPr>
        <p:spPr>
          <a:xfrm>
            <a:off x="1238378" y="4824699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日本シリーズ（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勝</a:t>
            </a:r>
            <a:r>
              <a:rPr kumimoji="1" lang="en-US" altLang="ja-JP" sz="1600" dirty="0"/>
              <a:t>4</a:t>
            </a:r>
            <a:r>
              <a:rPr kumimoji="1" lang="ja-JP" altLang="en-US" sz="1600" dirty="0"/>
              <a:t>敗）</a:t>
            </a:r>
          </a:p>
        </p:txBody>
      </p:sp>
    </p:spTree>
    <p:extLst>
      <p:ext uri="{BB962C8B-B14F-4D97-AF65-F5344CB8AC3E}">
        <p14:creationId xmlns:p14="http://schemas.microsoft.com/office/powerpoint/2010/main" val="291865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ソフトバンクを苦しめた二人</a:t>
            </a:r>
            <a:r>
              <a:rPr lang="en-US" altLang="ja-JP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(</a:t>
            </a:r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日本シリーズ</a:t>
            </a:r>
            <a:r>
              <a:rPr lang="en-US" altLang="ja-JP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)</a:t>
            </a:r>
            <a:endParaRPr lang="ja-JP" altLang="en-US" sz="3200" b="1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015668-45B6-4F72-AE87-91210449936E}"/>
              </a:ext>
            </a:extLst>
          </p:cNvPr>
          <p:cNvSpPr txBox="1"/>
          <p:nvPr/>
        </p:nvSpPr>
        <p:spPr>
          <a:xfrm>
            <a:off x="1219178" y="5393013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u="sng" dirty="0"/>
              <a:t>今永 昇太（背番号</a:t>
            </a:r>
            <a:r>
              <a:rPr lang="en-US" altLang="ja-JP" sz="1600" u="sng" dirty="0"/>
              <a:t>21</a:t>
            </a:r>
            <a:r>
              <a:rPr lang="ja-JP" altLang="en-US" sz="1600" u="sng" dirty="0"/>
              <a:t>）プロ</a:t>
            </a:r>
            <a:r>
              <a:rPr lang="en-US" altLang="ja-JP" sz="1600" u="sng" dirty="0"/>
              <a:t>2</a:t>
            </a:r>
            <a:r>
              <a:rPr lang="ja-JP" altLang="en-US" sz="1600" u="sng" dirty="0"/>
              <a:t>年目（</a:t>
            </a:r>
            <a:r>
              <a:rPr lang="en-US" altLang="ja-JP" sz="1600" u="sng" dirty="0"/>
              <a:t>11</a:t>
            </a:r>
            <a:r>
              <a:rPr lang="ja-JP" altLang="en-US" sz="1600" u="sng" dirty="0"/>
              <a:t>勝</a:t>
            </a:r>
            <a:r>
              <a:rPr lang="en-US" altLang="ja-JP" sz="1600" u="sng" dirty="0"/>
              <a:t>7</a:t>
            </a:r>
            <a:r>
              <a:rPr lang="ja-JP" altLang="en-US" sz="1600" u="sng" dirty="0"/>
              <a:t>敗）</a:t>
            </a:r>
            <a:endParaRPr lang="en-US" altLang="ja-JP" sz="1600" u="sng" dirty="0"/>
          </a:p>
          <a:p>
            <a:r>
              <a:rPr kumimoji="1" lang="ja-JP" altLang="en-US" sz="1600" dirty="0"/>
              <a:t>第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戦　</a:t>
            </a:r>
            <a:r>
              <a:rPr lang="en-US" altLang="ja-JP" sz="1600" dirty="0"/>
              <a:t>6</a:t>
            </a:r>
            <a:r>
              <a:rPr kumimoji="1" lang="ja-JP" altLang="en-US" sz="1600" dirty="0"/>
              <a:t>回 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失点 </a:t>
            </a:r>
            <a:r>
              <a:rPr kumimoji="1" lang="en-US" altLang="ja-JP" sz="1600" dirty="0"/>
              <a:t>10</a:t>
            </a:r>
            <a:r>
              <a:rPr kumimoji="1" lang="ja-JP" altLang="en-US" sz="1600" dirty="0"/>
              <a:t>奪三振</a:t>
            </a:r>
            <a:endParaRPr kumimoji="1" lang="en-US" altLang="ja-JP" sz="1600" dirty="0"/>
          </a:p>
          <a:p>
            <a:r>
              <a:rPr lang="ja-JP" altLang="en-US" sz="1600" dirty="0"/>
              <a:t>第</a:t>
            </a:r>
            <a:r>
              <a:rPr lang="en-US" altLang="ja-JP" sz="1600" dirty="0"/>
              <a:t>6</a:t>
            </a:r>
            <a:r>
              <a:rPr lang="ja-JP" altLang="en-US" sz="1600" dirty="0"/>
              <a:t>戦　</a:t>
            </a:r>
            <a:r>
              <a:rPr lang="en-US" altLang="ja-JP" sz="1600" dirty="0"/>
              <a:t>7</a:t>
            </a:r>
            <a:r>
              <a:rPr lang="ja-JP" altLang="en-US" sz="1600" dirty="0"/>
              <a:t>回 </a:t>
            </a:r>
            <a:r>
              <a:rPr lang="en-US" altLang="ja-JP" sz="1600" dirty="0"/>
              <a:t>2</a:t>
            </a:r>
            <a:r>
              <a:rPr lang="ja-JP" altLang="en-US" sz="1600" dirty="0"/>
              <a:t>失点 </a:t>
            </a:r>
            <a:r>
              <a:rPr lang="en-US" altLang="ja-JP" sz="1600" dirty="0"/>
              <a:t>11</a:t>
            </a:r>
            <a:r>
              <a:rPr lang="ja-JP" altLang="en-US" sz="1600" dirty="0"/>
              <a:t>奪三振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E995F3-D60C-4748-B786-55F399773DCB}"/>
              </a:ext>
            </a:extLst>
          </p:cNvPr>
          <p:cNvSpPr txBox="1"/>
          <p:nvPr/>
        </p:nvSpPr>
        <p:spPr>
          <a:xfrm>
            <a:off x="6541565" y="5393012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u="sng" dirty="0"/>
              <a:t>濱口 遥大（背番号</a:t>
            </a:r>
            <a:r>
              <a:rPr lang="en-US" altLang="ja-JP" sz="1600" u="sng" dirty="0"/>
              <a:t>26</a:t>
            </a:r>
            <a:r>
              <a:rPr lang="ja-JP" altLang="en-US" sz="1600" u="sng" dirty="0"/>
              <a:t>）プロ</a:t>
            </a:r>
            <a:r>
              <a:rPr lang="en-US" altLang="ja-JP" sz="1600" u="sng" dirty="0"/>
              <a:t>1</a:t>
            </a:r>
            <a:r>
              <a:rPr lang="ja-JP" altLang="en-US" sz="1600" u="sng" dirty="0"/>
              <a:t>年目（</a:t>
            </a:r>
            <a:r>
              <a:rPr lang="en-US" altLang="ja-JP" sz="1600" u="sng" dirty="0"/>
              <a:t>10</a:t>
            </a:r>
            <a:r>
              <a:rPr lang="ja-JP" altLang="en-US" sz="1600" u="sng" dirty="0"/>
              <a:t>勝</a:t>
            </a:r>
            <a:r>
              <a:rPr lang="en-US" altLang="ja-JP" sz="1600" u="sng" dirty="0"/>
              <a:t>6</a:t>
            </a:r>
            <a:r>
              <a:rPr lang="ja-JP" altLang="en-US" sz="1600" u="sng" dirty="0"/>
              <a:t>敗）</a:t>
            </a:r>
            <a:endParaRPr lang="en-US" altLang="ja-JP" sz="1600" u="sng" dirty="0"/>
          </a:p>
          <a:p>
            <a:r>
              <a:rPr kumimoji="1" lang="ja-JP" altLang="en-US" sz="1600" dirty="0"/>
              <a:t>第</a:t>
            </a:r>
            <a:r>
              <a:rPr lang="en-US" altLang="ja-JP" sz="1600" dirty="0"/>
              <a:t>4</a:t>
            </a:r>
            <a:r>
              <a:rPr kumimoji="1" lang="ja-JP" altLang="en-US" sz="1600" dirty="0"/>
              <a:t>戦　</a:t>
            </a:r>
            <a:r>
              <a:rPr kumimoji="1" lang="en-US" altLang="ja-JP" sz="1600" dirty="0"/>
              <a:t>7</a:t>
            </a:r>
            <a:r>
              <a:rPr kumimoji="1" lang="ja-JP" altLang="en-US" sz="1600" dirty="0"/>
              <a:t>回</a:t>
            </a:r>
            <a:r>
              <a:rPr kumimoji="1" lang="en-US" altLang="ja-JP" sz="1600" dirty="0"/>
              <a:t>2/3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失点 </a:t>
            </a:r>
            <a:r>
              <a:rPr lang="en-US" altLang="ja-JP" sz="1600" dirty="0"/>
              <a:t>7</a:t>
            </a:r>
            <a:r>
              <a:rPr kumimoji="1" lang="ja-JP" altLang="en-US" sz="1600" dirty="0"/>
              <a:t>奪三振</a:t>
            </a:r>
            <a:endParaRPr kumimoji="1" lang="en-US" altLang="ja-JP" sz="1600" dirty="0"/>
          </a:p>
          <a:p>
            <a:r>
              <a:rPr lang="ja-JP" altLang="en-US" sz="1600" dirty="0"/>
              <a:t>　　　　</a:t>
            </a:r>
            <a:r>
              <a:rPr lang="en-US" altLang="ja-JP" sz="1600" dirty="0"/>
              <a:t>※8</a:t>
            </a:r>
            <a:r>
              <a:rPr lang="ja-JP" altLang="en-US" sz="1600" dirty="0"/>
              <a:t>回途中まで完全試合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B6F43C5-C120-4B2B-BF50-5A1C430C5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72" y="1549161"/>
            <a:ext cx="4463332" cy="379632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41B0C5D-C6DF-45EE-A6A9-EAB415A7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65" y="1552271"/>
            <a:ext cx="4264549" cy="37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992"/>
            <a:ext cx="9144000" cy="2147694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第三章</a:t>
            </a: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考察②（優勝するために何が必要か</a:t>
            </a:r>
            <a:r>
              <a:rPr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?</a:t>
            </a: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）</a:t>
            </a:r>
            <a:endParaRPr kumimoji="1" lang="ja-JP" altLang="en-US" sz="40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43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AC65F456-9FC7-417D-999F-0AADD928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37" y="4446220"/>
            <a:ext cx="3776320" cy="21241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69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優勝するために足りないもの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411153"/>
            <a:ext cx="10515600" cy="478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FF0000"/>
                </a:solidFill>
              </a:rPr>
              <a:t>リリーフ陣が、ベイスターズのウィークポイント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498F8EC-D665-4D91-969D-A2C8F149771E}"/>
              </a:ext>
            </a:extLst>
          </p:cNvPr>
          <p:cNvGrpSpPr/>
          <p:nvPr/>
        </p:nvGrpSpPr>
        <p:grpSpPr>
          <a:xfrm>
            <a:off x="7175242" y="3755341"/>
            <a:ext cx="2525458" cy="2278311"/>
            <a:chOff x="4342756" y="2716598"/>
            <a:chExt cx="4927600" cy="4615813"/>
          </a:xfrm>
        </p:grpSpPr>
        <p:sp>
          <p:nvSpPr>
            <p:cNvPr id="15" name="爆発: 8 pt 14">
              <a:extLst>
                <a:ext uri="{FF2B5EF4-FFF2-40B4-BE49-F238E27FC236}">
                  <a16:creationId xmlns:a16="http://schemas.microsoft.com/office/drawing/2014/main" id="{75320085-44CC-4667-AB19-C03859856B7F}"/>
                </a:ext>
              </a:extLst>
            </p:cNvPr>
            <p:cNvSpPr/>
            <p:nvPr/>
          </p:nvSpPr>
          <p:spPr>
            <a:xfrm>
              <a:off x="4342756" y="2716598"/>
              <a:ext cx="4927600" cy="4615813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0D13B3F-5211-4EF3-ADA9-8B98445C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141" y="3751661"/>
              <a:ext cx="2317893" cy="2545686"/>
            </a:xfrm>
            <a:prstGeom prst="rect">
              <a:avLst/>
            </a:prstGeom>
          </p:spPr>
        </p:pic>
      </p:grp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CFB5552-C4F0-4526-9B9C-B9426CC94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0941"/>
              </p:ext>
            </p:extLst>
          </p:nvPr>
        </p:nvGraphicFramePr>
        <p:xfrm>
          <a:off x="752669" y="1926742"/>
          <a:ext cx="5190955" cy="456613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07521">
                  <a:extLst>
                    <a:ext uri="{9D8B030D-6E8A-4147-A177-3AD203B41FA5}">
                      <a16:colId xmlns:a16="http://schemas.microsoft.com/office/drawing/2014/main" val="854418417"/>
                    </a:ext>
                  </a:extLst>
                </a:gridCol>
                <a:gridCol w="541303">
                  <a:extLst>
                    <a:ext uri="{9D8B030D-6E8A-4147-A177-3AD203B41FA5}">
                      <a16:colId xmlns:a16="http://schemas.microsoft.com/office/drawing/2014/main" val="2130583060"/>
                    </a:ext>
                  </a:extLst>
                </a:gridCol>
                <a:gridCol w="971569">
                  <a:extLst>
                    <a:ext uri="{9D8B030D-6E8A-4147-A177-3AD203B41FA5}">
                      <a16:colId xmlns:a16="http://schemas.microsoft.com/office/drawing/2014/main" val="2123017574"/>
                    </a:ext>
                  </a:extLst>
                </a:gridCol>
                <a:gridCol w="596821">
                  <a:extLst>
                    <a:ext uri="{9D8B030D-6E8A-4147-A177-3AD203B41FA5}">
                      <a16:colId xmlns:a16="http://schemas.microsoft.com/office/drawing/2014/main" val="4080858508"/>
                    </a:ext>
                  </a:extLst>
                </a:gridCol>
                <a:gridCol w="541303">
                  <a:extLst>
                    <a:ext uri="{9D8B030D-6E8A-4147-A177-3AD203B41FA5}">
                      <a16:colId xmlns:a16="http://schemas.microsoft.com/office/drawing/2014/main" val="3160591874"/>
                    </a:ext>
                  </a:extLst>
                </a:gridCol>
                <a:gridCol w="346989">
                  <a:extLst>
                    <a:ext uri="{9D8B030D-6E8A-4147-A177-3AD203B41FA5}">
                      <a16:colId xmlns:a16="http://schemas.microsoft.com/office/drawing/2014/main" val="3224009999"/>
                    </a:ext>
                  </a:extLst>
                </a:gridCol>
                <a:gridCol w="346989">
                  <a:extLst>
                    <a:ext uri="{9D8B030D-6E8A-4147-A177-3AD203B41FA5}">
                      <a16:colId xmlns:a16="http://schemas.microsoft.com/office/drawing/2014/main" val="3012464154"/>
                    </a:ext>
                  </a:extLst>
                </a:gridCol>
                <a:gridCol w="319230">
                  <a:extLst>
                    <a:ext uri="{9D8B030D-6E8A-4147-A177-3AD203B41FA5}">
                      <a16:colId xmlns:a16="http://schemas.microsoft.com/office/drawing/2014/main" val="2514960368"/>
                    </a:ext>
                  </a:extLst>
                </a:gridCol>
                <a:gridCol w="319230">
                  <a:extLst>
                    <a:ext uri="{9D8B030D-6E8A-4147-A177-3AD203B41FA5}">
                      <a16:colId xmlns:a16="http://schemas.microsoft.com/office/drawing/2014/main" val="1894868558"/>
                    </a:ext>
                  </a:extLst>
                </a:gridCol>
              </a:tblGrid>
              <a:tr h="26859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チーム名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背番号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effectLst/>
                        </a:rPr>
                        <a:t>選手名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防御率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試合数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勝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47896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17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岩嵜　翔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1.99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72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922103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58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サファテ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1.09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665813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38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  <a:latin typeface="+mj-lt"/>
                        </a:rPr>
                        <a:t>森　唯斗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3.92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842691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57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嘉弥真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　新也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2.76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58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1405669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53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五十嵐　亮太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1.73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46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29437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広島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16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  <a:latin typeface="+mj-lt"/>
                        </a:rPr>
                        <a:t>今村　猛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2.38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68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7912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広島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58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ジャクソン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2.03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85903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広島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21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中﨑　翔太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1.40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59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28700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広島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30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一岡　竜司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 dirty="0">
                          <a:effectLst/>
                        </a:rPr>
                        <a:t>1.85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 dirty="0">
                          <a:effectLst/>
                        </a:rPr>
                        <a:t>59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0937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広島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26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  <a:latin typeface="+mj-ea"/>
                          <a:ea typeface="+mj-ea"/>
                        </a:rPr>
                        <a:t>中田　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2.70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53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13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92891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阪神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64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桑原　謙太朗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1.51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39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186095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67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  <a:latin typeface="+mj-ea"/>
                          <a:ea typeface="+mj-ea"/>
                        </a:rPr>
                        <a:t>岩崎　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2.39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 dirty="0">
                          <a:effectLst/>
                        </a:rPr>
                        <a:t>66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4861132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98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  <a:latin typeface="+mj-ea"/>
                          <a:ea typeface="+mj-ea"/>
                        </a:rPr>
                        <a:t>ドリス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2.71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2011147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38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マテオ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2.75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7770135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41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髙橋　聡文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1.70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9142637"/>
                  </a:ext>
                </a:extLst>
              </a:tr>
              <a:tr h="26859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22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藤川　球児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 dirty="0">
                          <a:effectLst/>
                        </a:rPr>
                        <a:t>2.22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52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8624650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AD741D08-1A6B-4969-9A34-9A569EC2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26205"/>
              </p:ext>
            </p:extLst>
          </p:nvPr>
        </p:nvGraphicFramePr>
        <p:xfrm>
          <a:off x="6486709" y="1931378"/>
          <a:ext cx="5057193" cy="162208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00861">
                  <a:extLst>
                    <a:ext uri="{9D8B030D-6E8A-4147-A177-3AD203B41FA5}">
                      <a16:colId xmlns:a16="http://schemas.microsoft.com/office/drawing/2014/main" val="3345422566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301342354"/>
                    </a:ext>
                  </a:extLst>
                </a:gridCol>
                <a:gridCol w="989349">
                  <a:extLst>
                    <a:ext uri="{9D8B030D-6E8A-4147-A177-3AD203B41FA5}">
                      <a16:colId xmlns:a16="http://schemas.microsoft.com/office/drawing/2014/main" val="2651411087"/>
                    </a:ext>
                  </a:extLst>
                </a:gridCol>
                <a:gridCol w="607743">
                  <a:extLst>
                    <a:ext uri="{9D8B030D-6E8A-4147-A177-3AD203B41FA5}">
                      <a16:colId xmlns:a16="http://schemas.microsoft.com/office/drawing/2014/main" val="1608457781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3690171767"/>
                    </a:ext>
                  </a:extLst>
                </a:gridCol>
                <a:gridCol w="353339">
                  <a:extLst>
                    <a:ext uri="{9D8B030D-6E8A-4147-A177-3AD203B41FA5}">
                      <a16:colId xmlns:a16="http://schemas.microsoft.com/office/drawing/2014/main" val="2623435631"/>
                    </a:ext>
                  </a:extLst>
                </a:gridCol>
                <a:gridCol w="353339">
                  <a:extLst>
                    <a:ext uri="{9D8B030D-6E8A-4147-A177-3AD203B41FA5}">
                      <a16:colId xmlns:a16="http://schemas.microsoft.com/office/drawing/2014/main" val="4260773670"/>
                    </a:ext>
                  </a:extLst>
                </a:gridCol>
                <a:gridCol w="325072">
                  <a:extLst>
                    <a:ext uri="{9D8B030D-6E8A-4147-A177-3AD203B41FA5}">
                      <a16:colId xmlns:a16="http://schemas.microsoft.com/office/drawing/2014/main" val="1717088244"/>
                    </a:ext>
                  </a:extLst>
                </a:gridCol>
                <a:gridCol w="325072">
                  <a:extLst>
                    <a:ext uri="{9D8B030D-6E8A-4147-A177-3AD203B41FA5}">
                      <a16:colId xmlns:a16="http://schemas.microsoft.com/office/drawing/2014/main" val="4047797856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チーム名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背番号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選手名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防御率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試合数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勝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52382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19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山﨑　康晃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1.64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68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26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723207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53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パットン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2.70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27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0960978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DeNA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47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砂田　毅樹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4.12 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25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0207989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35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三上　朋也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5.12 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>
                          <a:effectLst/>
                        </a:rPr>
                        <a:t>61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818696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>
                          <a:effectLst/>
                        </a:rPr>
                        <a:t>46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>
                          <a:effectLst/>
                        </a:rPr>
                        <a:t>田中　健二朗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4.47 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200" u="none" strike="noStrike" dirty="0">
                          <a:effectLst/>
                        </a:rPr>
                        <a:t>60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 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11 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960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7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プロジェクトのテーマは・・・</a:t>
            </a:r>
            <a:endParaRPr kumimoji="1" lang="ja-JP" altLang="en-US" sz="36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1557D3-5FE0-427E-9DFD-A0DAE465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61037"/>
            <a:ext cx="7543800" cy="5029200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3AFC8ED-D41D-48B7-92D2-C5843CD5EEBB}"/>
              </a:ext>
            </a:extLst>
          </p:cNvPr>
          <p:cNvSpPr/>
          <p:nvPr/>
        </p:nvSpPr>
        <p:spPr>
          <a:xfrm>
            <a:off x="8813743" y="847853"/>
            <a:ext cx="2108313" cy="1026368"/>
          </a:xfrm>
          <a:prstGeom prst="wedgeRectCallout">
            <a:avLst>
              <a:gd name="adj1" fmla="val -43663"/>
              <a:gd name="adj2" fmla="val 9795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accent1"/>
                  </a:solidFill>
                </a:ln>
              </a:rPr>
              <a:t>野球です！</a:t>
            </a:r>
          </a:p>
        </p:txBody>
      </p:sp>
    </p:spTree>
    <p:extLst>
      <p:ext uri="{BB962C8B-B14F-4D97-AF65-F5344CB8AC3E}">
        <p14:creationId xmlns:p14="http://schemas.microsoft.com/office/powerpoint/2010/main" val="343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リリーフ投手という人々</a:t>
            </a:r>
            <a:endParaRPr kumimoji="1" lang="ja-JP" altLang="en-US" sz="3600" b="1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429809"/>
            <a:ext cx="10515600" cy="2188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/>
              <a:t>いわゆる中継ぎ投手。</a:t>
            </a:r>
            <a:endParaRPr lang="en-US" altLang="ja-JP" sz="1600" b="1" dirty="0"/>
          </a:p>
          <a:p>
            <a:r>
              <a:rPr lang="ja-JP" altLang="en-US" sz="1600" b="1" dirty="0"/>
              <a:t>先発投手と違い、計画的な登板はなく、ほぼ全試合にスタンバイし、短い回を抑えることを求められる。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先発投手として活躍できなかった選手が配置転換されるケースが多く、</a:t>
            </a:r>
            <a:endParaRPr lang="en-US" altLang="ja-JP" sz="1600" b="1" dirty="0"/>
          </a:p>
          <a:p>
            <a:r>
              <a:rPr lang="ja-JP" altLang="en-US" sz="1600" b="1" dirty="0"/>
              <a:t>登板も短いイニングであることから、「抑えて当たり前、打たれるとバッシング」される傾向があり、</a:t>
            </a:r>
            <a:endParaRPr lang="en-US" altLang="ja-JP" sz="1600" b="1" dirty="0"/>
          </a:p>
          <a:p>
            <a:r>
              <a:rPr lang="ja-JP" altLang="en-US" sz="1600" b="1" dirty="0"/>
              <a:t>体力・精神力ともにタフさが求められる。</a:t>
            </a:r>
            <a:endParaRPr lang="en-US" altLang="ja-JP" sz="1600" b="1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A89659E-FBBA-41B1-8FC5-74CEE5C9EB68}"/>
              </a:ext>
            </a:extLst>
          </p:cNvPr>
          <p:cNvSpPr txBox="1">
            <a:spLocks/>
          </p:cNvSpPr>
          <p:nvPr/>
        </p:nvSpPr>
        <p:spPr>
          <a:xfrm>
            <a:off x="7707079" y="197640"/>
            <a:ext cx="4307633" cy="1064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毎日、毎日、僕らはマウンドの～、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上～で、焼かれて～、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2000" b="1" dirty="0">
                <a:latin typeface="HG行書体" panose="03000609000000000000" pitchFamily="65" charset="-128"/>
                <a:ea typeface="HG行書体" panose="03000609000000000000" pitchFamily="65" charset="-128"/>
              </a:rPr>
              <a:t>嫌になっちゃうよ～</a:t>
            </a:r>
            <a:endParaRPr lang="en-US" altLang="ja-JP" sz="2000" b="1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77B928-D291-459F-82F1-C209747C2C26}"/>
              </a:ext>
            </a:extLst>
          </p:cNvPr>
          <p:cNvGrpSpPr/>
          <p:nvPr/>
        </p:nvGrpSpPr>
        <p:grpSpPr>
          <a:xfrm>
            <a:off x="5984365" y="3088812"/>
            <a:ext cx="5134314" cy="2669981"/>
            <a:chOff x="1380930" y="2929812"/>
            <a:chExt cx="4021493" cy="421212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9D8D080-E064-43EC-81D0-9E253E35567B}"/>
                </a:ext>
              </a:extLst>
            </p:cNvPr>
            <p:cNvSpPr/>
            <p:nvPr/>
          </p:nvSpPr>
          <p:spPr>
            <a:xfrm>
              <a:off x="1380930" y="2929812"/>
              <a:ext cx="4021493" cy="7507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クラスタリング（</a:t>
              </a:r>
              <a:r>
                <a:rPr kumimoji="1" lang="en-US" altLang="ja-JP" dirty="0">
                  <a:solidFill>
                    <a:schemeClr val="bg1"/>
                  </a:solidFill>
                </a:rPr>
                <a:t>K-means</a:t>
              </a:r>
              <a:r>
                <a:rPr kumimoji="1" lang="ja-JP" altLang="en-US" dirty="0">
                  <a:solidFill>
                    <a:schemeClr val="bg1"/>
                  </a:solidFill>
                </a:rPr>
                <a:t>法）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0309F7-EA63-44CF-9256-FB951CA4E4DB}"/>
                </a:ext>
              </a:extLst>
            </p:cNvPr>
            <p:cNvSpPr/>
            <p:nvPr/>
          </p:nvSpPr>
          <p:spPr>
            <a:xfrm>
              <a:off x="1380930" y="3689296"/>
              <a:ext cx="4021493" cy="34526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dirty="0"/>
                <a:t>4</a:t>
              </a:r>
              <a:r>
                <a:rPr lang="ja-JP" altLang="en-US" dirty="0" err="1"/>
                <a:t>つの</a:t>
              </a:r>
              <a:r>
                <a:rPr lang="ja-JP" altLang="en-US" dirty="0"/>
                <a:t>クラスターに分類</a:t>
              </a:r>
              <a:endParaRPr lang="en-US" altLang="ja-JP" dirty="0"/>
            </a:p>
            <a:p>
              <a:pPr algn="ctr"/>
              <a:endParaRPr lang="en-US" altLang="ja-JP" dirty="0"/>
            </a:p>
            <a:p>
              <a:r>
                <a:rPr lang="ja-JP" altLang="en-US" dirty="0"/>
                <a:t>＜特徴量＞</a:t>
              </a:r>
              <a:endParaRPr lang="en-US" altLang="ja-JP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dirty="0"/>
                <a:t>WHIP</a:t>
              </a:r>
              <a:r>
                <a:rPr lang="ja-JP" altLang="en-US" dirty="0"/>
                <a:t>： </a:t>
              </a:r>
              <a:r>
                <a:rPr lang="ja-JP" altLang="en-US" dirty="0">
                  <a:sym typeface="Wingdings" panose="05000000000000000000" pitchFamily="2" charset="2"/>
                </a:rPr>
                <a:t>（</a:t>
              </a:r>
              <a:r>
                <a:rPr lang="ja-JP" altLang="en-US" dirty="0"/>
                <a:t>被安打＋四死球）／投球回数</a:t>
              </a:r>
              <a:endParaRPr lang="en-US" altLang="ja-JP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dirty="0"/>
                <a:t>KBB</a:t>
              </a:r>
              <a:r>
                <a:rPr lang="ja-JP" altLang="en-US" dirty="0">
                  <a:sym typeface="Wingdings" panose="05000000000000000000" pitchFamily="2" charset="2"/>
                </a:rPr>
                <a:t>： 　 奪三振／四死球</a:t>
              </a:r>
              <a:endParaRPr lang="en-US" altLang="ja-JP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ja-JP" dirty="0">
                  <a:sym typeface="Wingdings" panose="05000000000000000000" pitchFamily="2" charset="2"/>
                </a:rPr>
                <a:t>PPI(</a:t>
              </a:r>
              <a:r>
                <a:rPr lang="ja-JP" altLang="en-US" dirty="0">
                  <a:sym typeface="Wingdings" panose="05000000000000000000" pitchFamily="2" charset="2"/>
                </a:rPr>
                <a:t>オリジナル</a:t>
              </a:r>
              <a:r>
                <a:rPr lang="en-US" altLang="ja-JP" dirty="0">
                  <a:sym typeface="Wingdings" panose="05000000000000000000" pitchFamily="2" charset="2"/>
                </a:rPr>
                <a:t>)</a:t>
              </a:r>
              <a:r>
                <a:rPr lang="ja-JP" altLang="en-US" dirty="0">
                  <a:sym typeface="Wingdings" panose="05000000000000000000" pitchFamily="2" charset="2"/>
                </a:rPr>
                <a:t>：　球数／投球回数</a:t>
              </a:r>
              <a:endParaRPr lang="en-US" altLang="ja-JP" dirty="0"/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A563FD0A-2C35-405A-99CE-A414EE564C68}"/>
              </a:ext>
            </a:extLst>
          </p:cNvPr>
          <p:cNvSpPr/>
          <p:nvPr/>
        </p:nvSpPr>
        <p:spPr>
          <a:xfrm>
            <a:off x="4487022" y="4623700"/>
            <a:ext cx="709127" cy="73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660CA66-B356-4F25-9C7A-91495A31D0C0}"/>
              </a:ext>
            </a:extLst>
          </p:cNvPr>
          <p:cNvSpPr/>
          <p:nvPr/>
        </p:nvSpPr>
        <p:spPr>
          <a:xfrm>
            <a:off x="1739377" y="4272858"/>
            <a:ext cx="1959429" cy="143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投手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lang="ja-JP" altLang="en-US" dirty="0"/>
              <a:t>リリーフ</a:t>
            </a:r>
            <a:r>
              <a:rPr kumimoji="1" lang="ja-JP" altLang="en-US" dirty="0"/>
              <a:t>成績</a:t>
            </a:r>
            <a:endParaRPr kumimoji="1" lang="en-US" altLang="ja-JP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E4D7A8A-BD8A-4EC5-AD53-4CA3833DB676}"/>
              </a:ext>
            </a:extLst>
          </p:cNvPr>
          <p:cNvSpPr/>
          <p:nvPr/>
        </p:nvSpPr>
        <p:spPr>
          <a:xfrm>
            <a:off x="838200" y="3039856"/>
            <a:ext cx="2118049" cy="914400"/>
          </a:xfrm>
          <a:prstGeom prst="wedgeRectCallout">
            <a:avLst>
              <a:gd name="adj1" fmla="val 39263"/>
              <a:gd name="adj2" fmla="val 10465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プロ野球データ</a:t>
            </a:r>
            <a:r>
              <a:rPr lang="en-US" altLang="ja-JP"/>
              <a:t>Freak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F88CE7-205A-488E-BE85-2F5868930A8D}"/>
              </a:ext>
            </a:extLst>
          </p:cNvPr>
          <p:cNvSpPr/>
          <p:nvPr/>
        </p:nvSpPr>
        <p:spPr>
          <a:xfrm>
            <a:off x="1129004" y="5979509"/>
            <a:ext cx="9989675" cy="62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PostgreSQL + Python(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09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上位球団は枚数を揃えている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B71E086-70DE-491B-A00E-28B1341E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44796"/>
              </p:ext>
            </p:extLst>
          </p:nvPr>
        </p:nvGraphicFramePr>
        <p:xfrm>
          <a:off x="700693" y="1791485"/>
          <a:ext cx="10790613" cy="430636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2751">
                  <a:extLst>
                    <a:ext uri="{9D8B030D-6E8A-4147-A177-3AD203B41FA5}">
                      <a16:colId xmlns:a16="http://schemas.microsoft.com/office/drawing/2014/main" val="1896390044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2795309292"/>
                    </a:ext>
                  </a:extLst>
                </a:gridCol>
                <a:gridCol w="581213">
                  <a:extLst>
                    <a:ext uri="{9D8B030D-6E8A-4147-A177-3AD203B41FA5}">
                      <a16:colId xmlns:a16="http://schemas.microsoft.com/office/drawing/2014/main" val="4016427907"/>
                    </a:ext>
                  </a:extLst>
                </a:gridCol>
                <a:gridCol w="581213">
                  <a:extLst>
                    <a:ext uri="{9D8B030D-6E8A-4147-A177-3AD203B41FA5}">
                      <a16:colId xmlns:a16="http://schemas.microsoft.com/office/drawing/2014/main" val="3450363169"/>
                    </a:ext>
                  </a:extLst>
                </a:gridCol>
                <a:gridCol w="581213">
                  <a:extLst>
                    <a:ext uri="{9D8B030D-6E8A-4147-A177-3AD203B41FA5}">
                      <a16:colId xmlns:a16="http://schemas.microsoft.com/office/drawing/2014/main" val="848245473"/>
                    </a:ext>
                  </a:extLst>
                </a:gridCol>
                <a:gridCol w="374411">
                  <a:extLst>
                    <a:ext uri="{9D8B030D-6E8A-4147-A177-3AD203B41FA5}">
                      <a16:colId xmlns:a16="http://schemas.microsoft.com/office/drawing/2014/main" val="703943583"/>
                    </a:ext>
                  </a:extLst>
                </a:gridCol>
                <a:gridCol w="596667">
                  <a:extLst>
                    <a:ext uri="{9D8B030D-6E8A-4147-A177-3AD203B41FA5}">
                      <a16:colId xmlns:a16="http://schemas.microsoft.com/office/drawing/2014/main" val="4294902144"/>
                    </a:ext>
                  </a:extLst>
                </a:gridCol>
                <a:gridCol w="596667">
                  <a:extLst>
                    <a:ext uri="{9D8B030D-6E8A-4147-A177-3AD203B41FA5}">
                      <a16:colId xmlns:a16="http://schemas.microsoft.com/office/drawing/2014/main" val="2001945636"/>
                    </a:ext>
                  </a:extLst>
                </a:gridCol>
                <a:gridCol w="392869">
                  <a:extLst>
                    <a:ext uri="{9D8B030D-6E8A-4147-A177-3AD203B41FA5}">
                      <a16:colId xmlns:a16="http://schemas.microsoft.com/office/drawing/2014/main" val="422143269"/>
                    </a:ext>
                  </a:extLst>
                </a:gridCol>
                <a:gridCol w="1160753">
                  <a:extLst>
                    <a:ext uri="{9D8B030D-6E8A-4147-A177-3AD203B41FA5}">
                      <a16:colId xmlns:a16="http://schemas.microsoft.com/office/drawing/2014/main" val="2404365686"/>
                    </a:ext>
                  </a:extLst>
                </a:gridCol>
                <a:gridCol w="1073412">
                  <a:extLst>
                    <a:ext uri="{9D8B030D-6E8A-4147-A177-3AD203B41FA5}">
                      <a16:colId xmlns:a16="http://schemas.microsoft.com/office/drawing/2014/main" val="199481521"/>
                    </a:ext>
                  </a:extLst>
                </a:gridCol>
                <a:gridCol w="1073412">
                  <a:extLst>
                    <a:ext uri="{9D8B030D-6E8A-4147-A177-3AD203B41FA5}">
                      <a16:colId xmlns:a16="http://schemas.microsoft.com/office/drawing/2014/main" val="3631379591"/>
                    </a:ext>
                  </a:extLst>
                </a:gridCol>
                <a:gridCol w="1073412">
                  <a:extLst>
                    <a:ext uri="{9D8B030D-6E8A-4147-A177-3AD203B41FA5}">
                      <a16:colId xmlns:a16="http://schemas.microsoft.com/office/drawing/2014/main" val="2481114795"/>
                    </a:ext>
                  </a:extLst>
                </a:gridCol>
                <a:gridCol w="1073412">
                  <a:extLst>
                    <a:ext uri="{9D8B030D-6E8A-4147-A177-3AD203B41FA5}">
                      <a16:colId xmlns:a16="http://schemas.microsoft.com/office/drawing/2014/main" val="3573132408"/>
                    </a:ext>
                  </a:extLst>
                </a:gridCol>
              </a:tblGrid>
              <a:tr h="70196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クラスタ名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シーズン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防御率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KBB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試合数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K/9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BB/9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ソフトバンク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（パ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広島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阪神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DeNA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読売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（セ</a:t>
                      </a:r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r>
                        <a:rPr lang="ja-JP" altLang="en-US" sz="1400" u="none" strike="noStrike" dirty="0">
                          <a:effectLst/>
                        </a:rPr>
                        <a:t>位）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21" marR="6621" marT="66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48718"/>
                  </a:ext>
                </a:extLst>
              </a:tr>
              <a:tr h="7442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①リリーフエース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サファテ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桑原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山﨑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0364636"/>
                  </a:ext>
                </a:extLst>
              </a:tr>
              <a:tr h="7389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②奪三振型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岩嵜、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森、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嘉弥真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一岡、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薮田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ドリス、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マテオ、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高橋、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岩崎、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藤川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パットン、砂田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マシソン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673855"/>
                  </a:ext>
                </a:extLst>
              </a:tr>
              <a:tr h="104679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③テクニック型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五十嵐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中崎、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今村、</a:t>
                      </a:r>
                      <a:endParaRPr lang="en-US" altLang="ja-JP" sz="14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ジャクソン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カミネロ、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>
                          <a:effectLst/>
                        </a:rPr>
                        <a:t>西村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1033259"/>
                  </a:ext>
                </a:extLst>
              </a:tr>
              <a:tr h="7389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④今一つ</a:t>
                      </a:r>
                      <a:r>
                        <a:rPr lang="ja-JP" altLang="en-US" sz="1400" u="none" strike="noStrike" dirty="0" err="1">
                          <a:effectLst/>
                        </a:rPr>
                        <a:t>な</a:t>
                      </a:r>
                      <a:r>
                        <a:rPr lang="ja-JP" altLang="en-US" sz="1400" u="none" strike="noStrike" dirty="0">
                          <a:effectLst/>
                        </a:rPr>
                        <a:t>リリーフ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4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中田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三上、</a:t>
                      </a:r>
                      <a:endParaRPr lang="en-US" altLang="ja-JP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田中健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59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4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大魔神すぎるサファテ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015668-45B6-4F72-AE87-91210449936E}"/>
              </a:ext>
            </a:extLst>
          </p:cNvPr>
          <p:cNvSpPr txBox="1"/>
          <p:nvPr/>
        </p:nvSpPr>
        <p:spPr>
          <a:xfrm>
            <a:off x="1349412" y="5359912"/>
            <a:ext cx="4447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u="sng" dirty="0"/>
              <a:t>デニス・サファテ（背番号</a:t>
            </a:r>
            <a:r>
              <a:rPr lang="en-US" altLang="ja-JP" sz="1600" u="sng" dirty="0"/>
              <a:t>58</a:t>
            </a:r>
            <a:r>
              <a:rPr lang="ja-JP" altLang="en-US" sz="1600" u="sng" dirty="0"/>
              <a:t>）</a:t>
            </a:r>
          </a:p>
          <a:p>
            <a:r>
              <a:rPr lang="en-US" altLang="ja-JP" sz="1600" dirty="0"/>
              <a:t>66</a:t>
            </a:r>
            <a:r>
              <a:rPr lang="ja-JP" altLang="en-US" sz="1600" dirty="0"/>
              <a:t>試合 </a:t>
            </a:r>
            <a:r>
              <a:rPr lang="en-US" altLang="ja-JP" sz="1600" dirty="0"/>
              <a:t>2</a:t>
            </a:r>
            <a:r>
              <a:rPr lang="ja-JP" altLang="en-US" sz="1600" dirty="0"/>
              <a:t>勝 </a:t>
            </a:r>
            <a:r>
              <a:rPr lang="en-US" altLang="ja-JP" sz="1600" dirty="0"/>
              <a:t>2</a:t>
            </a:r>
            <a:r>
              <a:rPr lang="ja-JP" altLang="en-US" sz="1600" dirty="0"/>
              <a:t>敗 </a:t>
            </a:r>
            <a:r>
              <a:rPr lang="en-US" altLang="ja-JP" sz="1600" dirty="0"/>
              <a:t>54</a:t>
            </a:r>
            <a:r>
              <a:rPr lang="ja-JP" altLang="en-US" sz="1600" dirty="0"/>
              <a:t>セーブ（プロ野球新記録）</a:t>
            </a:r>
            <a:endParaRPr lang="en-US" altLang="ja-JP" sz="1600" dirty="0"/>
          </a:p>
          <a:p>
            <a:r>
              <a:rPr lang="ja-JP" altLang="en-US" sz="1600" dirty="0"/>
              <a:t>パリーグ</a:t>
            </a:r>
            <a:r>
              <a:rPr lang="en-US" altLang="ja-JP" sz="1600" dirty="0"/>
              <a:t>MVP,</a:t>
            </a:r>
            <a:r>
              <a:rPr lang="ja-JP" altLang="en-US" sz="1600" dirty="0"/>
              <a:t> 日本シリーズ</a:t>
            </a:r>
            <a:r>
              <a:rPr lang="en-US" altLang="ja-JP" sz="1600" dirty="0"/>
              <a:t>MVP, </a:t>
            </a:r>
            <a:r>
              <a:rPr lang="ja-JP" altLang="en-US" sz="1600" dirty="0"/>
              <a:t>最多セーブ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06FF100-E31C-4103-8E89-3207F5F2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1882"/>
            <a:ext cx="5426197" cy="3614235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397BDB-3C60-4BB6-B8FF-9DE3DB5A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20424"/>
              </p:ext>
            </p:extLst>
          </p:nvPr>
        </p:nvGraphicFramePr>
        <p:xfrm>
          <a:off x="7520473" y="3918857"/>
          <a:ext cx="2584580" cy="132402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92290">
                  <a:extLst>
                    <a:ext uri="{9D8B030D-6E8A-4147-A177-3AD203B41FA5}">
                      <a16:colId xmlns:a16="http://schemas.microsoft.com/office/drawing/2014/main" val="2947522400"/>
                    </a:ext>
                  </a:extLst>
                </a:gridCol>
                <a:gridCol w="1292290">
                  <a:extLst>
                    <a:ext uri="{9D8B030D-6E8A-4147-A177-3AD203B41FA5}">
                      <a16:colId xmlns:a16="http://schemas.microsoft.com/office/drawing/2014/main" val="2613882980"/>
                    </a:ext>
                  </a:extLst>
                </a:gridCol>
              </a:tblGrid>
              <a:tr h="33100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防御率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1.09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485430"/>
                  </a:ext>
                </a:extLst>
              </a:tr>
              <a:tr h="331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0.68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6637523"/>
                  </a:ext>
                </a:extLst>
              </a:tr>
              <a:tr h="331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KBB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10.20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6965926"/>
                  </a:ext>
                </a:extLst>
              </a:tr>
              <a:tr h="331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14.91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451738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E75DA18-8547-4216-81DC-00AF9ACB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04905"/>
              </p:ext>
            </p:extLst>
          </p:nvPr>
        </p:nvGraphicFramePr>
        <p:xfrm>
          <a:off x="7520473" y="1604144"/>
          <a:ext cx="2584580" cy="163285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92290">
                  <a:extLst>
                    <a:ext uri="{9D8B030D-6E8A-4147-A177-3AD203B41FA5}">
                      <a16:colId xmlns:a16="http://schemas.microsoft.com/office/drawing/2014/main" val="539395592"/>
                    </a:ext>
                  </a:extLst>
                </a:gridCol>
                <a:gridCol w="1292290">
                  <a:extLst>
                    <a:ext uri="{9D8B030D-6E8A-4147-A177-3AD203B41FA5}">
                      <a16:colId xmlns:a16="http://schemas.microsoft.com/office/drawing/2014/main" val="8580113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アウト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198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3503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奪三振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585891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与四球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17785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与死球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930766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平均球速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155.5㎞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66302"/>
                  </a:ext>
                </a:extLst>
              </a:tr>
            </a:tbl>
          </a:graphicData>
        </a:graphic>
      </p:graphicFrame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C8E5A69-660A-471E-B9C3-BDCA4EC5B06A}"/>
              </a:ext>
            </a:extLst>
          </p:cNvPr>
          <p:cNvSpPr/>
          <p:nvPr/>
        </p:nvSpPr>
        <p:spPr>
          <a:xfrm>
            <a:off x="10282334" y="1020518"/>
            <a:ext cx="1567543" cy="601364"/>
          </a:xfrm>
          <a:prstGeom prst="wedgeRectCallout">
            <a:avLst>
              <a:gd name="adj1" fmla="val -63095"/>
              <a:gd name="adj2" fmla="val 11157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アウトの半分が三振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6CA8E4A1-32B1-4F38-8316-ECF220B385BD}"/>
              </a:ext>
            </a:extLst>
          </p:cNvPr>
          <p:cNvSpPr/>
          <p:nvPr/>
        </p:nvSpPr>
        <p:spPr>
          <a:xfrm>
            <a:off x="8514600" y="5509240"/>
            <a:ext cx="2211354" cy="830997"/>
          </a:xfrm>
          <a:prstGeom prst="wedgeRectCallout">
            <a:avLst>
              <a:gd name="adj1" fmla="val -1477"/>
              <a:gd name="adj2" fmla="val -13951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10</a:t>
            </a:r>
            <a:r>
              <a:rPr kumimoji="1" lang="ja-JP" altLang="en-US" sz="1400" dirty="0"/>
              <a:t>奪三振／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四死球</a:t>
            </a:r>
          </a:p>
        </p:txBody>
      </p:sp>
    </p:spTree>
    <p:extLst>
      <p:ext uri="{BB962C8B-B14F-4D97-AF65-F5344CB8AC3E}">
        <p14:creationId xmlns:p14="http://schemas.microsoft.com/office/powerpoint/2010/main" val="65569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ベイスターズのリリーフ陣は成長しているか</a:t>
            </a:r>
            <a:r>
              <a:rPr lang="en-US" altLang="ja-JP" sz="36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?</a:t>
            </a:r>
            <a:endParaRPr kumimoji="1" lang="ja-JP" altLang="en-US" sz="3600" b="1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429809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/>
              <a:t>2016</a:t>
            </a:r>
            <a:r>
              <a:rPr lang="ja-JP" altLang="en-US" sz="1600" b="1" dirty="0"/>
              <a:t>年の成績及びクラスターを元に、</a:t>
            </a:r>
            <a:r>
              <a:rPr lang="en-US" altLang="ja-JP" sz="1600" b="1" dirty="0"/>
              <a:t>2017</a:t>
            </a:r>
            <a:r>
              <a:rPr lang="ja-JP" altLang="en-US" sz="1600" b="1" dirty="0"/>
              <a:t>年のリリーフの成績（期待値）を予測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→　</a:t>
            </a:r>
            <a:r>
              <a:rPr lang="en-US" altLang="ja-JP" sz="1600" b="1" dirty="0"/>
              <a:t>2017</a:t>
            </a:r>
            <a:r>
              <a:rPr lang="ja-JP" altLang="en-US" sz="1600" b="1" dirty="0"/>
              <a:t>年の実績と比較</a:t>
            </a:r>
            <a:endParaRPr lang="en-US" altLang="ja-JP" sz="1600" b="1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563FD0A-2C35-405A-99CE-A414EE564C68}"/>
              </a:ext>
            </a:extLst>
          </p:cNvPr>
          <p:cNvSpPr/>
          <p:nvPr/>
        </p:nvSpPr>
        <p:spPr>
          <a:xfrm>
            <a:off x="3496036" y="4525551"/>
            <a:ext cx="709127" cy="73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660CA66-B356-4F25-9C7A-91495A31D0C0}"/>
              </a:ext>
            </a:extLst>
          </p:cNvPr>
          <p:cNvSpPr/>
          <p:nvPr/>
        </p:nvSpPr>
        <p:spPr>
          <a:xfrm>
            <a:off x="1095564" y="4203741"/>
            <a:ext cx="1959429" cy="143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投手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lang="ja-JP" altLang="en-US" dirty="0"/>
              <a:t>リリーフ</a:t>
            </a:r>
            <a:r>
              <a:rPr kumimoji="1" lang="ja-JP" altLang="en-US" dirty="0"/>
              <a:t>成績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2016</a:t>
            </a:r>
            <a:r>
              <a:rPr lang="ja-JP" altLang="en-US" dirty="0"/>
              <a:t>実績）</a:t>
            </a:r>
            <a:endParaRPr kumimoji="1" lang="en-US" altLang="ja-JP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E4D7A8A-BD8A-4EC5-AD53-4CA3833DB676}"/>
              </a:ext>
            </a:extLst>
          </p:cNvPr>
          <p:cNvSpPr/>
          <p:nvPr/>
        </p:nvSpPr>
        <p:spPr>
          <a:xfrm>
            <a:off x="436983" y="2887866"/>
            <a:ext cx="2118049" cy="914400"/>
          </a:xfrm>
          <a:prstGeom prst="wedgeRectCallout">
            <a:avLst>
              <a:gd name="adj1" fmla="val 39263"/>
              <a:gd name="adj2" fmla="val 10465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プロ野球データ</a:t>
            </a:r>
            <a:r>
              <a:rPr lang="en-US" altLang="ja-JP"/>
              <a:t>Freak</a:t>
            </a:r>
            <a:endParaRPr kumimoji="1" lang="ja-JP" altLang="en-US"/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EADDFCEB-45CB-4C77-9F2E-E6D2FA3CBFF9}"/>
              </a:ext>
            </a:extLst>
          </p:cNvPr>
          <p:cNvSpPr/>
          <p:nvPr/>
        </p:nvSpPr>
        <p:spPr>
          <a:xfrm>
            <a:off x="8824954" y="4203741"/>
            <a:ext cx="1959429" cy="143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投手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lang="ja-JP" altLang="en-US" dirty="0"/>
              <a:t>リリーフ</a:t>
            </a:r>
            <a:r>
              <a:rPr kumimoji="1" lang="ja-JP" altLang="en-US" dirty="0"/>
              <a:t>成績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2017</a:t>
            </a:r>
            <a:r>
              <a:rPr lang="ja-JP" altLang="en-US" dirty="0"/>
              <a:t>予測）</a:t>
            </a:r>
            <a:endParaRPr kumimoji="1" lang="en-US" altLang="ja-JP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7B58996-6AA8-4CD9-81CD-FD8E5F75C591}"/>
              </a:ext>
            </a:extLst>
          </p:cNvPr>
          <p:cNvSpPr/>
          <p:nvPr/>
        </p:nvSpPr>
        <p:spPr>
          <a:xfrm>
            <a:off x="7674784" y="4554581"/>
            <a:ext cx="709127" cy="73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046DDAEA-2123-4103-B6C4-A045EF1C5F53}"/>
              </a:ext>
            </a:extLst>
          </p:cNvPr>
          <p:cNvSpPr/>
          <p:nvPr/>
        </p:nvSpPr>
        <p:spPr>
          <a:xfrm>
            <a:off x="8824953" y="1715539"/>
            <a:ext cx="1959429" cy="14388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投手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lang="ja-JP" altLang="en-US" dirty="0"/>
              <a:t>リリーフ</a:t>
            </a:r>
            <a:r>
              <a:rPr kumimoji="1" lang="ja-JP" altLang="en-US" dirty="0"/>
              <a:t>成績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2017</a:t>
            </a:r>
            <a:r>
              <a:rPr lang="ja-JP" altLang="en-US" dirty="0"/>
              <a:t>実績）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3D5C046-2FBE-40A6-B162-D1FD9CCFB09E}"/>
              </a:ext>
            </a:extLst>
          </p:cNvPr>
          <p:cNvSpPr/>
          <p:nvPr/>
        </p:nvSpPr>
        <p:spPr>
          <a:xfrm>
            <a:off x="1095565" y="5892834"/>
            <a:ext cx="9688818" cy="62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PostgreSQL + Python(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Notebook)</a:t>
            </a:r>
            <a:endParaRPr kumimoji="1" lang="ja-JP" altLang="en-US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2D664556-095B-4FBD-A8E1-D5CC21CDBA3E}"/>
              </a:ext>
            </a:extLst>
          </p:cNvPr>
          <p:cNvSpPr/>
          <p:nvPr/>
        </p:nvSpPr>
        <p:spPr>
          <a:xfrm>
            <a:off x="9510752" y="3154340"/>
            <a:ext cx="587829" cy="1049401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DE77C9-49C9-4206-A016-4F8935AC2EE9}"/>
              </a:ext>
            </a:extLst>
          </p:cNvPr>
          <p:cNvSpPr/>
          <p:nvPr/>
        </p:nvSpPr>
        <p:spPr>
          <a:xfrm>
            <a:off x="4787642" y="1968759"/>
            <a:ext cx="2304661" cy="24992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b="1" u="sng" dirty="0"/>
              <a:t>目的関数</a:t>
            </a:r>
            <a:r>
              <a:rPr lang="ja-JP" altLang="en-US" sz="1200" b="1" dirty="0"/>
              <a:t>：失点の有無</a:t>
            </a:r>
            <a:endParaRPr lang="en-US" altLang="ja-JP" sz="1200" b="1" dirty="0"/>
          </a:p>
          <a:p>
            <a:endParaRPr kumimoji="1" lang="en-US" altLang="ja-JP" sz="1200" b="1" u="sng" dirty="0"/>
          </a:p>
          <a:p>
            <a:r>
              <a:rPr kumimoji="1" lang="ja-JP" altLang="en-US" sz="1200" b="1" u="sng" dirty="0"/>
              <a:t>特徴量</a:t>
            </a:r>
            <a:endParaRPr kumimoji="1" lang="en-US" altLang="ja-JP" sz="1200" b="1" u="sng" dirty="0"/>
          </a:p>
          <a:p>
            <a:r>
              <a:rPr lang="ja-JP" altLang="en-US" sz="1200" b="1" dirty="0"/>
              <a:t>・月</a:t>
            </a:r>
            <a:endParaRPr kumimoji="1" lang="en-US" altLang="ja-JP" sz="1200" b="1" dirty="0"/>
          </a:p>
          <a:p>
            <a:r>
              <a:rPr lang="ja-JP" altLang="en-US" sz="1200" b="1" dirty="0"/>
              <a:t>・</a:t>
            </a:r>
            <a:r>
              <a:rPr kumimoji="1" lang="ja-JP" altLang="en-US" sz="1200" b="1" dirty="0"/>
              <a:t>何試合目</a:t>
            </a:r>
            <a:endParaRPr kumimoji="1" lang="en-US" altLang="ja-JP" sz="1200" b="1" dirty="0"/>
          </a:p>
          <a:p>
            <a:r>
              <a:rPr lang="ja-JP" altLang="en-US" sz="1200" b="1" dirty="0"/>
              <a:t>・選手</a:t>
            </a:r>
            <a:r>
              <a:rPr lang="en-US" altLang="ja-JP" sz="1200" b="1" dirty="0"/>
              <a:t>No</a:t>
            </a:r>
          </a:p>
          <a:p>
            <a:r>
              <a:rPr lang="ja-JP" altLang="en-US" sz="1200" b="1" dirty="0"/>
              <a:t>・登板間隔</a:t>
            </a:r>
            <a:endParaRPr lang="en-US" altLang="ja-JP" sz="1200" b="1" dirty="0"/>
          </a:p>
          <a:p>
            <a:r>
              <a:rPr kumimoji="1" lang="ja-JP" altLang="en-US" sz="1200" b="1" dirty="0"/>
              <a:t>・最高球速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・最低球速</a:t>
            </a:r>
            <a:endParaRPr kumimoji="1" lang="en-US" altLang="ja-JP" sz="1200" b="1" dirty="0"/>
          </a:p>
          <a:p>
            <a:r>
              <a:rPr lang="ja-JP" altLang="en-US" sz="1200" b="1" dirty="0"/>
              <a:t>・過去</a:t>
            </a:r>
            <a:r>
              <a:rPr lang="en-US" altLang="ja-JP" sz="1200" b="1" dirty="0"/>
              <a:t>1</a:t>
            </a:r>
            <a:r>
              <a:rPr lang="ja-JP" altLang="en-US" sz="1200" b="1" dirty="0"/>
              <a:t>週間の球数</a:t>
            </a:r>
            <a:endParaRPr lang="en-US" altLang="ja-JP" sz="1200" b="1" dirty="0"/>
          </a:p>
          <a:p>
            <a:r>
              <a:rPr kumimoji="1" lang="ja-JP" altLang="en-US" sz="1200" b="1" dirty="0"/>
              <a:t>・前年クラスター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8417E35-BCD7-4312-8890-EAAFF6F8ABBA}"/>
              </a:ext>
            </a:extLst>
          </p:cNvPr>
          <p:cNvSpPr/>
          <p:nvPr/>
        </p:nvSpPr>
        <p:spPr>
          <a:xfrm>
            <a:off x="4644046" y="4436910"/>
            <a:ext cx="2587535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AdaBoosti</a:t>
            </a:r>
            <a:r>
              <a:rPr lang="en-US" altLang="ja-JP" dirty="0" err="1"/>
              <a:t>ng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Scikit</a:t>
            </a:r>
            <a:r>
              <a:rPr kumimoji="1" lang="en-US" altLang="ja-JP" dirty="0"/>
              <a:t>-learn)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133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特徴量の重要度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A8ED48-F0AE-41D3-99A9-BC211593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713041"/>
            <a:ext cx="6429375" cy="402907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1ECF25AE-3AFA-4ABA-8515-D50C10D81850}"/>
              </a:ext>
            </a:extLst>
          </p:cNvPr>
          <p:cNvSpPr/>
          <p:nvPr/>
        </p:nvSpPr>
        <p:spPr>
          <a:xfrm>
            <a:off x="9479902" y="2715208"/>
            <a:ext cx="2192694" cy="1922106"/>
          </a:xfrm>
          <a:prstGeom prst="wedgeRectCallout">
            <a:avLst>
              <a:gd name="adj1" fmla="val -90609"/>
              <a:gd name="adj2" fmla="val -52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球数、球速、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出場試合が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高い感度を持つ</a:t>
            </a:r>
          </a:p>
        </p:txBody>
      </p:sp>
    </p:spTree>
    <p:extLst>
      <p:ext uri="{BB962C8B-B14F-4D97-AF65-F5344CB8AC3E}">
        <p14:creationId xmlns:p14="http://schemas.microsoft.com/office/powerpoint/2010/main" val="252129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ベイスターズのリリーフ陣の通信簿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1EBE179-E3CF-405D-A953-9C65D238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68826"/>
              </p:ext>
            </p:extLst>
          </p:nvPr>
        </p:nvGraphicFramePr>
        <p:xfrm>
          <a:off x="838200" y="1870940"/>
          <a:ext cx="10619795" cy="391855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4088">
                  <a:extLst>
                    <a:ext uri="{9D8B030D-6E8A-4147-A177-3AD203B41FA5}">
                      <a16:colId xmlns:a16="http://schemas.microsoft.com/office/drawing/2014/main" val="1526570627"/>
                    </a:ext>
                  </a:extLst>
                </a:gridCol>
                <a:gridCol w="1157385">
                  <a:extLst>
                    <a:ext uri="{9D8B030D-6E8A-4147-A177-3AD203B41FA5}">
                      <a16:colId xmlns:a16="http://schemas.microsoft.com/office/drawing/2014/main" val="1419567416"/>
                    </a:ext>
                  </a:extLst>
                </a:gridCol>
                <a:gridCol w="437929">
                  <a:extLst>
                    <a:ext uri="{9D8B030D-6E8A-4147-A177-3AD203B41FA5}">
                      <a16:colId xmlns:a16="http://schemas.microsoft.com/office/drawing/2014/main" val="2018948260"/>
                    </a:ext>
                  </a:extLst>
                </a:gridCol>
                <a:gridCol w="641254">
                  <a:extLst>
                    <a:ext uri="{9D8B030D-6E8A-4147-A177-3AD203B41FA5}">
                      <a16:colId xmlns:a16="http://schemas.microsoft.com/office/drawing/2014/main" val="83241131"/>
                    </a:ext>
                  </a:extLst>
                </a:gridCol>
                <a:gridCol w="359728">
                  <a:extLst>
                    <a:ext uri="{9D8B030D-6E8A-4147-A177-3AD203B41FA5}">
                      <a16:colId xmlns:a16="http://schemas.microsoft.com/office/drawing/2014/main" val="3157515436"/>
                    </a:ext>
                  </a:extLst>
                </a:gridCol>
                <a:gridCol w="359728">
                  <a:extLst>
                    <a:ext uri="{9D8B030D-6E8A-4147-A177-3AD203B41FA5}">
                      <a16:colId xmlns:a16="http://schemas.microsoft.com/office/drawing/2014/main" val="3450082998"/>
                    </a:ext>
                  </a:extLst>
                </a:gridCol>
                <a:gridCol w="359728">
                  <a:extLst>
                    <a:ext uri="{9D8B030D-6E8A-4147-A177-3AD203B41FA5}">
                      <a16:colId xmlns:a16="http://schemas.microsoft.com/office/drawing/2014/main" val="518982411"/>
                    </a:ext>
                  </a:extLst>
                </a:gridCol>
                <a:gridCol w="359728">
                  <a:extLst>
                    <a:ext uri="{9D8B030D-6E8A-4147-A177-3AD203B41FA5}">
                      <a16:colId xmlns:a16="http://schemas.microsoft.com/office/drawing/2014/main" val="4236017999"/>
                    </a:ext>
                  </a:extLst>
                </a:gridCol>
                <a:gridCol w="641254">
                  <a:extLst>
                    <a:ext uri="{9D8B030D-6E8A-4147-A177-3AD203B41FA5}">
                      <a16:colId xmlns:a16="http://schemas.microsoft.com/office/drawing/2014/main" val="275615159"/>
                    </a:ext>
                  </a:extLst>
                </a:gridCol>
                <a:gridCol w="641254">
                  <a:extLst>
                    <a:ext uri="{9D8B030D-6E8A-4147-A177-3AD203B41FA5}">
                      <a16:colId xmlns:a16="http://schemas.microsoft.com/office/drawing/2014/main" val="4073874193"/>
                    </a:ext>
                  </a:extLst>
                </a:gridCol>
                <a:gridCol w="1219947">
                  <a:extLst>
                    <a:ext uri="{9D8B030D-6E8A-4147-A177-3AD203B41FA5}">
                      <a16:colId xmlns:a16="http://schemas.microsoft.com/office/drawing/2014/main" val="1054763636"/>
                    </a:ext>
                  </a:extLst>
                </a:gridCol>
                <a:gridCol w="1219947">
                  <a:extLst>
                    <a:ext uri="{9D8B030D-6E8A-4147-A177-3AD203B41FA5}">
                      <a16:colId xmlns:a16="http://schemas.microsoft.com/office/drawing/2014/main" val="499079157"/>
                    </a:ext>
                  </a:extLst>
                </a:gridCol>
                <a:gridCol w="1219947">
                  <a:extLst>
                    <a:ext uri="{9D8B030D-6E8A-4147-A177-3AD203B41FA5}">
                      <a16:colId xmlns:a16="http://schemas.microsoft.com/office/drawing/2014/main" val="3847690950"/>
                    </a:ext>
                  </a:extLst>
                </a:gridCol>
                <a:gridCol w="828939">
                  <a:extLst>
                    <a:ext uri="{9D8B030D-6E8A-4147-A177-3AD203B41FA5}">
                      <a16:colId xmlns:a16="http://schemas.microsoft.com/office/drawing/2014/main" val="1936046033"/>
                    </a:ext>
                  </a:extLst>
                </a:gridCol>
                <a:gridCol w="828939">
                  <a:extLst>
                    <a:ext uri="{9D8B030D-6E8A-4147-A177-3AD203B41FA5}">
                      <a16:colId xmlns:a16="http://schemas.microsoft.com/office/drawing/2014/main" val="4017737956"/>
                    </a:ext>
                  </a:extLst>
                </a:gridCol>
              </a:tblGrid>
              <a:tr h="359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選手名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試合数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防御率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勝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敗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クラスター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予想：失点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>
                          <a:effectLst/>
                        </a:rPr>
                        <a:t>実際：無失点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予想と実際が一致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予想：無失点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実際：失点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KBB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76477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2016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2017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84470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山﨑　康晃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1.64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③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①</a:t>
                      </a:r>
                      <a:endParaRPr lang="ja-JP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0.99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6.00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1986748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53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パットン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2.70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－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②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3.14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0046002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砂田　毅樹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4.12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－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②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1.23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3.06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9523779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三上　朋也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5.12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③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1.24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1.61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9017478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田中　健二朗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4.47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④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1.37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1.50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5489327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加賀　繁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4.44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④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1.37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2.86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487712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平田　真吾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4.71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④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1.35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1.38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5990685"/>
                  </a:ext>
                </a:extLst>
              </a:tr>
              <a:tr h="3999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須田　幸太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8.10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④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④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1.50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1.40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56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0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山﨑康晃は貴重な守護神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015668-45B6-4F72-AE87-91210449936E}"/>
              </a:ext>
            </a:extLst>
          </p:cNvPr>
          <p:cNvSpPr txBox="1"/>
          <p:nvPr/>
        </p:nvSpPr>
        <p:spPr>
          <a:xfrm>
            <a:off x="1349412" y="5359912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u="sng" dirty="0"/>
              <a:t>山﨑 康晃（背番号</a:t>
            </a:r>
            <a:r>
              <a:rPr lang="en-US" altLang="ja-JP" sz="1600" u="sng" dirty="0"/>
              <a:t>19</a:t>
            </a:r>
            <a:r>
              <a:rPr lang="ja-JP" altLang="en-US" sz="1600" u="sng" dirty="0"/>
              <a:t>）</a:t>
            </a:r>
          </a:p>
          <a:p>
            <a:r>
              <a:rPr lang="en-US" altLang="ja-JP" sz="1600" dirty="0"/>
              <a:t>68</a:t>
            </a:r>
            <a:r>
              <a:rPr lang="ja-JP" altLang="en-US" sz="1600" dirty="0"/>
              <a:t>試合 </a:t>
            </a:r>
            <a:r>
              <a:rPr lang="en-US" altLang="ja-JP" sz="1600" dirty="0"/>
              <a:t>4</a:t>
            </a:r>
            <a:r>
              <a:rPr lang="ja-JP" altLang="en-US" sz="1600" dirty="0"/>
              <a:t>勝 </a:t>
            </a:r>
            <a:r>
              <a:rPr lang="en-US" altLang="ja-JP" sz="1600" dirty="0"/>
              <a:t>2</a:t>
            </a:r>
            <a:r>
              <a:rPr lang="ja-JP" altLang="en-US" sz="1600" dirty="0"/>
              <a:t>敗 </a:t>
            </a:r>
            <a:r>
              <a:rPr lang="en-US" altLang="ja-JP" sz="1600" dirty="0"/>
              <a:t>26</a:t>
            </a:r>
            <a:r>
              <a:rPr lang="ja-JP" altLang="en-US" sz="1600" dirty="0"/>
              <a:t>セーブ </a:t>
            </a:r>
            <a:r>
              <a:rPr lang="en-US" altLang="ja-JP" sz="1600" dirty="0"/>
              <a:t>15</a:t>
            </a:r>
            <a:r>
              <a:rPr lang="ja-JP" altLang="en-US" sz="1600" dirty="0"/>
              <a:t>ホールド</a:t>
            </a:r>
            <a:endParaRPr lang="en-US" altLang="ja-JP" sz="1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35A2D7-BACB-4EF3-95BB-63BCD818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012"/>
            <a:ext cx="4821300" cy="3615975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20E09BE-5E7D-4321-9DA3-4DE8829B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8336"/>
              </p:ext>
            </p:extLst>
          </p:nvPr>
        </p:nvGraphicFramePr>
        <p:xfrm>
          <a:off x="6095999" y="1621012"/>
          <a:ext cx="5604591" cy="21019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91781">
                  <a:extLst>
                    <a:ext uri="{9D8B030D-6E8A-4147-A177-3AD203B41FA5}">
                      <a16:colId xmlns:a16="http://schemas.microsoft.com/office/drawing/2014/main" val="1614797880"/>
                    </a:ext>
                  </a:extLst>
                </a:gridCol>
                <a:gridCol w="1100420">
                  <a:extLst>
                    <a:ext uri="{9D8B030D-6E8A-4147-A177-3AD203B41FA5}">
                      <a16:colId xmlns:a16="http://schemas.microsoft.com/office/drawing/2014/main" val="326158811"/>
                    </a:ext>
                  </a:extLst>
                </a:gridCol>
                <a:gridCol w="558411">
                  <a:extLst>
                    <a:ext uri="{9D8B030D-6E8A-4147-A177-3AD203B41FA5}">
                      <a16:colId xmlns:a16="http://schemas.microsoft.com/office/drawing/2014/main" val="2723323156"/>
                    </a:ext>
                  </a:extLst>
                </a:gridCol>
                <a:gridCol w="305998">
                  <a:extLst>
                    <a:ext uri="{9D8B030D-6E8A-4147-A177-3AD203B41FA5}">
                      <a16:colId xmlns:a16="http://schemas.microsoft.com/office/drawing/2014/main" val="4089944623"/>
                    </a:ext>
                  </a:extLst>
                </a:gridCol>
                <a:gridCol w="305998">
                  <a:extLst>
                    <a:ext uri="{9D8B030D-6E8A-4147-A177-3AD203B41FA5}">
                      <a16:colId xmlns:a16="http://schemas.microsoft.com/office/drawing/2014/main" val="3081991239"/>
                    </a:ext>
                  </a:extLst>
                </a:gridCol>
                <a:gridCol w="322103">
                  <a:extLst>
                    <a:ext uri="{9D8B030D-6E8A-4147-A177-3AD203B41FA5}">
                      <a16:colId xmlns:a16="http://schemas.microsoft.com/office/drawing/2014/main" val="1194603760"/>
                    </a:ext>
                  </a:extLst>
                </a:gridCol>
                <a:gridCol w="322103">
                  <a:extLst>
                    <a:ext uri="{9D8B030D-6E8A-4147-A177-3AD203B41FA5}">
                      <a16:colId xmlns:a16="http://schemas.microsoft.com/office/drawing/2014/main" val="1508927668"/>
                    </a:ext>
                  </a:extLst>
                </a:gridCol>
                <a:gridCol w="499259">
                  <a:extLst>
                    <a:ext uri="{9D8B030D-6E8A-4147-A177-3AD203B41FA5}">
                      <a16:colId xmlns:a16="http://schemas.microsoft.com/office/drawing/2014/main" val="1304611385"/>
                    </a:ext>
                  </a:extLst>
                </a:gridCol>
                <a:gridCol w="499259">
                  <a:extLst>
                    <a:ext uri="{9D8B030D-6E8A-4147-A177-3AD203B41FA5}">
                      <a16:colId xmlns:a16="http://schemas.microsoft.com/office/drawing/2014/main" val="2043244862"/>
                    </a:ext>
                  </a:extLst>
                </a:gridCol>
                <a:gridCol w="499259">
                  <a:extLst>
                    <a:ext uri="{9D8B030D-6E8A-4147-A177-3AD203B41FA5}">
                      <a16:colId xmlns:a16="http://schemas.microsoft.com/office/drawing/2014/main" val="3083284626"/>
                    </a:ext>
                  </a:extLst>
                </a:gridCol>
              </a:tblGrid>
              <a:tr h="4928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チーム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選手名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試合数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勝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奪三振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与四球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与死球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225667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サファテ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54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102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37076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山﨑　康晃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84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en-US" altLang="ja-JP" sz="1200" b="1" i="0" u="none" strike="noStrike" dirty="0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14213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阪神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桑原　健太朗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3813729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西武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牧田　和久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</a:t>
                      </a:r>
                      <a:endParaRPr lang="en-US" altLang="ja-JP" sz="1200" b="1" i="0" u="none" strike="noStrike" dirty="0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477679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日本ハム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増井　浩俊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52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7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82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7675612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日本ハム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マーティン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40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34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924264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20677C38-8D46-46E0-B62D-F208D126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10928"/>
              </p:ext>
            </p:extLst>
          </p:nvPr>
        </p:nvGraphicFramePr>
        <p:xfrm>
          <a:off x="6095999" y="3881535"/>
          <a:ext cx="5604589" cy="20631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59014">
                  <a:extLst>
                    <a:ext uri="{9D8B030D-6E8A-4147-A177-3AD203B41FA5}">
                      <a16:colId xmlns:a16="http://schemas.microsoft.com/office/drawing/2014/main" val="3223875483"/>
                    </a:ext>
                  </a:extLst>
                </a:gridCol>
                <a:gridCol w="1133187">
                  <a:extLst>
                    <a:ext uri="{9D8B030D-6E8A-4147-A177-3AD203B41FA5}">
                      <a16:colId xmlns:a16="http://schemas.microsoft.com/office/drawing/2014/main" val="4048795860"/>
                    </a:ext>
                  </a:extLst>
                </a:gridCol>
                <a:gridCol w="522519">
                  <a:extLst>
                    <a:ext uri="{9D8B030D-6E8A-4147-A177-3AD203B41FA5}">
                      <a16:colId xmlns:a16="http://schemas.microsoft.com/office/drawing/2014/main" val="2956597390"/>
                    </a:ext>
                  </a:extLst>
                </a:gridCol>
                <a:gridCol w="522519">
                  <a:extLst>
                    <a:ext uri="{9D8B030D-6E8A-4147-A177-3AD203B41FA5}">
                      <a16:colId xmlns:a16="http://schemas.microsoft.com/office/drawing/2014/main" val="1013864804"/>
                    </a:ext>
                  </a:extLst>
                </a:gridCol>
                <a:gridCol w="522519">
                  <a:extLst>
                    <a:ext uri="{9D8B030D-6E8A-4147-A177-3AD203B41FA5}">
                      <a16:colId xmlns:a16="http://schemas.microsoft.com/office/drawing/2014/main" val="2470533867"/>
                    </a:ext>
                  </a:extLst>
                </a:gridCol>
                <a:gridCol w="522519">
                  <a:extLst>
                    <a:ext uri="{9D8B030D-6E8A-4147-A177-3AD203B41FA5}">
                      <a16:colId xmlns:a16="http://schemas.microsoft.com/office/drawing/2014/main" val="2560612354"/>
                    </a:ext>
                  </a:extLst>
                </a:gridCol>
                <a:gridCol w="615821">
                  <a:extLst>
                    <a:ext uri="{9D8B030D-6E8A-4147-A177-3AD203B41FA5}">
                      <a16:colId xmlns:a16="http://schemas.microsoft.com/office/drawing/2014/main" val="4273549757"/>
                    </a:ext>
                  </a:extLst>
                </a:gridCol>
                <a:gridCol w="606491">
                  <a:extLst>
                    <a:ext uri="{9D8B030D-6E8A-4147-A177-3AD203B41FA5}">
                      <a16:colId xmlns:a16="http://schemas.microsoft.com/office/drawing/2014/main" val="1965653967"/>
                    </a:ext>
                  </a:extLst>
                </a:gridCol>
              </a:tblGrid>
              <a:tr h="47226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チーム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選手名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防御率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WHIP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KBB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平均最高球速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平均球速差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00764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ソフトバンク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サファテ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1.09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10.20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14.91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155.55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26.95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4472985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山﨑　康晃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1.64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1.01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6.46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15.84</a:t>
                      </a:r>
                      <a:endParaRPr lang="en-US" altLang="ja-JP" sz="1200" b="1" i="0" u="none" strike="noStrike" dirty="0">
                        <a:solidFill>
                          <a:srgbClr val="0070C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148.51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13.59</a:t>
                      </a:r>
                      <a:endParaRPr lang="en-US" altLang="ja-JP" sz="1200" b="1" i="0" u="none" strike="noStrike" dirty="0">
                        <a:solidFill>
                          <a:srgbClr val="0070C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94652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阪神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桑原　健太朗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1.51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</a:t>
                      </a:r>
                      <a:endParaRPr lang="en-US" altLang="ja-JP" sz="12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6.30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14.94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149.58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15.99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540579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西武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牧田　和久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2.30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1.07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7.00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14.71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131.09</a:t>
                      </a:r>
                      <a:endParaRPr lang="en-US" altLang="ja-JP" sz="1200" b="1" i="0" u="none" strike="noStrike" dirty="0">
                        <a:solidFill>
                          <a:srgbClr val="0070C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31.36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179968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日本ハム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増井　浩俊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2.39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1.08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8.20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16.18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151.23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20.10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565752"/>
                  </a:ext>
                </a:extLst>
              </a:tr>
              <a:tr h="2651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日本ハム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マーティン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1.19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>
                          <a:effectLst/>
                        </a:rPr>
                        <a:t>0.74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5.67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14.76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154.58</a:t>
                      </a:r>
                      <a:endParaRPr lang="en-US" altLang="ja-JP" sz="12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u="none" strike="noStrike" dirty="0">
                          <a:effectLst/>
                        </a:rPr>
                        <a:t>17.70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39955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583F14-0D2C-4700-89F0-682F1BF4F9BC}"/>
              </a:ext>
            </a:extLst>
          </p:cNvPr>
          <p:cNvSpPr txBox="1"/>
          <p:nvPr/>
        </p:nvSpPr>
        <p:spPr>
          <a:xfrm>
            <a:off x="6095999" y="128245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①リリーフエースの比較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0648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992"/>
            <a:ext cx="9144000" cy="2147694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</a:t>
            </a: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四</a:t>
            </a:r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章</a:t>
            </a: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69529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出来たこと　→　今後やってみたいこと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6DA5E4F-5549-44FB-AECE-D422D727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9550"/>
            <a:ext cx="10515600" cy="4953323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2017</a:t>
            </a:r>
            <a:r>
              <a:rPr kumimoji="1" lang="ja-JP" altLang="en-US" sz="1800" dirty="0"/>
              <a:t>年のプロ野球を対象とし</a:t>
            </a:r>
            <a:r>
              <a:rPr lang="ja-JP" altLang="en-US" sz="1800" dirty="0"/>
              <a:t>て</a:t>
            </a:r>
            <a:r>
              <a:rPr kumimoji="1" lang="ja-JP" altLang="en-US" sz="1800" dirty="0"/>
              <a:t>、自分なりに納得感のある分析ができた。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1800" dirty="0">
                <a:solidFill>
                  <a:srgbClr val="3333FF"/>
                </a:solidFill>
              </a:rPr>
              <a:t>検定等で納得感のあるモデルであることを説明する必要がある。（基礎の復習）</a:t>
            </a:r>
            <a:endParaRPr lang="en-US" altLang="ja-JP" sz="18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1800" dirty="0">
                <a:solidFill>
                  <a:srgbClr val="3333FF"/>
                </a:solidFill>
              </a:rPr>
              <a:t>発生した事実に対する分析　→　試合結果の予測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lang="ja-JP" altLang="en-US" sz="1800" dirty="0"/>
              <a:t>簡単な機械学習の実装は自力で出来るようになった。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1800" dirty="0">
                <a:solidFill>
                  <a:srgbClr val="3333FF"/>
                </a:solidFill>
              </a:rPr>
              <a:t>より細かいデータをリアルタイムに収集し、分析する。</a:t>
            </a:r>
            <a:endParaRPr lang="en-US" altLang="ja-JP" sz="18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ja-JP" altLang="en-US" sz="1800" dirty="0">
                <a:solidFill>
                  <a:srgbClr val="3333FF"/>
                </a:solidFill>
              </a:rPr>
              <a:t>　（例：明日の勝敗を機械学習で予測）</a:t>
            </a:r>
            <a:endParaRPr lang="en-US" altLang="ja-JP" sz="1800" dirty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sz="1800" dirty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sz="1800" dirty="0">
                <a:solidFill>
                  <a:srgbClr val="3333FF"/>
                </a:solidFill>
              </a:rPr>
              <a:t>数値以外のデータ（画像、動画</a:t>
            </a:r>
            <a:r>
              <a:rPr lang="ja-JP" altLang="en-US" sz="1800" dirty="0">
                <a:solidFill>
                  <a:srgbClr val="3333FF"/>
                </a:solidFill>
              </a:rPr>
              <a:t>等</a:t>
            </a:r>
            <a:r>
              <a:rPr kumimoji="1" lang="ja-JP" altLang="en-US" sz="1800" dirty="0">
                <a:solidFill>
                  <a:srgbClr val="3333FF"/>
                </a:solidFill>
              </a:rPr>
              <a:t>）を用いたパフォーマンス分析</a:t>
            </a:r>
            <a:endParaRPr kumimoji="1" lang="en-US" altLang="ja-JP" sz="1800" dirty="0">
              <a:solidFill>
                <a:srgbClr val="3333FF"/>
              </a:solidFill>
            </a:endParaRPr>
          </a:p>
          <a:p>
            <a:pPr marL="457200" lvl="1" indent="0">
              <a:buNone/>
            </a:pPr>
            <a:r>
              <a:rPr lang="ja-JP" altLang="en-US" sz="1800" dirty="0">
                <a:solidFill>
                  <a:srgbClr val="3333FF"/>
                </a:solidFill>
              </a:rPr>
              <a:t>　（例：打席の構え→打撃成績を予測）</a:t>
            </a:r>
            <a:endParaRPr kumimoji="1" lang="en-US" altLang="ja-JP" sz="1800" dirty="0">
              <a:solidFill>
                <a:srgbClr val="3333FF"/>
              </a:solidFill>
            </a:endParaRPr>
          </a:p>
          <a:p>
            <a:endParaRPr lang="en-US" altLang="ja-JP" sz="1800" dirty="0"/>
          </a:p>
          <a:p>
            <a:pPr marL="0" indent="0">
              <a:buNone/>
            </a:pPr>
            <a:endParaRPr kumimoji="1" lang="en-US" altLang="ja-JP" sz="1800" b="1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kumimoji="1" lang="ja-JP" altLang="en-US" sz="1800" b="1" dirty="0">
                <a:solidFill>
                  <a:srgbClr val="3333FF"/>
                </a:solidFill>
              </a:rPr>
              <a:t>→　将来的には、</a:t>
            </a:r>
            <a:r>
              <a:rPr kumimoji="1" lang="en-US" altLang="ja-JP" sz="1800" b="1" dirty="0" err="1">
                <a:solidFill>
                  <a:srgbClr val="3333FF"/>
                </a:solidFill>
              </a:rPr>
              <a:t>DeNA</a:t>
            </a:r>
            <a:r>
              <a:rPr kumimoji="1" lang="ja-JP" altLang="en-US" sz="1800" b="1" dirty="0">
                <a:solidFill>
                  <a:srgbClr val="3333FF"/>
                </a:solidFill>
              </a:rPr>
              <a:t>の専属データサイエンティストとして、ベ</a:t>
            </a:r>
            <a:r>
              <a:rPr lang="ja-JP" altLang="en-US" sz="1800" b="1" dirty="0">
                <a:solidFill>
                  <a:srgbClr val="3333FF"/>
                </a:solidFill>
              </a:rPr>
              <a:t>イスターズ</a:t>
            </a:r>
            <a:r>
              <a:rPr lang="ja-JP" altLang="en-US" sz="1800" b="1" u="sng" dirty="0">
                <a:solidFill>
                  <a:srgbClr val="3333FF"/>
                </a:solidFill>
              </a:rPr>
              <a:t>だけ</a:t>
            </a:r>
            <a:r>
              <a:rPr lang="ja-JP" altLang="en-US" sz="1800" b="1" dirty="0">
                <a:solidFill>
                  <a:srgbClr val="3333FF"/>
                </a:solidFill>
              </a:rPr>
              <a:t>を勝利に導く！</a:t>
            </a:r>
            <a:endParaRPr kumimoji="1" lang="en-US" altLang="ja-JP" sz="1800" b="1" dirty="0">
              <a:solidFill>
                <a:srgbClr val="3333FF"/>
              </a:solidFill>
            </a:endParaRPr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374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 fontScale="90000"/>
          </a:bodyPr>
          <a:lstStyle/>
          <a:p>
            <a:r>
              <a:rPr lang="ja-JP" altLang="en-US" sz="32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ビジネスインパクト（勝てば、観客はスタジアムに来る）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C0C6102-FF4B-4FD1-941F-8EC09B481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96867"/>
              </p:ext>
            </p:extLst>
          </p:nvPr>
        </p:nvGraphicFramePr>
        <p:xfrm>
          <a:off x="1800808" y="1562877"/>
          <a:ext cx="8612154" cy="457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1DF42DAA-45CE-4804-BC0A-04C26F68FD25}"/>
              </a:ext>
            </a:extLst>
          </p:cNvPr>
          <p:cNvSpPr/>
          <p:nvPr/>
        </p:nvSpPr>
        <p:spPr>
          <a:xfrm>
            <a:off x="8817427" y="3410338"/>
            <a:ext cx="186612" cy="1819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CEEBCC0-58FD-48F7-A859-3B41A9012400}"/>
              </a:ext>
            </a:extLst>
          </p:cNvPr>
          <p:cNvSpPr/>
          <p:nvPr/>
        </p:nvSpPr>
        <p:spPr>
          <a:xfrm>
            <a:off x="7548465" y="2724539"/>
            <a:ext cx="1268962" cy="438290"/>
          </a:xfrm>
          <a:prstGeom prst="wedgeRectCallout">
            <a:avLst>
              <a:gd name="adj1" fmla="val 56799"/>
              <a:gd name="adj2" fmla="val 114555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最下位脱出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AD533A-1AB8-424B-9071-AC07DE50869B}"/>
              </a:ext>
            </a:extLst>
          </p:cNvPr>
          <p:cNvSpPr/>
          <p:nvPr/>
        </p:nvSpPr>
        <p:spPr>
          <a:xfrm>
            <a:off x="9601198" y="2850501"/>
            <a:ext cx="186612" cy="1819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02E2C45-65EE-4E5F-8657-7AD492A38944}"/>
              </a:ext>
            </a:extLst>
          </p:cNvPr>
          <p:cNvSpPr/>
          <p:nvPr/>
        </p:nvSpPr>
        <p:spPr>
          <a:xfrm>
            <a:off x="8332236" y="2164702"/>
            <a:ext cx="1268962" cy="438290"/>
          </a:xfrm>
          <a:prstGeom prst="wedgeRectCallout">
            <a:avLst>
              <a:gd name="adj1" fmla="val 56799"/>
              <a:gd name="adj2" fmla="val 114555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初</a:t>
            </a:r>
            <a:r>
              <a:rPr kumimoji="1" lang="en-US" altLang="ja-JP" sz="1400" dirty="0">
                <a:solidFill>
                  <a:srgbClr val="FF0000"/>
                </a:solidFill>
              </a:rPr>
              <a:t>CS</a:t>
            </a:r>
            <a:r>
              <a:rPr kumimoji="1" lang="ja-JP" altLang="en-US" sz="1400" dirty="0">
                <a:solidFill>
                  <a:srgbClr val="FF0000"/>
                </a:solidFill>
              </a:rPr>
              <a:t>進出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242EF66-E3A4-448C-B958-DA993A26187B}"/>
              </a:ext>
            </a:extLst>
          </p:cNvPr>
          <p:cNvSpPr/>
          <p:nvPr/>
        </p:nvSpPr>
        <p:spPr>
          <a:xfrm>
            <a:off x="9974423" y="2757196"/>
            <a:ext cx="186612" cy="1819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CBA2AF26-24A2-40D0-924C-A403E87263EE}"/>
              </a:ext>
            </a:extLst>
          </p:cNvPr>
          <p:cNvSpPr/>
          <p:nvPr/>
        </p:nvSpPr>
        <p:spPr>
          <a:xfrm>
            <a:off x="10011743" y="1922232"/>
            <a:ext cx="1268962" cy="438290"/>
          </a:xfrm>
          <a:prstGeom prst="wedgeRectCallout">
            <a:avLst>
              <a:gd name="adj1" fmla="val -44672"/>
              <a:gd name="adj2" fmla="val 155004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日本</a:t>
            </a:r>
            <a:r>
              <a:rPr kumimoji="1" lang="en-US" altLang="ja-JP" sz="1400" dirty="0">
                <a:solidFill>
                  <a:srgbClr val="FF0000"/>
                </a:solidFill>
              </a:rPr>
              <a:t>S</a:t>
            </a:r>
            <a:r>
              <a:rPr kumimoji="1" lang="ja-JP" altLang="en-US" sz="1400" dirty="0">
                <a:solidFill>
                  <a:srgbClr val="FF0000"/>
                </a:solidFill>
              </a:rPr>
              <a:t>進出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81E243-FFB6-4065-86B2-8F0962F9F632}"/>
              </a:ext>
            </a:extLst>
          </p:cNvPr>
          <p:cNvSpPr/>
          <p:nvPr/>
        </p:nvSpPr>
        <p:spPr>
          <a:xfrm>
            <a:off x="2612570" y="2980882"/>
            <a:ext cx="186612" cy="1819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63ABA1-18B2-45FD-8748-7DCA20CCF416}"/>
              </a:ext>
            </a:extLst>
          </p:cNvPr>
          <p:cNvSpPr/>
          <p:nvPr/>
        </p:nvSpPr>
        <p:spPr>
          <a:xfrm>
            <a:off x="2705876" y="2248553"/>
            <a:ext cx="1268962" cy="438290"/>
          </a:xfrm>
          <a:prstGeom prst="wedgeRectCallout">
            <a:avLst>
              <a:gd name="adj1" fmla="val -50554"/>
              <a:gd name="adj2" fmla="val 133715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初の日本一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CDC9CB7-03F6-412A-89E2-C60AC96449EA}"/>
              </a:ext>
            </a:extLst>
          </p:cNvPr>
          <p:cNvSpPr/>
          <p:nvPr/>
        </p:nvSpPr>
        <p:spPr>
          <a:xfrm>
            <a:off x="4711959" y="3527219"/>
            <a:ext cx="4002833" cy="951475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9C4B51F-261B-4906-936A-AC3B99F84F56}"/>
              </a:ext>
            </a:extLst>
          </p:cNvPr>
          <p:cNvSpPr/>
          <p:nvPr/>
        </p:nvSpPr>
        <p:spPr>
          <a:xfrm>
            <a:off x="4837923" y="2892491"/>
            <a:ext cx="1268962" cy="438290"/>
          </a:xfrm>
          <a:prstGeom prst="wedgeRectCallout">
            <a:avLst>
              <a:gd name="adj1" fmla="val 56799"/>
              <a:gd name="adj2" fmla="val 11455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7030A0"/>
                </a:solidFill>
              </a:rPr>
              <a:t>暗黒時代</a:t>
            </a:r>
          </a:p>
        </p:txBody>
      </p:sp>
    </p:spTree>
    <p:extLst>
      <p:ext uri="{BB962C8B-B14F-4D97-AF65-F5344CB8AC3E}">
        <p14:creationId xmlns:p14="http://schemas.microsoft.com/office/powerpoint/2010/main" val="330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そうなんです！ベイスターズが好きなんです！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60443"/>
            <a:ext cx="10515600" cy="493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/>
              <a:t>出身：</a:t>
            </a:r>
            <a:r>
              <a:rPr lang="en-US" altLang="ja-JP" sz="1600" b="1" dirty="0"/>
              <a:t>	</a:t>
            </a:r>
            <a:r>
              <a:rPr lang="ja-JP" altLang="en-US" sz="1600" b="1" dirty="0"/>
              <a:t>　　　　　 横浜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好きなスポーツ：　　プロ野球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好きなチーム：　　　横浜</a:t>
            </a:r>
            <a:r>
              <a:rPr lang="en-US" altLang="ja-JP" sz="1600" b="1" dirty="0" err="1"/>
              <a:t>DeNA</a:t>
            </a:r>
            <a:r>
              <a:rPr lang="ja-JP" altLang="en-US" sz="1600" b="1" dirty="0"/>
              <a:t>ベイスターズ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好きな色：　　　　　青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好きな弁当：　　　　シウマイ弁当（崎陽軒）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好きなスイーツ：　　缶詰のみかんをかき氷にかけたもの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愛用ユニフォーム：　</a:t>
            </a:r>
            <a:r>
              <a:rPr lang="en-US" altLang="ja-JP" sz="1600" b="1" dirty="0"/>
              <a:t>18. </a:t>
            </a:r>
            <a:r>
              <a:rPr lang="ja-JP" altLang="en-US" sz="1600" b="1" dirty="0"/>
              <a:t>三浦　大輔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b="1" dirty="0"/>
              <a:t>思い出の試合：　　　</a:t>
            </a:r>
            <a:r>
              <a:rPr lang="en-US" altLang="ja-JP" sz="1600" b="1" dirty="0"/>
              <a:t>1998</a:t>
            </a:r>
            <a:r>
              <a:rPr lang="ja-JP" altLang="en-US" sz="1600" b="1" dirty="0"/>
              <a:t>年 日本シリーズ第</a:t>
            </a:r>
            <a:r>
              <a:rPr lang="en-US" altLang="ja-JP" sz="1600" b="1" dirty="0"/>
              <a:t>2</a:t>
            </a:r>
            <a:r>
              <a:rPr lang="ja-JP" altLang="en-US" sz="1600" b="1" dirty="0"/>
              <a:t>戦（</a:t>
            </a:r>
            <a:r>
              <a:rPr lang="en-US" altLang="ja-JP" sz="1600" b="1" dirty="0"/>
              <a:t>vs</a:t>
            </a:r>
            <a:r>
              <a:rPr lang="ja-JP" altLang="en-US" sz="1600" b="1" dirty="0"/>
              <a:t> 西武ライオンズ）</a:t>
            </a:r>
            <a:endParaRPr lang="en-US" altLang="ja-JP" sz="1600" b="1" dirty="0"/>
          </a:p>
          <a:p>
            <a:endParaRPr lang="en-US" altLang="ja-JP" sz="16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AC94D2-4C0F-429A-BB25-8CDC1083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90" y="1514230"/>
            <a:ext cx="2305050" cy="1981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364706-4CAE-4754-A5CA-77264A0CC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2033166"/>
            <a:ext cx="2676525" cy="170497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F04DA66-7F2D-4C51-890C-BF0E408C9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872570"/>
            <a:ext cx="2133600" cy="14234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03C45E-4D1B-4E6E-A863-18E8F5D55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14" y="5570376"/>
            <a:ext cx="4294426" cy="105692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2007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744A8-335F-4E3C-A0DC-2D9A4C4B338B}"/>
              </a:ext>
            </a:extLst>
          </p:cNvPr>
          <p:cNvSpPr txBox="1"/>
          <p:nvPr/>
        </p:nvSpPr>
        <p:spPr>
          <a:xfrm>
            <a:off x="2216727" y="2946400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C2C24B-454F-4BB3-860E-7240041B0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1" y="2114250"/>
            <a:ext cx="10695837" cy="26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目次</a:t>
            </a:r>
            <a:endParaRPr kumimoji="1" lang="ja-JP" altLang="en-US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F33963-1F40-410A-8FAF-8851D9460C7A}"/>
              </a:ext>
            </a:extLst>
          </p:cNvPr>
          <p:cNvSpPr txBox="1">
            <a:spLocks/>
          </p:cNvSpPr>
          <p:nvPr/>
        </p:nvSpPr>
        <p:spPr>
          <a:xfrm>
            <a:off x="838200" y="1520890"/>
            <a:ext cx="5257800" cy="4971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はじめに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プロジェクトのテーマは・・・野球です！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そうなんです！ベイスターズが好きなんです！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第一章　悔し涙とロマンに満ちた球団の歴史　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クジラは星となり、星は暗黒へと消えた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暗黒時代（プロ野球 </a:t>
            </a:r>
            <a:r>
              <a:rPr lang="en-US" altLang="ja-JP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vs </a:t>
            </a: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草野球）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その時、ベイスターズの歴史が動いた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第二章　考察①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ウチには八百長するカネなんかないぞ！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複数の準エース級 ＞ 少数の絶対的エース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この</a:t>
            </a:r>
            <a:r>
              <a:rPr lang="en-US" altLang="ja-JP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年間に何があったのか？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競って勝った</a:t>
            </a:r>
            <a:r>
              <a:rPr lang="en-US" altLang="ja-JP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CS</a:t>
            </a: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／負けたけど競った日本シリーズ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ソフトバンクを苦しめた二人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CDBD067-0174-4F98-B76F-492DD3FD82EF}"/>
              </a:ext>
            </a:extLst>
          </p:cNvPr>
          <p:cNvSpPr txBox="1">
            <a:spLocks/>
          </p:cNvSpPr>
          <p:nvPr/>
        </p:nvSpPr>
        <p:spPr>
          <a:xfrm>
            <a:off x="6279502" y="1520890"/>
            <a:ext cx="5074298" cy="4971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第三章　考察②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優勝に向けて足りないもの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リリーフという人たち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枚数を揃えた上位球団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ベイスターズのリリーフ陣は成長しているか？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ベイスターズのリリーフ陣の通信簿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山﨑康晃は貴重な守護神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354013" indent="-260350">
              <a:buFont typeface="Arial" panose="020B0604020202020204" pitchFamily="34" charset="0"/>
              <a:buChar char="•"/>
            </a:pP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en-US" sz="18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第四章　まとめ</a:t>
            </a:r>
            <a:endParaRPr lang="en-US" altLang="ja-JP" sz="18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96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3992"/>
            <a:ext cx="9144000" cy="2147694"/>
          </a:xfrm>
        </p:spPr>
        <p:txBody>
          <a:bodyPr anchor="ctr">
            <a:normAutofit/>
          </a:bodyPr>
          <a:lstStyle/>
          <a:p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第一章</a:t>
            </a: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br>
              <a:rPr kumimoji="1"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kumimoji="1"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悔し涙とロマンに満ちた球団の歴史</a:t>
            </a:r>
          </a:p>
        </p:txBody>
      </p:sp>
    </p:spTree>
    <p:extLst>
      <p:ext uri="{BB962C8B-B14F-4D97-AF65-F5344CB8AC3E}">
        <p14:creationId xmlns:p14="http://schemas.microsoft.com/office/powerpoint/2010/main" val="215213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クジラは星となり、星は暗黒へと消えた・・・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19BF16D-CF6F-4AD5-88D4-6D3E003E66E6}"/>
              </a:ext>
            </a:extLst>
          </p:cNvPr>
          <p:cNvGrpSpPr/>
          <p:nvPr/>
        </p:nvGrpSpPr>
        <p:grpSpPr>
          <a:xfrm>
            <a:off x="1356964" y="1389509"/>
            <a:ext cx="2525109" cy="2386210"/>
            <a:chOff x="1356964" y="1459082"/>
            <a:chExt cx="2525109" cy="238621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71AB48E-4601-4DB6-8470-A6A1FEA4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964" y="1459082"/>
              <a:ext cx="2265508" cy="1701562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46232A2-3866-46FE-AEC6-0E5FA5F1EC42}"/>
                </a:ext>
              </a:extLst>
            </p:cNvPr>
            <p:cNvSpPr txBox="1"/>
            <p:nvPr/>
          </p:nvSpPr>
          <p:spPr>
            <a:xfrm>
              <a:off x="1616565" y="3260517"/>
              <a:ext cx="226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1950</a:t>
              </a:r>
              <a:r>
                <a:rPr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年 下関で発足</a:t>
              </a:r>
              <a:endParaRPr lang="en-US" altLang="ja-JP" sz="1600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  <a:p>
              <a:r>
                <a:rPr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（大洋ホエールズ）</a:t>
              </a:r>
              <a:endParaRPr kumimoji="1" lang="ja-JP" altLang="en-US" sz="1600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E00F7F-BAC4-41D6-B9CE-9DD1843E72AC}"/>
              </a:ext>
            </a:extLst>
          </p:cNvPr>
          <p:cNvGrpSpPr/>
          <p:nvPr/>
        </p:nvGrpSpPr>
        <p:grpSpPr>
          <a:xfrm>
            <a:off x="4974149" y="1259211"/>
            <a:ext cx="2265508" cy="2500611"/>
            <a:chOff x="4936830" y="1328784"/>
            <a:chExt cx="2265508" cy="250061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0B1F0E6-7B3C-44EC-B628-2233D6A3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247" y="1328784"/>
              <a:ext cx="1962158" cy="196215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0581C8-C170-4D06-A1E1-C74B751256EF}"/>
                </a:ext>
              </a:extLst>
            </p:cNvPr>
            <p:cNvSpPr txBox="1"/>
            <p:nvPr/>
          </p:nvSpPr>
          <p:spPr>
            <a:xfrm>
              <a:off x="4936830" y="3244620"/>
              <a:ext cx="226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1978</a:t>
              </a:r>
              <a:r>
                <a:rPr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年 色々あって</a:t>
              </a:r>
              <a:endParaRPr lang="en-US" altLang="ja-JP" sz="1600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  <a:p>
              <a:pPr algn="ctr"/>
              <a:r>
                <a:rPr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横浜へ</a:t>
              </a:r>
              <a:endParaRPr kumimoji="1" lang="ja-JP" altLang="en-US" sz="1600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D2FF71-9CC6-4FA0-AA2E-FF258DDE5EFA}"/>
              </a:ext>
            </a:extLst>
          </p:cNvPr>
          <p:cNvGrpSpPr/>
          <p:nvPr/>
        </p:nvGrpSpPr>
        <p:grpSpPr>
          <a:xfrm>
            <a:off x="8584818" y="1259211"/>
            <a:ext cx="2269478" cy="2500611"/>
            <a:chOff x="8584818" y="1328784"/>
            <a:chExt cx="2269478" cy="2500611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8544CFB-4FF5-40CA-A6E8-FA40852E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818" y="1328784"/>
              <a:ext cx="2265508" cy="188792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CA19455-5C29-4915-877D-A54A2F9F5611}"/>
                </a:ext>
              </a:extLst>
            </p:cNvPr>
            <p:cNvSpPr txBox="1"/>
            <p:nvPr/>
          </p:nvSpPr>
          <p:spPr>
            <a:xfrm>
              <a:off x="8588788" y="3244620"/>
              <a:ext cx="22655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1993</a:t>
              </a:r>
              <a:r>
                <a:rPr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年 横浜ベイスターズに</a:t>
              </a:r>
              <a:endParaRPr kumimoji="1" lang="ja-JP" altLang="en-US" sz="1600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D6A4B3F-73D7-45F1-BD5D-C040739E7B2C}"/>
              </a:ext>
            </a:extLst>
          </p:cNvPr>
          <p:cNvGrpSpPr/>
          <p:nvPr/>
        </p:nvGrpSpPr>
        <p:grpSpPr>
          <a:xfrm>
            <a:off x="2088557" y="3961301"/>
            <a:ext cx="3587032" cy="2734509"/>
            <a:chOff x="947650" y="3916437"/>
            <a:chExt cx="3733331" cy="287800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B170155-D9B2-47B5-AAA0-76980EFB5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50" y="3916437"/>
              <a:ext cx="3733331" cy="248436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F063CDF-B275-4356-A089-809B994BF1D4}"/>
                </a:ext>
              </a:extLst>
            </p:cNvPr>
            <p:cNvSpPr txBox="1"/>
            <p:nvPr/>
          </p:nvSpPr>
          <p:spPr>
            <a:xfrm>
              <a:off x="1681561" y="6438124"/>
              <a:ext cx="2265508" cy="35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1998</a:t>
              </a:r>
              <a:r>
                <a:rPr kumimoji="1"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年 日本一に！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C68EE33-FA44-477F-8DA4-C37D4EEE3A3F}"/>
              </a:ext>
            </a:extLst>
          </p:cNvPr>
          <p:cNvGrpSpPr/>
          <p:nvPr/>
        </p:nvGrpSpPr>
        <p:grpSpPr>
          <a:xfrm>
            <a:off x="7351625" y="3961301"/>
            <a:ext cx="2176729" cy="2790486"/>
            <a:chOff x="5007634" y="3821562"/>
            <a:chExt cx="2176729" cy="2790486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CF8E484-7A50-4711-B53A-33551703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373" y="3821562"/>
              <a:ext cx="1707253" cy="2427374"/>
            </a:xfrm>
            <a:prstGeom prst="rect">
              <a:avLst/>
            </a:prstGeom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03EEE61-E1DD-4145-8A2D-9309CD509A5E}"/>
                </a:ext>
              </a:extLst>
            </p:cNvPr>
            <p:cNvSpPr txBox="1"/>
            <p:nvPr/>
          </p:nvSpPr>
          <p:spPr>
            <a:xfrm>
              <a:off x="5007634" y="6273494"/>
              <a:ext cx="2176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暗黒時代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0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61453" cy="83336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暗黒時代（プロ野球 </a:t>
            </a:r>
            <a:r>
              <a:rPr kumimoji="1" lang="en-US" altLang="ja-JP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vs </a:t>
            </a: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草野球）・・・　でも、応援するんだよ！！！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865D1D-04B0-49F1-A4EE-B971E744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6" y="4065034"/>
            <a:ext cx="3614557" cy="20587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57BBA4A-EF4A-418E-B224-3AE92157F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5" y="1216241"/>
            <a:ext cx="3487406" cy="205871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0AB2EA1-B28D-43CE-A55A-5FED049FA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5" y="3429000"/>
            <a:ext cx="3487406" cy="309395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C3A1AAF-68BE-42ED-A909-62F301C9A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8" y="1198485"/>
            <a:ext cx="3614556" cy="207647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750107A-DE1B-4303-ABA2-2336CEEF7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56" y="1216242"/>
            <a:ext cx="3487406" cy="20587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F4333AB-FC07-4CE1-9F31-2EB951CD6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63" y="4065034"/>
            <a:ext cx="3493399" cy="20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現在の工藤公康さん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C3A1AAF-68BE-42ED-A909-62F301C9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98" y="1198485"/>
            <a:ext cx="3614556" cy="207647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31929E-CEBD-4456-AF81-E417956331B1}"/>
              </a:ext>
            </a:extLst>
          </p:cNvPr>
          <p:cNvSpPr txBox="1"/>
          <p:nvPr/>
        </p:nvSpPr>
        <p:spPr>
          <a:xfrm>
            <a:off x="9051063" y="327495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2009</a:t>
            </a:r>
            <a:r>
              <a:rPr kumimoji="1" lang="ja-JP" altLang="en-US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年の工藤公康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E82860E-FB56-4E01-ABEF-06258B291CBC}"/>
              </a:ext>
            </a:extLst>
          </p:cNvPr>
          <p:cNvGrpSpPr/>
          <p:nvPr/>
        </p:nvGrpSpPr>
        <p:grpSpPr>
          <a:xfrm>
            <a:off x="945522" y="1720270"/>
            <a:ext cx="9376806" cy="4745914"/>
            <a:chOff x="945522" y="1720270"/>
            <a:chExt cx="9376806" cy="474591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3AFE6BF-9679-4C3D-84CA-7128D4D9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22" y="1720270"/>
              <a:ext cx="7509564" cy="422413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357DCD9-AB67-4510-BC6E-144B5780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976008"/>
              <a:ext cx="4226328" cy="2490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5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その時、ベイスターズの歴史が動いた　（</a:t>
            </a:r>
            <a:r>
              <a:rPr kumimoji="1" lang="en-US" altLang="ja-JP" sz="3600" b="1" dirty="0" err="1">
                <a:latin typeface="Calibri Light" panose="020F0302020204030204" pitchFamily="34" charset="0"/>
                <a:ea typeface="HGP教科書体" panose="02020600000000000000" pitchFamily="18" charset="-128"/>
                <a:cs typeface="Calibri Light" panose="020F0302020204030204" pitchFamily="34" charset="0"/>
              </a:rPr>
              <a:t>DeNA</a:t>
            </a: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がオーナーに）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53EAD9-ECFC-4D95-8AE0-D24EFFB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4" y="1842965"/>
            <a:ext cx="3449622" cy="22997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27F4DF-3C07-47E7-AF38-D59B12DA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5" y="4142713"/>
            <a:ext cx="3810000" cy="15144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49736A-214B-4412-B899-EE55DB30B93B}"/>
              </a:ext>
            </a:extLst>
          </p:cNvPr>
          <p:cNvSpPr txBox="1"/>
          <p:nvPr/>
        </p:nvSpPr>
        <p:spPr>
          <a:xfrm>
            <a:off x="1558573" y="567164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2013</a:t>
            </a:r>
            <a:r>
              <a:rPr kumimoji="1" lang="ja-JP" altLang="en-US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年に最下位脱出！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F4ADB73-996B-45DB-9B94-3549EFB1A164}"/>
              </a:ext>
            </a:extLst>
          </p:cNvPr>
          <p:cNvGrpSpPr/>
          <p:nvPr/>
        </p:nvGrpSpPr>
        <p:grpSpPr>
          <a:xfrm>
            <a:off x="5562183" y="1417317"/>
            <a:ext cx="6154456" cy="5179748"/>
            <a:chOff x="5562183" y="1417317"/>
            <a:chExt cx="6154456" cy="517974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BC82E785-C62E-4353-B338-3D32B825E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801" y="1417317"/>
              <a:ext cx="4091068" cy="229974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821763-FE7B-4448-A772-AFDC4A275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183" y="3717065"/>
              <a:ext cx="3153874" cy="2097326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C104C66-14E4-4E61-A037-74F85AF2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370" y="3428002"/>
              <a:ext cx="3567269" cy="2675452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1915BA5-260F-46A7-AE6C-7273F914CED9}"/>
                </a:ext>
              </a:extLst>
            </p:cNvPr>
            <p:cNvSpPr txBox="1"/>
            <p:nvPr/>
          </p:nvSpPr>
          <p:spPr>
            <a:xfrm>
              <a:off x="6637530" y="6227733"/>
              <a:ext cx="399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2016</a:t>
              </a:r>
              <a:r>
                <a:rPr lang="ja-JP" altLang="en-US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年に初の</a:t>
              </a:r>
              <a:r>
                <a:rPr lang="en-US" altLang="ja-JP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CS</a:t>
              </a:r>
              <a:r>
                <a:rPr lang="ja-JP" altLang="en-US" dirty="0">
                  <a:latin typeface="HG教科書体" panose="02020609000000000000" pitchFamily="17" charset="-128"/>
                  <a:ea typeface="HG教科書体" panose="02020609000000000000" pitchFamily="17" charset="-128"/>
                </a:rPr>
                <a:t>進出、そして・・・</a:t>
              </a:r>
              <a:endParaRPr lang="en-US" altLang="ja-JP" dirty="0">
                <a:latin typeface="HG教科書体" panose="02020609000000000000" pitchFamily="17" charset="-128"/>
                <a:ea typeface="HG教科書体" panose="02020609000000000000" pitchFamily="1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1926</Words>
  <Application>Microsoft Office PowerPoint</Application>
  <PresentationFormat>ワイド画面</PresentationFormat>
  <Paragraphs>929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41" baseType="lpstr">
      <vt:lpstr>等线 Light</vt:lpstr>
      <vt:lpstr>HGP教科書体</vt:lpstr>
      <vt:lpstr>HG教科書体</vt:lpstr>
      <vt:lpstr>HG行書体</vt:lpstr>
      <vt:lpstr>新細明體</vt:lpstr>
      <vt:lpstr>游ゴシック</vt:lpstr>
      <vt:lpstr>游ゴシック Light</vt:lpstr>
      <vt:lpstr>Arial</vt:lpstr>
      <vt:lpstr>Calibri Light</vt:lpstr>
      <vt:lpstr>Wingdings</vt:lpstr>
      <vt:lpstr>Office テーマ</vt:lpstr>
      <vt:lpstr>探索的データ分析によるペルソナの理解と予測モデルの活用</vt:lpstr>
      <vt:lpstr>プロジェクトのテーマは・・・</vt:lpstr>
      <vt:lpstr>そうなんです！ベイスターズが好きなんです！</vt:lpstr>
      <vt:lpstr>目次</vt:lpstr>
      <vt:lpstr>第一章  悔し涙とロマンに満ちた球団の歴史</vt:lpstr>
      <vt:lpstr>クジラは星となり、星は暗黒へと消えた・・・</vt:lpstr>
      <vt:lpstr>暗黒時代（プロ野球 vs 草野球）・・・　でも、応援するんだよ！！！</vt:lpstr>
      <vt:lpstr>現在の工藤公康さん</vt:lpstr>
      <vt:lpstr>その時、ベイスターズの歴史が動いた　（DeNAがオーナーに）</vt:lpstr>
      <vt:lpstr>PowerPoint プレゼンテーション</vt:lpstr>
      <vt:lpstr>探索的データ分析によるペルソナの理解と →　ちょっとクラスタリングを使って、 　　なぜベイスターズが日本シリーズに進出できたか？　 　　を理解 　　 予測モデルの活用 →　ちょっと機械学習を使って、 　　誰のパフォーマンスが良かったかを考察</vt:lpstr>
      <vt:lpstr>第二章  考察①（躍進の理由）</vt:lpstr>
      <vt:lpstr>ウチには八百長するカネなんかないぞ！</vt:lpstr>
      <vt:lpstr>多数の準エース ＞ 少数の絶対的エース</vt:lpstr>
      <vt:lpstr>この2年間で何が変わったのか</vt:lpstr>
      <vt:lpstr>競って勝ったCS／負けたけど競った日本シリーズ</vt:lpstr>
      <vt:lpstr>ソフトバンクを苦しめた二人(日本シリーズ)</vt:lpstr>
      <vt:lpstr>第三章  考察②（優勝するために何が必要か?）</vt:lpstr>
      <vt:lpstr>優勝するために足りないもの</vt:lpstr>
      <vt:lpstr>リリーフ投手という人々</vt:lpstr>
      <vt:lpstr>上位球団は枚数を揃えている</vt:lpstr>
      <vt:lpstr>大魔神すぎるサファテ</vt:lpstr>
      <vt:lpstr>ベイスターズのリリーフ陣は成長しているか?</vt:lpstr>
      <vt:lpstr>特徴量の重要度</vt:lpstr>
      <vt:lpstr>ベイスターズのリリーフ陣の通信簿</vt:lpstr>
      <vt:lpstr>山﨑康晃は貴重な守護神</vt:lpstr>
      <vt:lpstr>第四章  まとめ</vt:lpstr>
      <vt:lpstr>出来たこと　→　今後やってみたいこと</vt:lpstr>
      <vt:lpstr>ビジネスインパクト（勝てば、観客はスタジアムに来る）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松本敬史</dc:creator>
  <cp:lastModifiedBy>松本敬史</cp:lastModifiedBy>
  <cp:revision>204</cp:revision>
  <dcterms:created xsi:type="dcterms:W3CDTF">2017-08-26T13:39:25Z</dcterms:created>
  <dcterms:modified xsi:type="dcterms:W3CDTF">2018-01-20T09:11:21Z</dcterms:modified>
</cp:coreProperties>
</file>