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3" r:id="rId2"/>
    <p:sldId id="257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FA2F7-AE8C-4768-9F76-92F8C87B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74EED30-5D08-49F4-B503-76E91D37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F3682-D073-4CDF-BD1E-C5321579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1F4CC-3AD2-4506-911F-5AB17A30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79243-25EA-4480-A728-280A2FFA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B54C-3A6E-442E-AC23-453C74DB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E0BD8-45B7-40A3-893D-5DF0CBD6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49A53-1477-4610-BD2E-A989BE74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A06BC-7311-4A9C-BED0-3B68FBB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61083-3FEC-4E75-9996-261F66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6F6EC1-82C2-44F1-AAF4-1DA735C8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366A9-4465-4F6D-8E19-D28E5592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9D14A-05DE-4240-A5C3-87FBBB1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FF04F-CB3E-4D37-81FA-1BA3CA4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1CC35-243E-4A25-9512-5BEAE06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30364-BA9B-46DF-A5CA-2A2964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7A2E1-E292-4B69-B2AB-74F335A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257EB-B798-4A06-BE1F-FA29A026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B80B-D83F-48E7-90B9-5B45B60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CD787-B7BD-4B33-A65F-69AB7A2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0E94-43AB-4A7B-ACE0-54D67D3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1F0C5-C9DE-44C4-BDD8-902500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785D4-8FD0-4849-B333-FFBCC9F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AC812-BF89-47F6-AA86-7CC7212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B5B6B-4A06-42F0-96F1-5C5DF03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443E-D805-4FBE-A424-D5EFA7E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788A9-F612-48A1-9FBF-7F8D6BBE6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F2641B-50B1-4E73-A8DD-86B4EBEC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98718-C69F-4291-9088-FFCADE1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4E797-5F89-4377-A60D-3606636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D802D-17DB-4A8B-A93A-6EF558B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04ED2-574B-4CA4-A495-543E237A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354DA-28EA-492A-B6D7-12277AC2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2AF0A-73C0-4B7F-874A-42070AD6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4C32EC-8129-4DCE-A080-00E1777B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ECCE25-8692-4680-AD8B-E38EAE65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9CFD7-61FC-4CCC-A0E3-1B53317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320B88-7E06-4B6C-B711-C5B7333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EA61B-8747-4AC1-AAC7-FA77147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EA12-356C-4956-813B-B63022E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841-99FB-48BD-98C2-7188982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82757-A2EB-4004-9E4B-2257147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27047-CA30-4CDF-96D7-B115DFB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3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28E60A-DA54-4DEE-97FF-93D9D49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5D8CC3-EC17-4034-B5B8-F3289CD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79BF-2304-4550-840F-E4FFC19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213F-9D4A-45B4-8225-E3E9143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86EF7-6C8E-4004-A7E0-FBE6759E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90521E-0605-4398-A934-E5E25E19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9BDBD-F002-4DF9-8F8D-9E6CB89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100B20-F6C8-4FA1-8AA8-BFDBAD3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CC150-F99F-49F2-A8C4-8927FB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CDCE-C90A-4009-B8E9-54C44BB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3A5F63-475B-4FA3-8D3A-4746716F4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67BE1-6DE6-472B-96D6-CFCF42BC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535C7-4CDB-4B2A-BDB4-3DFB2EE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8285B-CBC0-4C76-90DC-B0CE434F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F1C34-ABAB-4D9E-8080-53A0008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6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CA4320-F24A-4267-9F30-0952516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40AFD-09EA-4EC8-8848-9DED954F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6BC82-0FCB-4A88-A07A-7A7E0742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82774-F115-450F-A0D7-4292A37E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29EDF-2ABF-48A7-98BC-4439A8C6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インテグレーションステップ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6E46685-ADF5-4A5E-8056-AEC7B78C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プロジェクト計画</a:t>
            </a:r>
            <a:endParaRPr kumimoji="1" lang="en-US" altLang="ja-JP" sz="2000" dirty="0"/>
          </a:p>
          <a:p>
            <a:pPr algn="r"/>
            <a:endParaRPr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lang="en-US" altLang="ja-JP" sz="2000" dirty="0"/>
              <a:t>2017/12/2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0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リリーフ投手とは・・・</a:t>
            </a:r>
            <a:endParaRPr kumimoji="1" lang="ja-JP" altLang="en-US" sz="3600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429809"/>
            <a:ext cx="10515600" cy="2188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/>
              <a:t>いわゆる中継ぎ投手。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エース級を含む先発投手と違い、計画的な登板はなく、</a:t>
            </a:r>
            <a:endParaRPr lang="en-US" altLang="ja-JP" sz="1600" b="1" dirty="0"/>
          </a:p>
          <a:p>
            <a:r>
              <a:rPr lang="ja-JP" altLang="en-US" sz="1600" b="1" dirty="0"/>
              <a:t>ほぼ全試合（</a:t>
            </a:r>
            <a:r>
              <a:rPr lang="en-US" altLang="ja-JP" sz="1600" b="1" dirty="0"/>
              <a:t>142</a:t>
            </a:r>
            <a:r>
              <a:rPr lang="ja-JP" altLang="en-US" sz="1600" b="1" dirty="0"/>
              <a:t>試合）スタンバイし、短いイニング（回）を抑えることを求められる。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先発投手として活躍できなかった選手が配置転換されるケースが多く、</a:t>
            </a:r>
            <a:endParaRPr lang="en-US" altLang="ja-JP" sz="1600" b="1" dirty="0"/>
          </a:p>
          <a:p>
            <a:r>
              <a:rPr lang="ja-JP" altLang="en-US" sz="1600" b="1" dirty="0"/>
              <a:t>登板も短いイニングであることから、「抑えて当たり前、打たれるとバッシング」される傾向があり、</a:t>
            </a:r>
            <a:endParaRPr lang="en-US" altLang="ja-JP" sz="1600" b="1" dirty="0"/>
          </a:p>
          <a:p>
            <a:r>
              <a:rPr lang="ja-JP" altLang="en-US" sz="1600" b="1" dirty="0"/>
              <a:t>体力・精神力ともにタフさが求められる。</a:t>
            </a:r>
            <a:endParaRPr lang="en-US" altLang="ja-JP" sz="1600" b="1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A89659E-FBBA-41B1-8FC5-74CEE5C9EB68}"/>
              </a:ext>
            </a:extLst>
          </p:cNvPr>
          <p:cNvSpPr txBox="1">
            <a:spLocks/>
          </p:cNvSpPr>
          <p:nvPr/>
        </p:nvSpPr>
        <p:spPr>
          <a:xfrm>
            <a:off x="7303537" y="496225"/>
            <a:ext cx="4888463" cy="1064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latin typeface="HG行書体" panose="03000609000000000000" pitchFamily="65" charset="-128"/>
                <a:ea typeface="HG行書体" panose="03000609000000000000" pitchFamily="65" charset="-128"/>
              </a:rPr>
              <a:t>毎日、毎日、僕らはマウンドの～、</a:t>
            </a:r>
            <a:endParaRPr lang="en-US" altLang="ja-JP" sz="20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000" b="1" dirty="0">
                <a:latin typeface="HG行書体" panose="03000609000000000000" pitchFamily="65" charset="-128"/>
                <a:ea typeface="HG行書体" panose="03000609000000000000" pitchFamily="65" charset="-128"/>
              </a:rPr>
              <a:t>上～で、焼かれて～、</a:t>
            </a:r>
            <a:endParaRPr lang="en-US" altLang="ja-JP" sz="20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000" b="1" dirty="0">
                <a:latin typeface="HG行書体" panose="03000609000000000000" pitchFamily="65" charset="-128"/>
                <a:ea typeface="HG行書体" panose="03000609000000000000" pitchFamily="65" charset="-128"/>
              </a:rPr>
              <a:t>嫌になっちゃうよ～</a:t>
            </a:r>
            <a:endParaRPr lang="en-US" altLang="ja-JP" sz="20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1EDFF55-CBC5-47CE-8753-A6485DA99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5466"/>
              </p:ext>
            </p:extLst>
          </p:nvPr>
        </p:nvGraphicFramePr>
        <p:xfrm>
          <a:off x="913234" y="3354341"/>
          <a:ext cx="10440567" cy="21885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5771">
                  <a:extLst>
                    <a:ext uri="{9D8B030D-6E8A-4147-A177-3AD203B41FA5}">
                      <a16:colId xmlns:a16="http://schemas.microsoft.com/office/drawing/2014/main" val="2197187368"/>
                    </a:ext>
                  </a:extLst>
                </a:gridCol>
                <a:gridCol w="4697398">
                  <a:extLst>
                    <a:ext uri="{9D8B030D-6E8A-4147-A177-3AD203B41FA5}">
                      <a16:colId xmlns:a16="http://schemas.microsoft.com/office/drawing/2014/main" val="3986509960"/>
                    </a:ext>
                  </a:extLst>
                </a:gridCol>
                <a:gridCol w="4697398">
                  <a:extLst>
                    <a:ext uri="{9D8B030D-6E8A-4147-A177-3AD203B41FA5}">
                      <a16:colId xmlns:a16="http://schemas.microsoft.com/office/drawing/2014/main" val="3501145310"/>
                    </a:ext>
                  </a:extLst>
                </a:gridCol>
              </a:tblGrid>
              <a:tr h="2735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先発投手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リリーフ投手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85312"/>
                  </a:ext>
                </a:extLst>
              </a:tr>
              <a:tr h="2735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役割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r>
                        <a:rPr lang="ja-JP" altLang="en-US" sz="1400" u="none" strike="noStrike">
                          <a:effectLst/>
                        </a:rPr>
                        <a:t>試合を初回から投げて試合を作る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どのシチュエーションから登板して抑える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2921044"/>
                  </a:ext>
                </a:extLst>
              </a:tr>
              <a:tr h="2735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出場数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>
                          <a:effectLst/>
                        </a:rPr>
                        <a:t>20</a:t>
                      </a:r>
                      <a:r>
                        <a:rPr lang="ja-JP" altLang="en-US" sz="1400" u="none" strike="noStrike">
                          <a:effectLst/>
                        </a:rPr>
                        <a:t>～</a:t>
                      </a:r>
                      <a:r>
                        <a:rPr lang="en-US" altLang="ja-JP" sz="1400" u="none" strike="noStrike">
                          <a:effectLst/>
                        </a:rPr>
                        <a:t>30</a:t>
                      </a:r>
                      <a:r>
                        <a:rPr lang="ja-JP" altLang="en-US" sz="1400" u="none" strike="noStrike">
                          <a:effectLst/>
                        </a:rPr>
                        <a:t>試合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>
                          <a:effectLst/>
                        </a:rPr>
                        <a:t>50</a:t>
                      </a:r>
                      <a:r>
                        <a:rPr lang="ja-JP" altLang="en-US" sz="1400" u="none" strike="noStrike">
                          <a:effectLst/>
                        </a:rPr>
                        <a:t>～</a:t>
                      </a:r>
                      <a:r>
                        <a:rPr lang="en-US" altLang="ja-JP" sz="1400" u="none" strike="noStrike">
                          <a:effectLst/>
                        </a:rPr>
                        <a:t>60</a:t>
                      </a:r>
                      <a:r>
                        <a:rPr lang="ja-JP" altLang="en-US" sz="1400" u="none" strike="noStrike">
                          <a:effectLst/>
                        </a:rPr>
                        <a:t>試合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713611"/>
                  </a:ext>
                </a:extLst>
              </a:tr>
              <a:tr h="2735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出勤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r>
                        <a:rPr lang="ja-JP" altLang="en-US" sz="1400" u="none" strike="noStrike">
                          <a:effectLst/>
                        </a:rPr>
                        <a:t>週間に</a:t>
                      </a:r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r>
                        <a:rPr lang="ja-JP" altLang="en-US" sz="1400" u="none" strike="noStrike">
                          <a:effectLst/>
                        </a:rPr>
                        <a:t>試合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全試合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6103117"/>
                  </a:ext>
                </a:extLst>
              </a:tr>
              <a:tr h="5471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合格点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（</a:t>
                      </a:r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r>
                        <a:rPr lang="ja-JP" altLang="en-US" sz="1400" u="none" strike="noStrike">
                          <a:effectLst/>
                        </a:rPr>
                        <a:t>試合）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>
                          <a:effectLst/>
                        </a:rPr>
                        <a:t>6</a:t>
                      </a:r>
                      <a:r>
                        <a:rPr lang="ja-JP" altLang="en-US" sz="1400" u="none" strike="noStrike">
                          <a:effectLst/>
                        </a:rPr>
                        <a:t>回を</a:t>
                      </a:r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r>
                        <a:rPr lang="ja-JP" altLang="en-US" sz="1400" u="none" strike="noStrike">
                          <a:effectLst/>
                        </a:rPr>
                        <a:t>失点以内でクオリティスタート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失点したら、「喝」！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4429952"/>
                  </a:ext>
                </a:extLst>
              </a:tr>
              <a:tr h="5471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主な選手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ダルビッシュ有、田中将大、岩隈久志、前田健太、大谷翔平、菅野智之、野茂英雄（元祖メジャー）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上原浩治、藤川球児、サファテ、松井裕樹、山﨑康晃、佐々木主浩（ハマの大魔神）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5542942"/>
                  </a:ext>
                </a:extLst>
              </a:tr>
            </a:tbl>
          </a:graphicData>
        </a:graphic>
      </p:graphicFrame>
      <p:sp>
        <p:nvSpPr>
          <p:cNvPr id="12" name="タイトル 1">
            <a:extLst>
              <a:ext uri="{FF2B5EF4-FFF2-40B4-BE49-F238E27FC236}">
                <a16:creationId xmlns:a16="http://schemas.microsoft.com/office/drawing/2014/main" id="{A791C5C0-2C07-41D4-8621-E8A4637F1052}"/>
              </a:ext>
            </a:extLst>
          </p:cNvPr>
          <p:cNvSpPr txBox="1">
            <a:spLocks/>
          </p:cNvSpPr>
          <p:nvPr/>
        </p:nvSpPr>
        <p:spPr>
          <a:xfrm>
            <a:off x="913234" y="5663153"/>
            <a:ext cx="10515600" cy="1064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FF0000"/>
                </a:solidFill>
              </a:rPr>
              <a:t>開幕当初は、絶好調だったリリーフ投手も、長いシーズンを連投すると疲弊し、攻略されることが増えてくる。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b="1" dirty="0">
                <a:solidFill>
                  <a:srgbClr val="FF0000"/>
                </a:solidFill>
              </a:rPr>
              <a:t>その中で</a:t>
            </a:r>
            <a:r>
              <a:rPr lang="en-US" altLang="ja-JP" sz="1600" b="1" dirty="0">
                <a:solidFill>
                  <a:srgbClr val="FF0000"/>
                </a:solidFill>
              </a:rPr>
              <a:t>1</a:t>
            </a:r>
            <a:r>
              <a:rPr lang="ja-JP" altLang="en-US" sz="1600" b="1" dirty="0">
                <a:solidFill>
                  <a:srgbClr val="FF0000"/>
                </a:solidFill>
              </a:rPr>
              <a:t>年間リリーフエースとして生き残れる投手は一握り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b="1" dirty="0">
                <a:solidFill>
                  <a:srgbClr val="FF0000"/>
                </a:solidFill>
              </a:rPr>
              <a:t>⇒　データサイエンスの力で、リリーフ投手の失点する要因を除外できないか？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1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ということで、プロジェクトのテーマ</a:t>
            </a:r>
            <a:endParaRPr kumimoji="1" lang="ja-JP" altLang="en-US" sz="3600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60444"/>
            <a:ext cx="10515600" cy="930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目的：</a:t>
            </a:r>
            <a:r>
              <a:rPr lang="en-US" altLang="ja-JP" sz="2000" b="1" dirty="0"/>
              <a:t>	</a:t>
            </a:r>
            <a:r>
              <a:rPr lang="ja-JP" altLang="en-US" sz="2000" b="1" dirty="0"/>
              <a:t>攻略されないリリーフ陣の構築・運用（横浜</a:t>
            </a:r>
            <a:r>
              <a:rPr lang="en-US" altLang="ja-JP" sz="2000" b="1" dirty="0" err="1"/>
              <a:t>DeNA</a:t>
            </a:r>
            <a:r>
              <a:rPr lang="ja-JP" altLang="en-US" sz="2000" b="1" dirty="0"/>
              <a:t>ベイスターズ）</a:t>
            </a:r>
            <a:endParaRPr lang="en-US" altLang="ja-JP" sz="2000" b="1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679683A-8EF8-4106-87F5-8251FA2E5DAB}"/>
              </a:ext>
            </a:extLst>
          </p:cNvPr>
          <p:cNvGrpSpPr/>
          <p:nvPr/>
        </p:nvGrpSpPr>
        <p:grpSpPr>
          <a:xfrm>
            <a:off x="1334269" y="2323319"/>
            <a:ext cx="4021493" cy="1875455"/>
            <a:chOff x="1380930" y="2929812"/>
            <a:chExt cx="4021493" cy="295868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FFD3A20-0856-4F7C-8B67-63952E5083C8}"/>
                </a:ext>
              </a:extLst>
            </p:cNvPr>
            <p:cNvSpPr/>
            <p:nvPr/>
          </p:nvSpPr>
          <p:spPr>
            <a:xfrm>
              <a:off x="1380930" y="2929812"/>
              <a:ext cx="4021493" cy="7507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1.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 機械学習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E285B2-7B38-4A65-B7E5-6791C45E5D0A}"/>
                </a:ext>
              </a:extLst>
            </p:cNvPr>
            <p:cNvSpPr/>
            <p:nvPr/>
          </p:nvSpPr>
          <p:spPr>
            <a:xfrm>
              <a:off x="1380930" y="3689296"/>
              <a:ext cx="4021493" cy="21992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2017</a:t>
              </a:r>
              <a:r>
                <a:rPr kumimoji="1" lang="ja-JP" altLang="en-US" dirty="0"/>
                <a:t>年のプロ野球のデータを</a:t>
              </a:r>
              <a:r>
                <a:rPr lang="ja-JP" altLang="en-US" dirty="0"/>
                <a:t>用い、失点に結び付く要因を特徴量として、リリーフ投手の失点を予測</a:t>
              </a:r>
              <a:endParaRPr lang="en-US" altLang="ja-JP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2A1CA8B-B18E-4AB7-AD0F-60CBA9D7707A}"/>
              </a:ext>
            </a:extLst>
          </p:cNvPr>
          <p:cNvGrpSpPr/>
          <p:nvPr/>
        </p:nvGrpSpPr>
        <p:grpSpPr>
          <a:xfrm>
            <a:off x="6789579" y="2323319"/>
            <a:ext cx="4021493" cy="1875455"/>
            <a:chOff x="1380930" y="2929812"/>
            <a:chExt cx="4021493" cy="295868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F054AF-E509-42BC-905B-742C905178A2}"/>
                </a:ext>
              </a:extLst>
            </p:cNvPr>
            <p:cNvSpPr/>
            <p:nvPr/>
          </p:nvSpPr>
          <p:spPr>
            <a:xfrm>
              <a:off x="1380930" y="2929812"/>
              <a:ext cx="4021493" cy="7507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2</a:t>
              </a:r>
              <a:r>
                <a:rPr kumimoji="1" lang="en-US" altLang="ja-JP" dirty="0">
                  <a:solidFill>
                    <a:schemeClr val="bg1"/>
                  </a:solidFill>
                </a:rPr>
                <a:t>.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 最適化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4E393BF-3889-4685-BBAF-2ECD298D0F20}"/>
                </a:ext>
              </a:extLst>
            </p:cNvPr>
            <p:cNvSpPr/>
            <p:nvPr/>
          </p:nvSpPr>
          <p:spPr>
            <a:xfrm>
              <a:off x="1380930" y="3689296"/>
              <a:ext cx="4021493" cy="21992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機械学習で見出した説明変数を元に、リリーフ投手の失点を最小化</a:t>
              </a:r>
              <a:endParaRPr lang="en-US" altLang="ja-JP" dirty="0"/>
            </a:p>
          </p:txBody>
        </p:sp>
      </p:grpSp>
      <p:sp>
        <p:nvSpPr>
          <p:cNvPr id="7" name="矢印: 右 6">
            <a:extLst>
              <a:ext uri="{FF2B5EF4-FFF2-40B4-BE49-F238E27FC236}">
                <a16:creationId xmlns:a16="http://schemas.microsoft.com/office/drawing/2014/main" id="{D88CDC6C-F24D-4B75-B256-5483F3FFA3CF}"/>
              </a:ext>
            </a:extLst>
          </p:cNvPr>
          <p:cNvSpPr/>
          <p:nvPr/>
        </p:nvSpPr>
        <p:spPr>
          <a:xfrm>
            <a:off x="5741436" y="3133197"/>
            <a:ext cx="709127" cy="73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BB421BE5-D461-4C82-8714-FE191EC757A3}"/>
              </a:ext>
            </a:extLst>
          </p:cNvPr>
          <p:cNvSpPr txBox="1">
            <a:spLocks/>
          </p:cNvSpPr>
          <p:nvPr/>
        </p:nvSpPr>
        <p:spPr>
          <a:xfrm>
            <a:off x="1334269" y="4627976"/>
            <a:ext cx="9476803" cy="1838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>
                <a:latin typeface="+mn-lt"/>
              </a:rPr>
              <a:t>＜仮説＞</a:t>
            </a:r>
            <a:endParaRPr lang="en-US" altLang="ja-JP" sz="1800" b="1" dirty="0">
              <a:latin typeface="+mn-lt"/>
            </a:endParaRPr>
          </a:p>
          <a:p>
            <a:r>
              <a:rPr lang="ja-JP" altLang="en-US" sz="1800" b="1" dirty="0">
                <a:latin typeface="+mn-lt"/>
              </a:rPr>
              <a:t>どんなリリーフ投手でも、失点には、下記のように何かの条件がある。</a:t>
            </a:r>
          </a:p>
          <a:p>
            <a:r>
              <a:rPr lang="ja-JP" altLang="en-US" sz="1800" b="1" dirty="0">
                <a:latin typeface="+mn-lt"/>
              </a:rPr>
              <a:t>その条件を回避すれば、限りなく失点しないリリーフ陣が構築・運用できる。</a:t>
            </a:r>
          </a:p>
          <a:p>
            <a:r>
              <a:rPr lang="ja-JP" altLang="en-US" sz="1800" b="1" dirty="0">
                <a:latin typeface="+mn-lt"/>
              </a:rPr>
              <a:t>　</a:t>
            </a:r>
            <a:r>
              <a:rPr lang="en-US" altLang="ja-JP" sz="1800" b="1" dirty="0">
                <a:latin typeface="+mn-lt"/>
              </a:rPr>
              <a:t>1.</a:t>
            </a:r>
            <a:r>
              <a:rPr lang="ja-JP" altLang="en-US" sz="1800" b="1" dirty="0">
                <a:latin typeface="+mn-lt"/>
              </a:rPr>
              <a:t>　</a:t>
            </a:r>
            <a:r>
              <a:rPr lang="en-US" altLang="ja-JP" sz="1800" b="1" dirty="0">
                <a:latin typeface="+mn-lt"/>
              </a:rPr>
              <a:t>n</a:t>
            </a:r>
            <a:r>
              <a:rPr lang="ja-JP" altLang="en-US" sz="1800" b="1" dirty="0">
                <a:latin typeface="+mn-lt"/>
              </a:rPr>
              <a:t>日連投すると打たれる。</a:t>
            </a:r>
          </a:p>
          <a:p>
            <a:r>
              <a:rPr lang="ja-JP" altLang="en-US" sz="1800" b="1" dirty="0">
                <a:latin typeface="+mn-lt"/>
              </a:rPr>
              <a:t>　</a:t>
            </a:r>
            <a:r>
              <a:rPr lang="en-US" altLang="ja-JP" sz="1800" b="1" dirty="0">
                <a:latin typeface="+mn-lt"/>
              </a:rPr>
              <a:t>2.</a:t>
            </a:r>
            <a:r>
              <a:rPr lang="ja-JP" altLang="en-US" sz="1800" b="1" dirty="0">
                <a:latin typeface="+mn-lt"/>
              </a:rPr>
              <a:t>　過去</a:t>
            </a:r>
            <a:r>
              <a:rPr lang="en-US" altLang="ja-JP" sz="1800" b="1" dirty="0">
                <a:latin typeface="+mn-lt"/>
              </a:rPr>
              <a:t>n</a:t>
            </a:r>
            <a:r>
              <a:rPr lang="ja-JP" altLang="en-US" sz="1800" b="1" dirty="0">
                <a:latin typeface="+mn-lt"/>
              </a:rPr>
              <a:t>試合以内に</a:t>
            </a:r>
            <a:r>
              <a:rPr lang="en-US" altLang="ja-JP" sz="1800" b="1" dirty="0">
                <a:latin typeface="+mn-lt"/>
              </a:rPr>
              <a:t>n</a:t>
            </a:r>
            <a:r>
              <a:rPr lang="ja-JP" altLang="en-US" sz="1800" b="1" dirty="0">
                <a:latin typeface="+mn-lt"/>
              </a:rPr>
              <a:t>球以上投げると打たれる。</a:t>
            </a:r>
            <a:endParaRPr lang="en-US" altLang="ja-JP" sz="1800" b="1" dirty="0">
              <a:latin typeface="+mn-lt"/>
            </a:endParaRPr>
          </a:p>
          <a:p>
            <a:r>
              <a:rPr lang="ja-JP" altLang="en-US" sz="1800" b="1" dirty="0">
                <a:latin typeface="+mn-lt"/>
              </a:rPr>
              <a:t>　</a:t>
            </a:r>
            <a:r>
              <a:rPr lang="en-US" altLang="ja-JP" sz="1800" b="1" dirty="0">
                <a:latin typeface="+mn-lt"/>
              </a:rPr>
              <a:t>3.</a:t>
            </a:r>
            <a:r>
              <a:rPr lang="ja-JP" altLang="en-US" sz="1800" b="1" dirty="0">
                <a:latin typeface="+mn-lt"/>
              </a:rPr>
              <a:t>　三振が取れなくなってきたら、失点しやすくなる。</a:t>
            </a:r>
          </a:p>
          <a:p>
            <a:r>
              <a:rPr lang="ja-JP" altLang="en-US" sz="1800" b="1" dirty="0">
                <a:latin typeface="+mn-lt"/>
              </a:rPr>
              <a:t>　</a:t>
            </a:r>
            <a:r>
              <a:rPr lang="en-US" altLang="ja-JP" sz="1800" b="1" dirty="0">
                <a:latin typeface="+mn-lt"/>
              </a:rPr>
              <a:t>4.</a:t>
            </a:r>
            <a:r>
              <a:rPr lang="ja-JP" altLang="en-US" sz="1800" b="1" dirty="0">
                <a:latin typeface="+mn-lt"/>
              </a:rPr>
              <a:t>　最高球速が</a:t>
            </a:r>
            <a:r>
              <a:rPr lang="en-US" altLang="ja-JP" sz="1800" b="1" dirty="0">
                <a:latin typeface="+mn-lt"/>
              </a:rPr>
              <a:t>n</a:t>
            </a:r>
            <a:r>
              <a:rPr lang="ja-JP" altLang="en-US" sz="1800" b="1" dirty="0">
                <a:latin typeface="+mn-lt"/>
              </a:rPr>
              <a:t>㎞落ちると失点する。</a:t>
            </a:r>
            <a:endParaRPr lang="en-US" altLang="ja-JP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57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スケジュールと環境</a:t>
            </a:r>
            <a:endParaRPr kumimoji="1" lang="ja-JP" altLang="en-US" sz="3600" b="1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51F3B56-4211-4854-8C0F-109463287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27966"/>
              </p:ext>
            </p:extLst>
          </p:nvPr>
        </p:nvGraphicFramePr>
        <p:xfrm>
          <a:off x="6096000" y="1633416"/>
          <a:ext cx="5422641" cy="32229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36845">
                  <a:extLst>
                    <a:ext uri="{9D8B030D-6E8A-4147-A177-3AD203B41FA5}">
                      <a16:colId xmlns:a16="http://schemas.microsoft.com/office/drawing/2014/main" val="928474770"/>
                    </a:ext>
                  </a:extLst>
                </a:gridCol>
                <a:gridCol w="2985796">
                  <a:extLst>
                    <a:ext uri="{9D8B030D-6E8A-4147-A177-3AD203B41FA5}">
                      <a16:colId xmlns:a16="http://schemas.microsoft.com/office/drawing/2014/main" val="1271151790"/>
                    </a:ext>
                  </a:extLst>
                </a:gridCol>
              </a:tblGrid>
              <a:tr h="5371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データ収集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u="none" strike="noStrike" dirty="0">
                          <a:effectLst/>
                        </a:rPr>
                        <a:t>プロ野球データ</a:t>
                      </a:r>
                      <a:r>
                        <a:rPr lang="en-US" altLang="ja-JP" sz="1600" u="none" strike="noStrike" dirty="0">
                          <a:effectLst/>
                        </a:rPr>
                        <a:t>Freak</a:t>
                      </a:r>
                      <a:br>
                        <a:rPr lang="en-US" altLang="ja-JP" sz="1600" u="none" strike="noStrike" dirty="0">
                          <a:effectLst/>
                        </a:rPr>
                      </a:br>
                      <a:r>
                        <a:rPr lang="ja-JP" altLang="en-US" sz="1600" u="none" strike="noStrike" dirty="0">
                          <a:effectLst/>
                        </a:rPr>
                        <a:t>データで楽しむプロ野球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3768386"/>
                  </a:ext>
                </a:extLst>
              </a:tr>
              <a:tr h="5371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データベース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PostgreSQL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28945"/>
                  </a:ext>
                </a:extLst>
              </a:tr>
              <a:tr h="5371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データ前処理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Python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0986738"/>
                  </a:ext>
                </a:extLst>
              </a:tr>
              <a:tr h="5371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機械学習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Python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3679142"/>
                  </a:ext>
                </a:extLst>
              </a:tr>
              <a:tr h="5371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最適化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Python</a:t>
                      </a:r>
                      <a:r>
                        <a:rPr lang="ja-JP" alt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＋</a:t>
                      </a:r>
                      <a:r>
                        <a:rPr lang="ja-JP" alt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Pulp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1585844"/>
                  </a:ext>
                </a:extLst>
              </a:tr>
              <a:tr h="53715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プレゼンテーション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PowerPoint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9682489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584BCE0-AB5A-4AF7-A30A-457E6299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92894"/>
              </p:ext>
            </p:extLst>
          </p:nvPr>
        </p:nvGraphicFramePr>
        <p:xfrm>
          <a:off x="838200" y="1633416"/>
          <a:ext cx="4624614" cy="32229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6966">
                  <a:extLst>
                    <a:ext uri="{9D8B030D-6E8A-4147-A177-3AD203B41FA5}">
                      <a16:colId xmlns:a16="http://schemas.microsoft.com/office/drawing/2014/main" val="3212149077"/>
                    </a:ext>
                  </a:extLst>
                </a:gridCol>
                <a:gridCol w="3126239">
                  <a:extLst>
                    <a:ext uri="{9D8B030D-6E8A-4147-A177-3AD203B41FA5}">
                      <a16:colId xmlns:a16="http://schemas.microsoft.com/office/drawing/2014/main" val="4223953876"/>
                    </a:ext>
                  </a:extLst>
                </a:gridCol>
                <a:gridCol w="1091409">
                  <a:extLst>
                    <a:ext uri="{9D8B030D-6E8A-4147-A177-3AD203B41FA5}">
                      <a16:colId xmlns:a16="http://schemas.microsoft.com/office/drawing/2014/main" val="2757325056"/>
                    </a:ext>
                  </a:extLst>
                </a:gridCol>
              </a:tblGrid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行程</a:t>
                      </a:r>
                      <a:endParaRPr lang="ja-JP" altLang="en-US" sz="1600" b="0" i="0" u="none" strike="noStrike">
                        <a:solidFill>
                          <a:schemeClr val="bg1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予定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3843"/>
                  </a:ext>
                </a:extLst>
              </a:tr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データ収集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600" u="none" strike="noStrike">
                          <a:effectLst/>
                        </a:rPr>
                        <a:t>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1222108"/>
                  </a:ext>
                </a:extLst>
              </a:tr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データの前処理・特徴量の検討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</a:rPr>
                        <a:t>12/3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9882477"/>
                  </a:ext>
                </a:extLst>
              </a:tr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機械学習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</a:rPr>
                        <a:t>12/10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4790815"/>
                  </a:ext>
                </a:extLst>
              </a:tr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最適化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</a:rPr>
                        <a:t>12/17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643658"/>
                  </a:ext>
                </a:extLst>
              </a:tr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プレゼン準備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</a:rPr>
                        <a:t>12/22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824270"/>
                  </a:ext>
                </a:extLst>
              </a:tr>
              <a:tr h="4604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最終発表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</a:rPr>
                        <a:t>12/23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5243542"/>
                  </a:ext>
                </a:extLst>
              </a:tr>
            </a:tbl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30AA0F09-2931-4B93-B6E3-622CE7BA2149}"/>
              </a:ext>
            </a:extLst>
          </p:cNvPr>
          <p:cNvSpPr txBox="1">
            <a:spLocks/>
          </p:cNvSpPr>
          <p:nvPr/>
        </p:nvSpPr>
        <p:spPr>
          <a:xfrm>
            <a:off x="1154793" y="5411754"/>
            <a:ext cx="9476803" cy="1081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>
                <a:latin typeface="+mn-lt"/>
              </a:rPr>
              <a:t>＜＋</a:t>
            </a:r>
            <a:r>
              <a:rPr lang="en-US" altLang="ja-JP" sz="1800" b="1" dirty="0">
                <a:latin typeface="+mn-lt"/>
              </a:rPr>
              <a:t>α</a:t>
            </a:r>
            <a:r>
              <a:rPr lang="ja-JP" altLang="en-US" sz="1800" b="1" dirty="0">
                <a:latin typeface="+mn-lt"/>
              </a:rPr>
              <a:t>＞</a:t>
            </a:r>
            <a:endParaRPr lang="en-US" altLang="ja-JP" sz="1800" b="1" dirty="0">
              <a:latin typeface="+mn-lt"/>
            </a:endParaRPr>
          </a:p>
          <a:p>
            <a:r>
              <a:rPr lang="ja-JP" altLang="en-US" sz="1800" b="1" dirty="0">
                <a:latin typeface="+mn-lt"/>
              </a:rPr>
              <a:t>　・セイバーメトリクス</a:t>
            </a:r>
            <a:endParaRPr lang="en-US" altLang="ja-JP" sz="1800" b="1" dirty="0">
              <a:latin typeface="+mn-lt"/>
            </a:endParaRPr>
          </a:p>
          <a:p>
            <a:r>
              <a:rPr lang="ja-JP" altLang="en-US" sz="1800" b="1" dirty="0">
                <a:latin typeface="+mn-lt"/>
              </a:rPr>
              <a:t>　・野球</a:t>
            </a:r>
            <a:r>
              <a:rPr lang="en-US" altLang="ja-JP" sz="1800" b="1" dirty="0">
                <a:latin typeface="+mn-lt"/>
              </a:rPr>
              <a:t>Hack</a:t>
            </a:r>
            <a:r>
              <a:rPr lang="ja-JP" altLang="en-US" sz="1800" b="1" dirty="0">
                <a:latin typeface="+mn-lt"/>
              </a:rPr>
              <a:t>！</a:t>
            </a:r>
            <a:endParaRPr lang="en-US" altLang="ja-JP" sz="1800" b="1" dirty="0">
              <a:latin typeface="+mn-lt"/>
            </a:endParaRPr>
          </a:p>
          <a:p>
            <a:endParaRPr lang="ja-JP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580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A744A8-335F-4E3C-A0DC-2D9A4C4B338B}"/>
              </a:ext>
            </a:extLst>
          </p:cNvPr>
          <p:cNvSpPr txBox="1"/>
          <p:nvPr/>
        </p:nvSpPr>
        <p:spPr>
          <a:xfrm>
            <a:off x="2216727" y="2946400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C2C24B-454F-4BB3-860E-7240041B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1" y="2114250"/>
            <a:ext cx="10695837" cy="26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プロジェクトのテーマは・・・</a:t>
            </a:r>
            <a:endParaRPr kumimoji="1" lang="ja-JP" altLang="en-US" sz="36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1557D3-5FE0-427E-9DFD-A0DAE465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361037"/>
            <a:ext cx="7543800" cy="5029200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3AFC8ED-D41D-48B7-92D2-C5843CD5EEBB}"/>
              </a:ext>
            </a:extLst>
          </p:cNvPr>
          <p:cNvSpPr/>
          <p:nvPr/>
        </p:nvSpPr>
        <p:spPr>
          <a:xfrm>
            <a:off x="8813743" y="847853"/>
            <a:ext cx="2108313" cy="1026368"/>
          </a:xfrm>
          <a:prstGeom prst="wedgeRectCallout">
            <a:avLst>
              <a:gd name="adj1" fmla="val -43663"/>
              <a:gd name="adj2" fmla="val 9795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accent1"/>
                  </a:solidFill>
                </a:ln>
              </a:rPr>
              <a:t>野球です！</a:t>
            </a:r>
          </a:p>
        </p:txBody>
      </p:sp>
    </p:spTree>
    <p:extLst>
      <p:ext uri="{BB962C8B-B14F-4D97-AF65-F5344CB8AC3E}">
        <p14:creationId xmlns:p14="http://schemas.microsoft.com/office/powerpoint/2010/main" val="343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自己紹介</a:t>
            </a:r>
            <a:endParaRPr kumimoji="1" lang="ja-JP" altLang="en-US" sz="3600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60443"/>
            <a:ext cx="10515600" cy="493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/>
              <a:t>出身：</a:t>
            </a:r>
            <a:r>
              <a:rPr lang="en-US" altLang="ja-JP" sz="1600" b="1" dirty="0"/>
              <a:t>	</a:t>
            </a:r>
            <a:r>
              <a:rPr lang="ja-JP" altLang="en-US" sz="1600" b="1" dirty="0"/>
              <a:t>　　　　　 横浜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好きなスポーツ：　　プロ野球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好きなチーム：　　　横浜</a:t>
            </a:r>
            <a:r>
              <a:rPr lang="en-US" altLang="ja-JP" sz="1600" b="1" dirty="0" err="1"/>
              <a:t>DeNA</a:t>
            </a:r>
            <a:r>
              <a:rPr lang="ja-JP" altLang="en-US" sz="1600" b="1" dirty="0"/>
              <a:t>ベイスターズ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好きな色：　　　　　青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好きな弁当：　　　　シウマイ弁当（崎陽軒）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好きなスイーツ：　　缶詰のみかんをかき氷にかけたもの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愛用ユニフォーム：　</a:t>
            </a:r>
            <a:r>
              <a:rPr lang="en-US" altLang="ja-JP" sz="1600" b="1" dirty="0"/>
              <a:t>18. </a:t>
            </a:r>
            <a:r>
              <a:rPr lang="ja-JP" altLang="en-US" sz="1600" b="1" dirty="0"/>
              <a:t>三浦　大輔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好きな選手：　　　　ベイスターズの選手　＋　他球団に移籍して問題を起こしてくれる「</a:t>
            </a:r>
            <a:r>
              <a:rPr lang="en-US" altLang="ja-JP" sz="1600" b="1" dirty="0"/>
              <a:t>Y</a:t>
            </a:r>
            <a:r>
              <a:rPr lang="ja-JP" altLang="en-US" sz="1600" b="1" dirty="0"/>
              <a:t>口 俊」のような投手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嫌いな選手：　　　　ベイスターズから移籍して、ベイスターズ戦だけ活躍する「</a:t>
            </a:r>
            <a:r>
              <a:rPr lang="en-US" altLang="ja-JP" sz="1600" b="1" dirty="0"/>
              <a:t>M</a:t>
            </a:r>
            <a:r>
              <a:rPr lang="ja-JP" altLang="en-US" sz="1600" b="1" dirty="0"/>
              <a:t>田 修一」のような打者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思い出の試合：　　　</a:t>
            </a:r>
            <a:r>
              <a:rPr lang="en-US" altLang="ja-JP" sz="1600" b="1" dirty="0"/>
              <a:t>1998</a:t>
            </a:r>
            <a:r>
              <a:rPr lang="ja-JP" altLang="en-US" sz="1600" b="1" dirty="0"/>
              <a:t>年 日本シリーズ第</a:t>
            </a:r>
            <a:r>
              <a:rPr lang="en-US" altLang="ja-JP" sz="1600" b="1" dirty="0"/>
              <a:t>2</a:t>
            </a:r>
            <a:r>
              <a:rPr lang="ja-JP" altLang="en-US" sz="1600" b="1" dirty="0"/>
              <a:t>戦（</a:t>
            </a:r>
            <a:r>
              <a:rPr lang="en-US" altLang="ja-JP" sz="1600" b="1" dirty="0"/>
              <a:t>vs</a:t>
            </a:r>
            <a:r>
              <a:rPr lang="ja-JP" altLang="en-US" sz="1600" b="1" dirty="0"/>
              <a:t> 西武ライオンズ）</a:t>
            </a:r>
            <a:endParaRPr lang="en-US" altLang="ja-JP" sz="1600" b="1" dirty="0"/>
          </a:p>
          <a:p>
            <a:endParaRPr lang="en-US" altLang="ja-JP" sz="16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AC94D2-4C0F-429A-BB25-8CDC1083D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35" y="2643889"/>
            <a:ext cx="2305050" cy="1981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364706-4CAE-4754-A5CA-77264A0CC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10" y="814629"/>
            <a:ext cx="2676525" cy="170497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F04DA66-7F2D-4C51-890C-BF0E408C9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848735"/>
            <a:ext cx="2133600" cy="14234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03C45E-4D1B-4E6E-A863-18E8F5D55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1" y="2114250"/>
            <a:ext cx="10695837" cy="26294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82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横浜</a:t>
            </a:r>
            <a:r>
              <a:rPr kumimoji="1" lang="en-US" altLang="ja-JP" sz="3600" b="1" dirty="0" err="1"/>
              <a:t>DeNA</a:t>
            </a:r>
            <a:r>
              <a:rPr kumimoji="1" lang="ja-JP" altLang="en-US" sz="3600" b="1" dirty="0"/>
              <a:t>ベイスターズとは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19BF16D-CF6F-4AD5-88D4-6D3E003E66E6}"/>
              </a:ext>
            </a:extLst>
          </p:cNvPr>
          <p:cNvGrpSpPr/>
          <p:nvPr/>
        </p:nvGrpSpPr>
        <p:grpSpPr>
          <a:xfrm>
            <a:off x="1356964" y="1389509"/>
            <a:ext cx="2525109" cy="2139989"/>
            <a:chOff x="1356964" y="1459082"/>
            <a:chExt cx="2525109" cy="2139989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71AB48E-4601-4DB6-8470-A6A1FEA4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964" y="1459082"/>
              <a:ext cx="2265508" cy="1701562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46232A2-3866-46FE-AEC6-0E5FA5F1EC42}"/>
                </a:ext>
              </a:extLst>
            </p:cNvPr>
            <p:cNvSpPr txBox="1"/>
            <p:nvPr/>
          </p:nvSpPr>
          <p:spPr>
            <a:xfrm>
              <a:off x="1616565" y="3260517"/>
              <a:ext cx="2265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元々は下関で発足</a:t>
              </a:r>
              <a:endParaRPr kumimoji="1" lang="ja-JP" altLang="en-US" sz="1600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E00F7F-BAC4-41D6-B9CE-9DD1843E72AC}"/>
              </a:ext>
            </a:extLst>
          </p:cNvPr>
          <p:cNvGrpSpPr/>
          <p:nvPr/>
        </p:nvGrpSpPr>
        <p:grpSpPr>
          <a:xfrm>
            <a:off x="4974149" y="1259211"/>
            <a:ext cx="2265508" cy="2254390"/>
            <a:chOff x="4936830" y="1328784"/>
            <a:chExt cx="2265508" cy="225439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0B1F0E6-7B3C-44EC-B628-2233D6A3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247" y="1328784"/>
              <a:ext cx="1962158" cy="196215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70581C8-C170-4D06-A1E1-C74B751256EF}"/>
                </a:ext>
              </a:extLst>
            </p:cNvPr>
            <p:cNvSpPr txBox="1"/>
            <p:nvPr/>
          </p:nvSpPr>
          <p:spPr>
            <a:xfrm>
              <a:off x="4936830" y="3244620"/>
              <a:ext cx="2265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/>
                <a:t>色々あって横浜へ</a:t>
              </a:r>
              <a:endParaRPr kumimoji="1" lang="ja-JP" altLang="en-US" sz="16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3D2FF71-9CC6-4FA0-AA2E-FF258DDE5EFA}"/>
              </a:ext>
            </a:extLst>
          </p:cNvPr>
          <p:cNvGrpSpPr/>
          <p:nvPr/>
        </p:nvGrpSpPr>
        <p:grpSpPr>
          <a:xfrm>
            <a:off x="8584818" y="1259211"/>
            <a:ext cx="2269478" cy="2254390"/>
            <a:chOff x="8584818" y="1328784"/>
            <a:chExt cx="2269478" cy="225439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8544CFB-4FF5-40CA-A6E8-FA40852E2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818" y="1328784"/>
              <a:ext cx="2265508" cy="188792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CA19455-5C29-4915-877D-A54A2F9F5611}"/>
                </a:ext>
              </a:extLst>
            </p:cNvPr>
            <p:cNvSpPr txBox="1"/>
            <p:nvPr/>
          </p:nvSpPr>
          <p:spPr>
            <a:xfrm>
              <a:off x="8588788" y="3244620"/>
              <a:ext cx="2265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/>
                <a:t>ベイスターズに</a:t>
              </a:r>
              <a:endParaRPr kumimoji="1" lang="ja-JP" altLang="en-US" sz="16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D6A4B3F-73D7-45F1-BD5D-C040739E7B2C}"/>
              </a:ext>
            </a:extLst>
          </p:cNvPr>
          <p:cNvGrpSpPr/>
          <p:nvPr/>
        </p:nvGrpSpPr>
        <p:grpSpPr>
          <a:xfrm>
            <a:off x="2088557" y="3961301"/>
            <a:ext cx="3587032" cy="2717629"/>
            <a:chOff x="947650" y="3916437"/>
            <a:chExt cx="3733331" cy="2860241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B170155-D9B2-47B5-AAA0-76980EFB5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650" y="3916437"/>
              <a:ext cx="3733331" cy="248436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F063CDF-B275-4356-A089-809B994BF1D4}"/>
                </a:ext>
              </a:extLst>
            </p:cNvPr>
            <p:cNvSpPr txBox="1"/>
            <p:nvPr/>
          </p:nvSpPr>
          <p:spPr>
            <a:xfrm>
              <a:off x="1681561" y="6438124"/>
              <a:ext cx="2265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1998</a:t>
              </a:r>
              <a:r>
                <a:rPr kumimoji="1" lang="ja-JP" altLang="en-US" sz="1600" dirty="0"/>
                <a:t>年日本一に！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C68EE33-FA44-477F-8DA4-C37D4EEE3A3F}"/>
              </a:ext>
            </a:extLst>
          </p:cNvPr>
          <p:cNvGrpSpPr/>
          <p:nvPr/>
        </p:nvGrpSpPr>
        <p:grpSpPr>
          <a:xfrm>
            <a:off x="7351625" y="3961301"/>
            <a:ext cx="2176729" cy="2790486"/>
            <a:chOff x="5007634" y="3821562"/>
            <a:chExt cx="2176729" cy="2790486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4CF8E484-7A50-4711-B53A-33551703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373" y="3821562"/>
              <a:ext cx="1707253" cy="2427374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03EEE61-E1DD-4145-8A2D-9309CD509A5E}"/>
                </a:ext>
              </a:extLst>
            </p:cNvPr>
            <p:cNvSpPr txBox="1"/>
            <p:nvPr/>
          </p:nvSpPr>
          <p:spPr>
            <a:xfrm>
              <a:off x="5007634" y="6273494"/>
              <a:ext cx="2176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暗黒時代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0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暗黒時代（</a:t>
            </a:r>
            <a:r>
              <a:rPr kumimoji="1" lang="en-US" altLang="ja-JP" sz="3600" b="1" dirty="0"/>
              <a:t>2002</a:t>
            </a:r>
            <a:r>
              <a:rPr kumimoji="1" lang="ja-JP" altLang="en-US" sz="3600" b="1" dirty="0"/>
              <a:t>～</a:t>
            </a:r>
            <a:r>
              <a:rPr kumimoji="1" lang="en-US" altLang="ja-JP" sz="3600" b="1" dirty="0"/>
              <a:t>2012</a:t>
            </a:r>
            <a:r>
              <a:rPr kumimoji="1" lang="ja-JP" altLang="en-US" sz="3600" b="1" dirty="0"/>
              <a:t>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865D1D-04B0-49F1-A4EE-B971E744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96" y="4065034"/>
            <a:ext cx="3614557" cy="20587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7BBA4A-EF4A-418E-B224-3AE92157F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5" y="1216241"/>
            <a:ext cx="3487406" cy="205871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0AB2EA1-B28D-43CE-A55A-5FED049FA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5" y="3429000"/>
            <a:ext cx="3487406" cy="309395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C3A1AAF-68BE-42ED-A909-62F301C9A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98" y="1198485"/>
            <a:ext cx="3614556" cy="207647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750107A-DE1B-4303-ABA2-2336CEEF7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56" y="1216242"/>
            <a:ext cx="3487406" cy="205871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F4333AB-FC07-4CE1-9F31-2EB951CD6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63" y="4065034"/>
            <a:ext cx="3493399" cy="20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現在の工藤公康さん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C3A1AAF-68BE-42ED-A909-62F301C9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98" y="1198485"/>
            <a:ext cx="3614556" cy="207647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31929E-CEBD-4456-AF81-E417956331B1}"/>
              </a:ext>
            </a:extLst>
          </p:cNvPr>
          <p:cNvSpPr txBox="1"/>
          <p:nvPr/>
        </p:nvSpPr>
        <p:spPr>
          <a:xfrm>
            <a:off x="9051063" y="327495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2009</a:t>
            </a:r>
            <a:r>
              <a:rPr kumimoji="1" lang="ja-JP" altLang="en-US" dirty="0"/>
              <a:t>年の工藤公康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E82860E-FB56-4E01-ABEF-06258B291CBC}"/>
              </a:ext>
            </a:extLst>
          </p:cNvPr>
          <p:cNvGrpSpPr/>
          <p:nvPr/>
        </p:nvGrpSpPr>
        <p:grpSpPr>
          <a:xfrm>
            <a:off x="945522" y="1720270"/>
            <a:ext cx="9376806" cy="4745914"/>
            <a:chOff x="945522" y="1720270"/>
            <a:chExt cx="9376806" cy="474591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3AFE6BF-9679-4C3D-84CA-7128D4D98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22" y="1720270"/>
              <a:ext cx="7509564" cy="422413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357DCD9-AB67-4510-BC6E-144B5780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976008"/>
              <a:ext cx="4226328" cy="2490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5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en-US" altLang="ja-JP" sz="3600" b="1" dirty="0"/>
              <a:t>2012</a:t>
            </a:r>
            <a:r>
              <a:rPr kumimoji="1" lang="ja-JP" altLang="en-US" sz="3600" b="1" dirty="0"/>
              <a:t>年 横浜</a:t>
            </a:r>
            <a:r>
              <a:rPr kumimoji="1" lang="en-US" altLang="ja-JP" sz="3600" b="1" dirty="0" err="1"/>
              <a:t>DeNA</a:t>
            </a:r>
            <a:r>
              <a:rPr kumimoji="1" lang="ja-JP" altLang="en-US" sz="3600" b="1" dirty="0"/>
              <a:t>ベイスターズに！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53EAD9-ECFC-4D95-8AE0-D24EFFB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84" y="1842965"/>
            <a:ext cx="3449622" cy="22997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827F4DF-3C07-47E7-AF38-D59B12DA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95" y="4142713"/>
            <a:ext cx="3810000" cy="151447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49736A-214B-4412-B899-EE55DB30B93B}"/>
              </a:ext>
            </a:extLst>
          </p:cNvPr>
          <p:cNvSpPr txBox="1"/>
          <p:nvPr/>
        </p:nvSpPr>
        <p:spPr>
          <a:xfrm>
            <a:off x="1558573" y="567164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2013</a:t>
            </a:r>
            <a:r>
              <a:rPr kumimoji="1" lang="ja-JP" altLang="en-US" dirty="0"/>
              <a:t>年に最下位脱出！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F4ADB73-996B-45DB-9B94-3549EFB1A164}"/>
              </a:ext>
            </a:extLst>
          </p:cNvPr>
          <p:cNvGrpSpPr/>
          <p:nvPr/>
        </p:nvGrpSpPr>
        <p:grpSpPr>
          <a:xfrm>
            <a:off x="5562183" y="1417317"/>
            <a:ext cx="6154456" cy="5179748"/>
            <a:chOff x="5562183" y="1417317"/>
            <a:chExt cx="6154456" cy="517974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BC82E785-C62E-4353-B338-3D32B825E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801" y="1417317"/>
              <a:ext cx="4091068" cy="229974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821763-FE7B-4448-A772-AFDC4A27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83" y="3717065"/>
              <a:ext cx="3153874" cy="2097326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C104C66-14E4-4E61-A037-74F85AF2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370" y="3428002"/>
              <a:ext cx="3567269" cy="2675452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1915BA5-260F-46A7-AE6C-7273F914CED9}"/>
                </a:ext>
              </a:extLst>
            </p:cNvPr>
            <p:cNvSpPr txBox="1"/>
            <p:nvPr/>
          </p:nvSpPr>
          <p:spPr>
            <a:xfrm>
              <a:off x="6637530" y="6227733"/>
              <a:ext cx="399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2016</a:t>
              </a:r>
              <a:r>
                <a:rPr lang="ja-JP" altLang="en-US" dirty="0"/>
                <a:t>年に初の</a:t>
              </a:r>
              <a:r>
                <a:rPr lang="en-US" altLang="ja-JP" dirty="0"/>
                <a:t>CS</a:t>
              </a:r>
              <a:r>
                <a:rPr lang="ja-JP" altLang="en-US" dirty="0"/>
                <a:t>進出、そして・・・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B6C6FBF-1C32-4433-BDD3-585E44CF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" y="467139"/>
            <a:ext cx="4398364" cy="59237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E9C6DE-D46B-443E-8998-C7668A60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09" y="1155011"/>
            <a:ext cx="6498842" cy="45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AC65F456-9FC7-417D-999F-0AADD928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37" y="4446220"/>
            <a:ext cx="3776320" cy="21241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ベイスターズが優勝するには何が必要か？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411153"/>
            <a:ext cx="10515600" cy="478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FF0000"/>
                </a:solidFill>
              </a:rPr>
              <a:t>リリーフ陣が、ベイスターズのウィークポイント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2FB6611-572F-41D9-B3F7-89BCDCB88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50372"/>
              </p:ext>
            </p:extLst>
          </p:nvPr>
        </p:nvGraphicFramePr>
        <p:xfrm>
          <a:off x="923731" y="2037507"/>
          <a:ext cx="4851400" cy="38862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1983422"/>
                    </a:ext>
                  </a:extLst>
                </a:gridCol>
                <a:gridCol w="529512">
                  <a:extLst>
                    <a:ext uri="{9D8B030D-6E8A-4147-A177-3AD203B41FA5}">
                      <a16:colId xmlns:a16="http://schemas.microsoft.com/office/drawing/2014/main" val="2448551374"/>
                    </a:ext>
                  </a:extLst>
                </a:gridCol>
                <a:gridCol w="1032588">
                  <a:extLst>
                    <a:ext uri="{9D8B030D-6E8A-4147-A177-3AD203B41FA5}">
                      <a16:colId xmlns:a16="http://schemas.microsoft.com/office/drawing/2014/main" val="338854132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425929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4899850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チーム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背番号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選手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防御率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試合数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57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福岡ソフトバンクホークス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岩嵜　翔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1.99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72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37668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福岡ソフトバンクホークス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58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サファテ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1.09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66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4413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福岡ソフトバンクホークス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38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森　唯斗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3.92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64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2710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福岡ソフトバンクホークス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53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  <a:latin typeface="+mn-lt"/>
                          <a:ea typeface="+mn-ea"/>
                        </a:rPr>
                        <a:t>五十嵐　亮太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1.73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46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58251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福岡ソフトバンクホークス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57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嘉弥真　新也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2.76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58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01386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広島東洋カープ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今村　猛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2.38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68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2874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広島東洋カープ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58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ジャクソン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2.03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60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50698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広島東洋カープ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一岡　竜司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1.85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59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0366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広島東洋カープ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中﨑　翔太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1.40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59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17224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広島東洋カープ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中田　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2.70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53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2848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阪神タイガース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岩崎　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2.39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66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3846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阪神タイガース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  <a:latin typeface="+mn-ea"/>
                          <a:ea typeface="+mn-ea"/>
                        </a:rPr>
                        <a:t>桑原　謙太朗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1.51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67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9743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阪神タイガース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98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ドリス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2.71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63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1835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阪神タイガース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38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マテオ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2.75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63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9164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阪神タイガース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藤川　球児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2.22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52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2028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阪神タイガース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41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髙橋　聡文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1.70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61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054927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A940861-93F4-4828-BBC8-74E6C7BBB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64164"/>
              </p:ext>
            </p:extLst>
          </p:nvPr>
        </p:nvGraphicFramePr>
        <p:xfrm>
          <a:off x="6340669" y="2037507"/>
          <a:ext cx="4927600" cy="1371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51609">
                  <a:extLst>
                    <a:ext uri="{9D8B030D-6E8A-4147-A177-3AD203B41FA5}">
                      <a16:colId xmlns:a16="http://schemas.microsoft.com/office/drawing/2014/main" val="2815336670"/>
                    </a:ext>
                  </a:extLst>
                </a:gridCol>
                <a:gridCol w="531844">
                  <a:extLst>
                    <a:ext uri="{9D8B030D-6E8A-4147-A177-3AD203B41FA5}">
                      <a16:colId xmlns:a16="http://schemas.microsoft.com/office/drawing/2014/main" val="1971745157"/>
                    </a:ext>
                  </a:extLst>
                </a:gridCol>
                <a:gridCol w="1197947">
                  <a:extLst>
                    <a:ext uri="{9D8B030D-6E8A-4147-A177-3AD203B41FA5}">
                      <a16:colId xmlns:a16="http://schemas.microsoft.com/office/drawing/2014/main" val="41905593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591137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6934188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チーム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背番号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選手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防御率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試合数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504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横浜</a:t>
                      </a:r>
                      <a:r>
                        <a:rPr lang="en-US" altLang="ja-JP" sz="1100" u="none" strike="noStrike" dirty="0" err="1">
                          <a:effectLst/>
                        </a:rPr>
                        <a:t>DeNA</a:t>
                      </a:r>
                      <a:r>
                        <a:rPr lang="ja-JP" altLang="en-US" sz="1100" u="none" strike="noStrike" dirty="0">
                          <a:effectLst/>
                        </a:rPr>
                        <a:t>ベイスターズ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</a:rPr>
                        <a:t>山﨑　康晃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1.64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68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30803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横浜</a:t>
                      </a:r>
                      <a:r>
                        <a:rPr lang="en-US" altLang="ja-JP" sz="1100" u="none" strike="noStrike" dirty="0" err="1">
                          <a:effectLst/>
                        </a:rPr>
                        <a:t>DeNA</a:t>
                      </a:r>
                      <a:r>
                        <a:rPr lang="ja-JP" altLang="en-US" sz="1100" u="none" strike="noStrike" dirty="0">
                          <a:effectLst/>
                        </a:rPr>
                        <a:t>ベイスターズ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</a:rPr>
                        <a:t>53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</a:rPr>
                        <a:t>パットン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2.70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62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09464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横浜</a:t>
                      </a:r>
                      <a:r>
                        <a:rPr lang="en-US" altLang="ja-JP" sz="1100" u="none" strike="noStrike" dirty="0" err="1">
                          <a:effectLst/>
                        </a:rPr>
                        <a:t>DeNA</a:t>
                      </a:r>
                      <a:r>
                        <a:rPr lang="ja-JP" altLang="en-US" sz="1100" u="none" strike="noStrike" dirty="0">
                          <a:effectLst/>
                        </a:rPr>
                        <a:t>ベイスターズ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</a:rPr>
                        <a:t>47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</a:rPr>
                        <a:t>砂田　毅樹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4.12 </a:t>
                      </a:r>
                      <a:endParaRPr lang="en-US" altLang="ja-JP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62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227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横浜</a:t>
                      </a:r>
                      <a:r>
                        <a:rPr lang="en-US" altLang="ja-JP" sz="1100" u="none" strike="noStrike" dirty="0" err="1">
                          <a:effectLst/>
                        </a:rPr>
                        <a:t>DeNA</a:t>
                      </a:r>
                      <a:r>
                        <a:rPr lang="ja-JP" altLang="en-US" sz="1100" u="none" strike="noStrike" dirty="0">
                          <a:effectLst/>
                        </a:rPr>
                        <a:t>ベイスターズ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</a:rPr>
                        <a:t>35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三上　朋也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5.12 </a:t>
                      </a:r>
                      <a:endParaRPr lang="en-US" altLang="ja-JP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61 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82340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</a:rPr>
                        <a:t>横浜</a:t>
                      </a:r>
                      <a:r>
                        <a:rPr lang="en-US" altLang="ja-JP" sz="1100" u="none" strike="noStrike">
                          <a:effectLst/>
                        </a:rPr>
                        <a:t>DeNA</a:t>
                      </a:r>
                      <a:r>
                        <a:rPr lang="ja-JP" altLang="en-US" sz="1100" u="none" strike="noStrike">
                          <a:effectLst/>
                        </a:rPr>
                        <a:t>ベイスターズ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</a:rPr>
                        <a:t>46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</a:rPr>
                        <a:t>田中　健二朗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4.47 </a:t>
                      </a:r>
                      <a:endParaRPr lang="en-US" altLang="ja-JP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60 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1881846"/>
                  </a:ext>
                </a:extLst>
              </a:tr>
            </a:tbl>
          </a:graphicData>
        </a:graphic>
      </p:graphicFrame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498F8EC-D665-4D91-969D-A2C8F149771E}"/>
              </a:ext>
            </a:extLst>
          </p:cNvPr>
          <p:cNvGrpSpPr/>
          <p:nvPr/>
        </p:nvGrpSpPr>
        <p:grpSpPr>
          <a:xfrm>
            <a:off x="4539834" y="2411780"/>
            <a:ext cx="4927600" cy="4615813"/>
            <a:chOff x="4342756" y="2716598"/>
            <a:chExt cx="4927600" cy="4615813"/>
          </a:xfrm>
        </p:grpSpPr>
        <p:sp>
          <p:nvSpPr>
            <p:cNvPr id="15" name="爆発: 8 pt 14">
              <a:extLst>
                <a:ext uri="{FF2B5EF4-FFF2-40B4-BE49-F238E27FC236}">
                  <a16:creationId xmlns:a16="http://schemas.microsoft.com/office/drawing/2014/main" id="{75320085-44CC-4667-AB19-C03859856B7F}"/>
                </a:ext>
              </a:extLst>
            </p:cNvPr>
            <p:cNvSpPr/>
            <p:nvPr/>
          </p:nvSpPr>
          <p:spPr>
            <a:xfrm>
              <a:off x="4342756" y="2716598"/>
              <a:ext cx="4927600" cy="4615813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0D13B3F-5211-4EF3-ADA9-8B98445C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141" y="3751661"/>
              <a:ext cx="2317893" cy="2545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71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668</Words>
  <Application>Microsoft Office PowerPoint</Application>
  <PresentationFormat>ワイド画面</PresentationFormat>
  <Paragraphs>240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HG行書体</vt:lpstr>
      <vt:lpstr>游ゴシック</vt:lpstr>
      <vt:lpstr>游ゴシック</vt:lpstr>
      <vt:lpstr>游ゴシック Light</vt:lpstr>
      <vt:lpstr>Arial</vt:lpstr>
      <vt:lpstr>Office テーマ</vt:lpstr>
      <vt:lpstr>インテグレーションステップ</vt:lpstr>
      <vt:lpstr>プロジェクトのテーマは・・・</vt:lpstr>
      <vt:lpstr>自己紹介</vt:lpstr>
      <vt:lpstr>横浜DeNAベイスターズとは</vt:lpstr>
      <vt:lpstr>暗黒時代（2002～2012）</vt:lpstr>
      <vt:lpstr>現在の工藤公康さん</vt:lpstr>
      <vt:lpstr>2012年 横浜DeNAベイスターズに！</vt:lpstr>
      <vt:lpstr>PowerPoint プレゼンテーション</vt:lpstr>
      <vt:lpstr>ベイスターズが優勝するには何が必要か？</vt:lpstr>
      <vt:lpstr>リリーフ投手とは・・・</vt:lpstr>
      <vt:lpstr>ということで、プロジェクトのテーマ</vt:lpstr>
      <vt:lpstr>スケジュールと環境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松本敬史</dc:creator>
  <cp:lastModifiedBy>松本敬史</cp:lastModifiedBy>
  <cp:revision>115</cp:revision>
  <dcterms:created xsi:type="dcterms:W3CDTF">2017-08-26T13:39:25Z</dcterms:created>
  <dcterms:modified xsi:type="dcterms:W3CDTF">2018-01-20T09:08:51Z</dcterms:modified>
</cp:coreProperties>
</file>