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4630400" cy="8229600"/>
  <p:notesSz cx="8229600" cy="14630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52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0"/>
  </p:normalViewPr>
  <p:slideViewPr>
    <p:cSldViewPr snapToGrid="0" snapToObjects="1">
      <p:cViewPr varScale="1">
        <p:scale>
          <a:sx n="76" d="100"/>
          <a:sy n="76" d="100"/>
        </p:scale>
        <p:origin x="31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931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7342D-9DC6-7496-A6DE-A241CAFE43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B9C6D9-F4BF-B882-4ED8-FEB1DFB997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0FB479-AB54-4D9B-596F-3B4AA68F1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97928A-4480-48A0-55BC-E6AD7C18A6D7}"/>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05504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630A-860A-BF82-BFB9-8E6A195CC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4DEBC-FD06-2C4A-B2B4-382B32F5B7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EC588-53A0-5814-5802-A0A8514E7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AB257E-6C56-AA99-1A07-A589B2115739}"/>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16795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5233C">
            <a:alpha val="0"/>
          </a:srgb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41923D-E74F-FFDD-04A7-B3EDD83E3B3E}"/>
              </a:ext>
            </a:extLst>
          </p:cNvPr>
          <p:cNvSpPr/>
          <p:nvPr/>
        </p:nvSpPr>
        <p:spPr>
          <a:xfrm>
            <a:off x="7893934" y="0"/>
            <a:ext cx="6736466" cy="8229600"/>
          </a:xfrm>
          <a:prstGeom prst="rect">
            <a:avLst/>
          </a:prstGeom>
          <a:solidFill>
            <a:srgbClr val="15233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 0"/>
          <p:cNvSpPr/>
          <p:nvPr/>
        </p:nvSpPr>
        <p:spPr>
          <a:xfrm>
            <a:off x="793790" y="2050893"/>
            <a:ext cx="7556421" cy="2126337"/>
          </a:xfrm>
          <a:prstGeom prst="rect">
            <a:avLst/>
          </a:prstGeom>
          <a:noFill/>
          <a:ln/>
        </p:spPr>
        <p:txBody>
          <a:bodyPr wrap="square" lIns="0" tIns="0" rIns="0" bIns="0" rtlCol="0" anchor="t"/>
          <a:lstStyle/>
          <a:p>
            <a:pPr>
              <a:lnSpc>
                <a:spcPts val="5550"/>
              </a:lnSpc>
            </a:pPr>
            <a:r>
              <a:rPr lang="fr-FR" sz="4800" dirty="0" err="1"/>
              <a:t>Hybrid</a:t>
            </a:r>
            <a:r>
              <a:rPr lang="fr-FR" sz="4800" dirty="0"/>
              <a:t> </a:t>
            </a:r>
            <a:r>
              <a:rPr lang="fr-FR" sz="4800" dirty="0" err="1"/>
              <a:t>insurance</a:t>
            </a:r>
            <a:r>
              <a:rPr lang="fr-FR" sz="4800" dirty="0"/>
              <a:t> </a:t>
            </a:r>
            <a:r>
              <a:rPr lang="fr-FR" sz="4800" dirty="0" err="1"/>
              <a:t>Recommender</a:t>
            </a:r>
            <a:r>
              <a:rPr lang="fr-FR" sz="4800" dirty="0"/>
              <a:t> System</a:t>
            </a:r>
            <a:endParaRPr lang="en-US" sz="4450" dirty="0"/>
          </a:p>
        </p:txBody>
      </p:sp>
      <p:sp>
        <p:nvSpPr>
          <p:cNvPr id="4" name="Text 1"/>
          <p:cNvSpPr/>
          <p:nvPr/>
        </p:nvSpPr>
        <p:spPr>
          <a:xfrm>
            <a:off x="337513" y="4540392"/>
            <a:ext cx="7556421" cy="1451610"/>
          </a:xfrm>
          <a:prstGeom prst="rect">
            <a:avLst/>
          </a:prstGeom>
          <a:noFill/>
          <a:ln/>
        </p:spPr>
        <p:txBody>
          <a:bodyPr wrap="square" lIns="0" tIns="0" rIns="0" bIns="0" rtlCol="0" anchor="t"/>
          <a:lstStyle/>
          <a:p>
            <a:pPr>
              <a:lnSpc>
                <a:spcPts val="2850"/>
              </a:lnSpc>
            </a:pPr>
            <a:r>
              <a:rPr lang="en-US" i="1" dirty="0"/>
              <a:t>Using Machine Learning and Rule-Based Scoring for Personalized Client Pitches</a:t>
            </a:r>
          </a:p>
          <a:p>
            <a:pPr>
              <a:lnSpc>
                <a:spcPts val="2850"/>
              </a:lnSpc>
            </a:pPr>
            <a:r>
              <a:rPr lang="en-US" i="1" dirty="0"/>
              <a:t>Equipe : </a:t>
            </a:r>
            <a:r>
              <a:rPr lang="en-US" i="1" dirty="0" err="1"/>
              <a:t>Nexora</a:t>
            </a:r>
            <a:endParaRPr lang="en-US" i="1" dirty="0"/>
          </a:p>
          <a:p>
            <a:pPr>
              <a:lnSpc>
                <a:spcPts val="2850"/>
              </a:lnSpc>
            </a:pPr>
            <a:endParaRPr lang="en-US" i="1" dirty="0"/>
          </a:p>
          <a:p>
            <a:pPr lvl="1">
              <a:lnSpc>
                <a:spcPts val="2850"/>
              </a:lnSpc>
            </a:pPr>
            <a:r>
              <a:rPr lang="en-US" i="1" dirty="0"/>
              <a:t>Moemen Sfaxi </a:t>
            </a:r>
          </a:p>
          <a:p>
            <a:pPr lvl="1">
              <a:lnSpc>
                <a:spcPts val="2850"/>
              </a:lnSpc>
            </a:pPr>
            <a:r>
              <a:rPr lang="en-US" i="1" dirty="0"/>
              <a:t>Dhia Eddine Louati</a:t>
            </a:r>
            <a:br>
              <a:rPr lang="en-US" dirty="0"/>
            </a:br>
            <a:endParaRPr lang="en-US" dirty="0"/>
          </a:p>
        </p:txBody>
      </p:sp>
      <p:pic>
        <p:nvPicPr>
          <p:cNvPr id="6" name="Picture 5">
            <a:extLst>
              <a:ext uri="{FF2B5EF4-FFF2-40B4-BE49-F238E27FC236}">
                <a16:creationId xmlns:a16="http://schemas.microsoft.com/office/drawing/2014/main" id="{7200A013-086C-F0C7-2719-635A7295B008}"/>
              </a:ext>
            </a:extLst>
          </p:cNvPr>
          <p:cNvPicPr>
            <a:picLocks noChangeAspect="1"/>
          </p:cNvPicPr>
          <p:nvPr/>
        </p:nvPicPr>
        <p:blipFill>
          <a:blip r:embed="rId3"/>
          <a:stretch>
            <a:fillRect/>
          </a:stretch>
        </p:blipFill>
        <p:spPr>
          <a:xfrm>
            <a:off x="9261638" y="2920916"/>
            <a:ext cx="4001058" cy="1619476"/>
          </a:xfrm>
          <a:prstGeom prst="rect">
            <a:avLst/>
          </a:prstGeom>
        </p:spPr>
      </p:pic>
      <p:pic>
        <p:nvPicPr>
          <p:cNvPr id="8" name="Picture 7">
            <a:extLst>
              <a:ext uri="{FF2B5EF4-FFF2-40B4-BE49-F238E27FC236}">
                <a16:creationId xmlns:a16="http://schemas.microsoft.com/office/drawing/2014/main" id="{03DE93B2-9EB6-50E9-3567-16AA533A0A09}"/>
              </a:ext>
            </a:extLst>
          </p:cNvPr>
          <p:cNvPicPr>
            <a:picLocks noChangeAspect="1"/>
          </p:cNvPicPr>
          <p:nvPr/>
        </p:nvPicPr>
        <p:blipFill>
          <a:blip r:embed="rId4"/>
          <a:stretch>
            <a:fillRect/>
          </a:stretch>
        </p:blipFill>
        <p:spPr>
          <a:xfrm>
            <a:off x="9315729" y="5800613"/>
            <a:ext cx="4115374" cy="13146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7877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4</a:t>
            </a:r>
            <a:endParaRPr lang="en-US" sz="2200" dirty="0"/>
          </a:p>
        </p:txBody>
      </p:sp>
      <p:sp>
        <p:nvSpPr>
          <p:cNvPr id="3" name="Text 1"/>
          <p:cNvSpPr/>
          <p:nvPr/>
        </p:nvSpPr>
        <p:spPr>
          <a:xfrm>
            <a:off x="793790" y="1259919"/>
            <a:ext cx="833056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Deployment &amp; LLM Integration</a:t>
            </a:r>
            <a:endParaRPr lang="en-US" sz="4450" dirty="0"/>
          </a:p>
        </p:txBody>
      </p:sp>
      <p:sp>
        <p:nvSpPr>
          <p:cNvPr id="4" name="Text 2"/>
          <p:cNvSpPr/>
          <p:nvPr/>
        </p:nvSpPr>
        <p:spPr>
          <a:xfrm>
            <a:off x="793790" y="2535674"/>
            <a:ext cx="368105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Deployment with Flask API</a:t>
            </a:r>
            <a:endParaRPr lang="en-US" sz="2200" dirty="0"/>
          </a:p>
        </p:txBody>
      </p:sp>
      <p:sp>
        <p:nvSpPr>
          <p:cNvPr id="5" name="Text 3"/>
          <p:cNvSpPr/>
          <p:nvPr/>
        </p:nvSpPr>
        <p:spPr>
          <a:xfrm>
            <a:off x="793790" y="3116818"/>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recommender system is deployed as a scalable Flask API, enabling real-time requests for product recommendations. This ensures low latency and high availability for seamless integration into existing client-facing applications.</a:t>
            </a:r>
            <a:endParaRPr lang="en-US" sz="1750" dirty="0"/>
          </a:p>
        </p:txBody>
      </p:sp>
      <p:sp>
        <p:nvSpPr>
          <p:cNvPr id="6" name="Text 4"/>
          <p:cNvSpPr/>
          <p:nvPr/>
        </p:nvSpPr>
        <p:spPr>
          <a:xfrm>
            <a:off x="793790" y="51354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Real-time inference:</a:t>
            </a:r>
            <a:r>
              <a:rPr lang="en-US" sz="1750" dirty="0">
                <a:solidFill>
                  <a:srgbClr val="272525"/>
                </a:solidFill>
                <a:latin typeface="Inter" pitchFamily="34" charset="0"/>
                <a:ea typeface="Inter" pitchFamily="34" charset="-122"/>
                <a:cs typeface="Inter" pitchFamily="34" charset="-120"/>
              </a:rPr>
              <a:t> Quick recommendation generation.</a:t>
            </a:r>
            <a:endParaRPr lang="en-US" sz="1750" dirty="0"/>
          </a:p>
        </p:txBody>
      </p:sp>
      <p:sp>
        <p:nvSpPr>
          <p:cNvPr id="7" name="Text 5"/>
          <p:cNvSpPr/>
          <p:nvPr/>
        </p:nvSpPr>
        <p:spPr>
          <a:xfrm>
            <a:off x="793790" y="594050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Scalability:</a:t>
            </a:r>
            <a:r>
              <a:rPr lang="en-US" sz="1750" dirty="0">
                <a:solidFill>
                  <a:srgbClr val="272525"/>
                </a:solidFill>
                <a:latin typeface="Inter" pitchFamily="34" charset="0"/>
                <a:ea typeface="Inter" pitchFamily="34" charset="-122"/>
                <a:cs typeface="Inter" pitchFamily="34" charset="-120"/>
              </a:rPr>
              <a:t> Handles high traffic loads efficiently.</a:t>
            </a:r>
            <a:endParaRPr lang="en-US" sz="1750" dirty="0"/>
          </a:p>
        </p:txBody>
      </p:sp>
      <p:sp>
        <p:nvSpPr>
          <p:cNvPr id="8" name="Text 6"/>
          <p:cNvSpPr/>
          <p:nvPr/>
        </p:nvSpPr>
        <p:spPr>
          <a:xfrm>
            <a:off x="793790" y="638270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Modular design:</a:t>
            </a:r>
            <a:r>
              <a:rPr lang="en-US" sz="1750" dirty="0">
                <a:solidFill>
                  <a:srgbClr val="272525"/>
                </a:solidFill>
                <a:latin typeface="Inter" pitchFamily="34" charset="0"/>
                <a:ea typeface="Inter" pitchFamily="34" charset="-122"/>
                <a:cs typeface="Inter" pitchFamily="34" charset="-120"/>
              </a:rPr>
              <a:t> Easy to maintain and update.</a:t>
            </a:r>
            <a:endParaRPr lang="en-US" sz="1750" dirty="0"/>
          </a:p>
        </p:txBody>
      </p:sp>
      <p:sp>
        <p:nvSpPr>
          <p:cNvPr id="9" name="Text 7"/>
          <p:cNvSpPr/>
          <p:nvPr/>
        </p:nvSpPr>
        <p:spPr>
          <a:xfrm>
            <a:off x="7599521" y="2535674"/>
            <a:ext cx="4010263"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LLM for Personalized Pitches</a:t>
            </a:r>
            <a:endParaRPr lang="en-US" sz="2200" dirty="0"/>
          </a:p>
        </p:txBody>
      </p:sp>
      <p:sp>
        <p:nvSpPr>
          <p:cNvPr id="10" name="Text 8"/>
          <p:cNvSpPr/>
          <p:nvPr/>
        </p:nvSpPr>
        <p:spPr>
          <a:xfrm>
            <a:off x="7599521" y="3116818"/>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final hybrid recommendation score is fed into a Large Language Model (LLM) to generate highly personalized marketing pitches for clients. This transforms a mere product list into compelling, contextually rich sales narratives.</a:t>
            </a:r>
            <a:endParaRPr lang="en-US" sz="1750" dirty="0"/>
          </a:p>
        </p:txBody>
      </p:sp>
      <p:sp>
        <p:nvSpPr>
          <p:cNvPr id="11" name="Text 9"/>
          <p:cNvSpPr/>
          <p:nvPr/>
        </p:nvSpPr>
        <p:spPr>
          <a:xfrm>
            <a:off x="7599521" y="51354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Dynamic content:</a:t>
            </a:r>
            <a:r>
              <a:rPr lang="en-US" sz="1750" dirty="0">
                <a:solidFill>
                  <a:srgbClr val="272525"/>
                </a:solidFill>
                <a:latin typeface="Inter" pitchFamily="34" charset="0"/>
                <a:ea typeface="Inter" pitchFamily="34" charset="-122"/>
                <a:cs typeface="Inter" pitchFamily="34" charset="-120"/>
              </a:rPr>
              <a:t> Pitches adapt to user preferences and product benefits.</a:t>
            </a:r>
            <a:endParaRPr lang="en-US" sz="1750" dirty="0"/>
          </a:p>
        </p:txBody>
      </p:sp>
      <p:sp>
        <p:nvSpPr>
          <p:cNvPr id="12" name="Text 10"/>
          <p:cNvSpPr/>
          <p:nvPr/>
        </p:nvSpPr>
        <p:spPr>
          <a:xfrm>
            <a:off x="7599521" y="59405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Enhanced engagement:</a:t>
            </a:r>
            <a:r>
              <a:rPr lang="en-US" sz="1750" dirty="0">
                <a:solidFill>
                  <a:srgbClr val="272525"/>
                </a:solidFill>
                <a:latin typeface="Inter" pitchFamily="34" charset="0"/>
                <a:ea typeface="Inter" pitchFamily="34" charset="-122"/>
                <a:cs typeface="Inter" pitchFamily="34" charset="-120"/>
              </a:rPr>
              <a:t> Increases conversion rates through tailored messaging.</a:t>
            </a:r>
            <a:endParaRPr lang="en-US" sz="1750" dirty="0"/>
          </a:p>
        </p:txBody>
      </p:sp>
      <p:sp>
        <p:nvSpPr>
          <p:cNvPr id="13" name="Text 11"/>
          <p:cNvSpPr/>
          <p:nvPr/>
        </p:nvSpPr>
        <p:spPr>
          <a:xfrm>
            <a:off x="7599521" y="674560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Efficiency:</a:t>
            </a:r>
            <a:r>
              <a:rPr lang="en-US" sz="1750" dirty="0">
                <a:solidFill>
                  <a:srgbClr val="272525"/>
                </a:solidFill>
                <a:latin typeface="Inter" pitchFamily="34" charset="0"/>
                <a:ea typeface="Inter" pitchFamily="34" charset="-122"/>
                <a:cs typeface="Inter" pitchFamily="34" charset="-120"/>
              </a:rPr>
              <a:t> Automates content generation, freeing up marketing teams.</a:t>
            </a:r>
            <a:endParaRPr lang="en-US" sz="1750" dirty="0"/>
          </a:p>
        </p:txBody>
      </p:sp>
      <p:pic>
        <p:nvPicPr>
          <p:cNvPr id="15" name="Picture 14">
            <a:extLst>
              <a:ext uri="{FF2B5EF4-FFF2-40B4-BE49-F238E27FC236}">
                <a16:creationId xmlns:a16="http://schemas.microsoft.com/office/drawing/2014/main" id="{96A556FF-66F1-7090-3C3C-943D03E15B8A}"/>
              </a:ext>
            </a:extLst>
          </p:cNvPr>
          <p:cNvPicPr>
            <a:picLocks noChangeAspect="1"/>
          </p:cNvPicPr>
          <p:nvPr/>
        </p:nvPicPr>
        <p:blipFill>
          <a:blip r:embed="rId3"/>
          <a:stretch>
            <a:fillRect/>
          </a:stretch>
        </p:blipFill>
        <p:spPr>
          <a:xfrm>
            <a:off x="11399552" y="7229339"/>
            <a:ext cx="3181794" cy="9716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2711" y="744022"/>
            <a:ext cx="13164979" cy="1308497"/>
          </a:xfrm>
          <a:prstGeom prst="rect">
            <a:avLst/>
          </a:prstGeom>
          <a:noFill/>
          <a:ln/>
        </p:spPr>
        <p:txBody>
          <a:bodyPr wrap="square" lIns="0" tIns="0" rIns="0" bIns="0" rtlCol="0" anchor="t"/>
          <a:lstStyle/>
          <a:p>
            <a:pPr marL="0" indent="0" algn="l">
              <a:lnSpc>
                <a:spcPts val="5150"/>
              </a:lnSpc>
              <a:buNone/>
            </a:pPr>
            <a:r>
              <a:rPr lang="en-US" sz="4100" b="1" dirty="0">
                <a:solidFill>
                  <a:srgbClr val="000000"/>
                </a:solidFill>
                <a:latin typeface="Inter Bold" pitchFamily="34" charset="0"/>
                <a:ea typeface="Inter Bold" pitchFamily="34" charset="-122"/>
                <a:cs typeface="Inter Bold" pitchFamily="34" charset="-120"/>
              </a:rPr>
              <a:t>Impact: Scalability, Personalization &amp; Business Value</a:t>
            </a:r>
            <a:endParaRPr lang="en-US" sz="4100" dirty="0"/>
          </a:p>
        </p:txBody>
      </p:sp>
      <p:sp>
        <p:nvSpPr>
          <p:cNvPr id="3" name="Text 1"/>
          <p:cNvSpPr/>
          <p:nvPr/>
        </p:nvSpPr>
        <p:spPr>
          <a:xfrm>
            <a:off x="732711" y="2471261"/>
            <a:ext cx="13164979" cy="335042"/>
          </a:xfrm>
          <a:prstGeom prst="rect">
            <a:avLst/>
          </a:prstGeom>
          <a:noFill/>
          <a:ln/>
        </p:spPr>
        <p:txBody>
          <a:bodyPr wrap="non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Our hybrid recommender system is engineered for maximum impact, delivering tangible benefits across the organization.</a:t>
            </a:r>
            <a:endParaRPr lang="en-US" sz="1600" dirty="0"/>
          </a:p>
        </p:txBody>
      </p:sp>
      <p:pic>
        <p:nvPicPr>
          <p:cNvPr id="4" name="Image 0" descr="preencoded.png"/>
          <p:cNvPicPr>
            <a:picLocks noChangeAspect="1"/>
          </p:cNvPicPr>
          <p:nvPr/>
        </p:nvPicPr>
        <p:blipFill>
          <a:blip r:embed="rId3"/>
          <a:stretch>
            <a:fillRect/>
          </a:stretch>
        </p:blipFill>
        <p:spPr>
          <a:xfrm>
            <a:off x="732711" y="3041809"/>
            <a:ext cx="628055" cy="628055"/>
          </a:xfrm>
          <a:prstGeom prst="rect">
            <a:avLst/>
          </a:prstGeom>
        </p:spPr>
      </p:pic>
      <p:sp>
        <p:nvSpPr>
          <p:cNvPr id="5" name="Text 2"/>
          <p:cNvSpPr/>
          <p:nvPr/>
        </p:nvSpPr>
        <p:spPr>
          <a:xfrm>
            <a:off x="732711" y="3931563"/>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Scalability</a:t>
            </a:r>
            <a:endParaRPr lang="en-US" sz="2050" dirty="0"/>
          </a:p>
        </p:txBody>
      </p:sp>
      <p:sp>
        <p:nvSpPr>
          <p:cNvPr id="6" name="Text 3"/>
          <p:cNvSpPr/>
          <p:nvPr/>
        </p:nvSpPr>
        <p:spPr>
          <a:xfrm>
            <a:off x="732711" y="4384238"/>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Designed to handle millions of users and products, growing with your business needs without compromise.</a:t>
            </a:r>
            <a:endParaRPr lang="en-US" sz="1600" dirty="0"/>
          </a:p>
        </p:txBody>
      </p:sp>
      <p:pic>
        <p:nvPicPr>
          <p:cNvPr id="7" name="Image 1" descr="preencoded.png"/>
          <p:cNvPicPr>
            <a:picLocks noChangeAspect="1"/>
          </p:cNvPicPr>
          <p:nvPr/>
        </p:nvPicPr>
        <p:blipFill>
          <a:blip r:embed="rId4"/>
          <a:stretch>
            <a:fillRect/>
          </a:stretch>
        </p:blipFill>
        <p:spPr>
          <a:xfrm>
            <a:off x="7446050" y="3041809"/>
            <a:ext cx="628055" cy="628055"/>
          </a:xfrm>
          <a:prstGeom prst="rect">
            <a:avLst/>
          </a:prstGeom>
        </p:spPr>
      </p:pic>
      <p:sp>
        <p:nvSpPr>
          <p:cNvPr id="8" name="Text 4"/>
          <p:cNvSpPr/>
          <p:nvPr/>
        </p:nvSpPr>
        <p:spPr>
          <a:xfrm>
            <a:off x="7446050" y="3931563"/>
            <a:ext cx="2880360"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Hyper-Personalization</a:t>
            </a:r>
            <a:endParaRPr lang="en-US" sz="2050" dirty="0"/>
          </a:p>
        </p:txBody>
      </p:sp>
      <p:sp>
        <p:nvSpPr>
          <p:cNvPr id="9" name="Text 5"/>
          <p:cNvSpPr/>
          <p:nvPr/>
        </p:nvSpPr>
        <p:spPr>
          <a:xfrm>
            <a:off x="7446050" y="4384238"/>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Delivers truly unique recommendations and pitches, significantly improving user experience and satisfaction.</a:t>
            </a:r>
            <a:endParaRPr lang="en-US" sz="1600" dirty="0"/>
          </a:p>
        </p:txBody>
      </p:sp>
      <p:pic>
        <p:nvPicPr>
          <p:cNvPr id="10" name="Image 2" descr="preencoded.png"/>
          <p:cNvPicPr>
            <a:picLocks noChangeAspect="1"/>
          </p:cNvPicPr>
          <p:nvPr/>
        </p:nvPicPr>
        <p:blipFill>
          <a:blip r:embed="rId5"/>
          <a:stretch>
            <a:fillRect/>
          </a:stretch>
        </p:blipFill>
        <p:spPr>
          <a:xfrm>
            <a:off x="732711" y="5473065"/>
            <a:ext cx="628055" cy="628055"/>
          </a:xfrm>
          <a:prstGeom prst="rect">
            <a:avLst/>
          </a:prstGeom>
        </p:spPr>
      </p:pic>
      <p:sp>
        <p:nvSpPr>
          <p:cNvPr id="11" name="Text 6"/>
          <p:cNvSpPr/>
          <p:nvPr/>
        </p:nvSpPr>
        <p:spPr>
          <a:xfrm>
            <a:off x="732711" y="6362819"/>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Increased Revenue</a:t>
            </a:r>
            <a:endParaRPr lang="en-US" sz="2050" dirty="0"/>
          </a:p>
        </p:txBody>
      </p:sp>
      <p:sp>
        <p:nvSpPr>
          <p:cNvPr id="12" name="Text 7"/>
          <p:cNvSpPr/>
          <p:nvPr/>
        </p:nvSpPr>
        <p:spPr>
          <a:xfrm>
            <a:off x="732711" y="6815495"/>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Drives higher conversion rates, average order value, and customer lifetime value through optimized recommendations.</a:t>
            </a:r>
            <a:endParaRPr lang="en-US" sz="1600" dirty="0"/>
          </a:p>
        </p:txBody>
      </p:sp>
      <p:pic>
        <p:nvPicPr>
          <p:cNvPr id="13" name="Image 3" descr="preencoded.png"/>
          <p:cNvPicPr>
            <a:picLocks noChangeAspect="1"/>
          </p:cNvPicPr>
          <p:nvPr/>
        </p:nvPicPr>
        <p:blipFill>
          <a:blip r:embed="rId6"/>
          <a:stretch>
            <a:fillRect/>
          </a:stretch>
        </p:blipFill>
        <p:spPr>
          <a:xfrm>
            <a:off x="7446050" y="5473065"/>
            <a:ext cx="628055" cy="628055"/>
          </a:xfrm>
          <a:prstGeom prst="rect">
            <a:avLst/>
          </a:prstGeom>
        </p:spPr>
      </p:pic>
      <p:sp>
        <p:nvSpPr>
          <p:cNvPr id="14" name="Text 8"/>
          <p:cNvSpPr/>
          <p:nvPr/>
        </p:nvSpPr>
        <p:spPr>
          <a:xfrm>
            <a:off x="7446050" y="6362819"/>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Strategic Alignment</a:t>
            </a:r>
            <a:endParaRPr lang="en-US" sz="2050" dirty="0"/>
          </a:p>
        </p:txBody>
      </p:sp>
      <p:sp>
        <p:nvSpPr>
          <p:cNvPr id="15" name="Text 9"/>
          <p:cNvSpPr/>
          <p:nvPr/>
        </p:nvSpPr>
        <p:spPr>
          <a:xfrm>
            <a:off x="7446050" y="6815495"/>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Incorporates business rules to align recommendations with strategic objectives, maximizing profitability.</a:t>
            </a:r>
            <a:endParaRPr lang="en-US" sz="1600" dirty="0"/>
          </a:p>
        </p:txBody>
      </p:sp>
      <p:pic>
        <p:nvPicPr>
          <p:cNvPr id="17" name="Picture 16">
            <a:extLst>
              <a:ext uri="{FF2B5EF4-FFF2-40B4-BE49-F238E27FC236}">
                <a16:creationId xmlns:a16="http://schemas.microsoft.com/office/drawing/2014/main" id="{96A1654A-8C70-912D-C16E-9A95040AD9DA}"/>
              </a:ext>
            </a:extLst>
          </p:cNvPr>
          <p:cNvPicPr>
            <a:picLocks noChangeAspect="1"/>
          </p:cNvPicPr>
          <p:nvPr/>
        </p:nvPicPr>
        <p:blipFill>
          <a:blip r:embed="rId7"/>
          <a:stretch>
            <a:fillRect/>
          </a:stretch>
        </p:blipFill>
        <p:spPr>
          <a:xfrm>
            <a:off x="11448606" y="7239817"/>
            <a:ext cx="3181794" cy="9716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360229" y="1300281"/>
            <a:ext cx="6590109" cy="585788"/>
          </a:xfrm>
          <a:prstGeom prst="rect">
            <a:avLst/>
          </a:prstGeom>
          <a:noFill/>
          <a:ln/>
        </p:spPr>
        <p:txBody>
          <a:bodyPr wrap="none" lIns="0" tIns="0" rIns="0" bIns="0" rtlCol="0" anchor="t"/>
          <a:lstStyle/>
          <a:p>
            <a:pPr marL="0" indent="0" algn="l">
              <a:lnSpc>
                <a:spcPts val="4600"/>
              </a:lnSpc>
              <a:buNone/>
            </a:pPr>
            <a:r>
              <a:rPr lang="en-US" sz="3650" b="1" dirty="0">
                <a:solidFill>
                  <a:srgbClr val="000000"/>
                </a:solidFill>
                <a:latin typeface="Inter Bold" pitchFamily="34" charset="0"/>
                <a:ea typeface="Inter Bold" pitchFamily="34" charset="-122"/>
                <a:cs typeface="Inter Bold" pitchFamily="34" charset="-120"/>
              </a:rPr>
              <a:t>Thank you for your attention</a:t>
            </a:r>
            <a:endParaRPr lang="en-US" sz="3650" dirty="0"/>
          </a:p>
        </p:txBody>
      </p:sp>
      <p:sp>
        <p:nvSpPr>
          <p:cNvPr id="3" name="Text 1"/>
          <p:cNvSpPr/>
          <p:nvPr/>
        </p:nvSpPr>
        <p:spPr>
          <a:xfrm>
            <a:off x="751165" y="3865483"/>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Hybrid Power:</a:t>
            </a:r>
            <a:r>
              <a:rPr lang="en-US" dirty="0">
                <a:solidFill>
                  <a:srgbClr val="272525"/>
                </a:solidFill>
                <a:latin typeface="Inter" pitchFamily="34" charset="0"/>
                <a:ea typeface="Inter" pitchFamily="34" charset="-122"/>
                <a:cs typeface="Inter" pitchFamily="34" charset="-120"/>
              </a:rPr>
              <a:t> ML + Rule-based logic = Superior recommendations.</a:t>
            </a:r>
            <a:endParaRPr lang="en-US" dirty="0"/>
          </a:p>
        </p:txBody>
      </p:sp>
      <p:sp>
        <p:nvSpPr>
          <p:cNvPr id="4" name="Text 2"/>
          <p:cNvSpPr/>
          <p:nvPr/>
        </p:nvSpPr>
        <p:spPr>
          <a:xfrm>
            <a:off x="751165" y="4230767"/>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XGBoost Advantage:</a:t>
            </a:r>
            <a:r>
              <a:rPr lang="en-US" dirty="0">
                <a:solidFill>
                  <a:srgbClr val="272525"/>
                </a:solidFill>
                <a:latin typeface="Inter" pitchFamily="34" charset="0"/>
                <a:ea typeface="Inter" pitchFamily="34" charset="-122"/>
                <a:cs typeface="Inter" pitchFamily="34" charset="-120"/>
              </a:rPr>
              <a:t> Accurate, scalable, and robust core.</a:t>
            </a:r>
            <a:endParaRPr lang="en-US" dirty="0"/>
          </a:p>
        </p:txBody>
      </p:sp>
      <p:sp>
        <p:nvSpPr>
          <p:cNvPr id="5" name="Text 3"/>
          <p:cNvSpPr/>
          <p:nvPr/>
        </p:nvSpPr>
        <p:spPr>
          <a:xfrm>
            <a:off x="751165" y="4596051"/>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End-to-End Solution:</a:t>
            </a:r>
            <a:r>
              <a:rPr lang="en-US" dirty="0">
                <a:solidFill>
                  <a:srgbClr val="272525"/>
                </a:solidFill>
                <a:latin typeface="Inter" pitchFamily="34" charset="0"/>
                <a:ea typeface="Inter" pitchFamily="34" charset="-122"/>
                <a:cs typeface="Inter" pitchFamily="34" charset="-120"/>
              </a:rPr>
              <a:t> From data processing to personalized pitches.</a:t>
            </a:r>
            <a:endParaRPr lang="en-US" dirty="0"/>
          </a:p>
        </p:txBody>
      </p:sp>
      <p:sp>
        <p:nvSpPr>
          <p:cNvPr id="6" name="Text 4"/>
          <p:cNvSpPr/>
          <p:nvPr/>
        </p:nvSpPr>
        <p:spPr>
          <a:xfrm>
            <a:off x="751165" y="4961334"/>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Business Impact:</a:t>
            </a:r>
            <a:r>
              <a:rPr lang="en-US" dirty="0">
                <a:solidFill>
                  <a:srgbClr val="272525"/>
                </a:solidFill>
                <a:latin typeface="Inter" pitchFamily="34" charset="0"/>
                <a:ea typeface="Inter" pitchFamily="34" charset="-122"/>
                <a:cs typeface="Inter" pitchFamily="34" charset="-120"/>
              </a:rPr>
              <a:t> Drives growth through enhanced personalization and efficiency.</a:t>
            </a:r>
            <a:endParaRPr lang="en-US" dirty="0"/>
          </a:p>
        </p:txBody>
      </p:sp>
      <p:pic>
        <p:nvPicPr>
          <p:cNvPr id="7" name="Image 0" descr="preencoded.png"/>
          <p:cNvPicPr>
            <a:picLocks noChangeAspect="1"/>
          </p:cNvPicPr>
          <p:nvPr/>
        </p:nvPicPr>
        <p:blipFill>
          <a:blip r:embed="rId3"/>
          <a:stretch>
            <a:fillRect/>
          </a:stretch>
        </p:blipFill>
        <p:spPr>
          <a:xfrm>
            <a:off x="8928973" y="1593175"/>
            <a:ext cx="5053012" cy="5053013"/>
          </a:xfrm>
          <a:prstGeom prst="rect">
            <a:avLst/>
          </a:prstGeom>
        </p:spPr>
      </p:pic>
      <p:sp>
        <p:nvSpPr>
          <p:cNvPr id="11" name="Rectangle 10">
            <a:extLst>
              <a:ext uri="{FF2B5EF4-FFF2-40B4-BE49-F238E27FC236}">
                <a16:creationId xmlns:a16="http://schemas.microsoft.com/office/drawing/2014/main" id="{1E24718A-331C-C371-23EB-0CA9E901975F}"/>
              </a:ext>
            </a:extLst>
          </p:cNvPr>
          <p:cNvSpPr/>
          <p:nvPr/>
        </p:nvSpPr>
        <p:spPr>
          <a:xfrm>
            <a:off x="11468100" y="7334250"/>
            <a:ext cx="3162300" cy="895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3365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Agenda</a:t>
            </a:r>
            <a:endParaRPr lang="en-US" sz="2200" dirty="0"/>
          </a:p>
        </p:txBody>
      </p:sp>
      <p:sp>
        <p:nvSpPr>
          <p:cNvPr id="3" name="Text 1"/>
          <p:cNvSpPr/>
          <p:nvPr/>
        </p:nvSpPr>
        <p:spPr>
          <a:xfrm>
            <a:off x="793790" y="2214801"/>
            <a:ext cx="8271629"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From Data to Dynamic Pitches</a:t>
            </a:r>
            <a:endParaRPr lang="en-US" sz="4450" dirty="0"/>
          </a:p>
        </p:txBody>
      </p:sp>
      <p:sp>
        <p:nvSpPr>
          <p:cNvPr id="4" name="Text 2"/>
          <p:cNvSpPr/>
          <p:nvPr/>
        </p:nvSpPr>
        <p:spPr>
          <a:xfrm>
            <a:off x="793790" y="3263741"/>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01</a:t>
            </a:r>
            <a:endParaRPr lang="en-US" sz="1750" dirty="0"/>
          </a:p>
        </p:txBody>
      </p:sp>
      <p:sp>
        <p:nvSpPr>
          <p:cNvPr id="5" name="Shape 3"/>
          <p:cNvSpPr/>
          <p:nvPr/>
        </p:nvSpPr>
        <p:spPr>
          <a:xfrm>
            <a:off x="793790" y="3618786"/>
            <a:ext cx="6407944" cy="30480"/>
          </a:xfrm>
          <a:prstGeom prst="rect">
            <a:avLst/>
          </a:prstGeom>
          <a:solidFill>
            <a:srgbClr val="4950BC"/>
          </a:solidFill>
          <a:ln/>
        </p:spPr>
        <p:txBody>
          <a:bodyPr/>
          <a:lstStyle/>
          <a:p>
            <a:endParaRPr lang="fr-FR"/>
          </a:p>
        </p:txBody>
      </p:sp>
      <p:sp>
        <p:nvSpPr>
          <p:cNvPr id="6" name="Text 4"/>
          <p:cNvSpPr/>
          <p:nvPr/>
        </p:nvSpPr>
        <p:spPr>
          <a:xfrm>
            <a:off x="793790" y="3793093"/>
            <a:ext cx="4053007"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Foundations: Data &amp; Features</a:t>
            </a:r>
            <a:endParaRPr lang="en-US" sz="2200" dirty="0"/>
          </a:p>
        </p:txBody>
      </p:sp>
      <p:sp>
        <p:nvSpPr>
          <p:cNvPr id="7" name="Text 5"/>
          <p:cNvSpPr/>
          <p:nvPr/>
        </p:nvSpPr>
        <p:spPr>
          <a:xfrm>
            <a:off x="793790" y="4283512"/>
            <a:ext cx="6407944"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Preparing the bedrock for intelligent insights.</a:t>
            </a:r>
            <a:endParaRPr lang="en-US" sz="1750" dirty="0"/>
          </a:p>
        </p:txBody>
      </p:sp>
      <p:sp>
        <p:nvSpPr>
          <p:cNvPr id="8" name="Text 6"/>
          <p:cNvSpPr/>
          <p:nvPr/>
        </p:nvSpPr>
        <p:spPr>
          <a:xfrm>
            <a:off x="7428548" y="3263741"/>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02</a:t>
            </a:r>
            <a:endParaRPr lang="en-US" sz="1750" dirty="0"/>
          </a:p>
        </p:txBody>
      </p:sp>
      <p:sp>
        <p:nvSpPr>
          <p:cNvPr id="9" name="Shape 7"/>
          <p:cNvSpPr/>
          <p:nvPr/>
        </p:nvSpPr>
        <p:spPr>
          <a:xfrm>
            <a:off x="7428548" y="3618786"/>
            <a:ext cx="6408063" cy="30480"/>
          </a:xfrm>
          <a:prstGeom prst="rect">
            <a:avLst/>
          </a:prstGeom>
          <a:solidFill>
            <a:srgbClr val="4950BC"/>
          </a:solidFill>
          <a:ln/>
        </p:spPr>
        <p:txBody>
          <a:bodyPr/>
          <a:lstStyle/>
          <a:p>
            <a:endParaRPr lang="fr-FR"/>
          </a:p>
        </p:txBody>
      </p:sp>
      <p:sp>
        <p:nvSpPr>
          <p:cNvPr id="10" name="Text 8"/>
          <p:cNvSpPr/>
          <p:nvPr/>
        </p:nvSpPr>
        <p:spPr>
          <a:xfrm>
            <a:off x="7428548" y="3793093"/>
            <a:ext cx="5053489"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Predictive Power: ML Model Training</a:t>
            </a:r>
            <a:endParaRPr lang="en-US" sz="2200" dirty="0"/>
          </a:p>
        </p:txBody>
      </p:sp>
      <p:sp>
        <p:nvSpPr>
          <p:cNvPr id="11" name="Text 9"/>
          <p:cNvSpPr/>
          <p:nvPr/>
        </p:nvSpPr>
        <p:spPr>
          <a:xfrm>
            <a:off x="7428548" y="4283512"/>
            <a:ext cx="640806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Building the core of our recommendation engine.</a:t>
            </a:r>
            <a:endParaRPr lang="en-US" sz="1750" dirty="0"/>
          </a:p>
        </p:txBody>
      </p:sp>
      <p:sp>
        <p:nvSpPr>
          <p:cNvPr id="12" name="Text 10"/>
          <p:cNvSpPr/>
          <p:nvPr/>
        </p:nvSpPr>
        <p:spPr>
          <a:xfrm>
            <a:off x="793790" y="5043249"/>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03</a:t>
            </a:r>
            <a:endParaRPr lang="en-US" sz="1750" dirty="0"/>
          </a:p>
        </p:txBody>
      </p:sp>
      <p:sp>
        <p:nvSpPr>
          <p:cNvPr id="13" name="Shape 11"/>
          <p:cNvSpPr/>
          <p:nvPr/>
        </p:nvSpPr>
        <p:spPr>
          <a:xfrm>
            <a:off x="793790" y="5398294"/>
            <a:ext cx="6407944" cy="30480"/>
          </a:xfrm>
          <a:prstGeom prst="rect">
            <a:avLst/>
          </a:prstGeom>
          <a:solidFill>
            <a:srgbClr val="4950BC"/>
          </a:solidFill>
          <a:ln/>
        </p:spPr>
        <p:txBody>
          <a:bodyPr/>
          <a:lstStyle/>
          <a:p>
            <a:endParaRPr lang="fr-FR"/>
          </a:p>
        </p:txBody>
      </p:sp>
      <p:sp>
        <p:nvSpPr>
          <p:cNvPr id="14" name="Text 12"/>
          <p:cNvSpPr/>
          <p:nvPr/>
        </p:nvSpPr>
        <p:spPr>
          <a:xfrm>
            <a:off x="793790" y="5572601"/>
            <a:ext cx="5368528"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Hybrid Harmony: Combining Strengths</a:t>
            </a:r>
            <a:endParaRPr lang="en-US" sz="2200" dirty="0"/>
          </a:p>
        </p:txBody>
      </p:sp>
      <p:sp>
        <p:nvSpPr>
          <p:cNvPr id="15" name="Text 13"/>
          <p:cNvSpPr/>
          <p:nvPr/>
        </p:nvSpPr>
        <p:spPr>
          <a:xfrm>
            <a:off x="793790" y="6063020"/>
            <a:ext cx="6407944"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Fusing ML with expert knowledge for precision.</a:t>
            </a:r>
            <a:endParaRPr lang="en-US" sz="1750" dirty="0"/>
          </a:p>
        </p:txBody>
      </p:sp>
      <p:sp>
        <p:nvSpPr>
          <p:cNvPr id="16" name="Text 14"/>
          <p:cNvSpPr/>
          <p:nvPr/>
        </p:nvSpPr>
        <p:spPr>
          <a:xfrm>
            <a:off x="7428548" y="5043249"/>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04</a:t>
            </a:r>
            <a:endParaRPr lang="en-US" sz="1750" dirty="0"/>
          </a:p>
        </p:txBody>
      </p:sp>
      <p:sp>
        <p:nvSpPr>
          <p:cNvPr id="17" name="Shape 15"/>
          <p:cNvSpPr/>
          <p:nvPr/>
        </p:nvSpPr>
        <p:spPr>
          <a:xfrm>
            <a:off x="7428548" y="5398294"/>
            <a:ext cx="6408063" cy="30480"/>
          </a:xfrm>
          <a:prstGeom prst="rect">
            <a:avLst/>
          </a:prstGeom>
          <a:solidFill>
            <a:srgbClr val="4950BC"/>
          </a:solidFill>
          <a:ln/>
        </p:spPr>
        <p:txBody>
          <a:bodyPr/>
          <a:lstStyle/>
          <a:p>
            <a:endParaRPr lang="fr-FR"/>
          </a:p>
        </p:txBody>
      </p:sp>
      <p:sp>
        <p:nvSpPr>
          <p:cNvPr id="18" name="Text 16"/>
          <p:cNvSpPr/>
          <p:nvPr/>
        </p:nvSpPr>
        <p:spPr>
          <a:xfrm>
            <a:off x="7428548" y="5572601"/>
            <a:ext cx="5489258"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Impact &amp; Innovation: Deployment &amp; LLM</a:t>
            </a:r>
            <a:endParaRPr lang="en-US" sz="2200" dirty="0"/>
          </a:p>
        </p:txBody>
      </p:sp>
      <p:sp>
        <p:nvSpPr>
          <p:cNvPr id="19" name="Text 17"/>
          <p:cNvSpPr/>
          <p:nvPr/>
        </p:nvSpPr>
        <p:spPr>
          <a:xfrm>
            <a:off x="7428548" y="6063020"/>
            <a:ext cx="640806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Delivering personalized value at scale.</a:t>
            </a:r>
            <a:endParaRPr lang="en-US" sz="1750" dirty="0"/>
          </a:p>
        </p:txBody>
      </p:sp>
      <p:pic>
        <p:nvPicPr>
          <p:cNvPr id="21" name="Picture 20">
            <a:extLst>
              <a:ext uri="{FF2B5EF4-FFF2-40B4-BE49-F238E27FC236}">
                <a16:creationId xmlns:a16="http://schemas.microsoft.com/office/drawing/2014/main" id="{0438745E-3B7E-F99C-C3F6-24F06F597F77}"/>
              </a:ext>
            </a:extLst>
          </p:cNvPr>
          <p:cNvPicPr>
            <a:picLocks noChangeAspect="1"/>
          </p:cNvPicPr>
          <p:nvPr/>
        </p:nvPicPr>
        <p:blipFill>
          <a:blip r:embed="rId3"/>
          <a:stretch>
            <a:fillRect/>
          </a:stretch>
        </p:blipFill>
        <p:spPr>
          <a:xfrm>
            <a:off x="11326909" y="7257914"/>
            <a:ext cx="3181794" cy="9716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BEF6298-FFC7-10AB-FDBF-1ADED3C2B08C}"/>
              </a:ext>
            </a:extLst>
          </p:cNvPr>
          <p:cNvSpPr/>
          <p:nvPr/>
        </p:nvSpPr>
        <p:spPr>
          <a:xfrm>
            <a:off x="12327038" y="6825179"/>
            <a:ext cx="2303362" cy="140442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 0"/>
          <p:cNvSpPr/>
          <p:nvPr/>
        </p:nvSpPr>
        <p:spPr>
          <a:xfrm>
            <a:off x="626864" y="492443"/>
            <a:ext cx="2238851" cy="279797"/>
          </a:xfrm>
          <a:prstGeom prst="rect">
            <a:avLst/>
          </a:prstGeom>
          <a:noFill/>
          <a:ln/>
        </p:spPr>
        <p:txBody>
          <a:bodyPr wrap="none" lIns="0" tIns="0" rIns="0" bIns="0" rtlCol="0" anchor="t"/>
          <a:lstStyle/>
          <a:p>
            <a:pPr marL="0" indent="0" algn="l">
              <a:lnSpc>
                <a:spcPts val="2200"/>
              </a:lnSpc>
              <a:buNone/>
            </a:pPr>
            <a:r>
              <a:rPr lang="en-US" sz="1750" b="1" dirty="0">
                <a:solidFill>
                  <a:srgbClr val="000000"/>
                </a:solidFill>
                <a:latin typeface="Inter Bold" pitchFamily="34" charset="0"/>
                <a:ea typeface="Inter Bold" pitchFamily="34" charset="-122"/>
                <a:cs typeface="Inter Bold" pitchFamily="34" charset="-120"/>
              </a:rPr>
              <a:t>Chapter 1</a:t>
            </a:r>
            <a:endParaRPr lang="en-US" sz="1750" dirty="0"/>
          </a:p>
        </p:txBody>
      </p:sp>
      <p:sp>
        <p:nvSpPr>
          <p:cNvPr id="3" name="Text 1"/>
          <p:cNvSpPr/>
          <p:nvPr/>
        </p:nvSpPr>
        <p:spPr>
          <a:xfrm>
            <a:off x="626864" y="951309"/>
            <a:ext cx="9591794" cy="559713"/>
          </a:xfrm>
          <a:prstGeom prst="rect">
            <a:avLst/>
          </a:prstGeom>
          <a:noFill/>
          <a:ln/>
        </p:spPr>
        <p:txBody>
          <a:bodyPr wrap="none" lIns="0" tIns="0" rIns="0" bIns="0" rtlCol="0" anchor="t"/>
          <a:lstStyle/>
          <a:p>
            <a:pPr marL="0" indent="0" algn="l">
              <a:lnSpc>
                <a:spcPts val="4400"/>
              </a:lnSpc>
              <a:buNone/>
            </a:pPr>
            <a:r>
              <a:rPr lang="en-US" sz="3500" b="1" dirty="0">
                <a:solidFill>
                  <a:srgbClr val="000000"/>
                </a:solidFill>
                <a:latin typeface="Inter Bold" pitchFamily="34" charset="0"/>
                <a:ea typeface="Inter Bold" pitchFamily="34" charset="-122"/>
                <a:cs typeface="Inter Bold" pitchFamily="34" charset="-120"/>
              </a:rPr>
              <a:t>Data &amp; Feature Engineering: The Foundation</a:t>
            </a:r>
            <a:endParaRPr lang="en-US" sz="3500" dirty="0"/>
          </a:p>
        </p:txBody>
      </p:sp>
      <p:sp>
        <p:nvSpPr>
          <p:cNvPr id="4" name="Text 2"/>
          <p:cNvSpPr/>
          <p:nvPr/>
        </p:nvSpPr>
        <p:spPr>
          <a:xfrm>
            <a:off x="626864" y="1940719"/>
            <a:ext cx="6469856" cy="1145858"/>
          </a:xfrm>
          <a:prstGeom prst="rect">
            <a:avLst/>
          </a:prstGeom>
          <a:noFill/>
          <a:ln/>
        </p:spPr>
        <p:txBody>
          <a:bodyPr wrap="square" lIns="0" tIns="0" rIns="0" bIns="0" rtlCol="0" anchor="t"/>
          <a:lstStyle/>
          <a:p>
            <a:pPr marL="0" indent="0" algn="l">
              <a:lnSpc>
                <a:spcPts val="2250"/>
              </a:lnSpc>
              <a:buNone/>
            </a:pPr>
            <a:r>
              <a:rPr lang="en-US" dirty="0">
                <a:solidFill>
                  <a:srgbClr val="272525"/>
                </a:solidFill>
                <a:latin typeface="Inter" pitchFamily="34" charset="0"/>
                <a:ea typeface="Inter" pitchFamily="34" charset="-122"/>
                <a:cs typeface="Inter" pitchFamily="34" charset="-120"/>
              </a:rPr>
              <a:t>Robust recommendations begin with robust data. We aggregate diverse data sources to build a comprehensive view of user preferences and product attributes. This meticulous preparation ensures our models learn from the most relevant information.</a:t>
            </a:r>
            <a:endParaRPr lang="en-US" dirty="0"/>
          </a:p>
        </p:txBody>
      </p:sp>
      <p:sp>
        <p:nvSpPr>
          <p:cNvPr id="5" name="Text 3"/>
          <p:cNvSpPr/>
          <p:nvPr/>
        </p:nvSpPr>
        <p:spPr>
          <a:xfrm>
            <a:off x="626864" y="3247668"/>
            <a:ext cx="6469856" cy="572929"/>
          </a:xfrm>
          <a:prstGeom prst="rect">
            <a:avLst/>
          </a:prstGeom>
          <a:noFill/>
          <a:ln/>
        </p:spPr>
        <p:txBody>
          <a:bodyPr wrap="square" lIns="0" tIns="0" rIns="0" bIns="0" rtlCol="0" anchor="t"/>
          <a:lstStyle/>
          <a:p>
            <a:pPr marL="342900" indent="-342900" algn="l">
              <a:lnSpc>
                <a:spcPts val="2250"/>
              </a:lnSpc>
              <a:buSzPct val="100000"/>
              <a:buChar char="•"/>
            </a:pPr>
            <a:r>
              <a:rPr lang="en-US" sz="1600" b="1" dirty="0">
                <a:solidFill>
                  <a:srgbClr val="272525"/>
                </a:solidFill>
                <a:latin typeface="Inter" pitchFamily="34" charset="0"/>
                <a:ea typeface="Inter" pitchFamily="34" charset="-122"/>
                <a:cs typeface="Inter" pitchFamily="34" charset="-120"/>
              </a:rPr>
              <a:t>User Data:</a:t>
            </a:r>
            <a:r>
              <a:rPr lang="en-US" sz="1600" dirty="0">
                <a:solidFill>
                  <a:srgbClr val="272525"/>
                </a:solidFill>
                <a:latin typeface="Inter" pitchFamily="34" charset="0"/>
                <a:ea typeface="Inter" pitchFamily="34" charset="-122"/>
                <a:cs typeface="Inter" pitchFamily="34" charset="-120"/>
              </a:rPr>
              <a:t> Demographics, past purchases, browsing history, engagement metrics.</a:t>
            </a:r>
            <a:endParaRPr lang="en-US" sz="1600" dirty="0"/>
          </a:p>
        </p:txBody>
      </p:sp>
      <p:sp>
        <p:nvSpPr>
          <p:cNvPr id="6" name="Text 4"/>
          <p:cNvSpPr/>
          <p:nvPr/>
        </p:nvSpPr>
        <p:spPr>
          <a:xfrm>
            <a:off x="626864" y="3883223"/>
            <a:ext cx="6469856" cy="286464"/>
          </a:xfrm>
          <a:prstGeom prst="rect">
            <a:avLst/>
          </a:prstGeom>
          <a:noFill/>
          <a:ln/>
        </p:spPr>
        <p:txBody>
          <a:bodyPr wrap="none" lIns="0" tIns="0" rIns="0" bIns="0" rtlCol="0" anchor="t"/>
          <a:lstStyle/>
          <a:p>
            <a:pPr marL="342900" indent="-342900" algn="l">
              <a:lnSpc>
                <a:spcPts val="2250"/>
              </a:lnSpc>
              <a:buSzPct val="100000"/>
              <a:buChar char="•"/>
            </a:pPr>
            <a:r>
              <a:rPr lang="en-US" sz="1600" b="1" dirty="0">
                <a:solidFill>
                  <a:srgbClr val="272525"/>
                </a:solidFill>
                <a:latin typeface="Inter" pitchFamily="34" charset="0"/>
                <a:ea typeface="Inter" pitchFamily="34" charset="-122"/>
                <a:cs typeface="Inter" pitchFamily="34" charset="-120"/>
              </a:rPr>
              <a:t>Product Data:</a:t>
            </a:r>
            <a:r>
              <a:rPr lang="en-US" sz="1600" dirty="0">
                <a:solidFill>
                  <a:srgbClr val="272525"/>
                </a:solidFill>
                <a:latin typeface="Inter" pitchFamily="34" charset="0"/>
                <a:ea typeface="Inter" pitchFamily="34" charset="-122"/>
                <a:cs typeface="Inter" pitchFamily="34" charset="-120"/>
              </a:rPr>
              <a:t> Features, categories, popularity.</a:t>
            </a:r>
            <a:endParaRPr lang="en-US" sz="1600" dirty="0"/>
          </a:p>
        </p:txBody>
      </p:sp>
      <p:sp>
        <p:nvSpPr>
          <p:cNvPr id="7" name="Text 5"/>
          <p:cNvSpPr/>
          <p:nvPr/>
        </p:nvSpPr>
        <p:spPr>
          <a:xfrm>
            <a:off x="626864" y="4232315"/>
            <a:ext cx="6469856" cy="286464"/>
          </a:xfrm>
          <a:prstGeom prst="rect">
            <a:avLst/>
          </a:prstGeom>
          <a:noFill/>
          <a:ln/>
        </p:spPr>
        <p:txBody>
          <a:bodyPr wrap="none" lIns="0" tIns="0" rIns="0" bIns="0" rtlCol="0" anchor="t"/>
          <a:lstStyle/>
          <a:p>
            <a:pPr marL="342900" indent="-342900" algn="l">
              <a:lnSpc>
                <a:spcPts val="2250"/>
              </a:lnSpc>
              <a:buSzPct val="100000"/>
              <a:buChar char="•"/>
            </a:pPr>
            <a:r>
              <a:rPr lang="en-US" sz="1400" b="1" dirty="0">
                <a:solidFill>
                  <a:srgbClr val="272525"/>
                </a:solidFill>
                <a:latin typeface="Inter" pitchFamily="34" charset="0"/>
                <a:ea typeface="Inter" pitchFamily="34" charset="-122"/>
                <a:cs typeface="Inter" pitchFamily="34" charset="-120"/>
              </a:rPr>
              <a:t>Interaction Data:</a:t>
            </a:r>
            <a:r>
              <a:rPr lang="en-US" sz="1400" dirty="0">
                <a:solidFill>
                  <a:srgbClr val="272525"/>
                </a:solidFill>
                <a:latin typeface="Inter" pitchFamily="34" charset="0"/>
                <a:ea typeface="Inter" pitchFamily="34" charset="-122"/>
                <a:cs typeface="Inter" pitchFamily="34" charset="-120"/>
              </a:rPr>
              <a:t> claims, insurance products already owned.</a:t>
            </a:r>
            <a:endParaRPr lang="en-US" sz="1400" dirty="0"/>
          </a:p>
        </p:txBody>
      </p:sp>
      <p:sp>
        <p:nvSpPr>
          <p:cNvPr id="9" name="Rectangle 8">
            <a:extLst>
              <a:ext uri="{FF2B5EF4-FFF2-40B4-BE49-F238E27FC236}">
                <a16:creationId xmlns:a16="http://schemas.microsoft.com/office/drawing/2014/main" id="{E29D47AB-5F79-870F-7ADA-74C72003BFD4}"/>
              </a:ext>
            </a:extLst>
          </p:cNvPr>
          <p:cNvSpPr/>
          <p:nvPr/>
        </p:nvSpPr>
        <p:spPr>
          <a:xfrm>
            <a:off x="10415060" y="259460"/>
            <a:ext cx="2523281" cy="129617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1">
            <a:extLst>
              <a:ext uri="{FF2B5EF4-FFF2-40B4-BE49-F238E27FC236}">
                <a16:creationId xmlns:a16="http://schemas.microsoft.com/office/drawing/2014/main" id="{70163240-DC1C-D674-511A-A7887A1A1FD7}"/>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a:ln>
                  <a:noFill/>
                </a:ln>
                <a:solidFill>
                  <a:schemeClr val="tx1"/>
                </a:solidFill>
                <a:effectLst/>
                <a:latin typeface="Arial" panose="020B0604020202020204" pitchFamily="34" charset="0"/>
              </a:rPr>
              <a:t>“Client &amp; Product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D0BBF246-26A4-7FE7-A82E-0F515BE6A0A0}"/>
              </a:ext>
            </a:extLst>
          </p:cNvPr>
          <p:cNvSpPr>
            <a:spLocks noChangeArrowheads="1"/>
          </p:cNvSpPr>
          <p:nvPr/>
        </p:nvSpPr>
        <p:spPr bwMode="auto">
          <a:xfrm>
            <a:off x="10475667" y="684744"/>
            <a:ext cx="24032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Client &amp; Product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43A5861A-6CA2-FB9C-1460-A326EB4A4973}"/>
              </a:ext>
            </a:extLst>
          </p:cNvPr>
          <p:cNvSpPr/>
          <p:nvPr/>
        </p:nvSpPr>
        <p:spPr>
          <a:xfrm>
            <a:off x="10415637" y="2153142"/>
            <a:ext cx="2523281" cy="129617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4">
            <a:extLst>
              <a:ext uri="{FF2B5EF4-FFF2-40B4-BE49-F238E27FC236}">
                <a16:creationId xmlns:a16="http://schemas.microsoft.com/office/drawing/2014/main" id="{57B4F511-C62B-70CC-29F8-4312481AD491}"/>
              </a:ext>
            </a:extLst>
          </p:cNvPr>
          <p:cNvSpPr>
            <a:spLocks noChangeArrowheads="1"/>
          </p:cNvSpPr>
          <p:nvPr/>
        </p:nvSpPr>
        <p:spPr bwMode="auto">
          <a:xfrm>
            <a:off x="10599816" y="2634786"/>
            <a:ext cx="2339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 </a:t>
            </a:r>
            <a:r>
              <a:rPr lang="fr-FR" altLang="fr-FR" dirty="0" err="1">
                <a:latin typeface="Arial" panose="020B0604020202020204" pitchFamily="34" charset="0"/>
              </a:rPr>
              <a:t>Feature</a:t>
            </a:r>
            <a:r>
              <a:rPr lang="fr-FR" altLang="fr-FR" dirty="0">
                <a:latin typeface="Arial" panose="020B0604020202020204" pitchFamily="34" charset="0"/>
              </a:rPr>
              <a:t> Engineering</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9CDBFEC-2028-E5D6-C034-34572C02835B}"/>
              </a:ext>
            </a:extLst>
          </p:cNvPr>
          <p:cNvSpPr/>
          <p:nvPr/>
        </p:nvSpPr>
        <p:spPr>
          <a:xfrm>
            <a:off x="8957018" y="3969454"/>
            <a:ext cx="2523281" cy="914399"/>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4">
            <a:extLst>
              <a:ext uri="{FF2B5EF4-FFF2-40B4-BE49-F238E27FC236}">
                <a16:creationId xmlns:a16="http://schemas.microsoft.com/office/drawing/2014/main" id="{0CBF1B50-757E-B7AF-9F2B-4E64F0959559}"/>
              </a:ext>
            </a:extLst>
          </p:cNvPr>
          <p:cNvSpPr>
            <a:spLocks noChangeArrowheads="1"/>
          </p:cNvSpPr>
          <p:nvPr/>
        </p:nvSpPr>
        <p:spPr bwMode="auto">
          <a:xfrm>
            <a:off x="9616532" y="4070257"/>
            <a:ext cx="13901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ML Model   </a:t>
            </a:r>
          </a:p>
          <a:p>
            <a:pPr lvl="0" eaLnBrk="0" fontAlgn="base" hangingPunct="0">
              <a:spcBef>
                <a:spcPct val="0"/>
              </a:spcBef>
              <a:spcAft>
                <a:spcPct val="0"/>
              </a:spcAft>
            </a:pPr>
            <a:r>
              <a:rPr lang="fr-FR" altLang="fr-FR" dirty="0">
                <a:latin typeface="Arial" panose="020B0604020202020204" pitchFamily="34" charset="0"/>
              </a:rPr>
              <a:t>(</a:t>
            </a:r>
            <a:r>
              <a:rPr lang="fr-FR" altLang="fr-FR" dirty="0" err="1">
                <a:latin typeface="Arial" panose="020B0604020202020204" pitchFamily="34" charset="0"/>
              </a:rPr>
              <a:t>XGBoost</a:t>
            </a:r>
            <a:r>
              <a:rPr lang="fr-FR" altLang="fr-FR" dirty="0">
                <a:latin typeface="Arial" panose="020B060402020202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B4719514-B221-2449-526A-7C3BAABB716F}"/>
              </a:ext>
            </a:extLst>
          </p:cNvPr>
          <p:cNvSpPr/>
          <p:nvPr/>
        </p:nvSpPr>
        <p:spPr>
          <a:xfrm>
            <a:off x="11945650" y="3916976"/>
            <a:ext cx="2523281" cy="952891"/>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4">
            <a:extLst>
              <a:ext uri="{FF2B5EF4-FFF2-40B4-BE49-F238E27FC236}">
                <a16:creationId xmlns:a16="http://schemas.microsoft.com/office/drawing/2014/main" id="{032F768E-D2A6-E97F-B68B-02830C6E4113}"/>
              </a:ext>
            </a:extLst>
          </p:cNvPr>
          <p:cNvSpPr>
            <a:spLocks noChangeArrowheads="1"/>
          </p:cNvSpPr>
          <p:nvPr/>
        </p:nvSpPr>
        <p:spPr bwMode="auto">
          <a:xfrm>
            <a:off x="12108272" y="4208755"/>
            <a:ext cx="219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Rule-</a:t>
            </a:r>
            <a:r>
              <a:rPr lang="fr-FR" altLang="fr-FR" dirty="0" err="1">
                <a:latin typeface="Arial" panose="020B0604020202020204" pitchFamily="34" charset="0"/>
              </a:rPr>
              <a:t>Based</a:t>
            </a:r>
            <a:r>
              <a:rPr lang="fr-FR" altLang="fr-FR" dirty="0">
                <a:latin typeface="Arial" panose="020B0604020202020204" pitchFamily="34" charset="0"/>
              </a:rPr>
              <a:t> </a:t>
            </a:r>
            <a:r>
              <a:rPr lang="fr-FR" altLang="fr-FR" dirty="0" err="1">
                <a:latin typeface="Arial" panose="020B0604020202020204" pitchFamily="34" charset="0"/>
              </a:rPr>
              <a:t>scoring</a:t>
            </a:r>
            <a:endParaRPr lang="fr-FR" altLang="fr-FR" dirty="0">
              <a:latin typeface="Arial" panose="020B0604020202020204" pitchFamily="34" charset="0"/>
            </a:endParaRPr>
          </a:p>
        </p:txBody>
      </p:sp>
      <p:sp>
        <p:nvSpPr>
          <p:cNvPr id="21" name="Rectangle 20">
            <a:extLst>
              <a:ext uri="{FF2B5EF4-FFF2-40B4-BE49-F238E27FC236}">
                <a16:creationId xmlns:a16="http://schemas.microsoft.com/office/drawing/2014/main" id="{DBAB90DB-CCB0-D214-0FE5-D8ED96437E5D}"/>
              </a:ext>
            </a:extLst>
          </p:cNvPr>
          <p:cNvSpPr/>
          <p:nvPr/>
        </p:nvSpPr>
        <p:spPr>
          <a:xfrm>
            <a:off x="10461358" y="5410597"/>
            <a:ext cx="2523281" cy="828094"/>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4">
            <a:extLst>
              <a:ext uri="{FF2B5EF4-FFF2-40B4-BE49-F238E27FC236}">
                <a16:creationId xmlns:a16="http://schemas.microsoft.com/office/drawing/2014/main" id="{53B7C6A6-B6CC-F30E-49CF-CB558440EE56}"/>
              </a:ext>
            </a:extLst>
          </p:cNvPr>
          <p:cNvSpPr>
            <a:spLocks noChangeArrowheads="1"/>
          </p:cNvSpPr>
          <p:nvPr/>
        </p:nvSpPr>
        <p:spPr bwMode="auto">
          <a:xfrm>
            <a:off x="10963816" y="5643662"/>
            <a:ext cx="1518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latin typeface="Arial" panose="020B0604020202020204" pitchFamily="34" charset="0"/>
              </a:rPr>
              <a:t>Hybrid</a:t>
            </a:r>
            <a:r>
              <a:rPr lang="fr-FR" altLang="fr-FR" dirty="0">
                <a:latin typeface="Arial" panose="020B0604020202020204" pitchFamily="34" charset="0"/>
              </a:rPr>
              <a:t> Score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128FCFC6-DBBC-6827-B124-0E4DFAD8F119}"/>
              </a:ext>
            </a:extLst>
          </p:cNvPr>
          <p:cNvSpPr/>
          <p:nvPr/>
        </p:nvSpPr>
        <p:spPr>
          <a:xfrm>
            <a:off x="9927845" y="6788945"/>
            <a:ext cx="3590308" cy="828094"/>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4">
            <a:extLst>
              <a:ext uri="{FF2B5EF4-FFF2-40B4-BE49-F238E27FC236}">
                <a16:creationId xmlns:a16="http://schemas.microsoft.com/office/drawing/2014/main" id="{98A5E445-DCD0-6E93-7E2A-12065BFED0A6}"/>
              </a:ext>
            </a:extLst>
          </p:cNvPr>
          <p:cNvSpPr>
            <a:spLocks noChangeArrowheads="1"/>
          </p:cNvSpPr>
          <p:nvPr/>
        </p:nvSpPr>
        <p:spPr bwMode="auto">
          <a:xfrm>
            <a:off x="10430303" y="7022010"/>
            <a:ext cx="2826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 </a:t>
            </a:r>
            <a:r>
              <a:rPr lang="fr-FR" altLang="fr-FR" dirty="0" err="1">
                <a:latin typeface="Arial" panose="020B0604020202020204" pitchFamily="34" charset="0"/>
              </a:rPr>
              <a:t>Personalized</a:t>
            </a:r>
            <a:r>
              <a:rPr lang="fr-FR" altLang="fr-FR" dirty="0">
                <a:latin typeface="Arial" panose="020B0604020202020204" pitchFamily="34" charset="0"/>
              </a:rPr>
              <a:t> Pitch (LLM)</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27" name="Straight Arrow Connector 26">
            <a:extLst>
              <a:ext uri="{FF2B5EF4-FFF2-40B4-BE49-F238E27FC236}">
                <a16:creationId xmlns:a16="http://schemas.microsoft.com/office/drawing/2014/main" id="{32A17163-5159-43DD-6A98-CEA708244719}"/>
              </a:ext>
            </a:extLst>
          </p:cNvPr>
          <p:cNvCxnSpPr>
            <a:stCxn id="9" idx="2"/>
            <a:endCxn id="15" idx="0"/>
          </p:cNvCxnSpPr>
          <p:nvPr/>
        </p:nvCxnSpPr>
        <p:spPr>
          <a:xfrm>
            <a:off x="11676701" y="1555637"/>
            <a:ext cx="577" cy="5975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645CC1-97B6-E8F2-DA74-7450DDAA12F8}"/>
              </a:ext>
            </a:extLst>
          </p:cNvPr>
          <p:cNvCxnSpPr>
            <a:stCxn id="15" idx="1"/>
            <a:endCxn id="17" idx="0"/>
          </p:cNvCxnSpPr>
          <p:nvPr/>
        </p:nvCxnSpPr>
        <p:spPr>
          <a:xfrm flipH="1">
            <a:off x="10218659" y="2801231"/>
            <a:ext cx="196978" cy="11682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0BC7D0-CA30-A924-4E94-81E1CF942501}"/>
              </a:ext>
            </a:extLst>
          </p:cNvPr>
          <p:cNvCxnSpPr>
            <a:stCxn id="15" idx="3"/>
            <a:endCxn id="19" idx="0"/>
          </p:cNvCxnSpPr>
          <p:nvPr/>
        </p:nvCxnSpPr>
        <p:spPr>
          <a:xfrm>
            <a:off x="12938918" y="2801231"/>
            <a:ext cx="268373" cy="111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F474FAA7-9CB9-F06C-B5FE-AF2DFEF49D7D}"/>
              </a:ext>
            </a:extLst>
          </p:cNvPr>
          <p:cNvCxnSpPr>
            <a:stCxn id="17" idx="2"/>
            <a:endCxn id="21" idx="0"/>
          </p:cNvCxnSpPr>
          <p:nvPr/>
        </p:nvCxnSpPr>
        <p:spPr>
          <a:xfrm rot="16200000" flipH="1">
            <a:off x="10707457" y="4395055"/>
            <a:ext cx="526744" cy="1504340"/>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965C5EC2-0BF3-DCA0-7CBA-27D60C38FB91}"/>
              </a:ext>
            </a:extLst>
          </p:cNvPr>
          <p:cNvCxnSpPr>
            <a:stCxn id="19" idx="2"/>
            <a:endCxn id="21" idx="0"/>
          </p:cNvCxnSpPr>
          <p:nvPr/>
        </p:nvCxnSpPr>
        <p:spPr>
          <a:xfrm rot="5400000">
            <a:off x="12194780" y="4398086"/>
            <a:ext cx="540730" cy="1484292"/>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36CD50-32FC-9D55-F670-F89205F3E159}"/>
              </a:ext>
            </a:extLst>
          </p:cNvPr>
          <p:cNvCxnSpPr>
            <a:stCxn id="21" idx="2"/>
            <a:endCxn id="23" idx="0"/>
          </p:cNvCxnSpPr>
          <p:nvPr/>
        </p:nvCxnSpPr>
        <p:spPr>
          <a:xfrm>
            <a:off x="11722999" y="6238691"/>
            <a:ext cx="0" cy="5502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8784" y="921068"/>
            <a:ext cx="12738854" cy="668536"/>
          </a:xfrm>
          <a:prstGeom prst="rect">
            <a:avLst/>
          </a:prstGeom>
          <a:noFill/>
          <a:ln/>
        </p:spPr>
        <p:txBody>
          <a:bodyPr wrap="none" lIns="0" tIns="0" rIns="0" bIns="0" rtlCol="0" anchor="t"/>
          <a:lstStyle/>
          <a:p>
            <a:pPr>
              <a:lnSpc>
                <a:spcPts val="5250"/>
              </a:lnSpc>
            </a:pPr>
            <a:r>
              <a:rPr lang="fr-FR" sz="4400" dirty="0"/>
              <a:t>Data Collection</a:t>
            </a:r>
            <a:endParaRPr lang="en-US" sz="4200" dirty="0"/>
          </a:p>
        </p:txBody>
      </p:sp>
      <p:sp>
        <p:nvSpPr>
          <p:cNvPr id="3" name="Text 1"/>
          <p:cNvSpPr/>
          <p:nvPr/>
        </p:nvSpPr>
        <p:spPr>
          <a:xfrm>
            <a:off x="748784" y="1881298"/>
            <a:ext cx="13132832" cy="2428398"/>
          </a:xfrm>
          <a:prstGeom prst="rect">
            <a:avLst/>
          </a:prstGeom>
          <a:noFill/>
          <a:ln/>
        </p:spPr>
        <p:txBody>
          <a:bodyPr wrap="none" lIns="0" tIns="0" rIns="0" bIns="0" rtlCol="0" anchor="t"/>
          <a:lstStyle/>
          <a:p>
            <a:r>
              <a:rPr lang="en-US" b="1" dirty="0"/>
              <a:t>Source:</a:t>
            </a:r>
            <a:r>
              <a:rPr lang="en-US" dirty="0"/>
              <a:t> Company client database &amp; product catalog.</a:t>
            </a:r>
          </a:p>
          <a:p>
            <a:r>
              <a:rPr lang="en-US" b="1" dirty="0"/>
              <a:t>Data Includes:</a:t>
            </a:r>
            <a:endParaRPr lang="en-US" dirty="0"/>
          </a:p>
          <a:p>
            <a:r>
              <a:rPr lang="en-US" dirty="0"/>
              <a:t>Client demographics (age, sex, sector of activity)</a:t>
            </a:r>
          </a:p>
          <a:p>
            <a:r>
              <a:rPr lang="en-US" dirty="0"/>
              <a:t>Historical contracts, claims, and engagement</a:t>
            </a:r>
          </a:p>
          <a:p>
            <a:r>
              <a:rPr lang="en-US" dirty="0"/>
              <a:t>Product-specific features</a:t>
            </a:r>
          </a:p>
          <a:p>
            <a:r>
              <a:rPr lang="en-US" b="1" dirty="0"/>
              <a:t>Why:</a:t>
            </a:r>
            <a:r>
              <a:rPr lang="en-US" dirty="0"/>
              <a:t> Clean, structured data ensures accurate ML predictions and personalized recommendations.</a:t>
            </a:r>
          </a:p>
        </p:txBody>
      </p:sp>
      <p:pic>
        <p:nvPicPr>
          <p:cNvPr id="36" name="Picture 35">
            <a:extLst>
              <a:ext uri="{FF2B5EF4-FFF2-40B4-BE49-F238E27FC236}">
                <a16:creationId xmlns:a16="http://schemas.microsoft.com/office/drawing/2014/main" id="{7F73F209-58FB-158C-77E5-0B032C8F75AA}"/>
              </a:ext>
            </a:extLst>
          </p:cNvPr>
          <p:cNvPicPr>
            <a:picLocks noChangeAspect="1"/>
          </p:cNvPicPr>
          <p:nvPr/>
        </p:nvPicPr>
        <p:blipFill>
          <a:blip r:embed="rId3"/>
          <a:stretch>
            <a:fillRect/>
          </a:stretch>
        </p:blipFill>
        <p:spPr>
          <a:xfrm>
            <a:off x="633413" y="3695700"/>
            <a:ext cx="8062912" cy="4286250"/>
          </a:xfrm>
          <a:prstGeom prst="rect">
            <a:avLst/>
          </a:prstGeom>
        </p:spPr>
      </p:pic>
      <p:pic>
        <p:nvPicPr>
          <p:cNvPr id="38" name="Picture 37">
            <a:extLst>
              <a:ext uri="{FF2B5EF4-FFF2-40B4-BE49-F238E27FC236}">
                <a16:creationId xmlns:a16="http://schemas.microsoft.com/office/drawing/2014/main" id="{ABF38309-DD53-9533-FF63-8E110C67F510}"/>
              </a:ext>
            </a:extLst>
          </p:cNvPr>
          <p:cNvPicPr>
            <a:picLocks noChangeAspect="1"/>
          </p:cNvPicPr>
          <p:nvPr/>
        </p:nvPicPr>
        <p:blipFill>
          <a:blip r:embed="rId4"/>
          <a:stretch>
            <a:fillRect/>
          </a:stretch>
        </p:blipFill>
        <p:spPr>
          <a:xfrm>
            <a:off x="6253163" y="385283"/>
            <a:ext cx="8015288" cy="2700337"/>
          </a:xfrm>
          <a:prstGeom prst="rect">
            <a:avLst/>
          </a:prstGeom>
        </p:spPr>
      </p:pic>
      <p:pic>
        <p:nvPicPr>
          <p:cNvPr id="40" name="Picture 39">
            <a:extLst>
              <a:ext uri="{FF2B5EF4-FFF2-40B4-BE49-F238E27FC236}">
                <a16:creationId xmlns:a16="http://schemas.microsoft.com/office/drawing/2014/main" id="{A2AFEA99-DAC1-F7C9-B1F0-79F6C9F20F03}"/>
              </a:ext>
            </a:extLst>
          </p:cNvPr>
          <p:cNvPicPr>
            <a:picLocks noChangeAspect="1"/>
          </p:cNvPicPr>
          <p:nvPr/>
        </p:nvPicPr>
        <p:blipFill>
          <a:blip r:embed="rId5"/>
          <a:stretch>
            <a:fillRect/>
          </a:stretch>
        </p:blipFill>
        <p:spPr>
          <a:xfrm>
            <a:off x="11448606" y="7257914"/>
            <a:ext cx="3181794" cy="9716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B9DC1-B5E5-4421-1956-E736DD40A09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D21960A-3A05-E437-8A37-CEECF1685D1A}"/>
              </a:ext>
            </a:extLst>
          </p:cNvPr>
          <p:cNvPicPr>
            <a:picLocks noChangeAspect="1"/>
          </p:cNvPicPr>
          <p:nvPr/>
        </p:nvPicPr>
        <p:blipFill>
          <a:blip r:embed="rId3"/>
          <a:stretch>
            <a:fillRect/>
          </a:stretch>
        </p:blipFill>
        <p:spPr>
          <a:xfrm>
            <a:off x="962025" y="361950"/>
            <a:ext cx="12706350" cy="4095750"/>
          </a:xfrm>
          <a:prstGeom prst="rect">
            <a:avLst/>
          </a:prstGeom>
        </p:spPr>
      </p:pic>
      <p:pic>
        <p:nvPicPr>
          <p:cNvPr id="7" name="Picture 6">
            <a:extLst>
              <a:ext uri="{FF2B5EF4-FFF2-40B4-BE49-F238E27FC236}">
                <a16:creationId xmlns:a16="http://schemas.microsoft.com/office/drawing/2014/main" id="{4AF52541-5906-B72A-30AA-EF69961A6386}"/>
              </a:ext>
            </a:extLst>
          </p:cNvPr>
          <p:cNvPicPr>
            <a:picLocks noChangeAspect="1"/>
          </p:cNvPicPr>
          <p:nvPr/>
        </p:nvPicPr>
        <p:blipFill>
          <a:blip r:embed="rId4"/>
          <a:stretch>
            <a:fillRect/>
          </a:stretch>
        </p:blipFill>
        <p:spPr>
          <a:xfrm>
            <a:off x="2495550" y="4872038"/>
            <a:ext cx="12134850" cy="3357562"/>
          </a:xfrm>
          <a:prstGeom prst="rect">
            <a:avLst/>
          </a:prstGeom>
        </p:spPr>
      </p:pic>
    </p:spTree>
    <p:extLst>
      <p:ext uri="{BB962C8B-B14F-4D97-AF65-F5344CB8AC3E}">
        <p14:creationId xmlns:p14="http://schemas.microsoft.com/office/powerpoint/2010/main" val="392202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1751A-533E-08DC-7B94-A688D328E9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ACDFE22-A9BB-6DC2-6813-25CC2A2CCCCA}"/>
              </a:ext>
            </a:extLst>
          </p:cNvPr>
          <p:cNvPicPr>
            <a:picLocks noChangeAspect="1"/>
          </p:cNvPicPr>
          <p:nvPr/>
        </p:nvPicPr>
        <p:blipFill>
          <a:blip r:embed="rId3"/>
          <a:stretch>
            <a:fillRect/>
          </a:stretch>
        </p:blipFill>
        <p:spPr>
          <a:xfrm>
            <a:off x="557212" y="276225"/>
            <a:ext cx="10063163" cy="4457700"/>
          </a:xfrm>
          <a:prstGeom prst="rect">
            <a:avLst/>
          </a:prstGeom>
        </p:spPr>
      </p:pic>
      <p:pic>
        <p:nvPicPr>
          <p:cNvPr id="6" name="Picture 5">
            <a:extLst>
              <a:ext uri="{FF2B5EF4-FFF2-40B4-BE49-F238E27FC236}">
                <a16:creationId xmlns:a16="http://schemas.microsoft.com/office/drawing/2014/main" id="{07463970-7814-D6C0-A1B0-A4EFEABD5C53}"/>
              </a:ext>
            </a:extLst>
          </p:cNvPr>
          <p:cNvPicPr>
            <a:picLocks noChangeAspect="1"/>
          </p:cNvPicPr>
          <p:nvPr/>
        </p:nvPicPr>
        <p:blipFill>
          <a:blip r:embed="rId4"/>
          <a:stretch>
            <a:fillRect/>
          </a:stretch>
        </p:blipFill>
        <p:spPr>
          <a:xfrm>
            <a:off x="1885950" y="4543425"/>
            <a:ext cx="12744450" cy="3686175"/>
          </a:xfrm>
          <a:prstGeom prst="rect">
            <a:avLst/>
          </a:prstGeom>
        </p:spPr>
      </p:pic>
    </p:spTree>
    <p:extLst>
      <p:ext uri="{BB962C8B-B14F-4D97-AF65-F5344CB8AC3E}">
        <p14:creationId xmlns:p14="http://schemas.microsoft.com/office/powerpoint/2010/main" val="399150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89503" y="620316"/>
            <a:ext cx="2819638" cy="352425"/>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2</a:t>
            </a:r>
            <a:endParaRPr lang="en-US" sz="2200" dirty="0"/>
          </a:p>
        </p:txBody>
      </p:sp>
      <p:sp>
        <p:nvSpPr>
          <p:cNvPr id="3" name="Text 1"/>
          <p:cNvSpPr/>
          <p:nvPr/>
        </p:nvSpPr>
        <p:spPr>
          <a:xfrm>
            <a:off x="789503" y="1198245"/>
            <a:ext cx="9508927" cy="704850"/>
          </a:xfrm>
          <a:prstGeom prst="rect">
            <a:avLst/>
          </a:prstGeom>
          <a:noFill/>
          <a:ln/>
        </p:spPr>
        <p:txBody>
          <a:bodyPr wrap="none" lIns="0" tIns="0" rIns="0" bIns="0" rtlCol="0" anchor="t"/>
          <a:lstStyle/>
          <a:p>
            <a:pPr marL="0" indent="0" algn="l">
              <a:lnSpc>
                <a:spcPts val="5550"/>
              </a:lnSpc>
              <a:buNone/>
            </a:pPr>
            <a:r>
              <a:rPr lang="en-US" sz="4400" b="1" dirty="0">
                <a:solidFill>
                  <a:srgbClr val="000000"/>
                </a:solidFill>
                <a:latin typeface="Inter Bold" pitchFamily="34" charset="0"/>
                <a:ea typeface="Inter Bold" pitchFamily="34" charset="-122"/>
                <a:cs typeface="Inter Bold" pitchFamily="34" charset="-120"/>
              </a:rPr>
              <a:t>Machine Learning Model: XGBoost</a:t>
            </a:r>
            <a:endParaRPr lang="en-US" sz="4400" dirty="0"/>
          </a:p>
        </p:txBody>
      </p:sp>
      <p:sp>
        <p:nvSpPr>
          <p:cNvPr id="4" name="Text 2"/>
          <p:cNvSpPr/>
          <p:nvPr/>
        </p:nvSpPr>
        <p:spPr>
          <a:xfrm>
            <a:off x="789503" y="2444353"/>
            <a:ext cx="7610713" cy="1804988"/>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We selected </a:t>
            </a:r>
            <a:r>
              <a:rPr lang="en-US" sz="1750" b="1" dirty="0">
                <a:solidFill>
                  <a:srgbClr val="272525"/>
                </a:solidFill>
                <a:latin typeface="Inter" pitchFamily="34" charset="0"/>
                <a:ea typeface="Inter" pitchFamily="34" charset="-122"/>
                <a:cs typeface="Inter" pitchFamily="34" charset="-120"/>
              </a:rPr>
              <a:t>XGBoost (Extreme Gradient Boosting)</a:t>
            </a:r>
            <a:r>
              <a:rPr lang="en-US" sz="1750" dirty="0">
                <a:solidFill>
                  <a:srgbClr val="272525"/>
                </a:solidFill>
                <a:latin typeface="Inter" pitchFamily="34" charset="0"/>
                <a:ea typeface="Inter" pitchFamily="34" charset="-122"/>
                <a:cs typeface="Inter" pitchFamily="34" charset="-120"/>
              </a:rPr>
              <a:t> as our primary machine learning algorithm due to its proven performance in structured data, speed, and interpretability. XGBoost is an ensemble learning method that combines the predictions of multiple weak learners (decision trees) to create a strong learner.</a:t>
            </a:r>
            <a:endParaRPr lang="en-US" sz="1750" dirty="0"/>
          </a:p>
        </p:txBody>
      </p:sp>
      <p:sp>
        <p:nvSpPr>
          <p:cNvPr id="5" name="Text 3"/>
          <p:cNvSpPr/>
          <p:nvPr/>
        </p:nvSpPr>
        <p:spPr>
          <a:xfrm>
            <a:off x="789503" y="4452342"/>
            <a:ext cx="7610713" cy="360998"/>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Accuracy:</a:t>
            </a:r>
            <a:r>
              <a:rPr lang="en-US" sz="1750" dirty="0">
                <a:solidFill>
                  <a:srgbClr val="272525"/>
                </a:solidFill>
                <a:latin typeface="Inter" pitchFamily="34" charset="0"/>
                <a:ea typeface="Inter" pitchFamily="34" charset="-122"/>
                <a:cs typeface="Inter" pitchFamily="34" charset="-120"/>
              </a:rPr>
              <a:t> Superior predictive accuracy on complex datasets.</a:t>
            </a:r>
            <a:endParaRPr lang="en-US" sz="1750" dirty="0"/>
          </a:p>
        </p:txBody>
      </p:sp>
      <p:sp>
        <p:nvSpPr>
          <p:cNvPr id="6" name="Text 4"/>
          <p:cNvSpPr/>
          <p:nvPr/>
        </p:nvSpPr>
        <p:spPr>
          <a:xfrm>
            <a:off x="789503" y="4892278"/>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Speed &amp; Scalability:</a:t>
            </a:r>
            <a:r>
              <a:rPr lang="en-US" sz="1750" dirty="0">
                <a:solidFill>
                  <a:srgbClr val="272525"/>
                </a:solidFill>
                <a:latin typeface="Inter" pitchFamily="34" charset="0"/>
                <a:ea typeface="Inter" pitchFamily="34" charset="-122"/>
                <a:cs typeface="Inter" pitchFamily="34" charset="-120"/>
              </a:rPr>
              <a:t> Efficient handling of large datasets and parallel processing capabilities.</a:t>
            </a:r>
            <a:endParaRPr lang="en-US" sz="1750" dirty="0"/>
          </a:p>
        </p:txBody>
      </p:sp>
      <p:sp>
        <p:nvSpPr>
          <p:cNvPr id="7" name="Text 5"/>
          <p:cNvSpPr/>
          <p:nvPr/>
        </p:nvSpPr>
        <p:spPr>
          <a:xfrm>
            <a:off x="789503" y="5693212"/>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Robustness:</a:t>
            </a:r>
            <a:r>
              <a:rPr lang="en-US" sz="1750" dirty="0">
                <a:solidFill>
                  <a:srgbClr val="272525"/>
                </a:solidFill>
                <a:latin typeface="Inter" pitchFamily="34" charset="0"/>
                <a:ea typeface="Inter" pitchFamily="34" charset="-122"/>
                <a:cs typeface="Inter" pitchFamily="34" charset="-120"/>
              </a:rPr>
              <a:t> Less prone to overfitting and can handle missing values effectively.</a:t>
            </a:r>
            <a:endParaRPr lang="en-US" sz="1750" dirty="0"/>
          </a:p>
        </p:txBody>
      </p:sp>
      <p:sp>
        <p:nvSpPr>
          <p:cNvPr id="8" name="Text 6"/>
          <p:cNvSpPr/>
          <p:nvPr/>
        </p:nvSpPr>
        <p:spPr>
          <a:xfrm>
            <a:off x="789503" y="6494145"/>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Feature Importance:</a:t>
            </a:r>
            <a:r>
              <a:rPr lang="en-US" sz="1750" dirty="0">
                <a:solidFill>
                  <a:srgbClr val="272525"/>
                </a:solidFill>
                <a:latin typeface="Inter" pitchFamily="34" charset="0"/>
                <a:ea typeface="Inter" pitchFamily="34" charset="-122"/>
                <a:cs typeface="Inter" pitchFamily="34" charset="-120"/>
              </a:rPr>
              <a:t> Provides insights into which features are most influential in predictions.</a:t>
            </a:r>
            <a:endParaRPr lang="en-US" sz="1750" dirty="0"/>
          </a:p>
        </p:txBody>
      </p:sp>
      <p:pic>
        <p:nvPicPr>
          <p:cNvPr id="9" name="Image 0" descr="preencoded.png"/>
          <p:cNvPicPr>
            <a:picLocks noChangeAspect="1"/>
          </p:cNvPicPr>
          <p:nvPr/>
        </p:nvPicPr>
        <p:blipFill>
          <a:blip r:embed="rId3"/>
          <a:stretch>
            <a:fillRect/>
          </a:stretch>
        </p:blipFill>
        <p:spPr>
          <a:xfrm>
            <a:off x="8958143" y="2495074"/>
            <a:ext cx="4890373" cy="4890373"/>
          </a:xfrm>
          <a:prstGeom prst="rect">
            <a:avLst/>
          </a:prstGeom>
        </p:spPr>
      </p:pic>
      <p:pic>
        <p:nvPicPr>
          <p:cNvPr id="11" name="Picture 10">
            <a:extLst>
              <a:ext uri="{FF2B5EF4-FFF2-40B4-BE49-F238E27FC236}">
                <a16:creationId xmlns:a16="http://schemas.microsoft.com/office/drawing/2014/main" id="{FAE429CF-CF36-002F-C598-B176FB33364C}"/>
              </a:ext>
            </a:extLst>
          </p:cNvPr>
          <p:cNvPicPr>
            <a:picLocks noChangeAspect="1"/>
          </p:cNvPicPr>
          <p:nvPr/>
        </p:nvPicPr>
        <p:blipFill>
          <a:blip r:embed="rId4"/>
          <a:stretch>
            <a:fillRect/>
          </a:stretch>
        </p:blipFill>
        <p:spPr>
          <a:xfrm>
            <a:off x="11315478" y="7697323"/>
            <a:ext cx="3181794" cy="4858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8103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3</a:t>
            </a:r>
            <a:endParaRPr lang="en-US" sz="2200" dirty="0"/>
          </a:p>
        </p:txBody>
      </p:sp>
      <p:sp>
        <p:nvSpPr>
          <p:cNvPr id="3" name="Text 1"/>
          <p:cNvSpPr/>
          <p:nvPr/>
        </p:nvSpPr>
        <p:spPr>
          <a:xfrm>
            <a:off x="793790" y="1262182"/>
            <a:ext cx="971835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The Hybrid Recommendation Logic</a:t>
            </a:r>
            <a:endParaRPr lang="en-US" sz="4450" dirty="0"/>
          </a:p>
        </p:txBody>
      </p:sp>
      <p:sp>
        <p:nvSpPr>
          <p:cNvPr id="4" name="Text 2"/>
          <p:cNvSpPr/>
          <p:nvPr/>
        </p:nvSpPr>
        <p:spPr>
          <a:xfrm>
            <a:off x="793790" y="231112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innovative approach combines the predictive power of machine learning with the nuanced insights of rule-based scoring, providing a recommendation system that is both intelligent and adaptable.</a:t>
            </a:r>
            <a:endParaRPr lang="en-US" sz="1750" dirty="0"/>
          </a:p>
        </p:txBody>
      </p:sp>
      <p:sp>
        <p:nvSpPr>
          <p:cNvPr id="5" name="Shape 3"/>
          <p:cNvSpPr/>
          <p:nvPr/>
        </p:nvSpPr>
        <p:spPr>
          <a:xfrm>
            <a:off x="793790" y="3292078"/>
            <a:ext cx="13042821" cy="2765227"/>
          </a:xfrm>
          <a:prstGeom prst="roundRect">
            <a:avLst>
              <a:gd name="adj" fmla="val 3445"/>
            </a:avLst>
          </a:prstGeom>
          <a:solidFill>
            <a:srgbClr val="DADBF1"/>
          </a:solidFill>
          <a:ln w="7620">
            <a:solidFill>
              <a:srgbClr val="C0C1D7"/>
            </a:solidFill>
            <a:prstDash val="solid"/>
          </a:ln>
        </p:spPr>
        <p:txBody>
          <a:bodyPr/>
          <a:lstStyle/>
          <a:p>
            <a:endParaRPr lang="fr-FR"/>
          </a:p>
        </p:txBody>
      </p:sp>
      <p:sp>
        <p:nvSpPr>
          <p:cNvPr id="6" name="Shape 4"/>
          <p:cNvSpPr/>
          <p:nvPr/>
        </p:nvSpPr>
        <p:spPr>
          <a:xfrm>
            <a:off x="801410" y="3299698"/>
            <a:ext cx="4342448" cy="2749987"/>
          </a:xfrm>
          <a:prstGeom prst="roundRect">
            <a:avLst>
              <a:gd name="adj" fmla="val 3464"/>
            </a:avLst>
          </a:prstGeom>
          <a:solidFill>
            <a:srgbClr val="DADBF1"/>
          </a:solidFill>
          <a:ln/>
        </p:spPr>
        <p:txBody>
          <a:bodyPr/>
          <a:lstStyle/>
          <a:p>
            <a:endParaRPr lang="fr-FR"/>
          </a:p>
        </p:txBody>
      </p:sp>
      <p:sp>
        <p:nvSpPr>
          <p:cNvPr id="7" name="Text 5"/>
          <p:cNvSpPr/>
          <p:nvPr/>
        </p:nvSpPr>
        <p:spPr>
          <a:xfrm>
            <a:off x="1028224" y="352651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ML Prediction Score</a:t>
            </a:r>
            <a:endParaRPr lang="en-US" sz="2200" dirty="0"/>
          </a:p>
        </p:txBody>
      </p:sp>
      <p:sp>
        <p:nvSpPr>
          <p:cNvPr id="8" name="Text 6"/>
          <p:cNvSpPr/>
          <p:nvPr/>
        </p:nvSpPr>
        <p:spPr>
          <a:xfrm>
            <a:off x="1028224" y="4016931"/>
            <a:ext cx="3548658"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XGBoost predicts the probability of a user interacting positively with a product.</a:t>
            </a:r>
            <a:endParaRPr lang="en-US" sz="1750" dirty="0"/>
          </a:p>
        </p:txBody>
      </p:sp>
      <p:sp>
        <p:nvSpPr>
          <p:cNvPr id="9" name="Shape 7"/>
          <p:cNvSpPr/>
          <p:nvPr/>
        </p:nvSpPr>
        <p:spPr>
          <a:xfrm>
            <a:off x="5143857" y="3299698"/>
            <a:ext cx="4342567" cy="2749987"/>
          </a:xfrm>
          <a:prstGeom prst="rect">
            <a:avLst/>
          </a:prstGeom>
          <a:solidFill>
            <a:srgbClr val="DADBF1"/>
          </a:solidFill>
          <a:ln/>
        </p:spPr>
        <p:txBody>
          <a:bodyPr/>
          <a:lstStyle/>
          <a:p>
            <a:endParaRPr lang="fr-FR"/>
          </a:p>
        </p:txBody>
      </p:sp>
      <p:sp>
        <p:nvSpPr>
          <p:cNvPr id="10" name="Shape 8"/>
          <p:cNvSpPr/>
          <p:nvPr/>
        </p:nvSpPr>
        <p:spPr>
          <a:xfrm>
            <a:off x="5143857" y="3299698"/>
            <a:ext cx="30480" cy="2749987"/>
          </a:xfrm>
          <a:prstGeom prst="roundRect">
            <a:avLst>
              <a:gd name="adj" fmla="val 312558"/>
            </a:avLst>
          </a:prstGeom>
          <a:solidFill>
            <a:srgbClr val="C0C1D7"/>
          </a:solidFill>
          <a:ln/>
        </p:spPr>
        <p:txBody>
          <a:bodyPr/>
          <a:lstStyle/>
          <a:p>
            <a:endParaRPr lang="fr-FR"/>
          </a:p>
        </p:txBody>
      </p:sp>
      <p:sp>
        <p:nvSpPr>
          <p:cNvPr id="11" name="Text 9"/>
          <p:cNvSpPr/>
          <p:nvPr/>
        </p:nvSpPr>
        <p:spPr>
          <a:xfrm>
            <a:off x="5710833" y="3526512"/>
            <a:ext cx="3208615" cy="708660"/>
          </a:xfrm>
          <a:prstGeom prst="rect">
            <a:avLst/>
          </a:prstGeom>
          <a:noFill/>
          <a:ln/>
        </p:spPr>
        <p:txBody>
          <a:bodyPr wrap="squar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Rule-Based Scoring (Expert Option)</a:t>
            </a:r>
            <a:endParaRPr lang="en-US" sz="2200" dirty="0"/>
          </a:p>
        </p:txBody>
      </p:sp>
      <p:sp>
        <p:nvSpPr>
          <p:cNvPr id="12" name="Text 10"/>
          <p:cNvSpPr/>
          <p:nvPr/>
        </p:nvSpPr>
        <p:spPr>
          <a:xfrm>
            <a:off x="5710833" y="4371261"/>
            <a:ext cx="3208615"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Incorporates business logic and expert knowledge : product/targeted profile</a:t>
            </a:r>
            <a:endParaRPr lang="en-US" sz="1750" dirty="0"/>
          </a:p>
        </p:txBody>
      </p:sp>
      <p:sp>
        <p:nvSpPr>
          <p:cNvPr id="13" name="Shape 11"/>
          <p:cNvSpPr/>
          <p:nvPr/>
        </p:nvSpPr>
        <p:spPr>
          <a:xfrm>
            <a:off x="4860369" y="4391144"/>
            <a:ext cx="566976" cy="566976"/>
          </a:xfrm>
          <a:prstGeom prst="roundRect">
            <a:avLst>
              <a:gd name="adj" fmla="val 16803"/>
            </a:avLst>
          </a:prstGeom>
          <a:solidFill>
            <a:srgbClr val="FFFFFF"/>
          </a:solidFill>
          <a:ln w="30480">
            <a:solidFill>
              <a:srgbClr val="C0C1D7"/>
            </a:solidFill>
            <a:prstDash val="solid"/>
          </a:ln>
        </p:spPr>
        <p:txBody>
          <a:bodyPr/>
          <a:lstStyle/>
          <a:p>
            <a:endParaRPr lang="fr-FR"/>
          </a:p>
        </p:txBody>
      </p:sp>
      <p:pic>
        <p:nvPicPr>
          <p:cNvPr id="14" name="Image 0" descr="preencoded.png"/>
          <p:cNvPicPr>
            <a:picLocks noChangeAspect="1"/>
          </p:cNvPicPr>
          <p:nvPr/>
        </p:nvPicPr>
        <p:blipFill>
          <a:blip r:embed="rId3"/>
          <a:stretch>
            <a:fillRect/>
          </a:stretch>
        </p:blipFill>
        <p:spPr>
          <a:xfrm>
            <a:off x="5002054" y="4497467"/>
            <a:ext cx="283488" cy="354330"/>
          </a:xfrm>
          <a:prstGeom prst="rect">
            <a:avLst/>
          </a:prstGeom>
        </p:spPr>
      </p:pic>
      <p:sp>
        <p:nvSpPr>
          <p:cNvPr id="15" name="Shape 12"/>
          <p:cNvSpPr/>
          <p:nvPr/>
        </p:nvSpPr>
        <p:spPr>
          <a:xfrm>
            <a:off x="9486424" y="3299698"/>
            <a:ext cx="4342567" cy="2749987"/>
          </a:xfrm>
          <a:prstGeom prst="rect">
            <a:avLst/>
          </a:prstGeom>
          <a:solidFill>
            <a:srgbClr val="DADBF1"/>
          </a:solidFill>
          <a:ln/>
        </p:spPr>
        <p:txBody>
          <a:bodyPr/>
          <a:lstStyle/>
          <a:p>
            <a:endParaRPr lang="fr-FR"/>
          </a:p>
        </p:txBody>
      </p:sp>
      <p:sp>
        <p:nvSpPr>
          <p:cNvPr id="16" name="Shape 13"/>
          <p:cNvSpPr/>
          <p:nvPr/>
        </p:nvSpPr>
        <p:spPr>
          <a:xfrm>
            <a:off x="9486424" y="3299698"/>
            <a:ext cx="30480" cy="2749987"/>
          </a:xfrm>
          <a:prstGeom prst="roundRect">
            <a:avLst>
              <a:gd name="adj" fmla="val 312558"/>
            </a:avLst>
          </a:prstGeom>
          <a:solidFill>
            <a:srgbClr val="C0C1D7"/>
          </a:solidFill>
          <a:ln/>
        </p:spPr>
        <p:txBody>
          <a:bodyPr/>
          <a:lstStyle/>
          <a:p>
            <a:endParaRPr lang="fr-FR"/>
          </a:p>
        </p:txBody>
      </p:sp>
      <p:sp>
        <p:nvSpPr>
          <p:cNvPr id="17" name="Text 14"/>
          <p:cNvSpPr/>
          <p:nvPr/>
        </p:nvSpPr>
        <p:spPr>
          <a:xfrm>
            <a:off x="10053399" y="352651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Hybrid Final Score</a:t>
            </a:r>
            <a:endParaRPr lang="en-US" sz="2200" dirty="0"/>
          </a:p>
        </p:txBody>
      </p:sp>
      <p:sp>
        <p:nvSpPr>
          <p:cNvPr id="18" name="Text 15"/>
          <p:cNvSpPr/>
          <p:nvPr/>
        </p:nvSpPr>
        <p:spPr>
          <a:xfrm>
            <a:off x="10053399" y="4016931"/>
            <a:ext cx="3548777"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 weighted average of ML prediction and rule-based score, ensuring optimal balance.</a:t>
            </a:r>
            <a:endParaRPr lang="en-US" sz="1750" dirty="0"/>
          </a:p>
        </p:txBody>
      </p:sp>
      <p:sp>
        <p:nvSpPr>
          <p:cNvPr id="19" name="Shape 16"/>
          <p:cNvSpPr/>
          <p:nvPr/>
        </p:nvSpPr>
        <p:spPr>
          <a:xfrm>
            <a:off x="9202936" y="4391144"/>
            <a:ext cx="566976" cy="566976"/>
          </a:xfrm>
          <a:prstGeom prst="roundRect">
            <a:avLst>
              <a:gd name="adj" fmla="val 16803"/>
            </a:avLst>
          </a:prstGeom>
          <a:solidFill>
            <a:srgbClr val="FFFFFF"/>
          </a:solidFill>
          <a:ln w="30480">
            <a:solidFill>
              <a:srgbClr val="C0C1D7"/>
            </a:solidFill>
            <a:prstDash val="solid"/>
          </a:ln>
        </p:spPr>
        <p:txBody>
          <a:bodyPr/>
          <a:lstStyle/>
          <a:p>
            <a:endParaRPr lang="fr-FR"/>
          </a:p>
        </p:txBody>
      </p:sp>
      <p:pic>
        <p:nvPicPr>
          <p:cNvPr id="20" name="Image 1" descr="preencoded.png"/>
          <p:cNvPicPr>
            <a:picLocks noChangeAspect="1"/>
          </p:cNvPicPr>
          <p:nvPr/>
        </p:nvPicPr>
        <p:blipFill>
          <a:blip r:embed="rId4"/>
          <a:stretch>
            <a:fillRect/>
          </a:stretch>
        </p:blipFill>
        <p:spPr>
          <a:xfrm>
            <a:off x="9344620" y="4497467"/>
            <a:ext cx="283488" cy="354330"/>
          </a:xfrm>
          <a:prstGeom prst="rect">
            <a:avLst/>
          </a:prstGeom>
        </p:spPr>
      </p:pic>
      <p:sp>
        <p:nvSpPr>
          <p:cNvPr id="21" name="Text 17"/>
          <p:cNvSpPr/>
          <p:nvPr/>
        </p:nvSpPr>
        <p:spPr>
          <a:xfrm>
            <a:off x="1133951" y="6567607"/>
            <a:ext cx="12702659"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hybrid model significantly improves recommendation accuracy and aligns recommendations with core business objectives, moving beyond mere correlation to strategic impact."</a:t>
            </a:r>
            <a:endParaRPr lang="en-US" sz="1750" dirty="0"/>
          </a:p>
        </p:txBody>
      </p:sp>
      <p:sp>
        <p:nvSpPr>
          <p:cNvPr id="22" name="Shape 18"/>
          <p:cNvSpPr/>
          <p:nvPr/>
        </p:nvSpPr>
        <p:spPr>
          <a:xfrm>
            <a:off x="793790" y="6312456"/>
            <a:ext cx="30480" cy="1236107"/>
          </a:xfrm>
          <a:prstGeom prst="rect">
            <a:avLst/>
          </a:prstGeom>
          <a:solidFill>
            <a:srgbClr val="4950BC"/>
          </a:solidFill>
          <a:ln/>
        </p:spPr>
        <p:txBody>
          <a:bodyPr/>
          <a:lstStyle/>
          <a:p>
            <a:endParaRPr lang="fr-FR"/>
          </a:p>
        </p:txBody>
      </p:sp>
      <p:pic>
        <p:nvPicPr>
          <p:cNvPr id="24" name="Picture 23">
            <a:extLst>
              <a:ext uri="{FF2B5EF4-FFF2-40B4-BE49-F238E27FC236}">
                <a16:creationId xmlns:a16="http://schemas.microsoft.com/office/drawing/2014/main" id="{30A9AB86-C611-6362-461D-DF9CBC259299}"/>
              </a:ext>
            </a:extLst>
          </p:cNvPr>
          <p:cNvPicPr>
            <a:picLocks noChangeAspect="1"/>
          </p:cNvPicPr>
          <p:nvPr/>
        </p:nvPicPr>
        <p:blipFill>
          <a:blip r:embed="rId5"/>
          <a:stretch>
            <a:fillRect/>
          </a:stretch>
        </p:blipFill>
        <p:spPr>
          <a:xfrm>
            <a:off x="11448606" y="7245770"/>
            <a:ext cx="3181794" cy="9716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10076"/>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Data Flow: From Client to Pitch</a:t>
            </a:r>
            <a:endParaRPr lang="en-US" sz="4450" dirty="0"/>
          </a:p>
        </p:txBody>
      </p:sp>
      <p:sp>
        <p:nvSpPr>
          <p:cNvPr id="4" name="Text 1"/>
          <p:cNvSpPr/>
          <p:nvPr/>
        </p:nvSpPr>
        <p:spPr>
          <a:xfrm>
            <a:off x="6280190" y="4267795"/>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visual represents the complete lifecycle of a recommendation, from raw client data ingestion to the generation of a personalized marketing pitch. Each stage builds upon the last, culminating in a highly tailored client engagement.</a:t>
            </a:r>
            <a:endParaRPr lang="en-US" sz="1750" dirty="0"/>
          </a:p>
        </p:txBody>
      </p:sp>
      <p:pic>
        <p:nvPicPr>
          <p:cNvPr id="6" name="Picture 5">
            <a:extLst>
              <a:ext uri="{FF2B5EF4-FFF2-40B4-BE49-F238E27FC236}">
                <a16:creationId xmlns:a16="http://schemas.microsoft.com/office/drawing/2014/main" id="{C674C07A-39F1-1AB2-3B37-BB4DBDB82B71}"/>
              </a:ext>
            </a:extLst>
          </p:cNvPr>
          <p:cNvPicPr>
            <a:picLocks noChangeAspect="1"/>
          </p:cNvPicPr>
          <p:nvPr/>
        </p:nvPicPr>
        <p:blipFill>
          <a:blip r:embed="rId4"/>
          <a:stretch>
            <a:fillRect/>
          </a:stretch>
        </p:blipFill>
        <p:spPr>
          <a:xfrm>
            <a:off x="11448606" y="7257914"/>
            <a:ext cx="3181794" cy="971686"/>
          </a:xfrm>
          <a:prstGeom prst="rect">
            <a:avLst/>
          </a:prstGeom>
        </p:spPr>
      </p:pic>
      <p:pic>
        <p:nvPicPr>
          <p:cNvPr id="1026" name="Picture 2">
            <a:extLst>
              <a:ext uri="{FF2B5EF4-FFF2-40B4-BE49-F238E27FC236}">
                <a16:creationId xmlns:a16="http://schemas.microsoft.com/office/drawing/2014/main" id="{8BA8D52F-365E-4485-69DD-B7F52431DD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798</Words>
  <Application>Microsoft Office PowerPoint</Application>
  <PresentationFormat>Custom</PresentationFormat>
  <Paragraphs>99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Inter</vt:lpstr>
      <vt:lpstr>Inter Bold</vt:lpstr>
      <vt:lpstr>Inter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Sfaxi Eya</dc:creator>
  <cp:lastModifiedBy>tigana gamer</cp:lastModifiedBy>
  <cp:revision>4</cp:revision>
  <dcterms:created xsi:type="dcterms:W3CDTF">2025-09-02T19:40:23Z</dcterms:created>
  <dcterms:modified xsi:type="dcterms:W3CDTF">2025-09-08T09:41:31Z</dcterms:modified>
</cp:coreProperties>
</file>