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74" r:id="rId4"/>
    <p:sldId id="264" r:id="rId5"/>
    <p:sldId id="265" r:id="rId6"/>
    <p:sldId id="266" r:id="rId7"/>
    <p:sldId id="268" r:id="rId8"/>
    <p:sldId id="267" r:id="rId9"/>
    <p:sldId id="269" r:id="rId10"/>
    <p:sldId id="270" r:id="rId11"/>
    <p:sldId id="271" r:id="rId12"/>
    <p:sldId id="272" r:id="rId13"/>
    <p:sldId id="273" r:id="rId14"/>
    <p:sldId id="277" r:id="rId15"/>
    <p:sldId id="281" r:id="rId16"/>
    <p:sldId id="282" r:id="rId17"/>
    <p:sldId id="283" r:id="rId18"/>
    <p:sldId id="285" r:id="rId19"/>
    <p:sldId id="287" r:id="rId20"/>
    <p:sldId id="290" r:id="rId21"/>
    <p:sldId id="286" r:id="rId22"/>
    <p:sldId id="289" r:id="rId23"/>
    <p:sldId id="294" r:id="rId24"/>
    <p:sldId id="292" r:id="rId25"/>
    <p:sldId id="291" r:id="rId26"/>
    <p:sldId id="297" r:id="rId27"/>
    <p:sldId id="296" r:id="rId28"/>
    <p:sldId id="293" r:id="rId29"/>
    <p:sldId id="295" r:id="rId30"/>
    <p:sldId id="263" r:id="rId31"/>
    <p:sldId id="298" r:id="rId32"/>
    <p:sldId id="279" r:id="rId33"/>
    <p:sldId id="278" r:id="rId34"/>
    <p:sldId id="299" r:id="rId35"/>
    <p:sldId id="300" r:id="rId36"/>
    <p:sldId id="28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3" autoAdjust="0"/>
    <p:restoredTop sz="91404" autoAdjust="0"/>
  </p:normalViewPr>
  <p:slideViewPr>
    <p:cSldViewPr snapToGrid="0">
      <p:cViewPr varScale="1">
        <p:scale>
          <a:sx n="101" d="100"/>
          <a:sy n="101" d="100"/>
        </p:scale>
        <p:origin x="12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340DFF-6D80-EC44-E19C-EE4219EB12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4CD15-748C-2F59-ED8E-D5354EF66D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A8F0-7931-47BD-B7F8-E30C613A3337}" type="datetimeFigureOut">
              <a:rPr lang="en-MY" smtClean="0"/>
              <a:t>23/10/2025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89D2B-C1ED-28DE-FAA3-0AFD528C3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CD739-E3AB-5044-65B2-3BE126509A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65F50-E822-4D73-AF38-F4DBBB2277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3790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1D8A9-DCD0-4AE8-821F-F29A35EA7463}" type="datetimeFigureOut">
              <a:rPr lang="en-MY" smtClean="0"/>
              <a:t>23/10/2025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1F2F5-4766-4254-BC25-53D9635419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124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1F2F5-4766-4254-BC25-53D96354194C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6049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1F2F5-4766-4254-BC25-53D96354194C}" type="slidenum">
              <a:rPr lang="en-MY" smtClean="0"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7591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98D90-68B0-CC0B-5C67-ABDDBC02B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4E5B5F-59A8-585F-536A-AB3B814DCC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F40942-C61A-1429-2F76-3116C5FD4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19058-443D-7BD8-B1D4-11FEE394A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1F2F5-4766-4254-BC25-53D96354194C}" type="slidenum">
              <a:rPr lang="en-MY" smtClean="0"/>
              <a:t>21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0486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1F2F5-4766-4254-BC25-53D96354194C}" type="slidenum">
              <a:rPr lang="en-MY" smtClean="0"/>
              <a:t>22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8606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1F2F5-4766-4254-BC25-53D96354194C}" type="slidenum">
              <a:rPr lang="en-MY" smtClean="0"/>
              <a:t>24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7625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16B09-778A-291E-9E2E-A28FEF0E9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8C6D8D-01C7-B714-0F7F-775ECBA305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D5F664-F609-5BE4-CDE7-418F6BF5A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3074C-7CFA-91EC-810B-92681D0E70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1F2F5-4766-4254-BC25-53D96354194C}" type="slidenum">
              <a:rPr lang="en-MY" smtClean="0"/>
              <a:t>26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33863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1F2F5-4766-4254-BC25-53D96354194C}" type="slidenum">
              <a:rPr lang="en-MY" smtClean="0"/>
              <a:t>31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31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0E64-44A6-27FD-0DB1-68C345ACA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68212-658C-35DE-D3BA-298090D71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96E3F-4BCF-AC3F-CE19-AB694B0D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B8C6-0EF4-4F87-A29D-EE3638E69FBA}" type="datetimeFigureOut">
              <a:rPr lang="en-MY" smtClean="0"/>
              <a:t>23/10/2025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78F1F-E779-53F5-211F-E3DD5473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F85C5-63A5-EE76-A864-1A56970A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48AC-8F95-42A8-A58C-AD216053E9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384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344F-BA1B-CFF8-DABA-884BFF11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2C784-DB89-558D-15BB-60499F111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166FB-1C67-BA62-58C9-C8517486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B8C6-0EF4-4F87-A29D-EE3638E69FBA}" type="datetimeFigureOut">
              <a:rPr lang="en-MY" smtClean="0"/>
              <a:t>23/10/2025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DB2E-CFA0-E2EA-0419-4B67D31E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55CC9-6D5F-9BE4-474C-3C72253D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48AC-8F95-42A8-A58C-AD216053E9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377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FACE1-1D58-5186-32D7-BEE9B0816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1582-1FBD-CA07-4590-EFC266F50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F55E4-963F-A6DF-C6BA-A1AEB846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B8C6-0EF4-4F87-A29D-EE3638E69FBA}" type="datetimeFigureOut">
              <a:rPr lang="en-MY" smtClean="0"/>
              <a:t>23/10/2025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0EC7B-4AC0-8F90-8ED7-D08616DD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BB81-3072-D47A-D570-37F4385D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48AC-8F95-42A8-A58C-AD216053E9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559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6F4E-5C33-CD3C-5FED-74478674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BB073-ED55-AC89-67A3-5F4C5EA57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2557-70CA-3F65-C862-48C99CFF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B8C6-0EF4-4F87-A29D-EE3638E69FBA}" type="datetimeFigureOut">
              <a:rPr lang="en-MY" smtClean="0"/>
              <a:t>23/10/2025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49CE0-A030-CED6-79B2-55626F12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FB30-FAD8-63F8-4AB7-DFE9B8B2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48AC-8F95-42A8-A58C-AD216053E9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505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6E7E-3C98-6E88-203C-D01CC800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80976-8599-BB4E-34AF-C8B72FB56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FECF2-0474-6EB3-A3A3-99CADA22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B8C6-0EF4-4F87-A29D-EE3638E69FBA}" type="datetimeFigureOut">
              <a:rPr lang="en-MY" smtClean="0"/>
              <a:t>23/10/2025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53082-F8CC-490C-3F8E-6FE92831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1064-43B2-3F29-3C3E-0A24B3A9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48AC-8F95-42A8-A58C-AD216053E9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250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0B2B-D585-7E5E-9A1E-A94AF827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E226-6258-8937-82EB-6866AC22D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C62A6-EF46-4854-EF69-8EA0F1139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E4035-16D0-1D1C-AAA4-69E3BC3D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B8C6-0EF4-4F87-A29D-EE3638E69FBA}" type="datetimeFigureOut">
              <a:rPr lang="en-MY" smtClean="0"/>
              <a:t>23/10/2025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0BE30-4A22-937D-2DF6-90FB398D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F977A-BB0B-5D1B-42DE-9C9D39AA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48AC-8F95-42A8-A58C-AD216053E9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055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316E-326C-B351-72E7-6966EFAD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B31C3-D6BD-F856-1358-4CBB5ECA7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508B8-EEEB-4934-E7DC-EE79A03FE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4C3A8-0158-15CD-3A52-BFCCC4A63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64747-EE55-49C4-E000-D22EB3139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8F301-CCA0-E448-291C-802B0F76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B8C6-0EF4-4F87-A29D-EE3638E69FBA}" type="datetimeFigureOut">
              <a:rPr lang="en-MY" smtClean="0"/>
              <a:t>23/10/2025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0E218-25BF-BB19-8151-22B99C47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0F9DA-CEFE-75C3-96D1-832BF56E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48AC-8F95-42A8-A58C-AD216053E9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9757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1387-2989-DA40-FA8C-37B77905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28997-EFD2-EA1A-8DCB-9F6DE564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B8C6-0EF4-4F87-A29D-EE3638E69FBA}" type="datetimeFigureOut">
              <a:rPr lang="en-MY" smtClean="0"/>
              <a:t>23/10/2025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38938-CD8B-F166-7832-C41AD915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08207-8A86-0BAF-128F-8B604A29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48AC-8F95-42A8-A58C-AD216053E9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078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27F92-7AE8-421F-096C-C0174D6B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B8C6-0EF4-4F87-A29D-EE3638E69FBA}" type="datetimeFigureOut">
              <a:rPr lang="en-MY" smtClean="0"/>
              <a:t>23/10/2025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F128A-A18E-226E-FC6C-03DFF814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2C226-0877-970A-6BDA-A0255967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48AC-8F95-42A8-A58C-AD216053E9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82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56B8-9FCC-DC80-D5E1-3D264DFD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1F9A2-48D4-8504-4F20-8FCA9BBA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6CABB-5F7F-5352-70F2-6C454980D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6618D-F915-FE9F-DF54-D84416F8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B8C6-0EF4-4F87-A29D-EE3638E69FBA}" type="datetimeFigureOut">
              <a:rPr lang="en-MY" smtClean="0"/>
              <a:t>23/10/2025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778F0-7632-9B98-CDEF-1D35A0EB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0219F-7C08-63FC-C838-433D8047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48AC-8F95-42A8-A58C-AD216053E9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512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20C7F-65B8-46AB-AE91-70096D4B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B1DDF-5E69-8B8A-3709-FEFFDC72C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87C10-C998-24A9-20B1-FB2004D48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3DA78-EF6D-9A9D-9386-3D47A0D2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B8C6-0EF4-4F87-A29D-EE3638E69FBA}" type="datetimeFigureOut">
              <a:rPr lang="en-MY" smtClean="0"/>
              <a:t>23/10/2025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8CBDE-F74B-CDA0-D851-634C3B0E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D6F2B-23D7-78D2-205F-A0D066B0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748AC-8F95-42A8-A58C-AD216053E9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516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BCA40-E968-86C1-33A2-5FC88FC0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913"/>
            <a:ext cx="10515600" cy="69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A14BF-4AF7-DFAC-977C-7461F6A16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07698"/>
            <a:ext cx="10515600" cy="4969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9BDC8-6C20-A9EB-B9A5-321168815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0EB8C6-0EF4-4F87-A29D-EE3638E69FBA}" type="datetimeFigureOut">
              <a:rPr lang="en-MY" smtClean="0"/>
              <a:t>23/10/2025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264D3-48BF-FD59-03B2-EAF576CE8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67A9-D4DF-895A-A3CC-07B65B49D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B748AC-8F95-42A8-A58C-AD216053E9A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317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hyperlink" Target="https://bit.ly/matlab-with-ai" TargetMode="Externa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stats/linearmodel.html?utm_source=chatgpt.com" TargetMode="External"/><Relationship Id="rId7" Type="http://schemas.openxmlformats.org/officeDocument/2006/relationships/hyperlink" Target="https://www.mathworks.com/discovery/machine-learning-models.html?utm_source=chatgpt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works.com/help/stats/train-regression-models-in-regression-learner-app.html?utm_source=chatgpt.com" TargetMode="External"/><Relationship Id="rId5" Type="http://schemas.openxmlformats.org/officeDocument/2006/relationships/hyperlink" Target="https://www.mathworks.com/help/stats/regression-and-anova.html?utm_source=chatgpt.com" TargetMode="External"/><Relationship Id="rId4" Type="http://schemas.openxmlformats.org/officeDocument/2006/relationships/hyperlink" Target="https://www.mathworks.com/help/stats/generalized-linear-regression-1.html?utm_source=chatgpt.co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stats/fitctree.html?utm_source=chatgpt.com" TargetMode="External"/><Relationship Id="rId7" Type="http://schemas.openxmlformats.org/officeDocument/2006/relationships/hyperlink" Target="https://www.mathworks.com/help/stats/classificationecoc.html?utm_source=chatgpt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works.com/help/stats/classificationlearner-app.html?utm_source=chatgpt.com" TargetMode="External"/><Relationship Id="rId5" Type="http://schemas.openxmlformats.org/officeDocument/2006/relationships/hyperlink" Target="https://www.mathworks.com/help/stats/support-vector-machine-classification.html?utm_source=chatgpt.com" TargetMode="External"/><Relationship Id="rId4" Type="http://schemas.openxmlformats.org/officeDocument/2006/relationships/hyperlink" Target="https://www.mathworks.com/help/stats/choose-a-classifier.html?utm_source=chatgpt.com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matlab-with-ai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it.ly/matlab-with-ai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bit.ly/matlab-with-ai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matlab-with-ai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matlab-with-ai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matlab-with-ai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F0AD56-A6D7-B1D7-DF38-FB986331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43" y="231785"/>
            <a:ext cx="9776738" cy="509002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14F6619-F561-654F-078A-C027AC245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512" y="5541264"/>
            <a:ext cx="9144000" cy="515970"/>
          </a:xfrm>
        </p:spPr>
        <p:txBody>
          <a:bodyPr>
            <a:normAutofit/>
          </a:bodyPr>
          <a:lstStyle/>
          <a:p>
            <a:r>
              <a:rPr lang="en-US" b="1" dirty="0"/>
              <a:t>23 Oct 2025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367609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BED4-E9CC-E66A-4CDC-5A898812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Generate Code by using prompt</a:t>
            </a:r>
            <a:endParaRPr lang="en-MY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DD98B4-6AFE-BDE2-4004-6FD2F890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945"/>
            <a:ext cx="5793495" cy="46935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MY" b="1" dirty="0"/>
              <a:t>Step: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Live Editor, locate the prompt icon</a:t>
            </a:r>
            <a:br>
              <a:rPr lang="en-US" dirty="0"/>
            </a:br>
            <a:r>
              <a:rPr lang="en-US" dirty="0"/>
              <a:t>(CTRL + SHIFT + P).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this prompt: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Press Enter or click Run Prompt.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MATLAB will automatically generate the corresponding code block.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and validate the generated code before executing — always make sure it produces the expected result.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Accept</a:t>
            </a:r>
            <a:r>
              <a:rPr lang="en-US" dirty="0"/>
              <a:t> to insert the generated code into your Live Script, then </a:t>
            </a:r>
            <a:r>
              <a:rPr lang="en-US" b="1" dirty="0"/>
              <a:t>Run</a:t>
            </a:r>
            <a:r>
              <a:rPr lang="en-US" dirty="0"/>
              <a:t> it to see the plot.</a:t>
            </a:r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CAE546-4B0D-B2A1-366F-487E85B72D47}"/>
              </a:ext>
            </a:extLst>
          </p:cNvPr>
          <p:cNvSpPr txBox="1"/>
          <p:nvPr/>
        </p:nvSpPr>
        <p:spPr>
          <a:xfrm>
            <a:off x="838200" y="1056422"/>
            <a:ext cx="10884408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Goal: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Learn how to use MATLAB’s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Prompt-based Code Generation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to create a plot automatically.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71F4AB-BB40-6DEA-CAB9-BE4D44376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263" y="1940965"/>
            <a:ext cx="447737" cy="5620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D38157-1409-8750-A18C-F40817FA23DD}"/>
              </a:ext>
            </a:extLst>
          </p:cNvPr>
          <p:cNvSpPr txBox="1"/>
          <p:nvPr/>
        </p:nvSpPr>
        <p:spPr>
          <a:xfrm>
            <a:off x="1346069" y="2841905"/>
            <a:ext cx="4605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Generate y = sin(x) where x is from -2pi to 2pi. Plot and label it properly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87F213-554D-92C8-4898-D41FB4D83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146" y="3612404"/>
            <a:ext cx="304843" cy="2953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1731824-5A0C-EFF9-C393-784D96651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008" y="1772286"/>
            <a:ext cx="5023600" cy="448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2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9971-1B0F-8544-74CC-DCEC0C40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1 - Result</a:t>
            </a: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C0B61D-A49A-573E-EADF-4042A874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47" y="923026"/>
            <a:ext cx="11026705" cy="570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4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EAB8-54E0-6ACD-9BB5-907257B8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💪 Challenge 1: Moving Point on Sine Curve</a:t>
            </a:r>
          </a:p>
        </p:txBody>
      </p:sp>
      <p:pic>
        <p:nvPicPr>
          <p:cNvPr id="4" name="Challenge_1">
            <a:hlinkClick r:id="" action="ppaction://media"/>
            <a:extLst>
              <a:ext uri="{FF2B5EF4-FFF2-40B4-BE49-F238E27FC236}">
                <a16:creationId xmlns:a16="http://schemas.microsoft.com/office/drawing/2014/main" id="{89C5DAEC-230B-E67E-6142-351FEA0615E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" y="1453038"/>
            <a:ext cx="7636669" cy="4582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1F50CE-6102-9D33-C902-0E0A0C2829A3}"/>
              </a:ext>
            </a:extLst>
          </p:cNvPr>
          <p:cNvSpPr txBox="1"/>
          <p:nvPr/>
        </p:nvSpPr>
        <p:spPr>
          <a:xfrm>
            <a:off x="923544" y="1030147"/>
            <a:ext cx="6599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Goal: </a:t>
            </a:r>
            <a:r>
              <a:rPr lang="en-US" dirty="0"/>
              <a:t>Animate a red point moving along the curve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FE3A1-7CA3-6B71-DA11-A39B513A4E31}"/>
              </a:ext>
            </a:extLst>
          </p:cNvPr>
          <p:cNvSpPr txBox="1"/>
          <p:nvPr/>
        </p:nvSpPr>
        <p:spPr>
          <a:xfrm>
            <a:off x="1066658" y="5979291"/>
            <a:ext cx="6456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Duration: </a:t>
            </a:r>
            <a:r>
              <a:rPr lang="en-US" dirty="0"/>
              <a:t>10 Minutes</a:t>
            </a:r>
            <a:endParaRPr lang="en-MY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2D3819-43E7-AE65-2F9B-6249502CFA0B}"/>
              </a:ext>
            </a:extLst>
          </p:cNvPr>
          <p:cNvGrpSpPr/>
          <p:nvPr/>
        </p:nvGrpSpPr>
        <p:grpSpPr>
          <a:xfrm>
            <a:off x="8999982" y="3589797"/>
            <a:ext cx="2353818" cy="2574160"/>
            <a:chOff x="9356598" y="142509"/>
            <a:chExt cx="2353818" cy="25741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3B9261-A037-6613-1705-9ADE4921CE97}"/>
                </a:ext>
              </a:extLst>
            </p:cNvPr>
            <p:cNvSpPr txBox="1"/>
            <p:nvPr/>
          </p:nvSpPr>
          <p:spPr>
            <a:xfrm>
              <a:off x="9356598" y="2070338"/>
              <a:ext cx="235381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MY" sz="1200" dirty="0"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https://bit.ly/matlab-with-ai</a:t>
              </a:r>
              <a:endParaRPr lang="en-MY" sz="1200" dirty="0"/>
            </a:p>
            <a:p>
              <a:pPr algn="ctr"/>
              <a:endParaRPr lang="en-MY" sz="1200" dirty="0"/>
            </a:p>
            <a:p>
              <a:pPr algn="ctr"/>
              <a:r>
                <a:rPr lang="en-MY" sz="1200" dirty="0"/>
                <a:t>/scripts</a:t>
              </a:r>
              <a:r>
                <a:rPr lang="en-MY" sz="1200" b="1" dirty="0">
                  <a:solidFill>
                    <a:srgbClr val="0000FF"/>
                  </a:solidFill>
                </a:rPr>
                <a:t>/Challenge_1.mlx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2654DD6-B429-AE65-1191-64773A72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42667" y="142509"/>
              <a:ext cx="1981679" cy="1927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89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9BCD2E-B007-7654-E2B7-3319F9C9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End of Part 1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70B35-B3BA-D669-34B4-95494DC7D102}"/>
              </a:ext>
            </a:extLst>
          </p:cNvPr>
          <p:cNvSpPr txBox="1"/>
          <p:nvPr/>
        </p:nvSpPr>
        <p:spPr>
          <a:xfrm>
            <a:off x="917702" y="3670934"/>
            <a:ext cx="6094476" cy="235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/>
              <a:t>🟩 Recaps: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MATLAB Interface &amp; Live Script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Variables, Arrays, and Functions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Using AI Prompts to Generate Code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Hands-on: Plot and animate a moving dot</a:t>
            </a:r>
          </a:p>
        </p:txBody>
      </p:sp>
    </p:spTree>
    <p:extLst>
      <p:ext uri="{BB962C8B-B14F-4D97-AF65-F5344CB8AC3E}">
        <p14:creationId xmlns:p14="http://schemas.microsoft.com/office/powerpoint/2010/main" val="2188714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41E04-9152-064A-7902-665394D2D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3E4C4B-51F1-031E-751E-B4FDF6571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328229"/>
          </a:xfrm>
        </p:spPr>
        <p:txBody>
          <a:bodyPr anchor="ctr"/>
          <a:lstStyle/>
          <a:p>
            <a:pPr algn="l"/>
            <a:r>
              <a:rPr lang="en-US" dirty="0"/>
              <a:t>PART 2</a:t>
            </a:r>
            <a:endParaRPr lang="en-MY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975F6FE-258F-FAE9-59DA-98FC80846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2270"/>
            <a:ext cx="9144000" cy="1655762"/>
          </a:xfrm>
        </p:spPr>
        <p:txBody>
          <a:bodyPr/>
          <a:lstStyle/>
          <a:p>
            <a:pPr algn="l"/>
            <a:r>
              <a:rPr lang="en-US" b="1" dirty="0"/>
              <a:t>🟨 MATLAB for AI and Data Science</a:t>
            </a:r>
          </a:p>
          <a:p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7FA104-9714-29E9-2D1E-B6B7872A1DF0}"/>
              </a:ext>
            </a:extLst>
          </p:cNvPr>
          <p:cNvSpPr txBox="1"/>
          <p:nvPr/>
        </p:nvSpPr>
        <p:spPr>
          <a:xfrm>
            <a:off x="2005584" y="3638634"/>
            <a:ext cx="7083552" cy="2129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MY" b="1" dirty="0"/>
              <a:t>Learning Outcomes:</a:t>
            </a:r>
            <a:endParaRPr lang="en-MY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/>
              <a:t>Understand workflow for AI and data science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/>
              <a:t>Perform data preprocessing and visualization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/>
              <a:t>Train and evaluate simple predictive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/>
              <a:t>Use AI assistance to automate and interpret data analysis steps</a:t>
            </a:r>
          </a:p>
        </p:txBody>
      </p:sp>
    </p:spTree>
    <p:extLst>
      <p:ext uri="{BB962C8B-B14F-4D97-AF65-F5344CB8AC3E}">
        <p14:creationId xmlns:p14="http://schemas.microsoft.com/office/powerpoint/2010/main" val="4141387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280F-E443-DC2D-6933-3784A974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4" y="232913"/>
            <a:ext cx="10631426" cy="690113"/>
          </a:xfrm>
        </p:spPr>
        <p:txBody>
          <a:bodyPr/>
          <a:lstStyle/>
          <a:p>
            <a:r>
              <a:rPr lang="en-MY" b="1" dirty="0"/>
              <a:t>1. The End-to-End Workflow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9BD5C-90F0-65A2-5C1D-A90881684A31}"/>
              </a:ext>
            </a:extLst>
          </p:cNvPr>
          <p:cNvSpPr txBox="1"/>
          <p:nvPr/>
        </p:nvSpPr>
        <p:spPr>
          <a:xfrm>
            <a:off x="722374" y="885932"/>
            <a:ext cx="106314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MATLAB provides an integrated environment for the full AI and Data Science cycle — from raw data to actionable insights.</a:t>
            </a:r>
            <a:endParaRPr lang="en-MY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BD84A66-56E4-ADDE-FF13-B4EC4B977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29231"/>
              </p:ext>
            </p:extLst>
          </p:nvPr>
        </p:nvGraphicFramePr>
        <p:xfrm>
          <a:off x="832866" y="1686178"/>
          <a:ext cx="10631424" cy="4732910"/>
        </p:xfrm>
        <a:graphic>
          <a:graphicData uri="http://schemas.openxmlformats.org/drawingml/2006/table">
            <a:tbl>
              <a:tblPr/>
              <a:tblGrid>
                <a:gridCol w="2160396">
                  <a:extLst>
                    <a:ext uri="{9D8B030D-6E8A-4147-A177-3AD203B41FA5}">
                      <a16:colId xmlns:a16="http://schemas.microsoft.com/office/drawing/2014/main" val="1812235337"/>
                    </a:ext>
                  </a:extLst>
                </a:gridCol>
                <a:gridCol w="4548203">
                  <a:extLst>
                    <a:ext uri="{9D8B030D-6E8A-4147-A177-3AD203B41FA5}">
                      <a16:colId xmlns:a16="http://schemas.microsoft.com/office/drawing/2014/main" val="3634078660"/>
                    </a:ext>
                  </a:extLst>
                </a:gridCol>
                <a:gridCol w="3922825">
                  <a:extLst>
                    <a:ext uri="{9D8B030D-6E8A-4147-A177-3AD203B41FA5}">
                      <a16:colId xmlns:a16="http://schemas.microsoft.com/office/drawing/2014/main" val="445811793"/>
                    </a:ext>
                  </a:extLst>
                </a:gridCol>
              </a:tblGrid>
              <a:tr h="36407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MY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Step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MY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MY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MATLAB Functions / Tools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2B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138701"/>
                  </a:ext>
                </a:extLst>
              </a:tr>
              <a:tr h="7281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 Data Acquisition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Collect or import data from Excel, CSV, sensors, or databases.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readtable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xlsread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database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webread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575002"/>
                  </a:ext>
                </a:extLst>
              </a:tr>
              <a:tr h="7281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 Data Preprocessing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Clean, normalize, handle missing data, detect outliers.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rmmissing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fillmissing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normalize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isoutlier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199501"/>
                  </a:ext>
                </a:extLst>
              </a:tr>
              <a:tr h="36407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 Data Exploration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Visualize and understand data patterns.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plot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scatter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histogram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heatmap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corrplot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326450"/>
                  </a:ext>
                </a:extLst>
              </a:tr>
              <a:tr h="7281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 Feature Engineering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Extract key variables or transform data for better model performance.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table2array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zscore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categorical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grpstats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293262"/>
                  </a:ext>
                </a:extLst>
              </a:tr>
              <a:tr h="7281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 Model Training (AI/ML)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Train predictive models — regression or classification.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fitlm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fitctree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fitcsvm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Classification Learner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790986"/>
                  </a:ext>
                </a:extLst>
              </a:tr>
              <a:tr h="36407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 Model Evaluation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Measure performance and validate accuracy.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confusionchart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loss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crossval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R²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RMSE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66109"/>
                  </a:ext>
                </a:extLst>
              </a:tr>
              <a:tr h="7281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 Deployment &amp; Insight Generation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 new outcomes and visualize insights.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predict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bar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surf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exportgraphics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App Designer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826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20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88D3-2EFB-6087-7884-D8749D7C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2. AI Coverage in MATLAB</a:t>
            </a:r>
            <a:endParaRPr lang="en-MY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1B666-69E0-D1CB-0807-BF416ED2FEE6}"/>
              </a:ext>
            </a:extLst>
          </p:cNvPr>
          <p:cNvSpPr txBox="1"/>
          <p:nvPr/>
        </p:nvSpPr>
        <p:spPr>
          <a:xfrm>
            <a:off x="838200" y="923026"/>
            <a:ext cx="102900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MATLAB supports both </a:t>
            </a:r>
            <a:r>
              <a:rPr lang="en-US" sz="2000" b="1" dirty="0"/>
              <a:t>Regression</a:t>
            </a:r>
            <a:r>
              <a:rPr lang="en-US" sz="2000" dirty="0"/>
              <a:t> (continuous) and </a:t>
            </a:r>
            <a:r>
              <a:rPr lang="en-US" sz="2000" b="1" dirty="0"/>
              <a:t>Classification</a:t>
            </a:r>
            <a:r>
              <a:rPr lang="en-US" sz="2000" dirty="0"/>
              <a:t> (discrete).</a:t>
            </a:r>
            <a:endParaRPr lang="en-MY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62244-8328-C0A1-97EF-014D48D14C56}"/>
              </a:ext>
            </a:extLst>
          </p:cNvPr>
          <p:cNvSpPr txBox="1"/>
          <p:nvPr/>
        </p:nvSpPr>
        <p:spPr>
          <a:xfrm>
            <a:off x="838200" y="1463701"/>
            <a:ext cx="6094476" cy="46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🔸 Regression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426BF1-462E-3A7E-9B2A-20EDC5709B8F}"/>
              </a:ext>
            </a:extLst>
          </p:cNvPr>
          <p:cNvSpPr txBox="1"/>
          <p:nvPr/>
        </p:nvSpPr>
        <p:spPr>
          <a:xfrm>
            <a:off x="1172718" y="1920417"/>
            <a:ext cx="6094476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Used to predict </a:t>
            </a:r>
            <a:r>
              <a:rPr lang="en-US" b="1" i="1" dirty="0">
                <a:solidFill>
                  <a:srgbClr val="FF0000"/>
                </a:solidFill>
              </a:rPr>
              <a:t>numeric</a:t>
            </a:r>
            <a:r>
              <a:rPr lang="en-US" dirty="0"/>
              <a:t> outcomes.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15A9CF-483B-19CB-9348-20C263873442}"/>
              </a:ext>
            </a:extLst>
          </p:cNvPr>
          <p:cNvSpPr txBox="1"/>
          <p:nvPr/>
        </p:nvSpPr>
        <p:spPr>
          <a:xfrm>
            <a:off x="6196584" y="3837433"/>
            <a:ext cx="4410456" cy="1714380"/>
          </a:xfrm>
          <a:prstGeom prst="rect">
            <a:avLst/>
          </a:prstGeom>
          <a:solidFill>
            <a:srgbClr val="FFFFCC">
              <a:alpha val="69804"/>
            </a:srgb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Predicting house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prices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Estimating car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fuel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efficiency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Modeling sensor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readings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72229A-4D51-9638-5E62-97D4DDCA2B77}"/>
              </a:ext>
            </a:extLst>
          </p:cNvPr>
          <p:cNvSpPr txBox="1"/>
          <p:nvPr/>
        </p:nvSpPr>
        <p:spPr>
          <a:xfrm>
            <a:off x="829437" y="2539059"/>
            <a:ext cx="4885944" cy="46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🔹 Classification Models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5613A0-4129-87A5-04B8-2A4D45920DBB}"/>
              </a:ext>
            </a:extLst>
          </p:cNvPr>
          <p:cNvSpPr txBox="1"/>
          <p:nvPr/>
        </p:nvSpPr>
        <p:spPr>
          <a:xfrm>
            <a:off x="1163955" y="3010391"/>
            <a:ext cx="4706874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Used to predict </a:t>
            </a:r>
            <a:r>
              <a:rPr lang="en-US" b="1" dirty="0">
                <a:solidFill>
                  <a:srgbClr val="0000FF"/>
                </a:solidFill>
              </a:rPr>
              <a:t>categorical</a:t>
            </a:r>
            <a:r>
              <a:rPr lang="en-US" dirty="0"/>
              <a:t> outcomes.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DF91FC-AC8D-8906-8493-75BD3205772D}"/>
              </a:ext>
            </a:extLst>
          </p:cNvPr>
          <p:cNvSpPr txBox="1"/>
          <p:nvPr/>
        </p:nvSpPr>
        <p:spPr>
          <a:xfrm>
            <a:off x="6196584" y="1684672"/>
            <a:ext cx="4410456" cy="1714380"/>
          </a:xfrm>
          <a:prstGeom prst="rect">
            <a:avLst/>
          </a:prstGeom>
          <a:solidFill>
            <a:schemeClr val="accent6">
              <a:lumMod val="20000"/>
              <a:lumOff val="80000"/>
              <a:alpha val="69804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Predicting flower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species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(Iris dataset)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Classifying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defective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parts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Identifying handwritten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digits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AE10CD-ADE1-FE86-FAFA-BCA3CE34EADF}"/>
              </a:ext>
            </a:extLst>
          </p:cNvPr>
          <p:cNvSpPr txBox="1"/>
          <p:nvPr/>
        </p:nvSpPr>
        <p:spPr>
          <a:xfrm>
            <a:off x="8539734" y="5457182"/>
            <a:ext cx="2384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Regression Models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DC25AD-9EC1-1FC0-CBCC-E1D270131B63}"/>
              </a:ext>
            </a:extLst>
          </p:cNvPr>
          <p:cNvSpPr txBox="1"/>
          <p:nvPr/>
        </p:nvSpPr>
        <p:spPr>
          <a:xfrm>
            <a:off x="8612886" y="3244334"/>
            <a:ext cx="2384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0000FF"/>
                </a:solidFill>
              </a:rPr>
              <a:t>Classification Models</a:t>
            </a:r>
          </a:p>
        </p:txBody>
      </p:sp>
      <p:pic>
        <p:nvPicPr>
          <p:cNvPr id="13314" name="Picture 2" descr="Numerical vs. Categorical Data | Represent Your Dataset Correctly! - YouTube">
            <a:extLst>
              <a:ext uri="{FF2B5EF4-FFF2-40B4-BE49-F238E27FC236}">
                <a16:creationId xmlns:a16="http://schemas.microsoft.com/office/drawing/2014/main" id="{2DF35FEE-0B38-71CF-B382-F61F7E481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0" t="42308" r="2300" b="14399"/>
          <a:stretch>
            <a:fillRect/>
          </a:stretch>
        </p:blipFill>
        <p:spPr bwMode="auto">
          <a:xfrm>
            <a:off x="874014" y="3837433"/>
            <a:ext cx="2313432" cy="197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umerical vs. Categorical Data | Represent Your Dataset Correctly! - YouTube">
            <a:extLst>
              <a:ext uri="{FF2B5EF4-FFF2-40B4-BE49-F238E27FC236}">
                <a16:creationId xmlns:a16="http://schemas.microsoft.com/office/drawing/2014/main" id="{E5068C2C-BA00-A27D-AE90-436296BDD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9" t="42308" r="65701" b="14399"/>
          <a:stretch>
            <a:fillRect/>
          </a:stretch>
        </p:blipFill>
        <p:spPr bwMode="auto">
          <a:xfrm>
            <a:off x="3652267" y="3818211"/>
            <a:ext cx="1865376" cy="197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23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1B0B-80A2-3F63-63D9-FA3E6327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232913"/>
            <a:ext cx="11070336" cy="690113"/>
          </a:xfrm>
        </p:spPr>
        <p:txBody>
          <a:bodyPr>
            <a:normAutofit/>
          </a:bodyPr>
          <a:lstStyle/>
          <a:p>
            <a:r>
              <a:rPr lang="en-US" b="1" dirty="0"/>
              <a:t>🔸 </a:t>
            </a:r>
            <a:r>
              <a:rPr lang="en-MY" b="1" dirty="0"/>
              <a:t>Regression Models in MATLAB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31307B-0F50-B8A7-1AA1-036B287F3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168749"/>
              </p:ext>
            </p:extLst>
          </p:nvPr>
        </p:nvGraphicFramePr>
        <p:xfrm>
          <a:off x="284987" y="1060186"/>
          <a:ext cx="11622025" cy="5010066"/>
        </p:xfrm>
        <a:graphic>
          <a:graphicData uri="http://schemas.openxmlformats.org/drawingml/2006/table">
            <a:tbl>
              <a:tblPr/>
              <a:tblGrid>
                <a:gridCol w="3226309">
                  <a:extLst>
                    <a:ext uri="{9D8B030D-6E8A-4147-A177-3AD203B41FA5}">
                      <a16:colId xmlns:a16="http://schemas.microsoft.com/office/drawing/2014/main" val="2335733890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199184313"/>
                    </a:ext>
                  </a:extLst>
                </a:gridCol>
                <a:gridCol w="2799588">
                  <a:extLst>
                    <a:ext uri="{9D8B030D-6E8A-4147-A177-3AD203B41FA5}">
                      <a16:colId xmlns:a16="http://schemas.microsoft.com/office/drawing/2014/main" val="3531692216"/>
                    </a:ext>
                  </a:extLst>
                </a:gridCol>
              </a:tblGrid>
              <a:tr h="42114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MY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Model Type</a:t>
                      </a: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MY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MY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MATLAB Function(s)</a:t>
                      </a: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462873"/>
                  </a:ext>
                </a:extLst>
              </a:tr>
              <a:tr h="37458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Linear Regression</a:t>
                      </a: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hlinkClick r:id="rId3" tooltip="LinearModel - Linear regression model - MATLAB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Predict continuous (Y) as a linear combination of predictors. </a:t>
                      </a:r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hlinkClick r:id="rId3" tooltip="LinearModel - Linear regression model - MATLAB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(MathWorks)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fitlm(X,Y)</a:t>
                      </a: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21077"/>
                  </a:ext>
                </a:extLst>
              </a:tr>
              <a:tr h="56188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Generalized Linear Models (GLM)</a:t>
                      </a: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hlinkClick r:id="rId4" tooltip="Generalized Linear Regression - MATLAB &amp; Simulink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Linear predictor + link function + distribution (e.g., logistic, Poisson, gamma) for continuous response.</a:t>
                      </a:r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hlinkClick r:id="rId4" tooltip="Generalized Linear Regression - MATLAB &amp; Simulink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(MathWorks)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>
                        <a:buNone/>
                      </a:pPr>
                      <a:r>
                        <a:rPr lang="en-MY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fitglm</a:t>
                      </a:r>
                      <a:r>
                        <a:rPr lang="en-MY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(X,Y,…)</a:t>
                      </a: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901"/>
                  </a:ext>
                </a:extLst>
              </a:tr>
              <a:tr h="56188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Nonlinear Regression</a:t>
                      </a: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hlinkClick r:id="rId5" tooltip="Regression - MATLAB &amp; Simulink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Models where the relationship is nonlinear in the parameters (parametric nonlinear forms).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hlinkClick r:id="rId5" tooltip="Regression - MATLAB &amp; Simulink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(MathWorks)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fitnlm(X,Y,modelFunc)</a:t>
                      </a: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185861"/>
                  </a:ext>
                </a:extLst>
              </a:tr>
              <a:tr h="56188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Regression Tree</a:t>
                      </a: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hlinkClick r:id="rId6" tooltip="Train Regression Models in Regression Learner Ap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Decision-tree based regression, handles nonlinear &amp; non-parametric relationships. </a:t>
                      </a:r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hlinkClick r:id="rId6" tooltip="Train Regression Models in Regression Learner Ap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(MathWorks)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fitrtree(X,Y)</a:t>
                      </a: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460964"/>
                  </a:ext>
                </a:extLst>
              </a:tr>
              <a:tr h="37458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Ensemble of Regression Trees</a:t>
                      </a: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hlinkClick r:id="rId7" tooltip="Types of Machine Learning Models Explained - MATLAB &amp; ...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Bagging/boosting of multiple regression trees for improved accuracy. </a:t>
                      </a:r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hlinkClick r:id="rId7" tooltip="Types of Machine Learning Models Explained - MATLAB &amp; ...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(MathWorks)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fitrensemble(X,Y)</a:t>
                      </a: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706513"/>
                  </a:ext>
                </a:extLst>
              </a:tr>
              <a:tr h="37458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Support Vector Regression (SVR)</a:t>
                      </a: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hlinkClick r:id="rId7" tooltip="Types of Machine Learning Models Explained - MATLAB &amp; ...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SVM extended for continuous responses (kernel methods, etc). (MathWorks)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fitrsvm(X,Y)</a:t>
                      </a: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880415"/>
                  </a:ext>
                </a:extLst>
              </a:tr>
              <a:tr h="56188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Gaussian Process Regression (GPR)</a:t>
                      </a: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hlinkClick r:id="rId5" tooltip="Regression - MATLAB &amp; Simulink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Nonparametric kernel‐based regression modelling responses as Gaussian processes; often gives uncertainty estimates. 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hlinkClick r:id="rId5" tooltip="Regression - MATLAB &amp; Simulink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(MathWorks)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fitrgp(X,Y)</a:t>
                      </a: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543194"/>
                  </a:ext>
                </a:extLst>
              </a:tr>
              <a:tr h="56188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Generalized Additive Models (GAM) for Regression</a:t>
                      </a: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hlinkClick r:id="rId7" tooltip="Types of Machine Learning Models Explained - MATLAB &amp; ...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Models that add shape‐functions of predictors (splines etc) for flexible regression. (MathWorks)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fitrgam(X,Y)</a:t>
                      </a: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193721"/>
                  </a:ext>
                </a:extLst>
              </a:tr>
              <a:tr h="37458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Neural Network Regression</a:t>
                      </a: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hlinkClick r:id="rId7" tooltip="Types of Machine Learning Models Explained - MATLAB &amp; ...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Regression using neural networks (shallow or deep) for continuous responses. 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hlinkClick r:id="rId7" tooltip="Types of Machine Learning Models Explained - MATLAB &amp; ...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(MathWorks)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>
                        <a:buNone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fitrnet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(X,Y)</a:t>
                      </a:r>
                    </a:p>
                  </a:txBody>
                  <a:tcPr marL="8567" marR="8567" marT="856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91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559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D8D171-60BA-BC92-5864-68353ED8E53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 2 - Predict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endParaRPr lang="en-MY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D8D171-60BA-BC92-5864-68353ED8E5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7" t="-6195" b="-1858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73DF71-EB76-C6F3-B245-8577F8582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Goal: </a:t>
                </a:r>
              </a:p>
              <a:p>
                <a:pPr marL="0" indent="0">
                  <a:buNone/>
                </a:pPr>
                <a:r>
                  <a:rPr lang="en-US" dirty="0"/>
                  <a:t>Use MATLAB regression models to predict 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given that the true relationship is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MY" b="1" dirty="0"/>
                  <a:t>Steps:</a:t>
                </a:r>
                <a:endParaRPr lang="en-MY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Open a new Live Script in MATLAB.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Observe that the data are generated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Trains three regression models:</a:t>
                </a:r>
              </a:p>
              <a:p>
                <a:pPr lvl="1"/>
                <a:r>
                  <a:rPr lang="en-US" sz="1900" dirty="0" err="1"/>
                  <a:t>fitlm</a:t>
                </a:r>
                <a:r>
                  <a:rPr lang="en-US" sz="1900" dirty="0"/>
                  <a:t> → Linear Regression</a:t>
                </a:r>
              </a:p>
              <a:p>
                <a:pPr lvl="1"/>
                <a:r>
                  <a:rPr lang="en-US" sz="1900" dirty="0" err="1"/>
                  <a:t>fitrtree</a:t>
                </a:r>
                <a:r>
                  <a:rPr lang="en-US" sz="1900" dirty="0"/>
                  <a:t> → Regression Tree</a:t>
                </a:r>
              </a:p>
              <a:p>
                <a:pPr lvl="1"/>
                <a:r>
                  <a:rPr lang="en-US" sz="1900" dirty="0" err="1"/>
                  <a:t>fitrsvm</a:t>
                </a:r>
                <a:r>
                  <a:rPr lang="en-US" sz="1900" dirty="0"/>
                  <a:t> → Support Vector Regression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Predicts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Compare the predicted results from all three models against the true value: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Check which model gives the closest prediction to the ground truth.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73DF71-EB76-C6F3-B245-8577F8582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0" t="-159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761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AE91-7672-B49E-2FAC-F5FD7360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2 - Result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A20007-0140-774E-FF84-3D167E0B8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23026"/>
            <a:ext cx="9611561" cy="58203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EB24DB-B385-AEEF-403B-0371EA28EB81}"/>
              </a:ext>
            </a:extLst>
          </p:cNvPr>
          <p:cNvSpPr txBox="1"/>
          <p:nvPr/>
        </p:nvSpPr>
        <p:spPr>
          <a:xfrm>
            <a:off x="8342069" y="2937171"/>
            <a:ext cx="2642616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Try-It-Yourself:</a:t>
            </a:r>
            <a:br>
              <a:rPr lang="en-US" dirty="0"/>
            </a:br>
            <a:r>
              <a:rPr lang="en-US" dirty="0"/>
              <a:t>Expand the input vector and watch how model predictions vary.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049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CEA0-49D3-45D4-7CA0-F1D1A841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913"/>
            <a:ext cx="10515600" cy="1028152"/>
          </a:xfrm>
        </p:spPr>
        <p:txBody>
          <a:bodyPr>
            <a:normAutofit/>
          </a:bodyPr>
          <a:lstStyle/>
          <a:p>
            <a:r>
              <a:rPr lang="en-MY" b="1" dirty="0"/>
              <a:t>🤖 MATLAB with AI</a:t>
            </a:r>
            <a:br>
              <a:rPr lang="en-MY" b="1" dirty="0"/>
            </a:br>
            <a:r>
              <a:rPr lang="en-US" sz="2000" dirty="0"/>
              <a:t>From Code Generation to Engineering Application</a:t>
            </a:r>
            <a:endParaRPr lang="en-MY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0CFBE-19C2-FCD2-839B-9344E782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8735"/>
            <a:ext cx="9046464" cy="49692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1" dirty="0"/>
              <a:t>🟩 Part 1 – Basics with MATLAB and Assisted Generative AI</a:t>
            </a:r>
          </a:p>
          <a:p>
            <a:pPr marL="457200" lvl="1" indent="0" algn="just">
              <a:buNone/>
            </a:pPr>
            <a:r>
              <a:rPr lang="en-US" sz="2200" dirty="0"/>
              <a:t>Learn MATLAB programming fundamentals and explore how MATLAB’s built-in generative AI assistant helps write and explain code.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sz="2200" b="1" dirty="0"/>
              <a:t>🟨 Part 2 – MATLAB for AI and Data Science</a:t>
            </a:r>
          </a:p>
          <a:p>
            <a:pPr marL="457200" lvl="1" indent="0" algn="just">
              <a:buNone/>
            </a:pPr>
            <a:r>
              <a:rPr lang="en-US" sz="2200" dirty="0"/>
              <a:t>Learn how MATLAB supports machine learning, data visualization, and model training using built-in apps and AI-assisted coding.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sz="2200" b="1" dirty="0"/>
              <a:t>🟦 Part 3 – Demo: </a:t>
            </a:r>
            <a:r>
              <a:rPr lang="en-MY" sz="2400" b="1" dirty="0"/>
              <a:t>From Model to App</a:t>
            </a:r>
            <a:endParaRPr lang="en-US" sz="2200" b="1" dirty="0"/>
          </a:p>
          <a:p>
            <a:pPr marL="457200" lvl="1" indent="0">
              <a:buNone/>
            </a:pPr>
            <a:r>
              <a:rPr lang="en-US" sz="2200" dirty="0"/>
              <a:t>A quick end-to-end demo of training a small model in MATLAB to predict outcomes from sample data (e.g., regression or classification).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B8A0A-C48C-0EAF-ECD2-4B9EB99714E3}"/>
              </a:ext>
            </a:extLst>
          </p:cNvPr>
          <p:cNvSpPr/>
          <p:nvPr/>
        </p:nvSpPr>
        <p:spPr>
          <a:xfrm>
            <a:off x="1078992" y="3833367"/>
            <a:ext cx="73152" cy="7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AEA45B-255F-1109-42E4-747467F8ED12}"/>
              </a:ext>
            </a:extLst>
          </p:cNvPr>
          <p:cNvSpPr/>
          <p:nvPr/>
        </p:nvSpPr>
        <p:spPr>
          <a:xfrm>
            <a:off x="1078992" y="5345683"/>
            <a:ext cx="73152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302E3-F6A9-F9C2-E73E-8AF2BC977BB4}"/>
              </a:ext>
            </a:extLst>
          </p:cNvPr>
          <p:cNvSpPr txBox="1"/>
          <p:nvPr/>
        </p:nvSpPr>
        <p:spPr>
          <a:xfrm>
            <a:off x="838200" y="1330261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000" b="1" dirty="0"/>
              <a:t>Workshop Outline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3089BE-56E7-A98A-BCE2-A0033DFE7940}"/>
              </a:ext>
            </a:extLst>
          </p:cNvPr>
          <p:cNvSpPr/>
          <p:nvPr/>
        </p:nvSpPr>
        <p:spPr>
          <a:xfrm>
            <a:off x="1078992" y="2321051"/>
            <a:ext cx="73152" cy="79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157A4-FB06-AB3D-D051-3B8D23F1E924}"/>
              </a:ext>
            </a:extLst>
          </p:cNvPr>
          <p:cNvSpPr txBox="1"/>
          <p:nvPr/>
        </p:nvSpPr>
        <p:spPr>
          <a:xfrm>
            <a:off x="1300734" y="286105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Duration: 60 minutes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0397E0-3177-F975-9F37-E0D558F222FF}"/>
              </a:ext>
            </a:extLst>
          </p:cNvPr>
          <p:cNvSpPr txBox="1"/>
          <p:nvPr/>
        </p:nvSpPr>
        <p:spPr>
          <a:xfrm>
            <a:off x="1300734" y="436677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MY" dirty="0">
                <a:solidFill>
                  <a:srgbClr val="FF0000"/>
                </a:solidFill>
              </a:rPr>
              <a:t>Duration: 75 minutes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BD296-8E8E-08DA-8D2A-A4E210DAD10A}"/>
              </a:ext>
            </a:extLst>
          </p:cNvPr>
          <p:cNvSpPr txBox="1"/>
          <p:nvPr/>
        </p:nvSpPr>
        <p:spPr>
          <a:xfrm>
            <a:off x="1300734" y="616814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MY" dirty="0">
                <a:solidFill>
                  <a:srgbClr val="FF0000"/>
                </a:solidFill>
              </a:rPr>
              <a:t>Duration: 45 minutes</a:t>
            </a:r>
          </a:p>
        </p:txBody>
      </p:sp>
    </p:spTree>
    <p:extLst>
      <p:ext uri="{BB962C8B-B14F-4D97-AF65-F5344CB8AC3E}">
        <p14:creationId xmlns:p14="http://schemas.microsoft.com/office/powerpoint/2010/main" val="3232335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FB62C-A263-D69C-7C06-CD88AF7C2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BACF-9432-4242-3A61-4EC2136F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2. AI Coverage in MATLAB</a:t>
            </a:r>
            <a:endParaRPr lang="en-MY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D52AE-42E0-1DD4-E81A-44F82E8E9905}"/>
              </a:ext>
            </a:extLst>
          </p:cNvPr>
          <p:cNvSpPr txBox="1"/>
          <p:nvPr/>
        </p:nvSpPr>
        <p:spPr>
          <a:xfrm>
            <a:off x="838200" y="923026"/>
            <a:ext cx="102900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MATLAB supports both </a:t>
            </a:r>
            <a:r>
              <a:rPr lang="en-US" sz="2000" b="1" dirty="0"/>
              <a:t>Regression</a:t>
            </a:r>
            <a:r>
              <a:rPr lang="en-US" sz="2000" dirty="0"/>
              <a:t> (continuous) and </a:t>
            </a:r>
            <a:r>
              <a:rPr lang="en-US" sz="2000" b="1" dirty="0"/>
              <a:t>Classification</a:t>
            </a:r>
            <a:r>
              <a:rPr lang="en-US" sz="2000" dirty="0"/>
              <a:t> (discrete).</a:t>
            </a:r>
            <a:endParaRPr lang="en-MY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9FC2D-25D2-7A55-6388-81FB18845633}"/>
              </a:ext>
            </a:extLst>
          </p:cNvPr>
          <p:cNvSpPr txBox="1"/>
          <p:nvPr/>
        </p:nvSpPr>
        <p:spPr>
          <a:xfrm>
            <a:off x="838200" y="1463701"/>
            <a:ext cx="6094476" cy="46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🔸 Regression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85373-C0FB-EBFF-87D8-43FE92522205}"/>
              </a:ext>
            </a:extLst>
          </p:cNvPr>
          <p:cNvSpPr txBox="1"/>
          <p:nvPr/>
        </p:nvSpPr>
        <p:spPr>
          <a:xfrm>
            <a:off x="1172718" y="1920417"/>
            <a:ext cx="6094476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Used to predict </a:t>
            </a:r>
            <a:r>
              <a:rPr lang="en-US" b="1" i="1" dirty="0">
                <a:solidFill>
                  <a:srgbClr val="FF0000"/>
                </a:solidFill>
              </a:rPr>
              <a:t>numeric</a:t>
            </a:r>
            <a:r>
              <a:rPr lang="en-US" dirty="0"/>
              <a:t> outcomes.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3C599C-3164-8C56-CF47-70A17FD2124B}"/>
              </a:ext>
            </a:extLst>
          </p:cNvPr>
          <p:cNvSpPr txBox="1"/>
          <p:nvPr/>
        </p:nvSpPr>
        <p:spPr>
          <a:xfrm>
            <a:off x="6196584" y="3837433"/>
            <a:ext cx="4410456" cy="1714380"/>
          </a:xfrm>
          <a:prstGeom prst="rect">
            <a:avLst/>
          </a:prstGeom>
          <a:solidFill>
            <a:srgbClr val="FFFFCC">
              <a:alpha val="69804"/>
            </a:srgb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Predicting house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prices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Estimating car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fuel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efficiency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Modeling sensor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readings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B99C78-EC2E-EBE2-4F78-27B061060027}"/>
              </a:ext>
            </a:extLst>
          </p:cNvPr>
          <p:cNvSpPr txBox="1"/>
          <p:nvPr/>
        </p:nvSpPr>
        <p:spPr>
          <a:xfrm>
            <a:off x="829437" y="2539059"/>
            <a:ext cx="4885944" cy="46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🔹 Classification Models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770CB4-7832-4891-EDDB-563A300D42CB}"/>
              </a:ext>
            </a:extLst>
          </p:cNvPr>
          <p:cNvSpPr txBox="1"/>
          <p:nvPr/>
        </p:nvSpPr>
        <p:spPr>
          <a:xfrm>
            <a:off x="1163955" y="3010391"/>
            <a:ext cx="4706874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Used to predict </a:t>
            </a:r>
            <a:r>
              <a:rPr lang="en-US" b="1" dirty="0">
                <a:solidFill>
                  <a:srgbClr val="0000FF"/>
                </a:solidFill>
              </a:rPr>
              <a:t>categorical</a:t>
            </a:r>
            <a:r>
              <a:rPr lang="en-US" dirty="0"/>
              <a:t> outcomes.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84B452-A89D-78CE-AB27-B146C835720E}"/>
              </a:ext>
            </a:extLst>
          </p:cNvPr>
          <p:cNvSpPr txBox="1"/>
          <p:nvPr/>
        </p:nvSpPr>
        <p:spPr>
          <a:xfrm>
            <a:off x="6196584" y="1684672"/>
            <a:ext cx="4410456" cy="1714380"/>
          </a:xfrm>
          <a:prstGeom prst="rect">
            <a:avLst/>
          </a:prstGeom>
          <a:solidFill>
            <a:schemeClr val="accent6">
              <a:lumMod val="20000"/>
              <a:lumOff val="80000"/>
              <a:alpha val="69804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Predicting flower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species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(Iris dataset)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Classifying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defective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parts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Identifying handwritten 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digits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1DBB0-1500-E161-6A4A-3605FAEB4371}"/>
              </a:ext>
            </a:extLst>
          </p:cNvPr>
          <p:cNvSpPr txBox="1"/>
          <p:nvPr/>
        </p:nvSpPr>
        <p:spPr>
          <a:xfrm>
            <a:off x="8539734" y="5457182"/>
            <a:ext cx="2384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Regression Models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299964-17B4-9F83-8CAC-8CA14FB1EEC2}"/>
              </a:ext>
            </a:extLst>
          </p:cNvPr>
          <p:cNvSpPr txBox="1"/>
          <p:nvPr/>
        </p:nvSpPr>
        <p:spPr>
          <a:xfrm>
            <a:off x="8612886" y="3244334"/>
            <a:ext cx="2384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0000FF"/>
                </a:solidFill>
              </a:rPr>
              <a:t>Classification Models</a:t>
            </a:r>
          </a:p>
        </p:txBody>
      </p:sp>
      <p:pic>
        <p:nvPicPr>
          <p:cNvPr id="13314" name="Picture 2" descr="Numerical vs. Categorical Data | Represent Your Dataset Correctly! - YouTube">
            <a:extLst>
              <a:ext uri="{FF2B5EF4-FFF2-40B4-BE49-F238E27FC236}">
                <a16:creationId xmlns:a16="http://schemas.microsoft.com/office/drawing/2014/main" id="{E38065FA-36A8-2A84-F0A9-CDC7BE7567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0" t="42308" r="2300" b="14399"/>
          <a:stretch>
            <a:fillRect/>
          </a:stretch>
        </p:blipFill>
        <p:spPr bwMode="auto">
          <a:xfrm>
            <a:off x="874014" y="3837433"/>
            <a:ext cx="2313432" cy="197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Numerical vs. Categorical Data | Represent Your Dataset Correctly! - YouTube">
            <a:extLst>
              <a:ext uri="{FF2B5EF4-FFF2-40B4-BE49-F238E27FC236}">
                <a16:creationId xmlns:a16="http://schemas.microsoft.com/office/drawing/2014/main" id="{DB55D040-2C09-40C5-A02A-1D0971309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9" t="42308" r="65701" b="14399"/>
          <a:stretch>
            <a:fillRect/>
          </a:stretch>
        </p:blipFill>
        <p:spPr bwMode="auto">
          <a:xfrm>
            <a:off x="3652267" y="3818211"/>
            <a:ext cx="1865376" cy="197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4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F58B9-96E7-E0E0-857D-DCCDF25C8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83B7-7D6E-35B2-7872-34090403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232913"/>
            <a:ext cx="11070336" cy="690113"/>
          </a:xfrm>
        </p:spPr>
        <p:txBody>
          <a:bodyPr>
            <a:normAutofit/>
          </a:bodyPr>
          <a:lstStyle/>
          <a:p>
            <a:r>
              <a:rPr lang="en-US" b="1" dirty="0"/>
              <a:t>🔹 Classification</a:t>
            </a:r>
            <a:r>
              <a:rPr lang="en-MY" b="1" dirty="0"/>
              <a:t> Models in MATLAB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91D64E-4BD7-3A83-D334-2A52EF99D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53883"/>
              </p:ext>
            </p:extLst>
          </p:nvPr>
        </p:nvGraphicFramePr>
        <p:xfrm>
          <a:off x="377952" y="923026"/>
          <a:ext cx="11530584" cy="5844550"/>
        </p:xfrm>
        <a:graphic>
          <a:graphicData uri="http://schemas.openxmlformats.org/drawingml/2006/table">
            <a:tbl>
              <a:tblPr/>
              <a:tblGrid>
                <a:gridCol w="3133344">
                  <a:extLst>
                    <a:ext uri="{9D8B030D-6E8A-4147-A177-3AD203B41FA5}">
                      <a16:colId xmlns:a16="http://schemas.microsoft.com/office/drawing/2014/main" val="1612458429"/>
                    </a:ext>
                  </a:extLst>
                </a:gridCol>
                <a:gridCol w="5952744">
                  <a:extLst>
                    <a:ext uri="{9D8B030D-6E8A-4147-A177-3AD203B41FA5}">
                      <a16:colId xmlns:a16="http://schemas.microsoft.com/office/drawing/2014/main" val="940977157"/>
                    </a:ext>
                  </a:extLst>
                </a:gridCol>
                <a:gridCol w="2444496">
                  <a:extLst>
                    <a:ext uri="{9D8B030D-6E8A-4147-A177-3AD203B41FA5}">
                      <a16:colId xmlns:a16="http://schemas.microsoft.com/office/drawing/2014/main" val="3913649327"/>
                    </a:ext>
                  </a:extLst>
                </a:gridCol>
              </a:tblGrid>
              <a:tr h="18378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MY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Model Type</a:t>
                      </a: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MY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MY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MATLAB Function(s)</a:t>
                      </a: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44503"/>
                  </a:ext>
                </a:extLst>
              </a:tr>
              <a:tr h="36757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Decision Tree Classifier</a:t>
                      </a: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3" tooltip="fitctree - Fit binary decision tree for multiclass classification"/>
                        </a:rPr>
                        <a:t>Builds a tree of decision rules splitting input features to predict class labels. (MathWorks)</a:t>
                      </a:r>
                      <a:endParaRPr lang="en-US" sz="16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/>
                        </a:rPr>
                        <a:t>fitctree(X,Y)</a:t>
                      </a: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299651"/>
                  </a:ext>
                </a:extLst>
              </a:tr>
              <a:tr h="55136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Linear Discriminant / Quadratic Discriminant Analysis</a:t>
                      </a: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sng" strike="noStrike" dirty="0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4" tooltip="Choose Classifier Options - MATLAB &amp; Simulink"/>
                        </a:rPr>
                        <a:t>Assumes classes generate data from different Gaussian distributions; useful for interpretable boundaries. (MathWorks)</a:t>
                      </a:r>
                      <a:endParaRPr lang="en-US" sz="160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/>
                        </a:rPr>
                        <a:t>fitcdiscr(X,Y)</a:t>
                      </a: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296348"/>
                  </a:ext>
                </a:extLst>
              </a:tr>
              <a:tr h="55136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Logistic Regression (Binary GLM for classification)</a:t>
                      </a: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4" tooltip="Choose Classifier Options - MATLAB &amp; Simulink"/>
                        </a:rPr>
                        <a:t>Models class membership probabilities via a logistic function (for binary classification). (MathWorks)</a:t>
                      </a:r>
                      <a:endParaRPr lang="en-US" sz="16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/>
                        </a:rPr>
                        <a:t>fitglm(X,Y,'Distribution','binomial')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(or 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/>
                        </a:rPr>
                        <a:t>fitclinear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with logistic)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/>
                      </a:endParaRP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013253"/>
                  </a:ext>
                </a:extLst>
              </a:tr>
              <a:tr h="55136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Nearest </a:t>
                      </a:r>
                      <a:r>
                        <a:rPr lang="en-MY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Neighbors</a:t>
                      </a:r>
                      <a:r>
                        <a:rPr lang="en-MY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Classifier (k-NN)</a:t>
                      </a: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4" tooltip="Choose Classifier Options - MATLAB &amp; Simulink"/>
                        </a:rPr>
                        <a:t>Classifies a sample based on the labels of its nearest neighbours in feature space. (MathWorks)</a:t>
                      </a:r>
                      <a:endParaRPr lang="en-US" sz="16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/>
                        </a:rPr>
                        <a:t>fitcknn(X,Y)</a:t>
                      </a: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390229"/>
                  </a:ext>
                </a:extLst>
              </a:tr>
              <a:tr h="55136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Naive Bayes Classifier</a:t>
                      </a: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4" tooltip="Choose Classifier Options - MATLAB &amp; Simulink"/>
                        </a:rPr>
                        <a:t>Assumes predictor independence given the class; useful for multiclass problems with speed and simplicity. (MathWorks)</a:t>
                      </a:r>
                      <a:endParaRPr lang="en-US" sz="16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/>
                        </a:rPr>
                        <a:t>fitcnb</a:t>
                      </a:r>
                      <a:r>
                        <a:rPr lang="en-MY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/>
                        </a:rPr>
                        <a:t>(X,Y)</a:t>
                      </a: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553746"/>
                  </a:ext>
                </a:extLst>
              </a:tr>
              <a:tr h="55136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Support Vector Machine (SVM) Classifier</a:t>
                      </a: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5" tooltip="Support Vector Machine Classification - MATLAB &amp; Simulink"/>
                        </a:rPr>
                        <a:t>Builds hyperplanes (or kernel-based boundaries) to separate classes; used for both binary and multiclass via ECOC. (MathWorks)</a:t>
                      </a:r>
                      <a:endParaRPr lang="en-US" sz="16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/>
                        </a:rPr>
                        <a:t>fitcsvm(X,Y)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(binary) / 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/>
                        </a:rPr>
                        <a:t>fitcecoc(X,Y)</a:t>
                      </a: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(multiclass)</a:t>
                      </a:r>
                      <a:endParaRPr lang="en-MY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/>
                      </a:endParaRP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157548"/>
                  </a:ext>
                </a:extLst>
              </a:tr>
              <a:tr h="36757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Kernel / Nonlinear Classifier</a:t>
                      </a: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4" tooltip="Choose Classifier Options - MATLAB &amp; Simulink"/>
                        </a:rPr>
                        <a:t>Uses kernels or feature expansion to allow non-linear decision boundaries. (MathWorks)</a:t>
                      </a:r>
                      <a:endParaRPr lang="en-US" sz="16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/>
                        </a:rPr>
                        <a:t>fitckernel(X,Y)</a:t>
                      </a: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115923"/>
                  </a:ext>
                </a:extLst>
              </a:tr>
              <a:tr h="55136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Ensemble Classifiers</a:t>
                      </a: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6" tooltip="Classification Learner - Train models to classify data using ..."/>
                        </a:rPr>
                        <a:t>Combines multiple base learners (trees, SVMs, etc) for improved performance (bagging, boosting). (MathWorks)</a:t>
                      </a:r>
                      <a:endParaRPr lang="en-US" sz="16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/>
                        </a:rPr>
                        <a:t>fitcensemble(X,Y)</a:t>
                      </a: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161457"/>
                  </a:ext>
                </a:extLst>
              </a:tr>
              <a:tr h="55136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Neural Network Classification Models</a:t>
                      </a: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6" tooltip="Classification Learner - Train models to classify data using ..."/>
                        </a:rPr>
                        <a:t>Uses neural networks (shallow or deep) to learn complex relationships for classification tasks. (MathWorks)</a:t>
                      </a:r>
                      <a:endParaRPr lang="en-US" sz="16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/>
                        </a:rPr>
                        <a:t>fitcnet(X,Y)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(or via Deep Learning toolbox)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/>
                      </a:endParaRP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410122"/>
                  </a:ext>
                </a:extLst>
              </a:tr>
              <a:tr h="55136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Multiclass Error-Correcting Output Codes (ECOC) Model</a:t>
                      </a: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sng" strike="noStrike">
                          <a:solidFill>
                            <a:srgbClr val="467886"/>
                          </a:solidFill>
                          <a:effectLst/>
                          <a:latin typeface="Aptos Narrow" panose="020B0004020202020204" pitchFamily="34" charset="0"/>
                          <a:hlinkClick r:id="rId7" tooltip="ClassificationECOC - Multiclass model for support vector ..."/>
                        </a:rPr>
                        <a:t>Framework to handle multiclass via multiple binary learners (often SVMs) with coding matrix. (MathWorks)</a:t>
                      </a:r>
                      <a:endParaRPr lang="en-US" sz="16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MY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/>
                        </a:rPr>
                        <a:t>fitcecoc</a:t>
                      </a:r>
                      <a:r>
                        <a:rPr lang="en-MY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/>
                        </a:rPr>
                        <a:t>(X,Y)</a:t>
                      </a:r>
                    </a:p>
                  </a:txBody>
                  <a:tcPr marL="8567" marR="8567" marT="856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724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438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73C7-80FF-9E4D-08FC-9BC9DB1E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3 - </a:t>
            </a:r>
            <a:r>
              <a:rPr lang="en-MY" dirty="0"/>
              <a:t>Classification Models in MATLAB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BC3CB-107F-42A8-EE3D-EA587C2339AE}"/>
              </a:ext>
            </a:extLst>
          </p:cNvPr>
          <p:cNvSpPr txBox="1"/>
          <p:nvPr/>
        </p:nvSpPr>
        <p:spPr>
          <a:xfrm>
            <a:off x="902208" y="923026"/>
            <a:ext cx="8017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Goal</a:t>
            </a:r>
            <a:r>
              <a:rPr lang="en-US" sz="2000" dirty="0"/>
              <a:t>: Classify flower species</a:t>
            </a:r>
            <a:endParaRPr lang="en-MY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7F16F-56DF-EFD1-E441-48BB22E42D47}"/>
              </a:ext>
            </a:extLst>
          </p:cNvPr>
          <p:cNvSpPr txBox="1"/>
          <p:nvPr/>
        </p:nvSpPr>
        <p:spPr>
          <a:xfrm>
            <a:off x="902208" y="1394666"/>
            <a:ext cx="6094476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MY" b="1" dirty="0"/>
              <a:t>Steps:</a:t>
            </a:r>
            <a:endParaRPr lang="en-MY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Open a new Live Script in MATLAB.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Observe the dataset (built-in Fisher).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Split dataset to training and validation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Trains three classification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 err="1"/>
              <a:t>fitctree</a:t>
            </a:r>
            <a:r>
              <a:rPr lang="en-MY" dirty="0"/>
              <a:t> </a:t>
            </a:r>
            <a:r>
              <a:rPr lang="en-US" dirty="0"/>
              <a:t>→ </a:t>
            </a:r>
            <a:r>
              <a:rPr lang="en-MY" dirty="0">
                <a:solidFill>
                  <a:srgbClr val="000000"/>
                </a:solidFill>
                <a:latin typeface="Aptos Narrow" panose="020B0004020202020204" pitchFamily="34" charset="0"/>
              </a:rPr>
              <a:t>Decision Tree Classifier</a:t>
            </a:r>
            <a:endParaRPr lang="en-M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 err="1"/>
              <a:t>fitcecoc</a:t>
            </a:r>
            <a:r>
              <a:rPr lang="en-US" dirty="0"/>
              <a:t> → </a:t>
            </a:r>
            <a:r>
              <a:rPr lang="en-MY" dirty="0">
                <a:solidFill>
                  <a:srgbClr val="000000"/>
                </a:solidFill>
                <a:latin typeface="Aptos Narrow" panose="020B0004020202020204" pitchFamily="34" charset="0"/>
              </a:rPr>
              <a:t>Multiclass Error-Correcting Output Codes </a:t>
            </a:r>
            <a:endParaRPr lang="en-M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 err="1"/>
              <a:t>fitcknn</a:t>
            </a:r>
            <a:r>
              <a:rPr lang="en-US" dirty="0"/>
              <a:t> → </a:t>
            </a:r>
            <a:r>
              <a:rPr lang="en-MY" dirty="0">
                <a:solidFill>
                  <a:srgbClr val="000000"/>
                </a:solidFill>
                <a:latin typeface="Aptos Narrow" panose="020B0004020202020204" pitchFamily="34" charset="0"/>
              </a:rPr>
              <a:t>Nearest </a:t>
            </a:r>
            <a:r>
              <a:rPr lang="en-MY" dirty="0" err="1">
                <a:solidFill>
                  <a:srgbClr val="000000"/>
                </a:solidFill>
                <a:latin typeface="Aptos Narrow" panose="020B0004020202020204" pitchFamily="34" charset="0"/>
              </a:rPr>
              <a:t>Neighbors</a:t>
            </a:r>
            <a:r>
              <a:rPr lang="en-MY" dirty="0">
                <a:solidFill>
                  <a:srgbClr val="000000"/>
                </a:solidFill>
                <a:latin typeface="Aptos Narrow" panose="020B0004020202020204" pitchFamily="34" charset="0"/>
              </a:rPr>
              <a:t> Classifier </a:t>
            </a:r>
            <a:endParaRPr lang="en-MY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Check which model gives the closest prediction.</a:t>
            </a:r>
          </a:p>
        </p:txBody>
      </p:sp>
    </p:spTree>
    <p:extLst>
      <p:ext uri="{BB962C8B-B14F-4D97-AF65-F5344CB8AC3E}">
        <p14:creationId xmlns:p14="http://schemas.microsoft.com/office/powerpoint/2010/main" val="482808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1D956-9C38-01CB-199B-7208CD60D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0D31-8F74-F5DA-1AB2-D4C08DBE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3 - Observe the dataset </a:t>
            </a:r>
            <a:endParaRPr lang="en-MY" dirty="0"/>
          </a:p>
        </p:txBody>
      </p:sp>
      <p:pic>
        <p:nvPicPr>
          <p:cNvPr id="15362" name="Picture 2" descr="Exploring and Visualizing the Iris Dataset | CodeSignal Learn">
            <a:extLst>
              <a:ext uri="{FF2B5EF4-FFF2-40B4-BE49-F238E27FC236}">
                <a16:creationId xmlns:a16="http://schemas.microsoft.com/office/drawing/2014/main" id="{59CE422F-61C6-486F-955A-5FC9FD344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60" y="1323136"/>
            <a:ext cx="95250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8B6C7C-45D2-B220-6609-7CFED1033C55}"/>
              </a:ext>
            </a:extLst>
          </p:cNvPr>
          <p:cNvSpPr txBox="1"/>
          <p:nvPr/>
        </p:nvSpPr>
        <p:spPr>
          <a:xfrm>
            <a:off x="902208" y="923026"/>
            <a:ext cx="8017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Goal</a:t>
            </a:r>
            <a:r>
              <a:rPr lang="en-US" sz="2000" dirty="0"/>
              <a:t>: Classify flower species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1614764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A04C7-C593-652A-1582-21BF9F2F6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03DC-11F2-D34E-6AC8-A5FA4940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Dataset (built-in Fisher)</a:t>
            </a:r>
            <a:endParaRPr lang="en-MY" dirty="0"/>
          </a:p>
        </p:txBody>
      </p:sp>
      <p:pic>
        <p:nvPicPr>
          <p:cNvPr id="15362" name="Picture 2" descr="Exploring and Visualizing the Iris Dataset | CodeSignal Learn">
            <a:extLst>
              <a:ext uri="{FF2B5EF4-FFF2-40B4-BE49-F238E27FC236}">
                <a16:creationId xmlns:a16="http://schemas.microsoft.com/office/drawing/2014/main" id="{E182A389-F44E-A1EC-5665-917429732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52" t="9397" b="6943"/>
          <a:stretch>
            <a:fillRect/>
          </a:stretch>
        </p:blipFill>
        <p:spPr bwMode="auto">
          <a:xfrm>
            <a:off x="9750552" y="126567"/>
            <a:ext cx="2441448" cy="271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C1821B-D519-9150-D66A-106CCB4AB178}"/>
              </a:ext>
            </a:extLst>
          </p:cNvPr>
          <p:cNvSpPr txBox="1"/>
          <p:nvPr/>
        </p:nvSpPr>
        <p:spPr>
          <a:xfrm>
            <a:off x="902208" y="923026"/>
            <a:ext cx="8017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Goal</a:t>
            </a:r>
            <a:r>
              <a:rPr lang="en-US" sz="2000" dirty="0"/>
              <a:t>: Classify flower species</a:t>
            </a:r>
            <a:endParaRPr lang="en-MY" sz="2000" dirty="0"/>
          </a:p>
        </p:txBody>
      </p:sp>
      <p:pic>
        <p:nvPicPr>
          <p:cNvPr id="15364" name="Picture 4" descr="Determine the number of Iris species with k-Means - IntegrateDots Inc.">
            <a:extLst>
              <a:ext uri="{FF2B5EF4-FFF2-40B4-BE49-F238E27FC236}">
                <a16:creationId xmlns:a16="http://schemas.microsoft.com/office/drawing/2014/main" id="{F463B84D-A815-DA75-001A-03C61B7A9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60" y="1723246"/>
            <a:ext cx="6012775" cy="448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485F6D-70EC-00B4-4575-0AADB0E96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522" y="3085052"/>
            <a:ext cx="5487166" cy="1695687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929A4F-6870-75A8-7039-77A4DE4EB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867772"/>
              </p:ext>
            </p:extLst>
          </p:nvPr>
        </p:nvGraphicFramePr>
        <p:xfrm>
          <a:off x="313944" y="5049627"/>
          <a:ext cx="11667744" cy="1404224"/>
        </p:xfrm>
        <a:graphic>
          <a:graphicData uri="http://schemas.openxmlformats.org/drawingml/2006/table">
            <a:tbl>
              <a:tblPr/>
              <a:tblGrid>
                <a:gridCol w="1124712">
                  <a:extLst>
                    <a:ext uri="{9D8B030D-6E8A-4147-A177-3AD203B41FA5}">
                      <a16:colId xmlns:a16="http://schemas.microsoft.com/office/drawing/2014/main" val="153248031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3488152962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852794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32747633"/>
                    </a:ext>
                  </a:extLst>
                </a:gridCol>
                <a:gridCol w="1297683">
                  <a:extLst>
                    <a:ext uri="{9D8B030D-6E8A-4147-A177-3AD203B41FA5}">
                      <a16:colId xmlns:a16="http://schemas.microsoft.com/office/drawing/2014/main" val="3787828232"/>
                    </a:ext>
                  </a:extLst>
                </a:gridCol>
                <a:gridCol w="1169022">
                  <a:extLst>
                    <a:ext uri="{9D8B030D-6E8A-4147-A177-3AD203B41FA5}">
                      <a16:colId xmlns:a16="http://schemas.microsoft.com/office/drawing/2014/main" val="3054606333"/>
                    </a:ext>
                  </a:extLst>
                </a:gridCol>
                <a:gridCol w="1336026">
                  <a:extLst>
                    <a:ext uri="{9D8B030D-6E8A-4147-A177-3AD203B41FA5}">
                      <a16:colId xmlns:a16="http://schemas.microsoft.com/office/drawing/2014/main" val="117762735"/>
                    </a:ext>
                  </a:extLst>
                </a:gridCol>
                <a:gridCol w="1185081">
                  <a:extLst>
                    <a:ext uri="{9D8B030D-6E8A-4147-A177-3AD203B41FA5}">
                      <a16:colId xmlns:a16="http://schemas.microsoft.com/office/drawing/2014/main" val="1198166106"/>
                    </a:ext>
                  </a:extLst>
                </a:gridCol>
                <a:gridCol w="1284641">
                  <a:extLst>
                    <a:ext uri="{9D8B030D-6E8A-4147-A177-3AD203B41FA5}">
                      <a16:colId xmlns:a16="http://schemas.microsoft.com/office/drawing/2014/main" val="2827380053"/>
                    </a:ext>
                  </a:extLst>
                </a:gridCol>
                <a:gridCol w="1143331">
                  <a:extLst>
                    <a:ext uri="{9D8B030D-6E8A-4147-A177-3AD203B41FA5}">
                      <a16:colId xmlns:a16="http://schemas.microsoft.com/office/drawing/2014/main" val="2529142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Species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Group</a:t>
                      </a:r>
                    </a:p>
                    <a:p>
                      <a:pPr algn="ctr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Count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mean_Sepal</a:t>
                      </a:r>
                      <a:endParaRPr lang="en-MY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ctr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Length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std_Sepal</a:t>
                      </a:r>
                      <a:endParaRPr lang="en-MY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ctr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Length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mean_SepalWidth</a:t>
                      </a:r>
                      <a:endParaRPr lang="en-MY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std_Sepal</a:t>
                      </a:r>
                      <a:endParaRPr lang="en-MY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ctr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Width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mean_Petal</a:t>
                      </a:r>
                      <a:endParaRPr lang="en-MY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ctr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Length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std_Petal</a:t>
                      </a:r>
                      <a:endParaRPr lang="en-MY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ctr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Length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mean_PetalWidth</a:t>
                      </a:r>
                      <a:endParaRPr lang="en-MY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std_Petal</a:t>
                      </a:r>
                      <a:endParaRPr lang="en-MY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ctr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Width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05007"/>
                  </a:ext>
                </a:extLst>
              </a:tr>
              <a:tr h="4597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'</a:t>
                      </a:r>
                      <a:r>
                        <a:rPr lang="en-MY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setosa</a:t>
                      </a:r>
                      <a:r>
                        <a:rPr lang="en-MY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'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5.006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0.3525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3.428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0.3791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1.462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0.1737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0.246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0.1054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142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'versicolor'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5.936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0.5162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2.77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0.3138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4.26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0.4699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1.326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0.1978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91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'virginica'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6.588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0.6359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2.974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0.3225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5.552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0.5519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2.026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0.2747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9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09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xploring and Visualizing the Iris Dataset | CodeSignal Learn">
            <a:extLst>
              <a:ext uri="{FF2B5EF4-FFF2-40B4-BE49-F238E27FC236}">
                <a16:creationId xmlns:a16="http://schemas.microsoft.com/office/drawing/2014/main" id="{2D9E5B15-72F9-62C0-1BC0-1BB13D44C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420" y="0"/>
            <a:ext cx="4664054" cy="208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F1C251-6019-C5F4-6C0B-3175FE81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Dataset (built-in Fisher)</a:t>
            </a:r>
            <a:endParaRPr lang="en-MY" dirty="0"/>
          </a:p>
        </p:txBody>
      </p:sp>
      <p:pic>
        <p:nvPicPr>
          <p:cNvPr id="17409" name="Picture 1">
            <a:extLst>
              <a:ext uri="{FF2B5EF4-FFF2-40B4-BE49-F238E27FC236}">
                <a16:creationId xmlns:a16="http://schemas.microsoft.com/office/drawing/2014/main" id="{D8382D75-C850-0B9F-3FE2-12D00B8E8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6" t="4383" r="7579" b="4660"/>
          <a:stretch>
            <a:fillRect/>
          </a:stretch>
        </p:blipFill>
        <p:spPr bwMode="auto">
          <a:xfrm>
            <a:off x="289848" y="2237424"/>
            <a:ext cx="5806152" cy="387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E6361255-C411-35ED-1E26-5B4ECE896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3" r="7772" b="3792"/>
          <a:stretch>
            <a:fillRect/>
          </a:stretch>
        </p:blipFill>
        <p:spPr bwMode="auto">
          <a:xfrm>
            <a:off x="6269268" y="2084832"/>
            <a:ext cx="5718227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60542E-8C0C-95B1-BFBF-C6E5D7B9CA4B}"/>
              </a:ext>
            </a:extLst>
          </p:cNvPr>
          <p:cNvSpPr txBox="1"/>
          <p:nvPr/>
        </p:nvSpPr>
        <p:spPr>
          <a:xfrm>
            <a:off x="7619238" y="6108192"/>
            <a:ext cx="3344418" cy="303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75"/>
              </a:lnSpc>
              <a:spcBef>
                <a:spcPts val="150"/>
              </a:spcBef>
              <a:spcAft>
                <a:spcPts val="675"/>
              </a:spcAft>
              <a:buNone/>
            </a:pPr>
            <a:r>
              <a:rPr lang="en-MY" sz="1600" i="0" dirty="0">
                <a:solidFill>
                  <a:srgbClr val="212121"/>
                </a:solidFill>
                <a:effectLst/>
                <a:latin typeface="+mj-lt"/>
              </a:rPr>
              <a:t>Distribution by Feature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6912A-B45C-D6D1-C3C9-439B5797B352}"/>
              </a:ext>
            </a:extLst>
          </p:cNvPr>
          <p:cNvSpPr txBox="1"/>
          <p:nvPr/>
        </p:nvSpPr>
        <p:spPr>
          <a:xfrm>
            <a:off x="298525" y="6037660"/>
            <a:ext cx="57182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1600" dirty="0">
                <a:latin typeface="Aptos Display (Headings)"/>
              </a:rPr>
              <a:t>Pairwise Feature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5769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DCE8F-903F-236D-2095-19A0B06E8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688E-72BD-DBDF-16DB-A071A62A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3 - </a:t>
            </a:r>
            <a:r>
              <a:rPr lang="en-MY" dirty="0"/>
              <a:t>Classification Models in MATLAB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9CD20-6058-8206-5CB8-9EEE56936755}"/>
              </a:ext>
            </a:extLst>
          </p:cNvPr>
          <p:cNvSpPr txBox="1"/>
          <p:nvPr/>
        </p:nvSpPr>
        <p:spPr>
          <a:xfrm>
            <a:off x="902208" y="923026"/>
            <a:ext cx="8017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Goal</a:t>
            </a:r>
            <a:r>
              <a:rPr lang="en-US" sz="2000" dirty="0"/>
              <a:t>: Classify flower species</a:t>
            </a:r>
            <a:endParaRPr lang="en-MY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0590A9-30CE-59B2-FBC4-2D7B336B9147}"/>
              </a:ext>
            </a:extLst>
          </p:cNvPr>
          <p:cNvSpPr txBox="1"/>
          <p:nvPr/>
        </p:nvSpPr>
        <p:spPr>
          <a:xfrm>
            <a:off x="902208" y="1394666"/>
            <a:ext cx="6094476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MY" b="1" dirty="0"/>
              <a:t>Steps:</a:t>
            </a:r>
            <a:endParaRPr lang="en-MY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Open a new Live Script in MATLAB.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Observe the dataset (built-in Fisher).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Split dataset to training and validation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Trains three classification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 err="1"/>
              <a:t>fitctree</a:t>
            </a:r>
            <a:r>
              <a:rPr lang="en-MY" dirty="0"/>
              <a:t> </a:t>
            </a:r>
            <a:r>
              <a:rPr lang="en-US" dirty="0"/>
              <a:t>→ </a:t>
            </a:r>
            <a:r>
              <a:rPr lang="en-MY" dirty="0">
                <a:solidFill>
                  <a:srgbClr val="000000"/>
                </a:solidFill>
                <a:latin typeface="Aptos Narrow" panose="020B0004020202020204" pitchFamily="34" charset="0"/>
              </a:rPr>
              <a:t>Decision Tree Classifier</a:t>
            </a:r>
            <a:endParaRPr lang="en-M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 err="1"/>
              <a:t>fitcecoc</a:t>
            </a:r>
            <a:r>
              <a:rPr lang="en-US" dirty="0"/>
              <a:t> → </a:t>
            </a:r>
            <a:r>
              <a:rPr lang="en-MY" dirty="0">
                <a:solidFill>
                  <a:srgbClr val="000000"/>
                </a:solidFill>
                <a:latin typeface="Aptos Narrow" panose="020B0004020202020204" pitchFamily="34" charset="0"/>
              </a:rPr>
              <a:t>Multiclass Error-Correcting Output Codes </a:t>
            </a:r>
            <a:endParaRPr lang="en-M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 err="1"/>
              <a:t>fitcknn</a:t>
            </a:r>
            <a:r>
              <a:rPr lang="en-US" dirty="0"/>
              <a:t> → </a:t>
            </a:r>
            <a:r>
              <a:rPr lang="en-MY" dirty="0">
                <a:solidFill>
                  <a:srgbClr val="000000"/>
                </a:solidFill>
                <a:latin typeface="Aptos Narrow" panose="020B0004020202020204" pitchFamily="34" charset="0"/>
              </a:rPr>
              <a:t>Nearest </a:t>
            </a:r>
            <a:r>
              <a:rPr lang="en-MY" dirty="0" err="1">
                <a:solidFill>
                  <a:srgbClr val="000000"/>
                </a:solidFill>
                <a:latin typeface="Aptos Narrow" panose="020B0004020202020204" pitchFamily="34" charset="0"/>
              </a:rPr>
              <a:t>Neighbors</a:t>
            </a:r>
            <a:r>
              <a:rPr lang="en-MY" dirty="0">
                <a:solidFill>
                  <a:srgbClr val="000000"/>
                </a:solidFill>
                <a:latin typeface="Aptos Narrow" panose="020B0004020202020204" pitchFamily="34" charset="0"/>
              </a:rPr>
              <a:t> Classifier </a:t>
            </a:r>
            <a:endParaRPr lang="en-MY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Check which model gives the closest prediction.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F4D31A-3493-325E-C38C-B27A7ABD3CAC}"/>
              </a:ext>
            </a:extLst>
          </p:cNvPr>
          <p:cNvSpPr txBox="1"/>
          <p:nvPr/>
        </p:nvSpPr>
        <p:spPr>
          <a:xfrm>
            <a:off x="6803571" y="2094637"/>
            <a:ext cx="5127172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MY" b="1" dirty="0"/>
              <a:t>Prompt</a:t>
            </a:r>
            <a:r>
              <a:rPr lang="en-MY" dirty="0"/>
              <a:t> – </a:t>
            </a:r>
          </a:p>
          <a:p>
            <a:endParaRPr lang="en-MY" dirty="0"/>
          </a:p>
          <a:p>
            <a:r>
              <a:rPr lang="en-MY" dirty="0"/>
              <a:t>Goal: Classify flower species. Prepare code to follow step below</a:t>
            </a:r>
          </a:p>
          <a:p>
            <a:r>
              <a:rPr lang="en-MY" dirty="0"/>
              <a:t>1. Load dataset</a:t>
            </a:r>
          </a:p>
          <a:p>
            <a:r>
              <a:rPr lang="en-MY" dirty="0"/>
              <a:t>2. Split 70/30 for train/validation</a:t>
            </a:r>
          </a:p>
          <a:p>
            <a:r>
              <a:rPr lang="en-MY" dirty="0"/>
              <a:t>3. Train 3 models using (</a:t>
            </a:r>
            <a:r>
              <a:rPr lang="en-MY" dirty="0" err="1"/>
              <a:t>fitctree</a:t>
            </a:r>
            <a:r>
              <a:rPr lang="en-MY" dirty="0"/>
              <a:t>, </a:t>
            </a:r>
            <a:r>
              <a:rPr lang="en-MY" dirty="0" err="1"/>
              <a:t>fitcecoc</a:t>
            </a:r>
            <a:r>
              <a:rPr lang="en-MY" dirty="0"/>
              <a:t>, </a:t>
            </a:r>
            <a:r>
              <a:rPr lang="en-MY" dirty="0" err="1"/>
              <a:t>fitcknn</a:t>
            </a:r>
            <a:r>
              <a:rPr lang="en-MY" dirty="0"/>
              <a:t>)</a:t>
            </a:r>
          </a:p>
          <a:p>
            <a:r>
              <a:rPr lang="en-MY" dirty="0"/>
              <a:t>4. Do single test for input [5, 3.4, 1.5,0.2]</a:t>
            </a:r>
          </a:p>
        </p:txBody>
      </p:sp>
    </p:spTree>
    <p:extLst>
      <p:ext uri="{BB962C8B-B14F-4D97-AF65-F5344CB8AC3E}">
        <p14:creationId xmlns:p14="http://schemas.microsoft.com/office/powerpoint/2010/main" val="2562423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4FBDD14-D367-A98B-7C0A-3222421034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" t="24356" r="18306" b="-1600"/>
          <a:stretch>
            <a:fillRect/>
          </a:stretch>
        </p:blipFill>
        <p:spPr>
          <a:xfrm>
            <a:off x="369800" y="353568"/>
            <a:ext cx="7981720" cy="64382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B5F5C1-A142-284F-50AA-373BD761E0F3}"/>
              </a:ext>
            </a:extLst>
          </p:cNvPr>
          <p:cNvSpPr txBox="1"/>
          <p:nvPr/>
        </p:nvSpPr>
        <p:spPr>
          <a:xfrm>
            <a:off x="6695028" y="1615665"/>
            <a:ext cx="5127172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MY" b="1" dirty="0"/>
              <a:t>Prompt</a:t>
            </a:r>
            <a:r>
              <a:rPr lang="en-MY" dirty="0"/>
              <a:t> – </a:t>
            </a:r>
          </a:p>
          <a:p>
            <a:endParaRPr lang="en-MY" dirty="0"/>
          </a:p>
          <a:p>
            <a:r>
              <a:rPr lang="en-MY" dirty="0"/>
              <a:t>Goal: Classify flower species. Prepare code to follow step below</a:t>
            </a:r>
          </a:p>
          <a:p>
            <a:r>
              <a:rPr lang="en-MY" dirty="0"/>
              <a:t>1. Load dataset</a:t>
            </a:r>
          </a:p>
          <a:p>
            <a:r>
              <a:rPr lang="en-MY" dirty="0"/>
              <a:t>2. Split 70/30 for train/validation</a:t>
            </a:r>
          </a:p>
          <a:p>
            <a:r>
              <a:rPr lang="en-MY" dirty="0"/>
              <a:t>3. Train 3 models using (</a:t>
            </a:r>
            <a:r>
              <a:rPr lang="en-MY" dirty="0" err="1"/>
              <a:t>fitctree</a:t>
            </a:r>
            <a:r>
              <a:rPr lang="en-MY" dirty="0"/>
              <a:t>, </a:t>
            </a:r>
            <a:r>
              <a:rPr lang="en-MY" dirty="0" err="1"/>
              <a:t>fitcecoc</a:t>
            </a:r>
            <a:r>
              <a:rPr lang="en-MY" dirty="0"/>
              <a:t>, </a:t>
            </a:r>
            <a:r>
              <a:rPr lang="en-MY" dirty="0" err="1"/>
              <a:t>fitcknn</a:t>
            </a:r>
            <a:r>
              <a:rPr lang="en-MY" dirty="0"/>
              <a:t>)</a:t>
            </a:r>
          </a:p>
          <a:p>
            <a:r>
              <a:rPr lang="en-MY" dirty="0"/>
              <a:t>4. Do single test for input [5, 3.4, 1.5,0.2]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6789EE-7FE0-9E33-35BD-538B88FDA7B1}"/>
              </a:ext>
            </a:extLst>
          </p:cNvPr>
          <p:cNvCxnSpPr>
            <a:cxnSpLocks/>
          </p:cNvCxnSpPr>
          <p:nvPr/>
        </p:nvCxnSpPr>
        <p:spPr>
          <a:xfrm>
            <a:off x="5344886" y="947057"/>
            <a:ext cx="1208314" cy="6686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90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1E4A1B-AC88-1CEB-4CCD-9BB3AD649F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17" t="30082" b="1734"/>
          <a:stretch>
            <a:fillRect/>
          </a:stretch>
        </p:blipFill>
        <p:spPr>
          <a:xfrm>
            <a:off x="533400" y="923026"/>
            <a:ext cx="11466185" cy="58511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AF78EC-03F9-B438-8DB7-DEDED7B8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Result</a:t>
            </a:r>
            <a:endParaRPr lang="en-MY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A86519-EAFF-60A0-2832-23CBDE2ABEEA}"/>
              </a:ext>
            </a:extLst>
          </p:cNvPr>
          <p:cNvGrpSpPr/>
          <p:nvPr/>
        </p:nvGrpSpPr>
        <p:grpSpPr>
          <a:xfrm>
            <a:off x="8548878" y="1613139"/>
            <a:ext cx="2353818" cy="2574160"/>
            <a:chOff x="9356598" y="142509"/>
            <a:chExt cx="2353818" cy="25741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AD09EB-5267-D4F3-3728-71F95BCA0260}"/>
                </a:ext>
              </a:extLst>
            </p:cNvPr>
            <p:cNvSpPr txBox="1"/>
            <p:nvPr/>
          </p:nvSpPr>
          <p:spPr>
            <a:xfrm>
              <a:off x="9356598" y="2070338"/>
              <a:ext cx="235381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MY" sz="1200" dirty="0"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https://bit.ly/matlab-with-ai</a:t>
              </a:r>
              <a:endParaRPr lang="en-MY" sz="1200" dirty="0"/>
            </a:p>
            <a:p>
              <a:pPr algn="ctr"/>
              <a:endParaRPr lang="en-MY" sz="1200" dirty="0"/>
            </a:p>
            <a:p>
              <a:pPr algn="ctr"/>
              <a:r>
                <a:rPr lang="en-MY" sz="1200" dirty="0"/>
                <a:t>/scripts</a:t>
              </a:r>
              <a:r>
                <a:rPr lang="en-MY" sz="1200" b="1" dirty="0">
                  <a:solidFill>
                    <a:srgbClr val="0000FF"/>
                  </a:solidFill>
                </a:rPr>
                <a:t>/Example_3a.mlx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D27B35-0AF7-F887-949F-A35689527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2667" y="142509"/>
              <a:ext cx="1981679" cy="1927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640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6C669-1A01-B0C0-946B-CE20AF8FC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39FC-0114-7361-61C9-A86933D6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Result</a:t>
            </a:r>
            <a:endParaRPr lang="en-MY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E09607-46C7-04D1-715E-738219594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71978"/>
              </p:ext>
            </p:extLst>
          </p:nvPr>
        </p:nvGraphicFramePr>
        <p:xfrm>
          <a:off x="313944" y="5049627"/>
          <a:ext cx="11667744" cy="1404224"/>
        </p:xfrm>
        <a:graphic>
          <a:graphicData uri="http://schemas.openxmlformats.org/drawingml/2006/table">
            <a:tbl>
              <a:tblPr/>
              <a:tblGrid>
                <a:gridCol w="1124712">
                  <a:extLst>
                    <a:ext uri="{9D8B030D-6E8A-4147-A177-3AD203B41FA5}">
                      <a16:colId xmlns:a16="http://schemas.microsoft.com/office/drawing/2014/main" val="153248031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3488152962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8527948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32747633"/>
                    </a:ext>
                  </a:extLst>
                </a:gridCol>
                <a:gridCol w="1297683">
                  <a:extLst>
                    <a:ext uri="{9D8B030D-6E8A-4147-A177-3AD203B41FA5}">
                      <a16:colId xmlns:a16="http://schemas.microsoft.com/office/drawing/2014/main" val="3787828232"/>
                    </a:ext>
                  </a:extLst>
                </a:gridCol>
                <a:gridCol w="1169022">
                  <a:extLst>
                    <a:ext uri="{9D8B030D-6E8A-4147-A177-3AD203B41FA5}">
                      <a16:colId xmlns:a16="http://schemas.microsoft.com/office/drawing/2014/main" val="3054606333"/>
                    </a:ext>
                  </a:extLst>
                </a:gridCol>
                <a:gridCol w="1336026">
                  <a:extLst>
                    <a:ext uri="{9D8B030D-6E8A-4147-A177-3AD203B41FA5}">
                      <a16:colId xmlns:a16="http://schemas.microsoft.com/office/drawing/2014/main" val="117762735"/>
                    </a:ext>
                  </a:extLst>
                </a:gridCol>
                <a:gridCol w="1185081">
                  <a:extLst>
                    <a:ext uri="{9D8B030D-6E8A-4147-A177-3AD203B41FA5}">
                      <a16:colId xmlns:a16="http://schemas.microsoft.com/office/drawing/2014/main" val="1198166106"/>
                    </a:ext>
                  </a:extLst>
                </a:gridCol>
                <a:gridCol w="1284641">
                  <a:extLst>
                    <a:ext uri="{9D8B030D-6E8A-4147-A177-3AD203B41FA5}">
                      <a16:colId xmlns:a16="http://schemas.microsoft.com/office/drawing/2014/main" val="2827380053"/>
                    </a:ext>
                  </a:extLst>
                </a:gridCol>
                <a:gridCol w="1143331">
                  <a:extLst>
                    <a:ext uri="{9D8B030D-6E8A-4147-A177-3AD203B41FA5}">
                      <a16:colId xmlns:a16="http://schemas.microsoft.com/office/drawing/2014/main" val="2529142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Species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Group</a:t>
                      </a:r>
                    </a:p>
                    <a:p>
                      <a:pPr algn="ctr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Count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mean_Sepal</a:t>
                      </a:r>
                      <a:endParaRPr lang="en-MY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ctr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Length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std_Sepal</a:t>
                      </a:r>
                      <a:endParaRPr lang="en-MY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ctr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Length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mean_SepalWidth</a:t>
                      </a:r>
                      <a:endParaRPr lang="en-MY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std_Sepal</a:t>
                      </a:r>
                      <a:endParaRPr lang="en-MY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ctr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Width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mean_Petal</a:t>
                      </a:r>
                      <a:endParaRPr lang="en-MY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ctr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Length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std_Petal</a:t>
                      </a:r>
                      <a:endParaRPr lang="en-MY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ctr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Length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mean_PetalWidth</a:t>
                      </a:r>
                      <a:endParaRPr lang="en-MY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std_Petal</a:t>
                      </a:r>
                      <a:endParaRPr lang="en-MY" sz="18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ctr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Width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105007"/>
                  </a:ext>
                </a:extLst>
              </a:tr>
              <a:tr h="4597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'</a:t>
                      </a:r>
                      <a:r>
                        <a:rPr lang="en-MY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setosa</a:t>
                      </a:r>
                      <a:r>
                        <a:rPr lang="en-MY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'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0000FF"/>
                          </a:solidFill>
                          <a:effectLst/>
                          <a:latin typeface="Aptos Narrow" panose="020B0004020202020204" pitchFamily="34" charset="0"/>
                        </a:rPr>
                        <a:t>5.006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0.3525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0000FF"/>
                          </a:solidFill>
                          <a:effectLst/>
                          <a:latin typeface="Aptos Narrow" panose="020B0004020202020204" pitchFamily="34" charset="0"/>
                        </a:rPr>
                        <a:t>3.428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0.3791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0000FF"/>
                          </a:solidFill>
                          <a:effectLst/>
                          <a:latin typeface="Aptos Narrow" panose="020B0004020202020204" pitchFamily="34" charset="0"/>
                        </a:rPr>
                        <a:t>1.462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0.1737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0000FF"/>
                          </a:solidFill>
                          <a:effectLst/>
                          <a:latin typeface="Aptos Narrow" panose="020B0004020202020204" pitchFamily="34" charset="0"/>
                        </a:rPr>
                        <a:t>0.246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0.1054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142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'versicolor'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5.936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0.5162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2.77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0.3138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4.26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0.4699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1.326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0.1978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91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'virginica'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6.588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0.6359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2.974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0.3225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5.552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0.5519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2.026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0.2747</a:t>
                      </a:r>
                    </a:p>
                  </a:txBody>
                  <a:tcPr marL="8156" marR="8156" marT="81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913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2096061-136C-969E-C8B6-CFF921A048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17" t="51121" b="1734"/>
          <a:stretch>
            <a:fillRect/>
          </a:stretch>
        </p:blipFill>
        <p:spPr>
          <a:xfrm>
            <a:off x="362907" y="923026"/>
            <a:ext cx="11466185" cy="4045652"/>
          </a:xfrm>
          <a:prstGeom prst="rect">
            <a:avLst/>
          </a:prstGeom>
        </p:spPr>
      </p:pic>
      <p:pic>
        <p:nvPicPr>
          <p:cNvPr id="4" name="Picture 2" descr="Exploring and Visualizing the Iris Dataset | CodeSignal Learn">
            <a:extLst>
              <a:ext uri="{FF2B5EF4-FFF2-40B4-BE49-F238E27FC236}">
                <a16:creationId xmlns:a16="http://schemas.microsoft.com/office/drawing/2014/main" id="{48FDE8C9-4E21-7785-1FF0-963B907133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7796" r="67152" b="5009"/>
          <a:stretch>
            <a:fillRect/>
          </a:stretch>
        </p:blipFill>
        <p:spPr bwMode="auto">
          <a:xfrm>
            <a:off x="8763000" y="144458"/>
            <a:ext cx="2212268" cy="316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21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8E6B01-C625-BE19-4910-B7724EF8F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328229"/>
          </a:xfrm>
        </p:spPr>
        <p:txBody>
          <a:bodyPr anchor="ctr"/>
          <a:lstStyle/>
          <a:p>
            <a:pPr algn="l"/>
            <a:r>
              <a:rPr lang="en-US" dirty="0"/>
              <a:t>PART 1</a:t>
            </a:r>
            <a:endParaRPr lang="en-MY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09DC458-E265-3D35-675D-BE57AE832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2270"/>
            <a:ext cx="9144000" cy="1655762"/>
          </a:xfrm>
        </p:spPr>
        <p:txBody>
          <a:bodyPr/>
          <a:lstStyle/>
          <a:p>
            <a:pPr algn="l"/>
            <a:r>
              <a:rPr lang="en-US" b="1" dirty="0"/>
              <a:t>🟩 Basics with MATLAB and Assisted Generative AI</a:t>
            </a:r>
          </a:p>
          <a:p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71D870-7E56-D809-937D-17D1C75BA215}"/>
              </a:ext>
            </a:extLst>
          </p:cNvPr>
          <p:cNvSpPr txBox="1"/>
          <p:nvPr/>
        </p:nvSpPr>
        <p:spPr>
          <a:xfrm>
            <a:off x="2005584" y="3638634"/>
            <a:ext cx="7083552" cy="2129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MY" b="1" dirty="0"/>
              <a:t>Learning Outcomes:</a:t>
            </a:r>
            <a:endParaRPr lang="en-MY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/>
              <a:t>Understand MATLAB workspace, syntax, and data structures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/>
              <a:t>Apply AI-assisted code generation for basic programming tasks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/>
              <a:t>Create and visualize mathematical functions using plots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MY" dirty="0"/>
              <a:t>Gain confidence in interactive MATLAB scripting</a:t>
            </a:r>
          </a:p>
        </p:txBody>
      </p:sp>
    </p:spTree>
    <p:extLst>
      <p:ext uri="{BB962C8B-B14F-4D97-AF65-F5344CB8AC3E}">
        <p14:creationId xmlns:p14="http://schemas.microsoft.com/office/powerpoint/2010/main" val="3950886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A948-427E-71EA-0580-F277CE4D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019"/>
          </a:xfrm>
        </p:spPr>
        <p:txBody>
          <a:bodyPr>
            <a:normAutofit/>
          </a:bodyPr>
          <a:lstStyle/>
          <a:p>
            <a:r>
              <a:rPr lang="en-MY" sz="3200" dirty="0"/>
              <a:t>Challenge 2: Air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BCEA4-B107-8131-49D2-CD4B265C5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016"/>
            <a:ext cx="6751320" cy="4974336"/>
          </a:xfrm>
        </p:spPr>
        <p:txBody>
          <a:bodyPr>
            <a:normAutofit fontScale="92500"/>
          </a:bodyPr>
          <a:lstStyle/>
          <a:p>
            <a:pPr algn="just"/>
            <a:r>
              <a:rPr lang="en-MY" sz="2200" dirty="0"/>
              <a:t>The dataset includes 9,358 hourly records collected from five metal oxide gas sensors in an air quality monitoring device placed at road level in a polluted Italian city.</a:t>
            </a:r>
          </a:p>
          <a:p>
            <a:pPr algn="just"/>
            <a:r>
              <a:rPr lang="en-MY" sz="2200" dirty="0"/>
              <a:t>Data were recorded from March 2004 to February 2005, making it one of the longest publicly available real-world sensor datasets.</a:t>
            </a:r>
          </a:p>
          <a:p>
            <a:pPr algn="just"/>
            <a:r>
              <a:rPr lang="en-MY" sz="2200" dirty="0"/>
              <a:t>Each record includes:</a:t>
            </a:r>
          </a:p>
          <a:p>
            <a:pPr lvl="1" algn="just">
              <a:buFont typeface="Aptos" panose="020B0004020202020204" pitchFamily="34" charset="0"/>
              <a:buChar char="›"/>
            </a:pPr>
            <a:r>
              <a:rPr lang="en-MY" sz="2200" dirty="0"/>
              <a:t>Sensor responses (5 metal oxide sensors)</a:t>
            </a:r>
          </a:p>
          <a:p>
            <a:pPr lvl="1" algn="just">
              <a:buFont typeface="Aptos" panose="020B0004020202020204" pitchFamily="34" charset="0"/>
              <a:buChar char="›"/>
            </a:pPr>
            <a:r>
              <a:rPr lang="en-MY" sz="2200" dirty="0"/>
              <a:t>Reference measurements for CO, Non-Methane Hydrocarbons, Benzene, NOx, and NO₂</a:t>
            </a:r>
          </a:p>
          <a:p>
            <a:pPr algn="just"/>
            <a:r>
              <a:rPr lang="en-MY" sz="2200" dirty="0"/>
              <a:t>The dataset shows cross-sensitivity, concept drift, and sensor drift effects, which influence accuracy over time (as discussed in De Vito et al., Sensors and Actuators B, 2008).</a:t>
            </a:r>
          </a:p>
          <a:p>
            <a:pPr algn="just"/>
            <a:r>
              <a:rPr lang="en-MY" sz="2200" dirty="0"/>
              <a:t>Missing values are represented by –200.</a:t>
            </a:r>
          </a:p>
          <a:p>
            <a:pPr>
              <a:buNone/>
            </a:pPr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F3E548-EBE9-E0C8-C18D-610E66CE489E}"/>
              </a:ext>
            </a:extLst>
          </p:cNvPr>
          <p:cNvGrpSpPr/>
          <p:nvPr/>
        </p:nvGrpSpPr>
        <p:grpSpPr>
          <a:xfrm>
            <a:off x="8879181" y="2851150"/>
            <a:ext cx="2353818" cy="2574160"/>
            <a:chOff x="9356598" y="142509"/>
            <a:chExt cx="2353818" cy="257416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8BFA2B-A87C-4384-8A65-047C2661144B}"/>
                </a:ext>
              </a:extLst>
            </p:cNvPr>
            <p:cNvSpPr txBox="1"/>
            <p:nvPr/>
          </p:nvSpPr>
          <p:spPr>
            <a:xfrm>
              <a:off x="9356598" y="2070338"/>
              <a:ext cx="235381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MY" sz="1200" dirty="0"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https://bit.ly/matlab-with-ai</a:t>
              </a:r>
              <a:endParaRPr lang="en-MY" sz="1200" dirty="0"/>
            </a:p>
            <a:p>
              <a:pPr algn="ctr"/>
              <a:endParaRPr lang="en-MY" sz="1200" dirty="0"/>
            </a:p>
            <a:p>
              <a:pPr algn="ctr"/>
              <a:r>
                <a:rPr lang="en-MY" sz="1200" dirty="0"/>
                <a:t>/dataset</a:t>
              </a:r>
              <a:r>
                <a:rPr lang="en-MY" sz="1200" b="1" dirty="0">
                  <a:solidFill>
                    <a:srgbClr val="0000FF"/>
                  </a:solidFill>
                </a:rPr>
                <a:t>/AirQualityUCI.csv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2415F1C-A481-3D09-0113-688194E5F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2667" y="142509"/>
              <a:ext cx="1981679" cy="1927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379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09A16-C067-E1ED-8C73-2B8C066F4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E172-1097-EC7F-4C97-508816B7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56" y="365125"/>
            <a:ext cx="10656944" cy="787019"/>
          </a:xfrm>
        </p:spPr>
        <p:txBody>
          <a:bodyPr>
            <a:normAutofit/>
          </a:bodyPr>
          <a:lstStyle/>
          <a:p>
            <a:r>
              <a:rPr lang="en-MY" sz="3200" dirty="0"/>
              <a:t>Challenge 2: Air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A05C-8D60-7DED-2B9D-D47407B3C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56" y="1085088"/>
            <a:ext cx="8958944" cy="4974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Goal:</a:t>
            </a:r>
          </a:p>
          <a:p>
            <a:pPr marL="0" indent="0">
              <a:buNone/>
            </a:pPr>
            <a:r>
              <a:rPr lang="en-US" dirty="0"/>
              <a:t>Predict </a:t>
            </a:r>
            <a:r>
              <a:rPr lang="en-US" b="1" dirty="0"/>
              <a:t>CO concentration (mg/m³)</a:t>
            </a:r>
            <a:r>
              <a:rPr lang="en-US" dirty="0"/>
              <a:t> using readings from </a:t>
            </a:r>
            <a:r>
              <a:rPr lang="en-US" b="1" dirty="0"/>
              <a:t>5 metal oxide sensors</a:t>
            </a:r>
            <a:r>
              <a:rPr lang="en-US" dirty="0"/>
              <a:t>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19457" name="Picture 1">
            <a:extLst>
              <a:ext uri="{FF2B5EF4-FFF2-40B4-BE49-F238E27FC236}">
                <a16:creationId xmlns:a16="http://schemas.microsoft.com/office/drawing/2014/main" id="{6A47A9F1-9F94-96B4-9880-6324EECA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0" y="1970314"/>
            <a:ext cx="7515235" cy="452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85B9EC-C254-F199-1170-F551E2BF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299021"/>
              </p:ext>
            </p:extLst>
          </p:nvPr>
        </p:nvGraphicFramePr>
        <p:xfrm>
          <a:off x="7710713" y="3473132"/>
          <a:ext cx="3849916" cy="2113856"/>
        </p:xfrm>
        <a:graphic>
          <a:graphicData uri="http://schemas.openxmlformats.org/drawingml/2006/table">
            <a:tbl>
              <a:tblPr/>
              <a:tblGrid>
                <a:gridCol w="2500087">
                  <a:extLst>
                    <a:ext uri="{9D8B030D-6E8A-4147-A177-3AD203B41FA5}">
                      <a16:colId xmlns:a16="http://schemas.microsoft.com/office/drawing/2014/main" val="152060771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3924121227"/>
                    </a:ext>
                  </a:extLst>
                </a:gridCol>
              </a:tblGrid>
              <a:tr h="52846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MY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Models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RMSE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66244"/>
                  </a:ext>
                </a:extLst>
              </a:tr>
              <a:tr h="52846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MY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'Linear Regression'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172628"/>
                  </a:ext>
                </a:extLst>
              </a:tr>
              <a:tr h="52846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MY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'Regression Tree'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0.3845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981625"/>
                  </a:ext>
                </a:extLst>
              </a:tr>
              <a:tr h="52846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MY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'SVM Regression'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MY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1.1917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796759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C3E6EE6B-AD4B-AFAB-CB61-4E3556511C9D}"/>
              </a:ext>
            </a:extLst>
          </p:cNvPr>
          <p:cNvGrpSpPr/>
          <p:nvPr/>
        </p:nvGrpSpPr>
        <p:grpSpPr>
          <a:xfrm>
            <a:off x="9469732" y="365125"/>
            <a:ext cx="2353818" cy="2574160"/>
            <a:chOff x="9356598" y="142509"/>
            <a:chExt cx="2353818" cy="25741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423B98-E191-2286-A61D-57BF1F696841}"/>
                </a:ext>
              </a:extLst>
            </p:cNvPr>
            <p:cNvSpPr txBox="1"/>
            <p:nvPr/>
          </p:nvSpPr>
          <p:spPr>
            <a:xfrm>
              <a:off x="9356598" y="2070338"/>
              <a:ext cx="235381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MY" sz="1200" dirty="0"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https://bit.ly/matlab-with-ai</a:t>
              </a:r>
              <a:endParaRPr lang="en-MY" sz="1200" dirty="0"/>
            </a:p>
            <a:p>
              <a:pPr algn="ctr"/>
              <a:endParaRPr lang="en-MY" sz="1200" dirty="0"/>
            </a:p>
            <a:p>
              <a:pPr algn="ctr"/>
              <a:r>
                <a:rPr lang="en-MY" sz="1200" dirty="0"/>
                <a:t>/scripts</a:t>
              </a:r>
              <a:r>
                <a:rPr lang="en-MY" sz="1200" b="1" dirty="0">
                  <a:solidFill>
                    <a:srgbClr val="0000FF"/>
                  </a:solidFill>
                </a:rPr>
                <a:t>/Challenge_2.mlx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A20554-15EE-DF31-9FBC-6CD96C74D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42667" y="142509"/>
              <a:ext cx="1981679" cy="1927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482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C3BFA-0C91-907E-1957-A34B8D204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F0B14C-D5F5-1398-4792-9240E332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End of Part 2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189A9-E8DD-37CF-74CA-5D46D43F29BB}"/>
              </a:ext>
            </a:extLst>
          </p:cNvPr>
          <p:cNvSpPr txBox="1"/>
          <p:nvPr/>
        </p:nvSpPr>
        <p:spPr>
          <a:xfrm>
            <a:off x="917702" y="3670934"/>
            <a:ext cx="6626098" cy="235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/>
              <a:t>🟨 Recaps: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Importing and Cleaning Datasets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Exploratory Data Visualization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Training Simple ML Models (Regression, Classification)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Using AI Prompts for code programming</a:t>
            </a:r>
          </a:p>
        </p:txBody>
      </p:sp>
    </p:spTree>
    <p:extLst>
      <p:ext uri="{BB962C8B-B14F-4D97-AF65-F5344CB8AC3E}">
        <p14:creationId xmlns:p14="http://schemas.microsoft.com/office/powerpoint/2010/main" val="3438413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B1E9E-69C6-B772-998F-A967A335D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E86731-6E51-6431-C176-9C3D7D4E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328229"/>
          </a:xfrm>
        </p:spPr>
        <p:txBody>
          <a:bodyPr anchor="ctr"/>
          <a:lstStyle/>
          <a:p>
            <a:pPr algn="l"/>
            <a:r>
              <a:rPr lang="en-US" dirty="0"/>
              <a:t>PART 3</a:t>
            </a:r>
            <a:endParaRPr lang="en-MY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CD35EF2-FFAC-A5F7-03E9-2BAC0362E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2270"/>
            <a:ext cx="9144000" cy="1655762"/>
          </a:xfrm>
        </p:spPr>
        <p:txBody>
          <a:bodyPr/>
          <a:lstStyle/>
          <a:p>
            <a:pPr algn="l"/>
            <a:r>
              <a:rPr lang="en-US" b="1" dirty="0"/>
              <a:t>🟦 Demo: </a:t>
            </a:r>
            <a:r>
              <a:rPr lang="en-MY" b="1" dirty="0"/>
              <a:t>From Model to App</a:t>
            </a:r>
          </a:p>
          <a:p>
            <a:pPr algn="l"/>
            <a:endParaRPr lang="en-US" b="1" dirty="0"/>
          </a:p>
          <a:p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8AAA5-7174-596B-3973-77812F4C12E0}"/>
              </a:ext>
            </a:extLst>
          </p:cNvPr>
          <p:cNvSpPr txBox="1"/>
          <p:nvPr/>
        </p:nvSpPr>
        <p:spPr>
          <a:xfrm>
            <a:off x="2005584" y="3638634"/>
            <a:ext cx="7504176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MY" b="1" dirty="0"/>
              <a:t>Learning Outcomes: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simple interactive app using MATLAB App Designer.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 a trained model to make predictions within the app.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Build a hands-on workflow: Upload CSV → Predict → Display Results.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44014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DDA9-44BE-3AB4-D561-D32602B6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 1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FAE29-86DC-2CF4-235B-153B3EFE1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0737"/>
            <a:ext cx="8182254" cy="460093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B32A9C9-D53C-664D-A869-C82A8E57A99B}"/>
              </a:ext>
            </a:extLst>
          </p:cNvPr>
          <p:cNvGrpSpPr/>
          <p:nvPr/>
        </p:nvGrpSpPr>
        <p:grpSpPr>
          <a:xfrm>
            <a:off x="9469732" y="365125"/>
            <a:ext cx="2353818" cy="2574160"/>
            <a:chOff x="9356598" y="142509"/>
            <a:chExt cx="2353818" cy="25741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683BC1-E5D9-873F-CD58-209D9171C0B6}"/>
                </a:ext>
              </a:extLst>
            </p:cNvPr>
            <p:cNvSpPr txBox="1"/>
            <p:nvPr/>
          </p:nvSpPr>
          <p:spPr>
            <a:xfrm>
              <a:off x="9356598" y="2070338"/>
              <a:ext cx="235381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MY" sz="1200" dirty="0"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https://bit.ly/matlab-with-ai</a:t>
              </a:r>
              <a:endParaRPr lang="en-MY" sz="1200" dirty="0"/>
            </a:p>
            <a:p>
              <a:pPr algn="ctr"/>
              <a:endParaRPr lang="en-MY" sz="1200" dirty="0"/>
            </a:p>
            <a:p>
              <a:pPr algn="ctr"/>
              <a:r>
                <a:rPr lang="en-MY" sz="1200" dirty="0"/>
                <a:t>/apps</a:t>
              </a:r>
              <a:r>
                <a:rPr lang="en-MY" sz="1200" b="1" dirty="0">
                  <a:solidFill>
                    <a:srgbClr val="0000FF"/>
                  </a:solidFill>
                </a:rPr>
                <a:t>/</a:t>
              </a:r>
              <a:r>
                <a:rPr lang="en-MY" sz="1200" b="1" dirty="0" err="1">
                  <a:solidFill>
                    <a:srgbClr val="0000FF"/>
                  </a:solidFill>
                </a:rPr>
                <a:t>IrisClassifierApp.m</a:t>
              </a:r>
              <a:endParaRPr lang="en-MY" sz="1200" b="1" dirty="0">
                <a:solidFill>
                  <a:srgbClr val="0000FF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0BC24D-C671-6AA2-7831-9E9BABCD1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2667" y="142509"/>
              <a:ext cx="1981679" cy="1927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6585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B1E8-A290-CD32-476A-961B079D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APP 2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0EFEE-B699-2366-71C4-BEB5B312C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2174"/>
            <a:ext cx="8595043" cy="448187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633B4E2-BC04-0679-4052-1FB9660955C5}"/>
              </a:ext>
            </a:extLst>
          </p:cNvPr>
          <p:cNvGrpSpPr/>
          <p:nvPr/>
        </p:nvGrpSpPr>
        <p:grpSpPr>
          <a:xfrm>
            <a:off x="9574507" y="2141920"/>
            <a:ext cx="2353818" cy="2574160"/>
            <a:chOff x="9356598" y="142509"/>
            <a:chExt cx="2353818" cy="25741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394DB-6B71-B0CE-CAC7-A8051E814AA0}"/>
                </a:ext>
              </a:extLst>
            </p:cNvPr>
            <p:cNvSpPr txBox="1"/>
            <p:nvPr/>
          </p:nvSpPr>
          <p:spPr>
            <a:xfrm>
              <a:off x="9356598" y="2070338"/>
              <a:ext cx="235381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MY" sz="1200" dirty="0"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https://bit.ly/matlab-with-ai</a:t>
              </a:r>
              <a:endParaRPr lang="en-MY" sz="1200" dirty="0"/>
            </a:p>
            <a:p>
              <a:pPr algn="ctr"/>
              <a:endParaRPr lang="en-MY" sz="1200" dirty="0"/>
            </a:p>
            <a:p>
              <a:pPr algn="ctr"/>
              <a:r>
                <a:rPr lang="en-MY" sz="1200" dirty="0"/>
                <a:t>/apps</a:t>
              </a:r>
              <a:r>
                <a:rPr lang="en-MY" sz="1200" b="1" dirty="0">
                  <a:solidFill>
                    <a:srgbClr val="0000FF"/>
                  </a:solidFill>
                </a:rPr>
                <a:t>/IrisClassifierApp_2.m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A70EF9E-D14D-8872-414B-F246E3668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2667" y="142509"/>
              <a:ext cx="1981679" cy="1927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6517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4055E-E147-CA87-EFDF-F20D69792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49FD27-9E37-CC74-BE35-589773DE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End of Part 3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6194D-BF44-A6D7-772C-A6BCB547B58D}"/>
              </a:ext>
            </a:extLst>
          </p:cNvPr>
          <p:cNvSpPr txBox="1"/>
          <p:nvPr/>
        </p:nvSpPr>
        <p:spPr>
          <a:xfrm>
            <a:off x="917702" y="3670934"/>
            <a:ext cx="6626098" cy="235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/>
              <a:t>🟦 Recaps: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End-to-End Model Workflow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Model Training and Validation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Making Predictions with New Inputs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Visualizing Results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8450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B6044A-EC7F-AF2B-A4C5-3DA1E77D0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14" y="1399032"/>
            <a:ext cx="8122078" cy="5260891"/>
          </a:xfrm>
          <a:prstGeom prst="rect">
            <a:avLst/>
          </a:prstGeom>
        </p:spPr>
      </p:pic>
      <p:pic>
        <p:nvPicPr>
          <p:cNvPr id="2050" name="Picture 2" descr="MATLAB Logo and symbol, meaning, history, PNG, brand">
            <a:extLst>
              <a:ext uri="{FF2B5EF4-FFF2-40B4-BE49-F238E27FC236}">
                <a16:creationId xmlns:a16="http://schemas.microsoft.com/office/drawing/2014/main" id="{A9F8A3BD-C437-F60A-51A4-7024DC5C3C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2" b="21134"/>
          <a:stretch>
            <a:fillRect/>
          </a:stretch>
        </p:blipFill>
        <p:spPr bwMode="auto">
          <a:xfrm>
            <a:off x="3913632" y="198077"/>
            <a:ext cx="3153664" cy="100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18A1CB-36D9-52B8-0015-C236561193E6}"/>
              </a:ext>
            </a:extLst>
          </p:cNvPr>
          <p:cNvSpPr txBox="1"/>
          <p:nvPr/>
        </p:nvSpPr>
        <p:spPr>
          <a:xfrm>
            <a:off x="3438144" y="976622"/>
            <a:ext cx="437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Introduction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08AA1-35D5-4C9C-1396-8D442535A65C}"/>
              </a:ext>
            </a:extLst>
          </p:cNvPr>
          <p:cNvSpPr txBox="1"/>
          <p:nvPr/>
        </p:nvSpPr>
        <p:spPr>
          <a:xfrm>
            <a:off x="3762375" y="6046632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200" dirty="0">
                <a:solidFill>
                  <a:srgbClr val="0000FF"/>
                </a:solidFill>
              </a:rPr>
              <a:t>!git clone https://github.com/m0fauzi/matlab_with_ai.git</a:t>
            </a:r>
          </a:p>
        </p:txBody>
      </p:sp>
    </p:spTree>
    <p:extLst>
      <p:ext uri="{BB962C8B-B14F-4D97-AF65-F5344CB8AC3E}">
        <p14:creationId xmlns:p14="http://schemas.microsoft.com/office/powerpoint/2010/main" val="12462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204B-4E61-BCA6-2DC6-E4A4975D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365125"/>
            <a:ext cx="10997184" cy="841883"/>
          </a:xfrm>
        </p:spPr>
        <p:txBody>
          <a:bodyPr/>
          <a:lstStyle/>
          <a:p>
            <a:r>
              <a:rPr lang="en-US" b="1" dirty="0"/>
              <a:t>MATLAB Script or Live Script?</a:t>
            </a:r>
            <a:endParaRPr lang="en-MY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4AF075-61C7-7B03-8E47-4C45009A5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134197"/>
              </p:ext>
            </p:extLst>
          </p:nvPr>
        </p:nvGraphicFramePr>
        <p:xfrm>
          <a:off x="356616" y="1207008"/>
          <a:ext cx="11475720" cy="5459540"/>
        </p:xfrm>
        <a:graphic>
          <a:graphicData uri="http://schemas.openxmlformats.org/drawingml/2006/table">
            <a:tbl>
              <a:tblPr/>
              <a:tblGrid>
                <a:gridCol w="2331964">
                  <a:extLst>
                    <a:ext uri="{9D8B030D-6E8A-4147-A177-3AD203B41FA5}">
                      <a16:colId xmlns:a16="http://schemas.microsoft.com/office/drawing/2014/main" val="1006825575"/>
                    </a:ext>
                  </a:extLst>
                </a:gridCol>
                <a:gridCol w="4526036">
                  <a:extLst>
                    <a:ext uri="{9D8B030D-6E8A-4147-A177-3AD203B41FA5}">
                      <a16:colId xmlns:a16="http://schemas.microsoft.com/office/drawing/2014/main" val="4006740072"/>
                    </a:ext>
                  </a:extLst>
                </a:gridCol>
                <a:gridCol w="4617720">
                  <a:extLst>
                    <a:ext uri="{9D8B030D-6E8A-4147-A177-3AD203B41FA5}">
                      <a16:colId xmlns:a16="http://schemas.microsoft.com/office/drawing/2014/main" val="4063412839"/>
                    </a:ext>
                  </a:extLst>
                </a:gridCol>
              </a:tblGrid>
              <a:tr h="403360"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Feature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MATLAB Script (.m)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MATLAB Live Script (.mlx)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300572"/>
                  </a:ext>
                </a:extLst>
              </a:tr>
              <a:tr h="403360"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File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Plain text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Rich interactive document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40167"/>
                  </a:ext>
                </a:extLst>
              </a:tr>
              <a:tr h="403360"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Content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Code only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Code + text + images + equations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3647"/>
                  </a:ext>
                </a:extLst>
              </a:tr>
              <a:tr h="403360"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Purpose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Coding, automation, and deployment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Teaching, reporting, tutorials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056969"/>
                  </a:ext>
                </a:extLst>
              </a:tr>
              <a:tr h="403360"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Inline Output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 shown inline (separate figure/output window)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Shown inline (within the document)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529279"/>
                  </a:ext>
                </a:extLst>
              </a:tr>
              <a:tr h="403360"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Formatted Text &amp; Math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 supported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Supported (Markdown and LaTeX)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546549"/>
                  </a:ext>
                </a:extLst>
              </a:tr>
              <a:tr h="403360"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Images &amp; Tables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 supported directly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Supported directly inside document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143404"/>
                  </a:ext>
                </a:extLst>
              </a:tr>
              <a:tr h="403360"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Ease of Version Control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Easy (plain text diff)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Harder (binary format)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18259"/>
                  </a:ext>
                </a:extLst>
              </a:tr>
              <a:tr h="403360"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File Extension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.m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.mlx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782871"/>
                  </a:ext>
                </a:extLst>
              </a:tr>
              <a:tr h="403360"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Execution Style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Sequential command/script 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Interactive section-by-section 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27567"/>
                  </a:ext>
                </a:extLst>
              </a:tr>
              <a:tr h="403360"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Conversion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 be converted to .mlx via “Save As &gt; Live Script”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 be exported to .m via “Save As &gt; Script”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918498"/>
                  </a:ext>
                </a:extLst>
              </a:tr>
              <a:tr h="403360"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Best For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Reusable code, automation tasks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buNone/>
                      </a:pPr>
                      <a:r>
                        <a:rPr lang="en-MY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Teaching, demonstration, documentation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99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67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596A-A0EA-6563-EDC9-20ACD939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163"/>
          </a:xfrm>
        </p:spPr>
        <p:txBody>
          <a:bodyPr>
            <a:normAutofit/>
          </a:bodyPr>
          <a:lstStyle/>
          <a:p>
            <a:r>
              <a:rPr lang="en-US" sz="3200" b="1" dirty="0"/>
              <a:t>Basic MATLAB programming</a:t>
            </a:r>
            <a:endParaRPr lang="en-MY" sz="32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7851CC2-9686-AF83-44F0-7769BA845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4576" cy="43513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MY" sz="2400" dirty="0"/>
              <a:t>Basics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MY" sz="2400" dirty="0"/>
              <a:t>Operations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MY" sz="2400" dirty="0"/>
              <a:t>Control Flow</a:t>
            </a:r>
          </a:p>
          <a:p>
            <a:pPr lvl="1">
              <a:lnSpc>
                <a:spcPct val="100000"/>
              </a:lnSpc>
            </a:pPr>
            <a:r>
              <a:rPr lang="en-MY" sz="2400" dirty="0"/>
              <a:t>Conditions</a:t>
            </a:r>
          </a:p>
          <a:p>
            <a:pPr lvl="1">
              <a:lnSpc>
                <a:spcPct val="100000"/>
              </a:lnSpc>
            </a:pPr>
            <a:r>
              <a:rPr lang="en-MY" sz="2400" dirty="0"/>
              <a:t>Loop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MY" sz="2400" dirty="0"/>
              <a:t>Functions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MY" sz="2400" dirty="0"/>
              <a:t>Plotting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MY" sz="2400" dirty="0"/>
              <a:t>Tips</a:t>
            </a:r>
          </a:p>
          <a:p>
            <a:pPr>
              <a:lnSpc>
                <a:spcPct val="100000"/>
              </a:lnSpc>
            </a:pPr>
            <a:endParaRPr lang="en-MY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731072-6150-5D43-5B65-14C86B784E1A}"/>
              </a:ext>
            </a:extLst>
          </p:cNvPr>
          <p:cNvGrpSpPr/>
          <p:nvPr/>
        </p:nvGrpSpPr>
        <p:grpSpPr>
          <a:xfrm>
            <a:off x="4446651" y="1690688"/>
            <a:ext cx="6480429" cy="4386796"/>
            <a:chOff x="4163187" y="2306589"/>
            <a:chExt cx="6480429" cy="43867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B67BA0-52C9-1DA5-DB8D-DD45AB8122F1}"/>
                </a:ext>
              </a:extLst>
            </p:cNvPr>
            <p:cNvSpPr txBox="1"/>
            <p:nvPr/>
          </p:nvSpPr>
          <p:spPr>
            <a:xfrm>
              <a:off x="4163187" y="2306589"/>
              <a:ext cx="3865626" cy="21268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MY" b="0" i="0" dirty="0">
                  <a:solidFill>
                    <a:srgbClr val="212121"/>
                  </a:solidFill>
                  <a:effectLst/>
                  <a:latin typeface="Menlo"/>
                </a:rPr>
                <a:t>a = 5; </a:t>
              </a:r>
              <a:r>
                <a:rPr lang="en-MY" b="0" i="0" u="none" strike="noStrike" dirty="0">
                  <a:solidFill>
                    <a:srgbClr val="008013"/>
                  </a:solidFill>
                  <a:effectLst/>
                  <a:latin typeface="Menlo"/>
                </a:rPr>
                <a:t>% Assignment</a:t>
              </a:r>
              <a:endParaRPr lang="en-MY" b="0" i="0" dirty="0">
                <a:solidFill>
                  <a:srgbClr val="212121"/>
                </a:solidFill>
                <a:effectLst/>
                <a:latin typeface="Menlo"/>
              </a:endParaRPr>
            </a:p>
            <a:p>
              <a:pPr>
                <a:lnSpc>
                  <a:spcPct val="150000"/>
                </a:lnSpc>
              </a:pPr>
              <a:r>
                <a:rPr lang="en-MY" b="0" i="0" dirty="0">
                  <a:solidFill>
                    <a:srgbClr val="212121"/>
                  </a:solidFill>
                  <a:effectLst/>
                  <a:latin typeface="Menlo"/>
                </a:rPr>
                <a:t>b = [1 2 3]; </a:t>
              </a:r>
              <a:r>
                <a:rPr lang="en-MY" b="0" i="0" u="none" strike="noStrike" dirty="0">
                  <a:solidFill>
                    <a:srgbClr val="008013"/>
                  </a:solidFill>
                  <a:effectLst/>
                  <a:latin typeface="Menlo"/>
                </a:rPr>
                <a:t>% Row vector</a:t>
              </a:r>
              <a:endParaRPr lang="en-MY" b="0" i="0" dirty="0">
                <a:solidFill>
                  <a:srgbClr val="212121"/>
                </a:solidFill>
                <a:effectLst/>
                <a:latin typeface="Menlo"/>
              </a:endParaRPr>
            </a:p>
            <a:p>
              <a:pPr>
                <a:lnSpc>
                  <a:spcPct val="150000"/>
                </a:lnSpc>
              </a:pPr>
              <a:r>
                <a:rPr lang="en-MY" b="0" i="0" dirty="0">
                  <a:solidFill>
                    <a:srgbClr val="212121"/>
                  </a:solidFill>
                  <a:effectLst/>
                  <a:latin typeface="Menlo"/>
                </a:rPr>
                <a:t>c = [1; 2; 3]; </a:t>
              </a:r>
              <a:r>
                <a:rPr lang="en-MY" b="0" i="0" u="none" strike="noStrike" dirty="0">
                  <a:solidFill>
                    <a:srgbClr val="008013"/>
                  </a:solidFill>
                  <a:effectLst/>
                  <a:latin typeface="Menlo"/>
                </a:rPr>
                <a:t>% Column vector</a:t>
              </a:r>
              <a:endParaRPr lang="en-MY" b="0" i="0" dirty="0">
                <a:solidFill>
                  <a:srgbClr val="212121"/>
                </a:solidFill>
                <a:effectLst/>
                <a:latin typeface="Menlo"/>
              </a:endParaRPr>
            </a:p>
            <a:p>
              <a:pPr>
                <a:lnSpc>
                  <a:spcPct val="150000"/>
                </a:lnSpc>
              </a:pPr>
              <a:r>
                <a:rPr lang="en-MY" b="0" i="0" dirty="0">
                  <a:solidFill>
                    <a:srgbClr val="212121"/>
                  </a:solidFill>
                  <a:effectLst/>
                  <a:latin typeface="Menlo"/>
                </a:rPr>
                <a:t>A = [1 2; 3 4]; </a:t>
              </a:r>
              <a:r>
                <a:rPr lang="en-MY" b="0" i="0" u="none" strike="noStrike" dirty="0">
                  <a:solidFill>
                    <a:srgbClr val="008013"/>
                  </a:solidFill>
                  <a:effectLst/>
                  <a:latin typeface="Menlo"/>
                </a:rPr>
                <a:t>% Matrix</a:t>
              </a:r>
              <a:endParaRPr lang="en-MY" b="0" i="0" dirty="0">
                <a:solidFill>
                  <a:srgbClr val="212121"/>
                </a:solidFill>
                <a:effectLst/>
                <a:latin typeface="Menlo"/>
              </a:endParaRPr>
            </a:p>
            <a:p>
              <a:pPr>
                <a:lnSpc>
                  <a:spcPct val="150000"/>
                </a:lnSpc>
              </a:pPr>
              <a:r>
                <a:rPr lang="en-MY" b="0" i="0" dirty="0" err="1">
                  <a:solidFill>
                    <a:srgbClr val="212121"/>
                  </a:solidFill>
                  <a:effectLst/>
                  <a:latin typeface="Menlo"/>
                </a:rPr>
                <a:t>disp</a:t>
              </a:r>
              <a:r>
                <a:rPr lang="en-MY" b="0" i="0" dirty="0">
                  <a:solidFill>
                    <a:srgbClr val="212121"/>
                  </a:solidFill>
                  <a:effectLst/>
                  <a:latin typeface="Menlo"/>
                </a:rPr>
                <a:t>(a) </a:t>
              </a:r>
              <a:r>
                <a:rPr lang="en-MY" b="0" i="0" u="none" strike="noStrike" dirty="0">
                  <a:solidFill>
                    <a:srgbClr val="008013"/>
                  </a:solidFill>
                  <a:effectLst/>
                  <a:latin typeface="Menlo"/>
                </a:rPr>
                <a:t>% Display value</a:t>
              </a:r>
              <a:endParaRPr lang="en-MY" b="0" i="0" dirty="0">
                <a:solidFill>
                  <a:srgbClr val="212121"/>
                </a:solidFill>
                <a:effectLst/>
                <a:latin typeface="Menlo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AB7DBC-26A1-82C7-E841-7F8E34A0943D}"/>
                </a:ext>
              </a:extLst>
            </p:cNvPr>
            <p:cNvSpPr txBox="1"/>
            <p:nvPr/>
          </p:nvSpPr>
          <p:spPr>
            <a:xfrm>
              <a:off x="4163187" y="4566521"/>
              <a:ext cx="3865626" cy="21268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  <a:buNone/>
              </a:pP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x + y </a:t>
              </a:r>
              <a:r>
                <a:rPr lang="en-US" b="0" i="0" u="none" strike="noStrike" dirty="0">
                  <a:solidFill>
                    <a:srgbClr val="008013"/>
                  </a:solidFill>
                  <a:effectLst/>
                  <a:latin typeface="Menlo"/>
                </a:rPr>
                <a:t>% Addition</a:t>
              </a:r>
              <a:endParaRPr lang="en-US" b="0" i="0" dirty="0">
                <a:solidFill>
                  <a:srgbClr val="212121"/>
                </a:solidFill>
                <a:effectLst/>
                <a:latin typeface="Menlo"/>
              </a:endParaRPr>
            </a:p>
            <a:p>
              <a:pPr>
                <a:lnSpc>
                  <a:spcPct val="150000"/>
                </a:lnSpc>
                <a:buNone/>
              </a:pP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x .* y </a:t>
              </a:r>
              <a:r>
                <a:rPr lang="en-US" b="0" i="0" u="none" strike="noStrike" dirty="0">
                  <a:solidFill>
                    <a:srgbClr val="008013"/>
                  </a:solidFill>
                  <a:effectLst/>
                  <a:latin typeface="Menlo"/>
                </a:rPr>
                <a:t>% Elementwise multiply</a:t>
              </a:r>
              <a:endParaRPr lang="en-US" b="0" i="0" dirty="0">
                <a:solidFill>
                  <a:srgbClr val="212121"/>
                </a:solidFill>
                <a:effectLst/>
                <a:latin typeface="Menlo"/>
              </a:endParaRPr>
            </a:p>
            <a:p>
              <a:pPr>
                <a:lnSpc>
                  <a:spcPct val="150000"/>
                </a:lnSpc>
                <a:buNone/>
              </a:pP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A * B </a:t>
              </a:r>
              <a:r>
                <a:rPr lang="en-US" b="0" i="0" u="none" strike="noStrike" dirty="0">
                  <a:solidFill>
                    <a:srgbClr val="008013"/>
                  </a:solidFill>
                  <a:effectLst/>
                  <a:latin typeface="Menlo"/>
                </a:rPr>
                <a:t>% Matrix multiply</a:t>
              </a:r>
              <a:endParaRPr lang="en-US" b="0" i="0" dirty="0">
                <a:solidFill>
                  <a:srgbClr val="212121"/>
                </a:solidFill>
                <a:effectLst/>
                <a:latin typeface="Menlo"/>
              </a:endParaRPr>
            </a:p>
            <a:p>
              <a:pPr>
                <a:lnSpc>
                  <a:spcPct val="150000"/>
                </a:lnSpc>
                <a:buNone/>
              </a:pP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x.^2 </a:t>
              </a:r>
              <a:r>
                <a:rPr lang="en-US" b="0" i="0" u="none" strike="noStrike" dirty="0">
                  <a:solidFill>
                    <a:srgbClr val="008013"/>
                  </a:solidFill>
                  <a:effectLst/>
                  <a:latin typeface="Menlo"/>
                </a:rPr>
                <a:t>% Elementwise power</a:t>
              </a:r>
              <a:endParaRPr lang="en-US" b="0" i="0" dirty="0">
                <a:solidFill>
                  <a:srgbClr val="212121"/>
                </a:solidFill>
                <a:effectLst/>
                <a:latin typeface="Menlo"/>
              </a:endParaRPr>
            </a:p>
            <a:p>
              <a:pPr>
                <a:lnSpc>
                  <a:spcPct val="150000"/>
                </a:lnSpc>
                <a:buNone/>
              </a:pP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mean(x) </a:t>
              </a:r>
              <a:r>
                <a:rPr lang="en-US" b="0" i="0" u="none" strike="noStrike" dirty="0">
                  <a:solidFill>
                    <a:srgbClr val="008013"/>
                  </a:solidFill>
                  <a:effectLst/>
                  <a:latin typeface="Menlo"/>
                </a:rPr>
                <a:t>% Built-in function</a:t>
              </a:r>
              <a:endParaRPr lang="en-US" b="0" i="0" dirty="0">
                <a:solidFill>
                  <a:srgbClr val="212121"/>
                </a:solidFill>
                <a:effectLst/>
                <a:latin typeface="Menlo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D415E2-30E7-DEF7-469D-7981924D67DB}"/>
                </a:ext>
              </a:extLst>
            </p:cNvPr>
            <p:cNvSpPr txBox="1"/>
            <p:nvPr/>
          </p:nvSpPr>
          <p:spPr>
            <a:xfrm>
              <a:off x="8140827" y="2306589"/>
              <a:ext cx="2502789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anchor="ctr">
              <a:spAutoFit/>
            </a:bodyPr>
            <a:lstStyle/>
            <a:p>
              <a:pPr>
                <a:buNone/>
              </a:pPr>
              <a:r>
                <a:rPr lang="en-US" b="0" i="0" u="none" strike="noStrike" dirty="0">
                  <a:solidFill>
                    <a:srgbClr val="0E00FF"/>
                  </a:solidFill>
                  <a:effectLst/>
                  <a:latin typeface="Menlo"/>
                </a:rPr>
                <a:t>if </a:t>
              </a: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a &gt; 0</a:t>
              </a:r>
            </a:p>
            <a:p>
              <a:pPr>
                <a:buNone/>
              </a:pP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   </a:t>
              </a:r>
              <a:r>
                <a:rPr lang="en-US" b="0" i="0" dirty="0" err="1">
                  <a:solidFill>
                    <a:srgbClr val="212121"/>
                  </a:solidFill>
                  <a:effectLst/>
                  <a:latin typeface="Menlo"/>
                </a:rPr>
                <a:t>disp</a:t>
              </a: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(</a:t>
              </a:r>
              <a:r>
                <a:rPr lang="en-US" b="0" i="0" u="none" strike="noStrike" dirty="0">
                  <a:solidFill>
                    <a:srgbClr val="A709F5"/>
                  </a:solidFill>
                  <a:effectLst/>
                  <a:latin typeface="Menlo"/>
                </a:rPr>
                <a:t>'Positive'</a:t>
              </a: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)</a:t>
              </a:r>
            </a:p>
            <a:p>
              <a:pPr>
                <a:buNone/>
              </a:pPr>
              <a:r>
                <a:rPr lang="en-US" b="0" i="0" u="none" strike="noStrike" dirty="0">
                  <a:solidFill>
                    <a:srgbClr val="0E00FF"/>
                  </a:solidFill>
                  <a:effectLst/>
                  <a:latin typeface="Menlo"/>
                </a:rPr>
                <a:t>elseif </a:t>
              </a: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a == 0</a:t>
              </a:r>
            </a:p>
            <a:p>
              <a:pPr>
                <a:buNone/>
              </a:pP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   </a:t>
              </a:r>
              <a:r>
                <a:rPr lang="en-US" b="0" i="0" dirty="0" err="1">
                  <a:solidFill>
                    <a:srgbClr val="212121"/>
                  </a:solidFill>
                  <a:effectLst/>
                  <a:latin typeface="Menlo"/>
                </a:rPr>
                <a:t>disp</a:t>
              </a: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(</a:t>
              </a:r>
              <a:r>
                <a:rPr lang="en-US" b="0" i="0" u="none" strike="noStrike" dirty="0">
                  <a:solidFill>
                    <a:srgbClr val="A709F5"/>
                  </a:solidFill>
                  <a:effectLst/>
                  <a:latin typeface="Menlo"/>
                </a:rPr>
                <a:t>'Zero'</a:t>
              </a: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)</a:t>
              </a:r>
            </a:p>
            <a:p>
              <a:pPr>
                <a:buNone/>
              </a:pPr>
              <a:r>
                <a:rPr lang="en-US" b="0" i="0" u="none" strike="noStrike" dirty="0">
                  <a:solidFill>
                    <a:srgbClr val="0E00FF"/>
                  </a:solidFill>
                  <a:effectLst/>
                  <a:latin typeface="Menlo"/>
                </a:rPr>
                <a:t>else</a:t>
              </a:r>
              <a:endParaRPr lang="en-US" b="0" i="0" dirty="0">
                <a:solidFill>
                  <a:srgbClr val="212121"/>
                </a:solidFill>
                <a:effectLst/>
                <a:latin typeface="Menlo"/>
              </a:endParaRPr>
            </a:p>
            <a:p>
              <a:pPr>
                <a:buNone/>
              </a:pP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   </a:t>
              </a:r>
              <a:r>
                <a:rPr lang="en-US" b="0" i="0" dirty="0" err="1">
                  <a:solidFill>
                    <a:srgbClr val="212121"/>
                  </a:solidFill>
                  <a:effectLst/>
                  <a:latin typeface="Menlo"/>
                </a:rPr>
                <a:t>disp</a:t>
              </a: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(</a:t>
              </a:r>
              <a:r>
                <a:rPr lang="en-US" b="0" i="0" u="none" strike="noStrike" dirty="0">
                  <a:solidFill>
                    <a:srgbClr val="A709F5"/>
                  </a:solidFill>
                  <a:effectLst/>
                  <a:latin typeface="Menlo"/>
                </a:rPr>
                <a:t>'Negative'</a:t>
              </a: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)</a:t>
              </a:r>
            </a:p>
            <a:p>
              <a:pPr>
                <a:buNone/>
              </a:pPr>
              <a:r>
                <a:rPr lang="en-US" b="0" i="0" u="none" strike="noStrike" dirty="0">
                  <a:solidFill>
                    <a:srgbClr val="0E00FF"/>
                  </a:solidFill>
                  <a:effectLst/>
                  <a:latin typeface="Menlo"/>
                </a:rPr>
                <a:t>end</a:t>
              </a:r>
              <a:endParaRPr lang="en-US" b="0" i="0" dirty="0">
                <a:solidFill>
                  <a:srgbClr val="212121"/>
                </a:solidFill>
                <a:effectLst/>
                <a:latin typeface="Menlo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9671F4-F49C-6665-436E-2D70055C4DA7}"/>
                </a:ext>
              </a:extLst>
            </p:cNvPr>
            <p:cNvSpPr txBox="1"/>
            <p:nvPr/>
          </p:nvSpPr>
          <p:spPr>
            <a:xfrm>
              <a:off x="8140827" y="5705570"/>
              <a:ext cx="2502789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anchor="ctr">
              <a:spAutoFit/>
            </a:bodyPr>
            <a:lstStyle/>
            <a:p>
              <a:pPr>
                <a:buNone/>
              </a:pPr>
              <a:r>
                <a:rPr lang="en-US" b="0" i="0" u="none" strike="noStrike" dirty="0">
                  <a:solidFill>
                    <a:srgbClr val="0E00FF"/>
                  </a:solidFill>
                  <a:effectLst/>
                  <a:latin typeface="Menlo"/>
                </a:rPr>
                <a:t>while </a:t>
              </a: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a &lt; 10</a:t>
              </a:r>
            </a:p>
            <a:p>
              <a:pPr>
                <a:buNone/>
              </a:pP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a = a + 1;</a:t>
              </a:r>
            </a:p>
            <a:p>
              <a:pPr>
                <a:buNone/>
              </a:pPr>
              <a:r>
                <a:rPr lang="en-US" b="0" i="0" u="none" strike="noStrike" dirty="0">
                  <a:solidFill>
                    <a:srgbClr val="0E00FF"/>
                  </a:solidFill>
                  <a:effectLst/>
                  <a:latin typeface="Menlo"/>
                </a:rPr>
                <a:t>end</a:t>
              </a:r>
              <a:endParaRPr lang="en-US" b="0" i="0" dirty="0">
                <a:solidFill>
                  <a:srgbClr val="212121"/>
                </a:solidFill>
                <a:effectLst/>
                <a:latin typeface="Menlo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499114-2AEB-C2D8-921F-1DC8961F9EB5}"/>
                </a:ext>
              </a:extLst>
            </p:cNvPr>
            <p:cNvSpPr txBox="1"/>
            <p:nvPr/>
          </p:nvSpPr>
          <p:spPr>
            <a:xfrm>
              <a:off x="8140827" y="4611948"/>
              <a:ext cx="2502789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anchor="ctr">
              <a:spAutoFit/>
            </a:bodyPr>
            <a:lstStyle/>
            <a:p>
              <a:pPr>
                <a:buNone/>
              </a:pPr>
              <a:r>
                <a:rPr lang="en-US" b="0" i="0" u="none" strike="noStrike" dirty="0">
                  <a:solidFill>
                    <a:srgbClr val="0E00FF"/>
                  </a:solidFill>
                  <a:effectLst/>
                  <a:latin typeface="Menlo"/>
                </a:rPr>
                <a:t>for </a:t>
              </a:r>
              <a:r>
                <a:rPr lang="en-US" b="0" i="0" dirty="0" err="1">
                  <a:solidFill>
                    <a:srgbClr val="212121"/>
                  </a:solidFill>
                  <a:effectLst/>
                  <a:latin typeface="Menlo"/>
                </a:rPr>
                <a:t>i</a:t>
              </a: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 = 1:5</a:t>
              </a:r>
            </a:p>
            <a:p>
              <a:pPr>
                <a:buNone/>
              </a:pP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   </a:t>
              </a:r>
              <a:r>
                <a:rPr lang="en-US" b="0" i="0" dirty="0" err="1">
                  <a:solidFill>
                    <a:srgbClr val="212121"/>
                  </a:solidFill>
                  <a:effectLst/>
                  <a:latin typeface="Menlo"/>
                </a:rPr>
                <a:t>disp</a:t>
              </a: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(</a:t>
              </a:r>
              <a:r>
                <a:rPr lang="en-US" b="0" i="0" dirty="0" err="1">
                  <a:solidFill>
                    <a:srgbClr val="212121"/>
                  </a:solidFill>
                  <a:effectLst/>
                  <a:latin typeface="Menlo"/>
                </a:rPr>
                <a:t>i</a:t>
              </a: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)</a:t>
              </a:r>
            </a:p>
            <a:p>
              <a:pPr>
                <a:buNone/>
              </a:pPr>
              <a:r>
                <a:rPr lang="en-US" b="0" i="0" u="none" strike="noStrike" dirty="0">
                  <a:solidFill>
                    <a:srgbClr val="0E00FF"/>
                  </a:solidFill>
                  <a:effectLst/>
                  <a:latin typeface="Menlo"/>
                </a:rPr>
                <a:t>end</a:t>
              </a:r>
              <a:endParaRPr lang="en-US" b="0" i="0" dirty="0">
                <a:solidFill>
                  <a:srgbClr val="212121"/>
                </a:solidFill>
                <a:effectLst/>
                <a:latin typeface="Menl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3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7621B-EBF2-B029-B840-D5C985DA5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66E7BB4-2EC9-0903-A2AF-8088A1D13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4576" cy="43513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MY" sz="2400" dirty="0"/>
              <a:t>Basics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MY" sz="2400" dirty="0"/>
              <a:t>Operations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MY" sz="2400" dirty="0"/>
              <a:t>Control Flow</a:t>
            </a:r>
          </a:p>
          <a:p>
            <a:pPr lvl="1">
              <a:lnSpc>
                <a:spcPct val="100000"/>
              </a:lnSpc>
            </a:pPr>
            <a:r>
              <a:rPr lang="en-MY" sz="2400" dirty="0"/>
              <a:t>Conditions</a:t>
            </a:r>
          </a:p>
          <a:p>
            <a:pPr lvl="1">
              <a:lnSpc>
                <a:spcPct val="100000"/>
              </a:lnSpc>
            </a:pPr>
            <a:r>
              <a:rPr lang="en-MY" sz="2400" dirty="0"/>
              <a:t>Loop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MY" sz="2400" dirty="0"/>
              <a:t>Functions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MY" sz="2400" dirty="0"/>
              <a:t>Plotting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MY" sz="2400" dirty="0"/>
              <a:t>Tips</a:t>
            </a:r>
          </a:p>
          <a:p>
            <a:pPr>
              <a:lnSpc>
                <a:spcPct val="100000"/>
              </a:lnSpc>
            </a:pPr>
            <a:endParaRPr lang="en-MY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EF8B6F-84AC-FAA8-BAE1-E95104FCDCD1}"/>
              </a:ext>
            </a:extLst>
          </p:cNvPr>
          <p:cNvGrpSpPr/>
          <p:nvPr/>
        </p:nvGrpSpPr>
        <p:grpSpPr>
          <a:xfrm>
            <a:off x="4090035" y="2106186"/>
            <a:ext cx="7349109" cy="3572251"/>
            <a:chOff x="4446651" y="2106186"/>
            <a:chExt cx="7349109" cy="357225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C1AA76-928B-4169-BC63-19443C1D5CEF}"/>
                </a:ext>
              </a:extLst>
            </p:cNvPr>
            <p:cNvSpPr txBox="1"/>
            <p:nvPr/>
          </p:nvSpPr>
          <p:spPr>
            <a:xfrm>
              <a:off x="4446651" y="2106186"/>
              <a:ext cx="3865626" cy="12958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anchor="ctr">
              <a:spAutoFit/>
            </a:bodyPr>
            <a:lstStyle/>
            <a:p>
              <a:pPr>
                <a:lnSpc>
                  <a:spcPct val="150000"/>
                </a:lnSpc>
                <a:buNone/>
              </a:pPr>
              <a:r>
                <a:rPr lang="en-US" b="0" i="0" u="none" strike="noStrike" dirty="0">
                  <a:solidFill>
                    <a:srgbClr val="0E00FF"/>
                  </a:solidFill>
                  <a:effectLst/>
                  <a:latin typeface="Menlo"/>
                </a:rPr>
                <a:t>function </a:t>
              </a: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y = </a:t>
              </a:r>
              <a:r>
                <a:rPr lang="en-US" b="0" i="0" dirty="0" err="1">
                  <a:solidFill>
                    <a:srgbClr val="212121"/>
                  </a:solidFill>
                  <a:effectLst/>
                  <a:latin typeface="Menlo"/>
                </a:rPr>
                <a:t>squareNum</a:t>
              </a: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(x)</a:t>
              </a:r>
            </a:p>
            <a:p>
              <a:pPr>
                <a:lnSpc>
                  <a:spcPct val="150000"/>
                </a:lnSpc>
                <a:buNone/>
              </a:pP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   y = x.^2;</a:t>
              </a:r>
            </a:p>
            <a:p>
              <a:pPr>
                <a:lnSpc>
                  <a:spcPct val="150000"/>
                </a:lnSpc>
                <a:buNone/>
              </a:pPr>
              <a:r>
                <a:rPr lang="en-US" b="0" i="0" u="none" strike="noStrike" dirty="0">
                  <a:solidFill>
                    <a:srgbClr val="0E00FF"/>
                  </a:solidFill>
                  <a:effectLst/>
                  <a:latin typeface="Menlo"/>
                </a:rPr>
                <a:t>end</a:t>
              </a:r>
              <a:endParaRPr lang="en-US" b="0" i="0" dirty="0">
                <a:solidFill>
                  <a:srgbClr val="212121"/>
                </a:solidFill>
                <a:effectLst/>
                <a:latin typeface="Menlo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D7F498-4D9D-4F6E-C076-BAF205C8C711}"/>
                </a:ext>
              </a:extLst>
            </p:cNvPr>
            <p:cNvSpPr txBox="1"/>
            <p:nvPr/>
          </p:nvSpPr>
          <p:spPr>
            <a:xfrm>
              <a:off x="8424291" y="2532961"/>
              <a:ext cx="337146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anchor="ctr">
              <a:spAutoFit/>
            </a:bodyPr>
            <a:lstStyle/>
            <a:p>
              <a:r>
                <a:rPr lang="en-MY" dirty="0"/>
                <a:t>result = </a:t>
              </a:r>
              <a:r>
                <a:rPr lang="en-MY" dirty="0" err="1"/>
                <a:t>squareNum</a:t>
              </a:r>
              <a:r>
                <a:rPr lang="en-MY" dirty="0"/>
                <a:t>(4);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9A2B44-8B61-487F-E5BB-F5DE6F3F4844}"/>
                </a:ext>
              </a:extLst>
            </p:cNvPr>
            <p:cNvSpPr txBox="1"/>
            <p:nvPr/>
          </p:nvSpPr>
          <p:spPr>
            <a:xfrm>
              <a:off x="8369426" y="2258591"/>
              <a:ext cx="3426334" cy="274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350"/>
                </a:lnSpc>
                <a:buNone/>
              </a:pPr>
              <a:r>
                <a:rPr lang="en-MY" sz="1400" b="0" i="1" dirty="0">
                  <a:solidFill>
                    <a:srgbClr val="212121"/>
                  </a:solidFill>
                  <a:effectLst/>
                  <a:latin typeface="Menlo"/>
                </a:rPr>
                <a:t>Call with: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04CCAC-72AD-1678-860C-99F37139031D}"/>
                </a:ext>
              </a:extLst>
            </p:cNvPr>
            <p:cNvSpPr txBox="1"/>
            <p:nvPr/>
          </p:nvSpPr>
          <p:spPr>
            <a:xfrm>
              <a:off x="4468177" y="3551573"/>
              <a:ext cx="3822574" cy="21268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None/>
              </a:pPr>
              <a:r>
                <a:rPr lang="en-MY" b="0" i="0" dirty="0">
                  <a:solidFill>
                    <a:srgbClr val="212121"/>
                  </a:solidFill>
                  <a:effectLst/>
                  <a:latin typeface="Menlo"/>
                </a:rPr>
                <a:t>x = 0:0.1:10;</a:t>
              </a:r>
            </a:p>
            <a:p>
              <a:pPr>
                <a:lnSpc>
                  <a:spcPct val="150000"/>
                </a:lnSpc>
                <a:buNone/>
              </a:pPr>
              <a:r>
                <a:rPr lang="en-MY" b="0" i="0" dirty="0">
                  <a:solidFill>
                    <a:srgbClr val="212121"/>
                  </a:solidFill>
                  <a:effectLst/>
                  <a:latin typeface="Menlo"/>
                </a:rPr>
                <a:t>y = sin(x);</a:t>
              </a:r>
            </a:p>
            <a:p>
              <a:pPr>
                <a:lnSpc>
                  <a:spcPct val="150000"/>
                </a:lnSpc>
                <a:buNone/>
              </a:pPr>
              <a:r>
                <a:rPr lang="en-MY" b="0" i="0" dirty="0">
                  <a:solidFill>
                    <a:srgbClr val="212121"/>
                  </a:solidFill>
                  <a:effectLst/>
                  <a:latin typeface="Menlo"/>
                </a:rPr>
                <a:t>plot(x, y, </a:t>
              </a:r>
              <a:r>
                <a:rPr lang="en-MY" b="0" i="0" u="none" strike="noStrike" dirty="0">
                  <a:solidFill>
                    <a:srgbClr val="A709F5"/>
                  </a:solidFill>
                  <a:effectLst/>
                  <a:latin typeface="Menlo"/>
                </a:rPr>
                <a:t>'r--'</a:t>
              </a:r>
              <a:r>
                <a:rPr lang="en-MY" b="0" i="0" dirty="0">
                  <a:solidFill>
                    <a:srgbClr val="212121"/>
                  </a:solidFill>
                  <a:effectLst/>
                  <a:latin typeface="Menlo"/>
                </a:rPr>
                <a:t>,</a:t>
              </a:r>
              <a:r>
                <a:rPr lang="en-MY" b="0" i="0" u="none" strike="noStrike" dirty="0">
                  <a:solidFill>
                    <a:srgbClr val="A709F5"/>
                  </a:solidFill>
                  <a:effectLst/>
                  <a:latin typeface="Menlo"/>
                </a:rPr>
                <a:t>'LineWidth'</a:t>
              </a:r>
              <a:r>
                <a:rPr lang="en-MY" b="0" i="0" dirty="0">
                  <a:solidFill>
                    <a:srgbClr val="212121"/>
                  </a:solidFill>
                  <a:effectLst/>
                  <a:latin typeface="Menlo"/>
                </a:rPr>
                <a:t>,2);</a:t>
              </a:r>
            </a:p>
            <a:p>
              <a:pPr>
                <a:lnSpc>
                  <a:spcPct val="150000"/>
                </a:lnSpc>
                <a:buNone/>
              </a:pPr>
              <a:r>
                <a:rPr lang="en-MY" b="0" i="0" dirty="0" err="1">
                  <a:solidFill>
                    <a:srgbClr val="212121"/>
                  </a:solidFill>
                  <a:effectLst/>
                  <a:latin typeface="Menlo"/>
                </a:rPr>
                <a:t>xlabel</a:t>
              </a:r>
              <a:r>
                <a:rPr lang="en-MY" b="0" i="0" dirty="0">
                  <a:solidFill>
                    <a:srgbClr val="212121"/>
                  </a:solidFill>
                  <a:effectLst/>
                  <a:latin typeface="Menlo"/>
                </a:rPr>
                <a:t>(</a:t>
              </a:r>
              <a:r>
                <a:rPr lang="en-MY" b="0" i="0" u="none" strike="noStrike" dirty="0">
                  <a:solidFill>
                    <a:srgbClr val="A709F5"/>
                  </a:solidFill>
                  <a:effectLst/>
                  <a:latin typeface="Menlo"/>
                </a:rPr>
                <a:t>'x'</a:t>
              </a:r>
              <a:r>
                <a:rPr lang="en-MY" b="0" i="0" dirty="0">
                  <a:solidFill>
                    <a:srgbClr val="212121"/>
                  </a:solidFill>
                  <a:effectLst/>
                  <a:latin typeface="Menlo"/>
                </a:rPr>
                <a:t>); </a:t>
              </a:r>
              <a:r>
                <a:rPr lang="en-MY" b="0" i="0" dirty="0" err="1">
                  <a:solidFill>
                    <a:srgbClr val="212121"/>
                  </a:solidFill>
                  <a:effectLst/>
                  <a:latin typeface="Menlo"/>
                </a:rPr>
                <a:t>ylabel</a:t>
              </a:r>
              <a:r>
                <a:rPr lang="en-MY" b="0" i="0" dirty="0">
                  <a:solidFill>
                    <a:srgbClr val="212121"/>
                  </a:solidFill>
                  <a:effectLst/>
                  <a:latin typeface="Menlo"/>
                </a:rPr>
                <a:t>(</a:t>
              </a:r>
              <a:r>
                <a:rPr lang="en-MY" b="0" i="0" u="none" strike="noStrike" dirty="0">
                  <a:solidFill>
                    <a:srgbClr val="A709F5"/>
                  </a:solidFill>
                  <a:effectLst/>
                  <a:latin typeface="Menlo"/>
                </a:rPr>
                <a:t>'sin(x)'</a:t>
              </a:r>
              <a:r>
                <a:rPr lang="en-MY" b="0" i="0" dirty="0">
                  <a:solidFill>
                    <a:srgbClr val="212121"/>
                  </a:solidFill>
                  <a:effectLst/>
                  <a:latin typeface="Menlo"/>
                </a:rPr>
                <a:t>);</a:t>
              </a:r>
            </a:p>
            <a:p>
              <a:pPr>
                <a:lnSpc>
                  <a:spcPct val="150000"/>
                </a:lnSpc>
                <a:buNone/>
              </a:pPr>
              <a:r>
                <a:rPr lang="en-MY" b="0" i="0" dirty="0">
                  <a:solidFill>
                    <a:srgbClr val="212121"/>
                  </a:solidFill>
                  <a:effectLst/>
                  <a:latin typeface="Menlo"/>
                </a:rPr>
                <a:t>title(</a:t>
              </a:r>
              <a:r>
                <a:rPr lang="en-MY" b="0" i="0" u="none" strike="noStrike" dirty="0">
                  <a:solidFill>
                    <a:srgbClr val="A709F5"/>
                  </a:solidFill>
                  <a:effectLst/>
                  <a:latin typeface="Menlo"/>
                </a:rPr>
                <a:t>'Sine Wave'</a:t>
              </a:r>
              <a:r>
                <a:rPr lang="en-MY" b="0" i="0" dirty="0">
                  <a:solidFill>
                    <a:srgbClr val="212121"/>
                  </a:solidFill>
                  <a:effectLst/>
                  <a:latin typeface="Menlo"/>
                </a:rPr>
                <a:t>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A7F9C4-A7C3-88C8-2739-2C8DB048C50B}"/>
                </a:ext>
              </a:extLst>
            </p:cNvPr>
            <p:cNvSpPr txBox="1"/>
            <p:nvPr/>
          </p:nvSpPr>
          <p:spPr>
            <a:xfrm>
              <a:off x="8424291" y="3257133"/>
              <a:ext cx="3371469" cy="24213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l">
                <a:lnSpc>
                  <a:spcPts val="1575"/>
                </a:lnSpc>
                <a:spcBef>
                  <a:spcPts val="750"/>
                </a:spcBef>
                <a:spcAft>
                  <a:spcPts val="1500"/>
                </a:spcAft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Use </a:t>
              </a:r>
              <a:r>
                <a:rPr lang="en-US" b="1" i="0" dirty="0" err="1">
                  <a:solidFill>
                    <a:srgbClr val="212121"/>
                  </a:solidFill>
                  <a:effectLst/>
                  <a:latin typeface="Menlo"/>
                </a:rPr>
                <a:t>clc</a:t>
              </a: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, </a:t>
              </a:r>
              <a:r>
                <a:rPr lang="en-US" b="1" i="0" dirty="0">
                  <a:solidFill>
                    <a:srgbClr val="212121"/>
                  </a:solidFill>
                  <a:effectLst/>
                  <a:latin typeface="Menlo"/>
                </a:rPr>
                <a:t>clear</a:t>
              </a: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, </a:t>
              </a:r>
              <a:r>
                <a:rPr lang="en-US" b="1" i="0" dirty="0">
                  <a:solidFill>
                    <a:srgbClr val="212121"/>
                  </a:solidFill>
                  <a:effectLst/>
                  <a:latin typeface="Menlo"/>
                </a:rPr>
                <a:t>close all</a:t>
              </a: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 to reset workspace</a:t>
              </a:r>
              <a:endParaRPr lang="en-US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endParaRPr>
            </a:p>
            <a:p>
              <a:pPr algn="l">
                <a:lnSpc>
                  <a:spcPts val="1575"/>
                </a:lnSpc>
                <a:spcBef>
                  <a:spcPts val="750"/>
                </a:spcBef>
                <a:spcAft>
                  <a:spcPts val="1500"/>
                </a:spcAft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Use % for comments</a:t>
              </a:r>
              <a:endParaRPr lang="en-US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endParaRPr>
            </a:p>
            <a:p>
              <a:pPr algn="l">
                <a:lnSpc>
                  <a:spcPts val="1575"/>
                </a:lnSpc>
                <a:spcBef>
                  <a:spcPts val="750"/>
                </a:spcBef>
                <a:spcAft>
                  <a:spcPts val="1500"/>
                </a:spcAft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Use help </a:t>
              </a:r>
              <a:r>
                <a:rPr lang="en-US" b="0" i="0" dirty="0" err="1">
                  <a:solidFill>
                    <a:srgbClr val="212121"/>
                  </a:solidFill>
                  <a:effectLst/>
                  <a:latin typeface="Menlo"/>
                </a:rPr>
                <a:t>functionname</a:t>
              </a: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 for quick documentation</a:t>
              </a:r>
              <a:endParaRPr lang="en-US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endParaRPr>
            </a:p>
            <a:p>
              <a:pPr algn="l">
                <a:lnSpc>
                  <a:spcPts val="1575"/>
                </a:lnSpc>
                <a:spcBef>
                  <a:spcPts val="750"/>
                </a:spcBef>
                <a:spcAft>
                  <a:spcPts val="1500"/>
                </a:spcAft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212121"/>
                  </a:solidFill>
                  <a:effectLst/>
                  <a:latin typeface="Menlo"/>
                </a:rPr>
                <a:t>Use .m for scripts, .mlx for live scripts</a:t>
              </a:r>
              <a:endParaRPr lang="en-US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945D94FB-E41F-2C01-CC75-2716799248D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96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Basic MATLAB programming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156646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0172-059B-D31F-E75E-2FE19469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1</a:t>
            </a:r>
            <a:endParaRPr lang="en-MY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102333-0B5E-7A16-99A6-8B1B195F7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9032"/>
                <a:ext cx="10515600" cy="477793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Goal:</a:t>
                </a:r>
                <a:r>
                  <a:rPr lang="en-US" sz="2000" dirty="0"/>
                  <a:t> Plot the sine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MY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MY" sz="2000" dirty="0"/>
              </a:p>
              <a:p>
                <a:pPr marL="0" indent="0">
                  <a:buNone/>
                </a:pPr>
                <a:r>
                  <a:rPr lang="en-US" sz="2000" b="1" dirty="0"/>
                  <a:t>Steps:</a:t>
                </a:r>
                <a:endParaRPr lang="en-US" sz="2000" dirty="0"/>
              </a:p>
              <a:p>
                <a:r>
                  <a:rPr lang="en-US" sz="2000" dirty="0"/>
                  <a:t>Create a new </a:t>
                </a:r>
                <a:r>
                  <a:rPr lang="en-US" sz="2000" b="1" dirty="0"/>
                  <a:t>script or Live Script</a:t>
                </a:r>
                <a:r>
                  <a:rPr lang="en-US" sz="2000" dirty="0"/>
                  <a:t> in MATLAB.</a:t>
                </a:r>
              </a:p>
              <a:p>
                <a:r>
                  <a:rPr lang="en-US" sz="2000" dirty="0"/>
                  <a:t>Type and run the following code: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Observe the smooth oscillating curve from −2π to 2π.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MY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102333-0B5E-7A16-99A6-8B1B195F7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9032"/>
                <a:ext cx="10515600" cy="4777931"/>
              </a:xfrm>
              <a:blipFill>
                <a:blip r:embed="rId2"/>
                <a:stretch>
                  <a:fillRect l="-638" t="-178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315B8FD-B959-1014-BC90-4B28A8A7202E}"/>
              </a:ext>
            </a:extLst>
          </p:cNvPr>
          <p:cNvSpPr txBox="1"/>
          <p:nvPr/>
        </p:nvSpPr>
        <p:spPr>
          <a:xfrm>
            <a:off x="1154430" y="2971800"/>
            <a:ext cx="7056882" cy="22701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MY" sz="1600" b="0" i="0" dirty="0">
                <a:effectLst/>
                <a:latin typeface="Menlo"/>
              </a:rPr>
              <a:t>x = -2*pi : 0.1 : 2*pi; </a:t>
            </a:r>
            <a:r>
              <a:rPr lang="en-MY" sz="1600" b="0" i="0" dirty="0">
                <a:solidFill>
                  <a:srgbClr val="008013"/>
                </a:solidFill>
                <a:effectLst/>
                <a:latin typeface="Menlo"/>
              </a:rPr>
              <a:t>% Define x values</a:t>
            </a:r>
            <a:endParaRPr lang="en-MY" sz="1600" b="0" i="0" dirty="0">
              <a:effectLst/>
              <a:latin typeface="Menlo"/>
            </a:endParaRPr>
          </a:p>
          <a:p>
            <a:pPr>
              <a:lnSpc>
                <a:spcPct val="150000"/>
              </a:lnSpc>
              <a:buNone/>
            </a:pPr>
            <a:r>
              <a:rPr lang="en-MY" sz="1600" b="0" i="0" dirty="0">
                <a:effectLst/>
                <a:latin typeface="Menlo"/>
              </a:rPr>
              <a:t>y = sin(x); </a:t>
            </a:r>
            <a:r>
              <a:rPr lang="en-MY" sz="1600" b="0" i="0" dirty="0">
                <a:solidFill>
                  <a:srgbClr val="008013"/>
                </a:solidFill>
                <a:effectLst/>
                <a:latin typeface="Menlo"/>
              </a:rPr>
              <a:t>% Compute y = sin(x)</a:t>
            </a:r>
            <a:endParaRPr lang="en-MY" sz="1600" b="0" i="0" dirty="0">
              <a:effectLst/>
              <a:latin typeface="Menlo"/>
            </a:endParaRPr>
          </a:p>
          <a:p>
            <a:pPr>
              <a:lnSpc>
                <a:spcPct val="150000"/>
              </a:lnSpc>
              <a:buNone/>
            </a:pPr>
            <a:r>
              <a:rPr lang="en-MY" sz="1600" b="0" i="0" dirty="0">
                <a:effectLst/>
                <a:latin typeface="Menlo"/>
              </a:rPr>
              <a:t>plot(x, y, </a:t>
            </a:r>
            <a:r>
              <a:rPr lang="en-MY" sz="16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n-MY" sz="1600" b="0" i="0" dirty="0">
                <a:effectLst/>
                <a:latin typeface="Menlo"/>
              </a:rPr>
              <a:t>, </a:t>
            </a:r>
            <a:r>
              <a:rPr lang="en-MY" sz="16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MY" sz="16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MY" sz="16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MY" sz="1600" b="0" i="0" dirty="0">
                <a:effectLst/>
                <a:latin typeface="Menlo"/>
              </a:rPr>
              <a:t>, 2) </a:t>
            </a:r>
            <a:r>
              <a:rPr lang="en-MY" sz="1600" b="0" i="0" dirty="0">
                <a:solidFill>
                  <a:srgbClr val="008013"/>
                </a:solidFill>
                <a:effectLst/>
                <a:latin typeface="Menlo"/>
              </a:rPr>
              <a:t>% Plot the curve</a:t>
            </a:r>
            <a:endParaRPr lang="en-MY" sz="1600" b="0" i="0" dirty="0">
              <a:effectLst/>
              <a:latin typeface="Menlo"/>
            </a:endParaRPr>
          </a:p>
          <a:p>
            <a:pPr>
              <a:lnSpc>
                <a:spcPct val="150000"/>
              </a:lnSpc>
              <a:buNone/>
            </a:pPr>
            <a:r>
              <a:rPr lang="en-MY" sz="1600" b="0" i="0" dirty="0" err="1">
                <a:effectLst/>
                <a:latin typeface="Menlo"/>
              </a:rPr>
              <a:t>xlabel</a:t>
            </a:r>
            <a:r>
              <a:rPr lang="en-MY" sz="1600" b="0" i="0" dirty="0">
                <a:effectLst/>
                <a:latin typeface="Menlo"/>
              </a:rPr>
              <a:t>(</a:t>
            </a:r>
            <a:r>
              <a:rPr lang="en-MY" sz="1600" b="0" i="0" dirty="0">
                <a:solidFill>
                  <a:srgbClr val="A709F5"/>
                </a:solidFill>
                <a:effectLst/>
                <a:latin typeface="Menlo"/>
              </a:rPr>
              <a:t>'x'</a:t>
            </a:r>
            <a:r>
              <a:rPr lang="en-MY" sz="1600" b="0" i="0" dirty="0">
                <a:effectLst/>
                <a:latin typeface="Menlo"/>
              </a:rPr>
              <a:t>); </a:t>
            </a:r>
            <a:r>
              <a:rPr lang="en-MY" sz="1600" b="0" i="0" dirty="0" err="1">
                <a:effectLst/>
                <a:latin typeface="Menlo"/>
              </a:rPr>
              <a:t>ylabel</a:t>
            </a:r>
            <a:r>
              <a:rPr lang="en-MY" sz="1600" b="0" i="0" dirty="0">
                <a:effectLst/>
                <a:latin typeface="Menlo"/>
              </a:rPr>
              <a:t>(</a:t>
            </a:r>
            <a:r>
              <a:rPr lang="en-MY" sz="1600" b="0" i="0" dirty="0">
                <a:solidFill>
                  <a:srgbClr val="A709F5"/>
                </a:solidFill>
                <a:effectLst/>
                <a:latin typeface="Menlo"/>
              </a:rPr>
              <a:t>'sin(x)'</a:t>
            </a:r>
            <a:r>
              <a:rPr lang="en-MY" sz="1600" b="0" i="0" dirty="0">
                <a:effectLst/>
                <a:latin typeface="Menlo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MY" sz="1600" b="0" i="0" dirty="0">
                <a:effectLst/>
                <a:latin typeface="Menlo"/>
              </a:rPr>
              <a:t>title(</a:t>
            </a:r>
            <a:r>
              <a:rPr lang="en-MY" sz="1600" b="0" i="0" dirty="0">
                <a:solidFill>
                  <a:srgbClr val="A709F5"/>
                </a:solidFill>
                <a:effectLst/>
                <a:latin typeface="Menlo"/>
              </a:rPr>
              <a:t>'Sine Function'</a:t>
            </a:r>
            <a:r>
              <a:rPr lang="en-MY" sz="1600" b="0" i="0" dirty="0">
                <a:effectLst/>
                <a:latin typeface="Menlo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MY" sz="1600" b="0" i="0" dirty="0">
                <a:effectLst/>
                <a:latin typeface="Menlo"/>
              </a:rPr>
              <a:t>grid </a:t>
            </a:r>
            <a:r>
              <a:rPr lang="en-MY" sz="16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MY" sz="1600" b="0" i="0" dirty="0">
                <a:effectLst/>
                <a:latin typeface="Menlo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841A5-4C01-2C32-B657-BAEC0D8B298D}"/>
              </a:ext>
            </a:extLst>
          </p:cNvPr>
          <p:cNvGrpSpPr/>
          <p:nvPr/>
        </p:nvGrpSpPr>
        <p:grpSpPr>
          <a:xfrm>
            <a:off x="8999982" y="3589797"/>
            <a:ext cx="2353818" cy="2574160"/>
            <a:chOff x="9356598" y="142509"/>
            <a:chExt cx="2353818" cy="25741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75E57B-E6A9-FC87-09AF-4C4652A196D2}"/>
                </a:ext>
              </a:extLst>
            </p:cNvPr>
            <p:cNvSpPr txBox="1"/>
            <p:nvPr/>
          </p:nvSpPr>
          <p:spPr>
            <a:xfrm>
              <a:off x="9356598" y="2070338"/>
              <a:ext cx="235381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MY" sz="1200" dirty="0"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https://bit.ly/matlab-with-ai</a:t>
              </a:r>
              <a:endParaRPr lang="en-MY" sz="1200" dirty="0"/>
            </a:p>
            <a:p>
              <a:pPr algn="ctr"/>
              <a:endParaRPr lang="en-MY" sz="1200" dirty="0"/>
            </a:p>
            <a:p>
              <a:pPr algn="ctr"/>
              <a:r>
                <a:rPr lang="en-MY" sz="1200" dirty="0"/>
                <a:t>/scripts</a:t>
              </a:r>
              <a:r>
                <a:rPr lang="en-MY" sz="1200" b="1" dirty="0">
                  <a:solidFill>
                    <a:srgbClr val="0000FF"/>
                  </a:solidFill>
                </a:rPr>
                <a:t>/Example_1.m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83271E7-0B79-902C-8862-A38434103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2667" y="142509"/>
              <a:ext cx="1981679" cy="1927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773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F628-BA8A-A542-84F5-144FBDEE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1 - Result</a:t>
            </a:r>
            <a:endParaRPr lang="en-MY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371E8-1930-9743-26F6-6E65DD2A1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5273"/>
            <a:ext cx="7793736" cy="51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0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2777</Words>
  <Application>Microsoft Office PowerPoint</Application>
  <PresentationFormat>Widescreen</PresentationFormat>
  <Paragraphs>510</Paragraphs>
  <Slides>36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Aptos</vt:lpstr>
      <vt:lpstr>Aptos Display</vt:lpstr>
      <vt:lpstr>Aptos Display (Headings)</vt:lpstr>
      <vt:lpstr>Aptos Narrow</vt:lpstr>
      <vt:lpstr>Arial</vt:lpstr>
      <vt:lpstr>Arial Unicode MS</vt:lpstr>
      <vt:lpstr>Cambria Math</vt:lpstr>
      <vt:lpstr>Helvetica</vt:lpstr>
      <vt:lpstr>Menlo</vt:lpstr>
      <vt:lpstr>Office Theme</vt:lpstr>
      <vt:lpstr>PowerPoint Presentation</vt:lpstr>
      <vt:lpstr>🤖 MATLAB with AI From Code Generation to Engineering Application</vt:lpstr>
      <vt:lpstr>PART 1</vt:lpstr>
      <vt:lpstr>PowerPoint Presentation</vt:lpstr>
      <vt:lpstr>MATLAB Script or Live Script?</vt:lpstr>
      <vt:lpstr>Basic MATLAB programming</vt:lpstr>
      <vt:lpstr>PowerPoint Presentation</vt:lpstr>
      <vt:lpstr>Example 1</vt:lpstr>
      <vt:lpstr>Example 1 - Result</vt:lpstr>
      <vt:lpstr>Generate Code by using prompt</vt:lpstr>
      <vt:lpstr>Example 1 - Result</vt:lpstr>
      <vt:lpstr>💪 Challenge 1: Moving Point on Sine Curve</vt:lpstr>
      <vt:lpstr>End of Part 1</vt:lpstr>
      <vt:lpstr>PART 2</vt:lpstr>
      <vt:lpstr>1. The End-to-End Workflow</vt:lpstr>
      <vt:lpstr>2. AI Coverage in MATLAB</vt:lpstr>
      <vt:lpstr>🔸 Regression Models in MATLAB</vt:lpstr>
      <vt:lpstr>Example 2 - Predict Y for X=π/4</vt:lpstr>
      <vt:lpstr>Example 2 - Result</vt:lpstr>
      <vt:lpstr>2. AI Coverage in MATLAB</vt:lpstr>
      <vt:lpstr>🔹 Classification Models in MATLAB</vt:lpstr>
      <vt:lpstr>Example 3 - Classification Models in MATLAB</vt:lpstr>
      <vt:lpstr>Example 3 - Observe the dataset </vt:lpstr>
      <vt:lpstr>Example 3 – Dataset (built-in Fisher)</vt:lpstr>
      <vt:lpstr>Example 3 – Dataset (built-in Fisher)</vt:lpstr>
      <vt:lpstr>Example 3 - Classification Models in MATLAB</vt:lpstr>
      <vt:lpstr>PowerPoint Presentation</vt:lpstr>
      <vt:lpstr>Example 3 – Result</vt:lpstr>
      <vt:lpstr>Example 3 – Result</vt:lpstr>
      <vt:lpstr>Challenge 2: Air Quality</vt:lpstr>
      <vt:lpstr>Challenge 2: Air Quality</vt:lpstr>
      <vt:lpstr>End of Part 2</vt:lpstr>
      <vt:lpstr>PART 3</vt:lpstr>
      <vt:lpstr>Sample APP 1</vt:lpstr>
      <vt:lpstr>Sample APP 2</vt:lpstr>
      <vt:lpstr>End of Part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Mohd Fauzi Zanil</dc:creator>
  <cp:lastModifiedBy>Mohd Fauzi Zanil</cp:lastModifiedBy>
  <cp:revision>20</cp:revision>
  <dcterms:created xsi:type="dcterms:W3CDTF">2025-10-22T13:32:00Z</dcterms:created>
  <dcterms:modified xsi:type="dcterms:W3CDTF">2025-10-23T05:19:45Z</dcterms:modified>
</cp:coreProperties>
</file>