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embeddedFontLst>
    <p:embeddedFont>
      <p:font typeface="Lucida Sans" panose="020B0602030504020204" pitchFamily="34" charset="0"/>
      <p:regular r:id="rId6"/>
      <p:bold r:id="rId7"/>
      <p:italic r:id="rId8"/>
      <p:boldItalic r:id="rId9"/>
    </p:embeddedFont>
    <p:embeddedFont>
      <p:font typeface="Arial" panose="020B0604020202020204" pitchFamily="3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90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339" y="-60706"/>
            <a:ext cx="903732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67376" y="1423987"/>
            <a:ext cx="3590925" cy="3076575"/>
          </a:xfrm>
          <a:custGeom>
            <a:avLst/>
            <a:gdLst/>
            <a:ahLst/>
            <a:cxnLst/>
            <a:rect l="l" t="t" r="r" b="b"/>
            <a:pathLst>
              <a:path w="3590925" h="3076575">
                <a:moveTo>
                  <a:pt x="3590925" y="0"/>
                </a:moveTo>
                <a:lnTo>
                  <a:pt x="0" y="0"/>
                </a:lnTo>
                <a:lnTo>
                  <a:pt x="0" y="3076575"/>
                </a:lnTo>
                <a:lnTo>
                  <a:pt x="3590925" y="3076575"/>
                </a:lnTo>
                <a:lnTo>
                  <a:pt x="3590925" y="0"/>
                </a:lnTo>
                <a:close/>
              </a:path>
            </a:pathLst>
          </a:custGeom>
          <a:solidFill>
            <a:srgbClr val="FB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67376" y="1423987"/>
            <a:ext cx="3590925" cy="3076575"/>
          </a:xfrm>
          <a:custGeom>
            <a:avLst/>
            <a:gdLst/>
            <a:ahLst/>
            <a:cxnLst/>
            <a:rect l="l" t="t" r="r" b="b"/>
            <a:pathLst>
              <a:path w="3590925" h="3076575">
                <a:moveTo>
                  <a:pt x="0" y="3076575"/>
                </a:moveTo>
                <a:lnTo>
                  <a:pt x="3590925" y="3076575"/>
                </a:lnTo>
                <a:lnTo>
                  <a:pt x="3590925" y="0"/>
                </a:lnTo>
                <a:lnTo>
                  <a:pt x="0" y="0"/>
                </a:lnTo>
                <a:lnTo>
                  <a:pt x="0" y="3076575"/>
                </a:lnTo>
                <a:close/>
              </a:path>
            </a:pathLst>
          </a:custGeom>
          <a:ln w="953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60706"/>
            <a:ext cx="898652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819" y="1649666"/>
            <a:ext cx="4401185" cy="213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2178" y="1469072"/>
            <a:ext cx="3343910" cy="21220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2000" spc="-10" dirty="0">
                <a:solidFill>
                  <a:srgbClr val="585858"/>
                </a:solidFill>
                <a:latin typeface="Lucida Sans"/>
                <a:cs typeface="Lucida Sans"/>
              </a:rPr>
              <a:t>&lt;Animation</a:t>
            </a:r>
            <a:r>
              <a:rPr sz="2000" spc="-28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dirty="0">
                <a:solidFill>
                  <a:srgbClr val="585858"/>
                </a:solidFill>
                <a:latin typeface="Lucida Sans"/>
                <a:cs typeface="Lucida Sans"/>
              </a:rPr>
              <a:t>movies</a:t>
            </a:r>
            <a:r>
              <a:rPr sz="2000" spc="-229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Lucida Sans"/>
                <a:cs typeface="Lucida Sans"/>
              </a:rPr>
              <a:t>were</a:t>
            </a:r>
            <a:r>
              <a:rPr sz="20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Lucida Sans"/>
                <a:cs typeface="Lucida Sans"/>
              </a:rPr>
              <a:t>rented</a:t>
            </a:r>
            <a:r>
              <a:rPr sz="2000" spc="-27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Lucida Sans"/>
                <a:cs typeface="Lucida Sans"/>
              </a:rPr>
              <a:t>out</a:t>
            </a:r>
            <a:r>
              <a:rPr sz="2000" spc="-13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Lucida Sans"/>
                <a:cs typeface="Lucida Sans"/>
              </a:rPr>
              <a:t>the  </a:t>
            </a:r>
            <a:r>
              <a:rPr sz="2000" spc="-15" dirty="0">
                <a:solidFill>
                  <a:srgbClr val="585858"/>
                </a:solidFill>
                <a:latin typeface="Lucida Sans"/>
                <a:cs typeface="Lucida Sans"/>
              </a:rPr>
              <a:t>most followed </a:t>
            </a:r>
            <a:r>
              <a:rPr sz="2000" dirty="0">
                <a:solidFill>
                  <a:srgbClr val="585858"/>
                </a:solidFill>
                <a:latin typeface="Lucida Sans"/>
                <a:cs typeface="Lucida Sans"/>
              </a:rPr>
              <a:t>by </a:t>
            </a:r>
            <a:r>
              <a:rPr sz="2000" spc="-10" dirty="0">
                <a:solidFill>
                  <a:srgbClr val="585858"/>
                </a:solidFill>
                <a:latin typeface="Lucida Sans"/>
                <a:cs typeface="Lucida Sans"/>
              </a:rPr>
              <a:t>family genre. </a:t>
            </a:r>
            <a:r>
              <a:rPr sz="2000" spc="-5" dirty="0">
                <a:solidFill>
                  <a:srgbClr val="585858"/>
                </a:solidFill>
                <a:latin typeface="Lucida Sans"/>
                <a:cs typeface="Lucida Sans"/>
              </a:rPr>
              <a:t>Music  genre</a:t>
            </a:r>
            <a:r>
              <a:rPr sz="20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Lucida Sans"/>
                <a:cs typeface="Lucida Sans"/>
              </a:rPr>
              <a:t>was</a:t>
            </a:r>
            <a:r>
              <a:rPr sz="2000" spc="-14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Lucida Sans"/>
                <a:cs typeface="Lucida Sans"/>
              </a:rPr>
              <a:t>the</a:t>
            </a:r>
            <a:r>
              <a:rPr sz="20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dirty="0">
                <a:solidFill>
                  <a:srgbClr val="585858"/>
                </a:solidFill>
                <a:latin typeface="Lucida Sans"/>
                <a:cs typeface="Lucida Sans"/>
              </a:rPr>
              <a:t>least</a:t>
            </a:r>
            <a:r>
              <a:rPr sz="20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Lucida Sans"/>
                <a:cs typeface="Lucida Sans"/>
              </a:rPr>
              <a:t>rented</a:t>
            </a:r>
            <a:r>
              <a:rPr sz="2000" spc="-19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Lucida Sans"/>
                <a:cs typeface="Lucida Sans"/>
              </a:rPr>
              <a:t>out</a:t>
            </a:r>
            <a:r>
              <a:rPr sz="20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Lucida Sans"/>
                <a:cs typeface="Lucida Sans"/>
              </a:rPr>
              <a:t>category  </a:t>
            </a:r>
            <a:r>
              <a:rPr sz="2000" spc="-5" dirty="0">
                <a:solidFill>
                  <a:srgbClr val="585858"/>
                </a:solidFill>
                <a:latin typeface="Lucida Sans"/>
                <a:cs typeface="Lucida Sans"/>
              </a:rPr>
              <a:t>among</a:t>
            </a:r>
            <a:r>
              <a:rPr sz="2000" spc="-254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Lucida Sans"/>
                <a:cs typeface="Lucida Sans"/>
              </a:rPr>
              <a:t>family</a:t>
            </a:r>
            <a:r>
              <a:rPr sz="2000" spc="-19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Lucida Sans"/>
                <a:cs typeface="Lucida Sans"/>
              </a:rPr>
              <a:t>movies.</a:t>
            </a:r>
            <a:r>
              <a:rPr sz="2000" spc="-22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Lucida Sans"/>
                <a:cs typeface="Lucida Sans"/>
              </a:rPr>
              <a:t>&gt;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34475" cy="800100"/>
          </a:xfrm>
          <a:custGeom>
            <a:avLst/>
            <a:gdLst/>
            <a:ahLst/>
            <a:cxnLst/>
            <a:rect l="l" t="t" r="r" b="b"/>
            <a:pathLst>
              <a:path w="9134475" h="800100">
                <a:moveTo>
                  <a:pt x="9134475" y="0"/>
                </a:moveTo>
                <a:lnTo>
                  <a:pt x="0" y="0"/>
                </a:lnTo>
                <a:lnTo>
                  <a:pt x="0" y="800100"/>
                </a:lnTo>
                <a:lnTo>
                  <a:pt x="9134475" y="800100"/>
                </a:lnTo>
                <a:lnTo>
                  <a:pt x="9134475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679" y="183514"/>
            <a:ext cx="8236584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95" dirty="0"/>
              <a:t>Q1:</a:t>
            </a:r>
            <a:r>
              <a:rPr sz="2400" spc="-120" dirty="0"/>
              <a:t> </a:t>
            </a:r>
            <a:r>
              <a:rPr sz="2400" dirty="0"/>
              <a:t>How</a:t>
            </a:r>
            <a:r>
              <a:rPr sz="2400" spc="-150" dirty="0"/>
              <a:t> </a:t>
            </a:r>
            <a:r>
              <a:rPr sz="2400" spc="-5" dirty="0"/>
              <a:t>many</a:t>
            </a:r>
            <a:r>
              <a:rPr sz="2400" spc="-165" dirty="0"/>
              <a:t> </a:t>
            </a:r>
            <a:r>
              <a:rPr sz="2400" spc="-50" dirty="0"/>
              <a:t>times</a:t>
            </a:r>
            <a:r>
              <a:rPr sz="2400" spc="-100" dirty="0"/>
              <a:t> </a:t>
            </a:r>
            <a:r>
              <a:rPr sz="2400" spc="10" dirty="0"/>
              <a:t>were</a:t>
            </a:r>
            <a:r>
              <a:rPr sz="2400" spc="-160" dirty="0"/>
              <a:t> </a:t>
            </a:r>
            <a:r>
              <a:rPr sz="2400" spc="-85" dirty="0"/>
              <a:t>‘Animation</a:t>
            </a:r>
            <a:r>
              <a:rPr sz="2400" spc="-55" dirty="0"/>
              <a:t> </a:t>
            </a:r>
            <a:r>
              <a:rPr sz="2400" spc="-75" dirty="0"/>
              <a:t>Movies’</a:t>
            </a:r>
            <a:r>
              <a:rPr sz="2400" spc="-40" dirty="0"/>
              <a:t> </a:t>
            </a:r>
            <a:r>
              <a:rPr sz="2400" spc="-20" dirty="0"/>
              <a:t>rented</a:t>
            </a:r>
            <a:r>
              <a:rPr sz="2400" spc="-125" dirty="0"/>
              <a:t> </a:t>
            </a:r>
            <a:r>
              <a:rPr sz="2400" spc="-25" dirty="0"/>
              <a:t>out?</a:t>
            </a:r>
            <a:endParaRPr sz="24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713" y="1419223"/>
            <a:ext cx="4838865" cy="3066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44005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79" y="40406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4410465" y="2798546"/>
            <a:ext cx="1142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Rented Rate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52937" y="146907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9710" y="1195067"/>
            <a:ext cx="241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 Rented by Genre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6778" y="1469072"/>
            <a:ext cx="3311525" cy="246086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 marR="30480">
              <a:lnSpc>
                <a:spcPct val="115199"/>
              </a:lnSpc>
              <a:spcBef>
                <a:spcPts val="115"/>
              </a:spcBef>
            </a:pPr>
            <a:r>
              <a:rPr sz="2000" spc="-10" dirty="0">
                <a:solidFill>
                  <a:srgbClr val="585858"/>
                </a:solidFill>
                <a:latin typeface="Lucida Sans"/>
                <a:cs typeface="Lucida Sans"/>
              </a:rPr>
              <a:t>&lt;Shortest</a:t>
            </a:r>
            <a:r>
              <a:rPr sz="20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Lucida Sans"/>
                <a:cs typeface="Lucida Sans"/>
              </a:rPr>
              <a:t>rental</a:t>
            </a:r>
            <a:r>
              <a:rPr sz="20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"/>
                <a:cs typeface="Lucida Sans"/>
              </a:rPr>
              <a:t>duration</a:t>
            </a:r>
            <a:r>
              <a:rPr sz="2000" spc="-19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Lucida Sans"/>
                <a:cs typeface="Lucida Sans"/>
              </a:rPr>
              <a:t>is</a:t>
            </a:r>
            <a:r>
              <a:rPr sz="2000" spc="-22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Lucida Sans"/>
                <a:cs typeface="Lucida Sans"/>
              </a:rPr>
              <a:t>three</a:t>
            </a:r>
            <a:r>
              <a:rPr sz="2000" spc="-19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Lucida Sans"/>
                <a:cs typeface="Lucida Sans"/>
              </a:rPr>
              <a:t>days  </a:t>
            </a:r>
            <a:r>
              <a:rPr sz="2000" spc="5" dirty="0">
                <a:solidFill>
                  <a:srgbClr val="585858"/>
                </a:solidFill>
                <a:latin typeface="Lucida Sans"/>
                <a:cs typeface="Lucida Sans"/>
              </a:rPr>
              <a:t>while </a:t>
            </a:r>
            <a:r>
              <a:rPr sz="2000" spc="15" dirty="0">
                <a:solidFill>
                  <a:srgbClr val="585858"/>
                </a:solidFill>
                <a:latin typeface="Lucida Sans"/>
                <a:cs typeface="Lucida Sans"/>
              </a:rPr>
              <a:t>the </a:t>
            </a:r>
            <a:r>
              <a:rPr sz="2000" spc="-25" dirty="0">
                <a:solidFill>
                  <a:srgbClr val="585858"/>
                </a:solidFill>
                <a:latin typeface="Lucida Sans"/>
                <a:cs typeface="Lucida Sans"/>
              </a:rPr>
              <a:t>longest </a:t>
            </a:r>
            <a:r>
              <a:rPr sz="2000" spc="-35" dirty="0">
                <a:solidFill>
                  <a:srgbClr val="585858"/>
                </a:solidFill>
                <a:latin typeface="Lucida Sans"/>
                <a:cs typeface="Lucida Sans"/>
              </a:rPr>
              <a:t>is </a:t>
            </a:r>
            <a:r>
              <a:rPr sz="2000" spc="15" dirty="0">
                <a:solidFill>
                  <a:srgbClr val="585858"/>
                </a:solidFill>
                <a:latin typeface="Lucida Sans"/>
                <a:cs typeface="Lucida Sans"/>
              </a:rPr>
              <a:t>seven </a:t>
            </a:r>
            <a:r>
              <a:rPr sz="2000" spc="-5" dirty="0">
                <a:solidFill>
                  <a:srgbClr val="585858"/>
                </a:solidFill>
                <a:latin typeface="Lucida Sans"/>
                <a:cs typeface="Lucida Sans"/>
              </a:rPr>
              <a:t>days. </a:t>
            </a:r>
            <a:r>
              <a:rPr sz="2000" spc="-35" dirty="0">
                <a:solidFill>
                  <a:srgbClr val="585858"/>
                </a:solidFill>
                <a:latin typeface="Lucida Sans"/>
                <a:cs typeface="Lucida Sans"/>
              </a:rPr>
              <a:t>Also  </a:t>
            </a:r>
            <a:r>
              <a:rPr sz="2000" spc="10" dirty="0">
                <a:solidFill>
                  <a:srgbClr val="585858"/>
                </a:solidFill>
                <a:latin typeface="Lucida Sans"/>
                <a:cs typeface="Lucida Sans"/>
              </a:rPr>
              <a:t>seen</a:t>
            </a:r>
            <a:r>
              <a:rPr sz="20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Lucida Sans"/>
                <a:cs typeface="Lucida Sans"/>
              </a:rPr>
              <a:t>from</a:t>
            </a:r>
            <a:r>
              <a:rPr sz="2000" spc="-4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Lucida Sans"/>
                <a:cs typeface="Lucida Sans"/>
              </a:rPr>
              <a:t>the</a:t>
            </a:r>
            <a:r>
              <a:rPr sz="2000" spc="-19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Lucida Sans"/>
                <a:cs typeface="Lucida Sans"/>
              </a:rPr>
              <a:t>graph,</a:t>
            </a:r>
            <a:r>
              <a:rPr sz="2000" spc="-19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Lucida Sans"/>
                <a:cs typeface="Lucida Sans"/>
              </a:rPr>
              <a:t>same</a:t>
            </a:r>
            <a:r>
              <a:rPr sz="2000" spc="-19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Lucida Sans"/>
                <a:cs typeface="Lucida Sans"/>
              </a:rPr>
              <a:t>rental</a:t>
            </a:r>
            <a:r>
              <a:rPr sz="2000" spc="-21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Lucida Sans"/>
                <a:cs typeface="Lucida Sans"/>
              </a:rPr>
              <a:t>days  </a:t>
            </a:r>
            <a:r>
              <a:rPr sz="2000" dirty="0">
                <a:solidFill>
                  <a:srgbClr val="585858"/>
                </a:solidFill>
                <a:latin typeface="Lucida Sans"/>
                <a:cs typeface="Lucida Sans"/>
              </a:rPr>
              <a:t>can</a:t>
            </a:r>
            <a:r>
              <a:rPr sz="20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Lucida Sans"/>
                <a:cs typeface="Lucida Sans"/>
              </a:rPr>
              <a:t>be</a:t>
            </a:r>
            <a:r>
              <a:rPr sz="2000" spc="-12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Lucida Sans"/>
                <a:cs typeface="Lucida Sans"/>
              </a:rPr>
              <a:t>categorized</a:t>
            </a:r>
            <a:r>
              <a:rPr sz="20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"/>
                <a:cs typeface="Lucida Sans"/>
              </a:rPr>
              <a:t>into</a:t>
            </a:r>
            <a:r>
              <a:rPr sz="2000" spc="-254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Lucida Sans"/>
                <a:cs typeface="Lucida Sans"/>
              </a:rPr>
              <a:t>either</a:t>
            </a:r>
            <a:r>
              <a:rPr sz="2000" spc="-204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Lucida Sans"/>
                <a:cs typeface="Lucida Sans"/>
              </a:rPr>
              <a:t>1</a:t>
            </a:r>
            <a:r>
              <a:rPr spc="-52" baseline="27777" dirty="0">
                <a:solidFill>
                  <a:srgbClr val="585858"/>
                </a:solidFill>
                <a:latin typeface="Lucida Sans"/>
                <a:cs typeface="Lucida Sans"/>
              </a:rPr>
              <a:t>st</a:t>
            </a:r>
            <a:r>
              <a:rPr spc="-15" baseline="27777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Lucida Sans"/>
                <a:cs typeface="Lucida Sans"/>
              </a:rPr>
              <a:t>or</a:t>
            </a:r>
            <a:r>
              <a:rPr sz="2000" spc="-6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Lucida Sans"/>
                <a:cs typeface="Lucida Sans"/>
              </a:rPr>
              <a:t>2</a:t>
            </a:r>
            <a:r>
              <a:rPr spc="-75" baseline="27777" dirty="0">
                <a:solidFill>
                  <a:srgbClr val="585858"/>
                </a:solidFill>
                <a:latin typeface="Lucida Sans"/>
                <a:cs typeface="Lucida Sans"/>
              </a:rPr>
              <a:t>nd  </a:t>
            </a:r>
            <a:r>
              <a:rPr sz="2000" spc="-5" dirty="0">
                <a:solidFill>
                  <a:srgbClr val="585858"/>
                </a:solidFill>
                <a:latin typeface="Lucida Sans"/>
                <a:cs typeface="Lucida Sans"/>
              </a:rPr>
              <a:t>quartile.</a:t>
            </a:r>
            <a:r>
              <a:rPr sz="2000" spc="-229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Lucida Sans"/>
                <a:cs typeface="Lucida Sans"/>
              </a:rPr>
              <a:t>&gt;</a:t>
            </a:r>
            <a:endParaRPr sz="20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00100"/>
          </a:xfrm>
          <a:custGeom>
            <a:avLst/>
            <a:gdLst/>
            <a:ahLst/>
            <a:cxnLst/>
            <a:rect l="l" t="t" r="r" b="b"/>
            <a:pathLst>
              <a:path w="9144000" h="800100">
                <a:moveTo>
                  <a:pt x="9144000" y="0"/>
                </a:moveTo>
                <a:lnTo>
                  <a:pt x="0" y="0"/>
                </a:lnTo>
                <a:lnTo>
                  <a:pt x="0" y="800100"/>
                </a:lnTo>
                <a:lnTo>
                  <a:pt x="9144000" y="8001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032" y="153035"/>
            <a:ext cx="87636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Q2:</a:t>
            </a:r>
            <a:r>
              <a:rPr spc="-114" dirty="0"/>
              <a:t> </a:t>
            </a:r>
            <a:r>
              <a:rPr spc="50" dirty="0"/>
              <a:t>What</a:t>
            </a:r>
            <a:r>
              <a:rPr spc="-125" dirty="0"/>
              <a:t> </a:t>
            </a:r>
            <a:r>
              <a:rPr spc="-100" dirty="0"/>
              <a:t>is </a:t>
            </a:r>
            <a:r>
              <a:rPr spc="-5" dirty="0"/>
              <a:t>the</a:t>
            </a:r>
            <a:r>
              <a:rPr spc="-105" dirty="0"/>
              <a:t> </a:t>
            </a:r>
            <a:r>
              <a:rPr spc="-30" dirty="0"/>
              <a:t>shortest</a:t>
            </a:r>
            <a:r>
              <a:rPr spc="-130" dirty="0"/>
              <a:t> </a:t>
            </a:r>
            <a:r>
              <a:rPr spc="10" dirty="0"/>
              <a:t>and</a:t>
            </a:r>
            <a:r>
              <a:rPr spc="-170" dirty="0"/>
              <a:t> </a:t>
            </a:r>
            <a:r>
              <a:rPr spc="-65" dirty="0"/>
              <a:t>longest</a:t>
            </a:r>
            <a:r>
              <a:rPr spc="-55" dirty="0"/>
              <a:t> </a:t>
            </a:r>
            <a:r>
              <a:rPr spc="-10" dirty="0"/>
              <a:t>rental</a:t>
            </a:r>
            <a:r>
              <a:rPr spc="-145" dirty="0"/>
              <a:t> </a:t>
            </a:r>
            <a:r>
              <a:rPr spc="-15" dirty="0"/>
              <a:t>duration?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13570" y="2211763"/>
            <a:ext cx="4248785" cy="1324610"/>
            <a:chOff x="613570" y="2211763"/>
            <a:chExt cx="4248785" cy="1324610"/>
          </a:xfrm>
        </p:grpSpPr>
        <p:sp>
          <p:nvSpPr>
            <p:cNvPr id="6" name="object 6"/>
            <p:cNvSpPr/>
            <p:nvPr/>
          </p:nvSpPr>
          <p:spPr>
            <a:xfrm>
              <a:off x="642937" y="2662301"/>
              <a:ext cx="4182110" cy="838200"/>
            </a:xfrm>
            <a:custGeom>
              <a:avLst/>
              <a:gdLst/>
              <a:ahLst/>
              <a:cxnLst/>
              <a:rect l="l" t="t" r="r" b="b"/>
              <a:pathLst>
                <a:path w="4182110" h="838200">
                  <a:moveTo>
                    <a:pt x="0" y="838200"/>
                  </a:moveTo>
                  <a:lnTo>
                    <a:pt x="4181538" y="838200"/>
                  </a:lnTo>
                </a:path>
                <a:path w="4182110" h="838200">
                  <a:moveTo>
                    <a:pt x="0" y="628650"/>
                  </a:moveTo>
                  <a:lnTo>
                    <a:pt x="4181538" y="628650"/>
                  </a:lnTo>
                </a:path>
                <a:path w="4182110" h="838200">
                  <a:moveTo>
                    <a:pt x="0" y="419100"/>
                  </a:moveTo>
                  <a:lnTo>
                    <a:pt x="4181538" y="419100"/>
                  </a:lnTo>
                </a:path>
                <a:path w="4182110" h="838200">
                  <a:moveTo>
                    <a:pt x="0" y="209550"/>
                  </a:moveTo>
                  <a:lnTo>
                    <a:pt x="4181538" y="209550"/>
                  </a:lnTo>
                </a:path>
                <a:path w="4182110" h="838200">
                  <a:moveTo>
                    <a:pt x="0" y="0"/>
                  </a:moveTo>
                  <a:lnTo>
                    <a:pt x="4181538" y="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570" y="2211763"/>
              <a:ext cx="4248184" cy="132398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642937" y="2033651"/>
            <a:ext cx="4182110" cy="0"/>
          </a:xfrm>
          <a:custGeom>
            <a:avLst/>
            <a:gdLst/>
            <a:ahLst/>
            <a:cxnLst/>
            <a:rect l="l" t="t" r="r" b="b"/>
            <a:pathLst>
              <a:path w="4182110">
                <a:moveTo>
                  <a:pt x="0" y="0"/>
                </a:moveTo>
                <a:lnTo>
                  <a:pt x="4181538" y="0"/>
                </a:lnTo>
              </a:path>
            </a:pathLst>
          </a:custGeom>
          <a:ln w="953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2937" y="3710051"/>
            <a:ext cx="4182110" cy="0"/>
          </a:xfrm>
          <a:custGeom>
            <a:avLst/>
            <a:gdLst/>
            <a:ahLst/>
            <a:cxnLst/>
            <a:rect l="l" t="t" r="r" b="b"/>
            <a:pathLst>
              <a:path w="4182110">
                <a:moveTo>
                  <a:pt x="0" y="0"/>
                </a:moveTo>
                <a:lnTo>
                  <a:pt x="4181538" y="0"/>
                </a:lnTo>
              </a:path>
            </a:pathLst>
          </a:custGeom>
          <a:ln w="953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262" y="3762057"/>
            <a:ext cx="4333875" cy="22288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900" spc="25" dirty="0">
                <a:solidFill>
                  <a:srgbClr val="585858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20"/>
              </a:spcBef>
            </a:pPr>
            <a:r>
              <a:rPr sz="900" spc="25" dirty="0">
                <a:solidFill>
                  <a:srgbClr val="585858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900" spc="25" dirty="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900" spc="25" dirty="0">
                <a:solidFill>
                  <a:srgbClr val="585858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20"/>
              </a:spcBef>
            </a:pPr>
            <a:r>
              <a:rPr sz="900" spc="25" dirty="0">
                <a:solidFill>
                  <a:srgbClr val="585858"/>
                </a:solidFill>
                <a:latin typeface="Arial"/>
                <a:cs typeface="Arial"/>
              </a:rPr>
              <a:t>61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900" spc="25" dirty="0">
                <a:solidFill>
                  <a:srgbClr val="585858"/>
                </a:solidFill>
                <a:latin typeface="Arial"/>
                <a:cs typeface="Arial"/>
              </a:rPr>
              <a:t>73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20"/>
              </a:spcBef>
            </a:pPr>
            <a:r>
              <a:rPr sz="900" spc="25" dirty="0">
                <a:solidFill>
                  <a:srgbClr val="585858"/>
                </a:solidFill>
                <a:latin typeface="Arial"/>
                <a:cs typeface="Arial"/>
              </a:rPr>
              <a:t>85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900" spc="25" dirty="0">
                <a:solidFill>
                  <a:srgbClr val="585858"/>
                </a:solidFill>
                <a:latin typeface="Arial"/>
                <a:cs typeface="Arial"/>
              </a:rPr>
              <a:t>97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109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121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133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145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157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169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181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193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205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217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229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241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253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265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277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289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301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313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325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337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349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361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6854" algn="ctr">
              <a:lnSpc>
                <a:spcPct val="100000"/>
              </a:lnSpc>
              <a:spcBef>
                <a:spcPts val="125"/>
              </a:spcBef>
            </a:pPr>
            <a:r>
              <a:rPr dirty="0"/>
              <a:t>Rental </a:t>
            </a:r>
            <a:r>
              <a:rPr spc="-5" dirty="0"/>
              <a:t>Duration </a:t>
            </a:r>
            <a:r>
              <a:rPr spc="-15" dirty="0"/>
              <a:t>and </a:t>
            </a:r>
            <a:r>
              <a:rPr spc="-5" dirty="0"/>
              <a:t>Standard</a:t>
            </a:r>
            <a:r>
              <a:rPr spc="20" dirty="0"/>
              <a:t> </a:t>
            </a:r>
            <a:r>
              <a:rPr spc="-5" dirty="0"/>
              <a:t>Quartiles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4387850" algn="l"/>
              </a:tabLst>
            </a:pPr>
            <a:r>
              <a:rPr sz="900" dirty="0"/>
              <a:t>8  </a:t>
            </a:r>
            <a:r>
              <a:rPr sz="900" spc="50" dirty="0"/>
              <a:t> </a:t>
            </a:r>
            <a:r>
              <a:rPr sz="900" u="sng" dirty="0">
                <a:uFill>
                  <a:solidFill>
                    <a:srgbClr val="D9D9D9"/>
                  </a:solidFill>
                </a:uFill>
              </a:rPr>
              <a:t> 	</a:t>
            </a:r>
            <a:endParaRPr sz="900"/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4387850" algn="l"/>
              </a:tabLst>
            </a:pPr>
            <a:r>
              <a:rPr sz="900" dirty="0"/>
              <a:t>7  </a:t>
            </a:r>
            <a:r>
              <a:rPr sz="900" spc="50" dirty="0"/>
              <a:t> </a:t>
            </a:r>
            <a:r>
              <a:rPr sz="900" u="sng" dirty="0">
                <a:uFill>
                  <a:solidFill>
                    <a:srgbClr val="D9D9D9"/>
                  </a:solidFill>
                </a:uFill>
              </a:rPr>
              <a:t> 	</a:t>
            </a:r>
            <a:endParaRPr sz="900"/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900" dirty="0"/>
              <a:t>6</a:t>
            </a:r>
            <a:endParaRPr sz="900"/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900" dirty="0"/>
              <a:t>5</a:t>
            </a:r>
            <a:endParaRPr sz="900"/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900" spc="-5" dirty="0"/>
              <a:t>4</a:t>
            </a:r>
            <a:endParaRPr sz="900"/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900" dirty="0"/>
              <a:t>3</a:t>
            </a:r>
            <a:endParaRPr sz="900"/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900" spc="-5" dirty="0"/>
              <a:t>2</a:t>
            </a:r>
            <a:endParaRPr sz="900"/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900" dirty="0"/>
              <a:t>1</a:t>
            </a:r>
            <a:endParaRPr sz="900"/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900" spc="-5" dirty="0"/>
              <a:t>0</a:t>
            </a:r>
            <a:endParaRPr sz="900"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9300" y="4119557"/>
            <a:ext cx="238125" cy="666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776476" y="4066857"/>
            <a:ext cx="784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900" spc="4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900" spc="-5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l_</a:t>
            </a:r>
            <a:r>
              <a:rPr sz="900" spc="-5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900" spc="-3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900" spc="-5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38501" y="4119557"/>
            <a:ext cx="238125" cy="666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995295" y="4066857"/>
            <a:ext cx="9080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standard_quartile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837" y="39131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42050" y="4152488"/>
            <a:ext cx="126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265365" y="2763584"/>
            <a:ext cx="128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No. of Days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9125" y="17270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7099" y="1230659"/>
            <a:ext cx="180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Duration per Day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6778" y="1469072"/>
            <a:ext cx="3411220" cy="25442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6300"/>
              </a:lnSpc>
              <a:spcBef>
                <a:spcPts val="95"/>
              </a:spcBef>
            </a:pPr>
            <a:r>
              <a:rPr sz="2400" spc="-30" dirty="0">
                <a:solidFill>
                  <a:srgbClr val="585858"/>
                </a:solidFill>
                <a:latin typeface="Lucida Sans"/>
                <a:cs typeface="Lucida Sans"/>
              </a:rPr>
              <a:t>&lt;In</a:t>
            </a:r>
            <a:r>
              <a:rPr sz="2400" spc="-12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Lucida Sans"/>
                <a:cs typeface="Lucida Sans"/>
              </a:rPr>
              <a:t>the</a:t>
            </a:r>
            <a:r>
              <a:rPr sz="2400" spc="-12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Lucida Sans"/>
                <a:cs typeface="Lucida Sans"/>
              </a:rPr>
              <a:t>4</a:t>
            </a:r>
            <a:r>
              <a:rPr sz="2000" spc="-60" baseline="27777" dirty="0">
                <a:solidFill>
                  <a:srgbClr val="585858"/>
                </a:solidFill>
                <a:latin typeface="Lucida Sans"/>
                <a:cs typeface="Lucida Sans"/>
              </a:rPr>
              <a:t>th</a:t>
            </a:r>
            <a:r>
              <a:rPr sz="2000" spc="82" baseline="27777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Lucida Sans"/>
                <a:cs typeface="Lucida Sans"/>
              </a:rPr>
              <a:t>quartile</a:t>
            </a:r>
            <a:r>
              <a:rPr sz="2400" spc="-19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Lucida Sans"/>
                <a:cs typeface="Lucida Sans"/>
              </a:rPr>
              <a:t>of</a:t>
            </a:r>
            <a:r>
              <a:rPr sz="2400" spc="-18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Lucida Sans"/>
                <a:cs typeface="Lucida Sans"/>
              </a:rPr>
              <a:t>longest</a:t>
            </a:r>
            <a:r>
              <a:rPr sz="2400" spc="-204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585858"/>
                </a:solidFill>
                <a:latin typeface="Lucida Sans"/>
                <a:cs typeface="Lucida Sans"/>
              </a:rPr>
              <a:t>rented</a:t>
            </a:r>
            <a:r>
              <a:rPr sz="24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Lucida Sans"/>
                <a:cs typeface="Lucida Sans"/>
              </a:rPr>
              <a:t>out  </a:t>
            </a:r>
            <a:r>
              <a:rPr sz="2400" spc="-15" dirty="0">
                <a:solidFill>
                  <a:srgbClr val="585858"/>
                </a:solidFill>
                <a:latin typeface="Lucida Sans"/>
                <a:cs typeface="Lucida Sans"/>
              </a:rPr>
              <a:t>movies,</a:t>
            </a:r>
            <a:r>
              <a:rPr sz="2400" spc="-19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Lucida Sans"/>
                <a:cs typeface="Lucida Sans"/>
              </a:rPr>
              <a:t>‘Animation’</a:t>
            </a:r>
            <a:r>
              <a:rPr sz="2400" spc="-23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20" dirty="0">
                <a:solidFill>
                  <a:srgbClr val="585858"/>
                </a:solidFill>
                <a:latin typeface="Lucida Sans"/>
                <a:cs typeface="Lucida Sans"/>
              </a:rPr>
              <a:t>and</a:t>
            </a:r>
            <a:r>
              <a:rPr sz="2400" spc="-19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Lucida Sans"/>
                <a:cs typeface="Lucida Sans"/>
              </a:rPr>
              <a:t>‘Family’</a:t>
            </a:r>
            <a:r>
              <a:rPr sz="2400" spc="-23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"/>
                <a:cs typeface="Lucida Sans"/>
              </a:rPr>
              <a:t>movies  </a:t>
            </a:r>
            <a:r>
              <a:rPr sz="2400" spc="30" dirty="0">
                <a:solidFill>
                  <a:srgbClr val="585858"/>
                </a:solidFill>
                <a:latin typeface="Lucida Sans"/>
                <a:cs typeface="Lucida Sans"/>
              </a:rPr>
              <a:t>were</a:t>
            </a:r>
            <a:r>
              <a:rPr sz="24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Lucida Sans"/>
                <a:cs typeface="Lucida Sans"/>
              </a:rPr>
              <a:t>the</a:t>
            </a:r>
            <a:r>
              <a:rPr sz="2400" spc="-19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Lucida Sans"/>
                <a:cs typeface="Lucida Sans"/>
              </a:rPr>
              <a:t>most</a:t>
            </a:r>
            <a:r>
              <a:rPr sz="2400" spc="-12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Lucida Sans"/>
                <a:cs typeface="Lucida Sans"/>
              </a:rPr>
              <a:t>popular</a:t>
            </a:r>
            <a:r>
              <a:rPr sz="2400"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Lucida Sans"/>
                <a:cs typeface="Lucida Sans"/>
              </a:rPr>
              <a:t>genre.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00100"/>
          </a:xfrm>
          <a:custGeom>
            <a:avLst/>
            <a:gdLst/>
            <a:ahLst/>
            <a:cxnLst/>
            <a:rect l="l" t="t" r="r" b="b"/>
            <a:pathLst>
              <a:path w="9144000" h="800100">
                <a:moveTo>
                  <a:pt x="9144000" y="0"/>
                </a:moveTo>
                <a:lnTo>
                  <a:pt x="0" y="0"/>
                </a:lnTo>
                <a:lnTo>
                  <a:pt x="0" y="800100"/>
                </a:lnTo>
                <a:lnTo>
                  <a:pt x="9144000" y="8001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53340" y="93972"/>
            <a:ext cx="9037320" cy="6336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30480" indent="180975">
              <a:lnSpc>
                <a:spcPct val="102499"/>
              </a:lnSpc>
              <a:spcBef>
                <a:spcPts val="45"/>
              </a:spcBef>
            </a:pPr>
            <a:r>
              <a:rPr sz="2000" spc="-90" dirty="0" smtClean="0"/>
              <a:t>Q3</a:t>
            </a:r>
            <a:r>
              <a:rPr sz="2000" spc="-90" dirty="0"/>
              <a:t>: </a:t>
            </a:r>
            <a:r>
              <a:rPr sz="2000" dirty="0"/>
              <a:t>Which </a:t>
            </a:r>
            <a:r>
              <a:rPr sz="2000" spc="-30" dirty="0"/>
              <a:t>genre </a:t>
            </a:r>
            <a:r>
              <a:rPr sz="2000" spc="-55" dirty="0"/>
              <a:t>of </a:t>
            </a:r>
            <a:r>
              <a:rPr sz="2000" spc="-35" dirty="0"/>
              <a:t>movie </a:t>
            </a:r>
            <a:r>
              <a:rPr sz="2000" spc="25" dirty="0"/>
              <a:t>were </a:t>
            </a:r>
            <a:r>
              <a:rPr sz="2000" spc="-40" dirty="0"/>
              <a:t>most checked </a:t>
            </a:r>
            <a:r>
              <a:rPr sz="2000" spc="-25" dirty="0" smtClean="0"/>
              <a:t>out</a:t>
            </a:r>
            <a:r>
              <a:rPr lang="en-US" sz="2000" spc="-25" dirty="0" smtClean="0"/>
              <a:t> </a:t>
            </a:r>
            <a:r>
              <a:rPr sz="2000" spc="-570" dirty="0" smtClean="0"/>
              <a:t> </a:t>
            </a:r>
            <a:r>
              <a:rPr sz="2000" spc="-65" dirty="0"/>
              <a:t>in </a:t>
            </a:r>
            <a:r>
              <a:rPr lang="en-US" sz="2000" spc="-65" dirty="0" smtClean="0"/>
              <a:t>t</a:t>
            </a:r>
            <a:r>
              <a:rPr sz="2000" spc="-5" dirty="0" smtClean="0"/>
              <a:t>he </a:t>
            </a:r>
            <a:r>
              <a:rPr sz="2000" spc="-60" dirty="0"/>
              <a:t>4</a:t>
            </a:r>
            <a:r>
              <a:rPr sz="2000" spc="-89" baseline="24024" dirty="0"/>
              <a:t>th </a:t>
            </a:r>
            <a:r>
              <a:rPr sz="2000" spc="-30" dirty="0"/>
              <a:t>quartile </a:t>
            </a:r>
            <a:r>
              <a:rPr sz="2000" spc="-55" dirty="0"/>
              <a:t>of </a:t>
            </a:r>
            <a:r>
              <a:rPr lang="en-US" sz="2000" spc="-55" dirty="0"/>
              <a:t> </a:t>
            </a:r>
            <a:r>
              <a:rPr lang="en-US" sz="2000" spc="-55" dirty="0" smtClean="0"/>
              <a:t> 	</a:t>
            </a:r>
            <a:r>
              <a:rPr sz="2000" spc="-10" dirty="0" smtClean="0"/>
              <a:t>rental</a:t>
            </a:r>
            <a:r>
              <a:rPr sz="2000" spc="-185" dirty="0" smtClean="0"/>
              <a:t> </a:t>
            </a:r>
            <a:r>
              <a:rPr sz="2000" spc="-15" dirty="0"/>
              <a:t>duration?</a:t>
            </a:r>
            <a:endParaRPr sz="20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19225"/>
            <a:ext cx="4857750" cy="307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249730" y="2843452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878435" y="23100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7793" y="3486149"/>
            <a:ext cx="125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Quartile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498248" y="3460501"/>
            <a:ext cx="147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2178" y="1469072"/>
            <a:ext cx="3385820" cy="12684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>
                <a:solidFill>
                  <a:srgbClr val="585858"/>
                </a:solidFill>
                <a:latin typeface="Lucida Sans"/>
                <a:cs typeface="Lucida Sans"/>
              </a:rPr>
              <a:t>&lt;Both</a:t>
            </a:r>
            <a:r>
              <a:rPr spc="-13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pc="-10" dirty="0">
                <a:solidFill>
                  <a:srgbClr val="585858"/>
                </a:solidFill>
                <a:latin typeface="Lucida Sans"/>
                <a:cs typeface="Lucida Sans"/>
              </a:rPr>
              <a:t>stores</a:t>
            </a:r>
            <a:r>
              <a:rPr spc="-15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pc="10" dirty="0">
                <a:solidFill>
                  <a:srgbClr val="585858"/>
                </a:solidFill>
                <a:latin typeface="Lucida Sans"/>
                <a:cs typeface="Lucida Sans"/>
              </a:rPr>
              <a:t>performed</a:t>
            </a:r>
            <a:r>
              <a:rPr spc="-195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pc="-20" dirty="0">
                <a:solidFill>
                  <a:srgbClr val="585858"/>
                </a:solidFill>
                <a:latin typeface="Lucida Sans"/>
                <a:cs typeface="Lucida Sans"/>
              </a:rPr>
              <a:t>similar</a:t>
            </a:r>
            <a:r>
              <a:rPr spc="-204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pc="-15" dirty="0">
                <a:solidFill>
                  <a:srgbClr val="585858"/>
                </a:solidFill>
                <a:latin typeface="Lucida Sans"/>
                <a:cs typeface="Lucida Sans"/>
              </a:rPr>
              <a:t>in</a:t>
            </a:r>
            <a:r>
              <a:rPr spc="-200" dirty="0">
                <a:solidFill>
                  <a:srgbClr val="585858"/>
                </a:solidFill>
                <a:latin typeface="Lucida Sans"/>
                <a:cs typeface="Lucida Sans"/>
              </a:rPr>
              <a:t> </a:t>
            </a:r>
            <a:r>
              <a:rPr spc="15" dirty="0">
                <a:solidFill>
                  <a:srgbClr val="585858"/>
                </a:solidFill>
                <a:latin typeface="Lucida Sans"/>
                <a:cs typeface="Lucida Sans"/>
              </a:rPr>
              <a:t>terms  </a:t>
            </a:r>
            <a:r>
              <a:rPr spc="-35" dirty="0">
                <a:solidFill>
                  <a:srgbClr val="585858"/>
                </a:solidFill>
                <a:latin typeface="Lucida Sans"/>
                <a:cs typeface="Lucida Sans"/>
              </a:rPr>
              <a:t>of </a:t>
            </a:r>
            <a:r>
              <a:rPr spc="10" dirty="0">
                <a:solidFill>
                  <a:srgbClr val="585858"/>
                </a:solidFill>
                <a:latin typeface="Lucida Sans"/>
                <a:cs typeface="Lucida Sans"/>
              </a:rPr>
              <a:t>rentals </a:t>
            </a:r>
            <a:r>
              <a:rPr spc="-15" dirty="0">
                <a:solidFill>
                  <a:srgbClr val="585858"/>
                </a:solidFill>
                <a:latin typeface="Lucida Sans"/>
                <a:cs typeface="Lucida Sans"/>
              </a:rPr>
              <a:t>in </a:t>
            </a:r>
            <a:r>
              <a:rPr spc="-5" dirty="0">
                <a:solidFill>
                  <a:srgbClr val="585858"/>
                </a:solidFill>
                <a:latin typeface="Lucida Sans"/>
                <a:cs typeface="Lucida Sans"/>
              </a:rPr>
              <a:t>both </a:t>
            </a:r>
            <a:r>
              <a:rPr spc="-20" dirty="0">
                <a:solidFill>
                  <a:srgbClr val="585858"/>
                </a:solidFill>
                <a:latin typeface="Lucida Sans"/>
                <a:cs typeface="Lucida Sans"/>
              </a:rPr>
              <a:t>July </a:t>
            </a:r>
            <a:r>
              <a:rPr spc="20" dirty="0">
                <a:solidFill>
                  <a:srgbClr val="585858"/>
                </a:solidFill>
                <a:latin typeface="Lucida Sans"/>
                <a:cs typeface="Lucida Sans"/>
              </a:rPr>
              <a:t>and </a:t>
            </a:r>
            <a:r>
              <a:rPr spc="-35" dirty="0">
                <a:solidFill>
                  <a:srgbClr val="585858"/>
                </a:solidFill>
                <a:latin typeface="Lucida Sans"/>
                <a:cs typeface="Lucida Sans"/>
              </a:rPr>
              <a:t>August of  </a:t>
            </a:r>
            <a:r>
              <a:rPr spc="-60" dirty="0">
                <a:solidFill>
                  <a:srgbClr val="585858"/>
                </a:solidFill>
                <a:latin typeface="Lucida Sans"/>
                <a:cs typeface="Lucida Sans"/>
              </a:rPr>
              <a:t>2005&gt;</a:t>
            </a:r>
            <a:endParaRPr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2178" y="2862262"/>
            <a:ext cx="3230245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data is from what I jotted down earlier while I was doing the project </a:t>
            </a:r>
            <a:endParaRPr sz="1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800100"/>
          </a:xfrm>
          <a:custGeom>
            <a:avLst/>
            <a:gdLst/>
            <a:ahLst/>
            <a:cxnLst/>
            <a:rect l="l" t="t" r="r" b="b"/>
            <a:pathLst>
              <a:path w="9144000" h="800100">
                <a:moveTo>
                  <a:pt x="9144000" y="0"/>
                </a:moveTo>
                <a:lnTo>
                  <a:pt x="0" y="0"/>
                </a:lnTo>
                <a:lnTo>
                  <a:pt x="0" y="800100"/>
                </a:lnTo>
                <a:lnTo>
                  <a:pt x="9144000" y="8001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40" y="37846"/>
            <a:ext cx="8986520" cy="75918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5"/>
              </a:spcBef>
            </a:pPr>
            <a:r>
              <a:rPr sz="2400" spc="-90" dirty="0"/>
              <a:t>Q4:</a:t>
            </a:r>
            <a:r>
              <a:rPr sz="2400" spc="-110" dirty="0"/>
              <a:t> </a:t>
            </a:r>
            <a:r>
              <a:rPr sz="2400" dirty="0"/>
              <a:t>How</a:t>
            </a:r>
            <a:r>
              <a:rPr sz="2400" spc="-35" dirty="0"/>
              <a:t> </a:t>
            </a:r>
            <a:r>
              <a:rPr sz="2400" dirty="0"/>
              <a:t>many</a:t>
            </a:r>
            <a:r>
              <a:rPr sz="2400" spc="-170" dirty="0"/>
              <a:t> </a:t>
            </a:r>
            <a:r>
              <a:rPr sz="2400" spc="-25" dirty="0"/>
              <a:t>rentals</a:t>
            </a:r>
            <a:r>
              <a:rPr sz="2400" spc="-90" dirty="0"/>
              <a:t> </a:t>
            </a:r>
            <a:r>
              <a:rPr sz="2400" spc="-55" dirty="0"/>
              <a:t>did</a:t>
            </a:r>
            <a:r>
              <a:rPr sz="2400" spc="-100" dirty="0"/>
              <a:t> </a:t>
            </a:r>
            <a:r>
              <a:rPr sz="2400" spc="5" dirty="0"/>
              <a:t>each</a:t>
            </a:r>
            <a:r>
              <a:rPr sz="2400" spc="-175" dirty="0"/>
              <a:t> </a:t>
            </a:r>
            <a:r>
              <a:rPr sz="2400" spc="-25" dirty="0"/>
              <a:t>store</a:t>
            </a:r>
            <a:r>
              <a:rPr sz="2400" spc="-35" dirty="0"/>
              <a:t> </a:t>
            </a:r>
            <a:r>
              <a:rPr sz="2400" spc="-30" dirty="0"/>
              <a:t>process</a:t>
            </a:r>
            <a:r>
              <a:rPr sz="2400" spc="-170" dirty="0"/>
              <a:t> </a:t>
            </a:r>
            <a:r>
              <a:rPr sz="2400" spc="-60" dirty="0"/>
              <a:t>in</a:t>
            </a:r>
            <a:r>
              <a:rPr sz="2400" spc="-105" dirty="0"/>
              <a:t> </a:t>
            </a:r>
            <a:r>
              <a:rPr sz="2400" spc="-65" dirty="0"/>
              <a:t>July  </a:t>
            </a:r>
            <a:r>
              <a:rPr sz="2400" spc="10" dirty="0"/>
              <a:t>and </a:t>
            </a:r>
            <a:r>
              <a:rPr lang="en-US" sz="2400" spc="10" dirty="0" smtClean="0"/>
              <a:t>	</a:t>
            </a:r>
            <a:r>
              <a:rPr sz="2400" spc="-80" dirty="0" smtClean="0"/>
              <a:t>August </a:t>
            </a:r>
            <a:r>
              <a:rPr sz="2400" spc="-55" dirty="0"/>
              <a:t>of</a:t>
            </a:r>
            <a:r>
              <a:rPr sz="2400" spc="-325" dirty="0"/>
              <a:t> </a:t>
            </a:r>
            <a:r>
              <a:rPr sz="2400" spc="-125" dirty="0"/>
              <a:t>2005?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09307" y="2305050"/>
            <a:ext cx="4097020" cy="1619885"/>
            <a:chOff x="809307" y="2305050"/>
            <a:chExt cx="4097020" cy="1619885"/>
          </a:xfrm>
        </p:grpSpPr>
        <p:sp>
          <p:nvSpPr>
            <p:cNvPr id="7" name="object 7"/>
            <p:cNvSpPr/>
            <p:nvPr/>
          </p:nvSpPr>
          <p:spPr>
            <a:xfrm>
              <a:off x="814387" y="3548125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30">
                  <a:moveTo>
                    <a:pt x="0" y="0"/>
                  </a:moveTo>
                  <a:lnTo>
                    <a:pt x="214312" y="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4387" y="2462276"/>
              <a:ext cx="214629" cy="866775"/>
            </a:xfrm>
            <a:custGeom>
              <a:avLst/>
              <a:gdLst/>
              <a:ahLst/>
              <a:cxnLst/>
              <a:rect l="l" t="t" r="r" b="b"/>
              <a:pathLst>
                <a:path w="214630" h="866775">
                  <a:moveTo>
                    <a:pt x="0" y="866775"/>
                  </a:moveTo>
                  <a:lnTo>
                    <a:pt x="214312" y="866775"/>
                  </a:lnTo>
                </a:path>
                <a:path w="214630" h="866775">
                  <a:moveTo>
                    <a:pt x="0" y="647700"/>
                  </a:moveTo>
                  <a:lnTo>
                    <a:pt x="214312" y="647700"/>
                  </a:lnTo>
                </a:path>
                <a:path w="214630" h="866775">
                  <a:moveTo>
                    <a:pt x="0" y="438150"/>
                  </a:moveTo>
                  <a:lnTo>
                    <a:pt x="214312" y="438150"/>
                  </a:lnTo>
                </a:path>
                <a:path w="214630" h="866775">
                  <a:moveTo>
                    <a:pt x="0" y="219075"/>
                  </a:moveTo>
                  <a:lnTo>
                    <a:pt x="214312" y="219075"/>
                  </a:lnTo>
                </a:path>
                <a:path w="214630" h="866775">
                  <a:moveTo>
                    <a:pt x="0" y="0"/>
                  </a:moveTo>
                  <a:lnTo>
                    <a:pt x="214312" y="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8699" y="2324100"/>
              <a:ext cx="295275" cy="1438275"/>
            </a:xfrm>
            <a:custGeom>
              <a:avLst/>
              <a:gdLst/>
              <a:ahLst/>
              <a:cxnLst/>
              <a:rect l="l" t="t" r="r" b="b"/>
              <a:pathLst>
                <a:path w="295275" h="1438275">
                  <a:moveTo>
                    <a:pt x="295275" y="0"/>
                  </a:moveTo>
                  <a:lnTo>
                    <a:pt x="0" y="0"/>
                  </a:lnTo>
                  <a:lnTo>
                    <a:pt x="0" y="1438275"/>
                  </a:lnTo>
                  <a:lnTo>
                    <a:pt x="295275" y="1438275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9250" y="3548125"/>
              <a:ext cx="1457325" cy="0"/>
            </a:xfrm>
            <a:custGeom>
              <a:avLst/>
              <a:gdLst/>
              <a:ahLst/>
              <a:cxnLst/>
              <a:rect l="l" t="t" r="r" b="b"/>
              <a:pathLst>
                <a:path w="1457325">
                  <a:moveTo>
                    <a:pt x="0" y="0"/>
                  </a:moveTo>
                  <a:lnTo>
                    <a:pt x="1457325" y="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9250" y="2681350"/>
              <a:ext cx="1457325" cy="647700"/>
            </a:xfrm>
            <a:custGeom>
              <a:avLst/>
              <a:gdLst/>
              <a:ahLst/>
              <a:cxnLst/>
              <a:rect l="l" t="t" r="r" b="b"/>
              <a:pathLst>
                <a:path w="1457325" h="647700">
                  <a:moveTo>
                    <a:pt x="0" y="647700"/>
                  </a:moveTo>
                  <a:lnTo>
                    <a:pt x="1457325" y="647700"/>
                  </a:lnTo>
                </a:path>
                <a:path w="1457325" h="647700">
                  <a:moveTo>
                    <a:pt x="0" y="428625"/>
                  </a:moveTo>
                  <a:lnTo>
                    <a:pt x="1457325" y="428625"/>
                  </a:lnTo>
                </a:path>
                <a:path w="1457325" h="647700">
                  <a:moveTo>
                    <a:pt x="0" y="219075"/>
                  </a:moveTo>
                  <a:lnTo>
                    <a:pt x="1457325" y="219075"/>
                  </a:lnTo>
                </a:path>
                <a:path w="1457325" h="647700">
                  <a:moveTo>
                    <a:pt x="0" y="0"/>
                  </a:moveTo>
                  <a:lnTo>
                    <a:pt x="1457325" y="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6574" y="2552700"/>
              <a:ext cx="285750" cy="1209675"/>
            </a:xfrm>
            <a:custGeom>
              <a:avLst/>
              <a:gdLst/>
              <a:ahLst/>
              <a:cxnLst/>
              <a:rect l="l" t="t" r="r" b="b"/>
              <a:pathLst>
                <a:path w="285750" h="1209675">
                  <a:moveTo>
                    <a:pt x="285750" y="0"/>
                  </a:moveTo>
                  <a:lnTo>
                    <a:pt x="0" y="0"/>
                  </a:lnTo>
                  <a:lnTo>
                    <a:pt x="0" y="1209675"/>
                  </a:lnTo>
                  <a:lnTo>
                    <a:pt x="285750" y="1209675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9250" y="2462276"/>
              <a:ext cx="3281679" cy="0"/>
            </a:xfrm>
            <a:custGeom>
              <a:avLst/>
              <a:gdLst/>
              <a:ahLst/>
              <a:cxnLst/>
              <a:rect l="l" t="t" r="r" b="b"/>
              <a:pathLst>
                <a:path w="3281679">
                  <a:moveTo>
                    <a:pt x="0" y="0"/>
                  </a:moveTo>
                  <a:lnTo>
                    <a:pt x="3281426" y="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3975" y="2305050"/>
              <a:ext cx="295275" cy="1457325"/>
            </a:xfrm>
            <a:custGeom>
              <a:avLst/>
              <a:gdLst/>
              <a:ahLst/>
              <a:cxnLst/>
              <a:rect l="l" t="t" r="r" b="b"/>
              <a:pathLst>
                <a:path w="295275" h="1457325">
                  <a:moveTo>
                    <a:pt x="295275" y="0"/>
                  </a:moveTo>
                  <a:lnTo>
                    <a:pt x="0" y="0"/>
                  </a:lnTo>
                  <a:lnTo>
                    <a:pt x="0" y="1457325"/>
                  </a:lnTo>
                  <a:lnTo>
                    <a:pt x="295275" y="1457325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7599" y="3548125"/>
              <a:ext cx="1243330" cy="0"/>
            </a:xfrm>
            <a:custGeom>
              <a:avLst/>
              <a:gdLst/>
              <a:ahLst/>
              <a:cxnLst/>
              <a:rect l="l" t="t" r="r" b="b"/>
              <a:pathLst>
                <a:path w="1243329">
                  <a:moveTo>
                    <a:pt x="0" y="0"/>
                  </a:moveTo>
                  <a:lnTo>
                    <a:pt x="1243076" y="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599" y="2681350"/>
              <a:ext cx="1243330" cy="647700"/>
            </a:xfrm>
            <a:custGeom>
              <a:avLst/>
              <a:gdLst/>
              <a:ahLst/>
              <a:cxnLst/>
              <a:rect l="l" t="t" r="r" b="b"/>
              <a:pathLst>
                <a:path w="1243329" h="647700">
                  <a:moveTo>
                    <a:pt x="0" y="647700"/>
                  </a:moveTo>
                  <a:lnTo>
                    <a:pt x="1243076" y="647700"/>
                  </a:lnTo>
                </a:path>
                <a:path w="1243329" h="647700">
                  <a:moveTo>
                    <a:pt x="0" y="428625"/>
                  </a:moveTo>
                  <a:lnTo>
                    <a:pt x="1243076" y="428625"/>
                  </a:lnTo>
                </a:path>
                <a:path w="1243329" h="647700">
                  <a:moveTo>
                    <a:pt x="0" y="219075"/>
                  </a:moveTo>
                  <a:lnTo>
                    <a:pt x="1243076" y="219075"/>
                  </a:lnTo>
                </a:path>
                <a:path w="1243329" h="647700">
                  <a:moveTo>
                    <a:pt x="0" y="0"/>
                  </a:moveTo>
                  <a:lnTo>
                    <a:pt x="1243076" y="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62324" y="2514600"/>
              <a:ext cx="295275" cy="1247775"/>
            </a:xfrm>
            <a:custGeom>
              <a:avLst/>
              <a:gdLst/>
              <a:ahLst/>
              <a:cxnLst/>
              <a:rect l="l" t="t" r="r" b="b"/>
              <a:pathLst>
                <a:path w="295275" h="1247775">
                  <a:moveTo>
                    <a:pt x="295275" y="0"/>
                  </a:moveTo>
                  <a:lnTo>
                    <a:pt x="0" y="0"/>
                  </a:lnTo>
                  <a:lnTo>
                    <a:pt x="0" y="1247775"/>
                  </a:lnTo>
                  <a:lnTo>
                    <a:pt x="295275" y="1247775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4387" y="3757675"/>
              <a:ext cx="4086860" cy="161925"/>
            </a:xfrm>
            <a:custGeom>
              <a:avLst/>
              <a:gdLst/>
              <a:ahLst/>
              <a:cxnLst/>
              <a:rect l="l" t="t" r="r" b="b"/>
              <a:pathLst>
                <a:path w="4086860" h="161925">
                  <a:moveTo>
                    <a:pt x="0" y="0"/>
                  </a:moveTo>
                  <a:lnTo>
                    <a:pt x="4086288" y="0"/>
                  </a:lnTo>
                </a:path>
                <a:path w="4086860" h="161925">
                  <a:moveTo>
                    <a:pt x="1019238" y="0"/>
                  </a:moveTo>
                  <a:lnTo>
                    <a:pt x="1019238" y="161861"/>
                  </a:lnTo>
                </a:path>
                <a:path w="4086860" h="161925">
                  <a:moveTo>
                    <a:pt x="3057588" y="0"/>
                  </a:moveTo>
                  <a:lnTo>
                    <a:pt x="3057588" y="161861"/>
                  </a:lnTo>
                </a:path>
                <a:path w="4086860" h="161925">
                  <a:moveTo>
                    <a:pt x="4086288" y="0"/>
                  </a:moveTo>
                  <a:lnTo>
                    <a:pt x="4086288" y="161861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14387" y="2033651"/>
            <a:ext cx="4086860" cy="0"/>
          </a:xfrm>
          <a:custGeom>
            <a:avLst/>
            <a:gdLst/>
            <a:ahLst/>
            <a:cxnLst/>
            <a:rect l="l" t="t" r="r" b="b"/>
            <a:pathLst>
              <a:path w="4086860">
                <a:moveTo>
                  <a:pt x="0" y="0"/>
                </a:moveTo>
                <a:lnTo>
                  <a:pt x="4086288" y="0"/>
                </a:lnTo>
              </a:path>
            </a:pathLst>
          </a:custGeom>
          <a:ln w="953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4387" y="3757676"/>
            <a:ext cx="1019810" cy="161925"/>
          </a:xfrm>
          <a:prstGeom prst="rect">
            <a:avLst/>
          </a:prstGeom>
          <a:ln w="9534">
            <a:solidFill>
              <a:srgbClr val="D9D9D9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5"/>
              </a:spcBef>
            </a:pPr>
            <a:r>
              <a:rPr sz="900" spc="-10" dirty="0">
                <a:solidFill>
                  <a:srgbClr val="585858"/>
                </a:solidFill>
                <a:latin typeface="Arial"/>
                <a:cs typeface="Arial"/>
              </a:rPr>
              <a:t>2005-07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2801" y="3757676"/>
            <a:ext cx="1019175" cy="161925"/>
          </a:xfrm>
          <a:prstGeom prst="rect">
            <a:avLst/>
          </a:prstGeom>
          <a:ln w="9534">
            <a:solidFill>
              <a:srgbClr val="D9D9D9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2005-08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0232" y="3914457"/>
            <a:ext cx="4316095" cy="181610"/>
            <a:chOff x="590232" y="3914457"/>
            <a:chExt cx="4316095" cy="181610"/>
          </a:xfrm>
        </p:grpSpPr>
        <p:sp>
          <p:nvSpPr>
            <p:cNvPr id="23" name="object 23"/>
            <p:cNvSpPr/>
            <p:nvPr/>
          </p:nvSpPr>
          <p:spPr>
            <a:xfrm>
              <a:off x="595312" y="3919537"/>
              <a:ext cx="4305935" cy="171450"/>
            </a:xfrm>
            <a:custGeom>
              <a:avLst/>
              <a:gdLst/>
              <a:ahLst/>
              <a:cxnLst/>
              <a:rect l="l" t="t" r="r" b="b"/>
              <a:pathLst>
                <a:path w="4305935" h="171450">
                  <a:moveTo>
                    <a:pt x="0" y="0"/>
                  </a:moveTo>
                  <a:lnTo>
                    <a:pt x="4305363" y="0"/>
                  </a:lnTo>
                </a:path>
                <a:path w="4305935" h="171450">
                  <a:moveTo>
                    <a:pt x="1238313" y="0"/>
                  </a:moveTo>
                  <a:lnTo>
                    <a:pt x="1238313" y="171450"/>
                  </a:lnTo>
                </a:path>
                <a:path w="4305935" h="171450">
                  <a:moveTo>
                    <a:pt x="1238313" y="0"/>
                  </a:moveTo>
                  <a:lnTo>
                    <a:pt x="1238313" y="171450"/>
                  </a:lnTo>
                </a:path>
                <a:path w="4305935" h="171450">
                  <a:moveTo>
                    <a:pt x="3276663" y="0"/>
                  </a:moveTo>
                  <a:lnTo>
                    <a:pt x="3276663" y="171450"/>
                  </a:lnTo>
                </a:path>
                <a:path w="4305935" h="171450">
                  <a:moveTo>
                    <a:pt x="3276663" y="0"/>
                  </a:moveTo>
                  <a:lnTo>
                    <a:pt x="3276663" y="171450"/>
                  </a:lnTo>
                </a:path>
                <a:path w="4305935" h="171450">
                  <a:moveTo>
                    <a:pt x="4305363" y="0"/>
                  </a:moveTo>
                  <a:lnTo>
                    <a:pt x="4305363" y="171450"/>
                  </a:lnTo>
                </a:path>
                <a:path w="4305935" h="171450">
                  <a:moveTo>
                    <a:pt x="4305363" y="0"/>
                  </a:moveTo>
                  <a:lnTo>
                    <a:pt x="4305363" y="17145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8174" y="39719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5312" y="3919537"/>
            <a:ext cx="219075" cy="171450"/>
          </a:xfrm>
          <a:prstGeom prst="rect">
            <a:avLst/>
          </a:prstGeom>
          <a:ln w="9534">
            <a:solidFill>
              <a:srgbClr val="D9D9D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4387" y="3919537"/>
            <a:ext cx="1019810" cy="171450"/>
          </a:xfrm>
          <a:prstGeom prst="rect">
            <a:avLst/>
          </a:prstGeom>
          <a:ln w="9534">
            <a:solidFill>
              <a:srgbClr val="D9D9D9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4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3334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2801" y="3919537"/>
            <a:ext cx="1019175" cy="171450"/>
          </a:xfrm>
          <a:prstGeom prst="rect">
            <a:avLst/>
          </a:prstGeom>
          <a:ln w="9534">
            <a:solidFill>
              <a:srgbClr val="D9D9D9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45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2801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5312" y="4086220"/>
            <a:ext cx="4310380" cy="181610"/>
            <a:chOff x="595312" y="4086220"/>
            <a:chExt cx="4310380" cy="181610"/>
          </a:xfrm>
        </p:grpSpPr>
        <p:sp>
          <p:nvSpPr>
            <p:cNvPr id="29" name="object 29"/>
            <p:cNvSpPr/>
            <p:nvPr/>
          </p:nvSpPr>
          <p:spPr>
            <a:xfrm>
              <a:off x="595312" y="4090987"/>
              <a:ext cx="4305935" cy="171450"/>
            </a:xfrm>
            <a:custGeom>
              <a:avLst/>
              <a:gdLst/>
              <a:ahLst/>
              <a:cxnLst/>
              <a:rect l="l" t="t" r="r" b="b"/>
              <a:pathLst>
                <a:path w="4305935" h="171450">
                  <a:moveTo>
                    <a:pt x="0" y="0"/>
                  </a:moveTo>
                  <a:lnTo>
                    <a:pt x="4305363" y="0"/>
                  </a:lnTo>
                </a:path>
                <a:path w="4305935" h="171450">
                  <a:moveTo>
                    <a:pt x="0" y="171450"/>
                  </a:moveTo>
                  <a:lnTo>
                    <a:pt x="4305363" y="171450"/>
                  </a:lnTo>
                </a:path>
                <a:path w="4305935" h="171450">
                  <a:moveTo>
                    <a:pt x="1238313" y="0"/>
                  </a:moveTo>
                  <a:lnTo>
                    <a:pt x="1238313" y="171450"/>
                  </a:lnTo>
                </a:path>
                <a:path w="4305935" h="171450">
                  <a:moveTo>
                    <a:pt x="1238313" y="0"/>
                  </a:moveTo>
                  <a:lnTo>
                    <a:pt x="1238313" y="171450"/>
                  </a:lnTo>
                </a:path>
                <a:path w="4305935" h="171450">
                  <a:moveTo>
                    <a:pt x="3276663" y="0"/>
                  </a:moveTo>
                  <a:lnTo>
                    <a:pt x="3276663" y="171450"/>
                  </a:lnTo>
                </a:path>
                <a:path w="4305935" h="171450">
                  <a:moveTo>
                    <a:pt x="3276663" y="0"/>
                  </a:moveTo>
                  <a:lnTo>
                    <a:pt x="3276663" y="171450"/>
                  </a:lnTo>
                </a:path>
                <a:path w="4305935" h="171450">
                  <a:moveTo>
                    <a:pt x="4305363" y="0"/>
                  </a:moveTo>
                  <a:lnTo>
                    <a:pt x="4305363" y="171450"/>
                  </a:lnTo>
                </a:path>
                <a:path w="4305935" h="171450">
                  <a:moveTo>
                    <a:pt x="4305363" y="0"/>
                  </a:moveTo>
                  <a:lnTo>
                    <a:pt x="4305363" y="17145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8175" y="41433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5312" y="4090987"/>
            <a:ext cx="219075" cy="171450"/>
          </a:xfrm>
          <a:prstGeom prst="rect">
            <a:avLst/>
          </a:prstGeom>
          <a:ln w="9534">
            <a:solidFill>
              <a:srgbClr val="D9D9D9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4387" y="4090987"/>
            <a:ext cx="1019810" cy="171450"/>
          </a:xfrm>
          <a:prstGeom prst="rect">
            <a:avLst/>
          </a:prstGeom>
          <a:ln w="9534">
            <a:solidFill>
              <a:srgbClr val="D9D9D9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4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3375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52801" y="4090987"/>
            <a:ext cx="1019175" cy="171450"/>
          </a:xfrm>
          <a:prstGeom prst="rect">
            <a:avLst/>
          </a:prstGeom>
          <a:ln w="9534">
            <a:solidFill>
              <a:srgbClr val="D9D9D9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4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2885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9127" y="3676967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992" y="2303208"/>
            <a:ext cx="280670" cy="13208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900" spc="-5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0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900" spc="-5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50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spc="-5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spc="2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620"/>
              </a:spcBef>
            </a:pPr>
            <a:r>
              <a:rPr sz="900" spc="-15" dirty="0">
                <a:solidFill>
                  <a:srgbClr val="585858"/>
                </a:solidFill>
                <a:latin typeface="Arial"/>
                <a:cs typeface="Arial"/>
              </a:rPr>
              <a:t>500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7992" y="1649666"/>
            <a:ext cx="4493895" cy="679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25"/>
              </a:spcBef>
            </a:pPr>
            <a:r>
              <a:rPr sz="1400" spc="30" dirty="0">
                <a:solidFill>
                  <a:srgbClr val="585858"/>
                </a:solidFill>
                <a:latin typeface="Arial"/>
                <a:cs typeface="Arial"/>
              </a:rPr>
              <a:t>#of</a:t>
            </a:r>
            <a:r>
              <a:rPr sz="14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Rentals</a:t>
            </a:r>
            <a:r>
              <a:rPr sz="14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585858"/>
                </a:solidFill>
                <a:latin typeface="Arial"/>
                <a:cs typeface="Arial"/>
              </a:rPr>
              <a:t>per</a:t>
            </a:r>
            <a:r>
              <a:rPr sz="14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Store</a:t>
            </a:r>
            <a:r>
              <a:rPr sz="1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"/>
                <a:cs typeface="Arial"/>
              </a:rPr>
              <a:t>2005</a:t>
            </a:r>
            <a:r>
              <a:rPr sz="14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July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585858"/>
                </a:solidFill>
                <a:latin typeface="Arial"/>
                <a:cs typeface="Arial"/>
              </a:rPr>
              <a:t>August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4480560" algn="l"/>
              </a:tabLst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4000  </a:t>
            </a:r>
            <a:r>
              <a:rPr sz="9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	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3500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9887" y="2561155"/>
            <a:ext cx="164465" cy="69088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5" dirty="0">
                <a:solidFill>
                  <a:srgbClr val="585858"/>
                </a:solidFill>
                <a:latin typeface="Arial"/>
                <a:cs typeface="Arial"/>
              </a:rPr>
              <a:t># </a:t>
            </a:r>
            <a:r>
              <a:rPr sz="95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95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85858"/>
                </a:solidFill>
                <a:latin typeface="Arial"/>
                <a:cs typeface="Arial"/>
              </a:rPr>
              <a:t>Rentals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8195" y="1733952"/>
            <a:ext cx="20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15" dirty="0" smtClean="0">
                <a:solidFill>
                  <a:srgbClr val="585858"/>
                </a:solidFill>
                <a:latin typeface="Arial"/>
                <a:cs typeface="Arial"/>
              </a:rPr>
              <a:t>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59393" y="4222258"/>
            <a:ext cx="125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Year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262</Words>
  <Application>Microsoft Office PowerPoint</Application>
  <PresentationFormat>On-screen Show (16:9)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Lucida Sans</vt:lpstr>
      <vt:lpstr>Arial</vt:lpstr>
      <vt:lpstr>Calibri</vt:lpstr>
      <vt:lpstr>Office Theme</vt:lpstr>
      <vt:lpstr>Q1: How many times were ‘Animation Movies’ rented out?</vt:lpstr>
      <vt:lpstr>Q2: What is the shortest and longest rental duration?</vt:lpstr>
      <vt:lpstr>Q3: Which genre of movie were most checked out  in the 4th quartile of    rental duration?</vt:lpstr>
      <vt:lpstr>Q4: How many rentals did each store process in July  and  August of 2005?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Q1: How many times were ‘Animation Movies’ rented out?</dc:title>
  <dc:creator>Mohit Agrawal</dc:creator>
  <cp:lastModifiedBy>Mohit Agrawal</cp:lastModifiedBy>
  <cp:revision>6</cp:revision>
  <dcterms:created xsi:type="dcterms:W3CDTF">2020-06-03T20:25:24Z</dcterms:created>
  <dcterms:modified xsi:type="dcterms:W3CDTF">2020-06-10T14:40:09Z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2020-06-07T00:00:00Z</vt:filetime>
  </property>
  <property fmtid="{D5CDD505-2E9C-101B-9397-08002B2CF9AE}" pid="3" name="LastSaved">
    <vt:filetime>2020-06-03T00:00:00Z</vt:filetime>
  </property>
</Properties>
</file>