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What is CI/CD: CI/CD is short for </a:t>
            </a:r>
            <a:r>
              <a:rPr lang="en"/>
              <a:t>continuous</a:t>
            </a:r>
            <a:r>
              <a:rPr lang="en"/>
              <a:t> integration and </a:t>
            </a:r>
            <a:r>
              <a:rPr lang="en"/>
              <a:t>continuous delivery or is it</a:t>
            </a:r>
            <a:r>
              <a:rPr lang="en"/>
              <a:t> deployment </a:t>
            </a:r>
            <a:r>
              <a:rPr lang="en"/>
              <a:t>together</a:t>
            </a:r>
            <a:r>
              <a:rPr lang="en"/>
              <a:t> we will see are they the </a:t>
            </a:r>
            <a:r>
              <a:rPr lang="en"/>
              <a:t>same thing</a:t>
            </a:r>
            <a:r>
              <a:rPr lang="en"/>
              <a:t> but </a:t>
            </a:r>
            <a:r>
              <a:rPr lang="en"/>
              <a:t>different</a:t>
            </a:r>
            <a:r>
              <a:rPr lang="en"/>
              <a:t> name and where is the </a:t>
            </a:r>
            <a:r>
              <a:rPr lang="en"/>
              <a:t>difference</a:t>
            </a:r>
            <a:r>
              <a:rPr lang="en"/>
              <a:t> </a:t>
            </a:r>
            <a:r>
              <a:rPr lang="en"/>
              <a:t>exactly</a:t>
            </a:r>
            <a:r>
              <a:rPr lang="en"/>
              <a:t> </a:t>
            </a:r>
            <a:endParaRPr/>
          </a:p>
          <a:p>
            <a:pPr indent="-317500" lvl="0" marL="457200" rtl="0" algn="l">
              <a:spcBef>
                <a:spcPts val="0"/>
              </a:spcBef>
              <a:spcAft>
                <a:spcPts val="0"/>
              </a:spcAft>
              <a:buSzPts val="1400"/>
              <a:buChar char="-"/>
            </a:pPr>
            <a:r>
              <a:rPr lang="en"/>
              <a:t>Benefits</a:t>
            </a:r>
            <a:r>
              <a:rPr lang="en"/>
              <a:t> and cost of </a:t>
            </a:r>
            <a:r>
              <a:rPr lang="en"/>
              <a:t>continuous</a:t>
            </a:r>
            <a:r>
              <a:rPr lang="en"/>
              <a:t> Integrations</a:t>
            </a:r>
            <a:endParaRPr/>
          </a:p>
          <a:p>
            <a:pPr indent="-317500" lvl="0" marL="457200" rtl="0" algn="l">
              <a:spcBef>
                <a:spcPts val="0"/>
              </a:spcBef>
              <a:spcAft>
                <a:spcPts val="0"/>
              </a:spcAft>
              <a:buClr>
                <a:schemeClr val="dk1"/>
              </a:buClr>
              <a:buSzPts val="1400"/>
              <a:buChar char="-"/>
            </a:pPr>
            <a:r>
              <a:rPr lang="en">
                <a:solidFill>
                  <a:schemeClr val="dk1"/>
                </a:solidFill>
              </a:rPr>
              <a:t>Benefits and cost of continuous delivery and deployment</a:t>
            </a:r>
            <a:endParaRPr>
              <a:solidFill>
                <a:schemeClr val="dk1"/>
              </a:solidFill>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But what does it really mean the simplest and most proper defininations it’s a set processes and techniques that helps and enable the engineering team as whole to deliver value at faster and more stable rate (Money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Continuous</a:t>
            </a:r>
            <a:r>
              <a:rPr lang="en" sz="1400">
                <a:solidFill>
                  <a:schemeClr val="dk1"/>
                </a:solidFill>
                <a:latin typeface="Raleway"/>
                <a:ea typeface="Raleway"/>
                <a:cs typeface="Raleway"/>
                <a:sym typeface="Raleway"/>
              </a:rPr>
              <a:t> integration steps can save M</a:t>
            </a:r>
            <a:r>
              <a:rPr lang="en" sz="1400">
                <a:solidFill>
                  <a:schemeClr val="dk1"/>
                </a:solidFill>
                <a:latin typeface="Raleway"/>
                <a:ea typeface="Raleway"/>
                <a:cs typeface="Raleway"/>
                <a:sym typeface="Raleway"/>
              </a:rPr>
              <a:t>oney? </a:t>
            </a:r>
            <a:endParaRPr sz="1400">
              <a:solidFill>
                <a:schemeClr val="dk1"/>
              </a:solidFill>
              <a:latin typeface="Raleway"/>
              <a:ea typeface="Raleway"/>
              <a:cs typeface="Raleway"/>
              <a:sym typeface="Raleway"/>
            </a:endParaRPr>
          </a:p>
          <a:p>
            <a:pPr indent="0" lvl="0" marL="457200" rtl="0" algn="l">
              <a:spcBef>
                <a:spcPts val="0"/>
              </a:spcBef>
              <a:spcAft>
                <a:spcPts val="0"/>
              </a:spcAft>
              <a:buNone/>
            </a:pPr>
            <a:r>
              <a:rPr lang="en" sz="1400">
                <a:solidFill>
                  <a:schemeClr val="dk1"/>
                </a:solidFill>
                <a:latin typeface="Raleway"/>
                <a:ea typeface="Raleway"/>
                <a:cs typeface="Raleway"/>
                <a:sym typeface="Raleway"/>
              </a:rPr>
              <a:t>1 - failed build in integrations step prevent wasted times on fixing issues and time almost always means money.</a:t>
            </a:r>
            <a:endParaRPr sz="1400">
              <a:solidFill>
                <a:schemeClr val="dk1"/>
              </a:solidFill>
              <a:latin typeface="Raleway"/>
              <a:ea typeface="Raleway"/>
              <a:cs typeface="Raleway"/>
              <a:sym typeface="Raleway"/>
            </a:endParaRPr>
          </a:p>
          <a:p>
            <a:pPr indent="0" lvl="0" marL="457200" rtl="0" algn="l">
              <a:spcBef>
                <a:spcPts val="0"/>
              </a:spcBef>
              <a:spcAft>
                <a:spcPts val="0"/>
              </a:spcAft>
              <a:buNone/>
            </a:pPr>
            <a:r>
              <a:rPr lang="en" sz="1400">
                <a:solidFill>
                  <a:schemeClr val="dk1"/>
                </a:solidFill>
                <a:latin typeface="Raleway"/>
                <a:ea typeface="Raleway"/>
                <a:cs typeface="Raleway"/>
                <a:sym typeface="Raleway"/>
              </a:rPr>
              <a:t>2- failed tests means no times wasted on testing and avoiding the time and cost involved in the process</a:t>
            </a:r>
            <a:endParaRPr sz="1400">
              <a:solidFill>
                <a:schemeClr val="dk1"/>
              </a:solidFill>
              <a:latin typeface="Raleway"/>
              <a:ea typeface="Raleway"/>
              <a:cs typeface="Raleway"/>
              <a:sym typeface="Raleway"/>
            </a:endParaRPr>
          </a:p>
          <a:p>
            <a:pPr indent="0" lvl="0" marL="457200" rtl="0" algn="l">
              <a:spcBef>
                <a:spcPts val="0"/>
              </a:spcBef>
              <a:spcAft>
                <a:spcPts val="0"/>
              </a:spcAft>
              <a:buNone/>
            </a:pPr>
            <a:r>
              <a:rPr lang="en" sz="1400">
                <a:solidFill>
                  <a:schemeClr val="dk1"/>
                </a:solidFill>
                <a:latin typeface="Raleway"/>
                <a:ea typeface="Raleway"/>
                <a:cs typeface="Raleway"/>
                <a:sym typeface="Raleway"/>
              </a:rPr>
              <a:t>Other things not shown directly  reducing times on code review and manually checking for security issues also translate to money saved on development process </a:t>
            </a:r>
            <a:endParaRPr sz="1400">
              <a:solidFill>
                <a:schemeClr val="dk1"/>
              </a:solidFill>
              <a:latin typeface="Raleway"/>
              <a:ea typeface="Raleway"/>
              <a:cs typeface="Raleway"/>
              <a:sym typeface="Raleway"/>
            </a:endParaRPr>
          </a:p>
          <a:p>
            <a:pPr indent="0" lvl="0" marL="457200" rtl="0" algn="l">
              <a:spcBef>
                <a:spcPts val="0"/>
              </a:spcBef>
              <a:spcAft>
                <a:spcPts val="0"/>
              </a:spcAft>
              <a:buNone/>
            </a:pPr>
            <a:r>
              <a:t/>
            </a:r>
            <a:endParaRPr b="1" sz="1400">
              <a:solidFill>
                <a:schemeClr val="dk1"/>
              </a:solidFill>
              <a:latin typeface="Raleway"/>
              <a:ea typeface="Raleway"/>
              <a:cs typeface="Raleway"/>
              <a:sym typeface="Ralewa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400"/>
              <a:t>They </a:t>
            </a:r>
            <a:r>
              <a:rPr lang="en" sz="1400"/>
              <a:t>actually</a:t>
            </a:r>
            <a:r>
              <a:rPr lang="en" sz="1400"/>
              <a:t> only </a:t>
            </a:r>
            <a:r>
              <a:rPr lang="en" sz="1400"/>
              <a:t>differ</a:t>
            </a:r>
            <a:r>
              <a:rPr lang="en" sz="1400"/>
              <a:t> on the degree of automation and how much human </a:t>
            </a:r>
            <a:r>
              <a:rPr lang="en" sz="1400"/>
              <a:t>involvement</a:t>
            </a:r>
            <a:r>
              <a:rPr lang="en" sz="1400"/>
              <a:t> will be required </a:t>
            </a:r>
            <a:r>
              <a:rPr lang="en" sz="1400"/>
              <a:t>generally</a:t>
            </a:r>
            <a:r>
              <a:rPr lang="en" sz="1400"/>
              <a:t> the less is better but not always that is true.</a:t>
            </a:r>
            <a:endParaRPr sz="1400"/>
          </a:p>
          <a:p>
            <a:pPr indent="-336550" lvl="0" marL="457200" rtl="0" algn="l">
              <a:spcBef>
                <a:spcPts val="0"/>
              </a:spcBef>
              <a:spcAft>
                <a:spcPts val="0"/>
              </a:spcAft>
              <a:buSzPts val="1700"/>
              <a:buChar char="-"/>
            </a:pPr>
            <a:r>
              <a:rPr lang="en" sz="1400"/>
              <a:t>More tests the faster the deployment or build </a:t>
            </a:r>
            <a:r>
              <a:rPr lang="en" sz="1400"/>
              <a:t>fails the less cost and resources are wasted starting from time, money and infrastructure (fail early and fail fast).</a:t>
            </a:r>
            <a:endParaRPr sz="1400"/>
          </a:p>
          <a:p>
            <a:pPr indent="-317500" lvl="0" marL="457200" rtl="0" algn="l">
              <a:spcBef>
                <a:spcPts val="0"/>
              </a:spcBef>
              <a:spcAft>
                <a:spcPts val="0"/>
              </a:spcAft>
              <a:buSzPts val="1400"/>
              <a:buChar char="-"/>
            </a:pPr>
            <a:r>
              <a:rPr lang="en" sz="1400"/>
              <a:t>Automated tasks most likely is faster than any humane possible so the faster and more frequent to deploy is the faster clients gets value (money)</a:t>
            </a:r>
            <a:endParaRPr sz="1400"/>
          </a:p>
          <a:p>
            <a:pPr indent="-317500" lvl="0" marL="457200" rtl="0" algn="l">
              <a:spcBef>
                <a:spcPts val="0"/>
              </a:spcBef>
              <a:spcAft>
                <a:spcPts val="0"/>
              </a:spcAft>
              <a:buSzPts val="1400"/>
              <a:buChar char="-"/>
            </a:pPr>
            <a:r>
              <a:rPr lang="en" sz="1400"/>
              <a:t>Reducing human interaction is similarly increase the speed of deployment no one should holds the gates for our salvation :D</a:t>
            </a:r>
            <a:endParaRPr sz="1400"/>
          </a:p>
          <a:p>
            <a:pPr indent="-317500" lvl="0" marL="457200" rtl="0" algn="l">
              <a:spcBef>
                <a:spcPts val="0"/>
              </a:spcBef>
              <a:spcAft>
                <a:spcPts val="0"/>
              </a:spcAft>
              <a:buSzPts val="1400"/>
              <a:buChar char="-"/>
            </a:pPr>
            <a:r>
              <a:rPr lang="en" sz="1400"/>
              <a:t>The ability for automated rollback means that we botched the build we need to recover before someone catch us so we can protect our money</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like any engineering </a:t>
            </a:r>
            <a:r>
              <a:rPr lang="en"/>
              <a:t>process the first difficulty that face CI/CD</a:t>
            </a:r>
            <a:r>
              <a:rPr lang="en"/>
              <a:t> is money we will need to invest </a:t>
            </a:r>
            <a:r>
              <a:rPr lang="en"/>
              <a:t>initially</a:t>
            </a:r>
            <a:r>
              <a:rPr lang="en"/>
              <a:t> to gain later :</a:t>
            </a:r>
            <a:endParaRPr/>
          </a:p>
          <a:p>
            <a:pPr indent="0" lvl="0" marL="0" rtl="0" algn="l">
              <a:spcBef>
                <a:spcPts val="0"/>
              </a:spcBef>
              <a:spcAft>
                <a:spcPts val="0"/>
              </a:spcAft>
              <a:buNone/>
            </a:pPr>
            <a:r>
              <a:rPr lang="en"/>
              <a:t>	1- Infrastructure and </a:t>
            </a:r>
            <a:r>
              <a:rPr lang="en"/>
              <a:t>license</a:t>
            </a:r>
            <a:r>
              <a:rPr lang="en"/>
              <a:t> costs while we will overall save and should gain more money </a:t>
            </a:r>
            <a:r>
              <a:rPr lang="en"/>
              <a:t>initial</a:t>
            </a:r>
            <a:r>
              <a:rPr lang="en"/>
              <a:t> investment and cost will be made first</a:t>
            </a:r>
            <a:endParaRPr/>
          </a:p>
          <a:p>
            <a:pPr indent="0" lvl="0" marL="457200" rtl="0" algn="l">
              <a:spcBef>
                <a:spcPts val="0"/>
              </a:spcBef>
              <a:spcAft>
                <a:spcPts val="0"/>
              </a:spcAft>
              <a:buNone/>
            </a:pPr>
            <a:r>
              <a:rPr lang="en"/>
              <a:t>2- Training not every team member will have the necessary knowledge at the beginning knowledge and experience is iterative process but will be rewarding later.</a:t>
            </a:r>
            <a:endParaRPr/>
          </a:p>
          <a:p>
            <a:pPr indent="0" lvl="0" marL="457200" rtl="0" algn="l">
              <a:spcBef>
                <a:spcPts val="0"/>
              </a:spcBef>
              <a:spcAft>
                <a:spcPts val="0"/>
              </a:spcAft>
              <a:buNone/>
            </a:pPr>
            <a:r>
              <a:rPr lang="en"/>
              <a:t>3- Culture change should be made : CI/CD and devops in general bloom in agile environment  sharing responsibility ,focusing business first and customer satisfaction mindset  no blaming and pointing fingers (automation can be oppressive tool if misused and can celebrate with us our success we can choose where we go).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3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UDA-PEOPLE</a:t>
            </a:r>
            <a:endParaRPr/>
          </a:p>
          <a:p>
            <a:pPr indent="0" lvl="0" marL="0" rtl="0" algn="l">
              <a:spcBef>
                <a:spcPts val="0"/>
              </a:spcBef>
              <a:spcAft>
                <a:spcPts val="0"/>
              </a:spcAft>
              <a:buNone/>
            </a:pPr>
            <a:r>
              <a:rPr lang="en"/>
              <a:t>CI/CD PROPOSAL</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Presented By: Mohamed Ra’fat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Overview</a:t>
            </a:r>
            <a:endParaRPr sz="2400"/>
          </a:p>
        </p:txBody>
      </p:sp>
      <p:sp>
        <p:nvSpPr>
          <p:cNvPr id="79" name="Google Shape;79;p14"/>
          <p:cNvSpPr txBox="1"/>
          <p:nvPr>
            <p:ph idx="4294967295" type="title"/>
          </p:nvPr>
        </p:nvSpPr>
        <p:spPr>
          <a:xfrm>
            <a:off x="535775" y="1480150"/>
            <a:ext cx="3862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latin typeface="Lato"/>
              <a:ea typeface="Lato"/>
              <a:cs typeface="Lato"/>
              <a:sym typeface="Lato"/>
            </a:endParaRPr>
          </a:p>
          <a:p>
            <a:pPr indent="-336550" lvl="0" marL="457200" rtl="0" algn="l">
              <a:lnSpc>
                <a:spcPct val="115000"/>
              </a:lnSpc>
              <a:spcBef>
                <a:spcPts val="1600"/>
              </a:spcBef>
              <a:spcAft>
                <a:spcPts val="0"/>
              </a:spcAft>
              <a:buSzPts val="1700"/>
              <a:buFont typeface="Lato"/>
              <a:buChar char="-"/>
            </a:pPr>
            <a:r>
              <a:rPr lang="en" sz="1700">
                <a:latin typeface="Lato"/>
                <a:ea typeface="Lato"/>
                <a:cs typeface="Lato"/>
                <a:sym typeface="Lato"/>
              </a:rPr>
              <a:t>What is CI/CD</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What we get from c</a:t>
            </a:r>
            <a:r>
              <a:rPr lang="en" sz="1700">
                <a:latin typeface="Lato"/>
                <a:ea typeface="Lato"/>
                <a:cs typeface="Lato"/>
                <a:sym typeface="Lato"/>
              </a:rPr>
              <a:t>ontinuous integration</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What we get from c</a:t>
            </a:r>
            <a:r>
              <a:rPr lang="en" sz="1700">
                <a:latin typeface="Lato"/>
                <a:ea typeface="Lato"/>
                <a:cs typeface="Lato"/>
                <a:sym typeface="Lato"/>
              </a:rPr>
              <a:t>ontinuous</a:t>
            </a:r>
            <a:r>
              <a:rPr lang="en" sz="1700">
                <a:latin typeface="Lato"/>
                <a:ea typeface="Lato"/>
                <a:cs typeface="Lato"/>
                <a:sym typeface="Lato"/>
              </a:rPr>
              <a:t> delivery and deployment </a:t>
            </a:r>
            <a:r>
              <a:rPr lang="en" sz="1700">
                <a:latin typeface="Lato"/>
                <a:ea typeface="Lato"/>
                <a:cs typeface="Lato"/>
                <a:sym typeface="Lato"/>
              </a:rPr>
              <a:t> </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4398575" y="1666600"/>
            <a:ext cx="4594076" cy="2218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a:t>
            </a:r>
            <a:r>
              <a:rPr b="1" lang="en" sz="1700">
                <a:solidFill>
                  <a:schemeClr val="dk2"/>
                </a:solidFill>
                <a:latin typeface="Lato"/>
                <a:ea typeface="Lato"/>
                <a:cs typeface="Lato"/>
                <a:sym typeface="Lato"/>
              </a:rPr>
              <a:t>What is CI/CD</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CI- </a:t>
            </a:r>
            <a:r>
              <a:rPr b="1" lang="en" sz="1400">
                <a:solidFill>
                  <a:schemeClr val="dk1"/>
                </a:solidFill>
                <a:latin typeface="Raleway"/>
                <a:ea typeface="Raleway"/>
                <a:cs typeface="Raleway"/>
                <a:sym typeface="Raleway"/>
              </a:rPr>
              <a:t>Continuous Integration</a:t>
            </a:r>
            <a:br>
              <a:rPr lang="en" sz="1400">
                <a:latin typeface="Raleway"/>
                <a:ea typeface="Raleway"/>
                <a:cs typeface="Raleway"/>
                <a:sym typeface="Raleway"/>
              </a:rPr>
            </a:br>
            <a:r>
              <a:rPr lang="en" sz="1200">
                <a:latin typeface="Raleway"/>
                <a:ea typeface="Raleway"/>
                <a:cs typeface="Raleway"/>
                <a:sym typeface="Raleway"/>
              </a:rPr>
              <a:t>The </a:t>
            </a:r>
            <a:r>
              <a:rPr lang="en" sz="1200">
                <a:latin typeface="Raleway"/>
                <a:ea typeface="Raleway"/>
                <a:cs typeface="Raleway"/>
                <a:sym typeface="Raleway"/>
              </a:rPr>
              <a:t>ability to integrate code</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Autonomously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CD- </a:t>
            </a:r>
            <a:r>
              <a:rPr b="1" lang="en" sz="1400">
                <a:solidFill>
                  <a:schemeClr val="dk1"/>
                </a:solidFill>
                <a:latin typeface="Raleway"/>
                <a:ea typeface="Raleway"/>
                <a:cs typeface="Raleway"/>
                <a:sym typeface="Raleway"/>
              </a:rPr>
              <a:t>Continuous delivery</a:t>
            </a:r>
            <a:br>
              <a:rPr lang="en" sz="1400">
                <a:latin typeface="Raleway"/>
                <a:ea typeface="Raleway"/>
                <a:cs typeface="Raleway"/>
                <a:sym typeface="Raleway"/>
              </a:rPr>
            </a:br>
            <a:r>
              <a:rPr lang="en" sz="1200">
                <a:latin typeface="Raleway"/>
                <a:ea typeface="Raleway"/>
                <a:cs typeface="Raleway"/>
                <a:sym typeface="Raleway"/>
              </a:rPr>
              <a:t>The </a:t>
            </a:r>
            <a:r>
              <a:rPr lang="en" sz="1200">
                <a:latin typeface="Raleway"/>
                <a:ea typeface="Raleway"/>
                <a:cs typeface="Raleway"/>
                <a:sym typeface="Raleway"/>
              </a:rPr>
              <a:t>ability </a:t>
            </a:r>
            <a:r>
              <a:rPr lang="en" sz="1200">
                <a:latin typeface="Raleway"/>
                <a:ea typeface="Raleway"/>
                <a:cs typeface="Raleway"/>
                <a:sym typeface="Raleway"/>
              </a:rPr>
              <a:t>to reach QA </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And staging a</a:t>
            </a:r>
            <a:r>
              <a:rPr lang="en" sz="1200">
                <a:latin typeface="Raleway"/>
                <a:ea typeface="Raleway"/>
                <a:cs typeface="Raleway"/>
                <a:sym typeface="Raleway"/>
              </a:rPr>
              <a:t>utonomously production manually  </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CD- </a:t>
            </a:r>
            <a:r>
              <a:rPr b="1" lang="en" sz="1400">
                <a:solidFill>
                  <a:schemeClr val="dk1"/>
                </a:solidFill>
                <a:latin typeface="Raleway"/>
                <a:ea typeface="Raleway"/>
                <a:cs typeface="Raleway"/>
                <a:sym typeface="Raleway"/>
              </a:rPr>
              <a:t>Continuous deployment (CD Again)</a:t>
            </a:r>
            <a:br>
              <a:rPr lang="en" sz="1400">
                <a:latin typeface="Raleway"/>
                <a:ea typeface="Raleway"/>
                <a:cs typeface="Raleway"/>
                <a:sym typeface="Raleway"/>
              </a:rPr>
            </a:br>
            <a:r>
              <a:rPr lang="en" sz="1200">
                <a:latin typeface="Raleway"/>
                <a:ea typeface="Raleway"/>
                <a:cs typeface="Raleway"/>
                <a:sym typeface="Raleway"/>
              </a:rPr>
              <a:t>The ability to reach from code to production </a:t>
            </a:r>
            <a:r>
              <a:rPr lang="en" sz="1200">
                <a:latin typeface="Raleway"/>
                <a:ea typeface="Raleway"/>
                <a:cs typeface="Raleway"/>
                <a:sym typeface="Raleway"/>
              </a:rPr>
              <a:t>Autonomously </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8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a:t>
            </a:r>
            <a:r>
              <a:rPr lang="en"/>
              <a:t> integration</a:t>
            </a:r>
            <a:endParaRPr>
              <a:solidFill>
                <a:schemeClr val="accent5"/>
              </a:solidFill>
            </a:endParaRPr>
          </a:p>
        </p:txBody>
      </p:sp>
      <p:pic>
        <p:nvPicPr>
          <p:cNvPr id="94" name="Google Shape;94;p16"/>
          <p:cNvPicPr preferRelativeResize="0"/>
          <p:nvPr/>
        </p:nvPicPr>
        <p:blipFill>
          <a:blip r:embed="rId3">
            <a:alphaModFix/>
          </a:blip>
          <a:stretch>
            <a:fillRect/>
          </a:stretch>
        </p:blipFill>
        <p:spPr>
          <a:xfrm>
            <a:off x="0" y="1571650"/>
            <a:ext cx="9144002" cy="3571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4100">
                <a:solidFill>
                  <a:schemeClr val="accent5"/>
                </a:solidFill>
              </a:rPr>
              <a:t>Continuous</a:t>
            </a:r>
            <a:r>
              <a:rPr lang="en" sz="4100">
                <a:solidFill>
                  <a:schemeClr val="accent5"/>
                </a:solidFill>
              </a:rPr>
              <a:t> </a:t>
            </a:r>
            <a:r>
              <a:rPr lang="en" sz="4100">
                <a:solidFill>
                  <a:schemeClr val="accent5"/>
                </a:solidFill>
              </a:rPr>
              <a:t>Deployment</a:t>
            </a:r>
            <a:r>
              <a:rPr lang="en" sz="4100"/>
              <a:t>  vs Continuous Delivery. </a:t>
            </a:r>
            <a:endParaRPr b="0" sz="2400"/>
          </a:p>
        </p:txBody>
      </p:sp>
      <p:sp>
        <p:nvSpPr>
          <p:cNvPr id="100" name="Google Shape;100;p17"/>
          <p:cNvSpPr/>
          <p:nvPr/>
        </p:nvSpPr>
        <p:spPr>
          <a:xfrm>
            <a:off x="11725" y="2062075"/>
            <a:ext cx="9144000" cy="3081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01" name="Google Shape;101;p17"/>
          <p:cNvPicPr preferRelativeResize="0"/>
          <p:nvPr/>
        </p:nvPicPr>
        <p:blipFill>
          <a:blip r:embed="rId3">
            <a:alphaModFix/>
          </a:blip>
          <a:stretch>
            <a:fillRect/>
          </a:stretch>
        </p:blipFill>
        <p:spPr>
          <a:xfrm>
            <a:off x="0" y="2190975"/>
            <a:ext cx="9144000" cy="2952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200">
                <a:solidFill>
                  <a:schemeClr val="accent5"/>
                </a:solidFill>
              </a:rPr>
              <a:t>Cost Of CI/CD:</a:t>
            </a:r>
            <a:endParaRPr sz="4200">
              <a:solidFill>
                <a:schemeClr val="accent5"/>
              </a:solidFill>
            </a:endParaRPr>
          </a:p>
          <a:p>
            <a:pPr indent="0" lvl="0" marL="0" rtl="0" algn="l">
              <a:lnSpc>
                <a:spcPct val="115000"/>
              </a:lnSpc>
              <a:spcBef>
                <a:spcPts val="1000"/>
              </a:spcBef>
              <a:spcAft>
                <a:spcPts val="0"/>
              </a:spcAft>
              <a:buNone/>
            </a:pPr>
            <a:r>
              <a:rPr lang="en" sz="4200"/>
              <a:t>1- Money</a:t>
            </a:r>
            <a:endParaRPr sz="4200"/>
          </a:p>
          <a:p>
            <a:pPr indent="0" lvl="0" marL="0" rtl="0" algn="l">
              <a:lnSpc>
                <a:spcPct val="115000"/>
              </a:lnSpc>
              <a:spcBef>
                <a:spcPts val="1000"/>
              </a:spcBef>
              <a:spcAft>
                <a:spcPts val="0"/>
              </a:spcAft>
              <a:buNone/>
            </a:pPr>
            <a:r>
              <a:rPr lang="en" sz="4200"/>
              <a:t>2- Skills</a:t>
            </a:r>
            <a:endParaRPr sz="4200"/>
          </a:p>
          <a:p>
            <a:pPr indent="0" lvl="0" marL="0" rtl="0" algn="l">
              <a:lnSpc>
                <a:spcPct val="115000"/>
              </a:lnSpc>
              <a:spcBef>
                <a:spcPts val="1000"/>
              </a:spcBef>
              <a:spcAft>
                <a:spcPts val="1000"/>
              </a:spcAft>
              <a:buNone/>
            </a:pPr>
            <a:r>
              <a:rPr lang="en" sz="4200"/>
              <a:t>3- Culture</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