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3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7" r:id="rId15"/>
    <p:sldId id="260" r:id="rId16"/>
    <p:sldId id="261" r:id="rId17"/>
    <p:sldId id="262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8" r:id="rId31"/>
    <p:sldId id="276" r:id="rId32"/>
    <p:sldId id="277" r:id="rId33"/>
    <p:sldId id="282" r:id="rId34"/>
    <p:sldId id="279" r:id="rId35"/>
    <p:sldId id="280" r:id="rId36"/>
    <p:sldId id="283" r:id="rId37"/>
    <p:sldId id="286" r:id="rId38"/>
    <p:sldId id="287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88" r:id="rId56"/>
    <p:sldId id="289" r:id="rId57"/>
    <p:sldId id="29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291" r:id="rId73"/>
    <p:sldId id="292" r:id="rId74"/>
    <p:sldId id="293" r:id="rId75"/>
    <p:sldId id="294" r:id="rId76"/>
    <p:sldId id="28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E33D-511B-49E1-BC28-29616712FC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758AB-8A0F-4A9C-ABC2-563B5BF36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some of the basic definitions</a:t>
            </a:r>
            <a:r>
              <a:rPr lang="en-US" baseline="0" dirty="0" smtClean="0"/>
              <a:t> which are helpful to get clear idea on proposed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graph is a set of nodes and links (or vertices and edges), where the nodes and/or links can have arbitrary labels, and the links can be directed or undirected.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38C9-E215-4C29-8551-8853D0BD51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24219" y="1953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76968" y="239217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75137" y="31937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4207" y="29103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63293" y="411124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09794" y="38369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04235" y="1891474"/>
            <a:ext cx="2293620" cy="2176145"/>
            <a:chOff x="5804235" y="1891474"/>
            <a:chExt cx="2293620" cy="2176145"/>
          </a:xfrm>
        </p:grpSpPr>
        <p:sp>
          <p:nvSpPr>
            <p:cNvPr id="28" name="object 28"/>
            <p:cNvSpPr/>
            <p:nvPr/>
          </p:nvSpPr>
          <p:spPr>
            <a:xfrm>
              <a:off x="5804230" y="2093226"/>
              <a:ext cx="2199640" cy="975360"/>
            </a:xfrm>
            <a:custGeom>
              <a:avLst/>
              <a:gdLst/>
              <a:ahLst/>
              <a:cxnLst/>
              <a:rect l="l" t="t" r="r" b="b"/>
              <a:pathLst>
                <a:path w="2199640" h="975360">
                  <a:moveTo>
                    <a:pt x="633310" y="219875"/>
                  </a:moveTo>
                  <a:lnTo>
                    <a:pt x="607606" y="191757"/>
                  </a:lnTo>
                  <a:lnTo>
                    <a:pt x="71501" y="681939"/>
                  </a:lnTo>
                  <a:lnTo>
                    <a:pt x="45783" y="653821"/>
                  </a:lnTo>
                  <a:lnTo>
                    <a:pt x="0" y="773125"/>
                  </a:lnTo>
                  <a:lnTo>
                    <a:pt x="122923" y="738174"/>
                  </a:lnTo>
                  <a:lnTo>
                    <a:pt x="108966" y="722909"/>
                  </a:lnTo>
                  <a:lnTo>
                    <a:pt x="97205" y="710057"/>
                  </a:lnTo>
                  <a:lnTo>
                    <a:pt x="633310" y="219875"/>
                  </a:lnTo>
                  <a:close/>
                </a:path>
                <a:path w="2199640" h="975360">
                  <a:moveTo>
                    <a:pt x="1369999" y="847407"/>
                  </a:moveTo>
                  <a:lnTo>
                    <a:pt x="1335417" y="863409"/>
                  </a:lnTo>
                  <a:lnTo>
                    <a:pt x="1027303" y="197815"/>
                  </a:lnTo>
                  <a:lnTo>
                    <a:pt x="992720" y="213817"/>
                  </a:lnTo>
                  <a:lnTo>
                    <a:pt x="1300848" y="879424"/>
                  </a:lnTo>
                  <a:lnTo>
                    <a:pt x="1266266" y="895426"/>
                  </a:lnTo>
                  <a:lnTo>
                    <a:pt x="1366151" y="975144"/>
                  </a:lnTo>
                  <a:lnTo>
                    <a:pt x="1368513" y="896708"/>
                  </a:lnTo>
                  <a:lnTo>
                    <a:pt x="1369999" y="847407"/>
                  </a:lnTo>
                  <a:close/>
                </a:path>
                <a:path w="2199640" h="975360">
                  <a:moveTo>
                    <a:pt x="2199538" y="429780"/>
                  </a:moveTo>
                  <a:lnTo>
                    <a:pt x="1203972" y="35420"/>
                  </a:lnTo>
                  <a:lnTo>
                    <a:pt x="1206754" y="28409"/>
                  </a:lnTo>
                  <a:lnTo>
                    <a:pt x="1218006" y="0"/>
                  </a:lnTo>
                  <a:lnTo>
                    <a:pt x="1090688" y="11036"/>
                  </a:lnTo>
                  <a:lnTo>
                    <a:pt x="1175905" y="106260"/>
                  </a:lnTo>
                  <a:lnTo>
                    <a:pt x="1189939" y="70840"/>
                  </a:lnTo>
                  <a:lnTo>
                    <a:pt x="2185505" y="465201"/>
                  </a:lnTo>
                  <a:lnTo>
                    <a:pt x="2199538" y="42978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8028" y="1891474"/>
              <a:ext cx="1270000" cy="471170"/>
            </a:xfrm>
            <a:custGeom>
              <a:avLst/>
              <a:gdLst/>
              <a:ahLst/>
              <a:cxnLst/>
              <a:rect l="l" t="t" r="r" b="b"/>
              <a:pathLst>
                <a:path w="1270000" h="471169">
                  <a:moveTo>
                    <a:pt x="1155158" y="435139"/>
                  </a:moveTo>
                  <a:lnTo>
                    <a:pt x="1142715" y="471150"/>
                  </a:lnTo>
                  <a:lnTo>
                    <a:pt x="1269413" y="454461"/>
                  </a:lnTo>
                  <a:lnTo>
                    <a:pt x="1256595" y="441360"/>
                  </a:lnTo>
                  <a:lnTo>
                    <a:pt x="1173163" y="441360"/>
                  </a:lnTo>
                  <a:lnTo>
                    <a:pt x="1155158" y="435139"/>
                  </a:lnTo>
                  <a:close/>
                </a:path>
                <a:path w="1270000" h="471169">
                  <a:moveTo>
                    <a:pt x="1167600" y="399128"/>
                  </a:moveTo>
                  <a:lnTo>
                    <a:pt x="1155158" y="435139"/>
                  </a:lnTo>
                  <a:lnTo>
                    <a:pt x="1173163" y="441360"/>
                  </a:lnTo>
                  <a:lnTo>
                    <a:pt x="1185607" y="405349"/>
                  </a:lnTo>
                  <a:lnTo>
                    <a:pt x="1167600" y="399128"/>
                  </a:lnTo>
                  <a:close/>
                </a:path>
                <a:path w="1270000" h="471169">
                  <a:moveTo>
                    <a:pt x="1180043" y="363117"/>
                  </a:moveTo>
                  <a:lnTo>
                    <a:pt x="1167600" y="399128"/>
                  </a:lnTo>
                  <a:lnTo>
                    <a:pt x="1185607" y="405349"/>
                  </a:lnTo>
                  <a:lnTo>
                    <a:pt x="1173163" y="441360"/>
                  </a:lnTo>
                  <a:lnTo>
                    <a:pt x="1256595" y="441360"/>
                  </a:lnTo>
                  <a:lnTo>
                    <a:pt x="1180043" y="363117"/>
                  </a:lnTo>
                  <a:close/>
                </a:path>
                <a:path w="1270000" h="471169">
                  <a:moveTo>
                    <a:pt x="12442" y="0"/>
                  </a:moveTo>
                  <a:lnTo>
                    <a:pt x="0" y="36010"/>
                  </a:lnTo>
                  <a:lnTo>
                    <a:pt x="1155158" y="435139"/>
                  </a:lnTo>
                  <a:lnTo>
                    <a:pt x="1167600" y="399128"/>
                  </a:lnTo>
                  <a:lnTo>
                    <a:pt x="124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84913" y="3036912"/>
              <a:ext cx="2212975" cy="1030605"/>
            </a:xfrm>
            <a:custGeom>
              <a:avLst/>
              <a:gdLst/>
              <a:ahLst/>
              <a:cxnLst/>
              <a:rect l="l" t="t" r="r" b="b"/>
              <a:pathLst>
                <a:path w="2212975" h="1030604">
                  <a:moveTo>
                    <a:pt x="1015149" y="288569"/>
                  </a:moveTo>
                  <a:lnTo>
                    <a:pt x="115201" y="36690"/>
                  </a:lnTo>
                  <a:lnTo>
                    <a:pt x="116636" y="31546"/>
                  </a:lnTo>
                  <a:lnTo>
                    <a:pt x="125476" y="0"/>
                  </a:lnTo>
                  <a:lnTo>
                    <a:pt x="0" y="24218"/>
                  </a:lnTo>
                  <a:lnTo>
                    <a:pt x="94665" y="110058"/>
                  </a:lnTo>
                  <a:lnTo>
                    <a:pt x="104927" y="73380"/>
                  </a:lnTo>
                  <a:lnTo>
                    <a:pt x="1004874" y="325259"/>
                  </a:lnTo>
                  <a:lnTo>
                    <a:pt x="1015149" y="288569"/>
                  </a:lnTo>
                  <a:close/>
                </a:path>
                <a:path w="2212975" h="1030604">
                  <a:moveTo>
                    <a:pt x="1104163" y="515162"/>
                  </a:moveTo>
                  <a:lnTo>
                    <a:pt x="1077214" y="488226"/>
                  </a:lnTo>
                  <a:lnTo>
                    <a:pt x="629399" y="936040"/>
                  </a:lnTo>
                  <a:lnTo>
                    <a:pt x="602462" y="909091"/>
                  </a:lnTo>
                  <a:lnTo>
                    <a:pt x="562051" y="1030325"/>
                  </a:lnTo>
                  <a:lnTo>
                    <a:pt x="683285" y="989914"/>
                  </a:lnTo>
                  <a:lnTo>
                    <a:pt x="669810" y="976452"/>
                  </a:lnTo>
                  <a:lnTo>
                    <a:pt x="656348" y="962977"/>
                  </a:lnTo>
                  <a:lnTo>
                    <a:pt x="1104163" y="515162"/>
                  </a:lnTo>
                  <a:close/>
                </a:path>
                <a:path w="2212975" h="1030604">
                  <a:moveTo>
                    <a:pt x="2212644" y="754862"/>
                  </a:moveTo>
                  <a:lnTo>
                    <a:pt x="2191499" y="716610"/>
                  </a:lnTo>
                  <a:lnTo>
                    <a:pt x="2150821" y="643026"/>
                  </a:lnTo>
                  <a:lnTo>
                    <a:pt x="2129244" y="674420"/>
                  </a:lnTo>
                  <a:lnTo>
                    <a:pt x="1571713" y="291211"/>
                  </a:lnTo>
                  <a:lnTo>
                    <a:pt x="1550136" y="322605"/>
                  </a:lnTo>
                  <a:lnTo>
                    <a:pt x="2107666" y="705827"/>
                  </a:lnTo>
                  <a:lnTo>
                    <a:pt x="2086076" y="737222"/>
                  </a:lnTo>
                  <a:lnTo>
                    <a:pt x="2212644" y="75486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15620" y="2379725"/>
              <a:ext cx="1471930" cy="777875"/>
            </a:xfrm>
            <a:custGeom>
              <a:avLst/>
              <a:gdLst/>
              <a:ahLst/>
              <a:cxnLst/>
              <a:rect l="l" t="t" r="r" b="b"/>
              <a:pathLst>
                <a:path w="1471929" h="777875">
                  <a:moveTo>
                    <a:pt x="377266" y="761314"/>
                  </a:moveTo>
                  <a:lnTo>
                    <a:pt x="69151" y="95719"/>
                  </a:lnTo>
                  <a:lnTo>
                    <a:pt x="103720" y="79717"/>
                  </a:lnTo>
                  <a:lnTo>
                    <a:pt x="102120" y="78435"/>
                  </a:lnTo>
                  <a:lnTo>
                    <a:pt x="3848" y="0"/>
                  </a:lnTo>
                  <a:lnTo>
                    <a:pt x="0" y="127723"/>
                  </a:lnTo>
                  <a:lnTo>
                    <a:pt x="34569" y="111721"/>
                  </a:lnTo>
                  <a:lnTo>
                    <a:pt x="342696" y="777328"/>
                  </a:lnTo>
                  <a:lnTo>
                    <a:pt x="377266" y="761314"/>
                  </a:lnTo>
                  <a:close/>
                </a:path>
                <a:path w="1471929" h="777875">
                  <a:moveTo>
                    <a:pt x="1471383" y="372249"/>
                  </a:moveTo>
                  <a:lnTo>
                    <a:pt x="1452245" y="339293"/>
                  </a:lnTo>
                  <a:lnTo>
                    <a:pt x="838822" y="695452"/>
                  </a:lnTo>
                  <a:lnTo>
                    <a:pt x="819696" y="662508"/>
                  </a:lnTo>
                  <a:lnTo>
                    <a:pt x="749541" y="769327"/>
                  </a:lnTo>
                  <a:lnTo>
                    <a:pt x="877087" y="761352"/>
                  </a:lnTo>
                  <a:lnTo>
                    <a:pt x="863498" y="737971"/>
                  </a:lnTo>
                  <a:lnTo>
                    <a:pt x="857948" y="728408"/>
                  </a:lnTo>
                  <a:lnTo>
                    <a:pt x="1471383" y="372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cycle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path that starts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ends at </a:t>
            </a:r>
            <a:r>
              <a:rPr sz="2000" spc="-5" dirty="0">
                <a:latin typeface="Arial"/>
                <a:cs typeface="Arial"/>
              </a:rPr>
              <a:t>the 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/>
          <p:nvPr/>
        </p:nvSpPr>
        <p:spPr>
          <a:xfrm>
            <a:off x="5327650" y="1822450"/>
            <a:ext cx="3246502" cy="3108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4219" y="1953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968" y="239217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137" y="31937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4207" y="29103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3293" y="411124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9794" y="38369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loop </a:t>
            </a:r>
            <a:r>
              <a:rPr sz="2000" dirty="0">
                <a:latin typeface="Arial"/>
                <a:cs typeface="Arial"/>
              </a:rPr>
              <a:t>is an edge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connects  </a:t>
            </a:r>
            <a:r>
              <a:rPr sz="2000" dirty="0">
                <a:latin typeface="Arial"/>
                <a:cs typeface="Arial"/>
              </a:rPr>
              <a:t>a node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668" y="224028"/>
            <a:ext cx="4790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Graph</a:t>
            </a:r>
            <a:r>
              <a:rPr spc="-75" dirty="0"/>
              <a:t> </a:t>
            </a:r>
            <a:r>
              <a:rPr spc="-5" dirty="0"/>
              <a:t>Properties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136" y="2736850"/>
            <a:ext cx="3105785" cy="2603500"/>
            <a:chOff x="584136" y="2736850"/>
            <a:chExt cx="3105785" cy="2603500"/>
          </a:xfrm>
        </p:grpSpPr>
        <p:sp>
          <p:nvSpPr>
            <p:cNvPr id="4" name="object 4"/>
            <p:cNvSpPr/>
            <p:nvPr/>
          </p:nvSpPr>
          <p:spPr>
            <a:xfrm>
              <a:off x="1556547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6" y="16483"/>
                  </a:lnTo>
                  <a:lnTo>
                    <a:pt x="130491" y="35971"/>
                  </a:lnTo>
                  <a:lnTo>
                    <a:pt x="93719" y="61965"/>
                  </a:lnTo>
                  <a:lnTo>
                    <a:pt x="61964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4" y="433221"/>
                  </a:lnTo>
                  <a:lnTo>
                    <a:pt x="93719" y="464976"/>
                  </a:lnTo>
                  <a:lnTo>
                    <a:pt x="130491" y="490970"/>
                  </a:lnTo>
                  <a:lnTo>
                    <a:pt x="171536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69" y="396449"/>
                  </a:lnTo>
                  <a:lnTo>
                    <a:pt x="510457" y="355404"/>
                  </a:lnTo>
                  <a:lnTo>
                    <a:pt x="522695" y="310829"/>
                  </a:lnTo>
                  <a:lnTo>
                    <a:pt x="526940" y="263470"/>
                  </a:lnTo>
                  <a:lnTo>
                    <a:pt x="522695" y="216111"/>
                  </a:lnTo>
                  <a:lnTo>
                    <a:pt x="510457" y="171537"/>
                  </a:lnTo>
                  <a:lnTo>
                    <a:pt x="490969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6547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486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1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486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0258" y="3192973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457" y="0"/>
                  </a:moveTo>
                  <a:lnTo>
                    <a:pt x="0" y="5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3489" y="392881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3489" y="392881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6319" y="3192973"/>
              <a:ext cx="340995" cy="735965"/>
            </a:xfrm>
            <a:custGeom>
              <a:avLst/>
              <a:gdLst/>
              <a:ahLst/>
              <a:cxnLst/>
              <a:rect l="l" t="t" r="r" b="b"/>
              <a:pathLst>
                <a:path w="340994" h="735964">
                  <a:moveTo>
                    <a:pt x="0" y="0"/>
                  </a:moveTo>
                  <a:lnTo>
                    <a:pt x="340640" y="7358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7373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7373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3489" y="3006670"/>
              <a:ext cx="1054100" cy="417830"/>
            </a:xfrm>
            <a:custGeom>
              <a:avLst/>
              <a:gdLst/>
              <a:ahLst/>
              <a:cxnLst/>
              <a:rect l="l" t="t" r="r" b="b"/>
              <a:pathLst>
                <a:path w="1054100" h="417829">
                  <a:moveTo>
                    <a:pt x="1053885" y="4174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5251" y="4807057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6" y="310829"/>
                  </a:lnTo>
                  <a:lnTo>
                    <a:pt x="526941" y="263470"/>
                  </a:lnTo>
                  <a:lnTo>
                    <a:pt x="522696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5251" y="4807057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5025" y="437859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4" h="506095">
                  <a:moveTo>
                    <a:pt x="505633" y="0"/>
                  </a:moveTo>
                  <a:lnTo>
                    <a:pt x="0" y="5056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7427" y="3921902"/>
              <a:ext cx="966469" cy="270510"/>
            </a:xfrm>
            <a:custGeom>
              <a:avLst/>
              <a:gdLst/>
              <a:ahLst/>
              <a:cxnLst/>
              <a:rect l="l" t="t" r="r" b="b"/>
              <a:pathLst>
                <a:path w="966469" h="270510">
                  <a:moveTo>
                    <a:pt x="966060" y="2703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662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662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10431" y="4192291"/>
              <a:ext cx="623570" cy="428625"/>
            </a:xfrm>
            <a:custGeom>
              <a:avLst/>
              <a:gdLst/>
              <a:ahLst/>
              <a:cxnLst/>
              <a:rect l="l" t="t" r="r" b="b"/>
              <a:pathLst>
                <a:path w="623569" h="428625">
                  <a:moveTo>
                    <a:pt x="0" y="0"/>
                  </a:moveTo>
                  <a:lnTo>
                    <a:pt x="623361" y="4284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3262" y="3610437"/>
              <a:ext cx="681355" cy="395605"/>
            </a:xfrm>
            <a:custGeom>
              <a:avLst/>
              <a:gdLst/>
              <a:ahLst/>
              <a:cxnLst/>
              <a:rect l="l" t="t" r="r" b="b"/>
              <a:pathLst>
                <a:path w="681355" h="395604">
                  <a:moveTo>
                    <a:pt x="681281" y="0"/>
                  </a:moveTo>
                  <a:lnTo>
                    <a:pt x="0" y="39555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1140" y="1316228"/>
            <a:ext cx="80752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Arial"/>
                <a:cs typeface="Arial"/>
              </a:rPr>
              <a:t>A graph is </a:t>
            </a:r>
            <a:r>
              <a:rPr sz="2400" b="1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if every node is reachable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 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57400" y="5715000"/>
            <a:ext cx="579119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978519" y="2736850"/>
            <a:ext cx="3086735" cy="1725295"/>
            <a:chOff x="4978519" y="2736850"/>
            <a:chExt cx="3086735" cy="1725295"/>
          </a:xfrm>
        </p:grpSpPr>
        <p:sp>
          <p:nvSpPr>
            <p:cNvPr id="26" name="object 26"/>
            <p:cNvSpPr/>
            <p:nvPr/>
          </p:nvSpPr>
          <p:spPr>
            <a:xfrm>
              <a:off x="5950930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50930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84869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84869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4642" y="3192973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457" y="0"/>
                  </a:moveTo>
                  <a:lnTo>
                    <a:pt x="0" y="5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7873" y="392881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7873" y="392881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0703" y="3192973"/>
              <a:ext cx="340995" cy="735965"/>
            </a:xfrm>
            <a:custGeom>
              <a:avLst/>
              <a:gdLst/>
              <a:ahLst/>
              <a:cxnLst/>
              <a:rect l="l" t="t" r="r" b="b"/>
              <a:pathLst>
                <a:path w="340995" h="735964">
                  <a:moveTo>
                    <a:pt x="0" y="0"/>
                  </a:moveTo>
                  <a:lnTo>
                    <a:pt x="340640" y="7358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1757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31757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7874" y="3006670"/>
              <a:ext cx="1054100" cy="417830"/>
            </a:xfrm>
            <a:custGeom>
              <a:avLst/>
              <a:gdLst/>
              <a:ahLst/>
              <a:cxnLst/>
              <a:rect l="l" t="t" r="r" b="b"/>
              <a:pathLst>
                <a:path w="1054100" h="417829">
                  <a:moveTo>
                    <a:pt x="1053885" y="4174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11811" y="3921902"/>
              <a:ext cx="966469" cy="270510"/>
            </a:xfrm>
            <a:custGeom>
              <a:avLst/>
              <a:gdLst/>
              <a:ahLst/>
              <a:cxnLst/>
              <a:rect l="l" t="t" r="r" b="b"/>
              <a:pathLst>
                <a:path w="966470" h="270510">
                  <a:moveTo>
                    <a:pt x="966060" y="2703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27647" y="3610437"/>
              <a:ext cx="681355" cy="395605"/>
            </a:xfrm>
            <a:custGeom>
              <a:avLst/>
              <a:gdLst/>
              <a:ahLst/>
              <a:cxnLst/>
              <a:rect l="l" t="t" r="r" b="b"/>
              <a:pathLst>
                <a:path w="681354" h="395604">
                  <a:moveTo>
                    <a:pt x="681281" y="0"/>
                  </a:moveTo>
                  <a:lnTo>
                    <a:pt x="0" y="39555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593285" y="4800708"/>
            <a:ext cx="539750" cy="539750"/>
            <a:chOff x="5593285" y="4800708"/>
            <a:chExt cx="539750" cy="539750"/>
          </a:xfrm>
        </p:grpSpPr>
        <p:sp>
          <p:nvSpPr>
            <p:cNvPr id="40" name="object 40"/>
            <p:cNvSpPr/>
            <p:nvPr/>
          </p:nvSpPr>
          <p:spPr>
            <a:xfrm>
              <a:off x="5599635" y="4807058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99635" y="4807058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544657" y="4537236"/>
            <a:ext cx="539750" cy="539750"/>
            <a:chOff x="7544657" y="4537236"/>
            <a:chExt cx="539750" cy="539750"/>
          </a:xfrm>
        </p:grpSpPr>
        <p:sp>
          <p:nvSpPr>
            <p:cNvPr id="43" name="object 43"/>
            <p:cNvSpPr/>
            <p:nvPr/>
          </p:nvSpPr>
          <p:spPr>
            <a:xfrm>
              <a:off x="7551007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51007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6449567" y="5715000"/>
            <a:ext cx="582167" cy="5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668" y="224028"/>
            <a:ext cx="4790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Graph</a:t>
            </a:r>
            <a:r>
              <a:rPr spc="-75" dirty="0"/>
              <a:t> </a:t>
            </a:r>
            <a:r>
              <a:rPr spc="-5" dirty="0"/>
              <a:t>Properties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136" y="2736850"/>
            <a:ext cx="3105785" cy="2603500"/>
            <a:chOff x="584136" y="2736850"/>
            <a:chExt cx="3105785" cy="2603500"/>
          </a:xfrm>
        </p:grpSpPr>
        <p:sp>
          <p:nvSpPr>
            <p:cNvPr id="4" name="object 4"/>
            <p:cNvSpPr/>
            <p:nvPr/>
          </p:nvSpPr>
          <p:spPr>
            <a:xfrm>
              <a:off x="1556547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6" y="16483"/>
                  </a:lnTo>
                  <a:lnTo>
                    <a:pt x="130491" y="35971"/>
                  </a:lnTo>
                  <a:lnTo>
                    <a:pt x="93719" y="61965"/>
                  </a:lnTo>
                  <a:lnTo>
                    <a:pt x="61964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4" y="433221"/>
                  </a:lnTo>
                  <a:lnTo>
                    <a:pt x="93719" y="464976"/>
                  </a:lnTo>
                  <a:lnTo>
                    <a:pt x="130491" y="490970"/>
                  </a:lnTo>
                  <a:lnTo>
                    <a:pt x="171536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69" y="396449"/>
                  </a:lnTo>
                  <a:lnTo>
                    <a:pt x="510457" y="355404"/>
                  </a:lnTo>
                  <a:lnTo>
                    <a:pt x="522695" y="310829"/>
                  </a:lnTo>
                  <a:lnTo>
                    <a:pt x="526940" y="263470"/>
                  </a:lnTo>
                  <a:lnTo>
                    <a:pt x="522695" y="216111"/>
                  </a:lnTo>
                  <a:lnTo>
                    <a:pt x="510457" y="171537"/>
                  </a:lnTo>
                  <a:lnTo>
                    <a:pt x="490969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6547" y="274320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486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1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486" y="365843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0258" y="3192973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457" y="0"/>
                  </a:moveTo>
                  <a:lnTo>
                    <a:pt x="0" y="5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251" y="4807057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6" y="310829"/>
                  </a:lnTo>
                  <a:lnTo>
                    <a:pt x="526941" y="263470"/>
                  </a:lnTo>
                  <a:lnTo>
                    <a:pt x="522696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5251" y="4807057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8722" y="3270142"/>
              <a:ext cx="351790" cy="1537335"/>
            </a:xfrm>
            <a:custGeom>
              <a:avLst/>
              <a:gdLst/>
              <a:ahLst/>
              <a:cxnLst/>
              <a:rect l="l" t="t" r="r" b="b"/>
              <a:pathLst>
                <a:path w="351789" h="1537335">
                  <a:moveTo>
                    <a:pt x="351295" y="0"/>
                  </a:moveTo>
                  <a:lnTo>
                    <a:pt x="0" y="153691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7373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7373" y="3160664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3489" y="3006670"/>
              <a:ext cx="1054100" cy="417830"/>
            </a:xfrm>
            <a:custGeom>
              <a:avLst/>
              <a:gdLst/>
              <a:ahLst/>
              <a:cxnLst/>
              <a:rect l="l" t="t" r="r" b="b"/>
              <a:pathLst>
                <a:path w="1054100" h="417829">
                  <a:moveTo>
                    <a:pt x="1053885" y="4174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7427" y="3610437"/>
              <a:ext cx="2097405" cy="311785"/>
            </a:xfrm>
            <a:custGeom>
              <a:avLst/>
              <a:gdLst/>
              <a:ahLst/>
              <a:cxnLst/>
              <a:rect l="l" t="t" r="r" b="b"/>
              <a:pathLst>
                <a:path w="2097405" h="311785">
                  <a:moveTo>
                    <a:pt x="2097115" y="0"/>
                  </a:moveTo>
                  <a:lnTo>
                    <a:pt x="0" y="3114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662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662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0845" y="3687606"/>
              <a:ext cx="19685" cy="855980"/>
            </a:xfrm>
            <a:custGeom>
              <a:avLst/>
              <a:gdLst/>
              <a:ahLst/>
              <a:cxnLst/>
              <a:rect l="l" t="t" r="r" b="b"/>
              <a:pathLst>
                <a:path w="19685" h="855979">
                  <a:moveTo>
                    <a:pt x="0" y="0"/>
                  </a:moveTo>
                  <a:lnTo>
                    <a:pt x="19250" y="85598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32193" y="4807056"/>
              <a:ext cx="1424940" cy="263525"/>
            </a:xfrm>
            <a:custGeom>
              <a:avLst/>
              <a:gdLst/>
              <a:ahLst/>
              <a:cxnLst/>
              <a:rect l="l" t="t" r="r" b="b"/>
              <a:pathLst>
                <a:path w="1424939" h="263525">
                  <a:moveTo>
                    <a:pt x="1424430" y="0"/>
                  </a:moveTo>
                  <a:lnTo>
                    <a:pt x="0" y="263471"/>
                  </a:lnTo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2194" y="4807056"/>
              <a:ext cx="1424940" cy="263525"/>
            </a:xfrm>
            <a:custGeom>
              <a:avLst/>
              <a:gdLst/>
              <a:ahLst/>
              <a:cxnLst/>
              <a:rect l="l" t="t" r="r" b="b"/>
              <a:pathLst>
                <a:path w="1424939" h="263525">
                  <a:moveTo>
                    <a:pt x="1424430" y="0"/>
                  </a:moveTo>
                  <a:lnTo>
                    <a:pt x="0" y="26347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957" y="4185373"/>
              <a:ext cx="428625" cy="699135"/>
            </a:xfrm>
            <a:custGeom>
              <a:avLst/>
              <a:gdLst/>
              <a:ahLst/>
              <a:cxnLst/>
              <a:rect l="l" t="t" r="r" b="b"/>
              <a:pathLst>
                <a:path w="428625" h="699135">
                  <a:moveTo>
                    <a:pt x="0" y="0"/>
                  </a:moveTo>
                  <a:lnTo>
                    <a:pt x="428463" y="698853"/>
                  </a:lnTo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3957" y="4185373"/>
              <a:ext cx="428625" cy="699135"/>
            </a:xfrm>
            <a:custGeom>
              <a:avLst/>
              <a:gdLst/>
              <a:ahLst/>
              <a:cxnLst/>
              <a:rect l="l" t="t" r="r" b="b"/>
              <a:pathLst>
                <a:path w="428625" h="699135">
                  <a:moveTo>
                    <a:pt x="0" y="0"/>
                  </a:moveTo>
                  <a:lnTo>
                    <a:pt x="428464" y="69885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6319" y="3192973"/>
              <a:ext cx="1228090" cy="1428115"/>
            </a:xfrm>
            <a:custGeom>
              <a:avLst/>
              <a:gdLst/>
              <a:ahLst/>
              <a:cxnLst/>
              <a:rect l="l" t="t" r="r" b="b"/>
              <a:pathLst>
                <a:path w="1228089" h="1428114">
                  <a:moveTo>
                    <a:pt x="0" y="0"/>
                  </a:moveTo>
                  <a:lnTo>
                    <a:pt x="1227474" y="1427782"/>
                  </a:lnTo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6319" y="3192973"/>
              <a:ext cx="1228090" cy="1428115"/>
            </a:xfrm>
            <a:custGeom>
              <a:avLst/>
              <a:gdLst/>
              <a:ahLst/>
              <a:cxnLst/>
              <a:rect l="l" t="t" r="r" b="b"/>
              <a:pathLst>
                <a:path w="1228089" h="1428114">
                  <a:moveTo>
                    <a:pt x="0" y="0"/>
                  </a:moveTo>
                  <a:lnTo>
                    <a:pt x="1227473" y="142778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5024" y="3610437"/>
              <a:ext cx="1559560" cy="1273810"/>
            </a:xfrm>
            <a:custGeom>
              <a:avLst/>
              <a:gdLst/>
              <a:ahLst/>
              <a:cxnLst/>
              <a:rect l="l" t="t" r="r" b="b"/>
              <a:pathLst>
                <a:path w="1559560" h="1273810">
                  <a:moveTo>
                    <a:pt x="1559518" y="0"/>
                  </a:moveTo>
                  <a:lnTo>
                    <a:pt x="0" y="1273789"/>
                  </a:lnTo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5024" y="3610437"/>
              <a:ext cx="1559560" cy="1273810"/>
            </a:xfrm>
            <a:custGeom>
              <a:avLst/>
              <a:gdLst/>
              <a:ahLst/>
              <a:cxnLst/>
              <a:rect l="l" t="t" r="r" b="b"/>
              <a:pathLst>
                <a:path w="1559560" h="1273810">
                  <a:moveTo>
                    <a:pt x="1559518" y="0"/>
                  </a:moveTo>
                  <a:lnTo>
                    <a:pt x="0" y="127379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0259" y="4108204"/>
              <a:ext cx="2193925" cy="513080"/>
            </a:xfrm>
            <a:custGeom>
              <a:avLst/>
              <a:gdLst/>
              <a:ahLst/>
              <a:cxnLst/>
              <a:rect l="l" t="t" r="r" b="b"/>
              <a:pathLst>
                <a:path w="2193925" h="513079">
                  <a:moveTo>
                    <a:pt x="0" y="0"/>
                  </a:moveTo>
                  <a:lnTo>
                    <a:pt x="2193534" y="512550"/>
                  </a:lnTo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0259" y="4108204"/>
              <a:ext cx="2193925" cy="513080"/>
            </a:xfrm>
            <a:custGeom>
              <a:avLst/>
              <a:gdLst/>
              <a:ahLst/>
              <a:cxnLst/>
              <a:rect l="l" t="t" r="r" b="b"/>
              <a:pathLst>
                <a:path w="2193925" h="513079">
                  <a:moveTo>
                    <a:pt x="0" y="0"/>
                  </a:moveTo>
                  <a:lnTo>
                    <a:pt x="2193534" y="5125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8600" y="1066800"/>
            <a:ext cx="8763000" cy="13720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Arial"/>
                <a:cs typeface="Arial"/>
              </a:rPr>
              <a:t>A graph is </a:t>
            </a:r>
            <a:r>
              <a:rPr sz="2400" b="1" spc="-5" dirty="0">
                <a:latin typeface="Arial"/>
                <a:cs typeface="Arial"/>
              </a:rPr>
              <a:t>complete </a:t>
            </a:r>
            <a:r>
              <a:rPr sz="2400" dirty="0">
                <a:latin typeface="Arial"/>
                <a:cs typeface="Arial"/>
              </a:rPr>
              <a:t>if every node has a direct edge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 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</a:t>
            </a:r>
            <a:r>
              <a:rPr sz="2400" dirty="0" smtClean="0">
                <a:latin typeface="Arial"/>
                <a:cs typeface="Arial"/>
              </a:rPr>
              <a:t>.</a:t>
            </a:r>
            <a:r>
              <a:rPr lang="en-US" sz="2400" dirty="0" smtClean="0">
                <a:latin typeface="Arial"/>
                <a:cs typeface="Arial"/>
              </a:rPr>
              <a:t>    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dirty="0" smtClean="0">
                <a:latin typeface="Arial"/>
                <a:cs typeface="Arial"/>
              </a:rPr>
              <a:t>  </a:t>
            </a:r>
            <a:r>
              <a:rPr lang="en-US" dirty="0" smtClean="0">
                <a:latin typeface="Arial"/>
                <a:cs typeface="Arial"/>
              </a:rPr>
              <a:t>undirected graph, with n nodes , maximum no. edges=10   </a:t>
            </a:r>
            <a:r>
              <a:rPr lang="en-US" sz="2400" dirty="0" smtClean="0">
                <a:latin typeface="Arial"/>
                <a:cs typeface="Arial"/>
              </a:rPr>
              <a:t>     </a:t>
            </a:r>
            <a:r>
              <a:rPr lang="en-US" sz="1400" dirty="0" smtClean="0">
                <a:latin typeface="Arial"/>
                <a:cs typeface="Arial"/>
              </a:rPr>
              <a:t>  5X4= 20     N  X  (N-1)  /2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        directed graph,                                                                                             N X N-1  ,       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57400" y="5715000"/>
            <a:ext cx="579119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9567" y="5715000"/>
            <a:ext cx="582167" cy="5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977770" y="2736851"/>
            <a:ext cx="3105785" cy="2603500"/>
            <a:chOff x="4977770" y="2736851"/>
            <a:chExt cx="3105785" cy="2603500"/>
          </a:xfrm>
        </p:grpSpPr>
        <p:sp>
          <p:nvSpPr>
            <p:cNvPr id="33" name="object 33"/>
            <p:cNvSpPr/>
            <p:nvPr/>
          </p:nvSpPr>
          <p:spPr>
            <a:xfrm>
              <a:off x="5950181" y="274320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50181" y="274320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4120" y="365843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84120" y="365843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3893" y="3192974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457" y="0"/>
                  </a:moveTo>
                  <a:lnTo>
                    <a:pt x="0" y="5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7124" y="392882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77124" y="392882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99954" y="3192974"/>
              <a:ext cx="340995" cy="735965"/>
            </a:xfrm>
            <a:custGeom>
              <a:avLst/>
              <a:gdLst/>
              <a:ahLst/>
              <a:cxnLst/>
              <a:rect l="l" t="t" r="r" b="b"/>
              <a:pathLst>
                <a:path w="340995" h="735964">
                  <a:moveTo>
                    <a:pt x="0" y="0"/>
                  </a:moveTo>
                  <a:lnTo>
                    <a:pt x="340640" y="7358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31008" y="316066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6" y="16483"/>
                  </a:lnTo>
                  <a:lnTo>
                    <a:pt x="130491" y="35971"/>
                  </a:lnTo>
                  <a:lnTo>
                    <a:pt x="93719" y="61965"/>
                  </a:lnTo>
                  <a:lnTo>
                    <a:pt x="61964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4" y="433221"/>
                  </a:lnTo>
                  <a:lnTo>
                    <a:pt x="93719" y="464976"/>
                  </a:lnTo>
                  <a:lnTo>
                    <a:pt x="130491" y="490970"/>
                  </a:lnTo>
                  <a:lnTo>
                    <a:pt x="171536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31008" y="316066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77123" y="3006671"/>
              <a:ext cx="1054100" cy="417830"/>
            </a:xfrm>
            <a:custGeom>
              <a:avLst/>
              <a:gdLst/>
              <a:ahLst/>
              <a:cxnLst/>
              <a:rect l="l" t="t" r="r" b="b"/>
              <a:pathLst>
                <a:path w="1054100" h="417829">
                  <a:moveTo>
                    <a:pt x="1053885" y="4174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98886" y="480705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8886" y="480705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48660" y="437859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505633" y="0"/>
                  </a:moveTo>
                  <a:lnTo>
                    <a:pt x="0" y="5056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11062" y="3921903"/>
              <a:ext cx="966469" cy="270510"/>
            </a:xfrm>
            <a:custGeom>
              <a:avLst/>
              <a:gdLst/>
              <a:ahLst/>
              <a:cxnLst/>
              <a:rect l="l" t="t" r="r" b="b"/>
              <a:pathLst>
                <a:path w="966470" h="270510">
                  <a:moveTo>
                    <a:pt x="966060" y="2703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50258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20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2"/>
                  </a:lnTo>
                  <a:lnTo>
                    <a:pt x="0" y="263471"/>
                  </a:lnTo>
                  <a:lnTo>
                    <a:pt x="4244" y="310830"/>
                  </a:lnTo>
                  <a:lnTo>
                    <a:pt x="16483" y="355404"/>
                  </a:lnTo>
                  <a:lnTo>
                    <a:pt x="35971" y="396450"/>
                  </a:lnTo>
                  <a:lnTo>
                    <a:pt x="61965" y="433222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2"/>
                  </a:lnTo>
                  <a:lnTo>
                    <a:pt x="490970" y="396450"/>
                  </a:lnTo>
                  <a:lnTo>
                    <a:pt x="510458" y="355404"/>
                  </a:lnTo>
                  <a:lnTo>
                    <a:pt x="522697" y="310830"/>
                  </a:lnTo>
                  <a:lnTo>
                    <a:pt x="526942" y="263471"/>
                  </a:lnTo>
                  <a:lnTo>
                    <a:pt x="522697" y="216112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20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50258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04065" y="4192292"/>
              <a:ext cx="623570" cy="428625"/>
            </a:xfrm>
            <a:custGeom>
              <a:avLst/>
              <a:gdLst/>
              <a:ahLst/>
              <a:cxnLst/>
              <a:rect l="l" t="t" r="r" b="b"/>
              <a:pathLst>
                <a:path w="623570" h="428625">
                  <a:moveTo>
                    <a:pt x="0" y="0"/>
                  </a:moveTo>
                  <a:lnTo>
                    <a:pt x="623361" y="4284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26896" y="3610437"/>
              <a:ext cx="681355" cy="395605"/>
            </a:xfrm>
            <a:custGeom>
              <a:avLst/>
              <a:gdLst/>
              <a:ahLst/>
              <a:cxnLst/>
              <a:rect l="l" t="t" r="r" b="b"/>
              <a:pathLst>
                <a:path w="681354" h="395604">
                  <a:moveTo>
                    <a:pt x="681281" y="0"/>
                  </a:moveTo>
                  <a:lnTo>
                    <a:pt x="0" y="39555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668" y="224028"/>
            <a:ext cx="4790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Graph</a:t>
            </a:r>
            <a:r>
              <a:rPr spc="-7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16228"/>
            <a:ext cx="7243445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Arial"/>
                <a:cs typeface="Arial"/>
              </a:rPr>
              <a:t>A graph is </a:t>
            </a:r>
            <a:r>
              <a:rPr sz="2400" b="1" spc="-5" dirty="0">
                <a:latin typeface="Arial"/>
                <a:cs typeface="Arial"/>
              </a:rPr>
              <a:t>directed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its </a:t>
            </a:r>
            <a:r>
              <a:rPr sz="2400" dirty="0">
                <a:latin typeface="Arial"/>
                <a:cs typeface="Arial"/>
              </a:rPr>
              <a:t>edges have </a:t>
            </a:r>
            <a:r>
              <a:rPr sz="2400" spc="-5" dirty="0">
                <a:latin typeface="Arial"/>
                <a:cs typeface="Arial"/>
              </a:rPr>
              <a:t>direction,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b="1" spc="-5" dirty="0">
                <a:latin typeface="Arial"/>
                <a:cs typeface="Arial"/>
              </a:rPr>
              <a:t>undirected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its </a:t>
            </a:r>
            <a:r>
              <a:rPr sz="2400" dirty="0">
                <a:latin typeface="Arial"/>
                <a:cs typeface="Arial"/>
              </a:rPr>
              <a:t>edges do not have </a:t>
            </a:r>
            <a:r>
              <a:rPr sz="2400" spc="-5" dirty="0" smtClean="0">
                <a:latin typeface="Arial"/>
                <a:cs typeface="Arial"/>
              </a:rPr>
              <a:t>direction.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4855" y="2736851"/>
            <a:ext cx="3105785" cy="2603500"/>
            <a:chOff x="4984855" y="2736851"/>
            <a:chExt cx="3105785" cy="2603500"/>
          </a:xfrm>
        </p:grpSpPr>
        <p:sp>
          <p:nvSpPr>
            <p:cNvPr id="5" name="object 5"/>
            <p:cNvSpPr/>
            <p:nvPr/>
          </p:nvSpPr>
          <p:spPr>
            <a:xfrm>
              <a:off x="5957266" y="274320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7266" y="274320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1205" y="365843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1205" y="365843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0978" y="3192974"/>
              <a:ext cx="593725" cy="542925"/>
            </a:xfrm>
            <a:custGeom>
              <a:avLst/>
              <a:gdLst/>
              <a:ahLst/>
              <a:cxnLst/>
              <a:rect l="l" t="t" r="r" b="b"/>
              <a:pathLst>
                <a:path w="593725" h="542925">
                  <a:moveTo>
                    <a:pt x="593457" y="0"/>
                  </a:moveTo>
                  <a:lnTo>
                    <a:pt x="0" y="5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4209" y="392882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1" y="0"/>
                  </a:moveTo>
                  <a:lnTo>
                    <a:pt x="216112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20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20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2" y="522697"/>
                  </a:lnTo>
                  <a:lnTo>
                    <a:pt x="263471" y="526942"/>
                  </a:lnTo>
                  <a:lnTo>
                    <a:pt x="310830" y="522697"/>
                  </a:lnTo>
                  <a:lnTo>
                    <a:pt x="355404" y="510458"/>
                  </a:lnTo>
                  <a:lnTo>
                    <a:pt x="396450" y="490970"/>
                  </a:lnTo>
                  <a:lnTo>
                    <a:pt x="433222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2" y="61965"/>
                  </a:lnTo>
                  <a:lnTo>
                    <a:pt x="396450" y="35971"/>
                  </a:lnTo>
                  <a:lnTo>
                    <a:pt x="355404" y="16483"/>
                  </a:lnTo>
                  <a:lnTo>
                    <a:pt x="310830" y="4244"/>
                  </a:lnTo>
                  <a:lnTo>
                    <a:pt x="26347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84209" y="392882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7040" y="3192974"/>
              <a:ext cx="340995" cy="735965"/>
            </a:xfrm>
            <a:custGeom>
              <a:avLst/>
              <a:gdLst/>
              <a:ahLst/>
              <a:cxnLst/>
              <a:rect l="l" t="t" r="r" b="b"/>
              <a:pathLst>
                <a:path w="340995" h="735964">
                  <a:moveTo>
                    <a:pt x="0" y="0"/>
                  </a:moveTo>
                  <a:lnTo>
                    <a:pt x="340640" y="7358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8093" y="316066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8093" y="316066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4208" y="3006671"/>
              <a:ext cx="1054100" cy="417830"/>
            </a:xfrm>
            <a:custGeom>
              <a:avLst/>
              <a:gdLst/>
              <a:ahLst/>
              <a:cxnLst/>
              <a:rect l="l" t="t" r="r" b="b"/>
              <a:pathLst>
                <a:path w="1054100" h="417829">
                  <a:moveTo>
                    <a:pt x="1053885" y="4174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5971" y="480705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7" y="16483"/>
                  </a:lnTo>
                  <a:lnTo>
                    <a:pt x="130492" y="35971"/>
                  </a:lnTo>
                  <a:lnTo>
                    <a:pt x="93719" y="61965"/>
                  </a:lnTo>
                  <a:lnTo>
                    <a:pt x="61965" y="93719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1"/>
                  </a:lnTo>
                  <a:lnTo>
                    <a:pt x="0" y="263470"/>
                  </a:lnTo>
                  <a:lnTo>
                    <a:pt x="4244" y="310829"/>
                  </a:lnTo>
                  <a:lnTo>
                    <a:pt x="16483" y="355404"/>
                  </a:lnTo>
                  <a:lnTo>
                    <a:pt x="35971" y="396449"/>
                  </a:lnTo>
                  <a:lnTo>
                    <a:pt x="61965" y="433221"/>
                  </a:lnTo>
                  <a:lnTo>
                    <a:pt x="93719" y="464976"/>
                  </a:lnTo>
                  <a:lnTo>
                    <a:pt x="130492" y="490970"/>
                  </a:lnTo>
                  <a:lnTo>
                    <a:pt x="171537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1"/>
                  </a:lnTo>
                  <a:lnTo>
                    <a:pt x="490970" y="396449"/>
                  </a:lnTo>
                  <a:lnTo>
                    <a:pt x="510458" y="355404"/>
                  </a:lnTo>
                  <a:lnTo>
                    <a:pt x="522697" y="310829"/>
                  </a:lnTo>
                  <a:lnTo>
                    <a:pt x="526942" y="263470"/>
                  </a:lnTo>
                  <a:lnTo>
                    <a:pt x="522697" y="216111"/>
                  </a:lnTo>
                  <a:lnTo>
                    <a:pt x="510458" y="171537"/>
                  </a:lnTo>
                  <a:lnTo>
                    <a:pt x="490970" y="130492"/>
                  </a:lnTo>
                  <a:lnTo>
                    <a:pt x="464976" y="93719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05971" y="480705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5745" y="437859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505633" y="0"/>
                  </a:moveTo>
                  <a:lnTo>
                    <a:pt x="0" y="5056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8147" y="3921903"/>
              <a:ext cx="966469" cy="270510"/>
            </a:xfrm>
            <a:custGeom>
              <a:avLst/>
              <a:gdLst/>
              <a:ahLst/>
              <a:cxnLst/>
              <a:rect l="l" t="t" r="r" b="b"/>
              <a:pathLst>
                <a:path w="966470" h="270510">
                  <a:moveTo>
                    <a:pt x="966060" y="2703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734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3470" y="0"/>
                  </a:moveTo>
                  <a:lnTo>
                    <a:pt x="216111" y="4244"/>
                  </a:lnTo>
                  <a:lnTo>
                    <a:pt x="171536" y="16483"/>
                  </a:lnTo>
                  <a:lnTo>
                    <a:pt x="130491" y="35971"/>
                  </a:lnTo>
                  <a:lnTo>
                    <a:pt x="93719" y="61965"/>
                  </a:lnTo>
                  <a:lnTo>
                    <a:pt x="61964" y="93720"/>
                  </a:lnTo>
                  <a:lnTo>
                    <a:pt x="35971" y="130492"/>
                  </a:lnTo>
                  <a:lnTo>
                    <a:pt x="16483" y="171537"/>
                  </a:lnTo>
                  <a:lnTo>
                    <a:pt x="4244" y="216112"/>
                  </a:lnTo>
                  <a:lnTo>
                    <a:pt x="0" y="263471"/>
                  </a:lnTo>
                  <a:lnTo>
                    <a:pt x="4244" y="310830"/>
                  </a:lnTo>
                  <a:lnTo>
                    <a:pt x="16483" y="355404"/>
                  </a:lnTo>
                  <a:lnTo>
                    <a:pt x="35971" y="396450"/>
                  </a:lnTo>
                  <a:lnTo>
                    <a:pt x="61964" y="433222"/>
                  </a:lnTo>
                  <a:lnTo>
                    <a:pt x="93719" y="464976"/>
                  </a:lnTo>
                  <a:lnTo>
                    <a:pt x="130491" y="490970"/>
                  </a:lnTo>
                  <a:lnTo>
                    <a:pt x="171536" y="510458"/>
                  </a:lnTo>
                  <a:lnTo>
                    <a:pt x="216111" y="522697"/>
                  </a:lnTo>
                  <a:lnTo>
                    <a:pt x="263470" y="526942"/>
                  </a:lnTo>
                  <a:lnTo>
                    <a:pt x="310829" y="522697"/>
                  </a:lnTo>
                  <a:lnTo>
                    <a:pt x="355404" y="510458"/>
                  </a:lnTo>
                  <a:lnTo>
                    <a:pt x="396449" y="490970"/>
                  </a:lnTo>
                  <a:lnTo>
                    <a:pt x="433221" y="464976"/>
                  </a:lnTo>
                  <a:lnTo>
                    <a:pt x="464976" y="433222"/>
                  </a:lnTo>
                  <a:lnTo>
                    <a:pt x="490969" y="396450"/>
                  </a:lnTo>
                  <a:lnTo>
                    <a:pt x="510457" y="355404"/>
                  </a:lnTo>
                  <a:lnTo>
                    <a:pt x="522695" y="310830"/>
                  </a:lnTo>
                  <a:lnTo>
                    <a:pt x="526940" y="263471"/>
                  </a:lnTo>
                  <a:lnTo>
                    <a:pt x="522695" y="216112"/>
                  </a:lnTo>
                  <a:lnTo>
                    <a:pt x="510457" y="171537"/>
                  </a:lnTo>
                  <a:lnTo>
                    <a:pt x="490969" y="130492"/>
                  </a:lnTo>
                  <a:lnTo>
                    <a:pt x="464976" y="93720"/>
                  </a:lnTo>
                  <a:lnTo>
                    <a:pt x="433221" y="61965"/>
                  </a:lnTo>
                  <a:lnTo>
                    <a:pt x="396449" y="35971"/>
                  </a:lnTo>
                  <a:lnTo>
                    <a:pt x="355404" y="16483"/>
                  </a:lnTo>
                  <a:lnTo>
                    <a:pt x="310829" y="4244"/>
                  </a:lnTo>
                  <a:lnTo>
                    <a:pt x="26347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7344" y="454358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63471"/>
                  </a:moveTo>
                  <a:lnTo>
                    <a:pt x="4244" y="216111"/>
                  </a:lnTo>
                  <a:lnTo>
                    <a:pt x="16483" y="171537"/>
                  </a:lnTo>
                  <a:lnTo>
                    <a:pt x="35971" y="130492"/>
                  </a:lnTo>
                  <a:lnTo>
                    <a:pt x="61965" y="93719"/>
                  </a:lnTo>
                  <a:lnTo>
                    <a:pt x="93719" y="61965"/>
                  </a:lnTo>
                  <a:lnTo>
                    <a:pt x="130492" y="35971"/>
                  </a:lnTo>
                  <a:lnTo>
                    <a:pt x="171537" y="16483"/>
                  </a:lnTo>
                  <a:lnTo>
                    <a:pt x="216111" y="4244"/>
                  </a:lnTo>
                  <a:lnTo>
                    <a:pt x="263471" y="0"/>
                  </a:lnTo>
                  <a:lnTo>
                    <a:pt x="310830" y="4244"/>
                  </a:lnTo>
                  <a:lnTo>
                    <a:pt x="355404" y="16483"/>
                  </a:lnTo>
                  <a:lnTo>
                    <a:pt x="396449" y="35971"/>
                  </a:lnTo>
                  <a:lnTo>
                    <a:pt x="433222" y="61965"/>
                  </a:lnTo>
                  <a:lnTo>
                    <a:pt x="464976" y="93719"/>
                  </a:lnTo>
                  <a:lnTo>
                    <a:pt x="490970" y="130492"/>
                  </a:lnTo>
                  <a:lnTo>
                    <a:pt x="510458" y="171537"/>
                  </a:lnTo>
                  <a:lnTo>
                    <a:pt x="522697" y="216111"/>
                  </a:lnTo>
                  <a:lnTo>
                    <a:pt x="526942" y="263471"/>
                  </a:lnTo>
                  <a:lnTo>
                    <a:pt x="522697" y="310830"/>
                  </a:lnTo>
                  <a:lnTo>
                    <a:pt x="510458" y="355404"/>
                  </a:lnTo>
                  <a:lnTo>
                    <a:pt x="490970" y="396449"/>
                  </a:lnTo>
                  <a:lnTo>
                    <a:pt x="464976" y="433222"/>
                  </a:lnTo>
                  <a:lnTo>
                    <a:pt x="433222" y="464976"/>
                  </a:lnTo>
                  <a:lnTo>
                    <a:pt x="396449" y="490970"/>
                  </a:lnTo>
                  <a:lnTo>
                    <a:pt x="355404" y="510458"/>
                  </a:lnTo>
                  <a:lnTo>
                    <a:pt x="310830" y="522697"/>
                  </a:lnTo>
                  <a:lnTo>
                    <a:pt x="263471" y="526942"/>
                  </a:lnTo>
                  <a:lnTo>
                    <a:pt x="216111" y="522697"/>
                  </a:lnTo>
                  <a:lnTo>
                    <a:pt x="171537" y="510458"/>
                  </a:lnTo>
                  <a:lnTo>
                    <a:pt x="130492" y="490970"/>
                  </a:lnTo>
                  <a:lnTo>
                    <a:pt x="93719" y="464976"/>
                  </a:lnTo>
                  <a:lnTo>
                    <a:pt x="61965" y="433222"/>
                  </a:lnTo>
                  <a:lnTo>
                    <a:pt x="35971" y="396449"/>
                  </a:lnTo>
                  <a:lnTo>
                    <a:pt x="16483" y="355404"/>
                  </a:lnTo>
                  <a:lnTo>
                    <a:pt x="4244" y="310830"/>
                  </a:lnTo>
                  <a:lnTo>
                    <a:pt x="0" y="2634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1151" y="4192292"/>
              <a:ext cx="623570" cy="428625"/>
            </a:xfrm>
            <a:custGeom>
              <a:avLst/>
              <a:gdLst/>
              <a:ahLst/>
              <a:cxnLst/>
              <a:rect l="l" t="t" r="r" b="b"/>
              <a:pathLst>
                <a:path w="623570" h="428625">
                  <a:moveTo>
                    <a:pt x="0" y="0"/>
                  </a:moveTo>
                  <a:lnTo>
                    <a:pt x="623361" y="4284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3983" y="3610437"/>
              <a:ext cx="681355" cy="395605"/>
            </a:xfrm>
            <a:custGeom>
              <a:avLst/>
              <a:gdLst/>
              <a:ahLst/>
              <a:cxnLst/>
              <a:rect l="l" t="t" r="r" b="b"/>
              <a:pathLst>
                <a:path w="681354" h="395604">
                  <a:moveTo>
                    <a:pt x="681281" y="0"/>
                  </a:moveTo>
                  <a:lnTo>
                    <a:pt x="0" y="39555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603250" y="2736852"/>
            <a:ext cx="3105779" cy="260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53000" y="5726683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directed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3540" y="572668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undirected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2A5F6-A493-C442-86FB-A58E50D6CB6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2 Edge </a:t>
            </a:r>
            <a:r>
              <a:rPr lang="en-US" dirty="0">
                <a:latin typeface="Tahoma" charset="0"/>
              </a:rPr>
              <a:t>Types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Directed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edge (</a:t>
            </a:r>
            <a:r>
              <a:rPr lang="en-US" sz="2000" b="1" dirty="0" smtClean="0">
                <a:latin typeface="Tahoma" charset="0"/>
              </a:rPr>
              <a:t>ARROW</a:t>
            </a:r>
            <a:r>
              <a:rPr lang="en-US" sz="2000" dirty="0" smtClean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first vertex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second vertex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Undirected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edge (</a:t>
            </a:r>
            <a:r>
              <a:rPr lang="en-US" sz="2000" b="1" dirty="0" smtClean="0">
                <a:latin typeface="Tahoma" charset="0"/>
              </a:rPr>
              <a:t>no arrow</a:t>
            </a:r>
            <a:r>
              <a:rPr lang="en-US" sz="2000" dirty="0" smtClean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unordered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 route</a:t>
            </a:r>
            <a:endParaRPr lang="en-US" sz="1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Directed</a:t>
            </a:r>
            <a:r>
              <a:rPr lang="en-US" sz="2000" dirty="0">
                <a:latin typeface="Tahoma" charset="0"/>
              </a:rPr>
              <a:t>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Undirected</a:t>
            </a:r>
            <a:r>
              <a:rPr lang="en-US" sz="2000" dirty="0">
                <a:latin typeface="Tahoma" charset="0"/>
              </a:rPr>
              <a:t>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flight network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6152" name="AutoShape 7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6156" name="AutoShape 11"/>
          <p:cNvCxnSpPr>
            <a:cxnSpLocks noChangeShapeType="1"/>
            <a:stCxn id="6154" idx="6"/>
            <a:endCxn id="6155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4653136"/>
            <a:ext cx="3185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road between two points</a:t>
            </a:r>
          </a:p>
          <a:p>
            <a:r>
              <a:rPr lang="en-GB" dirty="0" smtClean="0"/>
              <a:t>Could be </a:t>
            </a:r>
            <a:r>
              <a:rPr lang="en-GB" b="1" dirty="0" smtClean="0"/>
              <a:t>one way </a:t>
            </a:r>
            <a:r>
              <a:rPr lang="en-GB" dirty="0" smtClean="0"/>
              <a:t>(directed)</a:t>
            </a:r>
          </a:p>
          <a:p>
            <a:r>
              <a:rPr lang="en-GB" dirty="0" smtClean="0"/>
              <a:t>Or </a:t>
            </a:r>
            <a:r>
              <a:rPr lang="en-GB" b="1" dirty="0" smtClean="0"/>
              <a:t>two way </a:t>
            </a:r>
            <a:r>
              <a:rPr lang="en-GB" dirty="0" smtClean="0"/>
              <a:t>(undirected)</a:t>
            </a:r>
          </a:p>
          <a:p>
            <a:endParaRPr lang="en-GB" dirty="0"/>
          </a:p>
          <a:p>
            <a:r>
              <a:rPr lang="en-GB" dirty="0" smtClean="0"/>
              <a:t>Could have more than one edge</a:t>
            </a:r>
          </a:p>
          <a:p>
            <a:r>
              <a:rPr lang="en-GB" dirty="0" smtClean="0"/>
              <a:t>(e.g. toll road and public road)</a:t>
            </a:r>
          </a:p>
        </p:txBody>
      </p:sp>
    </p:spTree>
    <p:extLst>
      <p:ext uri="{BB962C8B-B14F-4D97-AF65-F5344CB8AC3E}">
        <p14:creationId xmlns="" xmlns:p14="http://schemas.microsoft.com/office/powerpoint/2010/main" val="2387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5E5CC4-A06C-F54E-8B0B-A057DBC31A60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4478213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h and </a:t>
            </a:r>
            <a:r>
              <a:rPr lang="en-US" sz="1800" b="1" dirty="0" err="1">
                <a:latin typeface="Tahoma" charset="0"/>
              </a:rPr>
              <a:t>i</a:t>
            </a:r>
            <a:r>
              <a:rPr lang="en-US" sz="1800" b="1" dirty="0">
                <a:latin typeface="Tahoma" charset="0"/>
              </a:rPr>
              <a:t> are parallel </a:t>
            </a:r>
            <a:r>
              <a:rPr lang="en-US" sz="1800" b="1" dirty="0" smtClean="0">
                <a:latin typeface="Tahoma" charset="0"/>
              </a:rPr>
              <a:t>edges  / multi edges</a:t>
            </a:r>
            <a:endParaRPr lang="en-US" sz="1800" b="1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Tahoma" charset="0"/>
              </a:rPr>
              <a:t>j is a self-loop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7180" name="AutoShape 9"/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/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/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7186" name="AutoShape 16"/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7198" name="AutoShape 29"/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/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/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9475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3A0379-95CC-6647-83B4-59998785F87B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8196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8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844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V,b,X,h,Z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</a:t>
            </a:r>
            <a:r>
              <a:rPr lang="en-US" sz="1800" b="1" dirty="0">
                <a:latin typeface="Tahoma" charset="0"/>
              </a:rPr>
              <a:t>simple</a:t>
            </a:r>
            <a:r>
              <a:rPr lang="en-US" sz="1800" dirty="0">
                <a:latin typeface="Tahoma" charset="0"/>
              </a:rPr>
              <a:t>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U,c,W,e,X,g,Y,f,W,d,V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path that is </a:t>
            </a:r>
            <a:r>
              <a:rPr lang="en-US" sz="1800" b="1" dirty="0">
                <a:latin typeface="Tahoma" charset="0"/>
              </a:rPr>
              <a:t>not simple</a:t>
            </a:r>
          </a:p>
        </p:txBody>
      </p:sp>
      <p:sp>
        <p:nvSpPr>
          <p:cNvPr id="8201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8202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8206" name="AutoShape 9"/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/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/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/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/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/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8213" name="AutoShape 16"/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/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8221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222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491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C360C7-8FE0-6F42-9821-001948FBC24E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9220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 b="1" dirty="0">
                <a:latin typeface="Tahoma" charset="0"/>
              </a:rPr>
              <a:t>circular</a:t>
            </a:r>
            <a:r>
              <a:rPr lang="en-US" sz="1800" dirty="0">
                <a:latin typeface="Tahoma" charset="0"/>
              </a:rPr>
              <a:t> sequence of alternating vertices and edges 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cycle such that all its vertices and edges are </a:t>
            </a:r>
            <a:r>
              <a:rPr lang="en-US" sz="1800" b="1" dirty="0">
                <a:latin typeface="Tahoma" charset="0"/>
              </a:rPr>
              <a:t>distinct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V,b,X,g,Y,f,W,c,U,a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</a:t>
            </a:r>
            <a:r>
              <a:rPr lang="en-US" sz="1800" b="1" dirty="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 dirty="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U,c,W,e,X,g,Y,f,W,d,V,a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,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cycle that is </a:t>
            </a:r>
            <a:r>
              <a:rPr lang="en-US" sz="1800" b="1" dirty="0">
                <a:latin typeface="Tahoma" charset="0"/>
              </a:rPr>
              <a:t>not simple</a:t>
            </a:r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9230" name="AutoShape 12"/>
          <p:cNvCxnSpPr>
            <a:cxnSpLocks noChangeShapeType="1"/>
            <a:stCxn id="9227" idx="3"/>
            <a:endCxn id="9226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/>
          <p:cNvCxnSpPr>
            <a:cxnSpLocks noChangeShapeType="1"/>
            <a:stCxn id="9228" idx="1"/>
            <a:endCxn id="9226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/>
          <p:cNvCxnSpPr>
            <a:cxnSpLocks noChangeShapeType="1"/>
            <a:stCxn id="9228" idx="7"/>
            <a:endCxn id="9225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/>
          <p:cNvCxnSpPr>
            <a:cxnSpLocks noChangeShapeType="1"/>
            <a:stCxn id="9225" idx="6"/>
            <a:endCxn id="9229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/>
          <p:cNvCxnSpPr>
            <a:cxnSpLocks noChangeShapeType="1"/>
            <a:stCxn id="9227" idx="5"/>
            <a:endCxn id="9225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/>
          <p:cNvCxnSpPr>
            <a:cxnSpLocks noChangeShapeType="1"/>
            <a:stCxn id="9227" idx="4"/>
            <a:endCxn id="9228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9237" name="AutoShape 19"/>
          <p:cNvCxnSpPr>
            <a:cxnSpLocks noChangeShapeType="1"/>
            <a:stCxn id="9228" idx="5"/>
            <a:endCxn id="9236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9246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330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8282459" cy="6575046"/>
          </a:xfrm>
        </p:spPr>
      </p:pic>
    </p:spTree>
    <p:extLst>
      <p:ext uri="{BB962C8B-B14F-4D97-AF65-F5344CB8AC3E}">
        <p14:creationId xmlns="" xmlns:p14="http://schemas.microsoft.com/office/powerpoint/2010/main" val="2148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6" y="169336"/>
            <a:ext cx="8305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2F8E"/>
                </a:solidFill>
              </a:rPr>
              <a:t>Graph</a:t>
            </a:r>
            <a:endParaRPr lang="en-US" dirty="0">
              <a:solidFill>
                <a:srgbClr val="002F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128" y="533400"/>
            <a:ext cx="8594271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graph G consists of two sets, V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, whose elements are called vertices (or nodes), and E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, whose elements are called edges. An edge e=(u, v) is said to join its end vertices.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F8E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2F8E"/>
                </a:solidFill>
              </a:rPr>
              <a:t>Subgraph</a:t>
            </a:r>
            <a:r>
              <a:rPr lang="en-US" sz="2800" dirty="0" smtClean="0">
                <a:solidFill>
                  <a:srgbClr val="002F8E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of a graph</a:t>
            </a:r>
            <a:r>
              <a:rPr lang="en-US" sz="2400" i="1" dirty="0" smtClean="0"/>
              <a:t> G </a:t>
            </a:r>
            <a:r>
              <a:rPr lang="en-US" sz="2400" dirty="0" smtClean="0"/>
              <a:t>is a graph</a:t>
            </a:r>
            <a:r>
              <a:rPr lang="en-US" sz="2400" i="1" dirty="0" smtClean="0"/>
              <a:t> H </a:t>
            </a:r>
            <a:r>
              <a:rPr lang="en-US" sz="2400" dirty="0" smtClean="0"/>
              <a:t>such that</a:t>
            </a:r>
            <a:r>
              <a:rPr lang="en-US" sz="2400" i="1" dirty="0" smtClean="0"/>
              <a:t> V</a:t>
            </a:r>
            <a:r>
              <a:rPr lang="en-US" sz="2400" i="1" baseline="-25000" dirty="0" smtClean="0"/>
              <a:t>H</a:t>
            </a:r>
            <a:r>
              <a:rPr lang="en-US" sz="2400" i="1" dirty="0" smtClean="0"/>
              <a:t> </a:t>
            </a:r>
            <a:r>
              <a:rPr lang="en-US" sz="2400" dirty="0" smtClean="0"/>
              <a:t>⊆</a:t>
            </a:r>
            <a:r>
              <a:rPr lang="en-US" sz="2400" i="1" dirty="0" smtClean="0"/>
              <a:t> V</a:t>
            </a:r>
            <a:r>
              <a:rPr lang="en-US" sz="2400" i="1" baseline="-25000" dirty="0" smtClean="0"/>
              <a:t>G</a:t>
            </a:r>
            <a:r>
              <a:rPr lang="en-US" sz="2400" i="1" dirty="0" smtClean="0"/>
              <a:t> </a:t>
            </a:r>
            <a:r>
              <a:rPr lang="en-US" sz="2400" dirty="0" smtClean="0"/>
              <a:t>and</a:t>
            </a:r>
            <a:r>
              <a:rPr lang="en-US" sz="2400" i="1" dirty="0" smtClean="0"/>
              <a:t> E </a:t>
            </a:r>
            <a:r>
              <a:rPr lang="en-US" sz="2400" i="1" baseline="-25000" dirty="0" smtClean="0"/>
              <a:t>H</a:t>
            </a:r>
            <a:r>
              <a:rPr lang="en-US" sz="2400" i="1" dirty="0" smtClean="0"/>
              <a:t> </a:t>
            </a:r>
            <a:r>
              <a:rPr lang="en-US" sz="2400" dirty="0" smtClean="0"/>
              <a:t>⊆</a:t>
            </a:r>
            <a:r>
              <a:rPr lang="en-US" sz="2400" i="1" dirty="0" smtClean="0"/>
              <a:t> E</a:t>
            </a:r>
            <a:r>
              <a:rPr lang="en-US" sz="2400" i="1" baseline="-25000" dirty="0" smtClean="0"/>
              <a:t>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V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={a, b, c, d},    V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={a, c, d}</a:t>
            </a:r>
          </a:p>
          <a:p>
            <a:pPr>
              <a:buNone/>
            </a:pPr>
            <a:r>
              <a:rPr lang="en-US" sz="2400" dirty="0" smtClean="0"/>
              <a:t>       E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= {(</a:t>
            </a:r>
            <a:r>
              <a:rPr lang="en-US" sz="2400" dirty="0" err="1" smtClean="0"/>
              <a:t>a,b</a:t>
            </a:r>
            <a:r>
              <a:rPr lang="en-US" sz="2400" dirty="0" smtClean="0"/>
              <a:t>), (</a:t>
            </a:r>
            <a:r>
              <a:rPr lang="en-US" sz="2400" dirty="0" err="1" smtClean="0"/>
              <a:t>a,c</a:t>
            </a:r>
            <a:r>
              <a:rPr lang="en-US" sz="2400" dirty="0" smtClean="0"/>
              <a:t>), (</a:t>
            </a:r>
            <a:r>
              <a:rPr lang="en-US" sz="2400" dirty="0" err="1" smtClean="0"/>
              <a:t>b,c</a:t>
            </a:r>
            <a:r>
              <a:rPr lang="en-US" sz="2400" dirty="0" smtClean="0"/>
              <a:t>), (</a:t>
            </a:r>
            <a:r>
              <a:rPr lang="en-US" sz="2400" dirty="0" err="1" smtClean="0"/>
              <a:t>b,d</a:t>
            </a:r>
            <a:r>
              <a:rPr lang="en-US" sz="2400" dirty="0" smtClean="0"/>
              <a:t>), (</a:t>
            </a:r>
            <a:r>
              <a:rPr lang="en-US" sz="2400" dirty="0" err="1" smtClean="0"/>
              <a:t>c,d</a:t>
            </a:r>
            <a:r>
              <a:rPr lang="en-US" sz="2400" dirty="0" smtClean="0"/>
              <a:t>)}, E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= {(</a:t>
            </a:r>
            <a:r>
              <a:rPr lang="en-US" sz="2400" dirty="0" err="1" smtClean="0"/>
              <a:t>a,c</a:t>
            </a:r>
            <a:r>
              <a:rPr lang="en-US" sz="2400" dirty="0" smtClean="0"/>
              <a:t>), (</a:t>
            </a:r>
            <a:r>
              <a:rPr lang="en-US" sz="2400" dirty="0" err="1" smtClean="0"/>
              <a:t>c,d</a:t>
            </a:r>
            <a:r>
              <a:rPr lang="en-US" sz="2400" dirty="0" smtClean="0"/>
              <a:t>)}</a:t>
            </a:r>
          </a:p>
          <a:p>
            <a:pPr marL="0" indent="0">
              <a:buNone/>
            </a:pPr>
            <a:endParaRPr lang="en-US" sz="2400" baseline="-25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i="1" baseline="-25000" dirty="0" smtClean="0"/>
          </a:p>
          <a:p>
            <a:pPr marL="0" indent="0">
              <a:buNone/>
            </a:pPr>
            <a:endParaRPr lang="en-US" sz="2400" i="1" baseline="-25000" dirty="0" smtClean="0"/>
          </a:p>
          <a:p>
            <a:pPr marL="0" indent="0">
              <a:buNone/>
            </a:pPr>
            <a:endParaRPr lang="en-US" sz="2400" i="1" baseline="-25000" dirty="0" smtClean="0"/>
          </a:p>
          <a:p>
            <a:pPr marL="0" indent="0">
              <a:buNone/>
            </a:pPr>
            <a:endParaRPr lang="en-US" sz="2400" i="1" baseline="-25000" dirty="0" smtClean="0"/>
          </a:p>
          <a:p>
            <a:pPr marL="0" indent="0">
              <a:buNone/>
            </a:pPr>
            <a:endParaRPr lang="en-US" sz="2400" i="1" baseline="-25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3810000" cy="246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8A64126-D0AB-49BC-A051-39EAACE23725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pitchFamily="2" charset="2"/>
              <a:buNone/>
            </a:pPr>
            <a:r>
              <a:rPr lang="en-US" altLang="en-US" sz="2400" b="1" dirty="0" smtClean="0"/>
              <a:t>Notation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Times New Roman" pitchFamily="18" charset="0"/>
              </a:rPr>
              <a:t>   n	</a:t>
            </a:r>
            <a:r>
              <a:rPr lang="en-US" altLang="en-US" sz="2000" dirty="0" smtClean="0"/>
              <a:t>number of </a:t>
            </a:r>
            <a:r>
              <a:rPr lang="en-US" altLang="en-US" sz="2000" b="1" dirty="0" smtClean="0"/>
              <a:t>vertices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Times New Roman" pitchFamily="18" charset="0"/>
              </a:rPr>
              <a:t>   m	</a:t>
            </a:r>
            <a:r>
              <a:rPr lang="en-US" altLang="en-US" sz="2000" dirty="0" smtClean="0"/>
              <a:t>number of </a:t>
            </a:r>
            <a:r>
              <a:rPr lang="en-US" altLang="en-US" sz="2000" b="1" dirty="0" smtClean="0"/>
              <a:t>edges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dirty="0" err="1" smtClean="0">
                <a:latin typeface="Times New Roman" pitchFamily="18" charset="0"/>
              </a:rPr>
              <a:t>deg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r>
              <a:rPr lang="en-US" altLang="en-US" sz="2000" dirty="0" smtClean="0">
                <a:latin typeface="Times New Roman" pitchFamily="18" charset="0"/>
              </a:rPr>
              <a:t>)</a:t>
            </a:r>
            <a:r>
              <a:rPr lang="en-US" altLang="en-US" sz="2000" b="1" i="1" dirty="0" smtClean="0">
                <a:latin typeface="Times New Roman" pitchFamily="18" charset="0"/>
              </a:rPr>
              <a:t>	</a:t>
            </a:r>
            <a:r>
              <a:rPr lang="en-US" altLang="en-US" sz="2000" dirty="0" smtClean="0"/>
              <a:t>degree of vertex 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endParaRPr lang="en-US" altLang="en-US" sz="2000" dirty="0" smtClean="0"/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</a:rPr>
              <a:t>Property 1 (handshakes)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 err="1" smtClean="0">
                <a:latin typeface="Symbol" pitchFamily="18" charset="2"/>
              </a:rPr>
              <a:t>S</a:t>
            </a:r>
            <a:r>
              <a:rPr lang="en-US" altLang="en-US" sz="2000" b="1" i="1" baseline="-25000" dirty="0" err="1" smtClean="0">
                <a:latin typeface="Times New Roman" pitchFamily="18" charset="0"/>
              </a:rPr>
              <a:t>v</a:t>
            </a:r>
            <a:r>
              <a:rPr lang="en-US" altLang="en-US" sz="2000" b="1" i="1" baseline="-25000" dirty="0" smtClean="0"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latin typeface="Times New Roman" pitchFamily="18" charset="0"/>
              </a:rPr>
              <a:t>deg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r>
              <a:rPr lang="en-US" altLang="en-US" sz="2000" dirty="0" smtClean="0">
                <a:latin typeface="Times New Roman" pitchFamily="18" charset="0"/>
              </a:rPr>
              <a:t>)</a:t>
            </a:r>
            <a:r>
              <a:rPr lang="en-US" altLang="en-US" sz="2000" b="1" i="1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</a:rPr>
              <a:t>= </a:t>
            </a:r>
            <a:r>
              <a:rPr lang="en-US" altLang="en-US" sz="2000" dirty="0" smtClean="0">
                <a:latin typeface="Times New Roman" pitchFamily="18" charset="0"/>
              </a:rPr>
              <a:t>2</a:t>
            </a:r>
            <a:r>
              <a:rPr lang="en-US" altLang="en-US" sz="2000" b="1" i="1" dirty="0" smtClean="0">
                <a:latin typeface="Times New Roman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Proof:</a:t>
            </a:r>
            <a:r>
              <a:rPr lang="en-US" altLang="en-US" sz="2000" dirty="0" smtClean="0"/>
              <a:t> each edge is counted twice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b="1" i="1">
                <a:latin typeface="Times New Roman" pitchFamily="18" charset="0"/>
              </a:rPr>
              <a:t>n </a:t>
            </a:r>
            <a:r>
              <a:rPr lang="en-US" alt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b="1" i="1">
                <a:latin typeface="Times New Roman" pitchFamily="18" charset="0"/>
              </a:rPr>
              <a:t>m </a:t>
            </a:r>
            <a:r>
              <a:rPr lang="en-US" alt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latin typeface="Times New Roman" pitchFamily="18" charset="0"/>
              </a:rPr>
              <a:t>deg(</a:t>
            </a:r>
            <a:r>
              <a:rPr lang="en-US" altLang="en-US" b="1" i="1">
                <a:latin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</a:rPr>
              <a:t>)</a:t>
            </a:r>
            <a:r>
              <a:rPr lang="en-US" altLang="en-US" b="1" i="1">
                <a:latin typeface="Times New Roman" pitchFamily="18" charset="0"/>
              </a:rPr>
              <a:t> </a:t>
            </a:r>
            <a:r>
              <a:rPr lang="en-US" altLang="en-US">
                <a:latin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6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8A64126-D0AB-49BC-A051-39EAACE23725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pitchFamily="2" charset="2"/>
              <a:buNone/>
            </a:pPr>
            <a:r>
              <a:rPr lang="en-US" altLang="en-US" sz="2400" b="1" dirty="0" smtClean="0"/>
              <a:t>Notation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Times New Roman" pitchFamily="18" charset="0"/>
              </a:rPr>
              <a:t>   n	</a:t>
            </a:r>
            <a:r>
              <a:rPr lang="en-US" altLang="en-US" sz="2000" dirty="0" smtClean="0"/>
              <a:t>number of vertices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b="1" i="1" dirty="0" smtClean="0">
                <a:latin typeface="Times New Roman" pitchFamily="18" charset="0"/>
              </a:rPr>
              <a:t>   m	</a:t>
            </a:r>
            <a:r>
              <a:rPr lang="en-US" altLang="en-US" sz="2000" dirty="0" smtClean="0"/>
              <a:t>number of edges</a:t>
            </a:r>
          </a:p>
          <a:p>
            <a:pPr marL="1371600" lvl="1" indent="-914400" eaLnBrk="1" hangingPunct="1">
              <a:buFont typeface="Wingdings" pitchFamily="2" charset="2"/>
              <a:buNone/>
            </a:pPr>
            <a:r>
              <a:rPr lang="en-US" altLang="en-US" sz="2000" dirty="0" err="1" smtClean="0">
                <a:latin typeface="Times New Roman" pitchFamily="18" charset="0"/>
              </a:rPr>
              <a:t>deg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r>
              <a:rPr lang="en-US" altLang="en-US" sz="2000" dirty="0" smtClean="0">
                <a:latin typeface="Times New Roman" pitchFamily="18" charset="0"/>
              </a:rPr>
              <a:t>)</a:t>
            </a:r>
            <a:r>
              <a:rPr lang="en-US" altLang="en-US" sz="2000" b="1" i="1" dirty="0" smtClean="0">
                <a:latin typeface="Times New Roman" pitchFamily="18" charset="0"/>
              </a:rPr>
              <a:t>	</a:t>
            </a:r>
            <a:r>
              <a:rPr lang="en-US" altLang="en-US" sz="2000" dirty="0" smtClean="0"/>
              <a:t>degree of vertex 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endParaRPr lang="en-US" altLang="en-US" sz="2000" dirty="0" smtClean="0"/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 err="1" smtClean="0">
                <a:latin typeface="Symbol" pitchFamily="18" charset="2"/>
              </a:rPr>
              <a:t>S</a:t>
            </a:r>
            <a:r>
              <a:rPr lang="en-US" altLang="en-US" sz="2000" b="1" i="1" baseline="-25000" dirty="0" err="1" smtClean="0">
                <a:latin typeface="Times New Roman" pitchFamily="18" charset="0"/>
              </a:rPr>
              <a:t>v</a:t>
            </a:r>
            <a:r>
              <a:rPr lang="en-US" altLang="en-US" sz="2000" b="1" i="1" baseline="-25000" dirty="0" smtClean="0"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latin typeface="Times New Roman" pitchFamily="18" charset="0"/>
              </a:rPr>
              <a:t>deg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v</a:t>
            </a:r>
            <a:r>
              <a:rPr lang="en-US" altLang="en-US" sz="2000" dirty="0" smtClean="0">
                <a:latin typeface="Times New Roman" pitchFamily="18" charset="0"/>
              </a:rPr>
              <a:t>)</a:t>
            </a:r>
            <a:r>
              <a:rPr lang="en-US" altLang="en-US" sz="2000" b="1" i="1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</a:rPr>
              <a:t>= </a:t>
            </a:r>
            <a:r>
              <a:rPr lang="en-US" altLang="en-US" sz="2000" dirty="0" smtClean="0">
                <a:latin typeface="Times New Roman" pitchFamily="18" charset="0"/>
              </a:rPr>
              <a:t>2</a:t>
            </a:r>
            <a:r>
              <a:rPr lang="en-US" altLang="en-US" sz="2000" b="1" i="1" dirty="0" smtClean="0">
                <a:latin typeface="Times New Roman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Proof:</a:t>
            </a:r>
            <a:r>
              <a:rPr lang="en-US" altLang="en-US" sz="2000" dirty="0" smtClean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	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r>
              <a:rPr lang="en-US" altLang="en-US" sz="2000" b="1" i="1" dirty="0" smtClean="0">
                <a:latin typeface="Times New Roman" pitchFamily="18" charset="0"/>
              </a:rPr>
              <a:t>m </a:t>
            </a:r>
            <a:r>
              <a:rPr lang="en-US" altLang="en-US" sz="2000" b="1" dirty="0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n-US" sz="2000" b="1" i="1" dirty="0" smtClean="0">
                <a:latin typeface="Times New Roman" pitchFamily="18" charset="0"/>
              </a:rPr>
              <a:t>n 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n </a:t>
            </a:r>
            <a:r>
              <a:rPr lang="en-US" altLang="en-US" sz="2000" b="1" dirty="0" smtClean="0">
                <a:latin typeface="Symbol" pitchFamily="18" charset="2"/>
              </a:rPr>
              <a:t>-</a:t>
            </a:r>
            <a:r>
              <a:rPr lang="en-US" altLang="en-US" sz="2000" b="1" i="1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</a:rPr>
              <a:t>1)</a:t>
            </a:r>
            <a:r>
              <a:rPr lang="en-US" altLang="en-US" sz="2000" b="1" dirty="0" smtClean="0">
                <a:latin typeface="Symbol" pitchFamily="18" charset="2"/>
              </a:rPr>
              <a:t>/</a:t>
            </a:r>
            <a:r>
              <a:rPr lang="en-US" altLang="en-US" sz="2000" dirty="0" smtClean="0">
                <a:latin typeface="Times New Roman" pitchFamily="18" charset="0"/>
              </a:rPr>
              <a:t>2</a:t>
            </a:r>
            <a:endParaRPr lang="en-US" altLang="en-US" sz="2000" baseline="30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Proof:</a:t>
            </a:r>
            <a:r>
              <a:rPr lang="en-US" altLang="en-US" sz="2000" dirty="0" smtClean="0"/>
              <a:t> each vertex has degree at most </a:t>
            </a:r>
            <a:r>
              <a:rPr lang="en-US" altLang="en-US" sz="2000" dirty="0" smtClean="0">
                <a:latin typeface="Times New Roman" pitchFamily="18" charset="0"/>
              </a:rPr>
              <a:t>(</a:t>
            </a:r>
            <a:r>
              <a:rPr lang="en-US" altLang="en-US" sz="2000" b="1" i="1" dirty="0" smtClean="0">
                <a:latin typeface="Times New Roman" pitchFamily="18" charset="0"/>
              </a:rPr>
              <a:t>n </a:t>
            </a:r>
            <a:r>
              <a:rPr lang="en-US" altLang="en-US" sz="2000" b="1" dirty="0" smtClean="0">
                <a:latin typeface="Symbol" pitchFamily="18" charset="2"/>
              </a:rPr>
              <a:t>-</a:t>
            </a:r>
            <a:r>
              <a:rPr lang="en-US" altLang="en-US" sz="2000" b="1" i="1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What is the bound for a directed graph?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b="1" i="1">
                <a:latin typeface="Times New Roman" pitchFamily="18" charset="0"/>
              </a:rPr>
              <a:t>n </a:t>
            </a:r>
            <a:r>
              <a:rPr lang="en-US" alt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b="1" i="1">
                <a:latin typeface="Times New Roman" pitchFamily="18" charset="0"/>
              </a:rPr>
              <a:t>m </a:t>
            </a:r>
            <a:r>
              <a:rPr lang="en-US" altLang="en-US" b="1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latin typeface="Times New Roman" pitchFamily="18" charset="0"/>
              </a:rPr>
              <a:t>deg(</a:t>
            </a:r>
            <a:r>
              <a:rPr lang="en-US" altLang="en-US" b="1" i="1">
                <a:latin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</a:rPr>
              <a:t>)</a:t>
            </a:r>
            <a:r>
              <a:rPr lang="en-US" altLang="en-US" b="1" i="1">
                <a:latin typeface="Times New Roman" pitchFamily="18" charset="0"/>
              </a:rPr>
              <a:t> </a:t>
            </a:r>
            <a:r>
              <a:rPr lang="en-US" altLang="en-US">
                <a:latin typeface="Symbol" pitchFamily="18" charset="2"/>
              </a:rPr>
              <a:t>= </a:t>
            </a:r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0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Depth-First Search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D327F2-E1D5-4321-85E3-4294AA78F5A6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Subgraphs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subgraph</a:t>
            </a:r>
            <a:r>
              <a:rPr lang="en-US" altLang="en-US" sz="2400" dirty="0" smtClean="0"/>
              <a:t> S of a graph G is a graph such that </a:t>
            </a: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vertices</a:t>
            </a:r>
            <a:r>
              <a:rPr lang="en-US" altLang="en-US" sz="2000" dirty="0" smtClean="0"/>
              <a:t> of S are a </a:t>
            </a:r>
            <a:r>
              <a:rPr lang="en-US" altLang="en-US" sz="2000" b="1" dirty="0" smtClean="0"/>
              <a:t>subset</a:t>
            </a:r>
            <a:r>
              <a:rPr lang="en-US" altLang="en-US" sz="2000" dirty="0" smtClean="0"/>
              <a:t> of the vertices of G</a:t>
            </a: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edges</a:t>
            </a:r>
            <a:r>
              <a:rPr lang="en-US" altLang="en-US" sz="2000" dirty="0" smtClean="0"/>
              <a:t> of S are a </a:t>
            </a:r>
            <a:r>
              <a:rPr lang="en-US" altLang="en-US" sz="2000" b="1" dirty="0" smtClean="0"/>
              <a:t>subset</a:t>
            </a:r>
            <a:r>
              <a:rPr lang="en-US" altLang="en-US" sz="2000" dirty="0" smtClean="0"/>
              <a:t> of the edges of G</a:t>
            </a:r>
          </a:p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spanning subgraph </a:t>
            </a:r>
            <a:r>
              <a:rPr lang="en-US" altLang="en-US" sz="2400" dirty="0" smtClean="0"/>
              <a:t>of G is a subgraph that contains all the </a:t>
            </a:r>
            <a:r>
              <a:rPr lang="en-US" altLang="en-US" sz="2400" b="1" dirty="0" smtClean="0"/>
              <a:t>vertices</a:t>
            </a:r>
            <a:r>
              <a:rPr lang="en-US" altLang="en-US" sz="2400" dirty="0" smtClean="0"/>
              <a:t> of G</a:t>
            </a:r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Subgraph</a:t>
            </a:r>
          </a:p>
        </p:txBody>
      </p:sp>
      <p:sp>
        <p:nvSpPr>
          <p:cNvPr id="4103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Spanning subgraph</a:t>
            </a:r>
          </a:p>
        </p:txBody>
      </p:sp>
      <p:sp>
        <p:nvSpPr>
          <p:cNvPr id="4104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08" name="AutoShape 9"/>
          <p:cNvCxnSpPr>
            <a:cxnSpLocks noChangeAspect="1" noChangeShapeType="1"/>
            <a:stCxn id="4106" idx="3"/>
            <a:endCxn id="4105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0"/>
          <p:cNvCxnSpPr>
            <a:cxnSpLocks noChangeAspect="1" noChangeShapeType="1"/>
            <a:stCxn id="4107" idx="1"/>
            <a:endCxn id="4105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1"/>
          <p:cNvCxnSpPr>
            <a:cxnSpLocks noChangeAspect="1" noChangeShapeType="1"/>
            <a:stCxn id="4107" idx="7"/>
            <a:endCxn id="4104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2"/>
          <p:cNvCxnSpPr>
            <a:cxnSpLocks noChangeAspect="1" noChangeShapeType="1"/>
            <a:stCxn id="4106" idx="5"/>
            <a:endCxn id="4104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3"/>
          <p:cNvCxnSpPr>
            <a:cxnSpLocks noChangeAspect="1" noChangeShapeType="1"/>
            <a:stCxn id="4106" idx="4"/>
            <a:endCxn id="4107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13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14" name="AutoShape 15"/>
          <p:cNvCxnSpPr>
            <a:cxnSpLocks noChangeAspect="1" noChangeShapeType="1"/>
            <a:stCxn id="4104" idx="6"/>
            <a:endCxn id="4113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28"/>
          <p:cNvCxnSpPr>
            <a:cxnSpLocks noChangeAspect="1" noChangeShapeType="1"/>
            <a:stCxn id="4107" idx="6"/>
            <a:endCxn id="4113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9"/>
          <p:cNvCxnSpPr>
            <a:cxnSpLocks noChangeAspect="1" noChangeShapeType="1"/>
            <a:stCxn id="4113" idx="1"/>
            <a:endCxn id="4106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17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8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9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0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21" name="AutoShape 36"/>
          <p:cNvCxnSpPr>
            <a:cxnSpLocks noChangeAspect="1" noChangeShapeType="1"/>
            <a:stCxn id="4119" idx="3"/>
            <a:endCxn id="4118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2" name="AutoShape 37"/>
          <p:cNvCxnSpPr>
            <a:cxnSpLocks noChangeAspect="1" noChangeShapeType="1"/>
            <a:stCxn id="4120" idx="1"/>
            <a:endCxn id="4118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38"/>
          <p:cNvCxnSpPr>
            <a:cxnSpLocks noChangeAspect="1" noChangeShapeType="1"/>
            <a:stCxn id="4120" idx="7"/>
            <a:endCxn id="4117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4" name="AutoShape 39"/>
          <p:cNvCxnSpPr>
            <a:cxnSpLocks noChangeAspect="1" noChangeShapeType="1"/>
            <a:stCxn id="4119" idx="5"/>
            <a:endCxn id="4117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40"/>
          <p:cNvCxnSpPr>
            <a:cxnSpLocks noChangeAspect="1" noChangeShapeType="1"/>
            <a:stCxn id="4119" idx="4"/>
            <a:endCxn id="4120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26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27" name="AutoShape 42"/>
          <p:cNvCxnSpPr>
            <a:cxnSpLocks noChangeAspect="1" noChangeShapeType="1"/>
            <a:stCxn id="4117" idx="6"/>
            <a:endCxn id="4126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8" name="AutoShape 43"/>
          <p:cNvCxnSpPr>
            <a:cxnSpLocks noChangeAspect="1" noChangeShapeType="1"/>
            <a:stCxn id="4120" idx="6"/>
            <a:endCxn id="4126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29" name="AutoShape 44"/>
          <p:cNvCxnSpPr>
            <a:cxnSpLocks noChangeAspect="1" noChangeShapeType="1"/>
            <a:stCxn id="4126" idx="1"/>
            <a:endCxn id="4119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13201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Depth-First Search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309A05-BFEB-49AC-8185-EEE0D173FEC2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Connectivity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graph is </a:t>
            </a:r>
            <a:r>
              <a:rPr lang="en-US" altLang="en-US" b="1" dirty="0" smtClean="0"/>
              <a:t>connected</a:t>
            </a:r>
            <a:r>
              <a:rPr lang="en-US" altLang="en-US" dirty="0" smtClean="0"/>
              <a:t> if there is a path between </a:t>
            </a:r>
            <a:r>
              <a:rPr lang="en-US" altLang="en-US" b="1" dirty="0" smtClean="0"/>
              <a:t>every</a:t>
            </a:r>
            <a:r>
              <a:rPr lang="en-US" altLang="en-US" dirty="0" smtClean="0"/>
              <a:t> pair of vertices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connected component </a:t>
            </a:r>
            <a:r>
              <a:rPr lang="en-US" altLang="en-US" dirty="0" smtClean="0"/>
              <a:t>of a graph G is a </a:t>
            </a:r>
            <a:r>
              <a:rPr lang="en-US" altLang="en-US" b="1" dirty="0" smtClean="0"/>
              <a:t>maximal connected </a:t>
            </a:r>
            <a:r>
              <a:rPr lang="en-US" altLang="en-US" dirty="0" smtClean="0"/>
              <a:t>subgraph of G</a:t>
            </a:r>
          </a:p>
        </p:txBody>
      </p:sp>
      <p:grpSp>
        <p:nvGrpSpPr>
          <p:cNvPr id="2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5139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0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43" name="AutoShape 11"/>
            <p:cNvCxnSpPr>
              <a:cxnSpLocks noChangeAspect="1" noChangeShapeType="1"/>
              <a:stCxn id="5141" idx="3"/>
              <a:endCxn id="5140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2"/>
            <p:cNvCxnSpPr>
              <a:cxnSpLocks noChangeAspect="1" noChangeShapeType="1"/>
              <a:stCxn id="5142" idx="1"/>
              <a:endCxn id="5140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13"/>
            <p:cNvCxnSpPr>
              <a:cxnSpLocks noChangeAspect="1" noChangeShapeType="1"/>
              <a:stCxn id="5142" idx="7"/>
              <a:endCxn id="5139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AutoShape 14"/>
            <p:cNvCxnSpPr>
              <a:cxnSpLocks noChangeAspect="1" noChangeShapeType="1"/>
              <a:stCxn id="5141" idx="5"/>
              <a:endCxn id="5139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AutoShape 15"/>
            <p:cNvCxnSpPr>
              <a:cxnSpLocks noChangeAspect="1" noChangeShapeType="1"/>
              <a:stCxn id="5141" idx="4"/>
              <a:endCxn id="5142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8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49" name="AutoShape 33"/>
            <p:cNvCxnSpPr>
              <a:cxnSpLocks noChangeAspect="1" noChangeShapeType="1"/>
              <a:stCxn id="5139" idx="6"/>
              <a:endCxn id="5148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7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Connected</a:t>
            </a:r>
            <a:r>
              <a:rPr lang="en-US" altLang="en-US" sz="2000" dirty="0"/>
              <a:t> graph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5130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34" name="AutoShape 41"/>
            <p:cNvCxnSpPr>
              <a:cxnSpLocks noChangeAspect="1" noChangeShapeType="1"/>
              <a:stCxn id="5132" idx="3"/>
              <a:endCxn id="5131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42"/>
            <p:cNvCxnSpPr>
              <a:cxnSpLocks noChangeAspect="1" noChangeShapeType="1"/>
              <a:stCxn id="5133" idx="1"/>
              <a:endCxn id="5131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45"/>
            <p:cNvCxnSpPr>
              <a:cxnSpLocks noChangeAspect="1" noChangeShapeType="1"/>
              <a:stCxn id="5132" idx="4"/>
              <a:endCxn id="5133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138" name="AutoShape 47"/>
            <p:cNvCxnSpPr>
              <a:cxnSpLocks noChangeAspect="1" noChangeShapeType="1"/>
              <a:stCxn id="5130" idx="6"/>
              <a:endCxn id="5137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Non connected </a:t>
            </a:r>
            <a:r>
              <a:rPr lang="en-US" altLang="en-US" sz="2000" dirty="0"/>
              <a:t>graph with two connected components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400"/>
              <a:t>Depth-First Search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3C8B85-1ADC-4BB5-A72A-9A03DE955B1D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Trees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Forests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(free) </a:t>
            </a:r>
            <a:r>
              <a:rPr lang="en-US" altLang="en-US" sz="2400" b="1" dirty="0" smtClean="0"/>
              <a:t>tree</a:t>
            </a:r>
            <a:r>
              <a:rPr lang="en-US" altLang="en-US" sz="2400" dirty="0" smtClean="0"/>
              <a:t>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 is </a:t>
            </a:r>
            <a:r>
              <a:rPr lang="en-US" altLang="en-US" sz="2000" b="1" dirty="0" smtClean="0"/>
              <a:t>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 has </a:t>
            </a:r>
            <a:r>
              <a:rPr lang="en-US" altLang="en-US" sz="2000" b="1" dirty="0" smtClean="0"/>
              <a:t>no cycles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forest</a:t>
            </a:r>
            <a:r>
              <a:rPr lang="en-US" altLang="en-US" sz="2400" dirty="0" smtClean="0"/>
              <a:t>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connected components of a </a:t>
            </a:r>
            <a:r>
              <a:rPr lang="en-US" altLang="en-US" sz="2400" b="1" dirty="0" smtClean="0"/>
              <a:t>forest</a:t>
            </a:r>
            <a:r>
              <a:rPr lang="en-US" altLang="en-US" sz="2400" dirty="0" smtClean="0"/>
              <a:t> are </a:t>
            </a:r>
            <a:r>
              <a:rPr lang="en-US" altLang="en-US" sz="2400" b="1" dirty="0" smtClean="0"/>
              <a:t>trees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Tree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Forest</a:t>
            </a:r>
          </a:p>
        </p:txBody>
      </p:sp>
      <p:sp>
        <p:nvSpPr>
          <p:cNvPr id="6152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4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5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6" name="AutoShape 10"/>
          <p:cNvCxnSpPr>
            <a:cxnSpLocks noChangeAspect="1" noChangeShapeType="1"/>
            <a:stCxn id="6154" idx="6"/>
            <a:endCxn id="6153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1"/>
          <p:cNvCxnSpPr>
            <a:cxnSpLocks noChangeAspect="1" noChangeShapeType="1"/>
            <a:stCxn id="6155" idx="0"/>
            <a:endCxn id="6153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58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9" name="AutoShape 16"/>
          <p:cNvCxnSpPr>
            <a:cxnSpLocks noChangeAspect="1" noChangeShapeType="1"/>
            <a:stCxn id="6152" idx="2"/>
            <a:endCxn id="6153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/>
          <p:cNvCxnSpPr>
            <a:cxnSpLocks noChangeAspect="1" noChangeShapeType="1"/>
            <a:stCxn id="6155" idx="6"/>
            <a:endCxn id="6158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6162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6172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3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74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75" name="AutoShape 37"/>
              <p:cNvCxnSpPr>
                <a:cxnSpLocks noChangeAspect="1" noChangeShapeType="1"/>
                <a:stCxn id="6174" idx="0"/>
                <a:endCxn id="617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76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77" name="AutoShape 39"/>
              <p:cNvCxnSpPr>
                <a:cxnSpLocks noChangeAspect="1" noChangeShapeType="1"/>
                <a:stCxn id="6172" idx="2"/>
                <a:endCxn id="617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8" name="AutoShape 40"/>
              <p:cNvCxnSpPr>
                <a:cxnSpLocks noChangeAspect="1" noChangeShapeType="1"/>
                <a:stCxn id="6174" idx="6"/>
                <a:endCxn id="617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6165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6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7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8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69" name="AutoShape 46"/>
              <p:cNvCxnSpPr>
                <a:cxnSpLocks noChangeAspect="1" noChangeShapeType="1"/>
                <a:stCxn id="6168" idx="1"/>
                <a:endCxn id="6166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0" name="AutoShape 47"/>
              <p:cNvCxnSpPr>
                <a:cxnSpLocks noChangeAspect="1" noChangeShapeType="1"/>
                <a:stCxn id="6167" idx="0"/>
                <a:endCxn id="6166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1" name="AutoShape 48"/>
              <p:cNvCxnSpPr>
                <a:cxnSpLocks noChangeAspect="1" noChangeShapeType="1"/>
                <a:stCxn id="6165" idx="2"/>
                <a:endCxn id="6166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="" xmlns:p14="http://schemas.microsoft.com/office/powerpoint/2010/main" val="18544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Implementing a Graph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  <a:ea typeface="ＭＳ Ｐゴシック" charset="0"/>
                <a:cs typeface="ＭＳ Ｐゴシック" charset="0"/>
              </a:rPr>
              <a:t>To program a graph data structure, what information would we need to store?</a:t>
            </a:r>
          </a:p>
          <a:p>
            <a:pPr lvl="1" eaLnBrk="1" hangingPunct="1"/>
            <a:r>
              <a:rPr lang="en-US">
                <a:latin typeface="Gill Sans MT" charset="0"/>
                <a:ea typeface="ＭＳ Ｐゴシック" charset="0"/>
              </a:rPr>
              <a:t>For each vertex?</a:t>
            </a:r>
          </a:p>
          <a:p>
            <a:pPr lvl="1" eaLnBrk="1" hangingPunct="1"/>
            <a:r>
              <a:rPr lang="en-US">
                <a:latin typeface="Gill Sans MT" charset="0"/>
                <a:ea typeface="ＭＳ Ｐゴシック" charset="0"/>
              </a:rPr>
              <a:t>For each edge?</a:t>
            </a:r>
          </a:p>
          <a:p>
            <a:pPr lvl="1" eaLnBrk="1" hangingPunct="1"/>
            <a:endParaRPr lang="en-US">
              <a:latin typeface="Gill Sans MT" charset="0"/>
              <a:ea typeface="ＭＳ Ｐゴシック" charset="0"/>
            </a:endParaRPr>
          </a:p>
        </p:txBody>
      </p:sp>
      <p:sp>
        <p:nvSpPr>
          <p:cNvPr id="16388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6A0C70-0D8B-B54F-9A3E-E919B4589F1F}" type="slidenum">
              <a:rPr lang="en-US" sz="1400">
                <a:solidFill>
                  <a:schemeClr val="tx2"/>
                </a:solidFill>
              </a:rPr>
              <a:pPr eaLnBrk="1" hangingPunct="1"/>
              <a:t>25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86100" y="2716213"/>
            <a:ext cx="3690938" cy="3048000"/>
            <a:chOff x="3274" y="1296"/>
            <a:chExt cx="2325" cy="1920"/>
          </a:xfrm>
        </p:grpSpPr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6413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6696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Implementing a Graph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1" y="1494014"/>
            <a:ext cx="5045074" cy="4937125"/>
          </a:xfrm>
        </p:spPr>
        <p:txBody>
          <a:bodyPr/>
          <a:lstStyle/>
          <a:p>
            <a:pPr eaLnBrk="1" hangingPunct="1"/>
            <a:r>
              <a:rPr lang="en-US" sz="2400">
                <a:latin typeface="Gill Sans MT" charset="0"/>
                <a:ea typeface="ＭＳ Ｐゴシック" charset="0"/>
                <a:cs typeface="ＭＳ Ｐゴシック" charset="0"/>
              </a:rPr>
              <a:t>What kinds of questions would we want to be able to answer (quickly?) about a graph </a:t>
            </a:r>
            <a:r>
              <a:rPr lang="en-US" sz="2400" i="1">
                <a:latin typeface="Gill Sans MT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Where is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Which vertices are adjacent to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edges touch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are the edges of </a:t>
            </a:r>
            <a:r>
              <a:rPr lang="en-US" sz="2400" i="1">
                <a:latin typeface="Gill Sans MT" charset="0"/>
                <a:ea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are the vertices of </a:t>
            </a:r>
            <a:r>
              <a:rPr lang="en-US" sz="2400" i="1">
                <a:latin typeface="Gill Sans MT" charset="0"/>
                <a:ea typeface="ＭＳ Ｐゴシック" charset="0"/>
              </a:rPr>
              <a:t>G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 sz="2400">
                <a:latin typeface="Gill Sans MT" charset="0"/>
                <a:ea typeface="ＭＳ Ｐゴシック" charset="0"/>
              </a:rPr>
              <a:t>What is the degree of vertex </a:t>
            </a:r>
            <a:r>
              <a:rPr lang="en-US" sz="2400" i="1">
                <a:latin typeface="Gill Sans MT" charset="0"/>
                <a:ea typeface="ＭＳ Ｐゴシック" charset="0"/>
              </a:rPr>
              <a:t>v</a:t>
            </a:r>
            <a:r>
              <a:rPr lang="en-US" sz="2400">
                <a:latin typeface="Gill Sans MT" charset="0"/>
                <a:ea typeface="ＭＳ Ｐゴシック" charset="0"/>
              </a:rPr>
              <a:t>?</a:t>
            </a:r>
          </a:p>
        </p:txBody>
      </p:sp>
      <p:sp>
        <p:nvSpPr>
          <p:cNvPr id="17412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415B-C56A-FB4B-BD26-3311E6707FB5}" type="slidenum">
              <a:rPr lang="en-US" sz="1400">
                <a:solidFill>
                  <a:schemeClr val="tx2"/>
                </a:solidFill>
              </a:rPr>
              <a:pPr eaLnBrk="1" hangingPunct="1"/>
              <a:t>26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7475" y="2070100"/>
            <a:ext cx="3690938" cy="3048000"/>
            <a:chOff x="3274" y="1296"/>
            <a:chExt cx="2325" cy="1920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90679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Graph Implementation Strategies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848600" cy="4556125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Edge List</a:t>
            </a:r>
          </a:p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Adjacency Matrix</a:t>
            </a:r>
          </a:p>
          <a:p>
            <a:pPr eaLnBrk="1" hangingPunct="1"/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Adjacency List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4ADFED-E4EB-FF4F-A35A-5976A913C89D}" type="slidenum">
              <a:rPr lang="en-US" sz="1400">
                <a:solidFill>
                  <a:schemeClr val="tx2"/>
                </a:solidFill>
              </a:rPr>
              <a:pPr eaLnBrk="1" hangingPunct="1"/>
              <a:t>27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Edge List</a:t>
            </a:r>
          </a:p>
        </p:txBody>
      </p:sp>
      <p:sp>
        <p:nvSpPr>
          <p:cNvPr id="19459" name="Slide Number Placeholder 5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90B73-E2F6-EC47-9F21-6670103F9627}" type="slidenum">
              <a:rPr lang="en-US" sz="1400">
                <a:solidFill>
                  <a:schemeClr val="tx2"/>
                </a:solidFill>
              </a:rPr>
              <a:pPr eaLnBrk="1" hangingPunct="1"/>
              <a:t>28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561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Gill Sans MT" charset="0"/>
                <a:ea typeface="ＭＳ Ｐゴシック" charset="0"/>
                <a:cs typeface="ＭＳ Ｐゴシック" charset="0"/>
              </a:rPr>
              <a:t>edge list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: an unordered list of all edges in the graph</a:t>
            </a: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3" charset="0"/>
              <a:buNone/>
            </a:pPr>
            <a:endParaRPr lang="en-US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2775" y="3182938"/>
            <a:ext cx="4191000" cy="838200"/>
            <a:chOff x="912" y="1248"/>
            <a:chExt cx="1920" cy="288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88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89" name="Rectangle 7"/>
            <p:cNvSpPr>
              <a:spLocks noChangeArrowheads="1"/>
            </p:cNvSpPr>
            <p:nvPr/>
          </p:nvSpPr>
          <p:spPr bwMode="auto">
            <a:xfrm>
              <a:off x="110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90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491" name="Rectangle 9"/>
            <p:cNvSpPr>
              <a:spLocks noChangeArrowheads="1"/>
            </p:cNvSpPr>
            <p:nvPr/>
          </p:nvSpPr>
          <p:spPr bwMode="auto">
            <a:xfrm>
              <a:off x="129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9492" name="Rectangle 10"/>
            <p:cNvSpPr>
              <a:spLocks noChangeArrowheads="1"/>
            </p:cNvSpPr>
            <p:nvPr/>
          </p:nvSpPr>
          <p:spPr bwMode="auto">
            <a:xfrm>
              <a:off x="129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19493" name="Rectangle 11"/>
            <p:cNvSpPr>
              <a:spLocks noChangeArrowheads="1"/>
            </p:cNvSpPr>
            <p:nvPr/>
          </p:nvSpPr>
          <p:spPr bwMode="auto">
            <a:xfrm>
              <a:off x="148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94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495" name="Rectangle 13"/>
            <p:cNvSpPr>
              <a:spLocks noChangeArrowheads="1"/>
            </p:cNvSpPr>
            <p:nvPr/>
          </p:nvSpPr>
          <p:spPr bwMode="auto">
            <a:xfrm>
              <a:off x="168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19496" name="Rectangle 14"/>
            <p:cNvSpPr>
              <a:spLocks noChangeArrowheads="1"/>
            </p:cNvSpPr>
            <p:nvPr/>
          </p:nvSpPr>
          <p:spPr bwMode="auto">
            <a:xfrm>
              <a:off x="168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497" name="Rectangle 15"/>
            <p:cNvSpPr>
              <a:spLocks noChangeArrowheads="1"/>
            </p:cNvSpPr>
            <p:nvPr/>
          </p:nvSpPr>
          <p:spPr bwMode="auto">
            <a:xfrm>
              <a:off x="187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498" name="Rectangle 16"/>
            <p:cNvSpPr>
              <a:spLocks noChangeArrowheads="1"/>
            </p:cNvSpPr>
            <p:nvPr/>
          </p:nvSpPr>
          <p:spPr bwMode="auto">
            <a:xfrm>
              <a:off x="187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19499" name="Rectangle 17"/>
            <p:cNvSpPr>
              <a:spLocks noChangeArrowheads="1"/>
            </p:cNvSpPr>
            <p:nvPr/>
          </p:nvSpPr>
          <p:spPr bwMode="auto">
            <a:xfrm>
              <a:off x="225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0" name="Rectangle 18"/>
            <p:cNvSpPr>
              <a:spLocks noChangeArrowheads="1"/>
            </p:cNvSpPr>
            <p:nvPr/>
          </p:nvSpPr>
          <p:spPr bwMode="auto">
            <a:xfrm>
              <a:off x="225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501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2" name="Rectangle 20"/>
            <p:cNvSpPr>
              <a:spLocks noChangeArrowheads="1"/>
            </p:cNvSpPr>
            <p:nvPr/>
          </p:nvSpPr>
          <p:spPr bwMode="auto">
            <a:xfrm>
              <a:off x="206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19503" name="Rectangle 21"/>
            <p:cNvSpPr>
              <a:spLocks noChangeArrowheads="1"/>
            </p:cNvSpPr>
            <p:nvPr/>
          </p:nvSpPr>
          <p:spPr bwMode="auto">
            <a:xfrm>
              <a:off x="244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19504" name="Rectangle 22"/>
            <p:cNvSpPr>
              <a:spLocks noChangeArrowheads="1"/>
            </p:cNvSpPr>
            <p:nvPr/>
          </p:nvSpPr>
          <p:spPr bwMode="auto">
            <a:xfrm>
              <a:off x="244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19505" name="Rectangle 23"/>
            <p:cNvSpPr>
              <a:spLocks noChangeArrowheads="1"/>
            </p:cNvSpPr>
            <p:nvPr/>
          </p:nvSpPr>
          <p:spPr bwMode="auto">
            <a:xfrm>
              <a:off x="264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19506" name="Rectangle 24"/>
            <p:cNvSpPr>
              <a:spLocks noChangeArrowheads="1"/>
            </p:cNvSpPr>
            <p:nvPr/>
          </p:nvSpPr>
          <p:spPr bwMode="auto">
            <a:xfrm>
              <a:off x="264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197475" y="2168525"/>
            <a:ext cx="3690938" cy="3048000"/>
            <a:chOff x="3274" y="1296"/>
            <a:chExt cx="2325" cy="1920"/>
          </a:xfrm>
        </p:grpSpPr>
        <p:sp>
          <p:nvSpPr>
            <p:cNvPr id="19463" name="Rectangle 26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27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28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29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30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31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32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33"/>
            <p:cNvSpPr>
              <a:spLocks noChangeShapeType="1"/>
            </p:cNvSpPr>
            <p:nvPr/>
          </p:nvSpPr>
          <p:spPr bwMode="auto">
            <a:xfrm flipV="1">
              <a:off x="3706" y="1654"/>
              <a:ext cx="72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34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35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6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37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8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39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40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41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42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Text Box 43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9481" name="Text Box 44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9482" name="Text Box 45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9483" name="Text Box 46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9484" name="Text Box 47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9485" name="Text Box 48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9486" name="Text Box 49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266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Edge List: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1999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easy to loop/iterate over all edges</a:t>
            </a:r>
          </a:p>
          <a:p>
            <a:pPr lvl="1" eaLnBrk="1" hangingPunct="1"/>
            <a:endParaRPr lang="en-US" sz="2400" dirty="0">
              <a:latin typeface="Gill Sans MT" charset="0"/>
              <a:ea typeface="ＭＳ Ｐゴシック" charset="0"/>
            </a:endParaRPr>
          </a:p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hard to tell if an edge</a:t>
            </a:r>
            <a:br>
              <a:rPr lang="en-US" sz="2400" dirty="0">
                <a:latin typeface="Gill Sans MT" charset="0"/>
                <a:ea typeface="ＭＳ Ｐゴシック" charset="0"/>
              </a:rPr>
            </a:br>
            <a:r>
              <a:rPr lang="en-US" sz="2400" dirty="0">
                <a:latin typeface="Gill Sans MT" charset="0"/>
                <a:ea typeface="ＭＳ Ｐゴシック" charset="0"/>
              </a:rPr>
              <a:t>exists from A to B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hard to tell how many edges</a:t>
            </a:r>
            <a:br>
              <a:rPr lang="en-US" sz="2400" dirty="0">
                <a:latin typeface="Gill Sans MT" charset="0"/>
                <a:ea typeface="ＭＳ Ｐゴシック" charset="0"/>
              </a:rPr>
            </a:br>
            <a:r>
              <a:rPr lang="en-US" sz="2400" dirty="0">
                <a:latin typeface="Gill Sans MT" charset="0"/>
                <a:ea typeface="ＭＳ Ｐゴシック" charset="0"/>
              </a:rPr>
              <a:t>a vertex touches (its degree)</a:t>
            </a:r>
          </a:p>
          <a:p>
            <a:pPr eaLnBrk="1" hangingPunct="1"/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5EAA95-A2E4-E94E-AD4A-A7B16DA25BEB}" type="slidenum">
              <a:rPr lang="en-US" sz="1400">
                <a:solidFill>
                  <a:schemeClr val="tx2"/>
                </a:solidFill>
              </a:rPr>
              <a:pPr eaLnBrk="1" hangingPunct="1"/>
              <a:t>29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7656" y="5410199"/>
            <a:ext cx="4191000" cy="838200"/>
            <a:chOff x="912" y="1248"/>
            <a:chExt cx="1920" cy="288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10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490" name="Rectangle 9"/>
            <p:cNvSpPr>
              <a:spLocks noChangeArrowheads="1"/>
            </p:cNvSpPr>
            <p:nvPr/>
          </p:nvSpPr>
          <p:spPr bwMode="auto">
            <a:xfrm>
              <a:off x="129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129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48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93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494" name="Rectangle 13"/>
            <p:cNvSpPr>
              <a:spLocks noChangeArrowheads="1"/>
            </p:cNvSpPr>
            <p:nvPr/>
          </p:nvSpPr>
          <p:spPr bwMode="auto">
            <a:xfrm>
              <a:off x="168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0495" name="Rectangle 14"/>
            <p:cNvSpPr>
              <a:spLocks noChangeArrowheads="1"/>
            </p:cNvSpPr>
            <p:nvPr/>
          </p:nvSpPr>
          <p:spPr bwMode="auto">
            <a:xfrm>
              <a:off x="168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1872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0497" name="Rectangle 16"/>
            <p:cNvSpPr>
              <a:spLocks noChangeArrowheads="1"/>
            </p:cNvSpPr>
            <p:nvPr/>
          </p:nvSpPr>
          <p:spPr bwMode="auto">
            <a:xfrm>
              <a:off x="1872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498" name="Rectangle 17"/>
            <p:cNvSpPr>
              <a:spLocks noChangeArrowheads="1"/>
            </p:cNvSpPr>
            <p:nvPr/>
          </p:nvSpPr>
          <p:spPr bwMode="auto">
            <a:xfrm>
              <a:off x="2256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499" name="Rectangle 18"/>
            <p:cNvSpPr>
              <a:spLocks noChangeArrowheads="1"/>
            </p:cNvSpPr>
            <p:nvPr/>
          </p:nvSpPr>
          <p:spPr bwMode="auto">
            <a:xfrm>
              <a:off x="2256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500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501" name="Rectangle 20"/>
            <p:cNvSpPr>
              <a:spLocks noChangeArrowheads="1"/>
            </p:cNvSpPr>
            <p:nvPr/>
          </p:nvSpPr>
          <p:spPr bwMode="auto">
            <a:xfrm>
              <a:off x="2064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0502" name="Rectangle 21"/>
            <p:cNvSpPr>
              <a:spLocks noChangeArrowheads="1"/>
            </p:cNvSpPr>
            <p:nvPr/>
          </p:nvSpPr>
          <p:spPr bwMode="auto">
            <a:xfrm>
              <a:off x="2448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2448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2640" y="1248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2640" y="1392"/>
              <a:ext cx="19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86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062" y="6525259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24242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1155700"/>
            <a:chOff x="-6350" y="0"/>
            <a:chExt cx="9156700" cy="1155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3431" y="0"/>
                  </a:moveTo>
                  <a:lnTo>
                    <a:pt x="568" y="0"/>
                  </a:lnTo>
                  <a:lnTo>
                    <a:pt x="0" y="568"/>
                  </a:lnTo>
                  <a:lnTo>
                    <a:pt x="0" y="1142431"/>
                  </a:lnTo>
                  <a:lnTo>
                    <a:pt x="568" y="1143000"/>
                  </a:lnTo>
                  <a:lnTo>
                    <a:pt x="9143431" y="1143000"/>
                  </a:lnTo>
                  <a:lnTo>
                    <a:pt x="9144000" y="1142431"/>
                  </a:lnTo>
                  <a:lnTo>
                    <a:pt x="9144000" y="568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0" y="1270"/>
                  </a:moveTo>
                  <a:lnTo>
                    <a:pt x="0" y="568"/>
                  </a:lnTo>
                  <a:lnTo>
                    <a:pt x="568" y="0"/>
                  </a:lnTo>
                  <a:lnTo>
                    <a:pt x="1270" y="0"/>
                  </a:lnTo>
                  <a:lnTo>
                    <a:pt x="9142730" y="0"/>
                  </a:lnTo>
                  <a:lnTo>
                    <a:pt x="9143431" y="0"/>
                  </a:lnTo>
                  <a:lnTo>
                    <a:pt x="9144000" y="568"/>
                  </a:lnTo>
                  <a:lnTo>
                    <a:pt x="9144000" y="1270"/>
                  </a:lnTo>
                  <a:lnTo>
                    <a:pt x="9144000" y="1141730"/>
                  </a:lnTo>
                  <a:lnTo>
                    <a:pt x="9144000" y="1142431"/>
                  </a:lnTo>
                  <a:lnTo>
                    <a:pt x="9143431" y="1143000"/>
                  </a:lnTo>
                  <a:lnTo>
                    <a:pt x="9142730" y="1143000"/>
                  </a:lnTo>
                  <a:lnTo>
                    <a:pt x="1270" y="1143000"/>
                  </a:lnTo>
                  <a:lnTo>
                    <a:pt x="568" y="1143000"/>
                  </a:lnTo>
                  <a:lnTo>
                    <a:pt x="0" y="1142431"/>
                  </a:lnTo>
                  <a:lnTo>
                    <a:pt x="0" y="1141730"/>
                  </a:lnTo>
                  <a:lnTo>
                    <a:pt x="0" y="12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94050" y="1822450"/>
            <a:ext cx="5380355" cy="4508500"/>
            <a:chOff x="3194050" y="1822450"/>
            <a:chExt cx="5380355" cy="4508500"/>
          </a:xfrm>
        </p:grpSpPr>
        <p:sp>
          <p:nvSpPr>
            <p:cNvPr id="8" name="object 8"/>
            <p:cNvSpPr/>
            <p:nvPr/>
          </p:nvSpPr>
          <p:spPr>
            <a:xfrm>
              <a:off x="4876800" y="1828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800" y="1828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341699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341699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0888" y="2595229"/>
              <a:ext cx="1043305" cy="955675"/>
            </a:xfrm>
            <a:custGeom>
              <a:avLst/>
              <a:gdLst/>
              <a:ahLst/>
              <a:cxnLst/>
              <a:rect l="l" t="t" r="r" b="b"/>
              <a:pathLst>
                <a:path w="1043304" h="955675">
                  <a:moveTo>
                    <a:pt x="45789" y="836371"/>
                  </a:moveTo>
                  <a:lnTo>
                    <a:pt x="0" y="955677"/>
                  </a:lnTo>
                  <a:lnTo>
                    <a:pt x="122918" y="920724"/>
                  </a:lnTo>
                  <a:lnTo>
                    <a:pt x="108963" y="905463"/>
                  </a:lnTo>
                  <a:lnTo>
                    <a:pt x="83149" y="905463"/>
                  </a:lnTo>
                  <a:lnTo>
                    <a:pt x="57439" y="877345"/>
                  </a:lnTo>
                  <a:lnTo>
                    <a:pt x="71499" y="864489"/>
                  </a:lnTo>
                  <a:lnTo>
                    <a:pt x="45789" y="836371"/>
                  </a:lnTo>
                  <a:close/>
                </a:path>
                <a:path w="1043304" h="955675">
                  <a:moveTo>
                    <a:pt x="71499" y="864489"/>
                  </a:moveTo>
                  <a:lnTo>
                    <a:pt x="57439" y="877345"/>
                  </a:lnTo>
                  <a:lnTo>
                    <a:pt x="83149" y="905463"/>
                  </a:lnTo>
                  <a:lnTo>
                    <a:pt x="97209" y="892607"/>
                  </a:lnTo>
                  <a:lnTo>
                    <a:pt x="71499" y="864489"/>
                  </a:lnTo>
                  <a:close/>
                </a:path>
                <a:path w="1043304" h="955675">
                  <a:moveTo>
                    <a:pt x="97209" y="892607"/>
                  </a:moveTo>
                  <a:lnTo>
                    <a:pt x="83149" y="905463"/>
                  </a:lnTo>
                  <a:lnTo>
                    <a:pt x="108963" y="905463"/>
                  </a:lnTo>
                  <a:lnTo>
                    <a:pt x="97209" y="892607"/>
                  </a:lnTo>
                  <a:close/>
                </a:path>
                <a:path w="1043304" h="955675">
                  <a:moveTo>
                    <a:pt x="1016967" y="0"/>
                  </a:moveTo>
                  <a:lnTo>
                    <a:pt x="71499" y="864489"/>
                  </a:lnTo>
                  <a:lnTo>
                    <a:pt x="97209" y="892607"/>
                  </a:lnTo>
                  <a:lnTo>
                    <a:pt x="1042677" y="28117"/>
                  </a:lnTo>
                  <a:lnTo>
                    <a:pt x="101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1200" y="3886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200" y="3886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40001" y="2601286"/>
              <a:ext cx="612775" cy="1285240"/>
            </a:xfrm>
            <a:custGeom>
              <a:avLst/>
              <a:gdLst/>
              <a:ahLst/>
              <a:cxnLst/>
              <a:rect l="l" t="t" r="r" b="b"/>
              <a:pathLst>
                <a:path w="612775" h="1285239">
                  <a:moveTo>
                    <a:pt x="543094" y="1189191"/>
                  </a:moveTo>
                  <a:lnTo>
                    <a:pt x="508519" y="1205196"/>
                  </a:lnTo>
                  <a:lnTo>
                    <a:pt x="608398" y="1284913"/>
                  </a:lnTo>
                  <a:lnTo>
                    <a:pt x="610759" y="1206479"/>
                  </a:lnTo>
                  <a:lnTo>
                    <a:pt x="551097" y="1206479"/>
                  </a:lnTo>
                  <a:lnTo>
                    <a:pt x="543094" y="1189191"/>
                  </a:lnTo>
                  <a:close/>
                </a:path>
                <a:path w="612775" h="1285239">
                  <a:moveTo>
                    <a:pt x="577668" y="1173185"/>
                  </a:moveTo>
                  <a:lnTo>
                    <a:pt x="543094" y="1189191"/>
                  </a:lnTo>
                  <a:lnTo>
                    <a:pt x="551097" y="1206479"/>
                  </a:lnTo>
                  <a:lnTo>
                    <a:pt x="585671" y="1190473"/>
                  </a:lnTo>
                  <a:lnTo>
                    <a:pt x="577668" y="1173185"/>
                  </a:lnTo>
                  <a:close/>
                </a:path>
                <a:path w="612775" h="1285239">
                  <a:moveTo>
                    <a:pt x="612244" y="1157179"/>
                  </a:moveTo>
                  <a:lnTo>
                    <a:pt x="577668" y="1173185"/>
                  </a:lnTo>
                  <a:lnTo>
                    <a:pt x="585671" y="1190473"/>
                  </a:lnTo>
                  <a:lnTo>
                    <a:pt x="551097" y="1206479"/>
                  </a:lnTo>
                  <a:lnTo>
                    <a:pt x="610759" y="1206479"/>
                  </a:lnTo>
                  <a:lnTo>
                    <a:pt x="612244" y="1157179"/>
                  </a:lnTo>
                  <a:close/>
                </a:path>
                <a:path w="612775" h="1285239">
                  <a:moveTo>
                    <a:pt x="34574" y="0"/>
                  </a:moveTo>
                  <a:lnTo>
                    <a:pt x="0" y="16005"/>
                  </a:lnTo>
                  <a:lnTo>
                    <a:pt x="543094" y="1189191"/>
                  </a:lnTo>
                  <a:lnTo>
                    <a:pt x="577668" y="1173185"/>
                  </a:lnTo>
                  <a:lnTo>
                    <a:pt x="3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0" y="255322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0" y="255322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1055" y="1944712"/>
              <a:ext cx="2103120" cy="1083945"/>
            </a:xfrm>
            <a:custGeom>
              <a:avLst/>
              <a:gdLst/>
              <a:ahLst/>
              <a:cxnLst/>
              <a:rect l="l" t="t" r="r" b="b"/>
              <a:pathLst>
                <a:path w="2103120" h="1083945">
                  <a:moveTo>
                    <a:pt x="1975954" y="1048004"/>
                  </a:moveTo>
                  <a:lnTo>
                    <a:pt x="253415" y="365671"/>
                  </a:lnTo>
                  <a:lnTo>
                    <a:pt x="256197" y="358660"/>
                  </a:lnTo>
                  <a:lnTo>
                    <a:pt x="267449" y="330250"/>
                  </a:lnTo>
                  <a:lnTo>
                    <a:pt x="140144" y="341287"/>
                  </a:lnTo>
                  <a:lnTo>
                    <a:pt x="225361" y="436524"/>
                  </a:lnTo>
                  <a:lnTo>
                    <a:pt x="239395" y="401104"/>
                  </a:lnTo>
                  <a:lnTo>
                    <a:pt x="1961921" y="1083424"/>
                  </a:lnTo>
                  <a:lnTo>
                    <a:pt x="1975954" y="1048004"/>
                  </a:lnTo>
                  <a:close/>
                </a:path>
                <a:path w="2103120" h="1083945">
                  <a:moveTo>
                    <a:pt x="2102853" y="742429"/>
                  </a:moveTo>
                  <a:lnTo>
                    <a:pt x="2090039" y="729322"/>
                  </a:lnTo>
                  <a:lnTo>
                    <a:pt x="2013483" y="651078"/>
                  </a:lnTo>
                  <a:lnTo>
                    <a:pt x="2001037" y="687095"/>
                  </a:lnTo>
                  <a:lnTo>
                    <a:pt x="12446" y="0"/>
                  </a:lnTo>
                  <a:lnTo>
                    <a:pt x="0" y="36004"/>
                  </a:lnTo>
                  <a:lnTo>
                    <a:pt x="1988591" y="723099"/>
                  </a:lnTo>
                  <a:lnTo>
                    <a:pt x="1976158" y="759117"/>
                  </a:lnTo>
                  <a:lnTo>
                    <a:pt x="2102853" y="742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200" y="5410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7200" y="5410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3849979"/>
              <a:ext cx="1824355" cy="1694180"/>
            </a:xfrm>
            <a:custGeom>
              <a:avLst/>
              <a:gdLst/>
              <a:ahLst/>
              <a:cxnLst/>
              <a:rect l="l" t="t" r="r" b="b"/>
              <a:pathLst>
                <a:path w="1824354" h="1694179">
                  <a:moveTo>
                    <a:pt x="1681530" y="475081"/>
                  </a:moveTo>
                  <a:lnTo>
                    <a:pt x="115201" y="36690"/>
                  </a:lnTo>
                  <a:lnTo>
                    <a:pt x="116636" y="31546"/>
                  </a:lnTo>
                  <a:lnTo>
                    <a:pt x="125463" y="0"/>
                  </a:lnTo>
                  <a:lnTo>
                    <a:pt x="0" y="24218"/>
                  </a:lnTo>
                  <a:lnTo>
                    <a:pt x="94665" y="110058"/>
                  </a:lnTo>
                  <a:lnTo>
                    <a:pt x="104927" y="73380"/>
                  </a:lnTo>
                  <a:lnTo>
                    <a:pt x="1671256" y="511771"/>
                  </a:lnTo>
                  <a:lnTo>
                    <a:pt x="1681530" y="475081"/>
                  </a:lnTo>
                  <a:close/>
                </a:path>
                <a:path w="1824354" h="1694179">
                  <a:moveTo>
                    <a:pt x="1823770" y="830186"/>
                  </a:moveTo>
                  <a:lnTo>
                    <a:pt x="1796834" y="803249"/>
                  </a:lnTo>
                  <a:lnTo>
                    <a:pt x="1000239" y="1599844"/>
                  </a:lnTo>
                  <a:lnTo>
                    <a:pt x="973289" y="1572907"/>
                  </a:lnTo>
                  <a:lnTo>
                    <a:pt x="932878" y="1694141"/>
                  </a:lnTo>
                  <a:lnTo>
                    <a:pt x="1054112" y="1653730"/>
                  </a:lnTo>
                  <a:lnTo>
                    <a:pt x="1040650" y="1640255"/>
                  </a:lnTo>
                  <a:lnTo>
                    <a:pt x="1027176" y="1626781"/>
                  </a:lnTo>
                  <a:lnTo>
                    <a:pt x="1823770" y="830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3402" y="49530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9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1" y="780488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3" y="878470"/>
                  </a:lnTo>
                  <a:lnTo>
                    <a:pt x="675128" y="859218"/>
                  </a:lnTo>
                  <a:lnTo>
                    <a:pt x="712825" y="836317"/>
                  </a:lnTo>
                  <a:lnTo>
                    <a:pt x="748021" y="809997"/>
                  </a:lnTo>
                  <a:lnTo>
                    <a:pt x="780489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3402" y="49530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200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400" y="457200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200" y="914400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0152" y="2743199"/>
              <a:ext cx="2457450" cy="2343785"/>
            </a:xfrm>
            <a:custGeom>
              <a:avLst/>
              <a:gdLst/>
              <a:ahLst/>
              <a:cxnLst/>
              <a:rect l="l" t="t" r="r" b="b"/>
              <a:pathLst>
                <a:path w="2457450" h="2343785">
                  <a:moveTo>
                    <a:pt x="612241" y="1268907"/>
                  </a:moveTo>
                  <a:lnTo>
                    <a:pt x="69151" y="95732"/>
                  </a:lnTo>
                  <a:lnTo>
                    <a:pt x="103720" y="79717"/>
                  </a:lnTo>
                  <a:lnTo>
                    <a:pt x="102108" y="78435"/>
                  </a:lnTo>
                  <a:lnTo>
                    <a:pt x="3848" y="0"/>
                  </a:lnTo>
                  <a:lnTo>
                    <a:pt x="0" y="127736"/>
                  </a:lnTo>
                  <a:lnTo>
                    <a:pt x="34569" y="111734"/>
                  </a:lnTo>
                  <a:lnTo>
                    <a:pt x="577659" y="1284922"/>
                  </a:lnTo>
                  <a:lnTo>
                    <a:pt x="612241" y="1268907"/>
                  </a:lnTo>
                  <a:close/>
                </a:path>
                <a:path w="2457450" h="2343785">
                  <a:moveTo>
                    <a:pt x="2433320" y="606996"/>
                  </a:moveTo>
                  <a:lnTo>
                    <a:pt x="2414193" y="574040"/>
                  </a:lnTo>
                  <a:lnTo>
                    <a:pt x="1330807" y="1203045"/>
                  </a:lnTo>
                  <a:lnTo>
                    <a:pt x="1311681" y="1170101"/>
                  </a:lnTo>
                  <a:lnTo>
                    <a:pt x="1241526" y="1276921"/>
                  </a:lnTo>
                  <a:lnTo>
                    <a:pt x="1369072" y="1268945"/>
                  </a:lnTo>
                  <a:lnTo>
                    <a:pt x="1355496" y="1245565"/>
                  </a:lnTo>
                  <a:lnTo>
                    <a:pt x="1349946" y="1236002"/>
                  </a:lnTo>
                  <a:lnTo>
                    <a:pt x="2433320" y="606996"/>
                  </a:lnTo>
                  <a:close/>
                </a:path>
                <a:path w="2457450" h="2343785">
                  <a:moveTo>
                    <a:pt x="2457158" y="2343721"/>
                  </a:moveTo>
                  <a:lnTo>
                    <a:pt x="2436012" y="2305456"/>
                  </a:lnTo>
                  <a:lnTo>
                    <a:pt x="2395334" y="2231872"/>
                  </a:lnTo>
                  <a:lnTo>
                    <a:pt x="2373757" y="2263267"/>
                  </a:lnTo>
                  <a:lnTo>
                    <a:pt x="1386230" y="1584502"/>
                  </a:lnTo>
                  <a:lnTo>
                    <a:pt x="1364653" y="1615909"/>
                  </a:lnTo>
                  <a:lnTo>
                    <a:pt x="2352167" y="2294674"/>
                  </a:lnTo>
                  <a:lnTo>
                    <a:pt x="2330589" y="2326068"/>
                  </a:lnTo>
                  <a:lnTo>
                    <a:pt x="2457158" y="23437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1247" y="4570476"/>
            <a:ext cx="232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Graphs can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model: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1247" y="4875276"/>
            <a:ext cx="36283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Sites </a:t>
            </a:r>
            <a:r>
              <a:rPr sz="2000" dirty="0">
                <a:latin typeface="Arial"/>
                <a:cs typeface="Arial"/>
              </a:rPr>
              <a:t>and links on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Disease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outbreaks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Social</a:t>
            </a:r>
            <a:r>
              <a:rPr sz="2000" spc="-5" dirty="0">
                <a:latin typeface="Arial"/>
                <a:cs typeface="Arial"/>
              </a:rPr>
              <a:t> networks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Geographies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spc="-55" dirty="0">
                <a:latin typeface="Arial"/>
                <a:cs typeface="Arial"/>
              </a:rPr>
              <a:t>Task </a:t>
            </a:r>
            <a:r>
              <a:rPr sz="2000" dirty="0">
                <a:latin typeface="Arial"/>
                <a:cs typeface="Arial"/>
              </a:rPr>
              <a:t>and dependency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more…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Matrix </a:t>
            </a:r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figure out the degree of a given vertex?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find out whether an edge exists from A to B?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could we look for loops in the graph?</a:t>
            </a:r>
          </a:p>
        </p:txBody>
      </p:sp>
      <p:sp>
        <p:nvSpPr>
          <p:cNvPr id="23556" name="Slide Number Placeholder 8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7DBFA-6D04-E84C-B8BA-3037B75D8177}" type="slidenum">
              <a:rPr lang="en-US" sz="1400">
                <a:solidFill>
                  <a:schemeClr val="tx2"/>
                </a:solidFill>
              </a:rPr>
              <a:pPr eaLnBrk="1" hangingPunct="1"/>
              <a:t>30</a:t>
            </a:fld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9675" y="3111500"/>
            <a:ext cx="3690938" cy="3048000"/>
            <a:chOff x="3274" y="1296"/>
            <a:chExt cx="2325" cy="1920"/>
          </a:xfrm>
        </p:grpSpPr>
        <p:sp>
          <p:nvSpPr>
            <p:cNvPr id="23610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3628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3629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3630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3631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23632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23633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33400" y="3403600"/>
            <a:ext cx="3048000" cy="2595563"/>
            <a:chOff x="730" y="1632"/>
            <a:chExt cx="1920" cy="1635"/>
          </a:xfrm>
        </p:grpSpPr>
        <p:sp>
          <p:nvSpPr>
            <p:cNvPr id="23559" name="Rectangle 99"/>
            <p:cNvSpPr>
              <a:spLocks noChangeArrowheads="1"/>
            </p:cNvSpPr>
            <p:nvPr/>
          </p:nvSpPr>
          <p:spPr bwMode="auto">
            <a:xfrm>
              <a:off x="97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0" name="Rectangle 100"/>
            <p:cNvSpPr>
              <a:spLocks noChangeArrowheads="1"/>
            </p:cNvSpPr>
            <p:nvPr/>
          </p:nvSpPr>
          <p:spPr bwMode="auto">
            <a:xfrm>
              <a:off x="97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1" name="Rectangle 101"/>
            <p:cNvSpPr>
              <a:spLocks noChangeArrowheads="1"/>
            </p:cNvSpPr>
            <p:nvPr/>
          </p:nvSpPr>
          <p:spPr bwMode="auto">
            <a:xfrm>
              <a:off x="97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2" name="Rectangle 102"/>
            <p:cNvSpPr>
              <a:spLocks noChangeArrowheads="1"/>
            </p:cNvSpPr>
            <p:nvPr/>
          </p:nvSpPr>
          <p:spPr bwMode="auto">
            <a:xfrm>
              <a:off x="97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3" name="Rectangle 103"/>
            <p:cNvSpPr>
              <a:spLocks noChangeArrowheads="1"/>
            </p:cNvSpPr>
            <p:nvPr/>
          </p:nvSpPr>
          <p:spPr bwMode="auto">
            <a:xfrm>
              <a:off x="97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4" name="Rectangle 104"/>
            <p:cNvSpPr>
              <a:spLocks noChangeArrowheads="1"/>
            </p:cNvSpPr>
            <p:nvPr/>
          </p:nvSpPr>
          <p:spPr bwMode="auto">
            <a:xfrm>
              <a:off x="97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5" name="Rectangle 105"/>
            <p:cNvSpPr>
              <a:spLocks noChangeArrowheads="1"/>
            </p:cNvSpPr>
            <p:nvPr/>
          </p:nvSpPr>
          <p:spPr bwMode="auto">
            <a:xfrm>
              <a:off x="97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6" name="Text Box 106"/>
            <p:cNvSpPr txBox="1">
              <a:spLocks noChangeArrowheads="1"/>
            </p:cNvSpPr>
            <p:nvPr/>
          </p:nvSpPr>
          <p:spPr bwMode="auto">
            <a:xfrm>
              <a:off x="730" y="1865"/>
              <a:ext cx="20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1</a:t>
              </a:r>
            </a:p>
            <a:p>
              <a:r>
                <a:rPr lang="en-US" sz="1800"/>
                <a:t>2</a:t>
              </a:r>
            </a:p>
            <a:p>
              <a:r>
                <a:rPr lang="en-US" sz="1800"/>
                <a:t>3</a:t>
              </a:r>
            </a:p>
            <a:p>
              <a:r>
                <a:rPr lang="en-US" sz="1800"/>
                <a:t>4</a:t>
              </a:r>
            </a:p>
            <a:p>
              <a:r>
                <a:rPr lang="en-US" sz="1800"/>
                <a:t>5</a:t>
              </a:r>
            </a:p>
            <a:p>
              <a:r>
                <a:rPr lang="en-US" sz="1800"/>
                <a:t>6</a:t>
              </a:r>
            </a:p>
            <a:p>
              <a:r>
                <a:rPr lang="en-US" sz="1800"/>
                <a:t>7</a:t>
              </a:r>
            </a:p>
          </p:txBody>
        </p:sp>
        <p:sp>
          <p:nvSpPr>
            <p:cNvPr id="23567" name="Rectangle 107"/>
            <p:cNvSpPr>
              <a:spLocks noChangeArrowheads="1"/>
            </p:cNvSpPr>
            <p:nvPr/>
          </p:nvSpPr>
          <p:spPr bwMode="auto">
            <a:xfrm>
              <a:off x="121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68" name="Rectangle 108"/>
            <p:cNvSpPr>
              <a:spLocks noChangeArrowheads="1"/>
            </p:cNvSpPr>
            <p:nvPr/>
          </p:nvSpPr>
          <p:spPr bwMode="auto">
            <a:xfrm>
              <a:off x="121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69" name="Rectangle 109"/>
            <p:cNvSpPr>
              <a:spLocks noChangeArrowheads="1"/>
            </p:cNvSpPr>
            <p:nvPr/>
          </p:nvSpPr>
          <p:spPr bwMode="auto">
            <a:xfrm>
              <a:off x="121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0" name="Rectangle 110"/>
            <p:cNvSpPr>
              <a:spLocks noChangeArrowheads="1"/>
            </p:cNvSpPr>
            <p:nvPr/>
          </p:nvSpPr>
          <p:spPr bwMode="auto">
            <a:xfrm>
              <a:off x="121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1" name="Rectangle 111"/>
            <p:cNvSpPr>
              <a:spLocks noChangeArrowheads="1"/>
            </p:cNvSpPr>
            <p:nvPr/>
          </p:nvSpPr>
          <p:spPr bwMode="auto">
            <a:xfrm>
              <a:off x="121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2" name="Rectangle 112"/>
            <p:cNvSpPr>
              <a:spLocks noChangeArrowheads="1"/>
            </p:cNvSpPr>
            <p:nvPr/>
          </p:nvSpPr>
          <p:spPr bwMode="auto">
            <a:xfrm>
              <a:off x="121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3" name="Rectangle 113"/>
            <p:cNvSpPr>
              <a:spLocks noChangeArrowheads="1"/>
            </p:cNvSpPr>
            <p:nvPr/>
          </p:nvSpPr>
          <p:spPr bwMode="auto">
            <a:xfrm>
              <a:off x="121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4" name="Rectangle 114"/>
            <p:cNvSpPr>
              <a:spLocks noChangeArrowheads="1"/>
            </p:cNvSpPr>
            <p:nvPr/>
          </p:nvSpPr>
          <p:spPr bwMode="auto">
            <a:xfrm>
              <a:off x="145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5" name="Rectangle 115"/>
            <p:cNvSpPr>
              <a:spLocks noChangeArrowheads="1"/>
            </p:cNvSpPr>
            <p:nvPr/>
          </p:nvSpPr>
          <p:spPr bwMode="auto">
            <a:xfrm>
              <a:off x="145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6" name="Rectangle 116"/>
            <p:cNvSpPr>
              <a:spLocks noChangeArrowheads="1"/>
            </p:cNvSpPr>
            <p:nvPr/>
          </p:nvSpPr>
          <p:spPr bwMode="auto">
            <a:xfrm>
              <a:off x="145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7" name="Rectangle 117"/>
            <p:cNvSpPr>
              <a:spLocks noChangeArrowheads="1"/>
            </p:cNvSpPr>
            <p:nvPr/>
          </p:nvSpPr>
          <p:spPr bwMode="auto">
            <a:xfrm>
              <a:off x="145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78" name="Rectangle 118"/>
            <p:cNvSpPr>
              <a:spLocks noChangeArrowheads="1"/>
            </p:cNvSpPr>
            <p:nvPr/>
          </p:nvSpPr>
          <p:spPr bwMode="auto">
            <a:xfrm>
              <a:off x="145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79" name="Rectangle 119"/>
            <p:cNvSpPr>
              <a:spLocks noChangeArrowheads="1"/>
            </p:cNvSpPr>
            <p:nvPr/>
          </p:nvSpPr>
          <p:spPr bwMode="auto">
            <a:xfrm>
              <a:off x="145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0" name="Rectangle 120"/>
            <p:cNvSpPr>
              <a:spLocks noChangeArrowheads="1"/>
            </p:cNvSpPr>
            <p:nvPr/>
          </p:nvSpPr>
          <p:spPr bwMode="auto">
            <a:xfrm>
              <a:off x="145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1" name="Rectangle 121"/>
            <p:cNvSpPr>
              <a:spLocks noChangeArrowheads="1"/>
            </p:cNvSpPr>
            <p:nvPr/>
          </p:nvSpPr>
          <p:spPr bwMode="auto">
            <a:xfrm>
              <a:off x="169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2" name="Rectangle 122"/>
            <p:cNvSpPr>
              <a:spLocks noChangeArrowheads="1"/>
            </p:cNvSpPr>
            <p:nvPr/>
          </p:nvSpPr>
          <p:spPr bwMode="auto">
            <a:xfrm>
              <a:off x="169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3" name="Rectangle 123"/>
            <p:cNvSpPr>
              <a:spLocks noChangeArrowheads="1"/>
            </p:cNvSpPr>
            <p:nvPr/>
          </p:nvSpPr>
          <p:spPr bwMode="auto">
            <a:xfrm>
              <a:off x="169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4" name="Rectangle 124"/>
            <p:cNvSpPr>
              <a:spLocks noChangeArrowheads="1"/>
            </p:cNvSpPr>
            <p:nvPr/>
          </p:nvSpPr>
          <p:spPr bwMode="auto">
            <a:xfrm>
              <a:off x="169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5" name="Rectangle 125"/>
            <p:cNvSpPr>
              <a:spLocks noChangeArrowheads="1"/>
            </p:cNvSpPr>
            <p:nvPr/>
          </p:nvSpPr>
          <p:spPr bwMode="auto">
            <a:xfrm>
              <a:off x="169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6" name="Rectangle 126"/>
            <p:cNvSpPr>
              <a:spLocks noChangeArrowheads="1"/>
            </p:cNvSpPr>
            <p:nvPr/>
          </p:nvSpPr>
          <p:spPr bwMode="auto">
            <a:xfrm>
              <a:off x="169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87" name="Rectangle 127"/>
            <p:cNvSpPr>
              <a:spLocks noChangeArrowheads="1"/>
            </p:cNvSpPr>
            <p:nvPr/>
          </p:nvSpPr>
          <p:spPr bwMode="auto">
            <a:xfrm>
              <a:off x="169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8" name="Rectangle 128"/>
            <p:cNvSpPr>
              <a:spLocks noChangeArrowheads="1"/>
            </p:cNvSpPr>
            <p:nvPr/>
          </p:nvSpPr>
          <p:spPr bwMode="auto">
            <a:xfrm>
              <a:off x="193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89" name="Rectangle 129"/>
            <p:cNvSpPr>
              <a:spLocks noChangeArrowheads="1"/>
            </p:cNvSpPr>
            <p:nvPr/>
          </p:nvSpPr>
          <p:spPr bwMode="auto">
            <a:xfrm>
              <a:off x="193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0" name="Rectangle 130"/>
            <p:cNvSpPr>
              <a:spLocks noChangeArrowheads="1"/>
            </p:cNvSpPr>
            <p:nvPr/>
          </p:nvSpPr>
          <p:spPr bwMode="auto">
            <a:xfrm>
              <a:off x="193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1" name="Rectangle 131"/>
            <p:cNvSpPr>
              <a:spLocks noChangeArrowheads="1"/>
            </p:cNvSpPr>
            <p:nvPr/>
          </p:nvSpPr>
          <p:spPr bwMode="auto">
            <a:xfrm>
              <a:off x="193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2" name="Rectangle 132"/>
            <p:cNvSpPr>
              <a:spLocks noChangeArrowheads="1"/>
            </p:cNvSpPr>
            <p:nvPr/>
          </p:nvSpPr>
          <p:spPr bwMode="auto">
            <a:xfrm>
              <a:off x="193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3" name="Rectangle 133"/>
            <p:cNvSpPr>
              <a:spLocks noChangeArrowheads="1"/>
            </p:cNvSpPr>
            <p:nvPr/>
          </p:nvSpPr>
          <p:spPr bwMode="auto">
            <a:xfrm>
              <a:off x="193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4" name="Rectangle 134"/>
            <p:cNvSpPr>
              <a:spLocks noChangeArrowheads="1"/>
            </p:cNvSpPr>
            <p:nvPr/>
          </p:nvSpPr>
          <p:spPr bwMode="auto">
            <a:xfrm>
              <a:off x="193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5" name="Rectangle 135"/>
            <p:cNvSpPr>
              <a:spLocks noChangeArrowheads="1"/>
            </p:cNvSpPr>
            <p:nvPr/>
          </p:nvSpPr>
          <p:spPr bwMode="auto">
            <a:xfrm>
              <a:off x="217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596" name="Rectangle 136"/>
            <p:cNvSpPr>
              <a:spLocks noChangeArrowheads="1"/>
            </p:cNvSpPr>
            <p:nvPr/>
          </p:nvSpPr>
          <p:spPr bwMode="auto">
            <a:xfrm>
              <a:off x="217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7" name="Rectangle 137"/>
            <p:cNvSpPr>
              <a:spLocks noChangeArrowheads="1"/>
            </p:cNvSpPr>
            <p:nvPr/>
          </p:nvSpPr>
          <p:spPr bwMode="auto">
            <a:xfrm>
              <a:off x="217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8" name="Rectangle 138"/>
            <p:cNvSpPr>
              <a:spLocks noChangeArrowheads="1"/>
            </p:cNvSpPr>
            <p:nvPr/>
          </p:nvSpPr>
          <p:spPr bwMode="auto">
            <a:xfrm>
              <a:off x="217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599" name="Rectangle 139"/>
            <p:cNvSpPr>
              <a:spLocks noChangeArrowheads="1"/>
            </p:cNvSpPr>
            <p:nvPr/>
          </p:nvSpPr>
          <p:spPr bwMode="auto">
            <a:xfrm>
              <a:off x="217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0" name="Rectangle 140"/>
            <p:cNvSpPr>
              <a:spLocks noChangeArrowheads="1"/>
            </p:cNvSpPr>
            <p:nvPr/>
          </p:nvSpPr>
          <p:spPr bwMode="auto">
            <a:xfrm>
              <a:off x="217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1" name="Rectangle 141"/>
            <p:cNvSpPr>
              <a:spLocks noChangeArrowheads="1"/>
            </p:cNvSpPr>
            <p:nvPr/>
          </p:nvSpPr>
          <p:spPr bwMode="auto">
            <a:xfrm>
              <a:off x="217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2" name="Rectangle 142"/>
            <p:cNvSpPr>
              <a:spLocks noChangeArrowheads="1"/>
            </p:cNvSpPr>
            <p:nvPr/>
          </p:nvSpPr>
          <p:spPr bwMode="auto">
            <a:xfrm>
              <a:off x="2410" y="191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3" name="Rectangle 143"/>
            <p:cNvSpPr>
              <a:spLocks noChangeArrowheads="1"/>
            </p:cNvSpPr>
            <p:nvPr/>
          </p:nvSpPr>
          <p:spPr bwMode="auto">
            <a:xfrm>
              <a:off x="2410" y="210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4" name="Rectangle 144"/>
            <p:cNvSpPr>
              <a:spLocks noChangeArrowheads="1"/>
            </p:cNvSpPr>
            <p:nvPr/>
          </p:nvSpPr>
          <p:spPr bwMode="auto">
            <a:xfrm>
              <a:off x="2410" y="2297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5" name="Rectangle 145"/>
            <p:cNvSpPr>
              <a:spLocks noChangeArrowheads="1"/>
            </p:cNvSpPr>
            <p:nvPr/>
          </p:nvSpPr>
          <p:spPr bwMode="auto">
            <a:xfrm>
              <a:off x="2410" y="2489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6" name="Rectangle 146"/>
            <p:cNvSpPr>
              <a:spLocks noChangeArrowheads="1"/>
            </p:cNvSpPr>
            <p:nvPr/>
          </p:nvSpPr>
          <p:spPr bwMode="auto">
            <a:xfrm>
              <a:off x="2410" y="2681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3607" name="Rectangle 147"/>
            <p:cNvSpPr>
              <a:spLocks noChangeArrowheads="1"/>
            </p:cNvSpPr>
            <p:nvPr/>
          </p:nvSpPr>
          <p:spPr bwMode="auto">
            <a:xfrm>
              <a:off x="2410" y="2873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8" name="Rectangle 148"/>
            <p:cNvSpPr>
              <a:spLocks noChangeArrowheads="1"/>
            </p:cNvSpPr>
            <p:nvPr/>
          </p:nvSpPr>
          <p:spPr bwMode="auto">
            <a:xfrm>
              <a:off x="2410" y="3065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0</a:t>
              </a:r>
            </a:p>
          </p:txBody>
        </p:sp>
        <p:sp>
          <p:nvSpPr>
            <p:cNvPr id="23609" name="Text Box 149"/>
            <p:cNvSpPr txBox="1">
              <a:spLocks noChangeArrowheads="1"/>
            </p:cNvSpPr>
            <p:nvPr/>
          </p:nvSpPr>
          <p:spPr bwMode="auto">
            <a:xfrm>
              <a:off x="960" y="1632"/>
              <a:ext cx="16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1    </a:t>
              </a:r>
              <a:r>
                <a:rPr lang="en-US" sz="1800" dirty="0" smtClean="0"/>
                <a:t> 2    </a:t>
              </a:r>
              <a:r>
                <a:rPr lang="en-US" sz="1800" dirty="0"/>
                <a:t>3   4   </a:t>
              </a:r>
              <a:r>
                <a:rPr lang="en-US" sz="1800" dirty="0" smtClean="0"/>
                <a:t>  5    </a:t>
              </a:r>
              <a:r>
                <a:rPr lang="en-US" sz="1800" dirty="0"/>
                <a:t>6   7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4688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Adjacency Matrix</a:t>
            </a:r>
          </a:p>
        </p:txBody>
      </p:sp>
      <p:sp>
        <p:nvSpPr>
          <p:cNvPr id="2150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9C88C-C891-B942-AD0E-42207603A0E6}" type="slidenum">
              <a:rPr lang="en-US" sz="1400">
                <a:solidFill>
                  <a:schemeClr val="tx2"/>
                </a:solidFill>
              </a:rPr>
              <a:pPr eaLnBrk="1" hangingPunct="1"/>
              <a:t>31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Gill Sans MT" charset="0"/>
                <a:ea typeface="ＭＳ Ｐゴシック" charset="0"/>
                <a:cs typeface="ＭＳ Ｐゴシック" charset="0"/>
              </a:rPr>
              <a:t>adjacency matrix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 an n × n matrix where: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the </a:t>
            </a:r>
            <a:r>
              <a:rPr lang="en-US" sz="2400" b="1" dirty="0" err="1">
                <a:latin typeface="Gill Sans MT" charset="0"/>
                <a:ea typeface="ＭＳ Ｐゴシック" charset="0"/>
              </a:rPr>
              <a:t>nondiagonal</a:t>
            </a:r>
            <a:r>
              <a:rPr lang="en-US" sz="2400" dirty="0">
                <a:latin typeface="Gill Sans MT" charset="0"/>
                <a:ea typeface="ＭＳ Ｐゴシック" charset="0"/>
              </a:rPr>
              <a:t> entry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a</a:t>
            </a:r>
            <a:r>
              <a:rPr lang="en-US" sz="2400" i="1" baseline="-25000" dirty="0" err="1">
                <a:latin typeface="Gill Sans MT" charset="0"/>
                <a:ea typeface="ＭＳ Ｐゴシック" charset="0"/>
              </a:rPr>
              <a:t>ij</a:t>
            </a:r>
            <a:r>
              <a:rPr lang="en-US" sz="2400" dirty="0">
                <a:latin typeface="Gill Sans MT" charset="0"/>
                <a:ea typeface="ＭＳ Ｐゴシック" charset="0"/>
              </a:rPr>
              <a:t> is the number of edges joining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sz="2400" dirty="0">
                <a:latin typeface="Gill Sans MT" charset="0"/>
                <a:ea typeface="ＭＳ Ｐゴシック" charset="0"/>
              </a:rPr>
              <a:t> and vertex 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j</a:t>
            </a:r>
            <a:r>
              <a:rPr lang="en-US" sz="2400" dirty="0">
                <a:latin typeface="Gill Sans MT" charset="0"/>
                <a:ea typeface="ＭＳ Ｐゴシック" charset="0"/>
              </a:rPr>
              <a:t> (or the weight of the edge joining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sz="2400" dirty="0">
                <a:latin typeface="Gill Sans MT" charset="0"/>
                <a:ea typeface="ＭＳ Ｐゴシック" charset="0"/>
              </a:rPr>
              <a:t> and vertex </a:t>
            </a:r>
            <a:r>
              <a:rPr lang="en-US" sz="2400" i="1" dirty="0">
                <a:latin typeface="Gill Sans MT" charset="0"/>
                <a:ea typeface="ＭＳ Ｐゴシック" charset="0"/>
              </a:rPr>
              <a:t>j</a:t>
            </a:r>
            <a:r>
              <a:rPr lang="en-US" sz="2400" dirty="0">
                <a:latin typeface="Gill Sans MT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the </a:t>
            </a:r>
            <a:r>
              <a:rPr lang="en-US" sz="2400" b="1" dirty="0">
                <a:latin typeface="Gill Sans MT" charset="0"/>
                <a:ea typeface="ＭＳ Ｐゴシック" charset="0"/>
              </a:rPr>
              <a:t>diagonal</a:t>
            </a:r>
            <a:r>
              <a:rPr lang="en-US" sz="2400" dirty="0">
                <a:latin typeface="Gill Sans MT" charset="0"/>
                <a:ea typeface="ＭＳ Ｐゴシック" charset="0"/>
              </a:rPr>
              <a:t> entry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a</a:t>
            </a:r>
            <a:r>
              <a:rPr lang="en-US" sz="2400" i="1" baseline="-25000" dirty="0" err="1">
                <a:latin typeface="Gill Sans MT" charset="0"/>
                <a:ea typeface="ＭＳ Ｐゴシック" charset="0"/>
              </a:rPr>
              <a:t>ii</a:t>
            </a:r>
            <a:r>
              <a:rPr lang="en-US" sz="2400" dirty="0">
                <a:latin typeface="Gill Sans MT" charset="0"/>
                <a:ea typeface="ＭＳ Ｐゴシック" charset="0"/>
              </a:rPr>
              <a:t> corresponds to the number of </a:t>
            </a:r>
            <a:r>
              <a:rPr lang="en-US" sz="2400" b="1" dirty="0">
                <a:latin typeface="Gill Sans MT" charset="0"/>
                <a:ea typeface="ＭＳ Ｐゴシック" charset="0"/>
              </a:rPr>
              <a:t>loops (self-connecting edges) </a:t>
            </a:r>
            <a:r>
              <a:rPr lang="en-US" sz="2400" dirty="0">
                <a:latin typeface="Gill Sans MT" charset="0"/>
                <a:ea typeface="ＭＳ Ｐゴシック" charset="0"/>
              </a:rPr>
              <a:t>at vertex </a:t>
            </a:r>
            <a:r>
              <a:rPr lang="en-US" sz="2400" i="1" dirty="0" err="1">
                <a:latin typeface="Gill Sans MT" charset="0"/>
                <a:ea typeface="ＭＳ Ｐゴシック" charset="0"/>
              </a:rPr>
              <a:t>i</a:t>
            </a:r>
            <a:endParaRPr lang="en-US" sz="2400" i="1" dirty="0">
              <a:latin typeface="Gill Sans M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2022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Bookman Old Style" charset="0"/>
                <a:ea typeface="ＭＳ Ｐゴシック" charset="0"/>
                <a:cs typeface="ＭＳ Ｐゴシック" charset="0"/>
              </a:rPr>
              <a:t>Adjacency Matrix: Pros and </a:t>
            </a:r>
            <a:r>
              <a:rPr lang="en-US" sz="3600" dirty="0" smtClean="0">
                <a:latin typeface="Bookman Old Style" charset="0"/>
                <a:ea typeface="ＭＳ Ｐゴシック" charset="0"/>
                <a:cs typeface="ＭＳ Ｐゴシック" charset="0"/>
              </a:rPr>
              <a:t>Cons</a:t>
            </a:r>
            <a:br>
              <a:rPr lang="en-US" sz="3600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sz="3600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BE44F1-CF30-B24C-88E7-39884A75408E}" type="slidenum">
              <a:rPr lang="en-US" sz="1400">
                <a:solidFill>
                  <a:schemeClr val="tx2"/>
                </a:solidFill>
              </a:rPr>
              <a:pPr eaLnBrk="1" hangingPunct="1"/>
              <a:t>32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b="1" i="1" dirty="0">
                <a:latin typeface="Gill Sans MT" charset="0"/>
                <a:ea typeface="ＭＳ Ｐゴシック" charset="0"/>
                <a:cs typeface="ＭＳ Ｐゴシック" charset="0"/>
              </a:rPr>
              <a:t>advantages</a:t>
            </a:r>
            <a:endParaRPr lang="en-US" b="1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fast to tell whether edge exists between any two vertices </a:t>
            </a:r>
            <a:r>
              <a:rPr lang="en-US" i="1" dirty="0" err="1">
                <a:latin typeface="Gill Sans MT" charset="0"/>
                <a:ea typeface="ＭＳ Ｐゴシック" charset="0"/>
              </a:rPr>
              <a:t>i</a:t>
            </a:r>
            <a:r>
              <a:rPr lang="en-US" dirty="0">
                <a:latin typeface="Gill Sans MT" charset="0"/>
                <a:ea typeface="ＭＳ Ｐゴシック" charset="0"/>
              </a:rPr>
              <a:t> and </a:t>
            </a:r>
            <a:r>
              <a:rPr lang="en-US" i="1" dirty="0">
                <a:latin typeface="Gill Sans MT" charset="0"/>
                <a:ea typeface="ＭＳ Ｐゴシック" charset="0"/>
              </a:rPr>
              <a:t>j</a:t>
            </a:r>
            <a:r>
              <a:rPr lang="en-US" dirty="0">
                <a:latin typeface="Gill Sans MT" charset="0"/>
                <a:ea typeface="ＭＳ Ｐゴシック" charset="0"/>
              </a:rPr>
              <a:t> (and to get its weight)</a:t>
            </a:r>
          </a:p>
          <a:p>
            <a:pPr lvl="1" eaLnBrk="1" hangingPunct="1"/>
            <a:endParaRPr lang="en-US" dirty="0">
              <a:latin typeface="Gill Sans MT" charset="0"/>
              <a:ea typeface="ＭＳ Ｐゴシック" charset="0"/>
            </a:endParaRPr>
          </a:p>
          <a:p>
            <a:pPr eaLnBrk="1" hangingPunct="1"/>
            <a:r>
              <a:rPr lang="en-US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  <a:endParaRPr lang="en-US" b="1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consumes a lot of memory on </a:t>
            </a:r>
            <a:r>
              <a:rPr lang="en-US" b="1" dirty="0">
                <a:latin typeface="Gill Sans MT" charset="0"/>
                <a:ea typeface="ＭＳ Ｐゴシック" charset="0"/>
              </a:rPr>
              <a:t>sparse</a:t>
            </a:r>
            <a:r>
              <a:rPr lang="en-US" dirty="0">
                <a:latin typeface="Gill Sans MT" charset="0"/>
                <a:ea typeface="ＭＳ Ｐゴシック" charset="0"/>
              </a:rPr>
              <a:t> graphs (ones with few edges)</a:t>
            </a:r>
          </a:p>
          <a:p>
            <a:pPr lvl="1" eaLnBrk="1" hangingPunct="1"/>
            <a:r>
              <a:rPr lang="en-US" dirty="0">
                <a:latin typeface="Gill Sans MT" charset="0"/>
                <a:ea typeface="ＭＳ Ｐゴシック" charset="0"/>
              </a:rPr>
              <a:t>redundant information for undirected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2846064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List </a:t>
            </a:r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9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09AC70-0F88-8F4C-A10C-09AC0A5A4D09}" type="slidenum">
              <a:rPr lang="en-US" sz="1400">
                <a:solidFill>
                  <a:schemeClr val="tx2"/>
                </a:solidFill>
              </a:rPr>
              <a:pPr eaLnBrk="1" hangingPunct="1"/>
              <a:t>33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figure out the degree of a given vertex?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do we find out whether an edge exists from A to B?</a:t>
            </a:r>
          </a:p>
          <a:p>
            <a:pPr eaLnBrk="1" hangingPunct="1"/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How could we look for loops in the graph?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45075" y="3086100"/>
            <a:ext cx="3690938" cy="3048000"/>
            <a:chOff x="3274" y="1296"/>
            <a:chExt cx="2325" cy="1920"/>
          </a:xfrm>
        </p:grpSpPr>
        <p:sp>
          <p:nvSpPr>
            <p:cNvPr id="26699" name="Rectangle 5"/>
            <p:cNvSpPr>
              <a:spLocks noChangeArrowheads="1"/>
            </p:cNvSpPr>
            <p:nvPr/>
          </p:nvSpPr>
          <p:spPr bwMode="auto">
            <a:xfrm>
              <a:off x="3514" y="1751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Rectangle 6"/>
            <p:cNvSpPr>
              <a:spLocks noChangeArrowheads="1"/>
            </p:cNvSpPr>
            <p:nvPr/>
          </p:nvSpPr>
          <p:spPr bwMode="auto">
            <a:xfrm>
              <a:off x="3322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Rectangle 7"/>
            <p:cNvSpPr>
              <a:spLocks noChangeArrowheads="1"/>
            </p:cNvSpPr>
            <p:nvPr/>
          </p:nvSpPr>
          <p:spPr bwMode="auto">
            <a:xfrm>
              <a:off x="4330" y="290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Rectangle 8"/>
            <p:cNvSpPr>
              <a:spLocks noChangeArrowheads="1"/>
            </p:cNvSpPr>
            <p:nvPr/>
          </p:nvSpPr>
          <p:spPr bwMode="auto">
            <a:xfrm>
              <a:off x="5194" y="261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Rectangle 9"/>
            <p:cNvSpPr>
              <a:spLocks noChangeArrowheads="1"/>
            </p:cNvSpPr>
            <p:nvPr/>
          </p:nvSpPr>
          <p:spPr bwMode="auto">
            <a:xfrm>
              <a:off x="4330" y="2183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Rectangle 10"/>
            <p:cNvSpPr>
              <a:spLocks noChangeArrowheads="1"/>
            </p:cNvSpPr>
            <p:nvPr/>
          </p:nvSpPr>
          <p:spPr bwMode="auto">
            <a:xfrm>
              <a:off x="4426" y="1559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Rectangle 11"/>
            <p:cNvSpPr>
              <a:spLocks noChangeArrowheads="1"/>
            </p:cNvSpPr>
            <p:nvPr/>
          </p:nvSpPr>
          <p:spPr bwMode="auto">
            <a:xfrm>
              <a:off x="5338" y="1895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12"/>
            <p:cNvSpPr>
              <a:spLocks noChangeShapeType="1"/>
            </p:cNvSpPr>
            <p:nvPr/>
          </p:nvSpPr>
          <p:spPr bwMode="auto">
            <a:xfrm flipV="1">
              <a:off x="3744" y="1654"/>
              <a:ext cx="68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13"/>
            <p:cNvSpPr>
              <a:spLocks noChangeShapeType="1"/>
            </p:cNvSpPr>
            <p:nvPr/>
          </p:nvSpPr>
          <p:spPr bwMode="auto">
            <a:xfrm flipH="1">
              <a:off x="4426" y="17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Line 14"/>
            <p:cNvSpPr>
              <a:spLocks noChangeShapeType="1"/>
            </p:cNvSpPr>
            <p:nvPr/>
          </p:nvSpPr>
          <p:spPr bwMode="auto">
            <a:xfrm>
              <a:off x="4618" y="1655"/>
              <a:ext cx="72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Line 15"/>
            <p:cNvSpPr>
              <a:spLocks noChangeShapeType="1"/>
            </p:cNvSpPr>
            <p:nvPr/>
          </p:nvSpPr>
          <p:spPr bwMode="auto">
            <a:xfrm>
              <a:off x="4522" y="2279"/>
              <a:ext cx="67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Line 16"/>
            <p:cNvSpPr>
              <a:spLocks noChangeShapeType="1"/>
            </p:cNvSpPr>
            <p:nvPr/>
          </p:nvSpPr>
          <p:spPr bwMode="auto">
            <a:xfrm flipH="1">
              <a:off x="5338" y="2087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Line 17"/>
            <p:cNvSpPr>
              <a:spLocks noChangeShapeType="1"/>
            </p:cNvSpPr>
            <p:nvPr/>
          </p:nvSpPr>
          <p:spPr bwMode="auto">
            <a:xfrm>
              <a:off x="4426" y="237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Line 18"/>
            <p:cNvSpPr>
              <a:spLocks noChangeShapeType="1"/>
            </p:cNvSpPr>
            <p:nvPr/>
          </p:nvSpPr>
          <p:spPr bwMode="auto">
            <a:xfrm flipV="1">
              <a:off x="4522" y="2759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Line 19"/>
            <p:cNvSpPr>
              <a:spLocks noChangeShapeType="1"/>
            </p:cNvSpPr>
            <p:nvPr/>
          </p:nvSpPr>
          <p:spPr bwMode="auto">
            <a:xfrm>
              <a:off x="3514" y="2711"/>
              <a:ext cx="81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4" name="Line 20"/>
            <p:cNvSpPr>
              <a:spLocks noChangeShapeType="1"/>
            </p:cNvSpPr>
            <p:nvPr/>
          </p:nvSpPr>
          <p:spPr bwMode="auto">
            <a:xfrm flipH="1">
              <a:off x="3418" y="1943"/>
              <a:ext cx="19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5" name="Line 21"/>
            <p:cNvSpPr>
              <a:spLocks noChangeShapeType="1"/>
            </p:cNvSpPr>
            <p:nvPr/>
          </p:nvSpPr>
          <p:spPr bwMode="auto">
            <a:xfrm>
              <a:off x="3706" y="1943"/>
              <a:ext cx="672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6" name="Text Box 22"/>
            <p:cNvSpPr txBox="1">
              <a:spLocks noChangeArrowheads="1"/>
            </p:cNvSpPr>
            <p:nvPr/>
          </p:nvSpPr>
          <p:spPr bwMode="auto">
            <a:xfrm>
              <a:off x="3274" y="151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6717" name="Text Box 23"/>
            <p:cNvSpPr txBox="1">
              <a:spLocks noChangeArrowheads="1"/>
            </p:cNvSpPr>
            <p:nvPr/>
          </p:nvSpPr>
          <p:spPr bwMode="auto">
            <a:xfrm>
              <a:off x="4176" y="12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6718" name="Text Box 24"/>
            <p:cNvSpPr txBox="1">
              <a:spLocks noChangeArrowheads="1"/>
            </p:cNvSpPr>
            <p:nvPr/>
          </p:nvSpPr>
          <p:spPr bwMode="auto">
            <a:xfrm>
              <a:off x="5376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6719" name="Text Box 25"/>
            <p:cNvSpPr txBox="1">
              <a:spLocks noChangeArrowheads="1"/>
            </p:cNvSpPr>
            <p:nvPr/>
          </p:nvSpPr>
          <p:spPr bwMode="auto">
            <a:xfrm>
              <a:off x="5376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6720" name="Text Box 26"/>
            <p:cNvSpPr txBox="1">
              <a:spLocks noChangeArrowheads="1"/>
            </p:cNvSpPr>
            <p:nvPr/>
          </p:nvSpPr>
          <p:spPr bwMode="auto">
            <a:xfrm>
              <a:off x="456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26721" name="Text Box 2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26722" name="Text Box 28"/>
            <p:cNvSpPr txBox="1">
              <a:spLocks noChangeArrowheads="1"/>
            </p:cNvSpPr>
            <p:nvPr/>
          </p:nvSpPr>
          <p:spPr bwMode="auto">
            <a:xfrm>
              <a:off x="4128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49275" y="3611563"/>
            <a:ext cx="3962400" cy="2225675"/>
            <a:chOff x="816" y="2112"/>
            <a:chExt cx="2256" cy="1430"/>
          </a:xfrm>
        </p:grpSpPr>
        <p:sp>
          <p:nvSpPr>
            <p:cNvPr id="26631" name="Rectangle 30"/>
            <p:cNvSpPr>
              <a:spLocks noChangeArrowheads="1"/>
            </p:cNvSpPr>
            <p:nvPr/>
          </p:nvSpPr>
          <p:spPr bwMode="auto">
            <a:xfrm>
              <a:off x="1056" y="2160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2" name="Rectangle 31"/>
            <p:cNvSpPr>
              <a:spLocks noChangeArrowheads="1"/>
            </p:cNvSpPr>
            <p:nvPr/>
          </p:nvSpPr>
          <p:spPr bwMode="auto">
            <a:xfrm>
              <a:off x="1056" y="2352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3" name="Rectangle 32"/>
            <p:cNvSpPr>
              <a:spLocks noChangeArrowheads="1"/>
            </p:cNvSpPr>
            <p:nvPr/>
          </p:nvSpPr>
          <p:spPr bwMode="auto">
            <a:xfrm>
              <a:off x="1056" y="2544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33"/>
            <p:cNvSpPr>
              <a:spLocks noChangeArrowheads="1"/>
            </p:cNvSpPr>
            <p:nvPr/>
          </p:nvSpPr>
          <p:spPr bwMode="auto">
            <a:xfrm>
              <a:off x="1056" y="2736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34"/>
            <p:cNvSpPr>
              <a:spLocks noChangeArrowheads="1"/>
            </p:cNvSpPr>
            <p:nvPr/>
          </p:nvSpPr>
          <p:spPr bwMode="auto">
            <a:xfrm>
              <a:off x="1056" y="2928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35"/>
            <p:cNvSpPr>
              <a:spLocks noChangeArrowheads="1"/>
            </p:cNvSpPr>
            <p:nvPr/>
          </p:nvSpPr>
          <p:spPr bwMode="auto">
            <a:xfrm>
              <a:off x="1056" y="3120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Rectangle 36"/>
            <p:cNvSpPr>
              <a:spLocks noChangeArrowheads="1"/>
            </p:cNvSpPr>
            <p:nvPr/>
          </p:nvSpPr>
          <p:spPr bwMode="auto">
            <a:xfrm>
              <a:off x="1056" y="3312"/>
              <a:ext cx="240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37"/>
            <p:cNvSpPr txBox="1">
              <a:spLocks noChangeArrowheads="1"/>
            </p:cNvSpPr>
            <p:nvPr/>
          </p:nvSpPr>
          <p:spPr bwMode="auto">
            <a:xfrm>
              <a:off x="816" y="2112"/>
              <a:ext cx="185" cy="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1</a:t>
              </a:r>
            </a:p>
            <a:p>
              <a:r>
                <a:rPr lang="en-US" sz="1800"/>
                <a:t>2</a:t>
              </a:r>
            </a:p>
            <a:p>
              <a:r>
                <a:rPr lang="en-US" sz="1800"/>
                <a:t>3</a:t>
              </a:r>
            </a:p>
            <a:p>
              <a:r>
                <a:rPr lang="en-US" sz="1800"/>
                <a:t>4</a:t>
              </a:r>
            </a:p>
            <a:p>
              <a:r>
                <a:rPr lang="en-US" sz="1800"/>
                <a:t>5</a:t>
              </a:r>
            </a:p>
            <a:p>
              <a:r>
                <a:rPr lang="en-US" sz="1800"/>
                <a:t>6</a:t>
              </a:r>
            </a:p>
            <a:p>
              <a:r>
                <a:rPr lang="en-US" sz="1800"/>
                <a:t>7</a:t>
              </a:r>
            </a:p>
          </p:txBody>
        </p:sp>
        <p:sp>
          <p:nvSpPr>
            <p:cNvPr id="26639" name="Line 38"/>
            <p:cNvSpPr>
              <a:spLocks noChangeShapeType="1"/>
            </p:cNvSpPr>
            <p:nvPr/>
          </p:nvSpPr>
          <p:spPr bwMode="auto">
            <a:xfrm>
              <a:off x="120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39"/>
            <p:cNvSpPr>
              <a:spLocks noChangeShapeType="1"/>
            </p:cNvSpPr>
            <p:nvPr/>
          </p:nvSpPr>
          <p:spPr bwMode="auto">
            <a:xfrm>
              <a:off x="1200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40"/>
            <p:cNvSpPr>
              <a:spLocks noChangeShapeType="1"/>
            </p:cNvSpPr>
            <p:nvPr/>
          </p:nvSpPr>
          <p:spPr bwMode="auto">
            <a:xfrm>
              <a:off x="120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41"/>
            <p:cNvSpPr>
              <a:spLocks noChangeShapeType="1"/>
            </p:cNvSpPr>
            <p:nvPr/>
          </p:nvSpPr>
          <p:spPr bwMode="auto">
            <a:xfrm>
              <a:off x="1200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42"/>
            <p:cNvSpPr>
              <a:spLocks noChangeShapeType="1"/>
            </p:cNvSpPr>
            <p:nvPr/>
          </p:nvSpPr>
          <p:spPr bwMode="auto">
            <a:xfrm>
              <a:off x="1200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43"/>
            <p:cNvSpPr>
              <a:spLocks noChangeShapeType="1"/>
            </p:cNvSpPr>
            <p:nvPr/>
          </p:nvSpPr>
          <p:spPr bwMode="auto">
            <a:xfrm>
              <a:off x="120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45"/>
            <p:cNvSpPr>
              <a:spLocks noChangeArrowheads="1"/>
            </p:cNvSpPr>
            <p:nvPr/>
          </p:nvSpPr>
          <p:spPr bwMode="auto">
            <a:xfrm>
              <a:off x="1488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47" name="Rectangle 46"/>
            <p:cNvSpPr>
              <a:spLocks noChangeArrowheads="1"/>
            </p:cNvSpPr>
            <p:nvPr/>
          </p:nvSpPr>
          <p:spPr bwMode="auto">
            <a:xfrm>
              <a:off x="1632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47"/>
            <p:cNvSpPr>
              <a:spLocks noChangeArrowheads="1"/>
            </p:cNvSpPr>
            <p:nvPr/>
          </p:nvSpPr>
          <p:spPr bwMode="auto">
            <a:xfrm>
              <a:off x="1920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49" name="Rectangle 48"/>
            <p:cNvSpPr>
              <a:spLocks noChangeArrowheads="1"/>
            </p:cNvSpPr>
            <p:nvPr/>
          </p:nvSpPr>
          <p:spPr bwMode="auto">
            <a:xfrm>
              <a:off x="2064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49"/>
            <p:cNvSpPr>
              <a:spLocks noChangeArrowheads="1"/>
            </p:cNvSpPr>
            <p:nvPr/>
          </p:nvSpPr>
          <p:spPr bwMode="auto">
            <a:xfrm>
              <a:off x="2352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6651" name="Rectangle 50"/>
            <p:cNvSpPr>
              <a:spLocks noChangeArrowheads="1"/>
            </p:cNvSpPr>
            <p:nvPr/>
          </p:nvSpPr>
          <p:spPr bwMode="auto">
            <a:xfrm>
              <a:off x="2496" y="220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51"/>
            <p:cNvSpPr>
              <a:spLocks noChangeShapeType="1"/>
            </p:cNvSpPr>
            <p:nvPr/>
          </p:nvSpPr>
          <p:spPr bwMode="auto">
            <a:xfrm>
              <a:off x="1728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52"/>
            <p:cNvSpPr>
              <a:spLocks noChangeShapeType="1"/>
            </p:cNvSpPr>
            <p:nvPr/>
          </p:nvSpPr>
          <p:spPr bwMode="auto">
            <a:xfrm>
              <a:off x="2160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53"/>
            <p:cNvSpPr>
              <a:spLocks noChangeArrowheads="1"/>
            </p:cNvSpPr>
            <p:nvPr/>
          </p:nvSpPr>
          <p:spPr bwMode="auto">
            <a:xfrm>
              <a:off x="1488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6655" name="Rectangle 54"/>
            <p:cNvSpPr>
              <a:spLocks noChangeArrowheads="1"/>
            </p:cNvSpPr>
            <p:nvPr/>
          </p:nvSpPr>
          <p:spPr bwMode="auto">
            <a:xfrm>
              <a:off x="1632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55"/>
            <p:cNvSpPr>
              <a:spLocks noChangeArrowheads="1"/>
            </p:cNvSpPr>
            <p:nvPr/>
          </p:nvSpPr>
          <p:spPr bwMode="auto">
            <a:xfrm>
              <a:off x="1920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57" name="Rectangle 56"/>
            <p:cNvSpPr>
              <a:spLocks noChangeArrowheads="1"/>
            </p:cNvSpPr>
            <p:nvPr/>
          </p:nvSpPr>
          <p:spPr bwMode="auto">
            <a:xfrm>
              <a:off x="2064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57"/>
            <p:cNvSpPr>
              <a:spLocks noChangeArrowheads="1"/>
            </p:cNvSpPr>
            <p:nvPr/>
          </p:nvSpPr>
          <p:spPr bwMode="auto">
            <a:xfrm>
              <a:off x="2352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59" name="Rectangle 58"/>
            <p:cNvSpPr>
              <a:spLocks noChangeArrowheads="1"/>
            </p:cNvSpPr>
            <p:nvPr/>
          </p:nvSpPr>
          <p:spPr bwMode="auto">
            <a:xfrm>
              <a:off x="2496" y="240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59"/>
            <p:cNvSpPr>
              <a:spLocks noChangeShapeType="1"/>
            </p:cNvSpPr>
            <p:nvPr/>
          </p:nvSpPr>
          <p:spPr bwMode="auto">
            <a:xfrm>
              <a:off x="172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60"/>
            <p:cNvSpPr>
              <a:spLocks noChangeShapeType="1"/>
            </p:cNvSpPr>
            <p:nvPr/>
          </p:nvSpPr>
          <p:spPr bwMode="auto">
            <a:xfrm>
              <a:off x="216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Rectangle 61"/>
            <p:cNvSpPr>
              <a:spLocks noChangeArrowheads="1"/>
            </p:cNvSpPr>
            <p:nvPr/>
          </p:nvSpPr>
          <p:spPr bwMode="auto">
            <a:xfrm>
              <a:off x="1488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63" name="Rectangle 62"/>
            <p:cNvSpPr>
              <a:spLocks noChangeArrowheads="1"/>
            </p:cNvSpPr>
            <p:nvPr/>
          </p:nvSpPr>
          <p:spPr bwMode="auto">
            <a:xfrm>
              <a:off x="1632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Rectangle 63"/>
            <p:cNvSpPr>
              <a:spLocks noChangeArrowheads="1"/>
            </p:cNvSpPr>
            <p:nvPr/>
          </p:nvSpPr>
          <p:spPr bwMode="auto">
            <a:xfrm>
              <a:off x="1920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65" name="Rectangle 64"/>
            <p:cNvSpPr>
              <a:spLocks noChangeArrowheads="1"/>
            </p:cNvSpPr>
            <p:nvPr/>
          </p:nvSpPr>
          <p:spPr bwMode="auto">
            <a:xfrm>
              <a:off x="2064" y="259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65"/>
            <p:cNvSpPr>
              <a:spLocks noChangeShapeType="1"/>
            </p:cNvSpPr>
            <p:nvPr/>
          </p:nvSpPr>
          <p:spPr bwMode="auto">
            <a:xfrm>
              <a:off x="172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Rectangle 66"/>
            <p:cNvSpPr>
              <a:spLocks noChangeArrowheads="1"/>
            </p:cNvSpPr>
            <p:nvPr/>
          </p:nvSpPr>
          <p:spPr bwMode="auto">
            <a:xfrm>
              <a:off x="1488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26668" name="Rectangle 67"/>
            <p:cNvSpPr>
              <a:spLocks noChangeArrowheads="1"/>
            </p:cNvSpPr>
            <p:nvPr/>
          </p:nvSpPr>
          <p:spPr bwMode="auto">
            <a:xfrm>
              <a:off x="1632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Rectangle 68"/>
            <p:cNvSpPr>
              <a:spLocks noChangeArrowheads="1"/>
            </p:cNvSpPr>
            <p:nvPr/>
          </p:nvSpPr>
          <p:spPr bwMode="auto">
            <a:xfrm>
              <a:off x="1920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70" name="Rectangle 69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Rectangle 70"/>
            <p:cNvSpPr>
              <a:spLocks noChangeArrowheads="1"/>
            </p:cNvSpPr>
            <p:nvPr/>
          </p:nvSpPr>
          <p:spPr bwMode="auto">
            <a:xfrm>
              <a:off x="2352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72" name="Rectangle 71"/>
            <p:cNvSpPr>
              <a:spLocks noChangeArrowheads="1"/>
            </p:cNvSpPr>
            <p:nvPr/>
          </p:nvSpPr>
          <p:spPr bwMode="auto">
            <a:xfrm>
              <a:off x="2496" y="2784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72"/>
            <p:cNvSpPr>
              <a:spLocks noChangeShapeType="1"/>
            </p:cNvSpPr>
            <p:nvPr/>
          </p:nvSpPr>
          <p:spPr bwMode="auto">
            <a:xfrm>
              <a:off x="172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73"/>
            <p:cNvSpPr>
              <a:spLocks noChangeShapeType="1"/>
            </p:cNvSpPr>
            <p:nvPr/>
          </p:nvSpPr>
          <p:spPr bwMode="auto">
            <a:xfrm>
              <a:off x="216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Rectangle 74"/>
            <p:cNvSpPr>
              <a:spLocks noChangeArrowheads="1"/>
            </p:cNvSpPr>
            <p:nvPr/>
          </p:nvSpPr>
          <p:spPr bwMode="auto">
            <a:xfrm>
              <a:off x="1488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6</a:t>
              </a:r>
            </a:p>
          </p:txBody>
        </p:sp>
        <p:sp>
          <p:nvSpPr>
            <p:cNvPr id="26676" name="Rectangle 75"/>
            <p:cNvSpPr>
              <a:spLocks noChangeArrowheads="1"/>
            </p:cNvSpPr>
            <p:nvPr/>
          </p:nvSpPr>
          <p:spPr bwMode="auto">
            <a:xfrm>
              <a:off x="1632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Rectangle 76"/>
            <p:cNvSpPr>
              <a:spLocks noChangeArrowheads="1"/>
            </p:cNvSpPr>
            <p:nvPr/>
          </p:nvSpPr>
          <p:spPr bwMode="auto">
            <a:xfrm>
              <a:off x="1920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78" name="Rectangle 77"/>
            <p:cNvSpPr>
              <a:spLocks noChangeArrowheads="1"/>
            </p:cNvSpPr>
            <p:nvPr/>
          </p:nvSpPr>
          <p:spPr bwMode="auto">
            <a:xfrm>
              <a:off x="2064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Rectangle 78"/>
            <p:cNvSpPr>
              <a:spLocks noChangeArrowheads="1"/>
            </p:cNvSpPr>
            <p:nvPr/>
          </p:nvSpPr>
          <p:spPr bwMode="auto">
            <a:xfrm>
              <a:off x="2352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7</a:t>
              </a:r>
            </a:p>
          </p:txBody>
        </p:sp>
        <p:sp>
          <p:nvSpPr>
            <p:cNvPr id="26680" name="Rectangle 79"/>
            <p:cNvSpPr>
              <a:spLocks noChangeArrowheads="1"/>
            </p:cNvSpPr>
            <p:nvPr/>
          </p:nvSpPr>
          <p:spPr bwMode="auto">
            <a:xfrm>
              <a:off x="2496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80"/>
            <p:cNvSpPr>
              <a:spLocks noChangeArrowheads="1"/>
            </p:cNvSpPr>
            <p:nvPr/>
          </p:nvSpPr>
          <p:spPr bwMode="auto">
            <a:xfrm>
              <a:off x="2784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82" name="Rectangle 81"/>
            <p:cNvSpPr>
              <a:spLocks noChangeArrowheads="1"/>
            </p:cNvSpPr>
            <p:nvPr/>
          </p:nvSpPr>
          <p:spPr bwMode="auto">
            <a:xfrm>
              <a:off x="2928" y="297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Line 82"/>
            <p:cNvSpPr>
              <a:spLocks noChangeShapeType="1"/>
            </p:cNvSpPr>
            <p:nvPr/>
          </p:nvSpPr>
          <p:spPr bwMode="auto">
            <a:xfrm>
              <a:off x="17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4" name="Line 83"/>
            <p:cNvSpPr>
              <a:spLocks noChangeShapeType="1"/>
            </p:cNvSpPr>
            <p:nvPr/>
          </p:nvSpPr>
          <p:spPr bwMode="auto">
            <a:xfrm>
              <a:off x="2160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5" name="Line 84"/>
            <p:cNvSpPr>
              <a:spLocks noChangeShapeType="1"/>
            </p:cNvSpPr>
            <p:nvPr/>
          </p:nvSpPr>
          <p:spPr bwMode="auto">
            <a:xfrm>
              <a:off x="2592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Rectangle 85"/>
            <p:cNvSpPr>
              <a:spLocks noChangeArrowheads="1"/>
            </p:cNvSpPr>
            <p:nvPr/>
          </p:nvSpPr>
          <p:spPr bwMode="auto">
            <a:xfrm>
              <a:off x="1488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26687" name="Rectangle 86"/>
            <p:cNvSpPr>
              <a:spLocks noChangeArrowheads="1"/>
            </p:cNvSpPr>
            <p:nvPr/>
          </p:nvSpPr>
          <p:spPr bwMode="auto">
            <a:xfrm>
              <a:off x="1632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Rectangle 87"/>
            <p:cNvSpPr>
              <a:spLocks noChangeArrowheads="1"/>
            </p:cNvSpPr>
            <p:nvPr/>
          </p:nvSpPr>
          <p:spPr bwMode="auto">
            <a:xfrm>
              <a:off x="1920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89" name="Rectangle 88"/>
            <p:cNvSpPr>
              <a:spLocks noChangeArrowheads="1"/>
            </p:cNvSpPr>
            <p:nvPr/>
          </p:nvSpPr>
          <p:spPr bwMode="auto">
            <a:xfrm>
              <a:off x="2064" y="31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89"/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Rectangle 90"/>
            <p:cNvSpPr>
              <a:spLocks noChangeArrowheads="1"/>
            </p:cNvSpPr>
            <p:nvPr/>
          </p:nvSpPr>
          <p:spPr bwMode="auto">
            <a:xfrm>
              <a:off x="1488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6692" name="Rectangle 91"/>
            <p:cNvSpPr>
              <a:spLocks noChangeArrowheads="1"/>
            </p:cNvSpPr>
            <p:nvPr/>
          </p:nvSpPr>
          <p:spPr bwMode="auto">
            <a:xfrm>
              <a:off x="1632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Rectangle 92"/>
            <p:cNvSpPr>
              <a:spLocks noChangeArrowheads="1"/>
            </p:cNvSpPr>
            <p:nvPr/>
          </p:nvSpPr>
          <p:spPr bwMode="auto">
            <a:xfrm>
              <a:off x="1920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5</a:t>
              </a:r>
            </a:p>
          </p:txBody>
        </p:sp>
        <p:sp>
          <p:nvSpPr>
            <p:cNvPr id="26694" name="Rectangle 93"/>
            <p:cNvSpPr>
              <a:spLocks noChangeArrowheads="1"/>
            </p:cNvSpPr>
            <p:nvPr/>
          </p:nvSpPr>
          <p:spPr bwMode="auto">
            <a:xfrm>
              <a:off x="2064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Rectangle 94"/>
            <p:cNvSpPr>
              <a:spLocks noChangeArrowheads="1"/>
            </p:cNvSpPr>
            <p:nvPr/>
          </p:nvSpPr>
          <p:spPr bwMode="auto">
            <a:xfrm>
              <a:off x="2352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</a:t>
              </a:r>
            </a:p>
          </p:txBody>
        </p:sp>
        <p:sp>
          <p:nvSpPr>
            <p:cNvPr id="26696" name="Rectangle 95"/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96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Line 97"/>
            <p:cNvSpPr>
              <a:spLocks noChangeShapeType="1"/>
            </p:cNvSpPr>
            <p:nvPr/>
          </p:nvSpPr>
          <p:spPr bwMode="auto">
            <a:xfrm>
              <a:off x="2160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8405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Adjacency </a:t>
            </a:r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Lists</a:t>
            </a:r>
            <a:b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BD3684-771F-2442-92E9-F9112516EE3C}" type="slidenum">
              <a:rPr lang="en-US" sz="1400">
                <a:solidFill>
                  <a:schemeClr val="tx2"/>
                </a:solidFill>
              </a:rPr>
              <a:pPr eaLnBrk="1" hangingPunct="1"/>
              <a:t>34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b="1">
                <a:latin typeface="Gill Sans MT" charset="0"/>
                <a:ea typeface="ＭＳ Ｐゴシック" charset="0"/>
                <a:cs typeface="ＭＳ Ｐゴシック" charset="0"/>
              </a:rPr>
              <a:t>adjacency list</a:t>
            </a:r>
            <a:r>
              <a:rPr lang="en-US">
                <a:latin typeface="Gill Sans MT" charset="0"/>
                <a:ea typeface="ＭＳ Ｐゴシック" charset="0"/>
                <a:cs typeface="ＭＳ Ｐゴシック" charset="0"/>
              </a:rPr>
              <a:t>: stores edges as individual linked lists of references to each vertex's neighbors</a:t>
            </a:r>
          </a:p>
          <a:p>
            <a:pPr lvl="1" eaLnBrk="1" hangingPunct="1"/>
            <a:endParaRPr lang="en-US">
              <a:latin typeface="Gill Sans MT" charset="0"/>
              <a:ea typeface="ＭＳ Ｐゴシック" charset="0"/>
            </a:endParaRPr>
          </a:p>
        </p:txBody>
      </p:sp>
      <p:pic>
        <p:nvPicPr>
          <p:cNvPr id="24581" name="Picture 4" descr="Fig_14.02pct                                                   00068A0DPorkchop                       B3B4845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054350"/>
            <a:ext cx="413067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2005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Bookman Old Style" charset="0"/>
                <a:ea typeface="ＭＳ Ｐゴシック" charset="0"/>
                <a:cs typeface="ＭＳ Ｐゴシック" charset="0"/>
              </a:rPr>
              <a:t>Adjacency List: Pros and </a:t>
            </a:r>
            <a:r>
              <a:rPr lang="en-US" sz="4000" dirty="0" smtClean="0">
                <a:latin typeface="Bookman Old Style" charset="0"/>
                <a:ea typeface="ＭＳ Ｐゴシック" charset="0"/>
                <a:cs typeface="ＭＳ Ｐゴシック" charset="0"/>
              </a:rPr>
              <a:t>Cons</a:t>
            </a:r>
            <a:br>
              <a:rPr lang="en-US" sz="4000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sz="4000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3E1DFB-0607-DA44-AE72-49CCBD88E1BA}" type="slidenum">
              <a:rPr lang="en-US" sz="1400">
                <a:solidFill>
                  <a:schemeClr val="tx2"/>
                </a:solidFill>
              </a:rPr>
              <a:pPr eaLnBrk="1" hangingPunct="1"/>
              <a:t>35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advantage</a:t>
            </a:r>
            <a:r>
              <a:rPr lang="en-US" sz="2800" b="1" dirty="0"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new nodes can be added easily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new nodes can be connected with existing nodes easily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"who are my neighbors" easily answered</a:t>
            </a:r>
          </a:p>
          <a:p>
            <a:pPr eaLnBrk="1" hangingPunct="1"/>
            <a:r>
              <a:rPr lang="en-US" sz="2800" b="1" i="1" dirty="0">
                <a:latin typeface="Gill Sans MT" charset="0"/>
                <a:ea typeface="ＭＳ Ｐゴシック" charset="0"/>
                <a:cs typeface="ＭＳ Ｐゴシック" charset="0"/>
              </a:rPr>
              <a:t>disadvantages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>
                <a:latin typeface="Gill Sans MT" charset="0"/>
                <a:ea typeface="ＭＳ Ｐゴシック" charset="0"/>
              </a:rPr>
              <a:t>determining whether an edge exists between two nodes: O(average degree)</a:t>
            </a:r>
          </a:p>
        </p:txBody>
      </p:sp>
      <p:pic>
        <p:nvPicPr>
          <p:cNvPr id="25605" name="Picture 4" descr="Fig_14.02pct                                                   00068A0DPorkchop                       B3B4845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95738"/>
            <a:ext cx="37211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43441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Bookman Old Style" charset="0"/>
                <a:ea typeface="ＭＳ Ｐゴシック" charset="0"/>
                <a:cs typeface="ＭＳ Ｐゴシック" charset="0"/>
              </a:rPr>
              <a:t>Runtime </a:t>
            </a:r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table</a:t>
            </a:r>
            <a:b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E6C1F4-FA39-0747-9BE9-AA18D814192C}" type="slidenum">
              <a:rPr lang="en-US" sz="1400">
                <a:solidFill>
                  <a:schemeClr val="tx2"/>
                </a:solidFill>
                <a:latin typeface="Calibri" charset="0"/>
              </a:rPr>
              <a:pPr eaLnBrk="1" hangingPunct="1"/>
              <a:t>36</a:t>
            </a:fld>
            <a:endParaRPr lang="en-US" sz="1400">
              <a:solidFill>
                <a:schemeClr val="tx2"/>
              </a:solidFill>
              <a:latin typeface="Calibri" charset="0"/>
            </a:endParaRPr>
          </a:p>
        </p:txBody>
      </p:sp>
      <p:graphicFrame>
        <p:nvGraphicFramePr>
          <p:cNvPr id="1865732" name="Group 4"/>
          <p:cNvGraphicFramePr>
            <a:graphicFrameLocks noGrp="1"/>
          </p:cNvGraphicFramePr>
          <p:nvPr/>
        </p:nvGraphicFramePr>
        <p:xfrm>
          <a:off x="0" y="1163638"/>
          <a:ext cx="9144000" cy="5224463"/>
        </p:xfrm>
        <a:graphic>
          <a:graphicData uri="http://schemas.openxmlformats.org/drawingml/2006/table">
            <a:tbl>
              <a:tblPr/>
              <a:tblGrid>
                <a:gridCol w="3692525"/>
                <a:gridCol w="1231900"/>
                <a:gridCol w="2373313"/>
                <a:gridCol w="1846262"/>
              </a:tblGrid>
              <a:tr h="13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vertices,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self-loops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Edge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Finding all adjacent vertices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Determining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is adjacent to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 vertex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an edge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vertex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an edge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65826" name="Group 98"/>
          <p:cNvGraphicFramePr>
            <a:graphicFrameLocks noGrp="1"/>
          </p:cNvGraphicFramePr>
          <p:nvPr/>
        </p:nvGraphicFramePr>
        <p:xfrm>
          <a:off x="0" y="1163638"/>
          <a:ext cx="9144000" cy="5224463"/>
        </p:xfrm>
        <a:graphic>
          <a:graphicData uri="http://schemas.openxmlformats.org/drawingml/2006/table">
            <a:tbl>
              <a:tblPr/>
              <a:tblGrid>
                <a:gridCol w="3692525"/>
                <a:gridCol w="1231900"/>
                <a:gridCol w="2373313"/>
                <a:gridCol w="1846262"/>
              </a:tblGrid>
              <a:tr h="13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vertices,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no self-loops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Edge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Finding all adjacent vertices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Determining if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is adjacent to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 vertex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adding an edge to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vertex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removing an edge from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deg(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5625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69323"/>
            <a:ext cx="4800600" cy="649877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Breadth-First</a:t>
            </a:r>
            <a:r>
              <a:rPr spc="-30" dirty="0"/>
              <a:t> </a:t>
            </a:r>
            <a:r>
              <a:rPr spc="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97" y="1456536"/>
            <a:ext cx="7939914" cy="4796190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151074" marR="521206">
              <a:lnSpc>
                <a:spcPct val="102600"/>
              </a:lnSpc>
              <a:spcBef>
                <a:spcPts val="109"/>
              </a:spcBef>
            </a:pPr>
            <a:r>
              <a:rPr sz="2200" spc="-10" dirty="0">
                <a:latin typeface="LM Sans 10"/>
                <a:cs typeface="LM Sans 10"/>
              </a:rPr>
              <a:t>Breadth-first </a:t>
            </a:r>
            <a:r>
              <a:rPr sz="2200" spc="-20" dirty="0">
                <a:latin typeface="LM Sans 10"/>
                <a:cs typeface="LM Sans 10"/>
              </a:rPr>
              <a:t>search explores the </a:t>
            </a:r>
            <a:r>
              <a:rPr sz="2200" dirty="0">
                <a:latin typeface="LM Sans 10"/>
                <a:cs typeface="LM Sans 10"/>
              </a:rPr>
              <a:t>nodes </a:t>
            </a:r>
            <a:r>
              <a:rPr sz="2200" spc="-10" dirty="0">
                <a:latin typeface="LM Sans 10"/>
                <a:cs typeface="LM Sans 10"/>
              </a:rPr>
              <a:t>of </a:t>
            </a:r>
            <a:r>
              <a:rPr sz="2200" spc="-20" dirty="0">
                <a:latin typeface="LM Sans 10"/>
                <a:cs typeface="LM Sans 10"/>
              </a:rPr>
              <a:t>a graph </a:t>
            </a:r>
            <a:r>
              <a:rPr sz="2200" spc="-10" dirty="0">
                <a:latin typeface="LM Sans 10"/>
                <a:cs typeface="LM Sans 10"/>
              </a:rPr>
              <a:t>in increasing  distance </a:t>
            </a:r>
            <a:r>
              <a:rPr sz="2200" spc="-59" dirty="0">
                <a:latin typeface="LM Sans 10"/>
                <a:cs typeface="LM Sans 10"/>
              </a:rPr>
              <a:t>away </a:t>
            </a:r>
            <a:r>
              <a:rPr sz="2200" spc="-10" dirty="0">
                <a:latin typeface="LM Sans 10"/>
                <a:cs typeface="LM Sans 10"/>
              </a:rPr>
              <a:t>from some </a:t>
            </a:r>
            <a:r>
              <a:rPr sz="2200" spc="-20" dirty="0">
                <a:latin typeface="LM Sans 10"/>
                <a:cs typeface="LM Sans 10"/>
              </a:rPr>
              <a:t>starting </a:t>
            </a:r>
            <a:r>
              <a:rPr sz="2200" spc="-10" dirty="0">
                <a:latin typeface="LM Sans 10"/>
                <a:cs typeface="LM Sans 10"/>
              </a:rPr>
              <a:t>vertex</a:t>
            </a:r>
            <a:r>
              <a:rPr sz="2200" spc="10" dirty="0">
                <a:latin typeface="LM Sans 10"/>
                <a:cs typeface="LM Sans 10"/>
              </a:rPr>
              <a:t> </a:t>
            </a:r>
            <a:r>
              <a:rPr sz="2200" i="1" spc="69" dirty="0">
                <a:latin typeface="LM Sans 10"/>
                <a:cs typeface="LM Sans 10"/>
              </a:rPr>
              <a:t>s</a:t>
            </a:r>
            <a:r>
              <a:rPr sz="2200" spc="69" dirty="0">
                <a:latin typeface="LM Sans 10"/>
                <a:cs typeface="LM Sans 10"/>
              </a:rPr>
              <a:t>.</a:t>
            </a:r>
            <a:endParaRPr sz="2200" dirty="0">
              <a:latin typeface="LM Sans 10"/>
              <a:cs typeface="LM Sans 10"/>
            </a:endParaRPr>
          </a:p>
          <a:p>
            <a:pPr>
              <a:spcBef>
                <a:spcPts val="89"/>
              </a:spcBef>
            </a:pPr>
            <a:endParaRPr sz="1300" dirty="0">
              <a:latin typeface="LM Sans 10"/>
              <a:cs typeface="LM Sans 10"/>
            </a:endParaRPr>
          </a:p>
          <a:p>
            <a:pPr marL="151074" marR="135967">
              <a:lnSpc>
                <a:spcPct val="102600"/>
              </a:lnSpc>
            </a:pPr>
            <a:r>
              <a:rPr sz="2200" spc="-10" dirty="0">
                <a:latin typeface="LM Sans 10"/>
                <a:cs typeface="LM Sans 10"/>
              </a:rPr>
              <a:t>It decomposes the component </a:t>
            </a:r>
            <a:r>
              <a:rPr sz="2200" spc="-30" dirty="0">
                <a:latin typeface="LM Sans 10"/>
                <a:cs typeface="LM Sans 10"/>
              </a:rPr>
              <a:t>into</a:t>
            </a:r>
            <a:r>
              <a:rPr sz="2200" spc="-30" dirty="0">
                <a:solidFill>
                  <a:srgbClr val="FF0000"/>
                </a:solidFill>
                <a:latin typeface="LM Sans 10"/>
                <a:cs typeface="LM Sans 10"/>
              </a:rPr>
              <a:t>layers </a:t>
            </a: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i="1" spc="-14" baseline="-10416" dirty="0">
                <a:latin typeface="LM Sans 8"/>
                <a:cs typeface="LM Sans 8"/>
              </a:rPr>
              <a:t>i </a:t>
            </a:r>
            <a:r>
              <a:rPr sz="2200" spc="-10" dirty="0">
                <a:latin typeface="LM Sans 10"/>
                <a:cs typeface="LM Sans 10"/>
              </a:rPr>
              <a:t>such that the </a:t>
            </a:r>
            <a:r>
              <a:rPr sz="2200" spc="-20" dirty="0">
                <a:latin typeface="LM Sans 10"/>
                <a:cs typeface="LM Sans 10"/>
              </a:rPr>
              <a:t>shortest  path </a:t>
            </a:r>
            <a:r>
              <a:rPr sz="2200" spc="-10" dirty="0">
                <a:latin typeface="LM Sans 10"/>
                <a:cs typeface="LM Sans 10"/>
              </a:rPr>
              <a:t>from </a:t>
            </a:r>
            <a:r>
              <a:rPr sz="2200" i="1" spc="-10" dirty="0">
                <a:latin typeface="LM Sans 10"/>
                <a:cs typeface="LM Sans 10"/>
              </a:rPr>
              <a:t>s </a:t>
            </a:r>
            <a:r>
              <a:rPr sz="2200" spc="-10" dirty="0">
                <a:latin typeface="LM Sans 10"/>
                <a:cs typeface="LM Sans 10"/>
              </a:rPr>
              <a:t>to each of </a:t>
            </a:r>
            <a:r>
              <a:rPr sz="2200" dirty="0">
                <a:latin typeface="LM Sans 10"/>
                <a:cs typeface="LM Sans 10"/>
              </a:rPr>
              <a:t>nodes </a:t>
            </a:r>
            <a:r>
              <a:rPr sz="2200" spc="-10" dirty="0">
                <a:latin typeface="LM Sans 10"/>
                <a:cs typeface="LM Sans 10"/>
              </a:rPr>
              <a:t>in </a:t>
            </a: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i="1" spc="-14" baseline="-10416" dirty="0">
                <a:latin typeface="LM Sans 8"/>
                <a:cs typeface="LM Sans 8"/>
              </a:rPr>
              <a:t>i </a:t>
            </a:r>
            <a:r>
              <a:rPr sz="2200" spc="-10" dirty="0">
                <a:latin typeface="LM Sans 10"/>
                <a:cs typeface="LM Sans 10"/>
              </a:rPr>
              <a:t>is of length </a:t>
            </a:r>
            <a:r>
              <a:rPr sz="2200" i="1" spc="-10" dirty="0">
                <a:latin typeface="LM Sans 10"/>
                <a:cs typeface="LM Sans 10"/>
              </a:rPr>
              <a:t>i</a:t>
            </a:r>
            <a:r>
              <a:rPr sz="2200" i="1" spc="-515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.</a:t>
            </a:r>
            <a:endParaRPr sz="2200" dirty="0">
              <a:latin typeface="LM Sans 10"/>
              <a:cs typeface="LM Sans 10"/>
            </a:endParaRPr>
          </a:p>
          <a:p>
            <a:pPr>
              <a:spcBef>
                <a:spcPts val="40"/>
              </a:spcBef>
            </a:pPr>
            <a:endParaRPr sz="2200" dirty="0">
              <a:latin typeface="LM Sans 10"/>
              <a:cs typeface="LM Sans 10"/>
            </a:endParaRPr>
          </a:p>
          <a:p>
            <a:pPr marL="149815"/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Breadth-First</a:t>
            </a:r>
            <a:r>
              <a:rPr sz="2200" spc="-20" dirty="0">
                <a:solidFill>
                  <a:srgbClr val="FF0000"/>
                </a:solidFill>
                <a:latin typeface="LM Sans 10"/>
                <a:cs typeface="LM Sans 10"/>
              </a:rPr>
              <a:t> Search:</a:t>
            </a:r>
            <a:endParaRPr sz="2200" dirty="0">
              <a:latin typeface="LM Sans 10"/>
              <a:cs typeface="LM Sans 10"/>
            </a:endParaRPr>
          </a:p>
          <a:p>
            <a:pPr>
              <a:spcBef>
                <a:spcPts val="40"/>
              </a:spcBef>
            </a:pPr>
            <a:endParaRPr sz="2200" dirty="0">
              <a:latin typeface="LM Sans 10"/>
              <a:cs typeface="LM Sans 10"/>
            </a:endParaRPr>
          </a:p>
          <a:p>
            <a:pPr marL="699977" indent="-352506">
              <a:buClr>
                <a:srgbClr val="3333B2"/>
              </a:buClr>
              <a:buFont typeface="LM Sans 10"/>
              <a:buAutoNum type="arabicPeriod"/>
              <a:tabLst>
                <a:tab pos="701236" algn="l"/>
              </a:tabLst>
            </a:pP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spc="-14" baseline="-10416" dirty="0">
                <a:latin typeface="LM Roman 8"/>
                <a:cs typeface="LM Roman 8"/>
              </a:rPr>
              <a:t>0 </a:t>
            </a:r>
            <a:r>
              <a:rPr sz="2200" spc="-10" dirty="0">
                <a:latin typeface="LM Sans 10"/>
                <a:cs typeface="LM Sans 10"/>
              </a:rPr>
              <a:t>is the set</a:t>
            </a:r>
            <a:r>
              <a:rPr sz="2200" spc="-307" dirty="0">
                <a:latin typeface="LM Sans 10"/>
                <a:cs typeface="LM Sans 10"/>
              </a:rPr>
              <a:t> </a:t>
            </a:r>
            <a:r>
              <a:rPr sz="2200" i="1" spc="-50" dirty="0">
                <a:latin typeface="DejaVu Sans Condensed"/>
                <a:cs typeface="DejaVu Sans Condensed"/>
              </a:rPr>
              <a:t>{</a:t>
            </a:r>
            <a:r>
              <a:rPr sz="2200" i="1" spc="-50" dirty="0">
                <a:latin typeface="LM Sans 10"/>
                <a:cs typeface="LM Sans 10"/>
              </a:rPr>
              <a:t>s</a:t>
            </a:r>
            <a:r>
              <a:rPr sz="2200" i="1" spc="-50" dirty="0">
                <a:latin typeface="DejaVu Sans Condensed"/>
                <a:cs typeface="DejaVu Sans Condensed"/>
              </a:rPr>
              <a:t>}</a:t>
            </a:r>
            <a:r>
              <a:rPr sz="2200" spc="-50" dirty="0">
                <a:latin typeface="LM Sans 10"/>
                <a:cs typeface="LM Sans 10"/>
              </a:rPr>
              <a:t>.</a:t>
            </a:r>
            <a:endParaRPr sz="2200" dirty="0">
              <a:latin typeface="LM Sans 10"/>
              <a:cs typeface="LM Sans 10"/>
            </a:endParaRPr>
          </a:p>
          <a:p>
            <a:pPr marL="699977" marR="229129" indent="-351247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565269" algn="l"/>
              </a:tabLst>
            </a:pPr>
            <a:r>
              <a:rPr sz="2200" spc="-20" dirty="0">
                <a:latin typeface="LM Sans 10"/>
                <a:cs typeface="LM Sans 10"/>
              </a:rPr>
              <a:t>Given </a:t>
            </a:r>
            <a:r>
              <a:rPr sz="2200" spc="-30" dirty="0">
                <a:latin typeface="LM Sans 10"/>
                <a:cs typeface="LM Sans 10"/>
              </a:rPr>
              <a:t>layers</a:t>
            </a:r>
            <a:r>
              <a:rPr sz="2200" spc="377" dirty="0">
                <a:latin typeface="LM Sans 10"/>
                <a:cs typeface="LM Sans 10"/>
              </a:rPr>
              <a:t> </a:t>
            </a:r>
            <a:r>
              <a:rPr sz="2200" i="1" spc="20" dirty="0">
                <a:latin typeface="LM Sans 10"/>
                <a:cs typeface="LM Sans 10"/>
              </a:rPr>
              <a:t>L</a:t>
            </a:r>
            <a:r>
              <a:rPr sz="2400" spc="30" baseline="-10416" dirty="0">
                <a:latin typeface="LM Roman 8"/>
                <a:cs typeface="LM Roman 8"/>
              </a:rPr>
              <a:t>0</a:t>
            </a:r>
            <a:r>
              <a:rPr sz="2200" i="1" spc="20" dirty="0">
                <a:latin typeface="LM Roman Dunhill 10"/>
                <a:cs typeface="LM Roman Dunhill 10"/>
              </a:rPr>
              <a:t>,</a:t>
            </a:r>
            <a:r>
              <a:rPr sz="2200" i="1" spc="-367" dirty="0">
                <a:latin typeface="LM Roman Dunhill 10"/>
                <a:cs typeface="LM Roman Dunhill 10"/>
              </a:rPr>
              <a:t> </a:t>
            </a:r>
            <a:r>
              <a:rPr sz="2200" i="1" spc="20" dirty="0">
                <a:latin typeface="LM Sans 10"/>
                <a:cs typeface="LM Sans 10"/>
              </a:rPr>
              <a:t>L</a:t>
            </a:r>
            <a:r>
              <a:rPr sz="2400" spc="30" baseline="-10416" dirty="0">
                <a:latin typeface="LM Roman 8"/>
                <a:cs typeface="LM Roman 8"/>
              </a:rPr>
              <a:t>1</a:t>
            </a:r>
            <a:r>
              <a:rPr sz="2200" i="1" spc="20" dirty="0">
                <a:latin typeface="LM Roman Dunhill 10"/>
                <a:cs typeface="LM Roman Dunhill 10"/>
              </a:rPr>
              <a:t>,</a:t>
            </a:r>
            <a:r>
              <a:rPr sz="2200" i="1" spc="-367" dirty="0">
                <a:latin typeface="LM Roman Dunhill 10"/>
                <a:cs typeface="LM Roman Dunhill 10"/>
              </a:rPr>
              <a:t> </a:t>
            </a:r>
            <a:r>
              <a:rPr sz="2200" i="1" spc="-10" dirty="0">
                <a:latin typeface="LM Roman Dunhill 10"/>
                <a:cs typeface="LM Roman Dunhill 10"/>
              </a:rPr>
              <a:t>.</a:t>
            </a:r>
            <a:r>
              <a:rPr sz="2200" i="1" spc="-377" dirty="0">
                <a:latin typeface="LM Roman Dunhill 10"/>
                <a:cs typeface="LM Roman Dunhill 10"/>
              </a:rPr>
              <a:t> </a:t>
            </a:r>
            <a:r>
              <a:rPr sz="2200" i="1" spc="-10" dirty="0">
                <a:latin typeface="LM Roman Dunhill 10"/>
                <a:cs typeface="LM Roman Dunhill 10"/>
              </a:rPr>
              <a:t>.</a:t>
            </a:r>
            <a:r>
              <a:rPr sz="2200" i="1" spc="-367" dirty="0">
                <a:latin typeface="LM Roman Dunhill 10"/>
                <a:cs typeface="LM Roman Dunhill 10"/>
              </a:rPr>
              <a:t> </a:t>
            </a:r>
            <a:r>
              <a:rPr sz="2200" i="1" spc="-10" dirty="0">
                <a:latin typeface="LM Roman Dunhill 10"/>
                <a:cs typeface="LM Roman Dunhill 10"/>
              </a:rPr>
              <a:t>.</a:t>
            </a:r>
            <a:r>
              <a:rPr sz="2200" i="1" spc="-367" dirty="0">
                <a:latin typeface="LM Roman Dunhill 10"/>
                <a:cs typeface="LM Roman Dunhill 10"/>
              </a:rPr>
              <a:t> </a:t>
            </a:r>
            <a:r>
              <a:rPr sz="2200" i="1" spc="-10" dirty="0">
                <a:latin typeface="LM Roman Dunhill 10"/>
                <a:cs typeface="LM Roman Dunhill 10"/>
              </a:rPr>
              <a:t>,</a:t>
            </a:r>
            <a:r>
              <a:rPr sz="2200" i="1" spc="-367" dirty="0">
                <a:latin typeface="LM Roman Dunhill 10"/>
                <a:cs typeface="LM Roman Dunhill 10"/>
              </a:rPr>
              <a:t> </a:t>
            </a: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i="1" spc="-14" baseline="-10416" dirty="0">
                <a:latin typeface="LM Sans 8"/>
                <a:cs typeface="LM Sans 8"/>
              </a:rPr>
              <a:t>j</a:t>
            </a:r>
            <a:r>
              <a:rPr sz="2400" i="1" spc="-476" baseline="-10416" dirty="0">
                <a:latin typeface="LM Sans 8"/>
                <a:cs typeface="LM Sans 8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,</a:t>
            </a:r>
            <a:r>
              <a:rPr sz="2200" spc="-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then </a:t>
            </a: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i="1" spc="-14" baseline="-10416" dirty="0">
                <a:latin typeface="LM Sans 8"/>
                <a:cs typeface="LM Sans 8"/>
              </a:rPr>
              <a:t>j</a:t>
            </a:r>
            <a:r>
              <a:rPr sz="2400" i="1" spc="-625" baseline="-10416" dirty="0">
                <a:latin typeface="LM Sans 8"/>
                <a:cs typeface="LM Sans 8"/>
              </a:rPr>
              <a:t> </a:t>
            </a:r>
            <a:r>
              <a:rPr sz="2400" spc="-14" baseline="-10416" dirty="0">
                <a:latin typeface="LM Roman 8"/>
                <a:cs typeface="LM Roman 8"/>
              </a:rPr>
              <a:t>+1</a:t>
            </a:r>
            <a:r>
              <a:rPr sz="2400" spc="371" baseline="-10416" dirty="0">
                <a:latin typeface="LM Roman 8"/>
                <a:cs typeface="LM Roman 8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is the</a:t>
            </a:r>
            <a:r>
              <a:rPr sz="2200" spc="-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set of </a:t>
            </a:r>
            <a:r>
              <a:rPr sz="2200" dirty="0">
                <a:latin typeface="LM Sans 10"/>
                <a:cs typeface="LM Sans 10"/>
              </a:rPr>
              <a:t>nodes</a:t>
            </a:r>
            <a:r>
              <a:rPr sz="2200" spc="-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that  </a:t>
            </a:r>
            <a:r>
              <a:rPr sz="2200" spc="-30" dirty="0">
                <a:latin typeface="LM Sans 10"/>
                <a:cs typeface="LM Sans 10"/>
              </a:rPr>
              <a:t>are </a:t>
            </a:r>
            <a:r>
              <a:rPr sz="2200" spc="-10" dirty="0">
                <a:latin typeface="LM Sans 10"/>
                <a:cs typeface="LM Sans 10"/>
              </a:rPr>
              <a:t>not in </a:t>
            </a:r>
            <a:r>
              <a:rPr sz="2200" spc="-20" dirty="0">
                <a:latin typeface="LM Sans 10"/>
                <a:cs typeface="LM Sans 10"/>
              </a:rPr>
              <a:t>a previous </a:t>
            </a:r>
            <a:r>
              <a:rPr sz="2200" spc="-40" dirty="0">
                <a:latin typeface="LM Sans 10"/>
                <a:cs typeface="LM Sans 10"/>
              </a:rPr>
              <a:t>layer </a:t>
            </a:r>
            <a:r>
              <a:rPr sz="2200" spc="-20" dirty="0">
                <a:latin typeface="LM Sans 10"/>
                <a:cs typeface="LM Sans 10"/>
              </a:rPr>
              <a:t>and </a:t>
            </a:r>
            <a:r>
              <a:rPr sz="2200" spc="-10" dirty="0">
                <a:latin typeface="LM Sans 10"/>
                <a:cs typeface="LM Sans 10"/>
              </a:rPr>
              <a:t>that have </a:t>
            </a:r>
            <a:r>
              <a:rPr sz="2200" spc="-20" dirty="0">
                <a:latin typeface="LM Sans 10"/>
                <a:cs typeface="LM Sans 10"/>
              </a:rPr>
              <a:t>an </a:t>
            </a:r>
            <a:r>
              <a:rPr sz="2200" spc="-10" dirty="0">
                <a:latin typeface="LM Sans 10"/>
                <a:cs typeface="LM Sans 10"/>
              </a:rPr>
              <a:t>edge to some  </a:t>
            </a:r>
            <a:r>
              <a:rPr sz="2200" dirty="0">
                <a:latin typeface="LM Sans 10"/>
                <a:cs typeface="LM Sans 10"/>
              </a:rPr>
              <a:t>node </a:t>
            </a:r>
            <a:r>
              <a:rPr sz="2200" spc="-10" dirty="0">
                <a:latin typeface="LM Sans 10"/>
                <a:cs typeface="LM Sans 10"/>
              </a:rPr>
              <a:t>in </a:t>
            </a:r>
            <a:r>
              <a:rPr sz="2200" spc="-40" dirty="0">
                <a:latin typeface="LM Sans 10"/>
                <a:cs typeface="LM Sans 10"/>
              </a:rPr>
              <a:t>layer </a:t>
            </a:r>
            <a:r>
              <a:rPr sz="2200" i="1" spc="-10" dirty="0">
                <a:latin typeface="LM Sans 10"/>
                <a:cs typeface="LM Sans 10"/>
              </a:rPr>
              <a:t>L</a:t>
            </a:r>
            <a:r>
              <a:rPr sz="2400" i="1" spc="-14" baseline="-10416" dirty="0">
                <a:latin typeface="LM Sans 8"/>
                <a:cs typeface="LM Sans 8"/>
              </a:rPr>
              <a:t>j</a:t>
            </a:r>
            <a:r>
              <a:rPr sz="2400" i="1" spc="-460" baseline="-10416" dirty="0">
                <a:latin typeface="LM Sans 8"/>
                <a:cs typeface="LM Sans 8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.</a:t>
            </a:r>
            <a:endParaRPr sz="22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7815" y="1042073"/>
            <a:ext cx="614638" cy="614074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265456" y="44026"/>
                </a:moveTo>
                <a:lnTo>
                  <a:pt x="294808" y="84665"/>
                </a:lnTo>
                <a:lnTo>
                  <a:pt x="309484" y="130776"/>
                </a:lnTo>
                <a:lnTo>
                  <a:pt x="309484" y="178711"/>
                </a:lnTo>
                <a:lnTo>
                  <a:pt x="294808" y="224823"/>
                </a:lnTo>
                <a:lnTo>
                  <a:pt x="265456" y="265465"/>
                </a:lnTo>
                <a:lnTo>
                  <a:pt x="224819" y="294813"/>
                </a:lnTo>
                <a:lnTo>
                  <a:pt x="178709" y="309487"/>
                </a:lnTo>
                <a:lnTo>
                  <a:pt x="130774" y="309487"/>
                </a:lnTo>
                <a:lnTo>
                  <a:pt x="84663" y="294813"/>
                </a:lnTo>
                <a:lnTo>
                  <a:pt x="44021" y="265465"/>
                </a:lnTo>
                <a:lnTo>
                  <a:pt x="14673" y="224823"/>
                </a:lnTo>
                <a:lnTo>
                  <a:pt x="0" y="178711"/>
                </a:lnTo>
                <a:lnTo>
                  <a:pt x="0" y="130776"/>
                </a:lnTo>
                <a:lnTo>
                  <a:pt x="14673" y="84665"/>
                </a:lnTo>
                <a:lnTo>
                  <a:pt x="44021" y="44026"/>
                </a:lnTo>
                <a:lnTo>
                  <a:pt x="84663" y="14675"/>
                </a:lnTo>
                <a:lnTo>
                  <a:pt x="130774" y="0"/>
                </a:lnTo>
                <a:lnTo>
                  <a:pt x="178709" y="0"/>
                </a:lnTo>
                <a:lnTo>
                  <a:pt x="224819" y="14675"/>
                </a:lnTo>
                <a:lnTo>
                  <a:pt x="265456" y="44026"/>
                </a:lnTo>
              </a:path>
            </a:pathLst>
          </a:custGeom>
          <a:ln w="8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6222" y="136380"/>
            <a:ext cx="1448430" cy="1445501"/>
          </a:xfrm>
          <a:prstGeom prst="rect">
            <a:avLst/>
          </a:prstGeom>
        </p:spPr>
        <p:txBody>
          <a:bodyPr vert="horz" wrap="square" lIns="0" tIns="263121" rIns="0" bIns="0" rtlCol="0">
            <a:spAutoFit/>
          </a:bodyPr>
          <a:lstStyle/>
          <a:p>
            <a:pPr algn="ctr">
              <a:spcBef>
                <a:spcPts val="2072"/>
              </a:spcBef>
            </a:pPr>
            <a:r>
              <a:rPr sz="2800" spc="30" dirty="0">
                <a:solidFill>
                  <a:srgbClr val="0000FF"/>
                </a:solidFill>
                <a:latin typeface="LM Sans 12"/>
                <a:cs typeface="LM Sans 12"/>
              </a:rPr>
              <a:t>BFS</a:t>
            </a:r>
            <a:r>
              <a:rPr sz="2800" spc="-119" dirty="0">
                <a:solidFill>
                  <a:srgbClr val="0000FF"/>
                </a:solidFill>
                <a:latin typeface="LM Sans 12"/>
                <a:cs typeface="LM Sans 12"/>
              </a:rPr>
              <a:t> </a:t>
            </a:r>
            <a:r>
              <a:rPr sz="2800" spc="-30" dirty="0">
                <a:solidFill>
                  <a:srgbClr val="0000FF"/>
                </a:solidFill>
                <a:latin typeface="LM Sans 12"/>
                <a:cs typeface="LM Sans 12"/>
              </a:rPr>
              <a:t>Tree</a:t>
            </a:r>
            <a:endParaRPr sz="2800" dirty="0">
              <a:latin typeface="LM Sans 12"/>
              <a:cs typeface="LM Sans 12"/>
            </a:endParaRPr>
          </a:p>
          <a:p>
            <a:pPr marR="51615" algn="ctr">
              <a:spcBef>
                <a:spcPts val="2032"/>
              </a:spcBef>
            </a:pPr>
            <a:r>
              <a:rPr sz="3200" dirty="0">
                <a:latin typeface="Arial"/>
                <a:cs typeface="Arial"/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99154" y="2337850"/>
            <a:ext cx="3677752" cy="3389989"/>
            <a:chOff x="1461657" y="1179748"/>
            <a:chExt cx="1854200" cy="1710689"/>
          </a:xfrm>
        </p:grpSpPr>
        <p:sp>
          <p:nvSpPr>
            <p:cNvPr id="5" name="object 5"/>
            <p:cNvSpPr/>
            <p:nvPr/>
          </p:nvSpPr>
          <p:spPr>
            <a:xfrm>
              <a:off x="1466102" y="1184193"/>
              <a:ext cx="1811655" cy="313690"/>
            </a:xfrm>
            <a:custGeom>
              <a:avLst/>
              <a:gdLst/>
              <a:ahLst/>
              <a:cxnLst/>
              <a:rect l="l" t="t" r="r" b="b"/>
              <a:pathLst>
                <a:path w="1811654" h="313690">
                  <a:moveTo>
                    <a:pt x="271683" y="0"/>
                  </a:moveTo>
                  <a:lnTo>
                    <a:pt x="1539539" y="0"/>
                  </a:lnTo>
                  <a:lnTo>
                    <a:pt x="1601809" y="4137"/>
                  </a:lnTo>
                  <a:lnTo>
                    <a:pt x="1658984" y="15922"/>
                  </a:lnTo>
                  <a:lnTo>
                    <a:pt x="1709430" y="34412"/>
                  </a:lnTo>
                  <a:lnTo>
                    <a:pt x="1751512" y="58665"/>
                  </a:lnTo>
                  <a:lnTo>
                    <a:pt x="1783595" y="87738"/>
                  </a:lnTo>
                  <a:lnTo>
                    <a:pt x="1804043" y="120689"/>
                  </a:lnTo>
                  <a:lnTo>
                    <a:pt x="1811223" y="156577"/>
                  </a:lnTo>
                  <a:lnTo>
                    <a:pt x="1804043" y="192465"/>
                  </a:lnTo>
                  <a:lnTo>
                    <a:pt x="1783595" y="225417"/>
                  </a:lnTo>
                  <a:lnTo>
                    <a:pt x="1751512" y="254490"/>
                  </a:lnTo>
                  <a:lnTo>
                    <a:pt x="1709430" y="278743"/>
                  </a:lnTo>
                  <a:lnTo>
                    <a:pt x="1658984" y="297232"/>
                  </a:lnTo>
                  <a:lnTo>
                    <a:pt x="1601809" y="309017"/>
                  </a:lnTo>
                  <a:lnTo>
                    <a:pt x="1539539" y="313155"/>
                  </a:lnTo>
                  <a:lnTo>
                    <a:pt x="271683" y="313155"/>
                  </a:lnTo>
                  <a:lnTo>
                    <a:pt x="209413" y="309017"/>
                  </a:lnTo>
                  <a:lnTo>
                    <a:pt x="152238" y="297232"/>
                  </a:lnTo>
                  <a:lnTo>
                    <a:pt x="101792" y="278743"/>
                  </a:lnTo>
                  <a:lnTo>
                    <a:pt x="59710" y="254490"/>
                  </a:lnTo>
                  <a:lnTo>
                    <a:pt x="27628" y="225417"/>
                  </a:lnTo>
                  <a:lnTo>
                    <a:pt x="7179" y="192465"/>
                  </a:lnTo>
                  <a:lnTo>
                    <a:pt x="0" y="156577"/>
                  </a:lnTo>
                  <a:lnTo>
                    <a:pt x="7179" y="120689"/>
                  </a:lnTo>
                  <a:lnTo>
                    <a:pt x="27628" y="87738"/>
                  </a:lnTo>
                  <a:lnTo>
                    <a:pt x="59710" y="58665"/>
                  </a:lnTo>
                  <a:lnTo>
                    <a:pt x="101792" y="34412"/>
                  </a:lnTo>
                  <a:lnTo>
                    <a:pt x="152238" y="15922"/>
                  </a:lnTo>
                  <a:lnTo>
                    <a:pt x="209413" y="4137"/>
                  </a:lnTo>
                  <a:lnTo>
                    <a:pt x="271683" y="0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9607" y="1243438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9956" y="1844358"/>
              <a:ext cx="1811655" cy="1041400"/>
            </a:xfrm>
            <a:custGeom>
              <a:avLst/>
              <a:gdLst/>
              <a:ahLst/>
              <a:cxnLst/>
              <a:rect l="l" t="t" r="r" b="b"/>
              <a:pathLst>
                <a:path w="1811654" h="1041400">
                  <a:moveTo>
                    <a:pt x="424452" y="0"/>
                  </a:moveTo>
                  <a:lnTo>
                    <a:pt x="1319061" y="0"/>
                  </a:lnTo>
                  <a:lnTo>
                    <a:pt x="1370005" y="5596"/>
                  </a:lnTo>
                  <a:lnTo>
                    <a:pt x="1415793" y="21387"/>
                  </a:lnTo>
                  <a:lnTo>
                    <a:pt x="1454595" y="45877"/>
                  </a:lnTo>
                  <a:lnTo>
                    <a:pt x="1484578" y="77569"/>
                  </a:lnTo>
                  <a:lnTo>
                    <a:pt x="1503912" y="114968"/>
                  </a:lnTo>
                  <a:lnTo>
                    <a:pt x="1510763" y="156577"/>
                  </a:lnTo>
                  <a:lnTo>
                    <a:pt x="1503912" y="198186"/>
                  </a:lnTo>
                  <a:lnTo>
                    <a:pt x="1484578" y="235585"/>
                  </a:lnTo>
                  <a:lnTo>
                    <a:pt x="1454595" y="267278"/>
                  </a:lnTo>
                  <a:lnTo>
                    <a:pt x="1415793" y="291768"/>
                  </a:lnTo>
                  <a:lnTo>
                    <a:pt x="1370005" y="307559"/>
                  </a:lnTo>
                  <a:lnTo>
                    <a:pt x="1319061" y="313155"/>
                  </a:lnTo>
                  <a:lnTo>
                    <a:pt x="424452" y="313155"/>
                  </a:lnTo>
                  <a:lnTo>
                    <a:pt x="373508" y="307559"/>
                  </a:lnTo>
                  <a:lnTo>
                    <a:pt x="327720" y="291768"/>
                  </a:lnTo>
                  <a:lnTo>
                    <a:pt x="288918" y="267278"/>
                  </a:lnTo>
                  <a:lnTo>
                    <a:pt x="258935" y="235585"/>
                  </a:lnTo>
                  <a:lnTo>
                    <a:pt x="239602" y="198186"/>
                  </a:lnTo>
                  <a:lnTo>
                    <a:pt x="232750" y="156577"/>
                  </a:lnTo>
                  <a:lnTo>
                    <a:pt x="239602" y="114968"/>
                  </a:lnTo>
                  <a:lnTo>
                    <a:pt x="258935" y="77569"/>
                  </a:lnTo>
                  <a:lnTo>
                    <a:pt x="288918" y="45877"/>
                  </a:lnTo>
                  <a:lnTo>
                    <a:pt x="327720" y="21387"/>
                  </a:lnTo>
                  <a:lnTo>
                    <a:pt x="373508" y="5596"/>
                  </a:lnTo>
                  <a:lnTo>
                    <a:pt x="424452" y="0"/>
                  </a:lnTo>
                </a:path>
                <a:path w="1811654" h="1041400">
                  <a:moveTo>
                    <a:pt x="271683" y="727874"/>
                  </a:moveTo>
                  <a:lnTo>
                    <a:pt x="1539539" y="727874"/>
                  </a:lnTo>
                  <a:lnTo>
                    <a:pt x="1601809" y="732012"/>
                  </a:lnTo>
                  <a:lnTo>
                    <a:pt x="1658984" y="743797"/>
                  </a:lnTo>
                  <a:lnTo>
                    <a:pt x="1709430" y="762287"/>
                  </a:lnTo>
                  <a:lnTo>
                    <a:pt x="1751512" y="786539"/>
                  </a:lnTo>
                  <a:lnTo>
                    <a:pt x="1783595" y="815613"/>
                  </a:lnTo>
                  <a:lnTo>
                    <a:pt x="1804043" y="848564"/>
                  </a:lnTo>
                  <a:lnTo>
                    <a:pt x="1811223" y="884452"/>
                  </a:lnTo>
                  <a:lnTo>
                    <a:pt x="1804043" y="920340"/>
                  </a:lnTo>
                  <a:lnTo>
                    <a:pt x="1783595" y="953291"/>
                  </a:lnTo>
                  <a:lnTo>
                    <a:pt x="1751512" y="982365"/>
                  </a:lnTo>
                  <a:lnTo>
                    <a:pt x="1709430" y="1006617"/>
                  </a:lnTo>
                  <a:lnTo>
                    <a:pt x="1658984" y="1025107"/>
                  </a:lnTo>
                  <a:lnTo>
                    <a:pt x="1601809" y="1036892"/>
                  </a:lnTo>
                  <a:lnTo>
                    <a:pt x="1539539" y="1041030"/>
                  </a:lnTo>
                  <a:lnTo>
                    <a:pt x="271683" y="1041030"/>
                  </a:lnTo>
                  <a:lnTo>
                    <a:pt x="209413" y="1036892"/>
                  </a:lnTo>
                  <a:lnTo>
                    <a:pt x="152238" y="1025107"/>
                  </a:lnTo>
                  <a:lnTo>
                    <a:pt x="101792" y="1006617"/>
                  </a:lnTo>
                  <a:lnTo>
                    <a:pt x="59710" y="982365"/>
                  </a:lnTo>
                  <a:lnTo>
                    <a:pt x="27628" y="953291"/>
                  </a:lnTo>
                  <a:lnTo>
                    <a:pt x="7179" y="920340"/>
                  </a:lnTo>
                  <a:lnTo>
                    <a:pt x="0" y="884452"/>
                  </a:lnTo>
                  <a:lnTo>
                    <a:pt x="7179" y="848564"/>
                  </a:lnTo>
                  <a:lnTo>
                    <a:pt x="27628" y="815613"/>
                  </a:lnTo>
                  <a:lnTo>
                    <a:pt x="59710" y="786539"/>
                  </a:lnTo>
                  <a:lnTo>
                    <a:pt x="101792" y="762287"/>
                  </a:lnTo>
                  <a:lnTo>
                    <a:pt x="152238" y="743797"/>
                  </a:lnTo>
                  <a:lnTo>
                    <a:pt x="209413" y="732012"/>
                  </a:lnTo>
                  <a:lnTo>
                    <a:pt x="271683" y="727874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5568" y="2489210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3856461" y="2455676"/>
            <a:ext cx="386110" cy="38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9916" y="2480825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2</a:t>
            </a:r>
          </a:p>
        </p:txBody>
      </p:sp>
      <p:sp>
        <p:nvSpPr>
          <p:cNvPr id="11" name="object 11"/>
          <p:cNvSpPr/>
          <p:nvPr/>
        </p:nvSpPr>
        <p:spPr>
          <a:xfrm>
            <a:off x="4460809" y="2455676"/>
            <a:ext cx="386110" cy="38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64262" y="2480825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3" name="object 13"/>
          <p:cNvSpPr/>
          <p:nvPr/>
        </p:nvSpPr>
        <p:spPr>
          <a:xfrm>
            <a:off x="5065155" y="2455676"/>
            <a:ext cx="386110" cy="38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609" y="2480825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15" name="object 15"/>
          <p:cNvSpPr/>
          <p:nvPr/>
        </p:nvSpPr>
        <p:spPr>
          <a:xfrm>
            <a:off x="5669502" y="2455676"/>
            <a:ext cx="386110" cy="38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2957" y="2480825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5</a:t>
            </a:r>
          </a:p>
        </p:txBody>
      </p:sp>
      <p:sp>
        <p:nvSpPr>
          <p:cNvPr id="17" name="object 17"/>
          <p:cNvSpPr/>
          <p:nvPr/>
        </p:nvSpPr>
        <p:spPr>
          <a:xfrm>
            <a:off x="3722160" y="3772280"/>
            <a:ext cx="386110" cy="38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5615" y="3797429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4225783" y="3772280"/>
            <a:ext cx="386110" cy="38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29238" y="3797429"/>
            <a:ext cx="162476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600" dirty="0">
                <a:latin typeface="Arial"/>
                <a:cs typeface="Arial"/>
              </a:rPr>
              <a:t>7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4729407" y="3772280"/>
            <a:ext cx="890469" cy="386313"/>
            <a:chOff x="2384409" y="1903604"/>
            <a:chExt cx="448945" cy="194945"/>
          </a:xfrm>
        </p:grpSpPr>
        <p:sp>
          <p:nvSpPr>
            <p:cNvPr id="22" name="object 22"/>
            <p:cNvSpPr/>
            <p:nvPr/>
          </p:nvSpPr>
          <p:spPr>
            <a:xfrm>
              <a:off x="2384409" y="1903604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8319" y="1903604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32861" y="3797429"/>
            <a:ext cx="666278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  <a:tabLst>
                <a:tab pos="527500" algn="l"/>
              </a:tabLst>
            </a:pPr>
            <a:r>
              <a:rPr sz="1600" dirty="0">
                <a:latin typeface="Arial"/>
                <a:cs typeface="Arial"/>
              </a:rPr>
              <a:t>8	9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252114" y="5214252"/>
            <a:ext cx="3157577" cy="387571"/>
            <a:chOff x="1639607" y="2631266"/>
            <a:chExt cx="1591945" cy="195580"/>
          </a:xfrm>
        </p:grpSpPr>
        <p:sp>
          <p:nvSpPr>
            <p:cNvPr id="26" name="object 26"/>
            <p:cNvSpPr/>
            <p:nvPr/>
          </p:nvSpPr>
          <p:spPr>
            <a:xfrm>
              <a:off x="1639607" y="2631479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6589" y="2631479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13572" y="2631479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50554" y="2631479"/>
              <a:ext cx="194664" cy="194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87537" y="2631479"/>
              <a:ext cx="194664" cy="194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28751" y="2635711"/>
              <a:ext cx="398145" cy="186690"/>
            </a:xfrm>
            <a:custGeom>
              <a:avLst/>
              <a:gdLst/>
              <a:ahLst/>
              <a:cxnLst/>
              <a:rect l="l" t="t" r="r" b="b"/>
              <a:pathLst>
                <a:path w="398144" h="186689">
                  <a:moveTo>
                    <a:pt x="158930" y="27269"/>
                  </a:moveTo>
                  <a:lnTo>
                    <a:pt x="179383" y="58068"/>
                  </a:lnTo>
                  <a:lnTo>
                    <a:pt x="186200" y="93100"/>
                  </a:lnTo>
                  <a:lnTo>
                    <a:pt x="179383" y="128132"/>
                  </a:lnTo>
                  <a:lnTo>
                    <a:pt x="158930" y="158930"/>
                  </a:lnTo>
                  <a:lnTo>
                    <a:pt x="128132" y="179383"/>
                  </a:lnTo>
                  <a:lnTo>
                    <a:pt x="93100" y="186200"/>
                  </a:lnTo>
                  <a:lnTo>
                    <a:pt x="58068" y="179383"/>
                  </a:lnTo>
                  <a:lnTo>
                    <a:pt x="27269" y="158930"/>
                  </a:lnTo>
                  <a:lnTo>
                    <a:pt x="6817" y="128132"/>
                  </a:lnTo>
                  <a:lnTo>
                    <a:pt x="0" y="93100"/>
                  </a:lnTo>
                  <a:lnTo>
                    <a:pt x="6817" y="58068"/>
                  </a:lnTo>
                  <a:lnTo>
                    <a:pt x="27269" y="27269"/>
                  </a:lnTo>
                  <a:lnTo>
                    <a:pt x="58068" y="6817"/>
                  </a:lnTo>
                  <a:lnTo>
                    <a:pt x="93100" y="0"/>
                  </a:lnTo>
                  <a:lnTo>
                    <a:pt x="128132" y="6817"/>
                  </a:lnTo>
                  <a:lnTo>
                    <a:pt x="158930" y="27269"/>
                  </a:lnTo>
                </a:path>
                <a:path w="398144" h="186689">
                  <a:moveTo>
                    <a:pt x="370522" y="27269"/>
                  </a:moveTo>
                  <a:lnTo>
                    <a:pt x="390974" y="58068"/>
                  </a:lnTo>
                  <a:lnTo>
                    <a:pt x="397792" y="93100"/>
                  </a:lnTo>
                  <a:lnTo>
                    <a:pt x="390974" y="128132"/>
                  </a:lnTo>
                  <a:lnTo>
                    <a:pt x="370522" y="158930"/>
                  </a:lnTo>
                  <a:lnTo>
                    <a:pt x="339723" y="179383"/>
                  </a:lnTo>
                  <a:lnTo>
                    <a:pt x="304691" y="186200"/>
                  </a:lnTo>
                  <a:lnTo>
                    <a:pt x="269659" y="179383"/>
                  </a:lnTo>
                  <a:lnTo>
                    <a:pt x="238861" y="158930"/>
                  </a:lnTo>
                  <a:lnTo>
                    <a:pt x="218409" y="128132"/>
                  </a:lnTo>
                  <a:lnTo>
                    <a:pt x="211591" y="93100"/>
                  </a:lnTo>
                  <a:lnTo>
                    <a:pt x="218409" y="58068"/>
                  </a:lnTo>
                  <a:lnTo>
                    <a:pt x="238861" y="27269"/>
                  </a:lnTo>
                  <a:lnTo>
                    <a:pt x="269659" y="6817"/>
                  </a:lnTo>
                  <a:lnTo>
                    <a:pt x="304691" y="0"/>
                  </a:lnTo>
                  <a:lnTo>
                    <a:pt x="339723" y="6817"/>
                  </a:lnTo>
                  <a:lnTo>
                    <a:pt x="370522" y="27269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99548" y="5239823"/>
            <a:ext cx="3045481" cy="271646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  <a:tabLst>
                <a:tab pos="502321" algn="l"/>
                <a:tab pos="964354" algn="l"/>
              </a:tabLst>
            </a:pPr>
            <a:r>
              <a:rPr sz="1600" dirty="0">
                <a:latin typeface="Arial"/>
                <a:cs typeface="Arial"/>
              </a:rPr>
              <a:t>10	</a:t>
            </a:r>
            <a:r>
              <a:rPr sz="1600" spc="-59" dirty="0">
                <a:latin typeface="Arial"/>
                <a:cs typeface="Arial"/>
              </a:rPr>
              <a:t>11	</a:t>
            </a:r>
            <a:r>
              <a:rPr sz="1600" dirty="0">
                <a:latin typeface="Arial"/>
                <a:cs typeface="Arial"/>
              </a:rPr>
              <a:t>12 13 14 15</a:t>
            </a:r>
            <a:r>
              <a:rPr sz="1600" spc="7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16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2312018" y="1539067"/>
            <a:ext cx="4532955" cy="5176846"/>
            <a:chOff x="1165642" y="776659"/>
            <a:chExt cx="2285365" cy="2612390"/>
          </a:xfrm>
        </p:grpSpPr>
        <p:sp>
          <p:nvSpPr>
            <p:cNvPr id="34" name="object 34"/>
            <p:cNvSpPr/>
            <p:nvPr/>
          </p:nvSpPr>
          <p:spPr>
            <a:xfrm>
              <a:off x="1799536" y="803760"/>
              <a:ext cx="434975" cy="462915"/>
            </a:xfrm>
            <a:custGeom>
              <a:avLst/>
              <a:gdLst/>
              <a:ahLst/>
              <a:cxnLst/>
              <a:rect l="l" t="t" r="r" b="b"/>
              <a:pathLst>
                <a:path w="434975" h="462915">
                  <a:moveTo>
                    <a:pt x="388355" y="0"/>
                  </a:moveTo>
                  <a:lnTo>
                    <a:pt x="0" y="462471"/>
                  </a:lnTo>
                </a:path>
                <a:path w="434975" h="462915">
                  <a:moveTo>
                    <a:pt x="434549" y="27168"/>
                  </a:moveTo>
                  <a:lnTo>
                    <a:pt x="276727" y="441794"/>
                  </a:lnTo>
                </a:path>
              </a:pathLst>
            </a:custGeom>
            <a:ln w="33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04749" y="840856"/>
              <a:ext cx="33655" cy="398780"/>
            </a:xfrm>
            <a:custGeom>
              <a:avLst/>
              <a:gdLst/>
              <a:ahLst/>
              <a:cxnLst/>
              <a:rect l="l" t="t" r="r" b="b"/>
              <a:pathLst>
                <a:path w="33655" h="398780">
                  <a:moveTo>
                    <a:pt x="16719" y="-16927"/>
                  </a:moveTo>
                  <a:lnTo>
                    <a:pt x="16719" y="415616"/>
                  </a:lnTo>
                </a:path>
              </a:pathLst>
            </a:custGeom>
            <a:ln w="67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8650" y="793586"/>
              <a:ext cx="556895" cy="1128395"/>
            </a:xfrm>
            <a:custGeom>
              <a:avLst/>
              <a:gdLst/>
              <a:ahLst/>
              <a:cxnLst/>
              <a:rect l="l" t="t" r="r" b="b"/>
              <a:pathLst>
                <a:path w="556894" h="1128395">
                  <a:moveTo>
                    <a:pt x="0" y="28057"/>
                  </a:moveTo>
                  <a:lnTo>
                    <a:pt x="235552" y="457587"/>
                  </a:lnTo>
                </a:path>
                <a:path w="556894" h="1128395">
                  <a:moveTo>
                    <a:pt x="37096" y="0"/>
                  </a:moveTo>
                  <a:lnTo>
                    <a:pt x="517789" y="474574"/>
                  </a:lnTo>
                </a:path>
                <a:path w="556894" h="1128395">
                  <a:moveTo>
                    <a:pt x="556443" y="635367"/>
                  </a:moveTo>
                  <a:lnTo>
                    <a:pt x="397605" y="1114934"/>
                  </a:lnTo>
                </a:path>
                <a:path w="556894" h="1128395">
                  <a:moveTo>
                    <a:pt x="530519" y="622197"/>
                  </a:moveTo>
                  <a:lnTo>
                    <a:pt x="169628" y="1128104"/>
                  </a:lnTo>
                </a:path>
              </a:pathLst>
            </a:custGeom>
            <a:ln w="33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44919" y="1432364"/>
              <a:ext cx="84455" cy="473075"/>
            </a:xfrm>
            <a:custGeom>
              <a:avLst/>
              <a:gdLst/>
              <a:ahLst/>
              <a:cxnLst/>
              <a:rect l="l" t="t" r="r" b="b"/>
              <a:pathLst>
                <a:path w="84455" h="473075">
                  <a:moveTo>
                    <a:pt x="84314" y="0"/>
                  </a:moveTo>
                  <a:lnTo>
                    <a:pt x="0" y="472746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69829" y="1430274"/>
              <a:ext cx="431800" cy="479425"/>
            </a:xfrm>
            <a:custGeom>
              <a:avLst/>
              <a:gdLst/>
              <a:ahLst/>
              <a:cxnLst/>
              <a:rect l="l" t="t" r="r" b="b"/>
              <a:pathLst>
                <a:path w="431800" h="479425">
                  <a:moveTo>
                    <a:pt x="298073" y="0"/>
                  </a:moveTo>
                  <a:lnTo>
                    <a:pt x="431731" y="476927"/>
                  </a:lnTo>
                </a:path>
                <a:path w="431800" h="479425">
                  <a:moveTo>
                    <a:pt x="0" y="2124"/>
                  </a:moveTo>
                  <a:lnTo>
                    <a:pt x="171202" y="479034"/>
                  </a:lnTo>
                </a:path>
              </a:pathLst>
            </a:custGeom>
            <a:ln w="33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1521" y="1421463"/>
              <a:ext cx="277495" cy="494665"/>
            </a:xfrm>
            <a:custGeom>
              <a:avLst/>
              <a:gdLst/>
              <a:ahLst/>
              <a:cxnLst/>
              <a:rect l="l" t="t" r="r" b="b"/>
              <a:pathLst>
                <a:path w="277494" h="494664">
                  <a:moveTo>
                    <a:pt x="0" y="494548"/>
                  </a:moveTo>
                  <a:lnTo>
                    <a:pt x="277201" y="0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67078" y="2093503"/>
              <a:ext cx="652780" cy="542925"/>
            </a:xfrm>
            <a:custGeom>
              <a:avLst/>
              <a:gdLst/>
              <a:ahLst/>
              <a:cxnLst/>
              <a:rect l="l" t="t" r="r" b="b"/>
              <a:pathLst>
                <a:path w="652780" h="542925">
                  <a:moveTo>
                    <a:pt x="176704" y="0"/>
                  </a:moveTo>
                  <a:lnTo>
                    <a:pt x="0" y="542740"/>
                  </a:lnTo>
                </a:path>
                <a:path w="652780" h="542925">
                  <a:moveTo>
                    <a:pt x="206843" y="4765"/>
                  </a:moveTo>
                  <a:lnTo>
                    <a:pt x="206843" y="537975"/>
                  </a:lnTo>
                </a:path>
                <a:path w="652780" h="542925">
                  <a:moveTo>
                    <a:pt x="488928" y="617"/>
                  </a:moveTo>
                  <a:lnTo>
                    <a:pt x="652632" y="542122"/>
                  </a:lnTo>
                </a:path>
                <a:path w="652780" h="542925">
                  <a:moveTo>
                    <a:pt x="458493" y="4739"/>
                  </a:moveTo>
                  <a:lnTo>
                    <a:pt x="446085" y="538001"/>
                  </a:lnTo>
                </a:path>
              </a:pathLst>
            </a:custGeom>
            <a:ln w="25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29621" y="2080774"/>
              <a:ext cx="418465" cy="568325"/>
            </a:xfrm>
            <a:custGeom>
              <a:avLst/>
              <a:gdLst/>
              <a:ahLst/>
              <a:cxnLst/>
              <a:rect l="l" t="t" r="r" b="b"/>
              <a:pathLst>
                <a:path w="418464" h="568325">
                  <a:moveTo>
                    <a:pt x="396420" y="0"/>
                  </a:moveTo>
                  <a:lnTo>
                    <a:pt x="0" y="568199"/>
                  </a:lnTo>
                </a:path>
                <a:path w="418464" h="568325">
                  <a:moveTo>
                    <a:pt x="418172" y="11409"/>
                  </a:moveTo>
                  <a:lnTo>
                    <a:pt x="215230" y="556790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7911" y="2086368"/>
              <a:ext cx="579120" cy="557530"/>
            </a:xfrm>
            <a:custGeom>
              <a:avLst/>
              <a:gdLst/>
              <a:ahLst/>
              <a:cxnLst/>
              <a:rect l="l" t="t" r="r" b="b"/>
              <a:pathLst>
                <a:path w="579119" h="557530">
                  <a:moveTo>
                    <a:pt x="0" y="8336"/>
                  </a:moveTo>
                  <a:lnTo>
                    <a:pt x="150788" y="548673"/>
                  </a:lnTo>
                </a:path>
                <a:path w="579119" h="557530">
                  <a:moveTo>
                    <a:pt x="251861" y="8878"/>
                  </a:moveTo>
                  <a:lnTo>
                    <a:pt x="389819" y="548132"/>
                  </a:lnTo>
                </a:path>
                <a:path w="579119" h="557530">
                  <a:moveTo>
                    <a:pt x="274425" y="0"/>
                  </a:moveTo>
                  <a:lnTo>
                    <a:pt x="578846" y="557010"/>
                  </a:lnTo>
                </a:path>
              </a:pathLst>
            </a:custGeom>
            <a:ln w="25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19290" y="1336539"/>
              <a:ext cx="1039494" cy="1760855"/>
            </a:xfrm>
            <a:custGeom>
              <a:avLst/>
              <a:gdLst/>
              <a:ahLst/>
              <a:cxnLst/>
              <a:rect l="l" t="t" r="r" b="b"/>
              <a:pathLst>
                <a:path w="1039494" h="1760855">
                  <a:moveTo>
                    <a:pt x="319672" y="0"/>
                  </a:moveTo>
                  <a:lnTo>
                    <a:pt x="429700" y="0"/>
                  </a:lnTo>
                </a:path>
                <a:path w="1039494" h="1760855">
                  <a:moveTo>
                    <a:pt x="929056" y="0"/>
                  </a:moveTo>
                  <a:lnTo>
                    <a:pt x="1039083" y="0"/>
                  </a:lnTo>
                </a:path>
                <a:path w="1039494" h="1760855">
                  <a:moveTo>
                    <a:pt x="239555" y="712005"/>
                  </a:moveTo>
                  <a:lnTo>
                    <a:pt x="279165" y="737165"/>
                  </a:lnTo>
                  <a:lnTo>
                    <a:pt x="319517" y="765696"/>
                  </a:lnTo>
                  <a:lnTo>
                    <a:pt x="359502" y="792543"/>
                  </a:lnTo>
                  <a:lnTo>
                    <a:pt x="398010" y="812654"/>
                  </a:lnTo>
                  <a:lnTo>
                    <a:pt x="433931" y="820975"/>
                  </a:lnTo>
                  <a:lnTo>
                    <a:pt x="474230" y="810387"/>
                  </a:lnTo>
                  <a:lnTo>
                    <a:pt x="510924" y="783353"/>
                  </a:lnTo>
                  <a:lnTo>
                    <a:pt x="546176" y="749740"/>
                  </a:lnTo>
                  <a:lnTo>
                    <a:pt x="582147" y="719419"/>
                  </a:lnTo>
                </a:path>
                <a:path w="1039494" h="1760855">
                  <a:moveTo>
                    <a:pt x="488945" y="1392272"/>
                  </a:moveTo>
                  <a:lnTo>
                    <a:pt x="531263" y="1392272"/>
                  </a:lnTo>
                </a:path>
                <a:path w="1039494" h="1760855">
                  <a:moveTo>
                    <a:pt x="233461" y="1449385"/>
                  </a:moveTo>
                  <a:lnTo>
                    <a:pt x="271371" y="1479024"/>
                  </a:lnTo>
                  <a:lnTo>
                    <a:pt x="310172" y="1512571"/>
                  </a:lnTo>
                  <a:lnTo>
                    <a:pt x="349420" y="1548071"/>
                  </a:lnTo>
                  <a:lnTo>
                    <a:pt x="388668" y="1583571"/>
                  </a:lnTo>
                  <a:lnTo>
                    <a:pt x="427472" y="1617120"/>
                  </a:lnTo>
                  <a:lnTo>
                    <a:pt x="465387" y="1646763"/>
                  </a:lnTo>
                  <a:lnTo>
                    <a:pt x="501969" y="1670548"/>
                  </a:lnTo>
                  <a:lnTo>
                    <a:pt x="536771" y="1686522"/>
                  </a:lnTo>
                  <a:lnTo>
                    <a:pt x="569350" y="1692732"/>
                  </a:lnTo>
                  <a:lnTo>
                    <a:pt x="607571" y="1684610"/>
                  </a:lnTo>
                  <a:lnTo>
                    <a:pt x="642332" y="1661271"/>
                  </a:lnTo>
                  <a:lnTo>
                    <a:pt x="674575" y="1626866"/>
                  </a:lnTo>
                  <a:lnTo>
                    <a:pt x="705244" y="1585543"/>
                  </a:lnTo>
                  <a:lnTo>
                    <a:pt x="735282" y="1541455"/>
                  </a:lnTo>
                  <a:lnTo>
                    <a:pt x="765634" y="1498751"/>
                  </a:lnTo>
                  <a:lnTo>
                    <a:pt x="797243" y="1461581"/>
                  </a:lnTo>
                </a:path>
                <a:path w="1039494" h="1760855">
                  <a:moveTo>
                    <a:pt x="0" y="1444188"/>
                  </a:moveTo>
                  <a:lnTo>
                    <a:pt x="42456" y="1472498"/>
                  </a:lnTo>
                  <a:lnTo>
                    <a:pt x="85988" y="1504013"/>
                  </a:lnTo>
                  <a:lnTo>
                    <a:pt x="130237" y="1537665"/>
                  </a:lnTo>
                  <a:lnTo>
                    <a:pt x="174844" y="1572385"/>
                  </a:lnTo>
                  <a:lnTo>
                    <a:pt x="219452" y="1607106"/>
                  </a:lnTo>
                  <a:lnTo>
                    <a:pt x="263703" y="1640760"/>
                  </a:lnTo>
                  <a:lnTo>
                    <a:pt x="307238" y="1672277"/>
                  </a:lnTo>
                  <a:lnTo>
                    <a:pt x="349699" y="1700590"/>
                  </a:lnTo>
                  <a:lnTo>
                    <a:pt x="390727" y="1724632"/>
                  </a:lnTo>
                  <a:lnTo>
                    <a:pt x="429966" y="1743333"/>
                  </a:lnTo>
                  <a:lnTo>
                    <a:pt x="467057" y="1755625"/>
                  </a:lnTo>
                  <a:lnTo>
                    <a:pt x="501641" y="1760441"/>
                  </a:lnTo>
                  <a:lnTo>
                    <a:pt x="539537" y="1755462"/>
                  </a:lnTo>
                  <a:lnTo>
                    <a:pt x="605441" y="1715973"/>
                  </a:lnTo>
                  <a:lnTo>
                    <a:pt x="634683" y="1685154"/>
                  </a:lnTo>
                  <a:lnTo>
                    <a:pt x="662278" y="1649414"/>
                  </a:lnTo>
                  <a:lnTo>
                    <a:pt x="688841" y="1610598"/>
                  </a:lnTo>
                  <a:lnTo>
                    <a:pt x="714993" y="1570552"/>
                  </a:lnTo>
                  <a:lnTo>
                    <a:pt x="741349" y="1531123"/>
                  </a:lnTo>
                  <a:lnTo>
                    <a:pt x="768529" y="1494156"/>
                  </a:lnTo>
                  <a:lnTo>
                    <a:pt x="797149" y="1461496"/>
                  </a:lnTo>
                </a:path>
              </a:pathLst>
            </a:custGeom>
            <a:ln w="8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32707" y="2812931"/>
              <a:ext cx="1714500" cy="572135"/>
            </a:xfrm>
            <a:custGeom>
              <a:avLst/>
              <a:gdLst/>
              <a:ahLst/>
              <a:cxnLst/>
              <a:rect l="l" t="t" r="r" b="b"/>
              <a:pathLst>
                <a:path w="1714500" h="572135">
                  <a:moveTo>
                    <a:pt x="1449748" y="0"/>
                  </a:moveTo>
                  <a:lnTo>
                    <a:pt x="1713891" y="453322"/>
                  </a:lnTo>
                </a:path>
                <a:path w="1714500" h="572135">
                  <a:moveTo>
                    <a:pt x="953414" y="13203"/>
                  </a:moveTo>
                  <a:lnTo>
                    <a:pt x="960625" y="571813"/>
                  </a:lnTo>
                </a:path>
                <a:path w="1714500" h="572135">
                  <a:moveTo>
                    <a:pt x="3250" y="13203"/>
                  </a:moveTo>
                  <a:lnTo>
                    <a:pt x="0" y="334830"/>
                  </a:lnTo>
                </a:path>
                <a:path w="1714500" h="572135">
                  <a:moveTo>
                    <a:pt x="430724" y="871"/>
                  </a:moveTo>
                  <a:lnTo>
                    <a:pt x="215823" y="385612"/>
                  </a:lnTo>
                </a:path>
                <a:path w="1714500" h="572135">
                  <a:moveTo>
                    <a:pt x="713740" y="13203"/>
                  </a:moveTo>
                  <a:lnTo>
                    <a:pt x="706715" y="487176"/>
                  </a:lnTo>
                </a:path>
              </a:pathLst>
            </a:custGeom>
            <a:ln w="8463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69874" y="1040310"/>
              <a:ext cx="2145030" cy="1594485"/>
            </a:xfrm>
            <a:custGeom>
              <a:avLst/>
              <a:gdLst/>
              <a:ahLst/>
              <a:cxnLst/>
              <a:rect l="l" t="t" r="r" b="b"/>
              <a:pathLst>
                <a:path w="2145029" h="1594485">
                  <a:moveTo>
                    <a:pt x="1831984" y="381948"/>
                  </a:moveTo>
                  <a:lnTo>
                    <a:pt x="1857044" y="425960"/>
                  </a:lnTo>
                  <a:lnTo>
                    <a:pt x="1884216" y="469688"/>
                  </a:lnTo>
                  <a:lnTo>
                    <a:pt x="1912868" y="513215"/>
                  </a:lnTo>
                  <a:lnTo>
                    <a:pt x="1942365" y="556629"/>
                  </a:lnTo>
                  <a:lnTo>
                    <a:pt x="1972074" y="600015"/>
                  </a:lnTo>
                  <a:lnTo>
                    <a:pt x="2001361" y="643458"/>
                  </a:lnTo>
                  <a:lnTo>
                    <a:pt x="2029592" y="687045"/>
                  </a:lnTo>
                  <a:lnTo>
                    <a:pt x="2056133" y="730862"/>
                  </a:lnTo>
                  <a:lnTo>
                    <a:pt x="2080350" y="774994"/>
                  </a:lnTo>
                  <a:lnTo>
                    <a:pt x="2101610" y="819527"/>
                  </a:lnTo>
                  <a:lnTo>
                    <a:pt x="2119278" y="864548"/>
                  </a:lnTo>
                  <a:lnTo>
                    <a:pt x="2132721" y="910141"/>
                  </a:lnTo>
                  <a:lnTo>
                    <a:pt x="2141306" y="956393"/>
                  </a:lnTo>
                  <a:lnTo>
                    <a:pt x="2144609" y="1003361"/>
                  </a:lnTo>
                  <a:lnTo>
                    <a:pt x="2143053" y="1050992"/>
                  </a:lnTo>
                  <a:lnTo>
                    <a:pt x="2137273" y="1099198"/>
                  </a:lnTo>
                  <a:lnTo>
                    <a:pt x="2127901" y="1147893"/>
                  </a:lnTo>
                  <a:lnTo>
                    <a:pt x="2115573" y="1196992"/>
                  </a:lnTo>
                  <a:lnTo>
                    <a:pt x="2100920" y="1246406"/>
                  </a:lnTo>
                  <a:lnTo>
                    <a:pt x="2084578" y="1296051"/>
                  </a:lnTo>
                  <a:lnTo>
                    <a:pt x="2067180" y="1345839"/>
                  </a:lnTo>
                  <a:lnTo>
                    <a:pt x="2049360" y="1395684"/>
                  </a:lnTo>
                  <a:lnTo>
                    <a:pt x="2031751" y="1445499"/>
                  </a:lnTo>
                  <a:lnTo>
                    <a:pt x="2014988" y="1495198"/>
                  </a:lnTo>
                  <a:lnTo>
                    <a:pt x="1999703" y="1544694"/>
                  </a:lnTo>
                  <a:lnTo>
                    <a:pt x="1986531" y="1593902"/>
                  </a:lnTo>
                </a:path>
                <a:path w="2145029" h="1594485">
                  <a:moveTo>
                    <a:pt x="481040" y="254874"/>
                  </a:moveTo>
                  <a:lnTo>
                    <a:pt x="0" y="0"/>
                  </a:lnTo>
                </a:path>
              </a:pathLst>
            </a:custGeom>
            <a:ln w="8463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2571730"/>
          </a:xfrm>
          <a:prstGeom prst="rect">
            <a:avLst/>
          </a:prstGeom>
        </p:spPr>
        <p:txBody>
          <a:bodyPr vert="horz" wrap="square" lIns="0" tIns="1064260" rIns="0" bIns="0" rtlCol="0">
            <a:spAutoFit/>
          </a:bodyPr>
          <a:lstStyle/>
          <a:p>
            <a:pPr marL="520700" marR="5080" indent="-317500">
              <a:lnSpc>
                <a:spcPct val="100600"/>
              </a:lnSpc>
              <a:spcBef>
                <a:spcPts val="80"/>
              </a:spcBef>
              <a:buNone/>
            </a:pPr>
            <a:endParaRPr lang="en-US" sz="1750" spc="2495" dirty="0" smtClean="0">
              <a:solidFill>
                <a:srgbClr val="DD8047"/>
              </a:solidFill>
              <a:latin typeface="Wingdings"/>
            </a:endParaRPr>
          </a:p>
          <a:p>
            <a:pPr marL="520700" marR="5080" indent="-317500">
              <a:lnSpc>
                <a:spcPct val="100600"/>
              </a:lnSpc>
              <a:spcBef>
                <a:spcPts val="80"/>
              </a:spcBef>
              <a:buNone/>
            </a:pPr>
            <a:r>
              <a:rPr spc="-490" dirty="0" smtClean="0"/>
              <a:t> </a:t>
            </a:r>
            <a:r>
              <a:rPr lang="en-US" spc="-490" dirty="0" smtClean="0"/>
              <a:t>                            </a:t>
            </a:r>
            <a:r>
              <a:rPr spc="-175" dirty="0" smtClean="0"/>
              <a:t>begins </a:t>
            </a:r>
            <a:r>
              <a:rPr spc="-20" dirty="0"/>
              <a:t>at </a:t>
            </a:r>
            <a:r>
              <a:rPr spc="-15" dirty="0"/>
              <a:t>a </a:t>
            </a:r>
            <a:r>
              <a:rPr spc="-105" dirty="0"/>
              <a:t>root </a:t>
            </a:r>
            <a:r>
              <a:rPr spc="-175" dirty="0"/>
              <a:t>node </a:t>
            </a:r>
            <a:r>
              <a:rPr spc="-125" dirty="0"/>
              <a:t>and </a:t>
            </a:r>
            <a:r>
              <a:rPr spc="-235" dirty="0"/>
              <a:t>inspects </a:t>
            </a:r>
            <a:r>
              <a:rPr spc="-15" dirty="0"/>
              <a:t>all </a:t>
            </a:r>
            <a:r>
              <a:rPr spc="-180" dirty="0"/>
              <a:t>the  </a:t>
            </a:r>
            <a:r>
              <a:rPr spc="-130" dirty="0"/>
              <a:t>neighboring </a:t>
            </a:r>
            <a:r>
              <a:rPr spc="-229" dirty="0"/>
              <a:t>nodes. </a:t>
            </a:r>
            <a:r>
              <a:rPr spc="-340" dirty="0"/>
              <a:t>Then </a:t>
            </a:r>
            <a:r>
              <a:rPr spc="-25" dirty="0"/>
              <a:t>for </a:t>
            </a:r>
            <a:r>
              <a:rPr spc="-190" dirty="0"/>
              <a:t>each </a:t>
            </a:r>
            <a:r>
              <a:rPr spc="-5" dirty="0"/>
              <a:t>of </a:t>
            </a:r>
            <a:r>
              <a:rPr spc="-235" dirty="0"/>
              <a:t>those </a:t>
            </a:r>
            <a:r>
              <a:rPr spc="-135" dirty="0"/>
              <a:t>neighbor  </a:t>
            </a:r>
            <a:r>
              <a:rPr spc="-235" dirty="0"/>
              <a:t>nodes </a:t>
            </a:r>
            <a:r>
              <a:rPr spc="-180" dirty="0"/>
              <a:t>in </a:t>
            </a:r>
            <a:r>
              <a:rPr spc="-165" dirty="0"/>
              <a:t>turn, </a:t>
            </a:r>
            <a:r>
              <a:rPr spc="-20" dirty="0"/>
              <a:t>it </a:t>
            </a:r>
            <a:r>
              <a:rPr spc="-235" dirty="0"/>
              <a:t>inspects </a:t>
            </a:r>
            <a:r>
              <a:rPr spc="-110" dirty="0"/>
              <a:t>their </a:t>
            </a:r>
            <a:r>
              <a:rPr spc="-135" dirty="0"/>
              <a:t>neighbor </a:t>
            </a:r>
            <a:r>
              <a:rPr spc="-235" dirty="0"/>
              <a:t>nodes </a:t>
            </a:r>
            <a:r>
              <a:rPr spc="-215" dirty="0"/>
              <a:t>which  </a:t>
            </a:r>
            <a:r>
              <a:rPr spc="-140" dirty="0"/>
              <a:t>were </a:t>
            </a:r>
            <a:r>
              <a:rPr spc="-175" dirty="0"/>
              <a:t>unvisited, </a:t>
            </a:r>
            <a:r>
              <a:rPr spc="-125" dirty="0"/>
              <a:t>and </a:t>
            </a:r>
            <a:r>
              <a:rPr spc="-325" dirty="0"/>
              <a:t>so</a:t>
            </a:r>
            <a:r>
              <a:rPr spc="-90" dirty="0"/>
              <a:t> </a:t>
            </a:r>
            <a:r>
              <a:rPr spc="-254" dirty="0"/>
              <a:t>on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27650" y="1822450"/>
            <a:ext cx="3246755" cy="2721610"/>
            <a:chOff x="5327650" y="1822450"/>
            <a:chExt cx="3246755" cy="272161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235" y="2284976"/>
              <a:ext cx="633730" cy="581660"/>
            </a:xfrm>
            <a:custGeom>
              <a:avLst/>
              <a:gdLst/>
              <a:ahLst/>
              <a:cxnLst/>
              <a:rect l="l" t="t" r="r" b="b"/>
              <a:pathLst>
                <a:path w="633729" h="581660">
                  <a:moveTo>
                    <a:pt x="45789" y="462067"/>
                  </a:moveTo>
                  <a:lnTo>
                    <a:pt x="0" y="581374"/>
                  </a:lnTo>
                  <a:lnTo>
                    <a:pt x="122919" y="546422"/>
                  </a:lnTo>
                  <a:lnTo>
                    <a:pt x="108963" y="531159"/>
                  </a:lnTo>
                  <a:lnTo>
                    <a:pt x="83149" y="531159"/>
                  </a:lnTo>
                  <a:lnTo>
                    <a:pt x="57439" y="503041"/>
                  </a:lnTo>
                  <a:lnTo>
                    <a:pt x="71499" y="490186"/>
                  </a:lnTo>
                  <a:lnTo>
                    <a:pt x="45789" y="462067"/>
                  </a:lnTo>
                  <a:close/>
                </a:path>
                <a:path w="633729" h="581660">
                  <a:moveTo>
                    <a:pt x="71499" y="490186"/>
                  </a:moveTo>
                  <a:lnTo>
                    <a:pt x="57439" y="503041"/>
                  </a:lnTo>
                  <a:lnTo>
                    <a:pt x="83149" y="531159"/>
                  </a:lnTo>
                  <a:lnTo>
                    <a:pt x="97209" y="518304"/>
                  </a:lnTo>
                  <a:lnTo>
                    <a:pt x="71499" y="490186"/>
                  </a:lnTo>
                  <a:close/>
                </a:path>
                <a:path w="633729" h="581660">
                  <a:moveTo>
                    <a:pt x="97209" y="518304"/>
                  </a:moveTo>
                  <a:lnTo>
                    <a:pt x="83149" y="531159"/>
                  </a:lnTo>
                  <a:lnTo>
                    <a:pt x="108963" y="531159"/>
                  </a:lnTo>
                  <a:lnTo>
                    <a:pt x="97209" y="518304"/>
                  </a:lnTo>
                  <a:close/>
                </a:path>
                <a:path w="633729" h="581660">
                  <a:moveTo>
                    <a:pt x="607602" y="0"/>
                  </a:moveTo>
                  <a:lnTo>
                    <a:pt x="71499" y="490186"/>
                  </a:lnTo>
                  <a:lnTo>
                    <a:pt x="97209" y="518304"/>
                  </a:lnTo>
                  <a:lnTo>
                    <a:pt x="633312" y="28119"/>
                  </a:lnTo>
                  <a:lnTo>
                    <a:pt x="607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4929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4929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6961" y="2291033"/>
              <a:ext cx="377825" cy="777875"/>
            </a:xfrm>
            <a:custGeom>
              <a:avLst/>
              <a:gdLst/>
              <a:ahLst/>
              <a:cxnLst/>
              <a:rect l="l" t="t" r="r" b="b"/>
              <a:pathLst>
                <a:path w="377825" h="777875">
                  <a:moveTo>
                    <a:pt x="308121" y="681605"/>
                  </a:moveTo>
                  <a:lnTo>
                    <a:pt x="273546" y="697611"/>
                  </a:lnTo>
                  <a:lnTo>
                    <a:pt x="373425" y="777327"/>
                  </a:lnTo>
                  <a:lnTo>
                    <a:pt x="375787" y="698892"/>
                  </a:lnTo>
                  <a:lnTo>
                    <a:pt x="316124" y="698892"/>
                  </a:lnTo>
                  <a:lnTo>
                    <a:pt x="308121" y="681605"/>
                  </a:lnTo>
                  <a:close/>
                </a:path>
                <a:path w="377825" h="777875">
                  <a:moveTo>
                    <a:pt x="342696" y="665600"/>
                  </a:moveTo>
                  <a:lnTo>
                    <a:pt x="308121" y="681605"/>
                  </a:lnTo>
                  <a:lnTo>
                    <a:pt x="316124" y="698892"/>
                  </a:lnTo>
                  <a:lnTo>
                    <a:pt x="350699" y="682887"/>
                  </a:lnTo>
                  <a:lnTo>
                    <a:pt x="342696" y="665600"/>
                  </a:lnTo>
                  <a:close/>
                </a:path>
                <a:path w="377825" h="777875">
                  <a:moveTo>
                    <a:pt x="377271" y="649594"/>
                  </a:moveTo>
                  <a:lnTo>
                    <a:pt x="342696" y="665600"/>
                  </a:lnTo>
                  <a:lnTo>
                    <a:pt x="350699" y="682887"/>
                  </a:lnTo>
                  <a:lnTo>
                    <a:pt x="316124" y="698892"/>
                  </a:lnTo>
                  <a:lnTo>
                    <a:pt x="375787" y="698892"/>
                  </a:lnTo>
                  <a:lnTo>
                    <a:pt x="377271" y="649594"/>
                  </a:lnTo>
                  <a:close/>
                </a:path>
                <a:path w="377825" h="777875">
                  <a:moveTo>
                    <a:pt x="34574" y="0"/>
                  </a:moveTo>
                  <a:lnTo>
                    <a:pt x="0" y="16005"/>
                  </a:lnTo>
                  <a:lnTo>
                    <a:pt x="308121" y="681605"/>
                  </a:lnTo>
                  <a:lnTo>
                    <a:pt x="342696" y="665600"/>
                  </a:lnTo>
                  <a:lnTo>
                    <a:pt x="3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8025" y="1891474"/>
              <a:ext cx="1270000" cy="667385"/>
            </a:xfrm>
            <a:custGeom>
              <a:avLst/>
              <a:gdLst/>
              <a:ahLst/>
              <a:cxnLst/>
              <a:rect l="l" t="t" r="r" b="b"/>
              <a:pathLst>
                <a:path w="1270000" h="667385">
                  <a:moveTo>
                    <a:pt x="1195743" y="631532"/>
                  </a:moveTo>
                  <a:lnTo>
                    <a:pt x="200177" y="237172"/>
                  </a:lnTo>
                  <a:lnTo>
                    <a:pt x="202958" y="230162"/>
                  </a:lnTo>
                  <a:lnTo>
                    <a:pt x="214210" y="201752"/>
                  </a:lnTo>
                  <a:lnTo>
                    <a:pt x="86893" y="212788"/>
                  </a:lnTo>
                  <a:lnTo>
                    <a:pt x="172110" y="308013"/>
                  </a:lnTo>
                  <a:lnTo>
                    <a:pt x="186143" y="272592"/>
                  </a:lnTo>
                  <a:lnTo>
                    <a:pt x="1181709" y="666953"/>
                  </a:lnTo>
                  <a:lnTo>
                    <a:pt x="1195743" y="631532"/>
                  </a:lnTo>
                  <a:close/>
                </a:path>
                <a:path w="1270000" h="667385">
                  <a:moveTo>
                    <a:pt x="1269415" y="454469"/>
                  </a:moveTo>
                  <a:lnTo>
                    <a:pt x="1256588" y="441363"/>
                  </a:lnTo>
                  <a:lnTo>
                    <a:pt x="1180045" y="363118"/>
                  </a:lnTo>
                  <a:lnTo>
                    <a:pt x="1167599" y="399135"/>
                  </a:lnTo>
                  <a:lnTo>
                    <a:pt x="12433" y="0"/>
                  </a:lnTo>
                  <a:lnTo>
                    <a:pt x="0" y="36017"/>
                  </a:lnTo>
                  <a:lnTo>
                    <a:pt x="1155153" y="435140"/>
                  </a:lnTo>
                  <a:lnTo>
                    <a:pt x="1142707" y="471157"/>
                  </a:lnTo>
                  <a:lnTo>
                    <a:pt x="1269415" y="454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4913" y="3036912"/>
              <a:ext cx="1104265" cy="1030605"/>
            </a:xfrm>
            <a:custGeom>
              <a:avLst/>
              <a:gdLst/>
              <a:ahLst/>
              <a:cxnLst/>
              <a:rect l="l" t="t" r="r" b="b"/>
              <a:pathLst>
                <a:path w="1104265" h="1030604">
                  <a:moveTo>
                    <a:pt x="1015149" y="288569"/>
                  </a:moveTo>
                  <a:lnTo>
                    <a:pt x="115201" y="36690"/>
                  </a:lnTo>
                  <a:lnTo>
                    <a:pt x="116636" y="31546"/>
                  </a:lnTo>
                  <a:lnTo>
                    <a:pt x="125476" y="0"/>
                  </a:lnTo>
                  <a:lnTo>
                    <a:pt x="0" y="24218"/>
                  </a:lnTo>
                  <a:lnTo>
                    <a:pt x="94665" y="110058"/>
                  </a:lnTo>
                  <a:lnTo>
                    <a:pt x="104927" y="73380"/>
                  </a:lnTo>
                  <a:lnTo>
                    <a:pt x="1004874" y="325259"/>
                  </a:lnTo>
                  <a:lnTo>
                    <a:pt x="1015149" y="288569"/>
                  </a:lnTo>
                  <a:close/>
                </a:path>
                <a:path w="1104265" h="1030604">
                  <a:moveTo>
                    <a:pt x="1104163" y="515162"/>
                  </a:moveTo>
                  <a:lnTo>
                    <a:pt x="1077214" y="488226"/>
                  </a:lnTo>
                  <a:lnTo>
                    <a:pt x="629399" y="936040"/>
                  </a:lnTo>
                  <a:lnTo>
                    <a:pt x="602462" y="909091"/>
                  </a:lnTo>
                  <a:lnTo>
                    <a:pt x="562051" y="1030325"/>
                  </a:lnTo>
                  <a:lnTo>
                    <a:pt x="683285" y="989914"/>
                  </a:lnTo>
                  <a:lnTo>
                    <a:pt x="669810" y="976452"/>
                  </a:lnTo>
                  <a:lnTo>
                    <a:pt x="656348" y="962977"/>
                  </a:lnTo>
                  <a:lnTo>
                    <a:pt x="1104163" y="515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5620" y="2379725"/>
              <a:ext cx="1482090" cy="1412240"/>
            </a:xfrm>
            <a:custGeom>
              <a:avLst/>
              <a:gdLst/>
              <a:ahLst/>
              <a:cxnLst/>
              <a:rect l="l" t="t" r="r" b="b"/>
              <a:pathLst>
                <a:path w="1482090" h="1412239">
                  <a:moveTo>
                    <a:pt x="377266" y="761314"/>
                  </a:moveTo>
                  <a:lnTo>
                    <a:pt x="69151" y="95719"/>
                  </a:lnTo>
                  <a:lnTo>
                    <a:pt x="103720" y="79717"/>
                  </a:lnTo>
                  <a:lnTo>
                    <a:pt x="102120" y="78435"/>
                  </a:lnTo>
                  <a:lnTo>
                    <a:pt x="3848" y="0"/>
                  </a:lnTo>
                  <a:lnTo>
                    <a:pt x="0" y="127723"/>
                  </a:lnTo>
                  <a:lnTo>
                    <a:pt x="34569" y="111721"/>
                  </a:lnTo>
                  <a:lnTo>
                    <a:pt x="342696" y="777328"/>
                  </a:lnTo>
                  <a:lnTo>
                    <a:pt x="377266" y="761314"/>
                  </a:lnTo>
                  <a:close/>
                </a:path>
                <a:path w="1482090" h="1412239">
                  <a:moveTo>
                    <a:pt x="1471383" y="372249"/>
                  </a:moveTo>
                  <a:lnTo>
                    <a:pt x="1452245" y="339293"/>
                  </a:lnTo>
                  <a:lnTo>
                    <a:pt x="838822" y="695452"/>
                  </a:lnTo>
                  <a:lnTo>
                    <a:pt x="819696" y="662508"/>
                  </a:lnTo>
                  <a:lnTo>
                    <a:pt x="749541" y="769327"/>
                  </a:lnTo>
                  <a:lnTo>
                    <a:pt x="877087" y="761352"/>
                  </a:lnTo>
                  <a:lnTo>
                    <a:pt x="863498" y="737971"/>
                  </a:lnTo>
                  <a:lnTo>
                    <a:pt x="857948" y="728408"/>
                  </a:lnTo>
                  <a:lnTo>
                    <a:pt x="1471383" y="372249"/>
                  </a:lnTo>
                  <a:close/>
                </a:path>
                <a:path w="1482090" h="1412239">
                  <a:moveTo>
                    <a:pt x="1481937" y="1412049"/>
                  </a:moveTo>
                  <a:lnTo>
                    <a:pt x="1460792" y="1373797"/>
                  </a:lnTo>
                  <a:lnTo>
                    <a:pt x="1420114" y="1300213"/>
                  </a:lnTo>
                  <a:lnTo>
                    <a:pt x="1398536" y="1331607"/>
                  </a:lnTo>
                  <a:lnTo>
                    <a:pt x="841006" y="948397"/>
                  </a:lnTo>
                  <a:lnTo>
                    <a:pt x="819429" y="979792"/>
                  </a:lnTo>
                  <a:lnTo>
                    <a:pt x="1376959" y="1363014"/>
                  </a:lnTo>
                  <a:lnTo>
                    <a:pt x="1355369" y="1394409"/>
                  </a:lnTo>
                  <a:lnTo>
                    <a:pt x="1481937" y="1412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5940" y="1252220"/>
            <a:ext cx="7729220" cy="488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3602354">
              <a:lnSpc>
                <a:spcPct val="100000"/>
              </a:lnSpc>
              <a:spcBef>
                <a:spcPts val="1814"/>
              </a:spcBef>
            </a:pP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degree </a:t>
            </a:r>
            <a:r>
              <a:rPr sz="2000" spc="-5" dirty="0">
                <a:latin typeface="Arial"/>
                <a:cs typeface="Arial"/>
              </a:rPr>
              <a:t>(# connected </a:t>
            </a:r>
            <a:r>
              <a:rPr sz="2000" dirty="0">
                <a:latin typeface="Arial"/>
                <a:cs typeface="Arial"/>
              </a:rPr>
              <a:t>edges)  </a:t>
            </a: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in-degree (directed, </a:t>
            </a:r>
            <a:r>
              <a:rPr sz="2000" i="1" dirty="0"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3703954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out-degree (directed, </a:t>
            </a:r>
            <a:r>
              <a:rPr sz="2000" i="1" dirty="0">
                <a:latin typeface="Arial"/>
                <a:cs typeface="Arial"/>
              </a:rPr>
              <a:t># </a:t>
            </a:r>
            <a:r>
              <a:rPr sz="2000" i="1" spc="-5" dirty="0">
                <a:latin typeface="Arial"/>
                <a:cs typeface="Arial"/>
              </a:rPr>
              <a:t>out-  </a:t>
            </a:r>
            <a:r>
              <a:rPr sz="2000" i="1" dirty="0"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3519804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sequence of </a:t>
            </a:r>
            <a:r>
              <a:rPr sz="2000" spc="-5" dirty="0">
                <a:latin typeface="Arial"/>
                <a:cs typeface="Arial"/>
              </a:rPr>
              <a:t>nodes/edges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  </a:t>
            </a:r>
            <a:r>
              <a:rPr sz="2000" dirty="0">
                <a:latin typeface="Arial"/>
                <a:cs typeface="Arial"/>
              </a:rPr>
              <a:t>one node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node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is reachable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a </a:t>
            </a:r>
            <a:r>
              <a:rPr sz="2000" spc="-5" dirty="0">
                <a:latin typeface="Arial"/>
                <a:cs typeface="Arial"/>
              </a:rPr>
              <a:t>path exists from 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35090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cycle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path that starts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ends at </a:t>
            </a:r>
            <a:r>
              <a:rPr sz="2000" spc="-5" dirty="0">
                <a:latin typeface="Arial"/>
                <a:cs typeface="Arial"/>
              </a:rPr>
              <a:t>the 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349186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loop </a:t>
            </a:r>
            <a:r>
              <a:rPr sz="2000" dirty="0">
                <a:latin typeface="Arial"/>
                <a:cs typeface="Arial"/>
              </a:rPr>
              <a:t>is an edge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connects  </a:t>
            </a:r>
            <a:r>
              <a:rPr sz="2000" dirty="0">
                <a:latin typeface="Arial"/>
                <a:cs typeface="Arial"/>
              </a:rPr>
              <a:t>a node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6172835" y="238427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66439" y="242122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9992" y="4023499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9464" y="4060456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6280" y="4023499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9884" y="4060456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1388" y="32674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5466" y="3304349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93940" y="1143000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87544" y="1179957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26755" y="2369451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62564" y="2415933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0981" y="3191129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59191" y="3228085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5949" y="1217980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40027" y="1254937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09530" y="237897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03134" y="24159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18740" y="1704880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544669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Queue:                 visited nodes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         B S                           A</a:t>
            </a:r>
          </a:p>
          <a:p>
            <a:r>
              <a:rPr lang="en-US" dirty="0" smtClean="0"/>
              <a:t>B            S                              A  B</a:t>
            </a:r>
          </a:p>
          <a:p>
            <a:r>
              <a:rPr lang="en-US" dirty="0" smtClean="0"/>
              <a:t>S            CG                          A B S</a:t>
            </a:r>
          </a:p>
          <a:p>
            <a:r>
              <a:rPr lang="en-US" dirty="0" smtClean="0"/>
              <a:t>C            G  D E F                 A B S C</a:t>
            </a:r>
          </a:p>
          <a:p>
            <a:r>
              <a:rPr lang="en-US" dirty="0" smtClean="0"/>
              <a:t>G             D E F H                 A B S C  G</a:t>
            </a:r>
          </a:p>
          <a:p>
            <a:r>
              <a:rPr lang="en-US" dirty="0" smtClean="0"/>
              <a:t>D              E  F  H                  A B S C G   D</a:t>
            </a:r>
          </a:p>
          <a:p>
            <a:r>
              <a:rPr lang="en-US" dirty="0" smtClean="0"/>
              <a:t>E                F  H                         A </a:t>
            </a:r>
            <a:r>
              <a:rPr lang="en-US" dirty="0" smtClean="0"/>
              <a:t>B S C G</a:t>
            </a:r>
            <a:r>
              <a:rPr lang="en-US" dirty="0" smtClean="0"/>
              <a:t>   D E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 B S C G   D </a:t>
            </a:r>
            <a:r>
              <a:rPr lang="en-US" dirty="0" smtClean="0"/>
              <a:t>E  F  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33448" y="2618556"/>
            <a:ext cx="4462780" cy="2698115"/>
            <a:chOff x="1633448" y="2618556"/>
            <a:chExt cx="446278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3448" y="3919456"/>
              <a:ext cx="357446" cy="75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121157" y="0"/>
                  </a:moveTo>
                  <a:lnTo>
                    <a:pt x="0" y="121157"/>
                  </a:lnTo>
                  <a:lnTo>
                    <a:pt x="60578" y="121157"/>
                  </a:lnTo>
                  <a:lnTo>
                    <a:pt x="60578" y="647966"/>
                  </a:lnTo>
                  <a:lnTo>
                    <a:pt x="181737" y="647966"/>
                  </a:lnTo>
                  <a:lnTo>
                    <a:pt x="181737" y="121157"/>
                  </a:lnTo>
                  <a:lnTo>
                    <a:pt x="242315" y="121157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0" y="121157"/>
                  </a:moveTo>
                  <a:lnTo>
                    <a:pt x="121157" y="0"/>
                  </a:lnTo>
                  <a:lnTo>
                    <a:pt x="242315" y="121157"/>
                  </a:lnTo>
                  <a:lnTo>
                    <a:pt x="181736" y="121157"/>
                  </a:lnTo>
                  <a:lnTo>
                    <a:pt x="181736" y="647973"/>
                  </a:lnTo>
                  <a:lnTo>
                    <a:pt x="60578" y="647973"/>
                  </a:lnTo>
                  <a:lnTo>
                    <a:pt x="60578" y="121157"/>
                  </a:lnTo>
                  <a:lnTo>
                    <a:pt x="0" y="121157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33448" y="2618556"/>
            <a:ext cx="4462780" cy="2698115"/>
            <a:chOff x="1633448" y="2618556"/>
            <a:chExt cx="446278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3448" y="3919456"/>
              <a:ext cx="357446" cy="75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121157" y="0"/>
                  </a:moveTo>
                  <a:lnTo>
                    <a:pt x="0" y="121157"/>
                  </a:lnTo>
                  <a:lnTo>
                    <a:pt x="60578" y="121157"/>
                  </a:lnTo>
                  <a:lnTo>
                    <a:pt x="60578" y="647966"/>
                  </a:lnTo>
                  <a:lnTo>
                    <a:pt x="181737" y="647966"/>
                  </a:lnTo>
                  <a:lnTo>
                    <a:pt x="181737" y="121157"/>
                  </a:lnTo>
                  <a:lnTo>
                    <a:pt x="242315" y="121157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0" y="121157"/>
                  </a:moveTo>
                  <a:lnTo>
                    <a:pt x="121157" y="0"/>
                  </a:lnTo>
                  <a:lnTo>
                    <a:pt x="242315" y="121157"/>
                  </a:lnTo>
                  <a:lnTo>
                    <a:pt x="181736" y="121157"/>
                  </a:lnTo>
                  <a:lnTo>
                    <a:pt x="181736" y="647973"/>
                  </a:lnTo>
                  <a:lnTo>
                    <a:pt x="60578" y="647973"/>
                  </a:lnTo>
                  <a:lnTo>
                    <a:pt x="60578" y="121157"/>
                  </a:lnTo>
                  <a:lnTo>
                    <a:pt x="0" y="121157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33448" y="2618556"/>
            <a:ext cx="4462780" cy="2698115"/>
            <a:chOff x="1633448" y="2618556"/>
            <a:chExt cx="446278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3448" y="3919456"/>
              <a:ext cx="357446" cy="75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121157" y="0"/>
                  </a:moveTo>
                  <a:lnTo>
                    <a:pt x="0" y="121157"/>
                  </a:lnTo>
                  <a:lnTo>
                    <a:pt x="60578" y="121157"/>
                  </a:lnTo>
                  <a:lnTo>
                    <a:pt x="60578" y="647966"/>
                  </a:lnTo>
                  <a:lnTo>
                    <a:pt x="181737" y="647966"/>
                  </a:lnTo>
                  <a:lnTo>
                    <a:pt x="181737" y="121157"/>
                  </a:lnTo>
                  <a:lnTo>
                    <a:pt x="242315" y="121157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2592" y="3941457"/>
              <a:ext cx="242570" cy="648335"/>
            </a:xfrm>
            <a:custGeom>
              <a:avLst/>
              <a:gdLst/>
              <a:ahLst/>
              <a:cxnLst/>
              <a:rect l="l" t="t" r="r" b="b"/>
              <a:pathLst>
                <a:path w="242569" h="648335">
                  <a:moveTo>
                    <a:pt x="0" y="121157"/>
                  </a:moveTo>
                  <a:lnTo>
                    <a:pt x="121157" y="0"/>
                  </a:lnTo>
                  <a:lnTo>
                    <a:pt x="242315" y="121157"/>
                  </a:lnTo>
                  <a:lnTo>
                    <a:pt x="181736" y="121157"/>
                  </a:lnTo>
                  <a:lnTo>
                    <a:pt x="181736" y="647973"/>
                  </a:lnTo>
                  <a:lnTo>
                    <a:pt x="60578" y="647973"/>
                  </a:lnTo>
                  <a:lnTo>
                    <a:pt x="60578" y="121157"/>
                  </a:lnTo>
                  <a:lnTo>
                    <a:pt x="0" y="121157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58632" y="2265218"/>
            <a:ext cx="4537710" cy="3051175"/>
            <a:chOff x="1558632" y="2265218"/>
            <a:chExt cx="4537710" cy="305117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8632" y="2265218"/>
              <a:ext cx="752302" cy="552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0931" y="2294318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4">
                  <a:moveTo>
                    <a:pt x="429882" y="0"/>
                  </a:moveTo>
                  <a:lnTo>
                    <a:pt x="429882" y="109029"/>
                  </a:lnTo>
                  <a:lnTo>
                    <a:pt x="0" y="109029"/>
                  </a:lnTo>
                  <a:lnTo>
                    <a:pt x="0" y="327113"/>
                  </a:lnTo>
                  <a:lnTo>
                    <a:pt x="429882" y="327113"/>
                  </a:lnTo>
                  <a:lnTo>
                    <a:pt x="429882" y="436156"/>
                  </a:lnTo>
                  <a:lnTo>
                    <a:pt x="647966" y="218071"/>
                  </a:lnTo>
                  <a:lnTo>
                    <a:pt x="42988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10924" y="2294318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4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5872" y="4339243"/>
              <a:ext cx="752302" cy="552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5796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71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5802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095" y="127507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5872" y="4339243"/>
              <a:ext cx="752302" cy="552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5796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71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5802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5872" y="4339243"/>
              <a:ext cx="752302" cy="552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5796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71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5802" y="436626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3291839"/>
              <a:ext cx="752302" cy="54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51860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84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1866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3291839"/>
              <a:ext cx="752302" cy="54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51860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84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1866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43269" y="19532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96018" y="23921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4187" y="31937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3257" y="29103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75993" y="4111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16144" y="3836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4230" y="1891474"/>
            <a:ext cx="2293620" cy="2176145"/>
          </a:xfrm>
          <a:custGeom>
            <a:avLst/>
            <a:gdLst/>
            <a:ahLst/>
            <a:cxnLst/>
            <a:rect l="l" t="t" r="r" b="b"/>
            <a:pathLst>
              <a:path w="2293620" h="2176145">
                <a:moveTo>
                  <a:pt x="633310" y="421627"/>
                </a:moveTo>
                <a:lnTo>
                  <a:pt x="607606" y="393509"/>
                </a:lnTo>
                <a:lnTo>
                  <a:pt x="71501" y="883691"/>
                </a:lnTo>
                <a:lnTo>
                  <a:pt x="45783" y="855573"/>
                </a:lnTo>
                <a:lnTo>
                  <a:pt x="0" y="974877"/>
                </a:lnTo>
                <a:lnTo>
                  <a:pt x="122923" y="939927"/>
                </a:lnTo>
                <a:lnTo>
                  <a:pt x="108966" y="924661"/>
                </a:lnTo>
                <a:lnTo>
                  <a:pt x="97205" y="911809"/>
                </a:lnTo>
                <a:lnTo>
                  <a:pt x="633310" y="421627"/>
                </a:lnTo>
                <a:close/>
              </a:path>
              <a:path w="2293620" h="2176145">
                <a:moveTo>
                  <a:pt x="1095832" y="1434007"/>
                </a:moveTo>
                <a:lnTo>
                  <a:pt x="195884" y="1182128"/>
                </a:lnTo>
                <a:lnTo>
                  <a:pt x="197319" y="1176985"/>
                </a:lnTo>
                <a:lnTo>
                  <a:pt x="206159" y="1145438"/>
                </a:lnTo>
                <a:lnTo>
                  <a:pt x="80683" y="1169657"/>
                </a:lnTo>
                <a:lnTo>
                  <a:pt x="175348" y="1255496"/>
                </a:lnTo>
                <a:lnTo>
                  <a:pt x="185610" y="1218819"/>
                </a:lnTo>
                <a:lnTo>
                  <a:pt x="1085557" y="1470698"/>
                </a:lnTo>
                <a:lnTo>
                  <a:pt x="1095832" y="1434007"/>
                </a:lnTo>
                <a:close/>
              </a:path>
              <a:path w="2293620" h="2176145">
                <a:moveTo>
                  <a:pt x="1184846" y="1660601"/>
                </a:moveTo>
                <a:lnTo>
                  <a:pt x="1157897" y="1633664"/>
                </a:lnTo>
                <a:lnTo>
                  <a:pt x="710082" y="2081479"/>
                </a:lnTo>
                <a:lnTo>
                  <a:pt x="683145" y="2054529"/>
                </a:lnTo>
                <a:lnTo>
                  <a:pt x="642734" y="2175764"/>
                </a:lnTo>
                <a:lnTo>
                  <a:pt x="763968" y="2135352"/>
                </a:lnTo>
                <a:lnTo>
                  <a:pt x="750493" y="2121890"/>
                </a:lnTo>
                <a:lnTo>
                  <a:pt x="737031" y="2108416"/>
                </a:lnTo>
                <a:lnTo>
                  <a:pt x="1184846" y="1660601"/>
                </a:lnTo>
                <a:close/>
              </a:path>
              <a:path w="2293620" h="2176145">
                <a:moveTo>
                  <a:pt x="1188656" y="1249565"/>
                </a:moveTo>
                <a:lnTo>
                  <a:pt x="880541" y="583971"/>
                </a:lnTo>
                <a:lnTo>
                  <a:pt x="915111" y="567969"/>
                </a:lnTo>
                <a:lnTo>
                  <a:pt x="913511" y="566686"/>
                </a:lnTo>
                <a:lnTo>
                  <a:pt x="815238" y="488251"/>
                </a:lnTo>
                <a:lnTo>
                  <a:pt x="811390" y="615975"/>
                </a:lnTo>
                <a:lnTo>
                  <a:pt x="845959" y="599973"/>
                </a:lnTo>
                <a:lnTo>
                  <a:pt x="1154087" y="1265580"/>
                </a:lnTo>
                <a:lnTo>
                  <a:pt x="1188656" y="1249565"/>
                </a:lnTo>
                <a:close/>
              </a:path>
              <a:path w="2293620" h="2176145">
                <a:moveTo>
                  <a:pt x="1369999" y="1049159"/>
                </a:moveTo>
                <a:lnTo>
                  <a:pt x="1335417" y="1065161"/>
                </a:lnTo>
                <a:lnTo>
                  <a:pt x="1027303" y="399567"/>
                </a:lnTo>
                <a:lnTo>
                  <a:pt x="992720" y="415569"/>
                </a:lnTo>
                <a:lnTo>
                  <a:pt x="1300848" y="1081176"/>
                </a:lnTo>
                <a:lnTo>
                  <a:pt x="1266266" y="1097178"/>
                </a:lnTo>
                <a:lnTo>
                  <a:pt x="1366151" y="1176896"/>
                </a:lnTo>
                <a:lnTo>
                  <a:pt x="1368513" y="1098461"/>
                </a:lnTo>
                <a:lnTo>
                  <a:pt x="1369999" y="1049159"/>
                </a:lnTo>
                <a:close/>
              </a:path>
              <a:path w="2293620" h="2176145">
                <a:moveTo>
                  <a:pt x="2199538" y="631532"/>
                </a:moveTo>
                <a:lnTo>
                  <a:pt x="1203972" y="237172"/>
                </a:lnTo>
                <a:lnTo>
                  <a:pt x="1206754" y="230162"/>
                </a:lnTo>
                <a:lnTo>
                  <a:pt x="1218006" y="201752"/>
                </a:lnTo>
                <a:lnTo>
                  <a:pt x="1090688" y="212788"/>
                </a:lnTo>
                <a:lnTo>
                  <a:pt x="1175905" y="308013"/>
                </a:lnTo>
                <a:lnTo>
                  <a:pt x="1189939" y="272592"/>
                </a:lnTo>
                <a:lnTo>
                  <a:pt x="2185505" y="666953"/>
                </a:lnTo>
                <a:lnTo>
                  <a:pt x="2199538" y="631532"/>
                </a:lnTo>
                <a:close/>
              </a:path>
              <a:path w="2293620" h="2176145">
                <a:moveTo>
                  <a:pt x="2273211" y="454469"/>
                </a:moveTo>
                <a:lnTo>
                  <a:pt x="2260384" y="441363"/>
                </a:lnTo>
                <a:lnTo>
                  <a:pt x="2183841" y="363118"/>
                </a:lnTo>
                <a:lnTo>
                  <a:pt x="2171395" y="399135"/>
                </a:lnTo>
                <a:lnTo>
                  <a:pt x="1016228" y="0"/>
                </a:lnTo>
                <a:lnTo>
                  <a:pt x="1003795" y="36017"/>
                </a:lnTo>
                <a:lnTo>
                  <a:pt x="2158949" y="435140"/>
                </a:lnTo>
                <a:lnTo>
                  <a:pt x="2146503" y="471157"/>
                </a:lnTo>
                <a:lnTo>
                  <a:pt x="2273211" y="454469"/>
                </a:lnTo>
                <a:close/>
              </a:path>
              <a:path w="2293620" h="2176145">
                <a:moveTo>
                  <a:pt x="2282774" y="860501"/>
                </a:moveTo>
                <a:lnTo>
                  <a:pt x="2263635" y="827544"/>
                </a:lnTo>
                <a:lnTo>
                  <a:pt x="1650212" y="1183703"/>
                </a:lnTo>
                <a:lnTo>
                  <a:pt x="1631086" y="1150759"/>
                </a:lnTo>
                <a:lnTo>
                  <a:pt x="1560931" y="1257579"/>
                </a:lnTo>
                <a:lnTo>
                  <a:pt x="1688477" y="1249603"/>
                </a:lnTo>
                <a:lnTo>
                  <a:pt x="1674888" y="1226223"/>
                </a:lnTo>
                <a:lnTo>
                  <a:pt x="1669338" y="1216660"/>
                </a:lnTo>
                <a:lnTo>
                  <a:pt x="2282774" y="860501"/>
                </a:lnTo>
                <a:close/>
              </a:path>
              <a:path w="2293620" h="2176145">
                <a:moveTo>
                  <a:pt x="2293328" y="1900301"/>
                </a:moveTo>
                <a:lnTo>
                  <a:pt x="2272182" y="1862048"/>
                </a:lnTo>
                <a:lnTo>
                  <a:pt x="2231504" y="1788464"/>
                </a:lnTo>
                <a:lnTo>
                  <a:pt x="2209927" y="1819859"/>
                </a:lnTo>
                <a:lnTo>
                  <a:pt x="1652397" y="1436649"/>
                </a:lnTo>
                <a:lnTo>
                  <a:pt x="1630819" y="1468043"/>
                </a:lnTo>
                <a:lnTo>
                  <a:pt x="2188349" y="1851266"/>
                </a:lnTo>
                <a:lnTo>
                  <a:pt x="2166759" y="1882660"/>
                </a:lnTo>
                <a:lnTo>
                  <a:pt x="2293328" y="190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degree </a:t>
            </a:r>
            <a:r>
              <a:rPr sz="2000" spc="-5" dirty="0">
                <a:latin typeface="Arial"/>
                <a:cs typeface="Arial"/>
              </a:rPr>
              <a:t>(# connected </a:t>
            </a:r>
            <a:r>
              <a:rPr sz="2000" dirty="0"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400" y="3291839"/>
              <a:ext cx="752302" cy="54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51860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4" y="0"/>
                  </a:moveTo>
                  <a:lnTo>
                    <a:pt x="429894" y="109042"/>
                  </a:lnTo>
                  <a:lnTo>
                    <a:pt x="0" y="109042"/>
                  </a:lnTo>
                  <a:lnTo>
                    <a:pt x="0" y="327113"/>
                  </a:lnTo>
                  <a:lnTo>
                    <a:pt x="429894" y="327113"/>
                  </a:lnTo>
                  <a:lnTo>
                    <a:pt x="429894" y="436156"/>
                  </a:lnTo>
                  <a:lnTo>
                    <a:pt x="647979" y="218084"/>
                  </a:lnTo>
                  <a:lnTo>
                    <a:pt x="42989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51866" y="3318306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938780"/>
            <a:chOff x="1878587" y="2618556"/>
            <a:chExt cx="4217670" cy="2938780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6361" y="5008422"/>
              <a:ext cx="752302" cy="54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8901" y="5034864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429895" y="109029"/>
                  </a:lnTo>
                  <a:lnTo>
                    <a:pt x="0" y="109029"/>
                  </a:lnTo>
                  <a:lnTo>
                    <a:pt x="0" y="327113"/>
                  </a:lnTo>
                  <a:lnTo>
                    <a:pt x="429895" y="327113"/>
                  </a:lnTo>
                  <a:lnTo>
                    <a:pt x="429895" y="436143"/>
                  </a:lnTo>
                  <a:lnTo>
                    <a:pt x="647979" y="218071"/>
                  </a:lnTo>
                  <a:lnTo>
                    <a:pt x="429895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8907" y="5034864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Breadth-First </a:t>
            </a:r>
            <a:r>
              <a:rPr spc="-310" dirty="0"/>
              <a:t>Search</a:t>
            </a:r>
            <a:r>
              <a:rPr spc="210" dirty="0"/>
              <a:t> </a:t>
            </a:r>
            <a:r>
              <a:rPr spc="-560" dirty="0"/>
              <a:t>(BFS)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938780"/>
            <a:chOff x="1878587" y="2618556"/>
            <a:chExt cx="4217670" cy="2938780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6361" y="5008422"/>
              <a:ext cx="752302" cy="54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8901" y="5034864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429895" y="109029"/>
                  </a:lnTo>
                  <a:lnTo>
                    <a:pt x="0" y="109029"/>
                  </a:lnTo>
                  <a:lnTo>
                    <a:pt x="0" y="327113"/>
                  </a:lnTo>
                  <a:lnTo>
                    <a:pt x="429895" y="327113"/>
                  </a:lnTo>
                  <a:lnTo>
                    <a:pt x="429895" y="436143"/>
                  </a:lnTo>
                  <a:lnTo>
                    <a:pt x="647979" y="218071"/>
                  </a:lnTo>
                  <a:lnTo>
                    <a:pt x="429895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8907" y="5034864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5">
                  <a:moveTo>
                    <a:pt x="429895" y="0"/>
                  </a:moveTo>
                  <a:lnTo>
                    <a:pt x="647973" y="218077"/>
                  </a:lnTo>
                  <a:lnTo>
                    <a:pt x="429895" y="436155"/>
                  </a:lnTo>
                  <a:lnTo>
                    <a:pt x="429895" y="327116"/>
                  </a:lnTo>
                  <a:lnTo>
                    <a:pt x="0" y="327116"/>
                  </a:lnTo>
                  <a:lnTo>
                    <a:pt x="0" y="109038"/>
                  </a:lnTo>
                  <a:lnTo>
                    <a:pt x="429895" y="109038"/>
                  </a:lnTo>
                  <a:lnTo>
                    <a:pt x="429895" y="0"/>
                  </a:lnTo>
                  <a:close/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37702" y="5906767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latin typeface="Arial"/>
                <a:cs typeface="Arial"/>
              </a:rPr>
              <a:t>{A </a:t>
            </a:r>
            <a:r>
              <a:rPr sz="3600" spc="-605" dirty="0">
                <a:latin typeface="Arial"/>
                <a:cs typeface="Arial"/>
              </a:rPr>
              <a:t>B S </a:t>
            </a:r>
            <a:r>
              <a:rPr sz="3600" spc="-430" dirty="0">
                <a:latin typeface="Arial"/>
                <a:cs typeface="Arial"/>
              </a:rPr>
              <a:t>C </a:t>
            </a:r>
            <a:r>
              <a:rPr sz="3600" spc="-25" dirty="0">
                <a:latin typeface="Arial"/>
                <a:cs typeface="Arial"/>
              </a:rPr>
              <a:t>G </a:t>
            </a:r>
            <a:r>
              <a:rPr sz="3600" spc="-430" dirty="0">
                <a:latin typeface="Arial"/>
                <a:cs typeface="Arial"/>
              </a:rPr>
              <a:t>D </a:t>
            </a:r>
            <a:r>
              <a:rPr sz="3600" spc="-825" dirty="0">
                <a:latin typeface="Arial"/>
                <a:cs typeface="Arial"/>
              </a:rPr>
              <a:t>E </a:t>
            </a:r>
            <a:r>
              <a:rPr sz="3600" spc="-625" dirty="0">
                <a:latin typeface="Arial"/>
                <a:cs typeface="Arial"/>
              </a:rPr>
              <a:t>F</a:t>
            </a:r>
            <a:r>
              <a:rPr sz="3600" spc="-300" dirty="0">
                <a:latin typeface="Arial"/>
                <a:cs typeface="Arial"/>
              </a:rPr>
              <a:t> </a:t>
            </a:r>
            <a:r>
              <a:rPr sz="3600" spc="-215" dirty="0">
                <a:latin typeface="Arial"/>
                <a:cs typeface="Arial"/>
              </a:rPr>
              <a:t>H}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87060" y="5879068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 B S C G   D E  F 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4051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Tree </a:t>
            </a:r>
            <a:r>
              <a:rPr spc="-15" dirty="0"/>
              <a:t>after </a:t>
            </a:r>
            <a:r>
              <a:rPr spc="-745" dirty="0"/>
              <a:t>BFS</a:t>
            </a:r>
            <a:r>
              <a:rPr spc="-555" dirty="0"/>
              <a:t> </a:t>
            </a:r>
            <a:r>
              <a:rPr spc="-32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3062427" y="390377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1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3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1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6031" y="39407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6494" y="3938244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1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3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1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5966" y="3975201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6494" y="520494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3"/>
                </a:lnTo>
                <a:lnTo>
                  <a:pt x="13663" y="393808"/>
                </a:lnTo>
                <a:lnTo>
                  <a:pt x="29994" y="434373"/>
                </a:lnTo>
                <a:lnTo>
                  <a:pt x="51992" y="471937"/>
                </a:lnTo>
                <a:lnTo>
                  <a:pt x="79158" y="506025"/>
                </a:lnTo>
                <a:lnTo>
                  <a:pt x="110992" y="536166"/>
                </a:lnTo>
                <a:lnTo>
                  <a:pt x="146996" y="561887"/>
                </a:lnTo>
                <a:lnTo>
                  <a:pt x="186669" y="582715"/>
                </a:lnTo>
                <a:lnTo>
                  <a:pt x="229514" y="598177"/>
                </a:lnTo>
                <a:lnTo>
                  <a:pt x="275030" y="607802"/>
                </a:lnTo>
                <a:lnTo>
                  <a:pt x="322719" y="611115"/>
                </a:lnTo>
                <a:lnTo>
                  <a:pt x="370408" y="607802"/>
                </a:lnTo>
                <a:lnTo>
                  <a:pt x="415924" y="598177"/>
                </a:lnTo>
                <a:lnTo>
                  <a:pt x="458769" y="582715"/>
                </a:lnTo>
                <a:lnTo>
                  <a:pt x="498443" y="561887"/>
                </a:lnTo>
                <a:lnTo>
                  <a:pt x="534446" y="536166"/>
                </a:lnTo>
                <a:lnTo>
                  <a:pt x="566281" y="506025"/>
                </a:lnTo>
                <a:lnTo>
                  <a:pt x="593446" y="471937"/>
                </a:lnTo>
                <a:lnTo>
                  <a:pt x="615444" y="434373"/>
                </a:lnTo>
                <a:lnTo>
                  <a:pt x="631775" y="393808"/>
                </a:lnTo>
                <a:lnTo>
                  <a:pt x="641940" y="350713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098" y="5241887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31348" y="268154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3" y="598174"/>
                </a:lnTo>
                <a:lnTo>
                  <a:pt x="458767" y="582711"/>
                </a:lnTo>
                <a:lnTo>
                  <a:pt x="498439" y="561884"/>
                </a:lnTo>
                <a:lnTo>
                  <a:pt x="534441" y="536163"/>
                </a:lnTo>
                <a:lnTo>
                  <a:pt x="566274" y="506022"/>
                </a:lnTo>
                <a:lnTo>
                  <a:pt x="593438" y="471934"/>
                </a:lnTo>
                <a:lnTo>
                  <a:pt x="615434" y="434371"/>
                </a:lnTo>
                <a:lnTo>
                  <a:pt x="631764" y="393806"/>
                </a:lnTo>
                <a:lnTo>
                  <a:pt x="641927" y="350712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4" y="217311"/>
                </a:lnTo>
                <a:lnTo>
                  <a:pt x="615434" y="176744"/>
                </a:lnTo>
                <a:lnTo>
                  <a:pt x="593438" y="139180"/>
                </a:lnTo>
                <a:lnTo>
                  <a:pt x="566274" y="105090"/>
                </a:lnTo>
                <a:lnTo>
                  <a:pt x="534441" y="74949"/>
                </a:lnTo>
                <a:lnTo>
                  <a:pt x="498439" y="49227"/>
                </a:lnTo>
                <a:lnTo>
                  <a:pt x="458767" y="28399"/>
                </a:lnTo>
                <a:lnTo>
                  <a:pt x="415923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425" y="2718498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8962" y="5296598"/>
            <a:ext cx="1590040" cy="611505"/>
          </a:xfrm>
          <a:custGeom>
            <a:avLst/>
            <a:gdLst/>
            <a:ahLst/>
            <a:cxnLst/>
            <a:rect l="l" t="t" r="r" b="b"/>
            <a:pathLst>
              <a:path w="1590039" h="611504">
                <a:moveTo>
                  <a:pt x="645439" y="305574"/>
                </a:moveTo>
                <a:lnTo>
                  <a:pt x="641934" y="260413"/>
                </a:lnTo>
                <a:lnTo>
                  <a:pt x="631774" y="217322"/>
                </a:lnTo>
                <a:lnTo>
                  <a:pt x="615442" y="176745"/>
                </a:lnTo>
                <a:lnTo>
                  <a:pt x="593445" y="139192"/>
                </a:lnTo>
                <a:lnTo>
                  <a:pt x="566280" y="105092"/>
                </a:lnTo>
                <a:lnTo>
                  <a:pt x="534441" y="74955"/>
                </a:lnTo>
                <a:lnTo>
                  <a:pt x="498436" y="49237"/>
                </a:lnTo>
                <a:lnTo>
                  <a:pt x="458762" y="28409"/>
                </a:lnTo>
                <a:lnTo>
                  <a:pt x="415912" y="12941"/>
                </a:lnTo>
                <a:lnTo>
                  <a:pt x="370408" y="3314"/>
                </a:lnTo>
                <a:lnTo>
                  <a:pt x="322719" y="0"/>
                </a:lnTo>
                <a:lnTo>
                  <a:pt x="275018" y="3314"/>
                </a:lnTo>
                <a:lnTo>
                  <a:pt x="229514" y="12941"/>
                </a:lnTo>
                <a:lnTo>
                  <a:pt x="186664" y="28409"/>
                </a:lnTo>
                <a:lnTo>
                  <a:pt x="146989" y="49237"/>
                </a:lnTo>
                <a:lnTo>
                  <a:pt x="110985" y="74955"/>
                </a:lnTo>
                <a:lnTo>
                  <a:pt x="79146" y="105092"/>
                </a:lnTo>
                <a:lnTo>
                  <a:pt x="51981" y="139192"/>
                </a:lnTo>
                <a:lnTo>
                  <a:pt x="29984" y="176745"/>
                </a:lnTo>
                <a:lnTo>
                  <a:pt x="13652" y="217322"/>
                </a:lnTo>
                <a:lnTo>
                  <a:pt x="3492" y="260413"/>
                </a:lnTo>
                <a:lnTo>
                  <a:pt x="0" y="305574"/>
                </a:lnTo>
                <a:lnTo>
                  <a:pt x="3492" y="350723"/>
                </a:lnTo>
                <a:lnTo>
                  <a:pt x="13652" y="393827"/>
                </a:lnTo>
                <a:lnTo>
                  <a:pt x="29984" y="434390"/>
                </a:lnTo>
                <a:lnTo>
                  <a:pt x="51981" y="471957"/>
                </a:lnTo>
                <a:lnTo>
                  <a:pt x="79146" y="506044"/>
                </a:lnTo>
                <a:lnTo>
                  <a:pt x="110985" y="536181"/>
                </a:lnTo>
                <a:lnTo>
                  <a:pt x="146989" y="561898"/>
                </a:lnTo>
                <a:lnTo>
                  <a:pt x="186664" y="582726"/>
                </a:lnTo>
                <a:lnTo>
                  <a:pt x="229514" y="598195"/>
                </a:lnTo>
                <a:lnTo>
                  <a:pt x="275018" y="607822"/>
                </a:lnTo>
                <a:lnTo>
                  <a:pt x="322719" y="611124"/>
                </a:lnTo>
                <a:lnTo>
                  <a:pt x="370408" y="607822"/>
                </a:lnTo>
                <a:lnTo>
                  <a:pt x="415912" y="598195"/>
                </a:lnTo>
                <a:lnTo>
                  <a:pt x="458762" y="582726"/>
                </a:lnTo>
                <a:lnTo>
                  <a:pt x="498436" y="561898"/>
                </a:lnTo>
                <a:lnTo>
                  <a:pt x="534441" y="536181"/>
                </a:lnTo>
                <a:lnTo>
                  <a:pt x="566280" y="506044"/>
                </a:lnTo>
                <a:lnTo>
                  <a:pt x="593445" y="471957"/>
                </a:lnTo>
                <a:lnTo>
                  <a:pt x="615442" y="434390"/>
                </a:lnTo>
                <a:lnTo>
                  <a:pt x="631774" y="393827"/>
                </a:lnTo>
                <a:lnTo>
                  <a:pt x="641934" y="350723"/>
                </a:lnTo>
                <a:lnTo>
                  <a:pt x="645439" y="305574"/>
                </a:lnTo>
                <a:close/>
              </a:path>
              <a:path w="1590039" h="611504">
                <a:moveTo>
                  <a:pt x="1589760" y="305574"/>
                </a:moveTo>
                <a:lnTo>
                  <a:pt x="1586255" y="260413"/>
                </a:lnTo>
                <a:lnTo>
                  <a:pt x="1576095" y="217322"/>
                </a:lnTo>
                <a:lnTo>
                  <a:pt x="1559763" y="176745"/>
                </a:lnTo>
                <a:lnTo>
                  <a:pt x="1537766" y="139192"/>
                </a:lnTo>
                <a:lnTo>
                  <a:pt x="1510601" y="105092"/>
                </a:lnTo>
                <a:lnTo>
                  <a:pt x="1478762" y="74955"/>
                </a:lnTo>
                <a:lnTo>
                  <a:pt x="1442758" y="49237"/>
                </a:lnTo>
                <a:lnTo>
                  <a:pt x="1403083" y="28409"/>
                </a:lnTo>
                <a:lnTo>
                  <a:pt x="1360233" y="12941"/>
                </a:lnTo>
                <a:lnTo>
                  <a:pt x="1314729" y="3314"/>
                </a:lnTo>
                <a:lnTo>
                  <a:pt x="1267040" y="0"/>
                </a:lnTo>
                <a:lnTo>
                  <a:pt x="1219339" y="3314"/>
                </a:lnTo>
                <a:lnTo>
                  <a:pt x="1173835" y="12941"/>
                </a:lnTo>
                <a:lnTo>
                  <a:pt x="1130985" y="28409"/>
                </a:lnTo>
                <a:lnTo>
                  <a:pt x="1091311" y="49237"/>
                </a:lnTo>
                <a:lnTo>
                  <a:pt x="1055306" y="74955"/>
                </a:lnTo>
                <a:lnTo>
                  <a:pt x="1023467" y="105092"/>
                </a:lnTo>
                <a:lnTo>
                  <a:pt x="996302" y="139192"/>
                </a:lnTo>
                <a:lnTo>
                  <a:pt x="974305" y="176745"/>
                </a:lnTo>
                <a:lnTo>
                  <a:pt x="957973" y="217322"/>
                </a:lnTo>
                <a:lnTo>
                  <a:pt x="947813" y="260413"/>
                </a:lnTo>
                <a:lnTo>
                  <a:pt x="944321" y="305574"/>
                </a:lnTo>
                <a:lnTo>
                  <a:pt x="947813" y="350723"/>
                </a:lnTo>
                <a:lnTo>
                  <a:pt x="957973" y="393827"/>
                </a:lnTo>
                <a:lnTo>
                  <a:pt x="974305" y="434390"/>
                </a:lnTo>
                <a:lnTo>
                  <a:pt x="996302" y="471957"/>
                </a:lnTo>
                <a:lnTo>
                  <a:pt x="1023467" y="506044"/>
                </a:lnTo>
                <a:lnTo>
                  <a:pt x="1055306" y="536181"/>
                </a:lnTo>
                <a:lnTo>
                  <a:pt x="1091311" y="561898"/>
                </a:lnTo>
                <a:lnTo>
                  <a:pt x="1130985" y="582726"/>
                </a:lnTo>
                <a:lnTo>
                  <a:pt x="1173835" y="598195"/>
                </a:lnTo>
                <a:lnTo>
                  <a:pt x="1219339" y="607822"/>
                </a:lnTo>
                <a:lnTo>
                  <a:pt x="1267040" y="611124"/>
                </a:lnTo>
                <a:lnTo>
                  <a:pt x="1314729" y="607822"/>
                </a:lnTo>
                <a:lnTo>
                  <a:pt x="1360233" y="598195"/>
                </a:lnTo>
                <a:lnTo>
                  <a:pt x="1403083" y="582726"/>
                </a:lnTo>
                <a:lnTo>
                  <a:pt x="1442758" y="561898"/>
                </a:lnTo>
                <a:lnTo>
                  <a:pt x="1478762" y="536181"/>
                </a:lnTo>
                <a:lnTo>
                  <a:pt x="1510601" y="506044"/>
                </a:lnTo>
                <a:lnTo>
                  <a:pt x="1537766" y="471957"/>
                </a:lnTo>
                <a:lnTo>
                  <a:pt x="1559763" y="434390"/>
                </a:lnTo>
                <a:lnTo>
                  <a:pt x="1576095" y="393827"/>
                </a:lnTo>
                <a:lnTo>
                  <a:pt x="1586255" y="350723"/>
                </a:lnTo>
                <a:lnTo>
                  <a:pt x="1589760" y="305574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2566" y="5333555"/>
            <a:ext cx="1175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</a:tabLst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4522" y="529659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1"/>
                </a:lnTo>
                <a:lnTo>
                  <a:pt x="51992" y="139180"/>
                </a:lnTo>
                <a:lnTo>
                  <a:pt x="29994" y="176745"/>
                </a:lnTo>
                <a:lnTo>
                  <a:pt x="13663" y="217312"/>
                </a:lnTo>
                <a:lnTo>
                  <a:pt x="3499" y="260410"/>
                </a:lnTo>
                <a:lnTo>
                  <a:pt x="0" y="305564"/>
                </a:lnTo>
                <a:lnTo>
                  <a:pt x="3499" y="350717"/>
                </a:lnTo>
                <a:lnTo>
                  <a:pt x="13663" y="393814"/>
                </a:lnTo>
                <a:lnTo>
                  <a:pt x="29994" y="434380"/>
                </a:lnTo>
                <a:lnTo>
                  <a:pt x="51992" y="471945"/>
                </a:lnTo>
                <a:lnTo>
                  <a:pt x="79158" y="506034"/>
                </a:lnTo>
                <a:lnTo>
                  <a:pt x="110992" y="536175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3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5"/>
                </a:lnTo>
                <a:lnTo>
                  <a:pt x="566281" y="506034"/>
                </a:lnTo>
                <a:lnTo>
                  <a:pt x="593446" y="471945"/>
                </a:lnTo>
                <a:lnTo>
                  <a:pt x="615444" y="434380"/>
                </a:lnTo>
                <a:lnTo>
                  <a:pt x="631775" y="393814"/>
                </a:lnTo>
                <a:lnTo>
                  <a:pt x="641940" y="350717"/>
                </a:lnTo>
                <a:lnTo>
                  <a:pt x="645439" y="305564"/>
                </a:lnTo>
                <a:lnTo>
                  <a:pt x="641940" y="260410"/>
                </a:lnTo>
                <a:lnTo>
                  <a:pt x="631775" y="217312"/>
                </a:lnTo>
                <a:lnTo>
                  <a:pt x="615444" y="176745"/>
                </a:lnTo>
                <a:lnTo>
                  <a:pt x="593446" y="139180"/>
                </a:lnTo>
                <a:lnTo>
                  <a:pt x="566281" y="105091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02733" y="5333555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6775" y="2659430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4"/>
                </a:lnTo>
                <a:lnTo>
                  <a:pt x="370395" y="607810"/>
                </a:lnTo>
                <a:lnTo>
                  <a:pt x="415912" y="598186"/>
                </a:lnTo>
                <a:lnTo>
                  <a:pt x="458756" y="582724"/>
                </a:lnTo>
                <a:lnTo>
                  <a:pt x="498430" y="561896"/>
                </a:lnTo>
                <a:lnTo>
                  <a:pt x="534434" y="536174"/>
                </a:lnTo>
                <a:lnTo>
                  <a:pt x="566268" y="506033"/>
                </a:lnTo>
                <a:lnTo>
                  <a:pt x="593434" y="471943"/>
                </a:lnTo>
                <a:lnTo>
                  <a:pt x="615432" y="434379"/>
                </a:lnTo>
                <a:lnTo>
                  <a:pt x="631762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2" y="217311"/>
                </a:lnTo>
                <a:lnTo>
                  <a:pt x="615432" y="176744"/>
                </a:lnTo>
                <a:lnTo>
                  <a:pt x="593434" y="139180"/>
                </a:lnTo>
                <a:lnTo>
                  <a:pt x="566268" y="105090"/>
                </a:lnTo>
                <a:lnTo>
                  <a:pt x="534434" y="74949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0852" y="2696387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7529" y="1590700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5">
                <a:moveTo>
                  <a:pt x="322706" y="0"/>
                </a:moveTo>
                <a:lnTo>
                  <a:pt x="275021" y="3313"/>
                </a:lnTo>
                <a:lnTo>
                  <a:pt x="229507" y="12937"/>
                </a:lnTo>
                <a:lnTo>
                  <a:pt x="186664" y="28399"/>
                </a:lnTo>
                <a:lnTo>
                  <a:pt x="146992" y="49227"/>
                </a:lnTo>
                <a:lnTo>
                  <a:pt x="110990" y="74949"/>
                </a:lnTo>
                <a:lnTo>
                  <a:pt x="79156" y="105090"/>
                </a:lnTo>
                <a:lnTo>
                  <a:pt x="51991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1" y="471943"/>
                </a:lnTo>
                <a:lnTo>
                  <a:pt x="79156" y="506033"/>
                </a:lnTo>
                <a:lnTo>
                  <a:pt x="110990" y="536174"/>
                </a:lnTo>
                <a:lnTo>
                  <a:pt x="146992" y="561896"/>
                </a:lnTo>
                <a:lnTo>
                  <a:pt x="186664" y="582724"/>
                </a:lnTo>
                <a:lnTo>
                  <a:pt x="229507" y="598186"/>
                </a:lnTo>
                <a:lnTo>
                  <a:pt x="275021" y="607810"/>
                </a:lnTo>
                <a:lnTo>
                  <a:pt x="322706" y="611124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91133" y="1627657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31720" y="2177929"/>
            <a:ext cx="3121660" cy="3200400"/>
            <a:chOff x="2331720" y="2177929"/>
            <a:chExt cx="3121660" cy="3200400"/>
          </a:xfrm>
        </p:grpSpPr>
        <p:sp>
          <p:nvSpPr>
            <p:cNvPr id="20" name="object 20"/>
            <p:cNvSpPr/>
            <p:nvPr/>
          </p:nvSpPr>
          <p:spPr>
            <a:xfrm>
              <a:off x="3370808" y="2177929"/>
              <a:ext cx="1134686" cy="5860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0249" y="2201824"/>
              <a:ext cx="1034415" cy="480059"/>
            </a:xfrm>
            <a:custGeom>
              <a:avLst/>
              <a:gdLst/>
              <a:ahLst/>
              <a:cxnLst/>
              <a:rect l="l" t="t" r="r" b="b"/>
              <a:pathLst>
                <a:path w="1034414" h="480060">
                  <a:moveTo>
                    <a:pt x="0" y="0"/>
                  </a:moveTo>
                  <a:lnTo>
                    <a:pt x="1033819" y="479716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3407" y="3266907"/>
              <a:ext cx="1172094" cy="719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85158" y="3292652"/>
              <a:ext cx="1069340" cy="611505"/>
            </a:xfrm>
            <a:custGeom>
              <a:avLst/>
              <a:gdLst/>
              <a:ahLst/>
              <a:cxnLst/>
              <a:rect l="l" t="t" r="r" b="b"/>
              <a:pathLst>
                <a:path w="1069339" h="611504">
                  <a:moveTo>
                    <a:pt x="1068909" y="0"/>
                  </a:moveTo>
                  <a:lnTo>
                    <a:pt x="0" y="611119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1591" y="3271057"/>
              <a:ext cx="1047403" cy="7523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067" y="3292652"/>
              <a:ext cx="945515" cy="645795"/>
            </a:xfrm>
            <a:custGeom>
              <a:avLst/>
              <a:gdLst/>
              <a:ahLst/>
              <a:cxnLst/>
              <a:rect l="l" t="t" r="r" b="b"/>
              <a:pathLst>
                <a:path w="945514" h="645795">
                  <a:moveTo>
                    <a:pt x="0" y="0"/>
                  </a:moveTo>
                  <a:lnTo>
                    <a:pt x="945153" y="645589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1720" y="4493030"/>
              <a:ext cx="1105592" cy="8853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1677" y="4514900"/>
              <a:ext cx="1003935" cy="782320"/>
            </a:xfrm>
            <a:custGeom>
              <a:avLst/>
              <a:gdLst/>
              <a:ahLst/>
              <a:cxnLst/>
              <a:rect l="l" t="t" r="r" b="b"/>
              <a:pathLst>
                <a:path w="1003935" h="782320">
                  <a:moveTo>
                    <a:pt x="1003469" y="0"/>
                  </a:moveTo>
                  <a:lnTo>
                    <a:pt x="0" y="781705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1062" y="4497190"/>
              <a:ext cx="170411" cy="8769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26001" y="4514900"/>
              <a:ext cx="59690" cy="782320"/>
            </a:xfrm>
            <a:custGeom>
              <a:avLst/>
              <a:gdLst/>
              <a:ahLst/>
              <a:cxnLst/>
              <a:rect l="l" t="t" r="r" b="b"/>
              <a:pathLst>
                <a:path w="59689" h="782320">
                  <a:moveTo>
                    <a:pt x="59145" y="0"/>
                  </a:moveTo>
                  <a:lnTo>
                    <a:pt x="0" y="781705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3407" y="4493030"/>
              <a:ext cx="1325880" cy="8853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85147" y="4514900"/>
              <a:ext cx="1222375" cy="782320"/>
            </a:xfrm>
            <a:custGeom>
              <a:avLst/>
              <a:gdLst/>
              <a:ahLst/>
              <a:cxnLst/>
              <a:rect l="l" t="t" r="r" b="b"/>
              <a:pathLst>
                <a:path w="1222375" h="782320">
                  <a:moveTo>
                    <a:pt x="0" y="0"/>
                  </a:moveTo>
                  <a:lnTo>
                    <a:pt x="1222089" y="781705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5087" y="4534588"/>
              <a:ext cx="108065" cy="7439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99214" y="4549368"/>
              <a:ext cx="0" cy="655955"/>
            </a:xfrm>
            <a:custGeom>
              <a:avLst/>
              <a:gdLst/>
              <a:ahLst/>
              <a:cxnLst/>
              <a:rect l="l" t="t" r="r" b="b"/>
              <a:pathLst>
                <a:path h="655954">
                  <a:moveTo>
                    <a:pt x="0" y="0"/>
                  </a:moveTo>
                  <a:lnTo>
                    <a:pt x="1" y="65557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60815" y="2177934"/>
              <a:ext cx="1109748" cy="5652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09490" y="2201824"/>
              <a:ext cx="1010919" cy="457834"/>
            </a:xfrm>
            <a:custGeom>
              <a:avLst/>
              <a:gdLst/>
              <a:ahLst/>
              <a:cxnLst/>
              <a:rect l="l" t="t" r="r" b="b"/>
              <a:pathLst>
                <a:path w="1010920" h="457835">
                  <a:moveTo>
                    <a:pt x="1010759" y="0"/>
                  </a:moveTo>
                  <a:lnTo>
                    <a:pt x="0" y="45760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3670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/>
              <a:t>BFS </a:t>
            </a:r>
            <a:r>
              <a:rPr spc="-290" dirty="0"/>
              <a:t>running</a:t>
            </a:r>
            <a:r>
              <a:rPr spc="-300" dirty="0"/>
              <a:t> </a:t>
            </a:r>
            <a:r>
              <a:rPr spc="-26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162" y="2093595"/>
            <a:ext cx="7894955" cy="319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8800" marR="55880" indent="-5080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AutoNum type="arabicParenR"/>
              <a:tabLst>
                <a:tab pos="564515" algn="l"/>
                <a:tab pos="565150" algn="l"/>
              </a:tabLst>
            </a:pPr>
            <a:r>
              <a:rPr sz="2900" spc="-10" dirty="0">
                <a:latin typeface="Arial"/>
                <a:cs typeface="Arial"/>
              </a:rPr>
              <a:t>If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155" dirty="0">
                <a:latin typeface="Arial"/>
                <a:cs typeface="Arial"/>
              </a:rPr>
              <a:t>represent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85" dirty="0">
                <a:latin typeface="Arial"/>
                <a:cs typeface="Arial"/>
              </a:rPr>
              <a:t>graph </a:t>
            </a:r>
            <a:r>
              <a:rPr sz="2900" spc="-20" dirty="0">
                <a:latin typeface="Arial"/>
                <a:cs typeface="Arial"/>
              </a:rPr>
              <a:t>G </a:t>
            </a:r>
            <a:r>
              <a:rPr sz="2900" spc="-80" dirty="0">
                <a:latin typeface="Arial"/>
                <a:cs typeface="Arial"/>
              </a:rPr>
              <a:t>by </a:t>
            </a:r>
            <a:r>
              <a:rPr sz="2900" spc="-135" dirty="0">
                <a:latin typeface="Arial"/>
                <a:cs typeface="Arial"/>
              </a:rPr>
              <a:t>adjacency </a:t>
            </a:r>
            <a:r>
              <a:rPr sz="2900" spc="-90" dirty="0">
                <a:latin typeface="Arial"/>
                <a:cs typeface="Arial"/>
              </a:rPr>
              <a:t>matrix  </a:t>
            </a:r>
            <a:r>
              <a:rPr sz="2900" spc="-220" dirty="0">
                <a:latin typeface="Arial"/>
                <a:cs typeface="Arial"/>
              </a:rPr>
              <a:t>then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195" dirty="0">
                <a:latin typeface="Arial"/>
                <a:cs typeface="Arial"/>
              </a:rPr>
              <a:t>running </a:t>
            </a:r>
            <a:r>
              <a:rPr sz="2900" spc="-170" dirty="0">
                <a:latin typeface="Arial"/>
                <a:cs typeface="Arial"/>
              </a:rPr>
              <a:t>time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490" dirty="0">
                <a:latin typeface="Arial"/>
                <a:cs typeface="Arial"/>
              </a:rPr>
              <a:t>BFS </a:t>
            </a:r>
            <a:r>
              <a:rPr sz="2900" spc="-120" dirty="0">
                <a:latin typeface="Arial"/>
                <a:cs typeface="Arial"/>
              </a:rPr>
              <a:t>algorithm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225" dirty="0">
                <a:latin typeface="Arial"/>
                <a:cs typeface="Arial"/>
              </a:rPr>
              <a:t>O(n</a:t>
            </a:r>
            <a:r>
              <a:rPr sz="2700" spc="-337" baseline="49382" dirty="0">
                <a:latin typeface="Arial"/>
                <a:cs typeface="Arial"/>
              </a:rPr>
              <a:t>2 </a:t>
            </a:r>
            <a:r>
              <a:rPr sz="2900" spc="-175" dirty="0">
                <a:latin typeface="Arial"/>
                <a:cs typeface="Arial"/>
              </a:rPr>
              <a:t>),  </a:t>
            </a:r>
            <a:r>
              <a:rPr sz="2900" spc="-170" dirty="0">
                <a:latin typeface="Arial"/>
                <a:cs typeface="Arial"/>
              </a:rPr>
              <a:t>where </a:t>
            </a:r>
            <a:r>
              <a:rPr sz="2900" spc="-345" dirty="0">
                <a:latin typeface="Arial"/>
                <a:cs typeface="Arial"/>
              </a:rPr>
              <a:t>n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405" dirty="0">
                <a:latin typeface="Arial"/>
                <a:cs typeface="Arial"/>
              </a:rPr>
              <a:t> </a:t>
            </a:r>
            <a:r>
              <a:rPr sz="2900" spc="-229" dirty="0">
                <a:latin typeface="Arial"/>
                <a:cs typeface="Arial"/>
              </a:rPr>
              <a:t>nodes.</a:t>
            </a:r>
            <a:endParaRPr sz="2900" dirty="0">
              <a:latin typeface="Arial"/>
              <a:cs typeface="Arial"/>
            </a:endParaRPr>
          </a:p>
          <a:p>
            <a:pPr marL="558800" marR="151130" indent="-508000">
              <a:lnSpc>
                <a:spcPct val="99600"/>
              </a:lnSpc>
              <a:spcBef>
                <a:spcPts val="735"/>
              </a:spcBef>
              <a:buClr>
                <a:srgbClr val="DD8047"/>
              </a:buClr>
              <a:buSzPct val="60344"/>
              <a:buFont typeface="Arial"/>
              <a:buAutoNum type="arabicParenR"/>
              <a:tabLst>
                <a:tab pos="666115" algn="l"/>
                <a:tab pos="667385" algn="l"/>
              </a:tabLst>
            </a:pPr>
            <a:r>
              <a:rPr dirty="0"/>
              <a:t>	</a:t>
            </a:r>
            <a:r>
              <a:rPr sz="2900" spc="-10" dirty="0">
                <a:latin typeface="Arial"/>
                <a:cs typeface="Arial"/>
              </a:rPr>
              <a:t>If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155" dirty="0">
                <a:latin typeface="Arial"/>
                <a:cs typeface="Arial"/>
              </a:rPr>
              <a:t>represent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85" dirty="0">
                <a:latin typeface="Arial"/>
                <a:cs typeface="Arial"/>
              </a:rPr>
              <a:t>graph </a:t>
            </a:r>
            <a:r>
              <a:rPr sz="2900" spc="-20" dirty="0">
                <a:latin typeface="Arial"/>
                <a:cs typeface="Arial"/>
              </a:rPr>
              <a:t>G </a:t>
            </a:r>
            <a:r>
              <a:rPr sz="2900" spc="-80" dirty="0">
                <a:latin typeface="Arial"/>
                <a:cs typeface="Arial"/>
              </a:rPr>
              <a:t>by </a:t>
            </a:r>
            <a:r>
              <a:rPr sz="2900" spc="-140" dirty="0">
                <a:latin typeface="Arial"/>
                <a:cs typeface="Arial"/>
              </a:rPr>
              <a:t>link </a:t>
            </a:r>
            <a:r>
              <a:rPr sz="2900" spc="-204" dirty="0">
                <a:latin typeface="Arial"/>
                <a:cs typeface="Arial"/>
              </a:rPr>
              <a:t>lists </a:t>
            </a:r>
            <a:r>
              <a:rPr sz="2900" spc="-220" dirty="0">
                <a:latin typeface="Arial"/>
                <a:cs typeface="Arial"/>
              </a:rPr>
              <a:t>then </a:t>
            </a:r>
            <a:r>
              <a:rPr sz="2900" spc="-180" dirty="0">
                <a:latin typeface="Arial"/>
                <a:cs typeface="Arial"/>
              </a:rPr>
              <a:t>the  </a:t>
            </a:r>
            <a:r>
              <a:rPr sz="2900" spc="-195" dirty="0">
                <a:latin typeface="Arial"/>
                <a:cs typeface="Arial"/>
              </a:rPr>
              <a:t>running </a:t>
            </a:r>
            <a:r>
              <a:rPr sz="2900" spc="-170" dirty="0">
                <a:latin typeface="Arial"/>
                <a:cs typeface="Arial"/>
              </a:rPr>
              <a:t>time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490" dirty="0">
                <a:latin typeface="Arial"/>
                <a:cs typeface="Arial"/>
              </a:rPr>
              <a:t>BFS </a:t>
            </a:r>
            <a:r>
              <a:rPr sz="2900" spc="-120" dirty="0">
                <a:latin typeface="Arial"/>
                <a:cs typeface="Arial"/>
              </a:rPr>
              <a:t>algorithm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229" dirty="0">
                <a:latin typeface="Arial"/>
                <a:cs typeface="Arial"/>
              </a:rPr>
              <a:t>O(m </a:t>
            </a:r>
            <a:r>
              <a:rPr sz="2900" spc="240" dirty="0">
                <a:latin typeface="Arial"/>
                <a:cs typeface="Arial"/>
              </a:rPr>
              <a:t>+ </a:t>
            </a:r>
            <a:r>
              <a:rPr sz="2900" spc="-235" dirty="0">
                <a:latin typeface="Arial"/>
                <a:cs typeface="Arial"/>
              </a:rPr>
              <a:t>n), </a:t>
            </a:r>
            <a:r>
              <a:rPr sz="2900" spc="-170" dirty="0">
                <a:latin typeface="Arial"/>
                <a:cs typeface="Arial"/>
              </a:rPr>
              <a:t>where  </a:t>
            </a:r>
            <a:r>
              <a:rPr sz="2900" spc="-484" dirty="0">
                <a:latin typeface="Arial"/>
                <a:cs typeface="Arial"/>
              </a:rPr>
              <a:t>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185" dirty="0">
                <a:latin typeface="Arial"/>
                <a:cs typeface="Arial"/>
              </a:rPr>
              <a:t>edges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345" dirty="0">
                <a:latin typeface="Arial"/>
                <a:cs typeface="Arial"/>
              </a:rPr>
              <a:t>n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  </a:t>
            </a:r>
            <a:r>
              <a:rPr sz="2900" spc="-229" dirty="0">
                <a:latin typeface="Arial"/>
                <a:cs typeface="Arial"/>
              </a:rPr>
              <a:t>nodes.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849" y="365971"/>
            <a:ext cx="7313940" cy="142444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00277">
              <a:spcBef>
                <a:spcPts val="268"/>
              </a:spcBef>
            </a:pPr>
            <a:r>
              <a:rPr lang="en-US" sz="2800" spc="30" dirty="0" smtClean="0">
                <a:solidFill>
                  <a:srgbClr val="0000FF"/>
                </a:solidFill>
                <a:latin typeface="LM Sans 12"/>
                <a:cs typeface="LM Sans 12"/>
              </a:rPr>
              <a:t>h/w: </a:t>
            </a:r>
            <a:r>
              <a:rPr sz="2800" spc="30" dirty="0" smtClean="0">
                <a:solidFill>
                  <a:srgbClr val="0000FF"/>
                </a:solidFill>
                <a:latin typeface="LM Sans 12"/>
                <a:cs typeface="LM Sans 12"/>
              </a:rPr>
              <a:t>BFS </a:t>
            </a:r>
            <a:r>
              <a:rPr sz="2800" spc="-30" dirty="0">
                <a:solidFill>
                  <a:srgbClr val="0000FF"/>
                </a:solidFill>
                <a:latin typeface="LM Sans 12"/>
                <a:cs typeface="LM Sans 12"/>
              </a:rPr>
              <a:t>Tree</a:t>
            </a:r>
            <a:r>
              <a:rPr sz="2800" spc="-10" dirty="0">
                <a:solidFill>
                  <a:srgbClr val="0000FF"/>
                </a:solidFill>
                <a:latin typeface="LM Sans 12"/>
                <a:cs typeface="LM Sans 12"/>
              </a:rPr>
              <a:t> </a:t>
            </a:r>
            <a:r>
              <a:rPr sz="2800" spc="30" dirty="0">
                <a:solidFill>
                  <a:srgbClr val="0000FF"/>
                </a:solidFill>
                <a:latin typeface="LM Sans 12"/>
                <a:cs typeface="LM Sans 12"/>
              </a:rPr>
              <a:t>Example</a:t>
            </a:r>
            <a:endParaRPr sz="2800" dirty="0">
              <a:latin typeface="LM Sans 12"/>
              <a:cs typeface="LM Sans 12"/>
            </a:endParaRPr>
          </a:p>
          <a:p>
            <a:pPr marL="25179">
              <a:spcBef>
                <a:spcPts val="2161"/>
              </a:spcBef>
            </a:pPr>
            <a:r>
              <a:rPr sz="2200" spc="-20" dirty="0">
                <a:latin typeface="LM Sans 10"/>
                <a:cs typeface="LM Sans 10"/>
              </a:rPr>
              <a:t>A BFS </a:t>
            </a:r>
            <a:r>
              <a:rPr sz="2200" spc="-10" dirty="0">
                <a:latin typeface="LM Sans 10"/>
                <a:cs typeface="LM Sans 10"/>
              </a:rPr>
              <a:t>traversal of </a:t>
            </a:r>
            <a:r>
              <a:rPr sz="2200" spc="-20" dirty="0">
                <a:latin typeface="LM Sans 10"/>
                <a:cs typeface="LM Sans 10"/>
              </a:rPr>
              <a:t>a graph </a:t>
            </a:r>
            <a:r>
              <a:rPr sz="2200" spc="-10" dirty="0">
                <a:latin typeface="LM Sans 10"/>
                <a:cs typeface="LM Sans 10"/>
              </a:rPr>
              <a:t>results in </a:t>
            </a:r>
            <a:r>
              <a:rPr sz="2200" spc="-20" dirty="0">
                <a:latin typeface="LM Sans 10"/>
                <a:cs typeface="LM Sans 10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LM Sans 10"/>
                <a:cs typeface="LM Sans 10"/>
              </a:rPr>
              <a:t>breadth</a:t>
            </a:r>
            <a:r>
              <a:rPr sz="2200" spc="-20" dirty="0">
                <a:solidFill>
                  <a:srgbClr val="FF0000"/>
                </a:solidFill>
                <a:latin typeface="LM Sans 10"/>
                <a:cs typeface="LM Sans 10"/>
              </a:rPr>
              <a:t>-first </a:t>
            </a:r>
            <a:r>
              <a:rPr sz="2200" spc="-30" dirty="0">
                <a:solidFill>
                  <a:srgbClr val="FF0000"/>
                </a:solidFill>
                <a:latin typeface="LM Sans 10"/>
                <a:cs typeface="LM Sans 10"/>
              </a:rPr>
              <a:t>search</a:t>
            </a:r>
            <a:r>
              <a:rPr sz="2200" spc="89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tree</a:t>
            </a:r>
            <a:r>
              <a:rPr sz="2200" spc="-10" dirty="0">
                <a:latin typeface="LM Sans 10"/>
                <a:cs typeface="LM Sans 10"/>
              </a:rPr>
              <a:t>: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2423" y="3460296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6356" y="3490472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2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5381" y="2328894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9316" y="2359070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1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8342" y="3460296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9" y="335116"/>
                </a:lnTo>
                <a:lnTo>
                  <a:pt x="125053" y="329663"/>
                </a:lnTo>
                <a:lnTo>
                  <a:pt x="84806" y="313304"/>
                </a:lnTo>
                <a:lnTo>
                  <a:pt x="49076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6" y="49075"/>
                </a:lnTo>
                <a:lnTo>
                  <a:pt x="84806" y="21811"/>
                </a:lnTo>
                <a:lnTo>
                  <a:pt x="125053" y="5452"/>
                </a:lnTo>
                <a:lnTo>
                  <a:pt x="167559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4715" y="3490472"/>
            <a:ext cx="27205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dirty="0">
                <a:latin typeface="Arial"/>
                <a:cs typeface="Arial"/>
              </a:rPr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2926146" y="4665485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0079" y="4695659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1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5607" y="1898470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6"/>
                </a:moveTo>
                <a:lnTo>
                  <a:pt x="313304" y="84806"/>
                </a:lnTo>
                <a:lnTo>
                  <a:pt x="329663" y="125053"/>
                </a:lnTo>
                <a:lnTo>
                  <a:pt x="335116" y="167559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9"/>
                </a:lnTo>
                <a:lnTo>
                  <a:pt x="5452" y="125053"/>
                </a:lnTo>
                <a:lnTo>
                  <a:pt x="21811" y="84806"/>
                </a:lnTo>
                <a:lnTo>
                  <a:pt x="49075" y="49076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6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79540" y="1928645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2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6501" y="3570977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50434" y="3601151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2691" y="2273729"/>
            <a:ext cx="4647570" cy="2506630"/>
            <a:chOff x="1251690" y="1147391"/>
            <a:chExt cx="2343150" cy="1264920"/>
          </a:xfrm>
        </p:grpSpPr>
        <p:sp>
          <p:nvSpPr>
            <p:cNvPr id="16" name="object 16"/>
            <p:cNvSpPr/>
            <p:nvPr/>
          </p:nvSpPr>
          <p:spPr>
            <a:xfrm>
              <a:off x="1270422" y="1470883"/>
              <a:ext cx="284480" cy="916940"/>
            </a:xfrm>
            <a:custGeom>
              <a:avLst/>
              <a:gdLst/>
              <a:ahLst/>
              <a:cxnLst/>
              <a:rect l="l" t="t" r="r" b="b"/>
              <a:pathLst>
                <a:path w="284480" h="916939">
                  <a:moveTo>
                    <a:pt x="7329" y="314748"/>
                  </a:moveTo>
                  <a:lnTo>
                    <a:pt x="284445" y="0"/>
                  </a:lnTo>
                </a:path>
                <a:path w="284480" h="916939">
                  <a:moveTo>
                    <a:pt x="0" y="577051"/>
                  </a:moveTo>
                  <a:lnTo>
                    <a:pt x="266951" y="916809"/>
                  </a:lnTo>
                </a:path>
              </a:pathLst>
            </a:custGeom>
            <a:ln w="3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6416" y="1470883"/>
              <a:ext cx="411480" cy="880744"/>
            </a:xfrm>
            <a:custGeom>
              <a:avLst/>
              <a:gdLst/>
              <a:ahLst/>
              <a:cxnLst/>
              <a:rect l="l" t="t" r="r" b="b"/>
              <a:pathLst>
                <a:path w="411480" h="880744">
                  <a:moveTo>
                    <a:pt x="17637" y="42528"/>
                  </a:moveTo>
                  <a:lnTo>
                    <a:pt x="0" y="880393"/>
                  </a:lnTo>
                </a:path>
                <a:path w="411480" h="880744">
                  <a:moveTo>
                    <a:pt x="134009" y="0"/>
                  </a:moveTo>
                  <a:lnTo>
                    <a:pt x="411125" y="314748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4646" y="2042653"/>
              <a:ext cx="304165" cy="350520"/>
            </a:xfrm>
            <a:custGeom>
              <a:avLst/>
              <a:gdLst/>
              <a:ahLst/>
              <a:cxnLst/>
              <a:rect l="l" t="t" r="r" b="b"/>
              <a:pathLst>
                <a:path w="304164" h="350519">
                  <a:moveTo>
                    <a:pt x="0" y="350320"/>
                  </a:moveTo>
                  <a:lnTo>
                    <a:pt x="303851" y="0"/>
                  </a:lnTo>
                </a:path>
              </a:pathLst>
            </a:custGeom>
            <a:ln w="3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7122" y="1272568"/>
              <a:ext cx="292100" cy="494665"/>
            </a:xfrm>
            <a:custGeom>
              <a:avLst/>
              <a:gdLst/>
              <a:ahLst/>
              <a:cxnLst/>
              <a:rect l="l" t="t" r="r" b="b"/>
              <a:pathLst>
                <a:path w="292100" h="494664">
                  <a:moveTo>
                    <a:pt x="0" y="494172"/>
                  </a:moveTo>
                  <a:lnTo>
                    <a:pt x="291836" y="0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0721" y="1923190"/>
              <a:ext cx="664845" cy="37465"/>
            </a:xfrm>
            <a:custGeom>
              <a:avLst/>
              <a:gdLst/>
              <a:ahLst/>
              <a:cxnLst/>
              <a:rect l="l" t="t" r="r" b="b"/>
              <a:pathLst>
                <a:path w="664844" h="37464">
                  <a:moveTo>
                    <a:pt x="0" y="0"/>
                  </a:moveTo>
                  <a:lnTo>
                    <a:pt x="664547" y="36918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7743" y="1269372"/>
              <a:ext cx="356235" cy="556895"/>
            </a:xfrm>
            <a:custGeom>
              <a:avLst/>
              <a:gdLst/>
              <a:ahLst/>
              <a:cxnLst/>
              <a:rect l="l" t="t" r="r" b="b"/>
              <a:pathLst>
                <a:path w="356235" h="556894">
                  <a:moveTo>
                    <a:pt x="0" y="0"/>
                  </a:moveTo>
                  <a:lnTo>
                    <a:pt x="355943" y="556416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4187" y="1162948"/>
              <a:ext cx="635635" cy="142875"/>
            </a:xfrm>
            <a:custGeom>
              <a:avLst/>
              <a:gdLst/>
              <a:ahLst/>
              <a:cxnLst/>
              <a:rect l="l" t="t" r="r" b="b"/>
              <a:pathLst>
                <a:path w="635635" h="142875">
                  <a:moveTo>
                    <a:pt x="0" y="142474"/>
                  </a:moveTo>
                  <a:lnTo>
                    <a:pt x="635032" y="0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6345" y="1218670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286040" y="49075"/>
                  </a:moveTo>
                  <a:lnTo>
                    <a:pt x="313304" y="84805"/>
                  </a:lnTo>
                  <a:lnTo>
                    <a:pt x="329663" y="125052"/>
                  </a:lnTo>
                  <a:lnTo>
                    <a:pt x="335116" y="167558"/>
                  </a:lnTo>
                  <a:lnTo>
                    <a:pt x="329663" y="210064"/>
                  </a:lnTo>
                  <a:lnTo>
                    <a:pt x="313304" y="250311"/>
                  </a:lnTo>
                  <a:lnTo>
                    <a:pt x="286040" y="286040"/>
                  </a:lnTo>
                  <a:lnTo>
                    <a:pt x="250311" y="313304"/>
                  </a:lnTo>
                  <a:lnTo>
                    <a:pt x="210064" y="329663"/>
                  </a:lnTo>
                  <a:lnTo>
                    <a:pt x="167558" y="335116"/>
                  </a:lnTo>
                  <a:lnTo>
                    <a:pt x="125052" y="329663"/>
                  </a:lnTo>
                  <a:lnTo>
                    <a:pt x="84805" y="313304"/>
                  </a:lnTo>
                  <a:lnTo>
                    <a:pt x="49075" y="286040"/>
                  </a:lnTo>
                  <a:lnTo>
                    <a:pt x="21811" y="250311"/>
                  </a:lnTo>
                  <a:lnTo>
                    <a:pt x="5452" y="210064"/>
                  </a:lnTo>
                  <a:lnTo>
                    <a:pt x="0" y="167558"/>
                  </a:lnTo>
                  <a:lnTo>
                    <a:pt x="5452" y="125052"/>
                  </a:lnTo>
                  <a:lnTo>
                    <a:pt x="21811" y="84805"/>
                  </a:lnTo>
                  <a:lnTo>
                    <a:pt x="49075" y="49075"/>
                  </a:lnTo>
                  <a:lnTo>
                    <a:pt x="84805" y="21811"/>
                  </a:lnTo>
                  <a:lnTo>
                    <a:pt x="125052" y="5452"/>
                  </a:lnTo>
                  <a:lnTo>
                    <a:pt x="167558" y="0"/>
                  </a:lnTo>
                  <a:lnTo>
                    <a:pt x="210064" y="5452"/>
                  </a:lnTo>
                  <a:lnTo>
                    <a:pt x="250311" y="21811"/>
                  </a:lnTo>
                  <a:lnTo>
                    <a:pt x="286040" y="49075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42799" y="2445155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55529" y="2305887"/>
            <a:ext cx="1045388" cy="3387474"/>
            <a:chOff x="2750496" y="1163619"/>
            <a:chExt cx="527050" cy="1709420"/>
          </a:xfrm>
        </p:grpSpPr>
        <p:sp>
          <p:nvSpPr>
            <p:cNvPr id="26" name="object 26"/>
            <p:cNvSpPr/>
            <p:nvPr/>
          </p:nvSpPr>
          <p:spPr>
            <a:xfrm>
              <a:off x="2797826" y="1179176"/>
              <a:ext cx="464184" cy="153670"/>
            </a:xfrm>
            <a:custGeom>
              <a:avLst/>
              <a:gdLst/>
              <a:ahLst/>
              <a:cxnLst/>
              <a:rect l="l" t="t" r="r" b="b"/>
              <a:pathLst>
                <a:path w="464185" h="153669">
                  <a:moveTo>
                    <a:pt x="0" y="0"/>
                  </a:moveTo>
                  <a:lnTo>
                    <a:pt x="464011" y="153458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3671" y="253431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286040" y="49075"/>
                  </a:moveTo>
                  <a:lnTo>
                    <a:pt x="313304" y="84805"/>
                  </a:lnTo>
                  <a:lnTo>
                    <a:pt x="329663" y="125052"/>
                  </a:lnTo>
                  <a:lnTo>
                    <a:pt x="335116" y="167558"/>
                  </a:lnTo>
                  <a:lnTo>
                    <a:pt x="329663" y="210064"/>
                  </a:lnTo>
                  <a:lnTo>
                    <a:pt x="313304" y="250311"/>
                  </a:lnTo>
                  <a:lnTo>
                    <a:pt x="286040" y="286040"/>
                  </a:lnTo>
                  <a:lnTo>
                    <a:pt x="250311" y="313304"/>
                  </a:lnTo>
                  <a:lnTo>
                    <a:pt x="210064" y="329663"/>
                  </a:lnTo>
                  <a:lnTo>
                    <a:pt x="167558" y="335116"/>
                  </a:lnTo>
                  <a:lnTo>
                    <a:pt x="125052" y="329663"/>
                  </a:lnTo>
                  <a:lnTo>
                    <a:pt x="84805" y="313304"/>
                  </a:lnTo>
                  <a:lnTo>
                    <a:pt x="49075" y="286040"/>
                  </a:lnTo>
                  <a:lnTo>
                    <a:pt x="21811" y="250311"/>
                  </a:lnTo>
                  <a:lnTo>
                    <a:pt x="5452" y="210064"/>
                  </a:lnTo>
                  <a:lnTo>
                    <a:pt x="0" y="167558"/>
                  </a:lnTo>
                  <a:lnTo>
                    <a:pt x="5452" y="125052"/>
                  </a:lnTo>
                  <a:lnTo>
                    <a:pt x="21811" y="84805"/>
                  </a:lnTo>
                  <a:lnTo>
                    <a:pt x="49075" y="49075"/>
                  </a:lnTo>
                  <a:lnTo>
                    <a:pt x="84805" y="21811"/>
                  </a:lnTo>
                  <a:lnTo>
                    <a:pt x="125052" y="5452"/>
                  </a:lnTo>
                  <a:lnTo>
                    <a:pt x="167558" y="0"/>
                  </a:lnTo>
                  <a:lnTo>
                    <a:pt x="210064" y="5452"/>
                  </a:lnTo>
                  <a:lnTo>
                    <a:pt x="250311" y="21811"/>
                  </a:lnTo>
                  <a:lnTo>
                    <a:pt x="286040" y="49075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45760" y="5052297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07489" y="4006444"/>
            <a:ext cx="1686476" cy="1133772"/>
            <a:chOff x="2272525" y="2021770"/>
            <a:chExt cx="850265" cy="572135"/>
          </a:xfrm>
        </p:grpSpPr>
        <p:sp>
          <p:nvSpPr>
            <p:cNvPr id="30" name="object 30"/>
            <p:cNvSpPr/>
            <p:nvPr/>
          </p:nvSpPr>
          <p:spPr>
            <a:xfrm>
              <a:off x="2288040" y="2037285"/>
              <a:ext cx="515620" cy="541655"/>
            </a:xfrm>
            <a:custGeom>
              <a:avLst/>
              <a:gdLst/>
              <a:ahLst/>
              <a:cxnLst/>
              <a:rect l="l" t="t" r="r" b="b"/>
              <a:pathLst>
                <a:path w="515619" h="541655">
                  <a:moveTo>
                    <a:pt x="0" y="0"/>
                  </a:moveTo>
                  <a:lnTo>
                    <a:pt x="515464" y="541026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7256" y="2130819"/>
              <a:ext cx="142875" cy="410209"/>
            </a:xfrm>
            <a:custGeom>
              <a:avLst/>
              <a:gdLst/>
              <a:ahLst/>
              <a:cxnLst/>
              <a:rect l="l" t="t" r="r" b="b"/>
              <a:pathLst>
                <a:path w="142875" h="410210">
                  <a:moveTo>
                    <a:pt x="0" y="409803"/>
                  </a:moveTo>
                  <a:lnTo>
                    <a:pt x="142387" y="0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309" y="-414994"/>
            <a:ext cx="2809954" cy="1265430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BFS </a:t>
            </a:r>
            <a:r>
              <a:rPr spc="-30" dirty="0"/>
              <a:t>Tree</a:t>
            </a:r>
            <a:r>
              <a:rPr spc="-129" dirty="0"/>
              <a:t> </a:t>
            </a:r>
            <a:r>
              <a:rPr spc="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849" y="1074979"/>
            <a:ext cx="7313940" cy="69999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20" dirty="0">
                <a:latin typeface="LM Sans 10"/>
                <a:cs typeface="LM Sans 10"/>
              </a:rPr>
              <a:t>A BFS </a:t>
            </a:r>
            <a:r>
              <a:rPr sz="2200" spc="-10" dirty="0">
                <a:latin typeface="LM Sans 10"/>
                <a:cs typeface="LM Sans 10"/>
              </a:rPr>
              <a:t>traversal of </a:t>
            </a:r>
            <a:r>
              <a:rPr sz="2200" spc="-20" dirty="0">
                <a:latin typeface="LM Sans 10"/>
                <a:cs typeface="LM Sans 10"/>
              </a:rPr>
              <a:t>a graph </a:t>
            </a:r>
            <a:r>
              <a:rPr sz="2200" spc="-10" dirty="0">
                <a:latin typeface="LM Sans 10"/>
                <a:cs typeface="LM Sans 10"/>
              </a:rPr>
              <a:t>results in </a:t>
            </a:r>
            <a:r>
              <a:rPr sz="2200" spc="-20" dirty="0">
                <a:latin typeface="LM Sans 10"/>
                <a:cs typeface="LM Sans 10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LM Sans 10"/>
                <a:cs typeface="LM Sans 10"/>
              </a:rPr>
              <a:t>breadth</a:t>
            </a:r>
            <a:r>
              <a:rPr sz="2200" spc="-20" dirty="0">
                <a:solidFill>
                  <a:srgbClr val="FF0000"/>
                </a:solidFill>
                <a:latin typeface="LM Sans 10"/>
                <a:cs typeface="LM Sans 10"/>
              </a:rPr>
              <a:t>-first </a:t>
            </a:r>
            <a:r>
              <a:rPr sz="2200" spc="-30" dirty="0">
                <a:solidFill>
                  <a:srgbClr val="FF0000"/>
                </a:solidFill>
                <a:latin typeface="LM Sans 10"/>
                <a:cs typeface="LM Sans 10"/>
              </a:rPr>
              <a:t>search</a:t>
            </a:r>
            <a:r>
              <a:rPr sz="2200" spc="89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tree</a:t>
            </a:r>
            <a:r>
              <a:rPr sz="2200" spc="-10" dirty="0">
                <a:latin typeface="LM Sans 10"/>
                <a:cs typeface="LM Sans 10"/>
              </a:rPr>
              <a:t>: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2423" y="3460296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6356" y="3490472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2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5381" y="2328894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9316" y="2359070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1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8342" y="3460296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9" y="335116"/>
                </a:lnTo>
                <a:lnTo>
                  <a:pt x="125053" y="329663"/>
                </a:lnTo>
                <a:lnTo>
                  <a:pt x="84806" y="313304"/>
                </a:lnTo>
                <a:lnTo>
                  <a:pt x="49076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6" y="49075"/>
                </a:lnTo>
                <a:lnTo>
                  <a:pt x="84806" y="21811"/>
                </a:lnTo>
                <a:lnTo>
                  <a:pt x="125053" y="5452"/>
                </a:lnTo>
                <a:lnTo>
                  <a:pt x="167559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715" y="3490472"/>
            <a:ext cx="27205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dirty="0">
                <a:latin typeface="Arial"/>
                <a:cs typeface="Arial"/>
              </a:rPr>
              <a:t>s</a:t>
            </a:r>
          </a:p>
        </p:txBody>
      </p:sp>
      <p:sp>
        <p:nvSpPr>
          <p:cNvPr id="10" name="object 10"/>
          <p:cNvSpPr/>
          <p:nvPr/>
        </p:nvSpPr>
        <p:spPr>
          <a:xfrm>
            <a:off x="2926146" y="4665485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0079" y="4695659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1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5607" y="1898470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86040" y="49076"/>
                </a:moveTo>
                <a:lnTo>
                  <a:pt x="313304" y="84806"/>
                </a:lnTo>
                <a:lnTo>
                  <a:pt x="329663" y="125053"/>
                </a:lnTo>
                <a:lnTo>
                  <a:pt x="335116" y="167559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9"/>
                </a:lnTo>
                <a:lnTo>
                  <a:pt x="5452" y="125053"/>
                </a:lnTo>
                <a:lnTo>
                  <a:pt x="21811" y="84806"/>
                </a:lnTo>
                <a:lnTo>
                  <a:pt x="49075" y="49076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6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79540" y="1928645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2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66501" y="3570977"/>
            <a:ext cx="665018" cy="664408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286040" y="49075"/>
                </a:moveTo>
                <a:lnTo>
                  <a:pt x="313304" y="84805"/>
                </a:lnTo>
                <a:lnTo>
                  <a:pt x="329663" y="125052"/>
                </a:lnTo>
                <a:lnTo>
                  <a:pt x="335116" y="167558"/>
                </a:lnTo>
                <a:lnTo>
                  <a:pt x="329663" y="210064"/>
                </a:lnTo>
                <a:lnTo>
                  <a:pt x="313304" y="250311"/>
                </a:lnTo>
                <a:lnTo>
                  <a:pt x="286040" y="286040"/>
                </a:lnTo>
                <a:lnTo>
                  <a:pt x="250311" y="313304"/>
                </a:lnTo>
                <a:lnTo>
                  <a:pt x="210064" y="329663"/>
                </a:lnTo>
                <a:lnTo>
                  <a:pt x="167558" y="335116"/>
                </a:lnTo>
                <a:lnTo>
                  <a:pt x="125052" y="329663"/>
                </a:lnTo>
                <a:lnTo>
                  <a:pt x="84805" y="313304"/>
                </a:lnTo>
                <a:lnTo>
                  <a:pt x="49075" y="286040"/>
                </a:lnTo>
                <a:lnTo>
                  <a:pt x="21811" y="250311"/>
                </a:lnTo>
                <a:lnTo>
                  <a:pt x="5452" y="210064"/>
                </a:lnTo>
                <a:lnTo>
                  <a:pt x="0" y="167558"/>
                </a:lnTo>
                <a:lnTo>
                  <a:pt x="5452" y="125052"/>
                </a:lnTo>
                <a:lnTo>
                  <a:pt x="21811" y="84805"/>
                </a:lnTo>
                <a:lnTo>
                  <a:pt x="49075" y="49075"/>
                </a:lnTo>
                <a:lnTo>
                  <a:pt x="84805" y="21811"/>
                </a:lnTo>
                <a:lnTo>
                  <a:pt x="125052" y="5452"/>
                </a:lnTo>
                <a:lnTo>
                  <a:pt x="167558" y="0"/>
                </a:lnTo>
                <a:lnTo>
                  <a:pt x="210064" y="5452"/>
                </a:lnTo>
                <a:lnTo>
                  <a:pt x="250311" y="21811"/>
                </a:lnTo>
                <a:lnTo>
                  <a:pt x="286040" y="49075"/>
                </a:lnTo>
              </a:path>
            </a:pathLst>
          </a:custGeom>
          <a:ln w="6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0434" y="3601151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82691" y="2273729"/>
            <a:ext cx="4647570" cy="2506630"/>
            <a:chOff x="1251690" y="1147391"/>
            <a:chExt cx="2343150" cy="1264920"/>
          </a:xfrm>
        </p:grpSpPr>
        <p:sp>
          <p:nvSpPr>
            <p:cNvPr id="17" name="object 17"/>
            <p:cNvSpPr/>
            <p:nvPr/>
          </p:nvSpPr>
          <p:spPr>
            <a:xfrm>
              <a:off x="1270422" y="1470883"/>
              <a:ext cx="284480" cy="916940"/>
            </a:xfrm>
            <a:custGeom>
              <a:avLst/>
              <a:gdLst/>
              <a:ahLst/>
              <a:cxnLst/>
              <a:rect l="l" t="t" r="r" b="b"/>
              <a:pathLst>
                <a:path w="284480" h="916939">
                  <a:moveTo>
                    <a:pt x="7329" y="314748"/>
                  </a:moveTo>
                  <a:lnTo>
                    <a:pt x="284445" y="0"/>
                  </a:lnTo>
                </a:path>
                <a:path w="284480" h="916939">
                  <a:moveTo>
                    <a:pt x="0" y="577051"/>
                  </a:moveTo>
                  <a:lnTo>
                    <a:pt x="266951" y="916809"/>
                  </a:lnTo>
                </a:path>
              </a:pathLst>
            </a:custGeom>
            <a:ln w="3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6416" y="1470883"/>
              <a:ext cx="411480" cy="880744"/>
            </a:xfrm>
            <a:custGeom>
              <a:avLst/>
              <a:gdLst/>
              <a:ahLst/>
              <a:cxnLst/>
              <a:rect l="l" t="t" r="r" b="b"/>
              <a:pathLst>
                <a:path w="411480" h="880744">
                  <a:moveTo>
                    <a:pt x="17637" y="42528"/>
                  </a:moveTo>
                  <a:lnTo>
                    <a:pt x="0" y="880393"/>
                  </a:lnTo>
                </a:path>
                <a:path w="411480" h="880744">
                  <a:moveTo>
                    <a:pt x="134009" y="0"/>
                  </a:moveTo>
                  <a:lnTo>
                    <a:pt x="411125" y="314748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4646" y="2042653"/>
              <a:ext cx="304165" cy="350520"/>
            </a:xfrm>
            <a:custGeom>
              <a:avLst/>
              <a:gdLst/>
              <a:ahLst/>
              <a:cxnLst/>
              <a:rect l="l" t="t" r="r" b="b"/>
              <a:pathLst>
                <a:path w="304164" h="350519">
                  <a:moveTo>
                    <a:pt x="0" y="350320"/>
                  </a:moveTo>
                  <a:lnTo>
                    <a:pt x="303851" y="0"/>
                  </a:lnTo>
                </a:path>
              </a:pathLst>
            </a:custGeom>
            <a:ln w="3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7122" y="1272568"/>
              <a:ext cx="292100" cy="494665"/>
            </a:xfrm>
            <a:custGeom>
              <a:avLst/>
              <a:gdLst/>
              <a:ahLst/>
              <a:cxnLst/>
              <a:rect l="l" t="t" r="r" b="b"/>
              <a:pathLst>
                <a:path w="292100" h="494664">
                  <a:moveTo>
                    <a:pt x="0" y="494172"/>
                  </a:moveTo>
                  <a:lnTo>
                    <a:pt x="291836" y="0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0721" y="1923190"/>
              <a:ext cx="664845" cy="37465"/>
            </a:xfrm>
            <a:custGeom>
              <a:avLst/>
              <a:gdLst/>
              <a:ahLst/>
              <a:cxnLst/>
              <a:rect l="l" t="t" r="r" b="b"/>
              <a:pathLst>
                <a:path w="664844" h="37464">
                  <a:moveTo>
                    <a:pt x="0" y="0"/>
                  </a:moveTo>
                  <a:lnTo>
                    <a:pt x="664547" y="36918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7743" y="1269372"/>
              <a:ext cx="356235" cy="556895"/>
            </a:xfrm>
            <a:custGeom>
              <a:avLst/>
              <a:gdLst/>
              <a:ahLst/>
              <a:cxnLst/>
              <a:rect l="l" t="t" r="r" b="b"/>
              <a:pathLst>
                <a:path w="356235" h="556894">
                  <a:moveTo>
                    <a:pt x="0" y="0"/>
                  </a:moveTo>
                  <a:lnTo>
                    <a:pt x="355943" y="556416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4187" y="1162948"/>
              <a:ext cx="635635" cy="142875"/>
            </a:xfrm>
            <a:custGeom>
              <a:avLst/>
              <a:gdLst/>
              <a:ahLst/>
              <a:cxnLst/>
              <a:rect l="l" t="t" r="r" b="b"/>
              <a:pathLst>
                <a:path w="635635" h="142875">
                  <a:moveTo>
                    <a:pt x="0" y="142474"/>
                  </a:moveTo>
                  <a:lnTo>
                    <a:pt x="635032" y="0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6345" y="1218670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286040" y="49075"/>
                  </a:moveTo>
                  <a:lnTo>
                    <a:pt x="313304" y="84805"/>
                  </a:lnTo>
                  <a:lnTo>
                    <a:pt x="329663" y="125052"/>
                  </a:lnTo>
                  <a:lnTo>
                    <a:pt x="335116" y="167558"/>
                  </a:lnTo>
                  <a:lnTo>
                    <a:pt x="329663" y="210064"/>
                  </a:lnTo>
                  <a:lnTo>
                    <a:pt x="313304" y="250311"/>
                  </a:lnTo>
                  <a:lnTo>
                    <a:pt x="286040" y="286040"/>
                  </a:lnTo>
                  <a:lnTo>
                    <a:pt x="250311" y="313304"/>
                  </a:lnTo>
                  <a:lnTo>
                    <a:pt x="210064" y="329663"/>
                  </a:lnTo>
                  <a:lnTo>
                    <a:pt x="167558" y="335116"/>
                  </a:lnTo>
                  <a:lnTo>
                    <a:pt x="125052" y="329663"/>
                  </a:lnTo>
                  <a:lnTo>
                    <a:pt x="84805" y="313304"/>
                  </a:lnTo>
                  <a:lnTo>
                    <a:pt x="49075" y="286040"/>
                  </a:lnTo>
                  <a:lnTo>
                    <a:pt x="21811" y="250311"/>
                  </a:lnTo>
                  <a:lnTo>
                    <a:pt x="5452" y="210064"/>
                  </a:lnTo>
                  <a:lnTo>
                    <a:pt x="0" y="167558"/>
                  </a:lnTo>
                  <a:lnTo>
                    <a:pt x="5452" y="125052"/>
                  </a:lnTo>
                  <a:lnTo>
                    <a:pt x="21811" y="84805"/>
                  </a:lnTo>
                  <a:lnTo>
                    <a:pt x="49075" y="49075"/>
                  </a:lnTo>
                  <a:lnTo>
                    <a:pt x="84805" y="21811"/>
                  </a:lnTo>
                  <a:lnTo>
                    <a:pt x="125052" y="5452"/>
                  </a:lnTo>
                  <a:lnTo>
                    <a:pt x="167558" y="0"/>
                  </a:lnTo>
                  <a:lnTo>
                    <a:pt x="210064" y="5452"/>
                  </a:lnTo>
                  <a:lnTo>
                    <a:pt x="250311" y="21811"/>
                  </a:lnTo>
                  <a:lnTo>
                    <a:pt x="286040" y="49075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42799" y="2445155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55529" y="2305887"/>
            <a:ext cx="1045388" cy="3387474"/>
            <a:chOff x="2750496" y="1163619"/>
            <a:chExt cx="527050" cy="1709420"/>
          </a:xfrm>
        </p:grpSpPr>
        <p:sp>
          <p:nvSpPr>
            <p:cNvPr id="27" name="object 27"/>
            <p:cNvSpPr/>
            <p:nvPr/>
          </p:nvSpPr>
          <p:spPr>
            <a:xfrm>
              <a:off x="2797826" y="1179176"/>
              <a:ext cx="464184" cy="153670"/>
            </a:xfrm>
            <a:custGeom>
              <a:avLst/>
              <a:gdLst/>
              <a:ahLst/>
              <a:cxnLst/>
              <a:rect l="l" t="t" r="r" b="b"/>
              <a:pathLst>
                <a:path w="464185" h="153669">
                  <a:moveTo>
                    <a:pt x="0" y="0"/>
                  </a:moveTo>
                  <a:lnTo>
                    <a:pt x="464011" y="153458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3671" y="253431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286040" y="49075"/>
                  </a:moveTo>
                  <a:lnTo>
                    <a:pt x="313304" y="84805"/>
                  </a:lnTo>
                  <a:lnTo>
                    <a:pt x="329663" y="125052"/>
                  </a:lnTo>
                  <a:lnTo>
                    <a:pt x="335116" y="167558"/>
                  </a:lnTo>
                  <a:lnTo>
                    <a:pt x="329663" y="210064"/>
                  </a:lnTo>
                  <a:lnTo>
                    <a:pt x="313304" y="250311"/>
                  </a:lnTo>
                  <a:lnTo>
                    <a:pt x="286040" y="286040"/>
                  </a:lnTo>
                  <a:lnTo>
                    <a:pt x="250311" y="313304"/>
                  </a:lnTo>
                  <a:lnTo>
                    <a:pt x="210064" y="329663"/>
                  </a:lnTo>
                  <a:lnTo>
                    <a:pt x="167558" y="335116"/>
                  </a:lnTo>
                  <a:lnTo>
                    <a:pt x="125052" y="329663"/>
                  </a:lnTo>
                  <a:lnTo>
                    <a:pt x="84805" y="313304"/>
                  </a:lnTo>
                  <a:lnTo>
                    <a:pt x="49075" y="286040"/>
                  </a:lnTo>
                  <a:lnTo>
                    <a:pt x="21811" y="250311"/>
                  </a:lnTo>
                  <a:lnTo>
                    <a:pt x="5452" y="210064"/>
                  </a:lnTo>
                  <a:lnTo>
                    <a:pt x="0" y="167558"/>
                  </a:lnTo>
                  <a:lnTo>
                    <a:pt x="5452" y="125052"/>
                  </a:lnTo>
                  <a:lnTo>
                    <a:pt x="21811" y="84805"/>
                  </a:lnTo>
                  <a:lnTo>
                    <a:pt x="49075" y="49075"/>
                  </a:lnTo>
                  <a:lnTo>
                    <a:pt x="84805" y="21811"/>
                  </a:lnTo>
                  <a:lnTo>
                    <a:pt x="125052" y="5452"/>
                  </a:lnTo>
                  <a:lnTo>
                    <a:pt x="167558" y="0"/>
                  </a:lnTo>
                  <a:lnTo>
                    <a:pt x="210064" y="5452"/>
                  </a:lnTo>
                  <a:lnTo>
                    <a:pt x="250311" y="21811"/>
                  </a:lnTo>
                  <a:lnTo>
                    <a:pt x="286040" y="49075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45760" y="5052297"/>
            <a:ext cx="297243" cy="582615"/>
          </a:xfrm>
          <a:prstGeom prst="rect">
            <a:avLst/>
          </a:prstGeom>
        </p:spPr>
        <p:txBody>
          <a:bodyPr vert="horz" wrap="square" lIns="0" tIns="27697" rIns="0" bIns="0" rtlCol="0">
            <a:spAutoFit/>
          </a:bodyPr>
          <a:lstStyle/>
          <a:p>
            <a:pPr marL="25179">
              <a:spcBef>
                <a:spcPts val="218"/>
              </a:spcBef>
            </a:pPr>
            <a:r>
              <a:rPr sz="3500" spc="10" dirty="0">
                <a:latin typeface="Arial"/>
                <a:cs typeface="Arial"/>
              </a:rPr>
              <a:t>3</a:t>
            </a:r>
            <a:endParaRPr sz="35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07489" y="4006444"/>
            <a:ext cx="1686476" cy="1133772"/>
            <a:chOff x="2272525" y="2021770"/>
            <a:chExt cx="850265" cy="572135"/>
          </a:xfrm>
        </p:grpSpPr>
        <p:sp>
          <p:nvSpPr>
            <p:cNvPr id="31" name="object 31"/>
            <p:cNvSpPr/>
            <p:nvPr/>
          </p:nvSpPr>
          <p:spPr>
            <a:xfrm>
              <a:off x="2288040" y="2037285"/>
              <a:ext cx="515620" cy="541655"/>
            </a:xfrm>
            <a:custGeom>
              <a:avLst/>
              <a:gdLst/>
              <a:ahLst/>
              <a:cxnLst/>
              <a:rect l="l" t="t" r="r" b="b"/>
              <a:pathLst>
                <a:path w="515619" h="541655">
                  <a:moveTo>
                    <a:pt x="0" y="0"/>
                  </a:moveTo>
                  <a:lnTo>
                    <a:pt x="515464" y="541026"/>
                  </a:lnTo>
                </a:path>
              </a:pathLst>
            </a:custGeom>
            <a:ln w="31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7256" y="2130819"/>
              <a:ext cx="142875" cy="410209"/>
            </a:xfrm>
            <a:custGeom>
              <a:avLst/>
              <a:gdLst/>
              <a:ahLst/>
              <a:cxnLst/>
              <a:rect l="l" t="t" r="r" b="b"/>
              <a:pathLst>
                <a:path w="142875" h="410210">
                  <a:moveTo>
                    <a:pt x="0" y="409803"/>
                  </a:moveTo>
                  <a:lnTo>
                    <a:pt x="142387" y="0"/>
                  </a:lnTo>
                </a:path>
              </a:pathLst>
            </a:custGeom>
            <a:ln w="6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8848" y="6077065"/>
            <a:ext cx="5520407" cy="69999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20" dirty="0">
                <a:latin typeface="LM Sans 10"/>
                <a:cs typeface="LM Sans 10"/>
              </a:rPr>
              <a:t>Can </a:t>
            </a:r>
            <a:r>
              <a:rPr sz="2200" spc="-50" dirty="0">
                <a:latin typeface="LM Sans 10"/>
                <a:cs typeface="LM Sans 10"/>
              </a:rPr>
              <a:t>we </a:t>
            </a:r>
            <a:r>
              <a:rPr sz="2200" spc="-40" dirty="0">
                <a:latin typeface="LM Sans 10"/>
                <a:cs typeface="LM Sans 10"/>
              </a:rPr>
              <a:t>say </a:t>
            </a:r>
            <a:r>
              <a:rPr sz="2200" spc="-10" dirty="0">
                <a:latin typeface="LM Sans 10"/>
                <a:cs typeface="LM Sans 10"/>
              </a:rPr>
              <a:t>anything </a:t>
            </a:r>
            <a:r>
              <a:rPr sz="2200" dirty="0">
                <a:latin typeface="LM Sans 10"/>
                <a:cs typeface="LM Sans 10"/>
              </a:rPr>
              <a:t>about </a:t>
            </a:r>
            <a:r>
              <a:rPr sz="2200" spc="-10" dirty="0">
                <a:latin typeface="LM Sans 10"/>
                <a:cs typeface="LM Sans 10"/>
              </a:rPr>
              <a:t>the non-tree</a:t>
            </a:r>
            <a:r>
              <a:rPr sz="2200" spc="-5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edges?</a:t>
            </a:r>
            <a:endParaRPr sz="22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311" y="-414994"/>
            <a:ext cx="2830106" cy="1265430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Depth-First</a:t>
            </a:r>
            <a:r>
              <a:rPr spc="-40" dirty="0"/>
              <a:t> </a:t>
            </a:r>
            <a:r>
              <a:rPr spc="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676" y="1165253"/>
            <a:ext cx="3740727" cy="1060039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>
              <a:lnSpc>
                <a:spcPct val="102600"/>
              </a:lnSpc>
              <a:spcBef>
                <a:spcPts val="109"/>
              </a:spcBef>
            </a:pPr>
            <a:r>
              <a:rPr sz="2200" spc="-20" dirty="0">
                <a:latin typeface="LM Sans 10"/>
                <a:cs typeface="LM Sans 10"/>
              </a:rPr>
              <a:t>DFS </a:t>
            </a:r>
            <a:r>
              <a:rPr sz="2200" spc="-30" dirty="0">
                <a:latin typeface="LM Sans 10"/>
                <a:cs typeface="LM Sans 10"/>
              </a:rPr>
              <a:t>keeps </a:t>
            </a:r>
            <a:r>
              <a:rPr sz="2200" spc="-20" dirty="0">
                <a:latin typeface="LM Sans 10"/>
                <a:cs typeface="LM Sans 10"/>
              </a:rPr>
              <a:t>walking </a:t>
            </a:r>
            <a:r>
              <a:rPr sz="2200" spc="-30" dirty="0">
                <a:latin typeface="LM Sans 10"/>
                <a:cs typeface="LM Sans 10"/>
              </a:rPr>
              <a:t>down </a:t>
            </a:r>
            <a:r>
              <a:rPr sz="2200" spc="-20" dirty="0">
                <a:latin typeface="LM Sans 10"/>
                <a:cs typeface="LM Sans 10"/>
              </a:rPr>
              <a:t>a path  </a:t>
            </a:r>
            <a:r>
              <a:rPr sz="2200" spc="-10" dirty="0">
                <a:latin typeface="LM Sans 10"/>
                <a:cs typeface="LM Sans 10"/>
              </a:rPr>
              <a:t>until it is </a:t>
            </a:r>
            <a:r>
              <a:rPr sz="2200" spc="-20" dirty="0">
                <a:latin typeface="LM Sans 10"/>
                <a:cs typeface="LM Sans 10"/>
              </a:rPr>
              <a:t>forced </a:t>
            </a:r>
            <a:r>
              <a:rPr sz="2200" spc="-10" dirty="0">
                <a:latin typeface="LM Sans 10"/>
                <a:cs typeface="LM Sans 10"/>
              </a:rPr>
              <a:t>to</a:t>
            </a:r>
            <a:r>
              <a:rPr sz="2200" spc="-109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backtrack.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77" y="2148099"/>
            <a:ext cx="3250780" cy="1060039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>
              <a:lnSpc>
                <a:spcPct val="102600"/>
              </a:lnSpc>
              <a:spcBef>
                <a:spcPts val="109"/>
              </a:spcBef>
            </a:pPr>
            <a:r>
              <a:rPr sz="2200" spc="-10" dirty="0">
                <a:latin typeface="LM Sans 10"/>
                <a:cs typeface="LM Sans 10"/>
              </a:rPr>
              <a:t>It backtracks until it </a:t>
            </a:r>
            <a:r>
              <a:rPr sz="2200" spc="-20" dirty="0">
                <a:latin typeface="LM Sans 10"/>
                <a:cs typeface="LM Sans 10"/>
              </a:rPr>
              <a:t>finds</a:t>
            </a:r>
            <a:r>
              <a:rPr sz="2200" spc="-139" dirty="0">
                <a:latin typeface="LM Sans 10"/>
                <a:cs typeface="LM Sans 10"/>
              </a:rPr>
              <a:t> </a:t>
            </a:r>
            <a:r>
              <a:rPr sz="2200" spc="-20" dirty="0">
                <a:latin typeface="LM Sans 10"/>
                <a:cs typeface="LM Sans 10"/>
              </a:rPr>
              <a:t>a  new path </a:t>
            </a:r>
            <a:r>
              <a:rPr sz="2200" spc="-10" dirty="0">
                <a:latin typeface="LM Sans 10"/>
                <a:cs typeface="LM Sans 10"/>
              </a:rPr>
              <a:t>to go</a:t>
            </a:r>
            <a:r>
              <a:rPr sz="2200" spc="-30" dirty="0">
                <a:latin typeface="LM Sans 10"/>
                <a:cs typeface="LM Sans 10"/>
              </a:rPr>
              <a:t> down.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677" y="3130970"/>
            <a:ext cx="2731864" cy="69999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20" dirty="0">
                <a:latin typeface="LM Sans 10"/>
                <a:cs typeface="LM Sans 10"/>
              </a:rPr>
              <a:t>Think: </a:t>
            </a:r>
            <a:r>
              <a:rPr sz="2200" spc="-10" dirty="0">
                <a:latin typeface="LM Sans 10"/>
                <a:cs typeface="LM Sans 10"/>
              </a:rPr>
              <a:t>Solving </a:t>
            </a:r>
            <a:r>
              <a:rPr sz="2200" spc="-20" dirty="0">
                <a:latin typeface="LM Sans 10"/>
                <a:cs typeface="LM Sans 10"/>
              </a:rPr>
              <a:t>a</a:t>
            </a:r>
            <a:r>
              <a:rPr sz="2200" spc="159" dirty="0">
                <a:latin typeface="LM Sans 10"/>
                <a:cs typeface="LM Sans 10"/>
              </a:rPr>
              <a:t> </a:t>
            </a:r>
            <a:r>
              <a:rPr sz="2200" spc="-20" dirty="0">
                <a:latin typeface="LM Sans 10"/>
                <a:cs typeface="LM Sans 10"/>
              </a:rPr>
              <a:t>maze.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677" y="3772829"/>
            <a:ext cx="3721835" cy="1060039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>
              <a:lnSpc>
                <a:spcPct val="102600"/>
              </a:lnSpc>
              <a:spcBef>
                <a:spcPts val="109"/>
              </a:spcBef>
            </a:pPr>
            <a:r>
              <a:rPr sz="2200" spc="-10" dirty="0">
                <a:latin typeface="LM Sans 10"/>
                <a:cs typeface="LM Sans 10"/>
              </a:rPr>
              <a:t>It results in </a:t>
            </a:r>
            <a:r>
              <a:rPr sz="2200" spc="-20" dirty="0">
                <a:latin typeface="LM Sans 10"/>
                <a:cs typeface="LM Sans 10"/>
              </a:rPr>
              <a:t>a search </a:t>
            </a:r>
            <a:r>
              <a:rPr sz="2200" spc="-10" dirty="0">
                <a:latin typeface="LM Sans 10"/>
                <a:cs typeface="LM Sans 10"/>
              </a:rPr>
              <a:t>tree,</a:t>
            </a:r>
            <a:r>
              <a:rPr sz="2200" spc="-129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called  the</a:t>
            </a:r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depth</a:t>
            </a:r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-first </a:t>
            </a:r>
            <a:r>
              <a:rPr sz="2200" spc="-30" dirty="0">
                <a:solidFill>
                  <a:srgbClr val="FF0000"/>
                </a:solidFill>
                <a:latin typeface="LM Sans 10"/>
                <a:cs typeface="LM Sans 10"/>
              </a:rPr>
              <a:t>search</a:t>
            </a:r>
            <a:r>
              <a:rPr sz="2200" spc="-4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LM Sans 10"/>
                <a:cs typeface="LM Sans 10"/>
              </a:rPr>
              <a:t>tree</a:t>
            </a:r>
            <a:r>
              <a:rPr sz="2200" spc="-10" dirty="0">
                <a:latin typeface="LM Sans 10"/>
                <a:cs typeface="LM Sans 10"/>
              </a:rPr>
              <a:t>.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676" y="4755700"/>
            <a:ext cx="3672714" cy="1060039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>
              <a:lnSpc>
                <a:spcPct val="102600"/>
              </a:lnSpc>
              <a:spcBef>
                <a:spcPts val="109"/>
              </a:spcBef>
            </a:pPr>
            <a:r>
              <a:rPr sz="2200" spc="-10" dirty="0">
                <a:latin typeface="LM Sans 10"/>
                <a:cs typeface="LM Sans 10"/>
              </a:rPr>
              <a:t>In general, the </a:t>
            </a:r>
            <a:r>
              <a:rPr sz="2200" spc="-20" dirty="0">
                <a:latin typeface="LM Sans 10"/>
                <a:cs typeface="LM Sans 10"/>
              </a:rPr>
              <a:t>DFS </a:t>
            </a:r>
            <a:r>
              <a:rPr sz="2200" spc="-10" dirty="0">
                <a:latin typeface="LM Sans 10"/>
                <a:cs typeface="LM Sans 10"/>
              </a:rPr>
              <a:t>tree will</a:t>
            </a:r>
            <a:r>
              <a:rPr sz="2200" spc="-149" dirty="0">
                <a:latin typeface="LM Sans 10"/>
                <a:cs typeface="LM Sans 10"/>
              </a:rPr>
              <a:t> </a:t>
            </a:r>
            <a:r>
              <a:rPr sz="2200" spc="20" dirty="0">
                <a:latin typeface="LM Sans 10"/>
                <a:cs typeface="LM Sans 10"/>
              </a:rPr>
              <a:t>be  </a:t>
            </a:r>
            <a:r>
              <a:rPr sz="2200" spc="-10" dirty="0">
                <a:latin typeface="LM Sans 10"/>
                <a:cs typeface="LM Sans 10"/>
              </a:rPr>
              <a:t>very </a:t>
            </a:r>
            <a:r>
              <a:rPr sz="2200" spc="-20" dirty="0">
                <a:latin typeface="LM Sans 10"/>
                <a:cs typeface="LM Sans 10"/>
              </a:rPr>
              <a:t>different than </a:t>
            </a:r>
            <a:r>
              <a:rPr sz="2200" spc="-10" dirty="0">
                <a:latin typeface="LM Sans 10"/>
                <a:cs typeface="LM Sans 10"/>
              </a:rPr>
              <a:t>the </a:t>
            </a:r>
            <a:r>
              <a:rPr sz="2200" spc="-20" dirty="0">
                <a:latin typeface="LM Sans 10"/>
                <a:cs typeface="LM Sans 10"/>
              </a:rPr>
              <a:t>BFS  </a:t>
            </a:r>
            <a:r>
              <a:rPr sz="2200" spc="-10" dirty="0">
                <a:latin typeface="LM Sans 10"/>
                <a:cs typeface="LM Sans 10"/>
              </a:rPr>
              <a:t>tree.</a:t>
            </a:r>
            <a:endParaRPr sz="22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8333" y="5035571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280959" y="48204"/>
                </a:moveTo>
                <a:lnTo>
                  <a:pt x="307739" y="83298"/>
                </a:lnTo>
                <a:lnTo>
                  <a:pt x="323807" y="122830"/>
                </a:lnTo>
                <a:lnTo>
                  <a:pt x="329163" y="164581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9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9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1"/>
                </a:lnTo>
                <a:lnTo>
                  <a:pt x="5356" y="122830"/>
                </a:lnTo>
                <a:lnTo>
                  <a:pt x="21424" y="83298"/>
                </a:lnTo>
                <a:lnTo>
                  <a:pt x="48204" y="48204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8553" y="5064761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5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2967" y="2088200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5">
                <a:moveTo>
                  <a:pt x="280959" y="48204"/>
                </a:moveTo>
                <a:lnTo>
                  <a:pt x="307739" y="83298"/>
                </a:lnTo>
                <a:lnTo>
                  <a:pt x="323807" y="122830"/>
                </a:lnTo>
                <a:lnTo>
                  <a:pt x="329163" y="164581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9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9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1"/>
                </a:lnTo>
                <a:lnTo>
                  <a:pt x="5356" y="122830"/>
                </a:lnTo>
                <a:lnTo>
                  <a:pt x="21424" y="83298"/>
                </a:lnTo>
                <a:lnTo>
                  <a:pt x="48204" y="48204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3186" y="2117389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1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7256" y="1254721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5">
                <a:moveTo>
                  <a:pt x="280959" y="48205"/>
                </a:moveTo>
                <a:lnTo>
                  <a:pt x="307739" y="83299"/>
                </a:lnTo>
                <a:lnTo>
                  <a:pt x="323807" y="122831"/>
                </a:lnTo>
                <a:lnTo>
                  <a:pt x="329163" y="164582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8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8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2"/>
                </a:lnTo>
                <a:lnTo>
                  <a:pt x="5356" y="122831"/>
                </a:lnTo>
                <a:lnTo>
                  <a:pt x="21424" y="83299"/>
                </a:lnTo>
                <a:lnTo>
                  <a:pt x="48204" y="48205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29697" y="1283911"/>
            <a:ext cx="26827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20" dirty="0">
                <a:latin typeface="Arial"/>
                <a:cs typeface="Arial"/>
              </a:rPr>
              <a:t>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2452" y="5832811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280959" y="48204"/>
                </a:moveTo>
                <a:lnTo>
                  <a:pt x="307739" y="83298"/>
                </a:lnTo>
                <a:lnTo>
                  <a:pt x="323807" y="122830"/>
                </a:lnTo>
                <a:lnTo>
                  <a:pt x="329163" y="164581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9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9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1"/>
                </a:lnTo>
                <a:lnTo>
                  <a:pt x="5356" y="122830"/>
                </a:lnTo>
                <a:lnTo>
                  <a:pt x="21424" y="83298"/>
                </a:lnTo>
                <a:lnTo>
                  <a:pt x="48204" y="48204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2670" y="5862001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7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8848" y="2994153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280959" y="48204"/>
                </a:moveTo>
                <a:lnTo>
                  <a:pt x="307739" y="83298"/>
                </a:lnTo>
                <a:lnTo>
                  <a:pt x="323807" y="122830"/>
                </a:lnTo>
                <a:lnTo>
                  <a:pt x="329163" y="164581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9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9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1"/>
                </a:lnTo>
                <a:lnTo>
                  <a:pt x="5356" y="122830"/>
                </a:lnTo>
                <a:lnTo>
                  <a:pt x="21424" y="83298"/>
                </a:lnTo>
                <a:lnTo>
                  <a:pt x="48204" y="48204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9067" y="3023343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2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18848" y="4322886"/>
            <a:ext cx="653683" cy="653083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280959" y="48204"/>
                </a:moveTo>
                <a:lnTo>
                  <a:pt x="307739" y="83298"/>
                </a:lnTo>
                <a:lnTo>
                  <a:pt x="323807" y="122830"/>
                </a:lnTo>
                <a:lnTo>
                  <a:pt x="329163" y="164581"/>
                </a:lnTo>
                <a:lnTo>
                  <a:pt x="323807" y="206332"/>
                </a:lnTo>
                <a:lnTo>
                  <a:pt x="307739" y="245864"/>
                </a:lnTo>
                <a:lnTo>
                  <a:pt x="280959" y="280959"/>
                </a:lnTo>
                <a:lnTo>
                  <a:pt x="245864" y="307739"/>
                </a:lnTo>
                <a:lnTo>
                  <a:pt x="206332" y="323807"/>
                </a:lnTo>
                <a:lnTo>
                  <a:pt x="164581" y="329163"/>
                </a:lnTo>
                <a:lnTo>
                  <a:pt x="122830" y="323807"/>
                </a:lnTo>
                <a:lnTo>
                  <a:pt x="83298" y="307739"/>
                </a:lnTo>
                <a:lnTo>
                  <a:pt x="48204" y="280959"/>
                </a:lnTo>
                <a:lnTo>
                  <a:pt x="21424" y="245864"/>
                </a:lnTo>
                <a:lnTo>
                  <a:pt x="5356" y="206332"/>
                </a:lnTo>
                <a:lnTo>
                  <a:pt x="0" y="164581"/>
                </a:lnTo>
                <a:lnTo>
                  <a:pt x="5356" y="122830"/>
                </a:lnTo>
                <a:lnTo>
                  <a:pt x="21424" y="83298"/>
                </a:lnTo>
                <a:lnTo>
                  <a:pt x="48204" y="48204"/>
                </a:lnTo>
                <a:lnTo>
                  <a:pt x="83298" y="21424"/>
                </a:lnTo>
                <a:lnTo>
                  <a:pt x="122830" y="5356"/>
                </a:lnTo>
                <a:lnTo>
                  <a:pt x="164581" y="0"/>
                </a:lnTo>
                <a:lnTo>
                  <a:pt x="206332" y="5356"/>
                </a:lnTo>
                <a:lnTo>
                  <a:pt x="245864" y="21424"/>
                </a:lnTo>
                <a:lnTo>
                  <a:pt x="280959" y="482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99067" y="4352078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4</a:t>
            </a:r>
            <a:endParaRPr sz="34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09703" y="1830012"/>
            <a:ext cx="2778466" cy="4129900"/>
            <a:chOff x="2727392" y="923478"/>
            <a:chExt cx="1400810" cy="2084070"/>
          </a:xfrm>
        </p:grpSpPr>
        <p:sp>
          <p:nvSpPr>
            <p:cNvPr id="21" name="object 21"/>
            <p:cNvSpPr/>
            <p:nvPr/>
          </p:nvSpPr>
          <p:spPr>
            <a:xfrm>
              <a:off x="2991515" y="941893"/>
              <a:ext cx="78740" cy="132715"/>
            </a:xfrm>
            <a:custGeom>
              <a:avLst/>
              <a:gdLst/>
              <a:ahLst/>
              <a:cxnLst/>
              <a:rect l="l" t="t" r="r" b="b"/>
              <a:pathLst>
                <a:path w="78739" h="132715">
                  <a:moveTo>
                    <a:pt x="0" y="0"/>
                  </a:moveTo>
                  <a:lnTo>
                    <a:pt x="78621" y="13231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0567" y="964826"/>
              <a:ext cx="421005" cy="1979930"/>
            </a:xfrm>
            <a:custGeom>
              <a:avLst/>
              <a:gdLst/>
              <a:ahLst/>
              <a:cxnLst/>
              <a:rect l="l" t="t" r="r" b="b"/>
              <a:pathLst>
                <a:path w="421005" h="1979930">
                  <a:moveTo>
                    <a:pt x="161631" y="0"/>
                  </a:moveTo>
                  <a:lnTo>
                    <a:pt x="0" y="1976089"/>
                  </a:lnTo>
                </a:path>
                <a:path w="421005" h="1979930">
                  <a:moveTo>
                    <a:pt x="387291" y="416823"/>
                  </a:moveTo>
                  <a:lnTo>
                    <a:pt x="24260" y="1979856"/>
                  </a:lnTo>
                </a:path>
                <a:path w="421005" h="1979930">
                  <a:moveTo>
                    <a:pt x="420408" y="421084"/>
                  </a:moveTo>
                  <a:lnTo>
                    <a:pt x="387358" y="157329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4522" y="2825111"/>
              <a:ext cx="161290" cy="163830"/>
            </a:xfrm>
            <a:custGeom>
              <a:avLst/>
              <a:gdLst/>
              <a:ahLst/>
              <a:cxnLst/>
              <a:rect l="l" t="t" r="r" b="b"/>
              <a:pathLst>
                <a:path w="161289" h="163830">
                  <a:moveTo>
                    <a:pt x="0" y="163447"/>
                  </a:moveTo>
                  <a:lnTo>
                    <a:pt x="160973" y="0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78833" y="1829776"/>
              <a:ext cx="307975" cy="721995"/>
            </a:xfrm>
            <a:custGeom>
              <a:avLst/>
              <a:gdLst/>
              <a:ahLst/>
              <a:cxnLst/>
              <a:rect l="l" t="t" r="r" b="b"/>
              <a:pathLst>
                <a:path w="307975" h="721994">
                  <a:moveTo>
                    <a:pt x="0" y="721648"/>
                  </a:moveTo>
                  <a:lnTo>
                    <a:pt x="30745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2782" y="1345028"/>
              <a:ext cx="309245" cy="1254760"/>
            </a:xfrm>
            <a:custGeom>
              <a:avLst/>
              <a:gdLst/>
              <a:ahLst/>
              <a:cxnLst/>
              <a:rect l="l" t="t" r="r" b="b"/>
              <a:pathLst>
                <a:path w="309245" h="1254760">
                  <a:moveTo>
                    <a:pt x="0" y="1254399"/>
                  </a:moveTo>
                  <a:lnTo>
                    <a:pt x="179552" y="1107263"/>
                  </a:lnTo>
                </a:path>
                <a:path w="309245" h="1254760">
                  <a:moveTo>
                    <a:pt x="309218" y="498121"/>
                  </a:moveTo>
                  <a:lnTo>
                    <a:pt x="309218" y="833380"/>
                  </a:lnTo>
                </a:path>
                <a:path w="309245" h="1254760">
                  <a:moveTo>
                    <a:pt x="22791" y="0"/>
                  </a:moveTo>
                  <a:lnTo>
                    <a:pt x="199430" y="203813"/>
                  </a:lnTo>
                </a:path>
              </a:pathLst>
            </a:custGeom>
            <a:ln w="30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95826" y="2004683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280959" y="48204"/>
                  </a:moveTo>
                  <a:lnTo>
                    <a:pt x="307739" y="83298"/>
                  </a:lnTo>
                  <a:lnTo>
                    <a:pt x="323807" y="122830"/>
                  </a:lnTo>
                  <a:lnTo>
                    <a:pt x="329163" y="164581"/>
                  </a:lnTo>
                  <a:lnTo>
                    <a:pt x="323807" y="206332"/>
                  </a:lnTo>
                  <a:lnTo>
                    <a:pt x="307739" y="245864"/>
                  </a:lnTo>
                  <a:lnTo>
                    <a:pt x="280959" y="280959"/>
                  </a:lnTo>
                  <a:lnTo>
                    <a:pt x="245864" y="307739"/>
                  </a:lnTo>
                  <a:lnTo>
                    <a:pt x="206332" y="323807"/>
                  </a:lnTo>
                  <a:lnTo>
                    <a:pt x="164581" y="329163"/>
                  </a:lnTo>
                  <a:lnTo>
                    <a:pt x="122830" y="323807"/>
                  </a:lnTo>
                  <a:lnTo>
                    <a:pt x="83298" y="307739"/>
                  </a:lnTo>
                  <a:lnTo>
                    <a:pt x="48204" y="280959"/>
                  </a:lnTo>
                  <a:lnTo>
                    <a:pt x="21424" y="245864"/>
                  </a:lnTo>
                  <a:lnTo>
                    <a:pt x="5356" y="206332"/>
                  </a:lnTo>
                  <a:lnTo>
                    <a:pt x="0" y="164581"/>
                  </a:lnTo>
                  <a:lnTo>
                    <a:pt x="5356" y="122830"/>
                  </a:lnTo>
                  <a:lnTo>
                    <a:pt x="21424" y="83298"/>
                  </a:lnTo>
                  <a:lnTo>
                    <a:pt x="48204" y="48204"/>
                  </a:lnTo>
                  <a:lnTo>
                    <a:pt x="83298" y="21424"/>
                  </a:lnTo>
                  <a:lnTo>
                    <a:pt x="122830" y="5356"/>
                  </a:lnTo>
                  <a:lnTo>
                    <a:pt x="164581" y="0"/>
                  </a:lnTo>
                  <a:lnTo>
                    <a:pt x="206332" y="5356"/>
                  </a:lnTo>
                  <a:lnTo>
                    <a:pt x="245864" y="21424"/>
                  </a:lnTo>
                  <a:lnTo>
                    <a:pt x="280959" y="4820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09130" y="4001775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3</a:t>
            </a:r>
            <a:endParaRPr sz="3400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12550" y="3546083"/>
            <a:ext cx="962261" cy="2885393"/>
            <a:chOff x="3384244" y="1789458"/>
            <a:chExt cx="485140" cy="1456055"/>
          </a:xfrm>
        </p:grpSpPr>
        <p:sp>
          <p:nvSpPr>
            <p:cNvPr id="29" name="object 29"/>
            <p:cNvSpPr/>
            <p:nvPr/>
          </p:nvSpPr>
          <p:spPr>
            <a:xfrm>
              <a:off x="3658851" y="1804698"/>
              <a:ext cx="194945" cy="235585"/>
            </a:xfrm>
            <a:custGeom>
              <a:avLst/>
              <a:gdLst/>
              <a:ahLst/>
              <a:cxnLst/>
              <a:rect l="l" t="t" r="r" b="b"/>
              <a:pathLst>
                <a:path w="194945" h="235585">
                  <a:moveTo>
                    <a:pt x="0" y="0"/>
                  </a:moveTo>
                  <a:lnTo>
                    <a:pt x="194706" y="235388"/>
                  </a:lnTo>
                </a:path>
              </a:pathLst>
            </a:custGeom>
            <a:ln w="30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7419" y="2912931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280959" y="48204"/>
                  </a:moveTo>
                  <a:lnTo>
                    <a:pt x="307739" y="83298"/>
                  </a:lnTo>
                  <a:lnTo>
                    <a:pt x="323807" y="122830"/>
                  </a:lnTo>
                  <a:lnTo>
                    <a:pt x="329163" y="164581"/>
                  </a:lnTo>
                  <a:lnTo>
                    <a:pt x="323807" y="206332"/>
                  </a:lnTo>
                  <a:lnTo>
                    <a:pt x="307739" y="245864"/>
                  </a:lnTo>
                  <a:lnTo>
                    <a:pt x="280959" y="280959"/>
                  </a:lnTo>
                  <a:lnTo>
                    <a:pt x="245864" y="307739"/>
                  </a:lnTo>
                  <a:lnTo>
                    <a:pt x="206332" y="323807"/>
                  </a:lnTo>
                  <a:lnTo>
                    <a:pt x="164581" y="329163"/>
                  </a:lnTo>
                  <a:lnTo>
                    <a:pt x="122830" y="323807"/>
                  </a:lnTo>
                  <a:lnTo>
                    <a:pt x="83298" y="307739"/>
                  </a:lnTo>
                  <a:lnTo>
                    <a:pt x="48204" y="280959"/>
                  </a:lnTo>
                  <a:lnTo>
                    <a:pt x="21424" y="245864"/>
                  </a:lnTo>
                  <a:lnTo>
                    <a:pt x="5356" y="206332"/>
                  </a:lnTo>
                  <a:lnTo>
                    <a:pt x="0" y="164581"/>
                  </a:lnTo>
                  <a:lnTo>
                    <a:pt x="5356" y="122830"/>
                  </a:lnTo>
                  <a:lnTo>
                    <a:pt x="21424" y="83298"/>
                  </a:lnTo>
                  <a:lnTo>
                    <a:pt x="48204" y="48204"/>
                  </a:lnTo>
                  <a:lnTo>
                    <a:pt x="83298" y="21424"/>
                  </a:lnTo>
                  <a:lnTo>
                    <a:pt x="122830" y="5356"/>
                  </a:lnTo>
                  <a:lnTo>
                    <a:pt x="164581" y="0"/>
                  </a:lnTo>
                  <a:lnTo>
                    <a:pt x="206332" y="5356"/>
                  </a:lnTo>
                  <a:lnTo>
                    <a:pt x="245864" y="21424"/>
                  </a:lnTo>
                  <a:lnTo>
                    <a:pt x="280959" y="4820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99067" y="5801604"/>
            <a:ext cx="293464" cy="572549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25179">
              <a:spcBef>
                <a:spcPts val="248"/>
              </a:spcBef>
            </a:pPr>
            <a:r>
              <a:rPr sz="3400" spc="30" dirty="0">
                <a:latin typeface="Arial"/>
                <a:cs typeface="Arial"/>
              </a:rPr>
              <a:t>6</a:t>
            </a:r>
            <a:endParaRPr sz="34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98244" y="4981213"/>
            <a:ext cx="653683" cy="933695"/>
            <a:chOff x="3225781" y="2513668"/>
            <a:chExt cx="329565" cy="471170"/>
          </a:xfrm>
        </p:grpSpPr>
        <p:sp>
          <p:nvSpPr>
            <p:cNvPr id="33" name="object 33"/>
            <p:cNvSpPr/>
            <p:nvPr/>
          </p:nvSpPr>
          <p:spPr>
            <a:xfrm>
              <a:off x="3241021" y="2814041"/>
              <a:ext cx="183515" cy="155575"/>
            </a:xfrm>
            <a:custGeom>
              <a:avLst/>
              <a:gdLst/>
              <a:ahLst/>
              <a:cxnLst/>
              <a:rect l="l" t="t" r="r" b="b"/>
              <a:pathLst>
                <a:path w="183514" h="155575">
                  <a:moveTo>
                    <a:pt x="0" y="0"/>
                  </a:moveTo>
                  <a:lnTo>
                    <a:pt x="183075" y="155109"/>
                  </a:lnTo>
                </a:path>
              </a:pathLst>
            </a:custGeom>
            <a:ln w="30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52001" y="2513668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h="396239">
                  <a:moveTo>
                    <a:pt x="0" y="39621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4260" rIns="0" bIns="0" rtlCol="0">
            <a:spAutoFit/>
          </a:bodyPr>
          <a:lstStyle/>
          <a:p>
            <a:pPr marL="520700" marR="5080" indent="-317500">
              <a:lnSpc>
                <a:spcPct val="100600"/>
              </a:lnSpc>
              <a:spcBef>
                <a:spcPts val="80"/>
              </a:spcBef>
            </a:pPr>
            <a:r>
              <a:rPr sz="1750" spc="2495" dirty="0">
                <a:solidFill>
                  <a:srgbClr val="DD8047"/>
                </a:solidFill>
                <a:latin typeface="Wingdings"/>
                <a:cs typeface="Wingdings"/>
              </a:rPr>
              <a:t></a:t>
            </a:r>
            <a:r>
              <a:rPr sz="1750" spc="249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pc="-120" dirty="0"/>
              <a:t>We </a:t>
            </a:r>
            <a:r>
              <a:rPr spc="-125" dirty="0"/>
              <a:t>don’t </a:t>
            </a:r>
            <a:r>
              <a:rPr spc="-145" dirty="0"/>
              <a:t>visit </a:t>
            </a:r>
            <a:r>
              <a:rPr spc="-180" dirty="0"/>
              <a:t>the </a:t>
            </a:r>
            <a:r>
              <a:rPr spc="-235" dirty="0"/>
              <a:t>nodes </a:t>
            </a:r>
            <a:r>
              <a:rPr spc="-120" dirty="0"/>
              <a:t>level </a:t>
            </a:r>
            <a:r>
              <a:rPr spc="-80" dirty="0"/>
              <a:t>by</a:t>
            </a:r>
            <a:r>
              <a:rPr spc="-520" dirty="0"/>
              <a:t> </a:t>
            </a:r>
            <a:r>
              <a:rPr spc="-130" dirty="0"/>
              <a:t>level! </a:t>
            </a:r>
            <a:r>
              <a:rPr spc="-335" dirty="0"/>
              <a:t>As </a:t>
            </a:r>
            <a:r>
              <a:rPr spc="-135" dirty="0"/>
              <a:t>long </a:t>
            </a:r>
            <a:r>
              <a:rPr spc="-969" dirty="0"/>
              <a:t>as </a:t>
            </a:r>
            <a:r>
              <a:rPr spc="-795" dirty="0"/>
              <a:t> </a:t>
            </a:r>
            <a:r>
              <a:rPr spc="-140" dirty="0"/>
              <a:t>there </a:t>
            </a:r>
            <a:r>
              <a:rPr spc="-250" dirty="0"/>
              <a:t>is </a:t>
            </a:r>
            <a:r>
              <a:rPr spc="-180" dirty="0"/>
              <a:t>an </a:t>
            </a:r>
            <a:r>
              <a:rPr spc="-175" dirty="0"/>
              <a:t>unvisited node </a:t>
            </a:r>
            <a:r>
              <a:rPr spc="-114" dirty="0"/>
              <a:t>adjacent </a:t>
            </a:r>
            <a:r>
              <a:rPr spc="-95" dirty="0"/>
              <a:t>to </a:t>
            </a:r>
            <a:r>
              <a:rPr spc="-180" dirty="0"/>
              <a:t>the </a:t>
            </a:r>
            <a:r>
              <a:rPr spc="-175" dirty="0"/>
              <a:t>current  </a:t>
            </a:r>
            <a:r>
              <a:rPr spc="-130" dirty="0"/>
              <a:t>visited </a:t>
            </a:r>
            <a:r>
              <a:rPr spc="-175" dirty="0"/>
              <a:t>node </a:t>
            </a:r>
            <a:r>
              <a:rPr spc="-195" dirty="0"/>
              <a:t>we </a:t>
            </a:r>
            <a:r>
              <a:rPr spc="-210" dirty="0"/>
              <a:t>continue! </a:t>
            </a:r>
            <a:r>
              <a:rPr spc="-220" dirty="0"/>
              <a:t>Once </a:t>
            </a:r>
            <a:r>
              <a:rPr spc="-195" dirty="0"/>
              <a:t>we </a:t>
            </a:r>
            <a:r>
              <a:rPr spc="-60" dirty="0"/>
              <a:t>are </a:t>
            </a:r>
            <a:r>
              <a:rPr spc="-250" dirty="0"/>
              <a:t>stuck, </a:t>
            </a:r>
            <a:r>
              <a:rPr spc="-114" dirty="0"/>
              <a:t>trace  </a:t>
            </a:r>
            <a:r>
              <a:rPr spc="-125" dirty="0"/>
              <a:t>back and </a:t>
            </a:r>
            <a:r>
              <a:rPr spc="-90" dirty="0"/>
              <a:t>go </a:t>
            </a:r>
            <a:r>
              <a:rPr spc="-95" dirty="0"/>
              <a:t>to </a:t>
            </a:r>
            <a:r>
              <a:rPr spc="-15" dirty="0"/>
              <a:t>a </a:t>
            </a:r>
            <a:r>
              <a:rPr spc="-45" dirty="0"/>
              <a:t>different</a:t>
            </a:r>
            <a:r>
              <a:rPr spc="380" dirty="0"/>
              <a:t> </a:t>
            </a:r>
            <a:r>
              <a:rPr spc="-165" dirty="0"/>
              <a:t>branch!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6120905" y="216886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14509" y="220582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8062" y="380809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7534" y="384505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4350" y="380809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7954" y="384505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9458" y="305200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3536" y="308894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2010" y="92759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35614" y="96455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74825" y="215404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10634" y="220052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89051" y="297572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07261" y="301268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4019" y="100257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8097" y="103953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00" y="216357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51204" y="220052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66810" y="148947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" y="1752600"/>
            <a:ext cx="548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Stack:        visited      </a:t>
            </a:r>
          </a:p>
          <a:p>
            <a:r>
              <a:rPr lang="en-US" sz="3200" dirty="0" smtClean="0"/>
              <a:t>A        SB               A </a:t>
            </a:r>
          </a:p>
          <a:p>
            <a:r>
              <a:rPr lang="en-US" sz="3200" dirty="0" smtClean="0"/>
              <a:t>B        S                  A  B</a:t>
            </a:r>
          </a:p>
          <a:p>
            <a:r>
              <a:rPr lang="en-US" sz="3200" dirty="0" smtClean="0"/>
              <a:t>S        G  C            A  B  S</a:t>
            </a:r>
          </a:p>
          <a:p>
            <a:r>
              <a:rPr lang="en-US" sz="3200" dirty="0" smtClean="0"/>
              <a:t>C        G  F E D     A B S C</a:t>
            </a:r>
          </a:p>
          <a:p>
            <a:r>
              <a:rPr lang="en-US" sz="3200" dirty="0" smtClean="0"/>
              <a:t>D        G F E          A B S C D</a:t>
            </a:r>
          </a:p>
          <a:p>
            <a:r>
              <a:rPr lang="en-US" sz="3200" dirty="0" smtClean="0"/>
              <a:t>E          G F H        A B S C D</a:t>
            </a:r>
          </a:p>
          <a:p>
            <a:r>
              <a:rPr lang="en-US" sz="3200" dirty="0" smtClean="0"/>
              <a:t>H          G F           A B S C D H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A B S C D H F G</a:t>
            </a:r>
          </a:p>
          <a:p>
            <a:endParaRPr lang="en-US" sz="32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8001000" y="5334000"/>
            <a:ext cx="1752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43269" y="19532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96018" y="23921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4187" y="31937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3257" y="29103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75993" y="4111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16144" y="3836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4230" y="1891474"/>
            <a:ext cx="2293620" cy="2176145"/>
          </a:xfrm>
          <a:custGeom>
            <a:avLst/>
            <a:gdLst/>
            <a:ahLst/>
            <a:cxnLst/>
            <a:rect l="l" t="t" r="r" b="b"/>
            <a:pathLst>
              <a:path w="2293620" h="2176145">
                <a:moveTo>
                  <a:pt x="633310" y="421627"/>
                </a:moveTo>
                <a:lnTo>
                  <a:pt x="607606" y="393509"/>
                </a:lnTo>
                <a:lnTo>
                  <a:pt x="71501" y="883691"/>
                </a:lnTo>
                <a:lnTo>
                  <a:pt x="45783" y="855573"/>
                </a:lnTo>
                <a:lnTo>
                  <a:pt x="0" y="974877"/>
                </a:lnTo>
                <a:lnTo>
                  <a:pt x="122923" y="939927"/>
                </a:lnTo>
                <a:lnTo>
                  <a:pt x="108966" y="924661"/>
                </a:lnTo>
                <a:lnTo>
                  <a:pt x="97205" y="911809"/>
                </a:lnTo>
                <a:lnTo>
                  <a:pt x="633310" y="421627"/>
                </a:lnTo>
                <a:close/>
              </a:path>
              <a:path w="2293620" h="2176145">
                <a:moveTo>
                  <a:pt x="1095832" y="1434007"/>
                </a:moveTo>
                <a:lnTo>
                  <a:pt x="195884" y="1182128"/>
                </a:lnTo>
                <a:lnTo>
                  <a:pt x="197319" y="1176985"/>
                </a:lnTo>
                <a:lnTo>
                  <a:pt x="206159" y="1145438"/>
                </a:lnTo>
                <a:lnTo>
                  <a:pt x="80683" y="1169657"/>
                </a:lnTo>
                <a:lnTo>
                  <a:pt x="175348" y="1255496"/>
                </a:lnTo>
                <a:lnTo>
                  <a:pt x="185610" y="1218819"/>
                </a:lnTo>
                <a:lnTo>
                  <a:pt x="1085557" y="1470698"/>
                </a:lnTo>
                <a:lnTo>
                  <a:pt x="1095832" y="1434007"/>
                </a:lnTo>
                <a:close/>
              </a:path>
              <a:path w="2293620" h="2176145">
                <a:moveTo>
                  <a:pt x="1184846" y="1660601"/>
                </a:moveTo>
                <a:lnTo>
                  <a:pt x="1157897" y="1633664"/>
                </a:lnTo>
                <a:lnTo>
                  <a:pt x="710082" y="2081479"/>
                </a:lnTo>
                <a:lnTo>
                  <a:pt x="683145" y="2054529"/>
                </a:lnTo>
                <a:lnTo>
                  <a:pt x="642734" y="2175764"/>
                </a:lnTo>
                <a:lnTo>
                  <a:pt x="763968" y="2135352"/>
                </a:lnTo>
                <a:lnTo>
                  <a:pt x="750493" y="2121890"/>
                </a:lnTo>
                <a:lnTo>
                  <a:pt x="737031" y="2108416"/>
                </a:lnTo>
                <a:lnTo>
                  <a:pt x="1184846" y="1660601"/>
                </a:lnTo>
                <a:close/>
              </a:path>
              <a:path w="2293620" h="2176145">
                <a:moveTo>
                  <a:pt x="1188656" y="1249565"/>
                </a:moveTo>
                <a:lnTo>
                  <a:pt x="880541" y="583971"/>
                </a:lnTo>
                <a:lnTo>
                  <a:pt x="915111" y="567969"/>
                </a:lnTo>
                <a:lnTo>
                  <a:pt x="913511" y="566686"/>
                </a:lnTo>
                <a:lnTo>
                  <a:pt x="815238" y="488251"/>
                </a:lnTo>
                <a:lnTo>
                  <a:pt x="811390" y="615975"/>
                </a:lnTo>
                <a:lnTo>
                  <a:pt x="845959" y="599973"/>
                </a:lnTo>
                <a:lnTo>
                  <a:pt x="1154087" y="1265580"/>
                </a:lnTo>
                <a:lnTo>
                  <a:pt x="1188656" y="1249565"/>
                </a:lnTo>
                <a:close/>
              </a:path>
              <a:path w="2293620" h="2176145">
                <a:moveTo>
                  <a:pt x="1369999" y="1049159"/>
                </a:moveTo>
                <a:lnTo>
                  <a:pt x="1335417" y="1065161"/>
                </a:lnTo>
                <a:lnTo>
                  <a:pt x="1027303" y="399567"/>
                </a:lnTo>
                <a:lnTo>
                  <a:pt x="992720" y="415569"/>
                </a:lnTo>
                <a:lnTo>
                  <a:pt x="1300848" y="1081176"/>
                </a:lnTo>
                <a:lnTo>
                  <a:pt x="1266266" y="1097178"/>
                </a:lnTo>
                <a:lnTo>
                  <a:pt x="1366151" y="1176896"/>
                </a:lnTo>
                <a:lnTo>
                  <a:pt x="1368513" y="1098461"/>
                </a:lnTo>
                <a:lnTo>
                  <a:pt x="1369999" y="1049159"/>
                </a:lnTo>
                <a:close/>
              </a:path>
              <a:path w="2293620" h="2176145">
                <a:moveTo>
                  <a:pt x="2199538" y="631532"/>
                </a:moveTo>
                <a:lnTo>
                  <a:pt x="1203972" y="237172"/>
                </a:lnTo>
                <a:lnTo>
                  <a:pt x="1206754" y="230162"/>
                </a:lnTo>
                <a:lnTo>
                  <a:pt x="1218006" y="201752"/>
                </a:lnTo>
                <a:lnTo>
                  <a:pt x="1090688" y="212788"/>
                </a:lnTo>
                <a:lnTo>
                  <a:pt x="1175905" y="308013"/>
                </a:lnTo>
                <a:lnTo>
                  <a:pt x="1189939" y="272592"/>
                </a:lnTo>
                <a:lnTo>
                  <a:pt x="2185505" y="666953"/>
                </a:lnTo>
                <a:lnTo>
                  <a:pt x="2199538" y="631532"/>
                </a:lnTo>
                <a:close/>
              </a:path>
              <a:path w="2293620" h="2176145">
                <a:moveTo>
                  <a:pt x="2273211" y="454469"/>
                </a:moveTo>
                <a:lnTo>
                  <a:pt x="2260384" y="441363"/>
                </a:lnTo>
                <a:lnTo>
                  <a:pt x="2183841" y="363118"/>
                </a:lnTo>
                <a:lnTo>
                  <a:pt x="2171395" y="399135"/>
                </a:lnTo>
                <a:lnTo>
                  <a:pt x="1016228" y="0"/>
                </a:lnTo>
                <a:lnTo>
                  <a:pt x="1003795" y="36017"/>
                </a:lnTo>
                <a:lnTo>
                  <a:pt x="2158949" y="435140"/>
                </a:lnTo>
                <a:lnTo>
                  <a:pt x="2146503" y="471157"/>
                </a:lnTo>
                <a:lnTo>
                  <a:pt x="2273211" y="454469"/>
                </a:lnTo>
                <a:close/>
              </a:path>
              <a:path w="2293620" h="2176145">
                <a:moveTo>
                  <a:pt x="2282774" y="860501"/>
                </a:moveTo>
                <a:lnTo>
                  <a:pt x="2263635" y="827544"/>
                </a:lnTo>
                <a:lnTo>
                  <a:pt x="1650212" y="1183703"/>
                </a:lnTo>
                <a:lnTo>
                  <a:pt x="1631086" y="1150759"/>
                </a:lnTo>
                <a:lnTo>
                  <a:pt x="1560931" y="1257579"/>
                </a:lnTo>
                <a:lnTo>
                  <a:pt x="1688477" y="1249603"/>
                </a:lnTo>
                <a:lnTo>
                  <a:pt x="1674888" y="1226223"/>
                </a:lnTo>
                <a:lnTo>
                  <a:pt x="1669338" y="1216660"/>
                </a:lnTo>
                <a:lnTo>
                  <a:pt x="2282774" y="860501"/>
                </a:lnTo>
                <a:close/>
              </a:path>
              <a:path w="2293620" h="2176145">
                <a:moveTo>
                  <a:pt x="2293328" y="1900301"/>
                </a:moveTo>
                <a:lnTo>
                  <a:pt x="2272182" y="1862048"/>
                </a:lnTo>
                <a:lnTo>
                  <a:pt x="2231504" y="1788464"/>
                </a:lnTo>
                <a:lnTo>
                  <a:pt x="2209927" y="1819859"/>
                </a:lnTo>
                <a:lnTo>
                  <a:pt x="1652397" y="1436649"/>
                </a:lnTo>
                <a:lnTo>
                  <a:pt x="1630819" y="1468043"/>
                </a:lnTo>
                <a:lnTo>
                  <a:pt x="2188349" y="1851266"/>
                </a:lnTo>
                <a:lnTo>
                  <a:pt x="2166759" y="1882660"/>
                </a:lnTo>
                <a:lnTo>
                  <a:pt x="2293328" y="190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in-degree (directed, </a:t>
            </a:r>
            <a:r>
              <a:rPr sz="2000" i="1" dirty="0"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543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Depth-First </a:t>
            </a:r>
            <a:r>
              <a:rPr spc="-310" dirty="0"/>
              <a:t>Search</a:t>
            </a:r>
            <a:r>
              <a:rPr spc="185" dirty="0"/>
              <a:t> </a:t>
            </a:r>
            <a:r>
              <a:rPr spc="-515" dirty="0"/>
              <a:t>(DFS)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37702" y="5906767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latin typeface="Arial"/>
                <a:cs typeface="Arial"/>
              </a:rPr>
              <a:t>{A </a:t>
            </a:r>
            <a:r>
              <a:rPr sz="3600" spc="-605" dirty="0">
                <a:latin typeface="Arial"/>
                <a:cs typeface="Arial"/>
              </a:rPr>
              <a:t>B S </a:t>
            </a:r>
            <a:r>
              <a:rPr sz="3600" spc="-430" dirty="0">
                <a:latin typeface="Arial"/>
                <a:cs typeface="Arial"/>
              </a:rPr>
              <a:t>C D </a:t>
            </a:r>
            <a:r>
              <a:rPr sz="3600" spc="-825" dirty="0">
                <a:latin typeface="Arial"/>
                <a:cs typeface="Arial"/>
              </a:rPr>
              <a:t>E </a:t>
            </a:r>
            <a:r>
              <a:rPr sz="3600" spc="-430" dirty="0">
                <a:latin typeface="Arial"/>
                <a:cs typeface="Arial"/>
              </a:rPr>
              <a:t>H </a:t>
            </a:r>
            <a:r>
              <a:rPr sz="3600" spc="-25" dirty="0">
                <a:latin typeface="Arial"/>
                <a:cs typeface="Arial"/>
              </a:rPr>
              <a:t>G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315" dirty="0">
                <a:latin typeface="Arial"/>
                <a:cs typeface="Arial"/>
              </a:rPr>
              <a:t>F}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0279" y="5650468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B S C D H F G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6867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Edges </a:t>
            </a:r>
            <a:r>
              <a:rPr spc="-5" dirty="0"/>
              <a:t>of </a:t>
            </a:r>
            <a:r>
              <a:rPr spc="-35" dirty="0"/>
              <a:t>G </a:t>
            </a:r>
            <a:r>
              <a:rPr spc="-155" dirty="0"/>
              <a:t>that </a:t>
            </a:r>
            <a:r>
              <a:rPr spc="-95" dirty="0"/>
              <a:t>are </a:t>
            </a:r>
            <a:r>
              <a:rPr spc="-270" dirty="0"/>
              <a:t>not in</a:t>
            </a:r>
            <a:r>
              <a:rPr spc="210" dirty="0"/>
              <a:t> </a:t>
            </a:r>
            <a:r>
              <a:rPr spc="-675" dirty="0"/>
              <a:t>DFS</a:t>
            </a:r>
          </a:p>
        </p:txBody>
      </p:sp>
      <p:sp>
        <p:nvSpPr>
          <p:cNvPr id="3" name="object 3"/>
          <p:cNvSpPr/>
          <p:nvPr/>
        </p:nvSpPr>
        <p:spPr>
          <a:xfrm>
            <a:off x="3932682" y="3297948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6286" y="3334905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839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06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7"/>
                </a:lnTo>
                <a:lnTo>
                  <a:pt x="79152" y="105088"/>
                </a:lnTo>
                <a:lnTo>
                  <a:pt x="51988" y="139176"/>
                </a:lnTo>
                <a:lnTo>
                  <a:pt x="29992" y="176739"/>
                </a:lnTo>
                <a:lnTo>
                  <a:pt x="13662" y="217304"/>
                </a:lnTo>
                <a:lnTo>
                  <a:pt x="3498" y="260398"/>
                </a:lnTo>
                <a:lnTo>
                  <a:pt x="0" y="305549"/>
                </a:lnTo>
                <a:lnTo>
                  <a:pt x="3498" y="350703"/>
                </a:lnTo>
                <a:lnTo>
                  <a:pt x="13662" y="393799"/>
                </a:lnTo>
                <a:lnTo>
                  <a:pt x="29992" y="434366"/>
                </a:lnTo>
                <a:lnTo>
                  <a:pt x="51988" y="471931"/>
                </a:lnTo>
                <a:lnTo>
                  <a:pt x="79152" y="506020"/>
                </a:lnTo>
                <a:lnTo>
                  <a:pt x="110985" y="536162"/>
                </a:lnTo>
                <a:lnTo>
                  <a:pt x="146987" y="561883"/>
                </a:lnTo>
                <a:lnTo>
                  <a:pt x="186659" y="582711"/>
                </a:lnTo>
                <a:lnTo>
                  <a:pt x="229502" y="598174"/>
                </a:lnTo>
                <a:lnTo>
                  <a:pt x="275018" y="607798"/>
                </a:lnTo>
                <a:lnTo>
                  <a:pt x="322706" y="611111"/>
                </a:lnTo>
                <a:lnTo>
                  <a:pt x="370395" y="607798"/>
                </a:lnTo>
                <a:lnTo>
                  <a:pt x="415912" y="598174"/>
                </a:lnTo>
                <a:lnTo>
                  <a:pt x="458756" y="582711"/>
                </a:lnTo>
                <a:lnTo>
                  <a:pt x="498430" y="561883"/>
                </a:lnTo>
                <a:lnTo>
                  <a:pt x="534434" y="536162"/>
                </a:lnTo>
                <a:lnTo>
                  <a:pt x="566268" y="506020"/>
                </a:lnTo>
                <a:lnTo>
                  <a:pt x="593434" y="471931"/>
                </a:lnTo>
                <a:lnTo>
                  <a:pt x="615432" y="434366"/>
                </a:lnTo>
                <a:lnTo>
                  <a:pt x="631762" y="393799"/>
                </a:lnTo>
                <a:lnTo>
                  <a:pt x="641927" y="350703"/>
                </a:lnTo>
                <a:lnTo>
                  <a:pt x="645426" y="305549"/>
                </a:lnTo>
                <a:lnTo>
                  <a:pt x="641927" y="260398"/>
                </a:lnTo>
                <a:lnTo>
                  <a:pt x="631762" y="217304"/>
                </a:lnTo>
                <a:lnTo>
                  <a:pt x="615432" y="176739"/>
                </a:lnTo>
                <a:lnTo>
                  <a:pt x="593434" y="139176"/>
                </a:lnTo>
                <a:lnTo>
                  <a:pt x="566268" y="105088"/>
                </a:lnTo>
                <a:lnTo>
                  <a:pt x="534434" y="74947"/>
                </a:lnTo>
                <a:lnTo>
                  <a:pt x="498430" y="49227"/>
                </a:lnTo>
                <a:lnTo>
                  <a:pt x="458756" y="28399"/>
                </a:lnTo>
                <a:lnTo>
                  <a:pt x="415912" y="12937"/>
                </a:lnTo>
                <a:lnTo>
                  <a:pt x="370395" y="3313"/>
                </a:lnTo>
                <a:lnTo>
                  <a:pt x="322706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311" y="4974132"/>
            <a:ext cx="3295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127" y="493717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731" y="4974132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1235" y="4181081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7"/>
                </a:lnTo>
                <a:lnTo>
                  <a:pt x="79158" y="105088"/>
                </a:lnTo>
                <a:lnTo>
                  <a:pt x="51992" y="139176"/>
                </a:lnTo>
                <a:lnTo>
                  <a:pt x="29994" y="176739"/>
                </a:lnTo>
                <a:lnTo>
                  <a:pt x="13663" y="217304"/>
                </a:lnTo>
                <a:lnTo>
                  <a:pt x="3499" y="260398"/>
                </a:lnTo>
                <a:lnTo>
                  <a:pt x="0" y="305549"/>
                </a:lnTo>
                <a:lnTo>
                  <a:pt x="3499" y="350703"/>
                </a:lnTo>
                <a:lnTo>
                  <a:pt x="13663" y="393799"/>
                </a:lnTo>
                <a:lnTo>
                  <a:pt x="29994" y="434366"/>
                </a:lnTo>
                <a:lnTo>
                  <a:pt x="51992" y="471931"/>
                </a:lnTo>
                <a:lnTo>
                  <a:pt x="79158" y="506020"/>
                </a:lnTo>
                <a:lnTo>
                  <a:pt x="110992" y="536162"/>
                </a:lnTo>
                <a:lnTo>
                  <a:pt x="146996" y="561883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3"/>
                </a:lnTo>
                <a:lnTo>
                  <a:pt x="534446" y="536162"/>
                </a:lnTo>
                <a:lnTo>
                  <a:pt x="566281" y="506020"/>
                </a:lnTo>
                <a:lnTo>
                  <a:pt x="593446" y="471931"/>
                </a:lnTo>
                <a:lnTo>
                  <a:pt x="615444" y="434366"/>
                </a:lnTo>
                <a:lnTo>
                  <a:pt x="631775" y="393799"/>
                </a:lnTo>
                <a:lnTo>
                  <a:pt x="641940" y="350703"/>
                </a:lnTo>
                <a:lnTo>
                  <a:pt x="645439" y="305549"/>
                </a:lnTo>
                <a:lnTo>
                  <a:pt x="641940" y="260398"/>
                </a:lnTo>
                <a:lnTo>
                  <a:pt x="631775" y="217304"/>
                </a:lnTo>
                <a:lnTo>
                  <a:pt x="615444" y="176739"/>
                </a:lnTo>
                <a:lnTo>
                  <a:pt x="593446" y="139176"/>
                </a:lnTo>
                <a:lnTo>
                  <a:pt x="566281" y="105088"/>
                </a:lnTo>
                <a:lnTo>
                  <a:pt x="534446" y="74947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5313" y="4218025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3787" y="2056676"/>
            <a:ext cx="1696720" cy="2875280"/>
            <a:chOff x="4753787" y="2056676"/>
            <a:chExt cx="1696720" cy="2875280"/>
          </a:xfrm>
        </p:grpSpPr>
        <p:sp>
          <p:nvSpPr>
            <p:cNvPr id="12" name="object 12"/>
            <p:cNvSpPr/>
            <p:nvPr/>
          </p:nvSpPr>
          <p:spPr>
            <a:xfrm>
              <a:off x="6440807" y="3903776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249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787" y="2056676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7391" y="2093633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86602" y="3283127"/>
            <a:ext cx="664845" cy="630555"/>
            <a:chOff x="6086602" y="3283127"/>
            <a:chExt cx="664845" cy="630555"/>
          </a:xfrm>
        </p:grpSpPr>
        <p:sp>
          <p:nvSpPr>
            <p:cNvPr id="16" name="object 16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9"/>
                  </a:lnTo>
                  <a:lnTo>
                    <a:pt x="79158" y="105090"/>
                  </a:lnTo>
                  <a:lnTo>
                    <a:pt x="51992" y="139180"/>
                  </a:lnTo>
                  <a:lnTo>
                    <a:pt x="29994" y="176744"/>
                  </a:lnTo>
                  <a:lnTo>
                    <a:pt x="13663" y="217311"/>
                  </a:lnTo>
                  <a:lnTo>
                    <a:pt x="3499" y="260408"/>
                  </a:lnTo>
                  <a:lnTo>
                    <a:pt x="0" y="305562"/>
                  </a:lnTo>
                  <a:lnTo>
                    <a:pt x="3499" y="350715"/>
                  </a:lnTo>
                  <a:lnTo>
                    <a:pt x="13663" y="393812"/>
                  </a:lnTo>
                  <a:lnTo>
                    <a:pt x="29994" y="434379"/>
                  </a:lnTo>
                  <a:lnTo>
                    <a:pt x="51992" y="471943"/>
                  </a:lnTo>
                  <a:lnTo>
                    <a:pt x="79158" y="506033"/>
                  </a:lnTo>
                  <a:lnTo>
                    <a:pt x="110992" y="536174"/>
                  </a:lnTo>
                  <a:lnTo>
                    <a:pt x="146996" y="561896"/>
                  </a:lnTo>
                  <a:lnTo>
                    <a:pt x="186669" y="582724"/>
                  </a:lnTo>
                  <a:lnTo>
                    <a:pt x="229514" y="598186"/>
                  </a:lnTo>
                  <a:lnTo>
                    <a:pt x="275030" y="607810"/>
                  </a:lnTo>
                  <a:lnTo>
                    <a:pt x="322719" y="611123"/>
                  </a:lnTo>
                  <a:lnTo>
                    <a:pt x="370408" y="607810"/>
                  </a:lnTo>
                  <a:lnTo>
                    <a:pt x="415924" y="598186"/>
                  </a:lnTo>
                  <a:lnTo>
                    <a:pt x="458769" y="582724"/>
                  </a:lnTo>
                  <a:lnTo>
                    <a:pt x="498443" y="561896"/>
                  </a:lnTo>
                  <a:lnTo>
                    <a:pt x="534446" y="536174"/>
                  </a:lnTo>
                  <a:lnTo>
                    <a:pt x="566281" y="506033"/>
                  </a:lnTo>
                  <a:lnTo>
                    <a:pt x="593446" y="471943"/>
                  </a:lnTo>
                  <a:lnTo>
                    <a:pt x="615444" y="434379"/>
                  </a:lnTo>
                  <a:lnTo>
                    <a:pt x="631775" y="393812"/>
                  </a:lnTo>
                  <a:lnTo>
                    <a:pt x="641940" y="350715"/>
                  </a:lnTo>
                  <a:lnTo>
                    <a:pt x="645439" y="305562"/>
                  </a:lnTo>
                  <a:lnTo>
                    <a:pt x="641940" y="260408"/>
                  </a:lnTo>
                  <a:lnTo>
                    <a:pt x="631775" y="217311"/>
                  </a:lnTo>
                  <a:lnTo>
                    <a:pt x="615444" y="176744"/>
                  </a:lnTo>
                  <a:lnTo>
                    <a:pt x="593446" y="139180"/>
                  </a:lnTo>
                  <a:lnTo>
                    <a:pt x="566281" y="105090"/>
                  </a:lnTo>
                  <a:lnTo>
                    <a:pt x="534446" y="74949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127" y="329265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6" y="105090"/>
                  </a:lnTo>
                  <a:lnTo>
                    <a:pt x="110990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1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1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1" y="598182"/>
                  </a:lnTo>
                  <a:lnTo>
                    <a:pt x="186667" y="582720"/>
                  </a:lnTo>
                  <a:lnTo>
                    <a:pt x="146994" y="561891"/>
                  </a:lnTo>
                  <a:lnTo>
                    <a:pt x="110990" y="536170"/>
                  </a:lnTo>
                  <a:lnTo>
                    <a:pt x="79156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2411" y="3329609"/>
            <a:ext cx="1981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0828" y="4104805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5" h="611504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9038" y="4141761"/>
            <a:ext cx="2139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5796" y="2131656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2"/>
                </a:lnTo>
                <a:lnTo>
                  <a:pt x="13663" y="393806"/>
                </a:lnTo>
                <a:lnTo>
                  <a:pt x="29994" y="434371"/>
                </a:lnTo>
                <a:lnTo>
                  <a:pt x="51992" y="471934"/>
                </a:lnTo>
                <a:lnTo>
                  <a:pt x="79158" y="506022"/>
                </a:lnTo>
                <a:lnTo>
                  <a:pt x="110992" y="536163"/>
                </a:lnTo>
                <a:lnTo>
                  <a:pt x="146996" y="561884"/>
                </a:lnTo>
                <a:lnTo>
                  <a:pt x="186669" y="582711"/>
                </a:lnTo>
                <a:lnTo>
                  <a:pt x="229514" y="598174"/>
                </a:lnTo>
                <a:lnTo>
                  <a:pt x="275030" y="607798"/>
                </a:lnTo>
                <a:lnTo>
                  <a:pt x="322719" y="611111"/>
                </a:lnTo>
                <a:lnTo>
                  <a:pt x="370408" y="607798"/>
                </a:lnTo>
                <a:lnTo>
                  <a:pt x="415924" y="598174"/>
                </a:lnTo>
                <a:lnTo>
                  <a:pt x="458769" y="582711"/>
                </a:lnTo>
                <a:lnTo>
                  <a:pt x="498443" y="561884"/>
                </a:lnTo>
                <a:lnTo>
                  <a:pt x="534446" y="536163"/>
                </a:lnTo>
                <a:lnTo>
                  <a:pt x="566281" y="506022"/>
                </a:lnTo>
                <a:lnTo>
                  <a:pt x="593446" y="471934"/>
                </a:lnTo>
                <a:lnTo>
                  <a:pt x="615444" y="434371"/>
                </a:lnTo>
                <a:lnTo>
                  <a:pt x="631775" y="393806"/>
                </a:lnTo>
                <a:lnTo>
                  <a:pt x="641940" y="350712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9874" y="2168613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9377" y="329265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4">
                <a:moveTo>
                  <a:pt x="322707" y="0"/>
                </a:moveTo>
                <a:lnTo>
                  <a:pt x="275018" y="3313"/>
                </a:lnTo>
                <a:lnTo>
                  <a:pt x="229502" y="12937"/>
                </a:lnTo>
                <a:lnTo>
                  <a:pt x="186659" y="28399"/>
                </a:lnTo>
                <a:lnTo>
                  <a:pt x="146987" y="49227"/>
                </a:lnTo>
                <a:lnTo>
                  <a:pt x="110985" y="74949"/>
                </a:lnTo>
                <a:lnTo>
                  <a:pt x="79152" y="105090"/>
                </a:lnTo>
                <a:lnTo>
                  <a:pt x="51988" y="139180"/>
                </a:lnTo>
                <a:lnTo>
                  <a:pt x="29992" y="176744"/>
                </a:lnTo>
                <a:lnTo>
                  <a:pt x="13662" y="217311"/>
                </a:lnTo>
                <a:lnTo>
                  <a:pt x="3498" y="260408"/>
                </a:lnTo>
                <a:lnTo>
                  <a:pt x="0" y="305562"/>
                </a:lnTo>
                <a:lnTo>
                  <a:pt x="3498" y="350715"/>
                </a:lnTo>
                <a:lnTo>
                  <a:pt x="13662" y="393812"/>
                </a:lnTo>
                <a:lnTo>
                  <a:pt x="29992" y="434379"/>
                </a:lnTo>
                <a:lnTo>
                  <a:pt x="51988" y="471943"/>
                </a:lnTo>
                <a:lnTo>
                  <a:pt x="79152" y="506033"/>
                </a:lnTo>
                <a:lnTo>
                  <a:pt x="110985" y="536174"/>
                </a:lnTo>
                <a:lnTo>
                  <a:pt x="146987" y="561896"/>
                </a:lnTo>
                <a:lnTo>
                  <a:pt x="186659" y="582724"/>
                </a:lnTo>
                <a:lnTo>
                  <a:pt x="229502" y="598186"/>
                </a:lnTo>
                <a:lnTo>
                  <a:pt x="275018" y="607810"/>
                </a:lnTo>
                <a:lnTo>
                  <a:pt x="322707" y="611123"/>
                </a:lnTo>
                <a:lnTo>
                  <a:pt x="370398" y="607810"/>
                </a:lnTo>
                <a:lnTo>
                  <a:pt x="415916" y="598186"/>
                </a:lnTo>
                <a:lnTo>
                  <a:pt x="458762" y="582724"/>
                </a:lnTo>
                <a:lnTo>
                  <a:pt x="498436" y="561896"/>
                </a:lnTo>
                <a:lnTo>
                  <a:pt x="534439" y="536174"/>
                </a:lnTo>
                <a:lnTo>
                  <a:pt x="566272" y="506033"/>
                </a:lnTo>
                <a:lnTo>
                  <a:pt x="593437" y="471943"/>
                </a:lnTo>
                <a:lnTo>
                  <a:pt x="615434" y="434379"/>
                </a:lnTo>
                <a:lnTo>
                  <a:pt x="631763" y="393812"/>
                </a:lnTo>
                <a:lnTo>
                  <a:pt x="641927" y="350715"/>
                </a:lnTo>
                <a:lnTo>
                  <a:pt x="645426" y="305562"/>
                </a:lnTo>
                <a:lnTo>
                  <a:pt x="641927" y="260408"/>
                </a:lnTo>
                <a:lnTo>
                  <a:pt x="631763" y="217311"/>
                </a:lnTo>
                <a:lnTo>
                  <a:pt x="615434" y="176744"/>
                </a:lnTo>
                <a:lnTo>
                  <a:pt x="593437" y="139180"/>
                </a:lnTo>
                <a:lnTo>
                  <a:pt x="566272" y="105090"/>
                </a:lnTo>
                <a:lnTo>
                  <a:pt x="534439" y="74949"/>
                </a:lnTo>
                <a:lnTo>
                  <a:pt x="498436" y="49227"/>
                </a:lnTo>
                <a:lnTo>
                  <a:pt x="458762" y="28399"/>
                </a:lnTo>
                <a:lnTo>
                  <a:pt x="415916" y="12937"/>
                </a:lnTo>
                <a:lnTo>
                  <a:pt x="370398" y="3313"/>
                </a:lnTo>
                <a:lnTo>
                  <a:pt x="322707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2981" y="3329609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8587" y="2618556"/>
            <a:ext cx="4217670" cy="2698115"/>
            <a:chOff x="1878587" y="2618556"/>
            <a:chExt cx="4217670" cy="2698115"/>
          </a:xfrm>
        </p:grpSpPr>
        <p:sp>
          <p:nvSpPr>
            <p:cNvPr id="26" name="object 26"/>
            <p:cNvSpPr/>
            <p:nvPr/>
          </p:nvSpPr>
          <p:spPr>
            <a:xfrm>
              <a:off x="4578121" y="3663370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8008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5266" y="5306620"/>
              <a:ext cx="1551305" cy="0"/>
            </a:xfrm>
            <a:custGeom>
              <a:avLst/>
              <a:gdLst/>
              <a:ahLst/>
              <a:cxnLst/>
              <a:rect l="l" t="t" r="r" b="b"/>
              <a:pathLst>
                <a:path w="1551304">
                  <a:moveTo>
                    <a:pt x="0" y="0"/>
                  </a:moveTo>
                  <a:lnTo>
                    <a:pt x="1550859" y="0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16" y="3742465"/>
              <a:ext cx="1017905" cy="615315"/>
            </a:xfrm>
            <a:custGeom>
              <a:avLst/>
              <a:gdLst/>
              <a:ahLst/>
              <a:cxnLst/>
              <a:rect l="l" t="t" r="r" b="b"/>
              <a:pathLst>
                <a:path w="1017905" h="615314">
                  <a:moveTo>
                    <a:pt x="0" y="0"/>
                  </a:moveTo>
                  <a:lnTo>
                    <a:pt x="1017281" y="615284"/>
                  </a:lnTo>
                </a:path>
              </a:pathLst>
            </a:custGeom>
            <a:ln w="19050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4593" y="4709154"/>
              <a:ext cx="565265" cy="3865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74304" y="4731565"/>
              <a:ext cx="466725" cy="282575"/>
            </a:xfrm>
            <a:custGeom>
              <a:avLst/>
              <a:gdLst/>
              <a:ahLst/>
              <a:cxnLst/>
              <a:rect l="l" t="t" r="r" b="b"/>
              <a:pathLst>
                <a:path w="466725" h="282575">
                  <a:moveTo>
                    <a:pt x="0" y="0"/>
                  </a:moveTo>
                  <a:lnTo>
                    <a:pt x="466302" y="282034"/>
                  </a:lnTo>
                </a:path>
              </a:pathLst>
            </a:custGeom>
            <a:ln w="1905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5744" y="3773976"/>
              <a:ext cx="623454" cy="540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56086" y="3798393"/>
              <a:ext cx="520065" cy="434340"/>
            </a:xfrm>
            <a:custGeom>
              <a:avLst/>
              <a:gdLst/>
              <a:ahLst/>
              <a:cxnLst/>
              <a:rect l="l" t="t" r="r" b="b"/>
              <a:pathLst>
                <a:path w="520064" h="434339">
                  <a:moveTo>
                    <a:pt x="0" y="0"/>
                  </a:moveTo>
                  <a:lnTo>
                    <a:pt x="519499" y="433842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55993" y="3724231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7347" y="4511986"/>
              <a:ext cx="453390" cy="560705"/>
            </a:xfrm>
            <a:custGeom>
              <a:avLst/>
              <a:gdLst/>
              <a:ahLst/>
              <a:cxnLst/>
              <a:rect l="l" t="t" r="r" b="b"/>
              <a:pathLst>
                <a:path w="453389" h="560704">
                  <a:moveTo>
                    <a:pt x="453394" y="0"/>
                  </a:moveTo>
                  <a:lnTo>
                    <a:pt x="0" y="56042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8112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7708" y="2628081"/>
              <a:ext cx="561340" cy="693420"/>
            </a:xfrm>
            <a:custGeom>
              <a:avLst/>
              <a:gdLst/>
              <a:ahLst/>
              <a:cxnLst/>
              <a:rect l="l" t="t" r="r" b="b"/>
              <a:pathLst>
                <a:path w="561339" h="693420">
                  <a:moveTo>
                    <a:pt x="560801" y="0"/>
                  </a:moveTo>
                  <a:lnTo>
                    <a:pt x="0" y="693181"/>
                  </a:lnTo>
                </a:path>
              </a:pathLst>
            </a:custGeom>
            <a:ln w="19049">
              <a:solidFill>
                <a:srgbClr val="87A1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43269" y="19532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96018" y="23921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4187" y="31937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3257" y="29103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75993" y="4111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16144" y="3836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4230" y="1891474"/>
            <a:ext cx="2293620" cy="2176145"/>
          </a:xfrm>
          <a:custGeom>
            <a:avLst/>
            <a:gdLst/>
            <a:ahLst/>
            <a:cxnLst/>
            <a:rect l="l" t="t" r="r" b="b"/>
            <a:pathLst>
              <a:path w="2293620" h="2176145">
                <a:moveTo>
                  <a:pt x="633310" y="421627"/>
                </a:moveTo>
                <a:lnTo>
                  <a:pt x="607606" y="393509"/>
                </a:lnTo>
                <a:lnTo>
                  <a:pt x="71501" y="883691"/>
                </a:lnTo>
                <a:lnTo>
                  <a:pt x="45783" y="855573"/>
                </a:lnTo>
                <a:lnTo>
                  <a:pt x="0" y="974877"/>
                </a:lnTo>
                <a:lnTo>
                  <a:pt x="122923" y="939927"/>
                </a:lnTo>
                <a:lnTo>
                  <a:pt x="108966" y="924661"/>
                </a:lnTo>
                <a:lnTo>
                  <a:pt x="97205" y="911809"/>
                </a:lnTo>
                <a:lnTo>
                  <a:pt x="633310" y="421627"/>
                </a:lnTo>
                <a:close/>
              </a:path>
              <a:path w="2293620" h="2176145">
                <a:moveTo>
                  <a:pt x="1095832" y="1434007"/>
                </a:moveTo>
                <a:lnTo>
                  <a:pt x="195884" y="1182128"/>
                </a:lnTo>
                <a:lnTo>
                  <a:pt x="197319" y="1176985"/>
                </a:lnTo>
                <a:lnTo>
                  <a:pt x="206159" y="1145438"/>
                </a:lnTo>
                <a:lnTo>
                  <a:pt x="80683" y="1169657"/>
                </a:lnTo>
                <a:lnTo>
                  <a:pt x="175348" y="1255496"/>
                </a:lnTo>
                <a:lnTo>
                  <a:pt x="185610" y="1218819"/>
                </a:lnTo>
                <a:lnTo>
                  <a:pt x="1085557" y="1470698"/>
                </a:lnTo>
                <a:lnTo>
                  <a:pt x="1095832" y="1434007"/>
                </a:lnTo>
                <a:close/>
              </a:path>
              <a:path w="2293620" h="2176145">
                <a:moveTo>
                  <a:pt x="1184846" y="1660601"/>
                </a:moveTo>
                <a:lnTo>
                  <a:pt x="1157897" y="1633664"/>
                </a:lnTo>
                <a:lnTo>
                  <a:pt x="710082" y="2081479"/>
                </a:lnTo>
                <a:lnTo>
                  <a:pt x="683145" y="2054529"/>
                </a:lnTo>
                <a:lnTo>
                  <a:pt x="642734" y="2175764"/>
                </a:lnTo>
                <a:lnTo>
                  <a:pt x="763968" y="2135352"/>
                </a:lnTo>
                <a:lnTo>
                  <a:pt x="750493" y="2121890"/>
                </a:lnTo>
                <a:lnTo>
                  <a:pt x="737031" y="2108416"/>
                </a:lnTo>
                <a:lnTo>
                  <a:pt x="1184846" y="1660601"/>
                </a:lnTo>
                <a:close/>
              </a:path>
              <a:path w="2293620" h="2176145">
                <a:moveTo>
                  <a:pt x="1188656" y="1249565"/>
                </a:moveTo>
                <a:lnTo>
                  <a:pt x="880541" y="583971"/>
                </a:lnTo>
                <a:lnTo>
                  <a:pt x="915111" y="567969"/>
                </a:lnTo>
                <a:lnTo>
                  <a:pt x="913511" y="566686"/>
                </a:lnTo>
                <a:lnTo>
                  <a:pt x="815238" y="488251"/>
                </a:lnTo>
                <a:lnTo>
                  <a:pt x="811390" y="615975"/>
                </a:lnTo>
                <a:lnTo>
                  <a:pt x="845959" y="599973"/>
                </a:lnTo>
                <a:lnTo>
                  <a:pt x="1154087" y="1265580"/>
                </a:lnTo>
                <a:lnTo>
                  <a:pt x="1188656" y="1249565"/>
                </a:lnTo>
                <a:close/>
              </a:path>
              <a:path w="2293620" h="2176145">
                <a:moveTo>
                  <a:pt x="1369999" y="1049159"/>
                </a:moveTo>
                <a:lnTo>
                  <a:pt x="1335417" y="1065161"/>
                </a:lnTo>
                <a:lnTo>
                  <a:pt x="1027303" y="399567"/>
                </a:lnTo>
                <a:lnTo>
                  <a:pt x="992720" y="415569"/>
                </a:lnTo>
                <a:lnTo>
                  <a:pt x="1300848" y="1081176"/>
                </a:lnTo>
                <a:lnTo>
                  <a:pt x="1266266" y="1097178"/>
                </a:lnTo>
                <a:lnTo>
                  <a:pt x="1366151" y="1176896"/>
                </a:lnTo>
                <a:lnTo>
                  <a:pt x="1368513" y="1098461"/>
                </a:lnTo>
                <a:lnTo>
                  <a:pt x="1369999" y="1049159"/>
                </a:lnTo>
                <a:close/>
              </a:path>
              <a:path w="2293620" h="2176145">
                <a:moveTo>
                  <a:pt x="2199538" y="631532"/>
                </a:moveTo>
                <a:lnTo>
                  <a:pt x="1203972" y="237172"/>
                </a:lnTo>
                <a:lnTo>
                  <a:pt x="1206754" y="230162"/>
                </a:lnTo>
                <a:lnTo>
                  <a:pt x="1218006" y="201752"/>
                </a:lnTo>
                <a:lnTo>
                  <a:pt x="1090688" y="212788"/>
                </a:lnTo>
                <a:lnTo>
                  <a:pt x="1175905" y="308013"/>
                </a:lnTo>
                <a:lnTo>
                  <a:pt x="1189939" y="272592"/>
                </a:lnTo>
                <a:lnTo>
                  <a:pt x="2185505" y="666953"/>
                </a:lnTo>
                <a:lnTo>
                  <a:pt x="2199538" y="631532"/>
                </a:lnTo>
                <a:close/>
              </a:path>
              <a:path w="2293620" h="2176145">
                <a:moveTo>
                  <a:pt x="2273211" y="454469"/>
                </a:moveTo>
                <a:lnTo>
                  <a:pt x="2260384" y="441363"/>
                </a:lnTo>
                <a:lnTo>
                  <a:pt x="2183841" y="363118"/>
                </a:lnTo>
                <a:lnTo>
                  <a:pt x="2171395" y="399135"/>
                </a:lnTo>
                <a:lnTo>
                  <a:pt x="1016228" y="0"/>
                </a:lnTo>
                <a:lnTo>
                  <a:pt x="1003795" y="36017"/>
                </a:lnTo>
                <a:lnTo>
                  <a:pt x="2158949" y="435140"/>
                </a:lnTo>
                <a:lnTo>
                  <a:pt x="2146503" y="471157"/>
                </a:lnTo>
                <a:lnTo>
                  <a:pt x="2273211" y="454469"/>
                </a:lnTo>
                <a:close/>
              </a:path>
              <a:path w="2293620" h="2176145">
                <a:moveTo>
                  <a:pt x="2282774" y="860501"/>
                </a:moveTo>
                <a:lnTo>
                  <a:pt x="2263635" y="827544"/>
                </a:lnTo>
                <a:lnTo>
                  <a:pt x="1650212" y="1183703"/>
                </a:lnTo>
                <a:lnTo>
                  <a:pt x="1631086" y="1150759"/>
                </a:lnTo>
                <a:lnTo>
                  <a:pt x="1560931" y="1257579"/>
                </a:lnTo>
                <a:lnTo>
                  <a:pt x="1688477" y="1249603"/>
                </a:lnTo>
                <a:lnTo>
                  <a:pt x="1674888" y="1226223"/>
                </a:lnTo>
                <a:lnTo>
                  <a:pt x="1669338" y="1216660"/>
                </a:lnTo>
                <a:lnTo>
                  <a:pt x="2282774" y="860501"/>
                </a:lnTo>
                <a:close/>
              </a:path>
              <a:path w="2293620" h="2176145">
                <a:moveTo>
                  <a:pt x="2293328" y="1900301"/>
                </a:moveTo>
                <a:lnTo>
                  <a:pt x="2272182" y="1862048"/>
                </a:lnTo>
                <a:lnTo>
                  <a:pt x="2231504" y="1788464"/>
                </a:lnTo>
                <a:lnTo>
                  <a:pt x="2209927" y="1819859"/>
                </a:lnTo>
                <a:lnTo>
                  <a:pt x="1652397" y="1436649"/>
                </a:lnTo>
                <a:lnTo>
                  <a:pt x="1630819" y="1468043"/>
                </a:lnTo>
                <a:lnTo>
                  <a:pt x="2188349" y="1851266"/>
                </a:lnTo>
                <a:lnTo>
                  <a:pt x="2166759" y="1882660"/>
                </a:lnTo>
                <a:lnTo>
                  <a:pt x="2293328" y="190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Nodes: </a:t>
            </a:r>
            <a:r>
              <a:rPr sz="2000" i="1" spc="-5" dirty="0">
                <a:latin typeface="Arial"/>
                <a:cs typeface="Arial"/>
              </a:rPr>
              <a:t>out-degree (directed, </a:t>
            </a:r>
            <a:r>
              <a:rPr sz="2000" i="1" dirty="0">
                <a:latin typeface="Arial"/>
                <a:cs typeface="Arial"/>
              </a:rPr>
              <a:t># </a:t>
            </a:r>
            <a:r>
              <a:rPr sz="2000" i="1" spc="-5" dirty="0">
                <a:latin typeface="Arial"/>
                <a:cs typeface="Arial"/>
              </a:rPr>
              <a:t>out-  </a:t>
            </a:r>
            <a:r>
              <a:rPr sz="2000" i="1" dirty="0"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280160"/>
            <a:ext cx="8553450" cy="4808855"/>
            <a:chOff x="590550" y="1280160"/>
            <a:chExt cx="8553450" cy="4808855"/>
          </a:xfrm>
        </p:grpSpPr>
        <p:sp>
          <p:nvSpPr>
            <p:cNvPr id="3" name="object 3"/>
            <p:cNvSpPr/>
            <p:nvPr/>
          </p:nvSpPr>
          <p:spPr>
            <a:xfrm>
              <a:off x="3899039" y="215153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6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6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6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4592" y="2955632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4">
                  <a:moveTo>
                    <a:pt x="322719" y="0"/>
                  </a:moveTo>
                  <a:lnTo>
                    <a:pt x="275030" y="3313"/>
                  </a:lnTo>
                  <a:lnTo>
                    <a:pt x="229514" y="12937"/>
                  </a:lnTo>
                  <a:lnTo>
                    <a:pt x="186669" y="28399"/>
                  </a:lnTo>
                  <a:lnTo>
                    <a:pt x="146996" y="49227"/>
                  </a:lnTo>
                  <a:lnTo>
                    <a:pt x="110992" y="74947"/>
                  </a:lnTo>
                  <a:lnTo>
                    <a:pt x="79158" y="105088"/>
                  </a:lnTo>
                  <a:lnTo>
                    <a:pt x="51992" y="139176"/>
                  </a:lnTo>
                  <a:lnTo>
                    <a:pt x="29994" y="176739"/>
                  </a:lnTo>
                  <a:lnTo>
                    <a:pt x="13663" y="217304"/>
                  </a:lnTo>
                  <a:lnTo>
                    <a:pt x="3499" y="260398"/>
                  </a:lnTo>
                  <a:lnTo>
                    <a:pt x="0" y="305549"/>
                  </a:lnTo>
                  <a:lnTo>
                    <a:pt x="3499" y="350703"/>
                  </a:lnTo>
                  <a:lnTo>
                    <a:pt x="13663" y="393799"/>
                  </a:lnTo>
                  <a:lnTo>
                    <a:pt x="29994" y="434366"/>
                  </a:lnTo>
                  <a:lnTo>
                    <a:pt x="51992" y="471931"/>
                  </a:lnTo>
                  <a:lnTo>
                    <a:pt x="79158" y="506020"/>
                  </a:lnTo>
                  <a:lnTo>
                    <a:pt x="110992" y="536162"/>
                  </a:lnTo>
                  <a:lnTo>
                    <a:pt x="146996" y="561883"/>
                  </a:lnTo>
                  <a:lnTo>
                    <a:pt x="186669" y="582711"/>
                  </a:lnTo>
                  <a:lnTo>
                    <a:pt x="229514" y="598174"/>
                  </a:lnTo>
                  <a:lnTo>
                    <a:pt x="275030" y="607798"/>
                  </a:lnTo>
                  <a:lnTo>
                    <a:pt x="322719" y="611111"/>
                  </a:lnTo>
                  <a:lnTo>
                    <a:pt x="370408" y="607798"/>
                  </a:lnTo>
                  <a:lnTo>
                    <a:pt x="415924" y="598174"/>
                  </a:lnTo>
                  <a:lnTo>
                    <a:pt x="458769" y="582711"/>
                  </a:lnTo>
                  <a:lnTo>
                    <a:pt x="498443" y="561883"/>
                  </a:lnTo>
                  <a:lnTo>
                    <a:pt x="534446" y="536162"/>
                  </a:lnTo>
                  <a:lnTo>
                    <a:pt x="566281" y="506020"/>
                  </a:lnTo>
                  <a:lnTo>
                    <a:pt x="593446" y="471931"/>
                  </a:lnTo>
                  <a:lnTo>
                    <a:pt x="615444" y="434366"/>
                  </a:lnTo>
                  <a:lnTo>
                    <a:pt x="631775" y="393799"/>
                  </a:lnTo>
                  <a:lnTo>
                    <a:pt x="641940" y="350703"/>
                  </a:lnTo>
                  <a:lnTo>
                    <a:pt x="645439" y="305549"/>
                  </a:lnTo>
                  <a:lnTo>
                    <a:pt x="641940" y="260398"/>
                  </a:lnTo>
                  <a:lnTo>
                    <a:pt x="631775" y="217304"/>
                  </a:lnTo>
                  <a:lnTo>
                    <a:pt x="615444" y="176739"/>
                  </a:lnTo>
                  <a:lnTo>
                    <a:pt x="593446" y="139176"/>
                  </a:lnTo>
                  <a:lnTo>
                    <a:pt x="566281" y="105088"/>
                  </a:lnTo>
                  <a:lnTo>
                    <a:pt x="534446" y="74947"/>
                  </a:lnTo>
                  <a:lnTo>
                    <a:pt x="498443" y="49227"/>
                  </a:lnTo>
                  <a:lnTo>
                    <a:pt x="458769" y="28399"/>
                  </a:lnTo>
                  <a:lnTo>
                    <a:pt x="415924" y="12937"/>
                  </a:lnTo>
                  <a:lnTo>
                    <a:pt x="370408" y="3313"/>
                  </a:lnTo>
                  <a:lnTo>
                    <a:pt x="322719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3084" y="4757534"/>
              <a:ext cx="645795" cy="1331595"/>
            </a:xfrm>
            <a:custGeom>
              <a:avLst/>
              <a:gdLst/>
              <a:ahLst/>
              <a:cxnLst/>
              <a:rect l="l" t="t" r="r" b="b"/>
              <a:pathLst>
                <a:path w="645795" h="1331595">
                  <a:moveTo>
                    <a:pt x="645439" y="1025550"/>
                  </a:moveTo>
                  <a:lnTo>
                    <a:pt x="641934" y="980389"/>
                  </a:lnTo>
                  <a:lnTo>
                    <a:pt x="631774" y="937298"/>
                  </a:lnTo>
                  <a:lnTo>
                    <a:pt x="615442" y="896734"/>
                  </a:lnTo>
                  <a:lnTo>
                    <a:pt x="593445" y="859167"/>
                  </a:lnTo>
                  <a:lnTo>
                    <a:pt x="566280" y="825080"/>
                  </a:lnTo>
                  <a:lnTo>
                    <a:pt x="534441" y="794931"/>
                  </a:lnTo>
                  <a:lnTo>
                    <a:pt x="498436" y="769213"/>
                  </a:lnTo>
                  <a:lnTo>
                    <a:pt x="458762" y="748385"/>
                  </a:lnTo>
                  <a:lnTo>
                    <a:pt x="415912" y="732917"/>
                  </a:lnTo>
                  <a:lnTo>
                    <a:pt x="370408" y="723290"/>
                  </a:lnTo>
                  <a:lnTo>
                    <a:pt x="322719" y="719975"/>
                  </a:lnTo>
                  <a:lnTo>
                    <a:pt x="275018" y="723290"/>
                  </a:lnTo>
                  <a:lnTo>
                    <a:pt x="229514" y="732917"/>
                  </a:lnTo>
                  <a:lnTo>
                    <a:pt x="186664" y="748385"/>
                  </a:lnTo>
                  <a:lnTo>
                    <a:pt x="146989" y="769213"/>
                  </a:lnTo>
                  <a:lnTo>
                    <a:pt x="110985" y="794931"/>
                  </a:lnTo>
                  <a:lnTo>
                    <a:pt x="79146" y="825080"/>
                  </a:lnTo>
                  <a:lnTo>
                    <a:pt x="51981" y="859167"/>
                  </a:lnTo>
                  <a:lnTo>
                    <a:pt x="29984" y="896734"/>
                  </a:lnTo>
                  <a:lnTo>
                    <a:pt x="13652" y="937298"/>
                  </a:lnTo>
                  <a:lnTo>
                    <a:pt x="3492" y="980389"/>
                  </a:lnTo>
                  <a:lnTo>
                    <a:pt x="0" y="1025550"/>
                  </a:lnTo>
                  <a:lnTo>
                    <a:pt x="3492" y="1070698"/>
                  </a:lnTo>
                  <a:lnTo>
                    <a:pt x="13652" y="1113802"/>
                  </a:lnTo>
                  <a:lnTo>
                    <a:pt x="29984" y="1154366"/>
                  </a:lnTo>
                  <a:lnTo>
                    <a:pt x="51981" y="1191933"/>
                  </a:lnTo>
                  <a:lnTo>
                    <a:pt x="79146" y="1226019"/>
                  </a:lnTo>
                  <a:lnTo>
                    <a:pt x="110985" y="1256157"/>
                  </a:lnTo>
                  <a:lnTo>
                    <a:pt x="146989" y="1281874"/>
                  </a:lnTo>
                  <a:lnTo>
                    <a:pt x="186664" y="1302702"/>
                  </a:lnTo>
                  <a:lnTo>
                    <a:pt x="229514" y="1318171"/>
                  </a:lnTo>
                  <a:lnTo>
                    <a:pt x="275018" y="1327797"/>
                  </a:lnTo>
                  <a:lnTo>
                    <a:pt x="322719" y="1331112"/>
                  </a:lnTo>
                  <a:lnTo>
                    <a:pt x="370408" y="1327797"/>
                  </a:lnTo>
                  <a:lnTo>
                    <a:pt x="415912" y="1318171"/>
                  </a:lnTo>
                  <a:lnTo>
                    <a:pt x="458762" y="1302702"/>
                  </a:lnTo>
                  <a:lnTo>
                    <a:pt x="498436" y="1281874"/>
                  </a:lnTo>
                  <a:lnTo>
                    <a:pt x="534441" y="1256157"/>
                  </a:lnTo>
                  <a:lnTo>
                    <a:pt x="566280" y="1226019"/>
                  </a:lnTo>
                  <a:lnTo>
                    <a:pt x="593445" y="1191933"/>
                  </a:lnTo>
                  <a:lnTo>
                    <a:pt x="615442" y="1154366"/>
                  </a:lnTo>
                  <a:lnTo>
                    <a:pt x="631774" y="1113802"/>
                  </a:lnTo>
                  <a:lnTo>
                    <a:pt x="641934" y="1070698"/>
                  </a:lnTo>
                  <a:lnTo>
                    <a:pt x="645439" y="1025550"/>
                  </a:lnTo>
                  <a:close/>
                </a:path>
                <a:path w="645795" h="1331595">
                  <a:moveTo>
                    <a:pt x="645439" y="305562"/>
                  </a:moveTo>
                  <a:lnTo>
                    <a:pt x="641934" y="260413"/>
                  </a:lnTo>
                  <a:lnTo>
                    <a:pt x="631774" y="217322"/>
                  </a:lnTo>
                  <a:lnTo>
                    <a:pt x="615442" y="176745"/>
                  </a:lnTo>
                  <a:lnTo>
                    <a:pt x="593445" y="139192"/>
                  </a:lnTo>
                  <a:lnTo>
                    <a:pt x="566280" y="105092"/>
                  </a:lnTo>
                  <a:lnTo>
                    <a:pt x="534441" y="74955"/>
                  </a:lnTo>
                  <a:lnTo>
                    <a:pt x="498436" y="49237"/>
                  </a:lnTo>
                  <a:lnTo>
                    <a:pt x="458762" y="28409"/>
                  </a:lnTo>
                  <a:lnTo>
                    <a:pt x="415912" y="12941"/>
                  </a:lnTo>
                  <a:lnTo>
                    <a:pt x="370408" y="3314"/>
                  </a:lnTo>
                  <a:lnTo>
                    <a:pt x="322719" y="0"/>
                  </a:lnTo>
                  <a:lnTo>
                    <a:pt x="275018" y="3314"/>
                  </a:lnTo>
                  <a:lnTo>
                    <a:pt x="229514" y="12941"/>
                  </a:lnTo>
                  <a:lnTo>
                    <a:pt x="186664" y="28409"/>
                  </a:lnTo>
                  <a:lnTo>
                    <a:pt x="146989" y="49237"/>
                  </a:lnTo>
                  <a:lnTo>
                    <a:pt x="110985" y="74955"/>
                  </a:lnTo>
                  <a:lnTo>
                    <a:pt x="79146" y="105092"/>
                  </a:lnTo>
                  <a:lnTo>
                    <a:pt x="51981" y="139192"/>
                  </a:lnTo>
                  <a:lnTo>
                    <a:pt x="29984" y="176745"/>
                  </a:lnTo>
                  <a:lnTo>
                    <a:pt x="13652" y="217322"/>
                  </a:lnTo>
                  <a:lnTo>
                    <a:pt x="3492" y="260413"/>
                  </a:lnTo>
                  <a:lnTo>
                    <a:pt x="0" y="305562"/>
                  </a:lnTo>
                  <a:lnTo>
                    <a:pt x="3492" y="350723"/>
                  </a:lnTo>
                  <a:lnTo>
                    <a:pt x="13652" y="393814"/>
                  </a:lnTo>
                  <a:lnTo>
                    <a:pt x="29984" y="434390"/>
                  </a:lnTo>
                  <a:lnTo>
                    <a:pt x="51981" y="471944"/>
                  </a:lnTo>
                  <a:lnTo>
                    <a:pt x="79146" y="506044"/>
                  </a:lnTo>
                  <a:lnTo>
                    <a:pt x="110985" y="536181"/>
                  </a:lnTo>
                  <a:lnTo>
                    <a:pt x="146989" y="561898"/>
                  </a:lnTo>
                  <a:lnTo>
                    <a:pt x="186664" y="582726"/>
                  </a:lnTo>
                  <a:lnTo>
                    <a:pt x="229514" y="598195"/>
                  </a:lnTo>
                  <a:lnTo>
                    <a:pt x="275018" y="607822"/>
                  </a:lnTo>
                  <a:lnTo>
                    <a:pt x="322719" y="611124"/>
                  </a:lnTo>
                  <a:lnTo>
                    <a:pt x="370408" y="607822"/>
                  </a:lnTo>
                  <a:lnTo>
                    <a:pt x="415912" y="598195"/>
                  </a:lnTo>
                  <a:lnTo>
                    <a:pt x="458762" y="582726"/>
                  </a:lnTo>
                  <a:lnTo>
                    <a:pt x="498436" y="561898"/>
                  </a:lnTo>
                  <a:lnTo>
                    <a:pt x="534441" y="536181"/>
                  </a:lnTo>
                  <a:lnTo>
                    <a:pt x="566280" y="506044"/>
                  </a:lnTo>
                  <a:lnTo>
                    <a:pt x="593445" y="471944"/>
                  </a:lnTo>
                  <a:lnTo>
                    <a:pt x="615442" y="434390"/>
                  </a:lnTo>
                  <a:lnTo>
                    <a:pt x="631774" y="393814"/>
                  </a:lnTo>
                  <a:lnTo>
                    <a:pt x="641934" y="350723"/>
                  </a:lnTo>
                  <a:lnTo>
                    <a:pt x="645439" y="305562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7736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Tree </a:t>
            </a:r>
            <a:r>
              <a:rPr spc="-15" dirty="0"/>
              <a:t>after </a:t>
            </a:r>
            <a:r>
              <a:rPr spc="-675" dirty="0"/>
              <a:t>DFS </a:t>
            </a:r>
            <a:r>
              <a:rPr spc="-320" dirty="0"/>
              <a:t>run </a:t>
            </a:r>
            <a:r>
              <a:rPr spc="-190" dirty="0"/>
              <a:t>and </a:t>
            </a:r>
            <a:r>
              <a:rPr spc="-275" dirty="0"/>
              <a:t>edges </a:t>
            </a:r>
            <a:r>
              <a:rPr spc="-270" dirty="0"/>
              <a:t>in</a:t>
            </a:r>
            <a:r>
              <a:rPr spc="350" dirty="0"/>
              <a:t> </a:t>
            </a:r>
            <a:r>
              <a:rPr spc="-35" dirty="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3117" y="2188489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1872" y="3926573"/>
            <a:ext cx="1506855" cy="2931795"/>
          </a:xfrm>
          <a:custGeom>
            <a:avLst/>
            <a:gdLst/>
            <a:ahLst/>
            <a:cxnLst/>
            <a:rect l="l" t="t" r="r" b="b"/>
            <a:pathLst>
              <a:path w="1506854" h="2931795">
                <a:moveTo>
                  <a:pt x="645439" y="305562"/>
                </a:moveTo>
                <a:lnTo>
                  <a:pt x="641934" y="260413"/>
                </a:lnTo>
                <a:lnTo>
                  <a:pt x="631774" y="217322"/>
                </a:lnTo>
                <a:lnTo>
                  <a:pt x="615442" y="176745"/>
                </a:lnTo>
                <a:lnTo>
                  <a:pt x="593445" y="139192"/>
                </a:lnTo>
                <a:lnTo>
                  <a:pt x="566280" y="105092"/>
                </a:lnTo>
                <a:lnTo>
                  <a:pt x="534441" y="74955"/>
                </a:lnTo>
                <a:lnTo>
                  <a:pt x="498436" y="49237"/>
                </a:lnTo>
                <a:lnTo>
                  <a:pt x="458762" y="28409"/>
                </a:lnTo>
                <a:lnTo>
                  <a:pt x="415912" y="12941"/>
                </a:lnTo>
                <a:lnTo>
                  <a:pt x="370408" y="3314"/>
                </a:lnTo>
                <a:lnTo>
                  <a:pt x="322719" y="0"/>
                </a:lnTo>
                <a:lnTo>
                  <a:pt x="275018" y="3314"/>
                </a:lnTo>
                <a:lnTo>
                  <a:pt x="229514" y="12941"/>
                </a:lnTo>
                <a:lnTo>
                  <a:pt x="186664" y="28409"/>
                </a:lnTo>
                <a:lnTo>
                  <a:pt x="146989" y="49237"/>
                </a:lnTo>
                <a:lnTo>
                  <a:pt x="110985" y="74955"/>
                </a:lnTo>
                <a:lnTo>
                  <a:pt x="79146" y="105092"/>
                </a:lnTo>
                <a:lnTo>
                  <a:pt x="51981" y="139192"/>
                </a:lnTo>
                <a:lnTo>
                  <a:pt x="29984" y="176745"/>
                </a:lnTo>
                <a:lnTo>
                  <a:pt x="13652" y="217322"/>
                </a:lnTo>
                <a:lnTo>
                  <a:pt x="3492" y="260413"/>
                </a:lnTo>
                <a:lnTo>
                  <a:pt x="0" y="305562"/>
                </a:lnTo>
                <a:lnTo>
                  <a:pt x="3492" y="350723"/>
                </a:lnTo>
                <a:lnTo>
                  <a:pt x="13652" y="393814"/>
                </a:lnTo>
                <a:lnTo>
                  <a:pt x="29984" y="434390"/>
                </a:lnTo>
                <a:lnTo>
                  <a:pt x="51981" y="471944"/>
                </a:lnTo>
                <a:lnTo>
                  <a:pt x="79146" y="506044"/>
                </a:lnTo>
                <a:lnTo>
                  <a:pt x="110985" y="536181"/>
                </a:lnTo>
                <a:lnTo>
                  <a:pt x="146989" y="561898"/>
                </a:lnTo>
                <a:lnTo>
                  <a:pt x="186664" y="582726"/>
                </a:lnTo>
                <a:lnTo>
                  <a:pt x="229514" y="598195"/>
                </a:lnTo>
                <a:lnTo>
                  <a:pt x="275018" y="607822"/>
                </a:lnTo>
                <a:lnTo>
                  <a:pt x="322719" y="611124"/>
                </a:lnTo>
                <a:lnTo>
                  <a:pt x="370408" y="607822"/>
                </a:lnTo>
                <a:lnTo>
                  <a:pt x="415912" y="598195"/>
                </a:lnTo>
                <a:lnTo>
                  <a:pt x="458762" y="582726"/>
                </a:lnTo>
                <a:lnTo>
                  <a:pt x="498436" y="561898"/>
                </a:lnTo>
                <a:lnTo>
                  <a:pt x="534441" y="536181"/>
                </a:lnTo>
                <a:lnTo>
                  <a:pt x="566280" y="506044"/>
                </a:lnTo>
                <a:lnTo>
                  <a:pt x="593445" y="471944"/>
                </a:lnTo>
                <a:lnTo>
                  <a:pt x="615442" y="434390"/>
                </a:lnTo>
                <a:lnTo>
                  <a:pt x="631774" y="393814"/>
                </a:lnTo>
                <a:lnTo>
                  <a:pt x="641934" y="350723"/>
                </a:lnTo>
                <a:lnTo>
                  <a:pt x="645439" y="305562"/>
                </a:lnTo>
                <a:close/>
              </a:path>
              <a:path w="1506854" h="2931795">
                <a:moveTo>
                  <a:pt x="1506651" y="2625877"/>
                </a:moveTo>
                <a:lnTo>
                  <a:pt x="1503146" y="2580716"/>
                </a:lnTo>
                <a:lnTo>
                  <a:pt x="1492986" y="2537625"/>
                </a:lnTo>
                <a:lnTo>
                  <a:pt x="1476654" y="2497061"/>
                </a:lnTo>
                <a:lnTo>
                  <a:pt x="1454658" y="2459494"/>
                </a:lnTo>
                <a:lnTo>
                  <a:pt x="1427492" y="2425408"/>
                </a:lnTo>
                <a:lnTo>
                  <a:pt x="1395653" y="2395258"/>
                </a:lnTo>
                <a:lnTo>
                  <a:pt x="1359649" y="2369540"/>
                </a:lnTo>
                <a:lnTo>
                  <a:pt x="1319974" y="2348712"/>
                </a:lnTo>
                <a:lnTo>
                  <a:pt x="1277124" y="2333244"/>
                </a:lnTo>
                <a:lnTo>
                  <a:pt x="1231620" y="2323630"/>
                </a:lnTo>
                <a:lnTo>
                  <a:pt x="1183932" y="2320315"/>
                </a:lnTo>
                <a:lnTo>
                  <a:pt x="1136230" y="2323630"/>
                </a:lnTo>
                <a:lnTo>
                  <a:pt x="1090726" y="2333244"/>
                </a:lnTo>
                <a:lnTo>
                  <a:pt x="1047877" y="2348712"/>
                </a:lnTo>
                <a:lnTo>
                  <a:pt x="1008202" y="2369540"/>
                </a:lnTo>
                <a:lnTo>
                  <a:pt x="972197" y="2395258"/>
                </a:lnTo>
                <a:lnTo>
                  <a:pt x="940358" y="2425408"/>
                </a:lnTo>
                <a:lnTo>
                  <a:pt x="913193" y="2459494"/>
                </a:lnTo>
                <a:lnTo>
                  <a:pt x="891197" y="2497061"/>
                </a:lnTo>
                <a:lnTo>
                  <a:pt x="874864" y="2537625"/>
                </a:lnTo>
                <a:lnTo>
                  <a:pt x="864704" y="2580716"/>
                </a:lnTo>
                <a:lnTo>
                  <a:pt x="861212" y="2625877"/>
                </a:lnTo>
                <a:lnTo>
                  <a:pt x="864704" y="2671026"/>
                </a:lnTo>
                <a:lnTo>
                  <a:pt x="874864" y="2714117"/>
                </a:lnTo>
                <a:lnTo>
                  <a:pt x="891197" y="2754693"/>
                </a:lnTo>
                <a:lnTo>
                  <a:pt x="913193" y="2792247"/>
                </a:lnTo>
                <a:lnTo>
                  <a:pt x="940358" y="2826347"/>
                </a:lnTo>
                <a:lnTo>
                  <a:pt x="972197" y="2856484"/>
                </a:lnTo>
                <a:lnTo>
                  <a:pt x="1008202" y="2882201"/>
                </a:lnTo>
                <a:lnTo>
                  <a:pt x="1047877" y="2903029"/>
                </a:lnTo>
                <a:lnTo>
                  <a:pt x="1090726" y="2918498"/>
                </a:lnTo>
                <a:lnTo>
                  <a:pt x="1136230" y="2928124"/>
                </a:lnTo>
                <a:lnTo>
                  <a:pt x="1183932" y="2931426"/>
                </a:lnTo>
                <a:lnTo>
                  <a:pt x="1231620" y="2928124"/>
                </a:lnTo>
                <a:lnTo>
                  <a:pt x="1277124" y="2918498"/>
                </a:lnTo>
                <a:lnTo>
                  <a:pt x="1319974" y="2903029"/>
                </a:lnTo>
                <a:lnTo>
                  <a:pt x="1359649" y="2882201"/>
                </a:lnTo>
                <a:lnTo>
                  <a:pt x="1395653" y="2856484"/>
                </a:lnTo>
                <a:lnTo>
                  <a:pt x="1427492" y="2826347"/>
                </a:lnTo>
                <a:lnTo>
                  <a:pt x="1454658" y="2792247"/>
                </a:lnTo>
                <a:lnTo>
                  <a:pt x="1476654" y="2754693"/>
                </a:lnTo>
                <a:lnTo>
                  <a:pt x="1492986" y="2714117"/>
                </a:lnTo>
                <a:lnTo>
                  <a:pt x="1503146" y="2671026"/>
                </a:lnTo>
                <a:lnTo>
                  <a:pt x="1506651" y="2625877"/>
                </a:lnTo>
                <a:close/>
              </a:path>
              <a:path w="1506854" h="2931795">
                <a:moveTo>
                  <a:pt x="1506651" y="305562"/>
                </a:moveTo>
                <a:lnTo>
                  <a:pt x="1503146" y="260413"/>
                </a:lnTo>
                <a:lnTo>
                  <a:pt x="1492986" y="217322"/>
                </a:lnTo>
                <a:lnTo>
                  <a:pt x="1476654" y="176745"/>
                </a:lnTo>
                <a:lnTo>
                  <a:pt x="1454658" y="139192"/>
                </a:lnTo>
                <a:lnTo>
                  <a:pt x="1427492" y="105092"/>
                </a:lnTo>
                <a:lnTo>
                  <a:pt x="1395653" y="74955"/>
                </a:lnTo>
                <a:lnTo>
                  <a:pt x="1359649" y="49237"/>
                </a:lnTo>
                <a:lnTo>
                  <a:pt x="1319974" y="28409"/>
                </a:lnTo>
                <a:lnTo>
                  <a:pt x="1277124" y="12941"/>
                </a:lnTo>
                <a:lnTo>
                  <a:pt x="1231620" y="3314"/>
                </a:lnTo>
                <a:lnTo>
                  <a:pt x="1183932" y="0"/>
                </a:lnTo>
                <a:lnTo>
                  <a:pt x="1136230" y="3314"/>
                </a:lnTo>
                <a:lnTo>
                  <a:pt x="1090726" y="12941"/>
                </a:lnTo>
                <a:lnTo>
                  <a:pt x="1047877" y="28409"/>
                </a:lnTo>
                <a:lnTo>
                  <a:pt x="1008202" y="49237"/>
                </a:lnTo>
                <a:lnTo>
                  <a:pt x="972197" y="74955"/>
                </a:lnTo>
                <a:lnTo>
                  <a:pt x="940358" y="105092"/>
                </a:lnTo>
                <a:lnTo>
                  <a:pt x="913193" y="139192"/>
                </a:lnTo>
                <a:lnTo>
                  <a:pt x="891197" y="176745"/>
                </a:lnTo>
                <a:lnTo>
                  <a:pt x="874864" y="217322"/>
                </a:lnTo>
                <a:lnTo>
                  <a:pt x="864704" y="260413"/>
                </a:lnTo>
                <a:lnTo>
                  <a:pt x="861212" y="305562"/>
                </a:lnTo>
                <a:lnTo>
                  <a:pt x="864704" y="350723"/>
                </a:lnTo>
                <a:lnTo>
                  <a:pt x="874864" y="393814"/>
                </a:lnTo>
                <a:lnTo>
                  <a:pt x="891197" y="434390"/>
                </a:lnTo>
                <a:lnTo>
                  <a:pt x="913193" y="471944"/>
                </a:lnTo>
                <a:lnTo>
                  <a:pt x="940358" y="506044"/>
                </a:lnTo>
                <a:lnTo>
                  <a:pt x="972197" y="536181"/>
                </a:lnTo>
                <a:lnTo>
                  <a:pt x="1008202" y="561898"/>
                </a:lnTo>
                <a:lnTo>
                  <a:pt x="1047877" y="582726"/>
                </a:lnTo>
                <a:lnTo>
                  <a:pt x="1090726" y="598195"/>
                </a:lnTo>
                <a:lnTo>
                  <a:pt x="1136230" y="607822"/>
                </a:lnTo>
                <a:lnTo>
                  <a:pt x="1183932" y="611124"/>
                </a:lnTo>
                <a:lnTo>
                  <a:pt x="1231620" y="607822"/>
                </a:lnTo>
                <a:lnTo>
                  <a:pt x="1277124" y="598195"/>
                </a:lnTo>
                <a:lnTo>
                  <a:pt x="1319974" y="582726"/>
                </a:lnTo>
                <a:lnTo>
                  <a:pt x="1359649" y="561898"/>
                </a:lnTo>
                <a:lnTo>
                  <a:pt x="1395653" y="536181"/>
                </a:lnTo>
                <a:lnTo>
                  <a:pt x="1427492" y="506044"/>
                </a:lnTo>
                <a:lnTo>
                  <a:pt x="1454658" y="471944"/>
                </a:lnTo>
                <a:lnTo>
                  <a:pt x="1476654" y="434390"/>
                </a:lnTo>
                <a:lnTo>
                  <a:pt x="1492986" y="393814"/>
                </a:lnTo>
                <a:lnTo>
                  <a:pt x="1503146" y="350723"/>
                </a:lnTo>
                <a:lnTo>
                  <a:pt x="1506651" y="305562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95476" y="2992577"/>
            <a:ext cx="118618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D         </a:t>
            </a:r>
            <a:r>
              <a:rPr sz="31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7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  <a:p>
            <a:pPr marL="869315" marR="5080" indent="3810" algn="just">
              <a:lnSpc>
                <a:spcPct val="157600"/>
              </a:lnSpc>
              <a:spcBef>
                <a:spcPts val="680"/>
              </a:spcBef>
            </a:pPr>
            <a:r>
              <a:rPr sz="3100" spc="-37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3100" b="1" spc="-3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9492" y="2151532"/>
            <a:ext cx="645795" cy="611505"/>
          </a:xfrm>
          <a:custGeom>
            <a:avLst/>
            <a:gdLst/>
            <a:ahLst/>
            <a:cxnLst/>
            <a:rect l="l" t="t" r="r" b="b"/>
            <a:pathLst>
              <a:path w="645794" h="611505">
                <a:moveTo>
                  <a:pt x="322719" y="0"/>
                </a:moveTo>
                <a:lnTo>
                  <a:pt x="275030" y="3313"/>
                </a:lnTo>
                <a:lnTo>
                  <a:pt x="229514" y="12937"/>
                </a:lnTo>
                <a:lnTo>
                  <a:pt x="186669" y="28399"/>
                </a:lnTo>
                <a:lnTo>
                  <a:pt x="146996" y="49227"/>
                </a:lnTo>
                <a:lnTo>
                  <a:pt x="110992" y="74949"/>
                </a:lnTo>
                <a:lnTo>
                  <a:pt x="79158" y="105090"/>
                </a:lnTo>
                <a:lnTo>
                  <a:pt x="51992" y="139180"/>
                </a:lnTo>
                <a:lnTo>
                  <a:pt x="29994" y="176744"/>
                </a:lnTo>
                <a:lnTo>
                  <a:pt x="13663" y="217311"/>
                </a:lnTo>
                <a:lnTo>
                  <a:pt x="3499" y="260408"/>
                </a:lnTo>
                <a:lnTo>
                  <a:pt x="0" y="305562"/>
                </a:lnTo>
                <a:lnTo>
                  <a:pt x="3499" y="350715"/>
                </a:lnTo>
                <a:lnTo>
                  <a:pt x="13663" y="393812"/>
                </a:lnTo>
                <a:lnTo>
                  <a:pt x="29994" y="434379"/>
                </a:lnTo>
                <a:lnTo>
                  <a:pt x="51992" y="471943"/>
                </a:lnTo>
                <a:lnTo>
                  <a:pt x="79158" y="506033"/>
                </a:lnTo>
                <a:lnTo>
                  <a:pt x="110992" y="536174"/>
                </a:lnTo>
                <a:lnTo>
                  <a:pt x="146996" y="561896"/>
                </a:lnTo>
                <a:lnTo>
                  <a:pt x="186669" y="582724"/>
                </a:lnTo>
                <a:lnTo>
                  <a:pt x="229514" y="598186"/>
                </a:lnTo>
                <a:lnTo>
                  <a:pt x="275030" y="607810"/>
                </a:lnTo>
                <a:lnTo>
                  <a:pt x="322719" y="611124"/>
                </a:lnTo>
                <a:lnTo>
                  <a:pt x="370408" y="607810"/>
                </a:lnTo>
                <a:lnTo>
                  <a:pt x="415924" y="598186"/>
                </a:lnTo>
                <a:lnTo>
                  <a:pt x="458769" y="582724"/>
                </a:lnTo>
                <a:lnTo>
                  <a:pt x="498443" y="561896"/>
                </a:lnTo>
                <a:lnTo>
                  <a:pt x="534446" y="536174"/>
                </a:lnTo>
                <a:lnTo>
                  <a:pt x="566281" y="506033"/>
                </a:lnTo>
                <a:lnTo>
                  <a:pt x="593446" y="471943"/>
                </a:lnTo>
                <a:lnTo>
                  <a:pt x="615444" y="434379"/>
                </a:lnTo>
                <a:lnTo>
                  <a:pt x="631775" y="393812"/>
                </a:lnTo>
                <a:lnTo>
                  <a:pt x="641940" y="350715"/>
                </a:lnTo>
                <a:lnTo>
                  <a:pt x="645439" y="305562"/>
                </a:lnTo>
                <a:lnTo>
                  <a:pt x="641940" y="260408"/>
                </a:lnTo>
                <a:lnTo>
                  <a:pt x="631775" y="217311"/>
                </a:lnTo>
                <a:lnTo>
                  <a:pt x="615444" y="176744"/>
                </a:lnTo>
                <a:lnTo>
                  <a:pt x="593446" y="139180"/>
                </a:lnTo>
                <a:lnTo>
                  <a:pt x="566281" y="105090"/>
                </a:lnTo>
                <a:lnTo>
                  <a:pt x="534446" y="74949"/>
                </a:lnTo>
                <a:lnTo>
                  <a:pt x="498443" y="49227"/>
                </a:lnTo>
                <a:lnTo>
                  <a:pt x="458769" y="28399"/>
                </a:lnTo>
                <a:lnTo>
                  <a:pt x="415924" y="12937"/>
                </a:lnTo>
                <a:lnTo>
                  <a:pt x="370408" y="3313"/>
                </a:lnTo>
                <a:lnTo>
                  <a:pt x="322719" y="0"/>
                </a:lnTo>
                <a:close/>
              </a:path>
            </a:pathLst>
          </a:custGeom>
          <a:solidFill>
            <a:srgbClr val="EDD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3569" y="2188489"/>
            <a:ext cx="2222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18014" y="1209674"/>
            <a:ext cx="664845" cy="630555"/>
            <a:chOff x="3218014" y="1209674"/>
            <a:chExt cx="664845" cy="630555"/>
          </a:xfrm>
        </p:grpSpPr>
        <p:sp>
          <p:nvSpPr>
            <p:cNvPr id="13" name="object 13"/>
            <p:cNvSpPr/>
            <p:nvPr/>
          </p:nvSpPr>
          <p:spPr>
            <a:xfrm>
              <a:off x="3227539" y="1219199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322707" y="0"/>
                  </a:moveTo>
                  <a:lnTo>
                    <a:pt x="275018" y="3313"/>
                  </a:lnTo>
                  <a:lnTo>
                    <a:pt x="229502" y="12937"/>
                  </a:lnTo>
                  <a:lnTo>
                    <a:pt x="186659" y="28399"/>
                  </a:lnTo>
                  <a:lnTo>
                    <a:pt x="146987" y="49227"/>
                  </a:lnTo>
                  <a:lnTo>
                    <a:pt x="110985" y="74949"/>
                  </a:lnTo>
                  <a:lnTo>
                    <a:pt x="79152" y="105090"/>
                  </a:lnTo>
                  <a:lnTo>
                    <a:pt x="51988" y="139180"/>
                  </a:lnTo>
                  <a:lnTo>
                    <a:pt x="29992" y="176744"/>
                  </a:lnTo>
                  <a:lnTo>
                    <a:pt x="13662" y="217311"/>
                  </a:lnTo>
                  <a:lnTo>
                    <a:pt x="3498" y="260408"/>
                  </a:lnTo>
                  <a:lnTo>
                    <a:pt x="0" y="305562"/>
                  </a:lnTo>
                  <a:lnTo>
                    <a:pt x="3498" y="350715"/>
                  </a:lnTo>
                  <a:lnTo>
                    <a:pt x="13662" y="393812"/>
                  </a:lnTo>
                  <a:lnTo>
                    <a:pt x="29992" y="434379"/>
                  </a:lnTo>
                  <a:lnTo>
                    <a:pt x="51988" y="471943"/>
                  </a:lnTo>
                  <a:lnTo>
                    <a:pt x="79152" y="506033"/>
                  </a:lnTo>
                  <a:lnTo>
                    <a:pt x="110985" y="536174"/>
                  </a:lnTo>
                  <a:lnTo>
                    <a:pt x="146987" y="561896"/>
                  </a:lnTo>
                  <a:lnTo>
                    <a:pt x="186659" y="582724"/>
                  </a:lnTo>
                  <a:lnTo>
                    <a:pt x="229502" y="598186"/>
                  </a:lnTo>
                  <a:lnTo>
                    <a:pt x="275018" y="607810"/>
                  </a:lnTo>
                  <a:lnTo>
                    <a:pt x="322707" y="611124"/>
                  </a:lnTo>
                  <a:lnTo>
                    <a:pt x="370395" y="607810"/>
                  </a:lnTo>
                  <a:lnTo>
                    <a:pt x="415912" y="598186"/>
                  </a:lnTo>
                  <a:lnTo>
                    <a:pt x="458756" y="582724"/>
                  </a:lnTo>
                  <a:lnTo>
                    <a:pt x="498430" y="561896"/>
                  </a:lnTo>
                  <a:lnTo>
                    <a:pt x="534434" y="536174"/>
                  </a:lnTo>
                  <a:lnTo>
                    <a:pt x="566268" y="506033"/>
                  </a:lnTo>
                  <a:lnTo>
                    <a:pt x="593434" y="471943"/>
                  </a:lnTo>
                  <a:lnTo>
                    <a:pt x="615432" y="434379"/>
                  </a:lnTo>
                  <a:lnTo>
                    <a:pt x="631762" y="393812"/>
                  </a:lnTo>
                  <a:lnTo>
                    <a:pt x="641927" y="350715"/>
                  </a:lnTo>
                  <a:lnTo>
                    <a:pt x="645426" y="305562"/>
                  </a:lnTo>
                  <a:lnTo>
                    <a:pt x="641927" y="260408"/>
                  </a:lnTo>
                  <a:lnTo>
                    <a:pt x="631762" y="217311"/>
                  </a:lnTo>
                  <a:lnTo>
                    <a:pt x="615432" y="176744"/>
                  </a:lnTo>
                  <a:lnTo>
                    <a:pt x="593434" y="139180"/>
                  </a:lnTo>
                  <a:lnTo>
                    <a:pt x="566268" y="105090"/>
                  </a:lnTo>
                  <a:lnTo>
                    <a:pt x="534434" y="74949"/>
                  </a:lnTo>
                  <a:lnTo>
                    <a:pt x="498430" y="49227"/>
                  </a:lnTo>
                  <a:lnTo>
                    <a:pt x="458756" y="28399"/>
                  </a:lnTo>
                  <a:lnTo>
                    <a:pt x="415912" y="12937"/>
                  </a:lnTo>
                  <a:lnTo>
                    <a:pt x="370395" y="3313"/>
                  </a:lnTo>
                  <a:lnTo>
                    <a:pt x="322707" y="0"/>
                  </a:lnTo>
                  <a:close/>
                </a:path>
              </a:pathLst>
            </a:custGeom>
            <a:solidFill>
              <a:srgbClr val="EDD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7539" y="1219199"/>
              <a:ext cx="645795" cy="611505"/>
            </a:xfrm>
            <a:custGeom>
              <a:avLst/>
              <a:gdLst/>
              <a:ahLst/>
              <a:cxnLst/>
              <a:rect l="l" t="t" r="r" b="b"/>
              <a:pathLst>
                <a:path w="645795" h="611505">
                  <a:moveTo>
                    <a:pt x="0" y="305559"/>
                  </a:moveTo>
                  <a:lnTo>
                    <a:pt x="3499" y="260406"/>
                  </a:lnTo>
                  <a:lnTo>
                    <a:pt x="13663" y="217310"/>
                  </a:lnTo>
                  <a:lnTo>
                    <a:pt x="29994" y="176743"/>
                  </a:lnTo>
                  <a:lnTo>
                    <a:pt x="51991" y="139179"/>
                  </a:lnTo>
                  <a:lnTo>
                    <a:pt x="79157" y="105090"/>
                  </a:lnTo>
                  <a:lnTo>
                    <a:pt x="110991" y="74948"/>
                  </a:lnTo>
                  <a:lnTo>
                    <a:pt x="146994" y="49227"/>
                  </a:lnTo>
                  <a:lnTo>
                    <a:pt x="186667" y="28399"/>
                  </a:lnTo>
                  <a:lnTo>
                    <a:pt x="229512" y="12937"/>
                  </a:lnTo>
                  <a:lnTo>
                    <a:pt x="275028" y="3313"/>
                  </a:lnTo>
                  <a:lnTo>
                    <a:pt x="322716" y="0"/>
                  </a:lnTo>
                  <a:lnTo>
                    <a:pt x="370405" y="3313"/>
                  </a:lnTo>
                  <a:lnTo>
                    <a:pt x="415922" y="12937"/>
                  </a:lnTo>
                  <a:lnTo>
                    <a:pt x="458766" y="28399"/>
                  </a:lnTo>
                  <a:lnTo>
                    <a:pt x="498440" y="49227"/>
                  </a:lnTo>
                  <a:lnTo>
                    <a:pt x="534443" y="74948"/>
                  </a:lnTo>
                  <a:lnTo>
                    <a:pt x="566277" y="105090"/>
                  </a:lnTo>
                  <a:lnTo>
                    <a:pt x="593442" y="139179"/>
                  </a:lnTo>
                  <a:lnTo>
                    <a:pt x="615440" y="176743"/>
                  </a:lnTo>
                  <a:lnTo>
                    <a:pt x="631771" y="217310"/>
                  </a:lnTo>
                  <a:lnTo>
                    <a:pt x="641935" y="260406"/>
                  </a:lnTo>
                  <a:lnTo>
                    <a:pt x="645434" y="305559"/>
                  </a:lnTo>
                  <a:lnTo>
                    <a:pt x="641935" y="350713"/>
                  </a:lnTo>
                  <a:lnTo>
                    <a:pt x="631771" y="393809"/>
                  </a:lnTo>
                  <a:lnTo>
                    <a:pt x="615440" y="434376"/>
                  </a:lnTo>
                  <a:lnTo>
                    <a:pt x="593442" y="471940"/>
                  </a:lnTo>
                  <a:lnTo>
                    <a:pt x="566277" y="506029"/>
                  </a:lnTo>
                  <a:lnTo>
                    <a:pt x="534443" y="536170"/>
                  </a:lnTo>
                  <a:lnTo>
                    <a:pt x="498440" y="561892"/>
                  </a:lnTo>
                  <a:lnTo>
                    <a:pt x="458766" y="582720"/>
                  </a:lnTo>
                  <a:lnTo>
                    <a:pt x="415922" y="598182"/>
                  </a:lnTo>
                  <a:lnTo>
                    <a:pt x="370405" y="607806"/>
                  </a:lnTo>
                  <a:lnTo>
                    <a:pt x="322716" y="611119"/>
                  </a:lnTo>
                  <a:lnTo>
                    <a:pt x="275028" y="607806"/>
                  </a:lnTo>
                  <a:lnTo>
                    <a:pt x="229512" y="598182"/>
                  </a:lnTo>
                  <a:lnTo>
                    <a:pt x="186667" y="582720"/>
                  </a:lnTo>
                  <a:lnTo>
                    <a:pt x="146994" y="561892"/>
                  </a:lnTo>
                  <a:lnTo>
                    <a:pt x="110991" y="536170"/>
                  </a:lnTo>
                  <a:lnTo>
                    <a:pt x="79157" y="506029"/>
                  </a:lnTo>
                  <a:lnTo>
                    <a:pt x="51991" y="471940"/>
                  </a:lnTo>
                  <a:lnTo>
                    <a:pt x="29994" y="434376"/>
                  </a:lnTo>
                  <a:lnTo>
                    <a:pt x="13663" y="393809"/>
                  </a:lnTo>
                  <a:lnTo>
                    <a:pt x="3499" y="350713"/>
                  </a:lnTo>
                  <a:lnTo>
                    <a:pt x="0" y="30555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21144" y="1256157"/>
            <a:ext cx="263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13862" y="1808021"/>
            <a:ext cx="2028825" cy="4514215"/>
            <a:chOff x="2813862" y="1808021"/>
            <a:chExt cx="2028825" cy="4514215"/>
          </a:xfrm>
        </p:grpSpPr>
        <p:sp>
          <p:nvSpPr>
            <p:cNvPr id="17" name="object 17"/>
            <p:cNvSpPr/>
            <p:nvPr/>
          </p:nvSpPr>
          <p:spPr>
            <a:xfrm>
              <a:off x="3499662" y="1808021"/>
              <a:ext cx="773083" cy="428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0246" y="1830324"/>
              <a:ext cx="671830" cy="321310"/>
            </a:xfrm>
            <a:custGeom>
              <a:avLst/>
              <a:gdLst/>
              <a:ahLst/>
              <a:cxnLst/>
              <a:rect l="l" t="t" r="r" b="b"/>
              <a:pathLst>
                <a:path w="671829" h="321310">
                  <a:moveTo>
                    <a:pt x="0" y="0"/>
                  </a:moveTo>
                  <a:lnTo>
                    <a:pt x="671498" y="321208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4672" y="2747355"/>
              <a:ext cx="137160" cy="286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21746" y="2762643"/>
              <a:ext cx="26034" cy="193040"/>
            </a:xfrm>
            <a:custGeom>
              <a:avLst/>
              <a:gdLst/>
              <a:ahLst/>
              <a:cxnLst/>
              <a:rect l="l" t="t" r="r" b="b"/>
              <a:pathLst>
                <a:path w="26035" h="193039">
                  <a:moveTo>
                    <a:pt x="0" y="0"/>
                  </a:moveTo>
                  <a:lnTo>
                    <a:pt x="25560" y="19297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3728" y="3545379"/>
              <a:ext cx="428105" cy="46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4594" y="3566744"/>
              <a:ext cx="323215" cy="360045"/>
            </a:xfrm>
            <a:custGeom>
              <a:avLst/>
              <a:gdLst/>
              <a:ahLst/>
              <a:cxnLst/>
              <a:rect l="l" t="t" r="r" b="b"/>
              <a:pathLst>
                <a:path w="323214" h="360045">
                  <a:moveTo>
                    <a:pt x="322716" y="0"/>
                  </a:moveTo>
                  <a:lnTo>
                    <a:pt x="0" y="35982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7921" y="3541219"/>
              <a:ext cx="640079" cy="469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7311" y="3566744"/>
              <a:ext cx="539115" cy="360045"/>
            </a:xfrm>
            <a:custGeom>
              <a:avLst/>
              <a:gdLst/>
              <a:ahLst/>
              <a:cxnLst/>
              <a:rect l="l" t="t" r="r" b="b"/>
              <a:pathLst>
                <a:path w="539114" h="360045">
                  <a:moveTo>
                    <a:pt x="0" y="0"/>
                  </a:moveTo>
                  <a:lnTo>
                    <a:pt x="538487" y="35982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3862" y="1808021"/>
              <a:ext cx="785552" cy="4281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2208" y="1830324"/>
              <a:ext cx="688340" cy="321310"/>
            </a:xfrm>
            <a:custGeom>
              <a:avLst/>
              <a:gdLst/>
              <a:ahLst/>
              <a:cxnLst/>
              <a:rect l="l" t="t" r="r" b="b"/>
              <a:pathLst>
                <a:path w="688339" h="321310">
                  <a:moveTo>
                    <a:pt x="688038" y="0"/>
                  </a:moveTo>
                  <a:lnTo>
                    <a:pt x="0" y="321208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9937" y="4522122"/>
              <a:ext cx="112221" cy="3117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85804" y="45376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5">
                  <a:moveTo>
                    <a:pt x="0" y="0"/>
                  </a:moveTo>
                  <a:lnTo>
                    <a:pt x="1" y="21983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29937" y="5353391"/>
              <a:ext cx="112221" cy="1995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5804" y="5368658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20">
                  <a:moveTo>
                    <a:pt x="0" y="0"/>
                  </a:moveTo>
                  <a:lnTo>
                    <a:pt x="1" y="108861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9937" y="6072446"/>
              <a:ext cx="112221" cy="2493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85804" y="6088635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0"/>
                  </a:moveTo>
                  <a:lnTo>
                    <a:pt x="1" y="158244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20"/>
            <a:ext cx="3728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/>
              <a:t>DFS </a:t>
            </a:r>
            <a:r>
              <a:rPr spc="-290" dirty="0"/>
              <a:t>running</a:t>
            </a:r>
            <a:r>
              <a:rPr spc="40" dirty="0"/>
              <a:t> </a:t>
            </a:r>
            <a:r>
              <a:rPr spc="-26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287" y="1633220"/>
            <a:ext cx="7894955" cy="319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8800" marR="55880" indent="-5080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AutoNum type="arabicParenR"/>
              <a:tabLst>
                <a:tab pos="564515" algn="l"/>
                <a:tab pos="565150" algn="l"/>
              </a:tabLst>
            </a:pPr>
            <a:r>
              <a:rPr sz="2900" spc="-10" dirty="0">
                <a:latin typeface="Arial"/>
                <a:cs typeface="Arial"/>
              </a:rPr>
              <a:t>If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155" dirty="0">
                <a:latin typeface="Arial"/>
                <a:cs typeface="Arial"/>
              </a:rPr>
              <a:t>represent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85" dirty="0">
                <a:latin typeface="Arial"/>
                <a:cs typeface="Arial"/>
              </a:rPr>
              <a:t>graph </a:t>
            </a:r>
            <a:r>
              <a:rPr sz="2900" spc="-20" dirty="0">
                <a:latin typeface="Arial"/>
                <a:cs typeface="Arial"/>
              </a:rPr>
              <a:t>G </a:t>
            </a:r>
            <a:r>
              <a:rPr sz="2900" spc="-80" dirty="0">
                <a:latin typeface="Arial"/>
                <a:cs typeface="Arial"/>
              </a:rPr>
              <a:t>by </a:t>
            </a:r>
            <a:r>
              <a:rPr sz="2900" spc="-135" dirty="0">
                <a:latin typeface="Arial"/>
                <a:cs typeface="Arial"/>
              </a:rPr>
              <a:t>adjacency </a:t>
            </a:r>
            <a:r>
              <a:rPr sz="2900" spc="-90" dirty="0">
                <a:latin typeface="Arial"/>
                <a:cs typeface="Arial"/>
              </a:rPr>
              <a:t>matrix  </a:t>
            </a:r>
            <a:r>
              <a:rPr sz="2900" spc="-220" dirty="0">
                <a:latin typeface="Arial"/>
                <a:cs typeface="Arial"/>
              </a:rPr>
              <a:t>then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195" dirty="0">
                <a:latin typeface="Arial"/>
                <a:cs typeface="Arial"/>
              </a:rPr>
              <a:t>running </a:t>
            </a:r>
            <a:r>
              <a:rPr sz="2900" spc="-170" dirty="0">
                <a:latin typeface="Arial"/>
                <a:cs typeface="Arial"/>
              </a:rPr>
              <a:t>time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445" dirty="0">
                <a:latin typeface="Arial"/>
                <a:cs typeface="Arial"/>
              </a:rPr>
              <a:t>DFS </a:t>
            </a:r>
            <a:r>
              <a:rPr sz="2900" spc="-120" dirty="0">
                <a:latin typeface="Arial"/>
                <a:cs typeface="Arial"/>
              </a:rPr>
              <a:t>algorithm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335" dirty="0">
                <a:latin typeface="Arial"/>
                <a:cs typeface="Arial"/>
              </a:rPr>
              <a:t>O(n</a:t>
            </a:r>
            <a:r>
              <a:rPr sz="2700" spc="-502" baseline="49382" dirty="0">
                <a:latin typeface="Arial"/>
                <a:cs typeface="Arial"/>
              </a:rPr>
              <a:t>2 </a:t>
            </a:r>
            <a:r>
              <a:rPr sz="2900" spc="-175" dirty="0">
                <a:latin typeface="Arial"/>
                <a:cs typeface="Arial"/>
              </a:rPr>
              <a:t>),  </a:t>
            </a:r>
            <a:r>
              <a:rPr sz="2900" spc="-170" dirty="0">
                <a:latin typeface="Arial"/>
                <a:cs typeface="Arial"/>
              </a:rPr>
              <a:t>where </a:t>
            </a:r>
            <a:r>
              <a:rPr sz="2900" spc="-345" dirty="0">
                <a:latin typeface="Arial"/>
                <a:cs typeface="Arial"/>
              </a:rPr>
              <a:t>n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405" dirty="0">
                <a:latin typeface="Arial"/>
                <a:cs typeface="Arial"/>
              </a:rPr>
              <a:t> </a:t>
            </a:r>
            <a:r>
              <a:rPr sz="2900" spc="-229" dirty="0">
                <a:latin typeface="Arial"/>
                <a:cs typeface="Arial"/>
              </a:rPr>
              <a:t>nodes.</a:t>
            </a:r>
            <a:endParaRPr sz="2900">
              <a:latin typeface="Arial"/>
              <a:cs typeface="Arial"/>
            </a:endParaRPr>
          </a:p>
          <a:p>
            <a:pPr marL="558800" marR="158115" indent="-508000" algn="just">
              <a:lnSpc>
                <a:spcPct val="99600"/>
              </a:lnSpc>
              <a:spcBef>
                <a:spcPts val="735"/>
              </a:spcBef>
              <a:buClr>
                <a:srgbClr val="DD8047"/>
              </a:buClr>
              <a:buSzPct val="60344"/>
              <a:buAutoNum type="arabicParenR"/>
              <a:tabLst>
                <a:tab pos="565150" algn="l"/>
              </a:tabLst>
            </a:pPr>
            <a:r>
              <a:rPr sz="2900" spc="-10" dirty="0">
                <a:latin typeface="Arial"/>
                <a:cs typeface="Arial"/>
              </a:rPr>
              <a:t>If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155" dirty="0">
                <a:latin typeface="Arial"/>
                <a:cs typeface="Arial"/>
              </a:rPr>
              <a:t>represent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85" dirty="0">
                <a:latin typeface="Arial"/>
                <a:cs typeface="Arial"/>
              </a:rPr>
              <a:t>graph </a:t>
            </a:r>
            <a:r>
              <a:rPr sz="2900" spc="-20" dirty="0">
                <a:latin typeface="Arial"/>
                <a:cs typeface="Arial"/>
              </a:rPr>
              <a:t>G </a:t>
            </a:r>
            <a:r>
              <a:rPr sz="2900" spc="-80" dirty="0">
                <a:latin typeface="Arial"/>
                <a:cs typeface="Arial"/>
              </a:rPr>
              <a:t>by </a:t>
            </a:r>
            <a:r>
              <a:rPr sz="2900" spc="-140" dirty="0">
                <a:latin typeface="Arial"/>
                <a:cs typeface="Arial"/>
              </a:rPr>
              <a:t>link </a:t>
            </a:r>
            <a:r>
              <a:rPr sz="2900" spc="-204" dirty="0">
                <a:latin typeface="Arial"/>
                <a:cs typeface="Arial"/>
              </a:rPr>
              <a:t>lists </a:t>
            </a:r>
            <a:r>
              <a:rPr sz="2900" spc="-220" dirty="0">
                <a:latin typeface="Arial"/>
                <a:cs typeface="Arial"/>
              </a:rPr>
              <a:t>then </a:t>
            </a:r>
            <a:r>
              <a:rPr sz="2900" spc="-180" dirty="0">
                <a:latin typeface="Arial"/>
                <a:cs typeface="Arial"/>
              </a:rPr>
              <a:t>the  </a:t>
            </a:r>
            <a:r>
              <a:rPr sz="2900" spc="-195" dirty="0">
                <a:latin typeface="Arial"/>
                <a:cs typeface="Arial"/>
              </a:rPr>
              <a:t>running </a:t>
            </a:r>
            <a:r>
              <a:rPr sz="2900" spc="-170" dirty="0">
                <a:latin typeface="Arial"/>
                <a:cs typeface="Arial"/>
              </a:rPr>
              <a:t>time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445" dirty="0">
                <a:latin typeface="Arial"/>
                <a:cs typeface="Arial"/>
              </a:rPr>
              <a:t>DFS </a:t>
            </a:r>
            <a:r>
              <a:rPr sz="2900" spc="-120" dirty="0">
                <a:latin typeface="Arial"/>
                <a:cs typeface="Arial"/>
              </a:rPr>
              <a:t>algorithm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229" dirty="0">
                <a:latin typeface="Arial"/>
                <a:cs typeface="Arial"/>
              </a:rPr>
              <a:t>O(m </a:t>
            </a:r>
            <a:r>
              <a:rPr sz="2900" spc="240" dirty="0">
                <a:latin typeface="Arial"/>
                <a:cs typeface="Arial"/>
              </a:rPr>
              <a:t>+ </a:t>
            </a:r>
            <a:r>
              <a:rPr sz="2900" spc="-235" dirty="0">
                <a:latin typeface="Arial"/>
                <a:cs typeface="Arial"/>
              </a:rPr>
              <a:t>n), </a:t>
            </a:r>
            <a:r>
              <a:rPr sz="2900" spc="-170" dirty="0">
                <a:latin typeface="Arial"/>
                <a:cs typeface="Arial"/>
              </a:rPr>
              <a:t>where  </a:t>
            </a:r>
            <a:r>
              <a:rPr sz="2900" spc="-484" dirty="0">
                <a:latin typeface="Arial"/>
                <a:cs typeface="Arial"/>
              </a:rPr>
              <a:t>m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spc="-185" dirty="0">
                <a:latin typeface="Arial"/>
                <a:cs typeface="Arial"/>
              </a:rPr>
              <a:t>edges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345" dirty="0">
                <a:latin typeface="Arial"/>
                <a:cs typeface="Arial"/>
              </a:rPr>
              <a:t>n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80" dirty="0">
                <a:latin typeface="Arial"/>
                <a:cs typeface="Arial"/>
              </a:rPr>
              <a:t>the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5" dirty="0">
                <a:latin typeface="Arial"/>
                <a:cs typeface="Arial"/>
              </a:rPr>
              <a:t>of  </a:t>
            </a:r>
            <a:r>
              <a:rPr sz="2900" spc="-229" dirty="0">
                <a:latin typeface="Arial"/>
                <a:cs typeface="Arial"/>
              </a:rPr>
              <a:t>nodes.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51" y="127507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3306" y="3146014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30" h="341630">
                <a:moveTo>
                  <a:pt x="291548" y="50020"/>
                </a:moveTo>
                <a:lnTo>
                  <a:pt x="319338" y="86438"/>
                </a:lnTo>
                <a:lnTo>
                  <a:pt x="336011" y="127460"/>
                </a:lnTo>
                <a:lnTo>
                  <a:pt x="341569" y="170784"/>
                </a:lnTo>
                <a:lnTo>
                  <a:pt x="336011" y="214109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09" y="336011"/>
                </a:lnTo>
                <a:lnTo>
                  <a:pt x="170784" y="341569"/>
                </a:lnTo>
                <a:lnTo>
                  <a:pt x="127460" y="336011"/>
                </a:lnTo>
                <a:lnTo>
                  <a:pt x="86438" y="319338"/>
                </a:lnTo>
                <a:lnTo>
                  <a:pt x="50020" y="291548"/>
                </a:lnTo>
                <a:lnTo>
                  <a:pt x="22231" y="255131"/>
                </a:lnTo>
                <a:lnTo>
                  <a:pt x="5557" y="214109"/>
                </a:lnTo>
                <a:lnTo>
                  <a:pt x="0" y="170784"/>
                </a:lnTo>
                <a:lnTo>
                  <a:pt x="5557" y="127460"/>
                </a:lnTo>
                <a:lnTo>
                  <a:pt x="22231" y="86438"/>
                </a:lnTo>
                <a:lnTo>
                  <a:pt x="50020" y="50020"/>
                </a:lnTo>
                <a:lnTo>
                  <a:pt x="86438" y="22231"/>
                </a:lnTo>
                <a:lnTo>
                  <a:pt x="127460" y="5557"/>
                </a:lnTo>
                <a:lnTo>
                  <a:pt x="170784" y="0"/>
                </a:lnTo>
                <a:lnTo>
                  <a:pt x="214109" y="5557"/>
                </a:lnTo>
                <a:lnTo>
                  <a:pt x="255131" y="22231"/>
                </a:lnTo>
                <a:lnTo>
                  <a:pt x="291548" y="5002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01265" y="3177254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5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7067" y="1992826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30" h="341630">
                <a:moveTo>
                  <a:pt x="291548" y="50020"/>
                </a:moveTo>
                <a:lnTo>
                  <a:pt x="319338" y="86438"/>
                </a:lnTo>
                <a:lnTo>
                  <a:pt x="336011" y="127460"/>
                </a:lnTo>
                <a:lnTo>
                  <a:pt x="341569" y="170784"/>
                </a:lnTo>
                <a:lnTo>
                  <a:pt x="336011" y="214109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09" y="336011"/>
                </a:lnTo>
                <a:lnTo>
                  <a:pt x="170784" y="341569"/>
                </a:lnTo>
                <a:lnTo>
                  <a:pt x="127460" y="336011"/>
                </a:lnTo>
                <a:lnTo>
                  <a:pt x="86438" y="319338"/>
                </a:lnTo>
                <a:lnTo>
                  <a:pt x="50020" y="291548"/>
                </a:lnTo>
                <a:lnTo>
                  <a:pt x="22231" y="255131"/>
                </a:lnTo>
                <a:lnTo>
                  <a:pt x="5557" y="214109"/>
                </a:lnTo>
                <a:lnTo>
                  <a:pt x="0" y="170784"/>
                </a:lnTo>
                <a:lnTo>
                  <a:pt x="5557" y="127460"/>
                </a:lnTo>
                <a:lnTo>
                  <a:pt x="22231" y="86438"/>
                </a:lnTo>
                <a:lnTo>
                  <a:pt x="50020" y="50020"/>
                </a:lnTo>
                <a:lnTo>
                  <a:pt x="86438" y="22231"/>
                </a:lnTo>
                <a:lnTo>
                  <a:pt x="127460" y="5557"/>
                </a:lnTo>
                <a:lnTo>
                  <a:pt x="170784" y="0"/>
                </a:lnTo>
                <a:lnTo>
                  <a:pt x="214109" y="5557"/>
                </a:lnTo>
                <a:lnTo>
                  <a:pt x="255131" y="22231"/>
                </a:lnTo>
                <a:lnTo>
                  <a:pt x="291548" y="5002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5026" y="2024066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0825" y="3146014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30" h="341630">
                <a:moveTo>
                  <a:pt x="291548" y="50020"/>
                </a:moveTo>
                <a:lnTo>
                  <a:pt x="319338" y="86438"/>
                </a:lnTo>
                <a:lnTo>
                  <a:pt x="336011" y="127460"/>
                </a:lnTo>
                <a:lnTo>
                  <a:pt x="341569" y="170784"/>
                </a:lnTo>
                <a:lnTo>
                  <a:pt x="336011" y="214109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10" y="336011"/>
                </a:lnTo>
                <a:lnTo>
                  <a:pt x="170785" y="341569"/>
                </a:lnTo>
                <a:lnTo>
                  <a:pt x="127461" y="336011"/>
                </a:lnTo>
                <a:lnTo>
                  <a:pt x="86439" y="319338"/>
                </a:lnTo>
                <a:lnTo>
                  <a:pt x="50021" y="291548"/>
                </a:lnTo>
                <a:lnTo>
                  <a:pt x="22231" y="255131"/>
                </a:lnTo>
                <a:lnTo>
                  <a:pt x="5557" y="214109"/>
                </a:lnTo>
                <a:lnTo>
                  <a:pt x="0" y="170784"/>
                </a:lnTo>
                <a:lnTo>
                  <a:pt x="5557" y="127460"/>
                </a:lnTo>
                <a:lnTo>
                  <a:pt x="22231" y="86438"/>
                </a:lnTo>
                <a:lnTo>
                  <a:pt x="50021" y="50020"/>
                </a:lnTo>
                <a:lnTo>
                  <a:pt x="86439" y="22231"/>
                </a:lnTo>
                <a:lnTo>
                  <a:pt x="127461" y="5557"/>
                </a:lnTo>
                <a:lnTo>
                  <a:pt x="170785" y="0"/>
                </a:lnTo>
                <a:lnTo>
                  <a:pt x="214110" y="5557"/>
                </a:lnTo>
                <a:lnTo>
                  <a:pt x="255131" y="22231"/>
                </a:lnTo>
                <a:lnTo>
                  <a:pt x="291548" y="5002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1467" y="3177254"/>
            <a:ext cx="27709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6881" y="4374410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30" h="341630">
                <a:moveTo>
                  <a:pt x="291548" y="50020"/>
                </a:moveTo>
                <a:lnTo>
                  <a:pt x="319338" y="86438"/>
                </a:lnTo>
                <a:lnTo>
                  <a:pt x="336011" y="127460"/>
                </a:lnTo>
                <a:lnTo>
                  <a:pt x="341569" y="170784"/>
                </a:lnTo>
                <a:lnTo>
                  <a:pt x="336011" y="214109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09" y="336011"/>
                </a:lnTo>
                <a:lnTo>
                  <a:pt x="170784" y="341569"/>
                </a:lnTo>
                <a:lnTo>
                  <a:pt x="127460" y="336011"/>
                </a:lnTo>
                <a:lnTo>
                  <a:pt x="86438" y="319338"/>
                </a:lnTo>
                <a:lnTo>
                  <a:pt x="50020" y="291548"/>
                </a:lnTo>
                <a:lnTo>
                  <a:pt x="22231" y="255131"/>
                </a:lnTo>
                <a:lnTo>
                  <a:pt x="5557" y="214109"/>
                </a:lnTo>
                <a:lnTo>
                  <a:pt x="0" y="170784"/>
                </a:lnTo>
                <a:lnTo>
                  <a:pt x="5557" y="127460"/>
                </a:lnTo>
                <a:lnTo>
                  <a:pt x="22231" y="86438"/>
                </a:lnTo>
                <a:lnTo>
                  <a:pt x="50020" y="50020"/>
                </a:lnTo>
                <a:lnTo>
                  <a:pt x="86438" y="22231"/>
                </a:lnTo>
                <a:lnTo>
                  <a:pt x="127460" y="5557"/>
                </a:lnTo>
                <a:lnTo>
                  <a:pt x="170784" y="0"/>
                </a:lnTo>
                <a:lnTo>
                  <a:pt x="214109" y="5557"/>
                </a:lnTo>
                <a:lnTo>
                  <a:pt x="255131" y="22231"/>
                </a:lnTo>
                <a:lnTo>
                  <a:pt x="291548" y="5002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4842" y="4405652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4269" y="1554112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30" h="341630">
                <a:moveTo>
                  <a:pt x="291548" y="50021"/>
                </a:moveTo>
                <a:lnTo>
                  <a:pt x="319338" y="86439"/>
                </a:lnTo>
                <a:lnTo>
                  <a:pt x="336011" y="127461"/>
                </a:lnTo>
                <a:lnTo>
                  <a:pt x="341569" y="170785"/>
                </a:lnTo>
                <a:lnTo>
                  <a:pt x="336011" y="214110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09" y="336011"/>
                </a:lnTo>
                <a:lnTo>
                  <a:pt x="170784" y="341569"/>
                </a:lnTo>
                <a:lnTo>
                  <a:pt x="127460" y="336011"/>
                </a:lnTo>
                <a:lnTo>
                  <a:pt x="86438" y="319338"/>
                </a:lnTo>
                <a:lnTo>
                  <a:pt x="50020" y="291548"/>
                </a:lnTo>
                <a:lnTo>
                  <a:pt x="22231" y="255131"/>
                </a:lnTo>
                <a:lnTo>
                  <a:pt x="5557" y="214110"/>
                </a:lnTo>
                <a:lnTo>
                  <a:pt x="0" y="170785"/>
                </a:lnTo>
                <a:lnTo>
                  <a:pt x="5557" y="127461"/>
                </a:lnTo>
                <a:lnTo>
                  <a:pt x="22231" y="86439"/>
                </a:lnTo>
                <a:lnTo>
                  <a:pt x="50020" y="50021"/>
                </a:lnTo>
                <a:lnTo>
                  <a:pt x="86438" y="22231"/>
                </a:lnTo>
                <a:lnTo>
                  <a:pt x="127460" y="5557"/>
                </a:lnTo>
                <a:lnTo>
                  <a:pt x="170784" y="0"/>
                </a:lnTo>
                <a:lnTo>
                  <a:pt x="214109" y="5557"/>
                </a:lnTo>
                <a:lnTo>
                  <a:pt x="255131" y="22231"/>
                </a:lnTo>
                <a:lnTo>
                  <a:pt x="291548" y="50021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55311" y="365971"/>
            <a:ext cx="2830106" cy="215028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20" dirty="0">
                <a:solidFill>
                  <a:srgbClr val="0000FF"/>
                </a:solidFill>
                <a:latin typeface="LM Sans 12"/>
                <a:cs typeface="LM Sans 12"/>
              </a:rPr>
              <a:t>Depth-First</a:t>
            </a:r>
            <a:r>
              <a:rPr sz="2800" spc="-40" dirty="0">
                <a:solidFill>
                  <a:srgbClr val="0000FF"/>
                </a:solidFill>
                <a:latin typeface="LM Sans 12"/>
                <a:cs typeface="LM Sans 12"/>
              </a:rPr>
              <a:t> </a:t>
            </a:r>
            <a:r>
              <a:rPr sz="2800" spc="10" dirty="0">
                <a:solidFill>
                  <a:srgbClr val="0000FF"/>
                </a:solidFill>
                <a:latin typeface="LM Sans 12"/>
                <a:cs typeface="LM Sans 12"/>
              </a:rPr>
              <a:t>Search</a:t>
            </a:r>
            <a:endParaRPr sz="2800" dirty="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2800" dirty="0">
              <a:latin typeface="LM Sans 12"/>
              <a:cs typeface="LM Sans 12"/>
            </a:endParaRPr>
          </a:p>
          <a:p>
            <a:pPr marR="550162" algn="r">
              <a:spcBef>
                <a:spcPts val="2131"/>
              </a:spcBef>
            </a:pPr>
            <a:r>
              <a:rPr sz="3600" spc="-10" dirty="0"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5785" y="3258825"/>
            <a:ext cx="677613" cy="676992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291548" y="50020"/>
                </a:moveTo>
                <a:lnTo>
                  <a:pt x="319338" y="86438"/>
                </a:lnTo>
                <a:lnTo>
                  <a:pt x="336011" y="127460"/>
                </a:lnTo>
                <a:lnTo>
                  <a:pt x="341569" y="170784"/>
                </a:lnTo>
                <a:lnTo>
                  <a:pt x="336011" y="214109"/>
                </a:lnTo>
                <a:lnTo>
                  <a:pt x="319338" y="255131"/>
                </a:lnTo>
                <a:lnTo>
                  <a:pt x="291548" y="291548"/>
                </a:lnTo>
                <a:lnTo>
                  <a:pt x="255131" y="319338"/>
                </a:lnTo>
                <a:lnTo>
                  <a:pt x="214109" y="336011"/>
                </a:lnTo>
                <a:lnTo>
                  <a:pt x="170784" y="341569"/>
                </a:lnTo>
                <a:lnTo>
                  <a:pt x="127460" y="336011"/>
                </a:lnTo>
                <a:lnTo>
                  <a:pt x="86438" y="319338"/>
                </a:lnTo>
                <a:lnTo>
                  <a:pt x="50020" y="291548"/>
                </a:lnTo>
                <a:lnTo>
                  <a:pt x="22231" y="255131"/>
                </a:lnTo>
                <a:lnTo>
                  <a:pt x="5557" y="214109"/>
                </a:lnTo>
                <a:lnTo>
                  <a:pt x="0" y="170784"/>
                </a:lnTo>
                <a:lnTo>
                  <a:pt x="5557" y="127460"/>
                </a:lnTo>
                <a:lnTo>
                  <a:pt x="22231" y="86438"/>
                </a:lnTo>
                <a:lnTo>
                  <a:pt x="50020" y="50020"/>
                </a:lnTo>
                <a:lnTo>
                  <a:pt x="86438" y="22231"/>
                </a:lnTo>
                <a:lnTo>
                  <a:pt x="127460" y="5557"/>
                </a:lnTo>
                <a:lnTo>
                  <a:pt x="170784" y="0"/>
                </a:lnTo>
                <a:lnTo>
                  <a:pt x="214109" y="5557"/>
                </a:lnTo>
                <a:lnTo>
                  <a:pt x="255131" y="22231"/>
                </a:lnTo>
                <a:lnTo>
                  <a:pt x="291548" y="5002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3746" y="3290066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4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9790" y="1936561"/>
            <a:ext cx="4721881" cy="2554448"/>
            <a:chOff x="1265352" y="977246"/>
            <a:chExt cx="2380615" cy="1289050"/>
          </a:xfrm>
        </p:grpSpPr>
        <p:sp>
          <p:nvSpPr>
            <p:cNvPr id="15" name="object 15"/>
            <p:cNvSpPr/>
            <p:nvPr/>
          </p:nvSpPr>
          <p:spPr>
            <a:xfrm>
              <a:off x="1284402" y="1306985"/>
              <a:ext cx="282575" cy="321310"/>
            </a:xfrm>
            <a:custGeom>
              <a:avLst/>
              <a:gdLst/>
              <a:ahLst/>
              <a:cxnLst/>
              <a:rect l="l" t="t" r="r" b="b"/>
              <a:pathLst>
                <a:path w="282575" h="321310">
                  <a:moveTo>
                    <a:pt x="0" y="320809"/>
                  </a:moveTo>
                  <a:lnTo>
                    <a:pt x="282452" y="0"/>
                  </a:lnTo>
                </a:path>
              </a:pathLst>
            </a:custGeom>
            <a:ln w="37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6932" y="1306985"/>
              <a:ext cx="802640" cy="934719"/>
            </a:xfrm>
            <a:custGeom>
              <a:avLst/>
              <a:gdLst/>
              <a:ahLst/>
              <a:cxnLst/>
              <a:rect l="l" t="t" r="r" b="b"/>
              <a:pathLst>
                <a:path w="802639" h="934719">
                  <a:moveTo>
                    <a:pt x="0" y="588163"/>
                  </a:moveTo>
                  <a:lnTo>
                    <a:pt x="272091" y="934464"/>
                  </a:lnTo>
                </a:path>
                <a:path w="802639" h="934719">
                  <a:moveTo>
                    <a:pt x="401211" y="43347"/>
                  </a:moveTo>
                  <a:lnTo>
                    <a:pt x="383234" y="897347"/>
                  </a:lnTo>
                </a:path>
                <a:path w="802639" h="934719">
                  <a:moveTo>
                    <a:pt x="519824" y="0"/>
                  </a:moveTo>
                  <a:lnTo>
                    <a:pt x="802277" y="320809"/>
                  </a:lnTo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0481" y="1889766"/>
              <a:ext cx="309880" cy="357505"/>
            </a:xfrm>
            <a:custGeom>
              <a:avLst/>
              <a:gdLst/>
              <a:ahLst/>
              <a:cxnLst/>
              <a:rect l="l" t="t" r="r" b="b"/>
              <a:pathLst>
                <a:path w="309880" h="357505">
                  <a:moveTo>
                    <a:pt x="0" y="357066"/>
                  </a:moveTo>
                  <a:lnTo>
                    <a:pt x="309702" y="0"/>
                  </a:lnTo>
                </a:path>
              </a:pathLst>
            </a:custGeom>
            <a:ln w="37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32" y="1104852"/>
              <a:ext cx="297815" cy="504190"/>
            </a:xfrm>
            <a:custGeom>
              <a:avLst/>
              <a:gdLst/>
              <a:ahLst/>
              <a:cxnLst/>
              <a:rect l="l" t="t" r="r" b="b"/>
              <a:pathLst>
                <a:path w="297814" h="504190">
                  <a:moveTo>
                    <a:pt x="0" y="503688"/>
                  </a:moveTo>
                  <a:lnTo>
                    <a:pt x="297456" y="0"/>
                  </a:lnTo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1553" y="993121"/>
              <a:ext cx="1273810" cy="812800"/>
            </a:xfrm>
            <a:custGeom>
              <a:avLst/>
              <a:gdLst/>
              <a:ahLst/>
              <a:cxnLst/>
              <a:rect l="l" t="t" r="r" b="b"/>
              <a:pathLst>
                <a:path w="1273810" h="812800">
                  <a:moveTo>
                    <a:pt x="516288" y="774882"/>
                  </a:moveTo>
                  <a:lnTo>
                    <a:pt x="1193633" y="812511"/>
                  </a:lnTo>
                </a:path>
                <a:path w="1273810" h="812800">
                  <a:moveTo>
                    <a:pt x="910763" y="108473"/>
                  </a:moveTo>
                  <a:lnTo>
                    <a:pt x="1273561" y="675605"/>
                  </a:lnTo>
                </a:path>
                <a:path w="1273810" h="812800">
                  <a:moveTo>
                    <a:pt x="0" y="145217"/>
                  </a:moveTo>
                  <a:lnTo>
                    <a:pt x="647261" y="0"/>
                  </a:lnTo>
                </a:path>
              </a:pathLst>
            </a:custGeom>
            <a:ln w="3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1098" y="1049916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30">
                  <a:moveTo>
                    <a:pt x="291548" y="50020"/>
                  </a:moveTo>
                  <a:lnTo>
                    <a:pt x="319338" y="86438"/>
                  </a:lnTo>
                  <a:lnTo>
                    <a:pt x="336011" y="127460"/>
                  </a:lnTo>
                  <a:lnTo>
                    <a:pt x="341569" y="170784"/>
                  </a:lnTo>
                  <a:lnTo>
                    <a:pt x="336011" y="214109"/>
                  </a:lnTo>
                  <a:lnTo>
                    <a:pt x="319338" y="255131"/>
                  </a:lnTo>
                  <a:lnTo>
                    <a:pt x="291548" y="291548"/>
                  </a:lnTo>
                  <a:lnTo>
                    <a:pt x="255131" y="319338"/>
                  </a:lnTo>
                  <a:lnTo>
                    <a:pt x="214109" y="336011"/>
                  </a:lnTo>
                  <a:lnTo>
                    <a:pt x="170784" y="341569"/>
                  </a:lnTo>
                  <a:lnTo>
                    <a:pt x="127460" y="336011"/>
                  </a:lnTo>
                  <a:lnTo>
                    <a:pt x="86438" y="319338"/>
                  </a:lnTo>
                  <a:lnTo>
                    <a:pt x="50020" y="291548"/>
                  </a:lnTo>
                  <a:lnTo>
                    <a:pt x="22231" y="255131"/>
                  </a:lnTo>
                  <a:lnTo>
                    <a:pt x="5557" y="214109"/>
                  </a:lnTo>
                  <a:lnTo>
                    <a:pt x="0" y="170784"/>
                  </a:lnTo>
                  <a:lnTo>
                    <a:pt x="5557" y="127460"/>
                  </a:lnTo>
                  <a:lnTo>
                    <a:pt x="22231" y="86438"/>
                  </a:lnTo>
                  <a:lnTo>
                    <a:pt x="50020" y="50020"/>
                  </a:lnTo>
                  <a:lnTo>
                    <a:pt x="86438" y="22231"/>
                  </a:lnTo>
                  <a:lnTo>
                    <a:pt x="127460" y="5557"/>
                  </a:lnTo>
                  <a:lnTo>
                    <a:pt x="170784" y="0"/>
                  </a:lnTo>
                  <a:lnTo>
                    <a:pt x="214109" y="5557"/>
                  </a:lnTo>
                  <a:lnTo>
                    <a:pt x="255131" y="22231"/>
                  </a:lnTo>
                  <a:lnTo>
                    <a:pt x="291548" y="50020"/>
                  </a:lnTo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5594" y="2111807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25096" y="1969340"/>
            <a:ext cx="1065540" cy="3452907"/>
            <a:chOff x="2785569" y="993787"/>
            <a:chExt cx="537210" cy="1742439"/>
          </a:xfrm>
        </p:grpSpPr>
        <p:sp>
          <p:nvSpPr>
            <p:cNvPr id="23" name="object 23"/>
            <p:cNvSpPr/>
            <p:nvPr/>
          </p:nvSpPr>
          <p:spPr>
            <a:xfrm>
              <a:off x="2833749" y="1009662"/>
              <a:ext cx="473075" cy="156845"/>
            </a:xfrm>
            <a:custGeom>
              <a:avLst/>
              <a:gdLst/>
              <a:ahLst/>
              <a:cxnLst/>
              <a:rect l="l" t="t" r="r" b="b"/>
              <a:pathLst>
                <a:path w="473075" h="156844">
                  <a:moveTo>
                    <a:pt x="0" y="0"/>
                  </a:moveTo>
                  <a:lnTo>
                    <a:pt x="472947" y="156413"/>
                  </a:lnTo>
                </a:path>
              </a:pathLst>
            </a:custGeom>
            <a:ln w="3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88744" y="2390893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291548" y="50020"/>
                  </a:moveTo>
                  <a:lnTo>
                    <a:pt x="319338" y="86438"/>
                  </a:lnTo>
                  <a:lnTo>
                    <a:pt x="336011" y="127460"/>
                  </a:lnTo>
                  <a:lnTo>
                    <a:pt x="341569" y="170784"/>
                  </a:lnTo>
                  <a:lnTo>
                    <a:pt x="336011" y="214109"/>
                  </a:lnTo>
                  <a:lnTo>
                    <a:pt x="319338" y="255131"/>
                  </a:lnTo>
                  <a:lnTo>
                    <a:pt x="291548" y="291548"/>
                  </a:lnTo>
                  <a:lnTo>
                    <a:pt x="255131" y="319338"/>
                  </a:lnTo>
                  <a:lnTo>
                    <a:pt x="214109" y="336011"/>
                  </a:lnTo>
                  <a:lnTo>
                    <a:pt x="170784" y="341569"/>
                  </a:lnTo>
                  <a:lnTo>
                    <a:pt x="127460" y="336011"/>
                  </a:lnTo>
                  <a:lnTo>
                    <a:pt x="86438" y="319338"/>
                  </a:lnTo>
                  <a:lnTo>
                    <a:pt x="50020" y="291548"/>
                  </a:lnTo>
                  <a:lnTo>
                    <a:pt x="22231" y="255131"/>
                  </a:lnTo>
                  <a:lnTo>
                    <a:pt x="5557" y="214109"/>
                  </a:lnTo>
                  <a:lnTo>
                    <a:pt x="0" y="170784"/>
                  </a:lnTo>
                  <a:lnTo>
                    <a:pt x="5557" y="127460"/>
                  </a:lnTo>
                  <a:lnTo>
                    <a:pt x="22231" y="86438"/>
                  </a:lnTo>
                  <a:lnTo>
                    <a:pt x="50020" y="50020"/>
                  </a:lnTo>
                  <a:lnTo>
                    <a:pt x="86438" y="22231"/>
                  </a:lnTo>
                  <a:lnTo>
                    <a:pt x="127460" y="5557"/>
                  </a:lnTo>
                  <a:lnTo>
                    <a:pt x="170784" y="0"/>
                  </a:lnTo>
                  <a:lnTo>
                    <a:pt x="214109" y="5557"/>
                  </a:lnTo>
                  <a:lnTo>
                    <a:pt x="255131" y="22231"/>
                  </a:lnTo>
                  <a:lnTo>
                    <a:pt x="291548" y="50020"/>
                  </a:lnTo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19353" y="4769156"/>
            <a:ext cx="302281" cy="59268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3600" spc="-10" dirty="0">
                <a:latin typeface="Arial"/>
                <a:cs typeface="Arial"/>
              </a:rPr>
              <a:t>6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58676" y="3702679"/>
            <a:ext cx="1719223" cy="1156422"/>
            <a:chOff x="2298332" y="1868481"/>
            <a:chExt cx="866775" cy="583565"/>
          </a:xfrm>
        </p:grpSpPr>
        <p:sp>
          <p:nvSpPr>
            <p:cNvPr id="27" name="object 27"/>
            <p:cNvSpPr/>
            <p:nvPr/>
          </p:nvSpPr>
          <p:spPr>
            <a:xfrm>
              <a:off x="2314145" y="1884295"/>
              <a:ext cx="525780" cy="551815"/>
            </a:xfrm>
            <a:custGeom>
              <a:avLst/>
              <a:gdLst/>
              <a:ahLst/>
              <a:cxnLst/>
              <a:rect l="l" t="t" r="r" b="b"/>
              <a:pathLst>
                <a:path w="525780" h="551814">
                  <a:moveTo>
                    <a:pt x="0" y="0"/>
                  </a:moveTo>
                  <a:lnTo>
                    <a:pt x="525390" y="551445"/>
                  </a:lnTo>
                </a:path>
              </a:pathLst>
            </a:custGeom>
            <a:ln w="31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16634" y="1979630"/>
              <a:ext cx="145415" cy="417830"/>
            </a:xfrm>
            <a:custGeom>
              <a:avLst/>
              <a:gdLst/>
              <a:ahLst/>
              <a:cxnLst/>
              <a:rect l="l" t="t" r="r" b="b"/>
              <a:pathLst>
                <a:path w="145414" h="417830">
                  <a:moveTo>
                    <a:pt x="0" y="417695"/>
                  </a:moveTo>
                  <a:lnTo>
                    <a:pt x="145129" y="0"/>
                  </a:lnTo>
                </a:path>
              </a:pathLst>
            </a:custGeom>
            <a:ln w="6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273" y="721723"/>
            <a:ext cx="5496727" cy="649877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BFS</a:t>
            </a:r>
            <a:r>
              <a:rPr spc="-119" dirty="0"/>
              <a:t> </a:t>
            </a:r>
            <a:r>
              <a:rPr spc="3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47955" y="3468159"/>
            <a:ext cx="86906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608" y="2150491"/>
            <a:ext cx="5680364" cy="2815698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b="1" spc="-20" dirty="0">
                <a:latin typeface="LM Sans 10"/>
                <a:cs typeface="LM Sans 10"/>
              </a:rPr>
              <a:t>procedure </a:t>
            </a:r>
            <a:r>
              <a:rPr sz="2200" spc="-10" dirty="0">
                <a:latin typeface="LM Mono 10"/>
                <a:cs typeface="LM Mono 10"/>
              </a:rPr>
              <a:t>bfs(G,</a:t>
            </a:r>
            <a:r>
              <a:rPr sz="2200" spc="-454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s):</a:t>
            </a:r>
            <a:endParaRPr sz="2200" dirty="0">
              <a:latin typeface="LM Mono 10"/>
              <a:cs typeface="LM Mono 10"/>
            </a:endParaRPr>
          </a:p>
          <a:p>
            <a:pPr marR="621922" algn="ctr">
              <a:spcBef>
                <a:spcPts val="69"/>
              </a:spcBef>
            </a:pPr>
            <a:r>
              <a:rPr sz="2200" spc="-10" dirty="0">
                <a:latin typeface="LM Mono 10"/>
                <a:cs typeface="LM Mono 10"/>
              </a:rPr>
              <a:t>Q := queue containing only</a:t>
            </a:r>
            <a:r>
              <a:rPr sz="2200" spc="-129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</a:t>
            </a:r>
            <a:endParaRPr sz="2200" dirty="0">
              <a:latin typeface="LM Mono 10"/>
              <a:cs typeface="LM Mono 10"/>
            </a:endParaRPr>
          </a:p>
          <a:p>
            <a:pPr marL="456997">
              <a:spcBef>
                <a:spcPts val="69"/>
              </a:spcBef>
            </a:pPr>
            <a:r>
              <a:rPr sz="2200" b="1" spc="-10" dirty="0">
                <a:latin typeface="LM Sans 10"/>
                <a:cs typeface="LM Sans 10"/>
              </a:rPr>
              <a:t>while </a:t>
            </a:r>
            <a:r>
              <a:rPr sz="2200" spc="-10" dirty="0">
                <a:latin typeface="LM Mono 10"/>
                <a:cs typeface="LM Mono 10"/>
              </a:rPr>
              <a:t>Q </a:t>
            </a:r>
            <a:r>
              <a:rPr sz="2200" b="1" spc="-10" dirty="0">
                <a:latin typeface="LM Sans 10"/>
                <a:cs typeface="LM Sans 10"/>
              </a:rPr>
              <a:t>not</a:t>
            </a:r>
            <a:r>
              <a:rPr sz="2200" b="1" spc="287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empty</a:t>
            </a:r>
            <a:endParaRPr sz="2200" dirty="0">
              <a:latin typeface="LM Mono 10"/>
              <a:cs typeface="LM Mono 10"/>
            </a:endParaRPr>
          </a:p>
          <a:p>
            <a:pPr marL="1077662">
              <a:spcBef>
                <a:spcPts val="69"/>
              </a:spcBef>
            </a:pPr>
            <a:r>
              <a:rPr sz="2200" spc="-10" dirty="0">
                <a:latin typeface="LM Mono 10"/>
                <a:cs typeface="LM Mono 10"/>
              </a:rPr>
              <a:t>v := Q.front(); Q.remove</a:t>
            </a:r>
            <a:r>
              <a:rPr sz="2200" spc="-515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front()</a:t>
            </a:r>
            <a:endParaRPr sz="2200" dirty="0">
              <a:latin typeface="LM Mono 10"/>
              <a:cs typeface="LM Mono 10"/>
            </a:endParaRPr>
          </a:p>
          <a:p>
            <a:pPr marL="1033597">
              <a:spcBef>
                <a:spcPts val="69"/>
              </a:spcBef>
            </a:pPr>
            <a:r>
              <a:rPr sz="2200" b="1" spc="-40" dirty="0">
                <a:latin typeface="LM Sans 10"/>
                <a:cs typeface="LM Sans 10"/>
              </a:rPr>
              <a:t>for </a:t>
            </a:r>
            <a:r>
              <a:rPr sz="2200" spc="-10" dirty="0">
                <a:latin typeface="LM Mono 10"/>
                <a:cs typeface="LM Mono 10"/>
              </a:rPr>
              <a:t>w </a:t>
            </a:r>
            <a:r>
              <a:rPr sz="2200" i="1" spc="-278" dirty="0">
                <a:latin typeface="DejaVu Sans Condensed"/>
                <a:cs typeface="DejaVu Sans Condensed"/>
              </a:rPr>
              <a:t>∈</a:t>
            </a:r>
            <a:r>
              <a:rPr sz="2200" i="1" spc="-268" dirty="0">
                <a:latin typeface="DejaVu Sans Condensed"/>
                <a:cs typeface="DejaVu Sans Condensed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G.neighbors(v):</a:t>
            </a:r>
            <a:endParaRPr sz="2200" dirty="0">
              <a:latin typeface="LM Mono 10"/>
              <a:cs typeface="LM Mono 10"/>
            </a:endParaRPr>
          </a:p>
          <a:p>
            <a:pPr marR="605555" algn="ctr">
              <a:spcBef>
                <a:spcPts val="69"/>
              </a:spcBef>
            </a:pPr>
            <a:r>
              <a:rPr sz="2200" b="1" spc="-10" dirty="0">
                <a:latin typeface="LM Sans 10"/>
                <a:cs typeface="LM Sans 10"/>
              </a:rPr>
              <a:t>if </a:t>
            </a:r>
            <a:r>
              <a:rPr sz="2200" spc="-10" dirty="0">
                <a:latin typeface="LM Mono 10"/>
                <a:cs typeface="LM Mono 10"/>
              </a:rPr>
              <a:t>w </a:t>
            </a:r>
            <a:r>
              <a:rPr sz="2200" b="1" spc="-10" dirty="0">
                <a:latin typeface="LM Sans 10"/>
                <a:cs typeface="LM Sans 10"/>
              </a:rPr>
              <a:t>not</a:t>
            </a:r>
            <a:r>
              <a:rPr sz="2200" b="1" spc="278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seen:</a:t>
            </a:r>
            <a:endParaRPr sz="2200" dirty="0">
              <a:latin typeface="LM Mono 10"/>
              <a:cs typeface="LM Mono 10"/>
            </a:endParaRPr>
          </a:p>
          <a:p>
            <a:pPr marL="2230861" marR="1699584">
              <a:lnSpc>
                <a:spcPct val="102600"/>
              </a:lnSpc>
            </a:pPr>
            <a:r>
              <a:rPr sz="2200" spc="-10" dirty="0">
                <a:latin typeface="LM Mono 10"/>
                <a:cs typeface="LM Mono 10"/>
              </a:rPr>
              <a:t>mark w seen  Q.enqueue(w)</a:t>
            </a:r>
            <a:endParaRPr sz="22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612106"/>
            <a:ext cx="7924800" cy="649877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Recursive </a:t>
            </a:r>
            <a:r>
              <a:rPr spc="30" dirty="0"/>
              <a:t>implementation </a:t>
            </a:r>
            <a:r>
              <a:rPr spc="20" dirty="0"/>
              <a:t>of</a:t>
            </a:r>
            <a:r>
              <a:rPr spc="-89" dirty="0"/>
              <a:t> </a:t>
            </a:r>
            <a:r>
              <a:rPr spc="40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609" y="2499102"/>
            <a:ext cx="6029246" cy="1746046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b="1" spc="-20" dirty="0">
                <a:latin typeface="LM Sans 10"/>
                <a:cs typeface="LM Sans 10"/>
              </a:rPr>
              <a:t>procedure </a:t>
            </a:r>
            <a:r>
              <a:rPr sz="2200" spc="-10" dirty="0">
                <a:latin typeface="LM Mono 10"/>
                <a:cs typeface="LM Mono 10"/>
              </a:rPr>
              <a:t>dfs</a:t>
            </a:r>
            <a:r>
              <a:rPr sz="2200" spc="-10" dirty="0">
                <a:latin typeface="LM Mono 10"/>
                <a:cs typeface="LM Mono 10"/>
              </a:rPr>
              <a:t>(G,</a:t>
            </a:r>
            <a:r>
              <a:rPr sz="2200" spc="-454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u):</a:t>
            </a:r>
            <a:endParaRPr sz="2200" dirty="0">
              <a:latin typeface="LM Mono 10"/>
              <a:cs typeface="LM Mono 10"/>
            </a:endParaRPr>
          </a:p>
          <a:p>
            <a:pPr marL="1077662" marR="10072" indent="-477142">
              <a:lnSpc>
                <a:spcPct val="102600"/>
              </a:lnSpc>
            </a:pPr>
            <a:r>
              <a:rPr sz="2200" b="1" spc="-10" dirty="0">
                <a:latin typeface="LM Sans 10"/>
                <a:cs typeface="LM Sans 10"/>
              </a:rPr>
              <a:t>while </a:t>
            </a:r>
            <a:r>
              <a:rPr sz="2200" spc="-10" dirty="0">
                <a:latin typeface="LM Mono 10"/>
                <a:cs typeface="LM Mono 10"/>
              </a:rPr>
              <a:t>u has an unvisited neighbor in G  v := an unvisited neighbor of u  mark v</a:t>
            </a:r>
            <a:r>
              <a:rPr sz="2200" spc="-30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visited</a:t>
            </a:r>
            <a:endParaRPr sz="2200" dirty="0">
              <a:latin typeface="LM Mono 10"/>
              <a:cs typeface="LM Mono 10"/>
            </a:endParaRPr>
          </a:p>
          <a:p>
            <a:pPr marL="1077662">
              <a:spcBef>
                <a:spcPts val="69"/>
              </a:spcBef>
            </a:pPr>
            <a:r>
              <a:rPr sz="2200" spc="-10" dirty="0">
                <a:latin typeface="LM Mono 10"/>
                <a:cs typeface="LM Mono 10"/>
              </a:rPr>
              <a:t>dfs</a:t>
            </a:r>
            <a:r>
              <a:rPr sz="2200" spc="-10" dirty="0">
                <a:latin typeface="LM Mono 10"/>
                <a:cs typeface="LM Mono 10"/>
              </a:rPr>
              <a:t>(G,</a:t>
            </a:r>
            <a:r>
              <a:rPr sz="2200" spc="-20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v)</a:t>
            </a:r>
            <a:endParaRPr sz="22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068" y="487170"/>
            <a:ext cx="5380602" cy="1265430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Stack-based implementation of</a:t>
            </a:r>
            <a:r>
              <a:rPr spc="50" dirty="0"/>
              <a:t> </a:t>
            </a:r>
            <a:r>
              <a:rPr spc="40" dirty="0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608" y="2264144"/>
            <a:ext cx="6342863" cy="2446110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b="1" spc="-20" dirty="0">
                <a:latin typeface="LM Sans 10"/>
                <a:cs typeface="LM Sans 10"/>
              </a:rPr>
              <a:t>procedure </a:t>
            </a:r>
            <a:r>
              <a:rPr sz="2200" spc="-10" dirty="0">
                <a:latin typeface="LM Mono 10"/>
                <a:cs typeface="LM Mono 10"/>
              </a:rPr>
              <a:t>dfs</a:t>
            </a:r>
            <a:r>
              <a:rPr sz="2200" spc="-10" dirty="0">
                <a:latin typeface="LM Mono 10"/>
                <a:cs typeface="LM Mono 10"/>
              </a:rPr>
              <a:t>(G,</a:t>
            </a:r>
            <a:r>
              <a:rPr sz="2200" spc="-454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s):</a:t>
            </a:r>
            <a:endParaRPr sz="2200" dirty="0">
              <a:latin typeface="LM Mono 10"/>
              <a:cs typeface="LM Mono 10"/>
            </a:endParaRPr>
          </a:p>
          <a:p>
            <a:pPr marL="501061">
              <a:spcBef>
                <a:spcPts val="69"/>
              </a:spcBef>
            </a:pPr>
            <a:r>
              <a:rPr sz="2200" spc="-10" dirty="0">
                <a:latin typeface="LM Mono 10"/>
                <a:cs typeface="LM Mono 10"/>
              </a:rPr>
              <a:t>S := stack containing only</a:t>
            </a:r>
            <a:r>
              <a:rPr sz="2200" spc="-69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</a:t>
            </a:r>
            <a:endParaRPr sz="2200" dirty="0">
              <a:latin typeface="LM Mono 10"/>
              <a:cs typeface="LM Mono 10"/>
            </a:endParaRPr>
          </a:p>
          <a:p>
            <a:pPr marL="1077662" marR="3514991" indent="-620663">
              <a:lnSpc>
                <a:spcPct val="102600"/>
              </a:lnSpc>
            </a:pPr>
            <a:r>
              <a:rPr sz="2200" b="1" spc="-10" dirty="0">
                <a:latin typeface="LM Sans 10"/>
                <a:cs typeface="LM Sans 10"/>
              </a:rPr>
              <a:t>while </a:t>
            </a:r>
            <a:r>
              <a:rPr sz="2200" spc="-10" dirty="0">
                <a:latin typeface="LM Mono 10"/>
                <a:cs typeface="LM Mono 10"/>
              </a:rPr>
              <a:t>S </a:t>
            </a:r>
            <a:r>
              <a:rPr sz="2200" b="1" spc="-10" dirty="0">
                <a:latin typeface="LM Sans 10"/>
                <a:cs typeface="LM Sans 10"/>
              </a:rPr>
              <a:t>not </a:t>
            </a:r>
            <a:r>
              <a:rPr sz="2200" spc="-10" dirty="0">
                <a:latin typeface="LM Mono 10"/>
                <a:cs typeface="LM Mono 10"/>
              </a:rPr>
              <a:t>empty  v :=</a:t>
            </a:r>
            <a:r>
              <a:rPr sz="2200" spc="-208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S.pop()</a:t>
            </a:r>
            <a:endParaRPr sz="2200" dirty="0">
              <a:latin typeface="LM Mono 10"/>
              <a:cs typeface="LM Mono 10"/>
            </a:endParaRPr>
          </a:p>
          <a:p>
            <a:pPr marL="1654262" marR="2648833" indent="-620663">
              <a:lnSpc>
                <a:spcPct val="102600"/>
              </a:lnSpc>
            </a:pPr>
            <a:r>
              <a:rPr sz="2200" b="1" spc="-10" dirty="0">
                <a:latin typeface="LM Sans 10"/>
                <a:cs typeface="LM Sans 10"/>
              </a:rPr>
              <a:t>if </a:t>
            </a:r>
            <a:r>
              <a:rPr sz="2200" spc="-10" dirty="0">
                <a:latin typeface="LM Mono 10"/>
                <a:cs typeface="LM Mono 10"/>
              </a:rPr>
              <a:t>v </a:t>
            </a:r>
            <a:r>
              <a:rPr sz="2200" b="1" spc="-10" dirty="0">
                <a:latin typeface="LM Sans 10"/>
                <a:cs typeface="LM Sans 10"/>
              </a:rPr>
              <a:t>not </a:t>
            </a:r>
            <a:r>
              <a:rPr sz="2200" spc="-10" dirty="0">
                <a:latin typeface="LM Mono 10"/>
                <a:cs typeface="LM Mono 10"/>
              </a:rPr>
              <a:t>visited:  mark v</a:t>
            </a:r>
            <a:r>
              <a:rPr sz="2200" spc="-208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visited</a:t>
            </a:r>
            <a:endParaRPr sz="2200" dirty="0">
              <a:latin typeface="LM Mono 10"/>
              <a:cs typeface="LM Mono 10"/>
            </a:endParaRPr>
          </a:p>
          <a:p>
            <a:pPr marL="1611457">
              <a:spcBef>
                <a:spcPts val="69"/>
              </a:spcBef>
            </a:pPr>
            <a:r>
              <a:rPr sz="2200" b="1" spc="-40" dirty="0">
                <a:latin typeface="LM Sans 10"/>
                <a:cs typeface="LM Sans 10"/>
              </a:rPr>
              <a:t>for </a:t>
            </a:r>
            <a:r>
              <a:rPr sz="2200" spc="-10" dirty="0">
                <a:latin typeface="LM Mono 10"/>
                <a:cs typeface="LM Mono 10"/>
              </a:rPr>
              <a:t>w </a:t>
            </a:r>
            <a:r>
              <a:rPr sz="2200" i="1" spc="-278" dirty="0">
                <a:latin typeface="DejaVu Sans Condensed"/>
                <a:cs typeface="DejaVu Sans Condensed"/>
              </a:rPr>
              <a:t>∈ </a:t>
            </a:r>
            <a:r>
              <a:rPr sz="2200" spc="-10" dirty="0">
                <a:latin typeface="LM Mono 10"/>
                <a:cs typeface="LM Mono 10"/>
              </a:rPr>
              <a:t>G.neighbors(v):</a:t>
            </a:r>
            <a:r>
              <a:rPr sz="2200" spc="-454" dirty="0">
                <a:latin typeface="LM Mono 10"/>
                <a:cs typeface="LM Mono 10"/>
              </a:rPr>
              <a:t> </a:t>
            </a:r>
            <a:r>
              <a:rPr sz="2200" spc="-10" dirty="0">
                <a:latin typeface="LM Mono 10"/>
                <a:cs typeface="LM Mono 10"/>
              </a:rPr>
              <a:t>S.push</a:t>
            </a:r>
            <a:r>
              <a:rPr sz="2200" spc="-10" dirty="0">
                <a:latin typeface="LM Mono 10"/>
                <a:cs typeface="LM Mono 10"/>
              </a:rPr>
              <a:t>(w)</a:t>
            </a:r>
            <a:endParaRPr sz="22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24219" y="1953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76968" y="239217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75137" y="31937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4207" y="29103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63293" y="411124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09794" y="38369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04235" y="1891474"/>
            <a:ext cx="2293620" cy="2176145"/>
            <a:chOff x="5804235" y="1891474"/>
            <a:chExt cx="2293620" cy="2176145"/>
          </a:xfrm>
        </p:grpSpPr>
        <p:sp>
          <p:nvSpPr>
            <p:cNvPr id="28" name="object 28"/>
            <p:cNvSpPr/>
            <p:nvPr/>
          </p:nvSpPr>
          <p:spPr>
            <a:xfrm>
              <a:off x="5804235" y="2284976"/>
              <a:ext cx="633730" cy="581660"/>
            </a:xfrm>
            <a:custGeom>
              <a:avLst/>
              <a:gdLst/>
              <a:ahLst/>
              <a:cxnLst/>
              <a:rect l="l" t="t" r="r" b="b"/>
              <a:pathLst>
                <a:path w="633729" h="581660">
                  <a:moveTo>
                    <a:pt x="45789" y="462067"/>
                  </a:moveTo>
                  <a:lnTo>
                    <a:pt x="0" y="581374"/>
                  </a:lnTo>
                  <a:lnTo>
                    <a:pt x="122919" y="546422"/>
                  </a:lnTo>
                  <a:lnTo>
                    <a:pt x="108963" y="531159"/>
                  </a:lnTo>
                  <a:lnTo>
                    <a:pt x="83149" y="531159"/>
                  </a:lnTo>
                  <a:lnTo>
                    <a:pt x="57439" y="503041"/>
                  </a:lnTo>
                  <a:lnTo>
                    <a:pt x="71499" y="490186"/>
                  </a:lnTo>
                  <a:lnTo>
                    <a:pt x="45789" y="462067"/>
                  </a:lnTo>
                  <a:close/>
                </a:path>
                <a:path w="633729" h="581660">
                  <a:moveTo>
                    <a:pt x="71499" y="490186"/>
                  </a:moveTo>
                  <a:lnTo>
                    <a:pt x="57439" y="503041"/>
                  </a:lnTo>
                  <a:lnTo>
                    <a:pt x="83149" y="531159"/>
                  </a:lnTo>
                  <a:lnTo>
                    <a:pt x="97209" y="518304"/>
                  </a:lnTo>
                  <a:lnTo>
                    <a:pt x="71499" y="490186"/>
                  </a:lnTo>
                  <a:close/>
                </a:path>
                <a:path w="633729" h="581660">
                  <a:moveTo>
                    <a:pt x="97209" y="518304"/>
                  </a:moveTo>
                  <a:lnTo>
                    <a:pt x="83149" y="531159"/>
                  </a:lnTo>
                  <a:lnTo>
                    <a:pt x="108963" y="531159"/>
                  </a:lnTo>
                  <a:lnTo>
                    <a:pt x="97209" y="518304"/>
                  </a:lnTo>
                  <a:close/>
                </a:path>
                <a:path w="633729" h="581660">
                  <a:moveTo>
                    <a:pt x="607602" y="0"/>
                  </a:moveTo>
                  <a:lnTo>
                    <a:pt x="71499" y="490186"/>
                  </a:lnTo>
                  <a:lnTo>
                    <a:pt x="97209" y="518304"/>
                  </a:lnTo>
                  <a:lnTo>
                    <a:pt x="633312" y="28119"/>
                  </a:lnTo>
                  <a:lnTo>
                    <a:pt x="60760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6951" y="2093226"/>
              <a:ext cx="1207135" cy="975360"/>
            </a:xfrm>
            <a:custGeom>
              <a:avLst/>
              <a:gdLst/>
              <a:ahLst/>
              <a:cxnLst/>
              <a:rect l="l" t="t" r="r" b="b"/>
              <a:pathLst>
                <a:path w="1207134" h="975360">
                  <a:moveTo>
                    <a:pt x="377278" y="847407"/>
                  </a:moveTo>
                  <a:lnTo>
                    <a:pt x="342696" y="863409"/>
                  </a:lnTo>
                  <a:lnTo>
                    <a:pt x="34582" y="197815"/>
                  </a:lnTo>
                  <a:lnTo>
                    <a:pt x="0" y="213817"/>
                  </a:lnTo>
                  <a:lnTo>
                    <a:pt x="308127" y="879424"/>
                  </a:lnTo>
                  <a:lnTo>
                    <a:pt x="273545" y="895426"/>
                  </a:lnTo>
                  <a:lnTo>
                    <a:pt x="373430" y="975144"/>
                  </a:lnTo>
                  <a:lnTo>
                    <a:pt x="375793" y="896708"/>
                  </a:lnTo>
                  <a:lnTo>
                    <a:pt x="377278" y="847407"/>
                  </a:lnTo>
                  <a:close/>
                </a:path>
                <a:path w="1207134" h="975360">
                  <a:moveTo>
                    <a:pt x="1206817" y="429780"/>
                  </a:moveTo>
                  <a:lnTo>
                    <a:pt x="211251" y="35420"/>
                  </a:lnTo>
                  <a:lnTo>
                    <a:pt x="214033" y="28409"/>
                  </a:lnTo>
                  <a:lnTo>
                    <a:pt x="225285" y="0"/>
                  </a:lnTo>
                  <a:lnTo>
                    <a:pt x="97967" y="11036"/>
                  </a:lnTo>
                  <a:lnTo>
                    <a:pt x="183184" y="106260"/>
                  </a:lnTo>
                  <a:lnTo>
                    <a:pt x="197218" y="70840"/>
                  </a:lnTo>
                  <a:lnTo>
                    <a:pt x="1192784" y="465201"/>
                  </a:lnTo>
                  <a:lnTo>
                    <a:pt x="1206817" y="4297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84913" y="1891474"/>
              <a:ext cx="2192655" cy="2176145"/>
            </a:xfrm>
            <a:custGeom>
              <a:avLst/>
              <a:gdLst/>
              <a:ahLst/>
              <a:cxnLst/>
              <a:rect l="l" t="t" r="r" b="b"/>
              <a:pathLst>
                <a:path w="2192654" h="2176145">
                  <a:moveTo>
                    <a:pt x="1015149" y="1434007"/>
                  </a:moveTo>
                  <a:lnTo>
                    <a:pt x="115201" y="1182128"/>
                  </a:lnTo>
                  <a:lnTo>
                    <a:pt x="116636" y="1176985"/>
                  </a:lnTo>
                  <a:lnTo>
                    <a:pt x="125476" y="1145438"/>
                  </a:lnTo>
                  <a:lnTo>
                    <a:pt x="0" y="1169657"/>
                  </a:lnTo>
                  <a:lnTo>
                    <a:pt x="94665" y="1255496"/>
                  </a:lnTo>
                  <a:lnTo>
                    <a:pt x="104927" y="1218819"/>
                  </a:lnTo>
                  <a:lnTo>
                    <a:pt x="1004874" y="1470698"/>
                  </a:lnTo>
                  <a:lnTo>
                    <a:pt x="1015149" y="1434007"/>
                  </a:lnTo>
                  <a:close/>
                </a:path>
                <a:path w="2192654" h="2176145">
                  <a:moveTo>
                    <a:pt x="1104163" y="1660601"/>
                  </a:moveTo>
                  <a:lnTo>
                    <a:pt x="1077214" y="1633664"/>
                  </a:lnTo>
                  <a:lnTo>
                    <a:pt x="629399" y="2081479"/>
                  </a:lnTo>
                  <a:lnTo>
                    <a:pt x="602462" y="2054529"/>
                  </a:lnTo>
                  <a:lnTo>
                    <a:pt x="562051" y="2175764"/>
                  </a:lnTo>
                  <a:lnTo>
                    <a:pt x="683285" y="2135352"/>
                  </a:lnTo>
                  <a:lnTo>
                    <a:pt x="669810" y="2121890"/>
                  </a:lnTo>
                  <a:lnTo>
                    <a:pt x="656348" y="2108416"/>
                  </a:lnTo>
                  <a:lnTo>
                    <a:pt x="1104163" y="1660601"/>
                  </a:lnTo>
                  <a:close/>
                </a:path>
                <a:path w="2192654" h="2176145">
                  <a:moveTo>
                    <a:pt x="2192528" y="454469"/>
                  </a:moveTo>
                  <a:lnTo>
                    <a:pt x="2179701" y="441363"/>
                  </a:lnTo>
                  <a:lnTo>
                    <a:pt x="2103158" y="363118"/>
                  </a:lnTo>
                  <a:lnTo>
                    <a:pt x="2090712" y="399135"/>
                  </a:lnTo>
                  <a:lnTo>
                    <a:pt x="935545" y="0"/>
                  </a:lnTo>
                  <a:lnTo>
                    <a:pt x="923112" y="36017"/>
                  </a:lnTo>
                  <a:lnTo>
                    <a:pt x="2078266" y="435140"/>
                  </a:lnTo>
                  <a:lnTo>
                    <a:pt x="2065820" y="471157"/>
                  </a:lnTo>
                  <a:lnTo>
                    <a:pt x="2192528" y="45446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35054" y="3328120"/>
              <a:ext cx="662940" cy="464184"/>
            </a:xfrm>
            <a:custGeom>
              <a:avLst/>
              <a:gdLst/>
              <a:ahLst/>
              <a:cxnLst/>
              <a:rect l="l" t="t" r="r" b="b"/>
              <a:pathLst>
                <a:path w="662940" h="464185">
                  <a:moveTo>
                    <a:pt x="557526" y="414610"/>
                  </a:moveTo>
                  <a:lnTo>
                    <a:pt x="535945" y="446008"/>
                  </a:lnTo>
                  <a:lnTo>
                    <a:pt x="662512" y="463655"/>
                  </a:lnTo>
                  <a:lnTo>
                    <a:pt x="641366" y="425401"/>
                  </a:lnTo>
                  <a:lnTo>
                    <a:pt x="573225" y="425401"/>
                  </a:lnTo>
                  <a:lnTo>
                    <a:pt x="557526" y="414610"/>
                  </a:lnTo>
                  <a:close/>
                </a:path>
                <a:path w="662940" h="464185">
                  <a:moveTo>
                    <a:pt x="579107" y="383212"/>
                  </a:moveTo>
                  <a:lnTo>
                    <a:pt x="557526" y="414610"/>
                  </a:lnTo>
                  <a:lnTo>
                    <a:pt x="573225" y="425401"/>
                  </a:lnTo>
                  <a:lnTo>
                    <a:pt x="594807" y="394003"/>
                  </a:lnTo>
                  <a:lnTo>
                    <a:pt x="579107" y="383212"/>
                  </a:lnTo>
                  <a:close/>
                </a:path>
                <a:path w="662940" h="464185">
                  <a:moveTo>
                    <a:pt x="600688" y="351814"/>
                  </a:moveTo>
                  <a:lnTo>
                    <a:pt x="579107" y="383212"/>
                  </a:lnTo>
                  <a:lnTo>
                    <a:pt x="594807" y="394003"/>
                  </a:lnTo>
                  <a:lnTo>
                    <a:pt x="573225" y="425401"/>
                  </a:lnTo>
                  <a:lnTo>
                    <a:pt x="641366" y="425401"/>
                  </a:lnTo>
                  <a:lnTo>
                    <a:pt x="600688" y="351814"/>
                  </a:lnTo>
                  <a:close/>
                </a:path>
                <a:path w="662940" h="464185">
                  <a:moveTo>
                    <a:pt x="21581" y="0"/>
                  </a:moveTo>
                  <a:lnTo>
                    <a:pt x="0" y="31398"/>
                  </a:lnTo>
                  <a:lnTo>
                    <a:pt x="557526" y="414610"/>
                  </a:lnTo>
                  <a:lnTo>
                    <a:pt x="579107" y="383212"/>
                  </a:lnTo>
                  <a:lnTo>
                    <a:pt x="215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5620" y="2379725"/>
              <a:ext cx="1471930" cy="777875"/>
            </a:xfrm>
            <a:custGeom>
              <a:avLst/>
              <a:gdLst/>
              <a:ahLst/>
              <a:cxnLst/>
              <a:rect l="l" t="t" r="r" b="b"/>
              <a:pathLst>
                <a:path w="1471929" h="777875">
                  <a:moveTo>
                    <a:pt x="377266" y="761314"/>
                  </a:moveTo>
                  <a:lnTo>
                    <a:pt x="69151" y="95719"/>
                  </a:lnTo>
                  <a:lnTo>
                    <a:pt x="103720" y="79717"/>
                  </a:lnTo>
                  <a:lnTo>
                    <a:pt x="102120" y="78435"/>
                  </a:lnTo>
                  <a:lnTo>
                    <a:pt x="3848" y="0"/>
                  </a:lnTo>
                  <a:lnTo>
                    <a:pt x="0" y="127723"/>
                  </a:lnTo>
                  <a:lnTo>
                    <a:pt x="34569" y="111721"/>
                  </a:lnTo>
                  <a:lnTo>
                    <a:pt x="342696" y="777328"/>
                  </a:lnTo>
                  <a:lnTo>
                    <a:pt x="377266" y="761314"/>
                  </a:lnTo>
                  <a:close/>
                </a:path>
                <a:path w="1471929" h="777875">
                  <a:moveTo>
                    <a:pt x="1471383" y="372249"/>
                  </a:moveTo>
                  <a:lnTo>
                    <a:pt x="1452245" y="339293"/>
                  </a:lnTo>
                  <a:lnTo>
                    <a:pt x="838822" y="695452"/>
                  </a:lnTo>
                  <a:lnTo>
                    <a:pt x="819696" y="662508"/>
                  </a:lnTo>
                  <a:lnTo>
                    <a:pt x="749541" y="769327"/>
                  </a:lnTo>
                  <a:lnTo>
                    <a:pt x="877087" y="761352"/>
                  </a:lnTo>
                  <a:lnTo>
                    <a:pt x="863498" y="737971"/>
                  </a:lnTo>
                  <a:lnTo>
                    <a:pt x="857948" y="728408"/>
                  </a:lnTo>
                  <a:lnTo>
                    <a:pt x="1471383" y="37224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sequence of </a:t>
            </a:r>
            <a:r>
              <a:rPr sz="2000" spc="-5" dirty="0">
                <a:latin typeface="Arial"/>
                <a:cs typeface="Arial"/>
              </a:rPr>
              <a:t>nodes/edges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  </a:t>
            </a:r>
            <a:r>
              <a:rPr sz="2000" dirty="0">
                <a:latin typeface="Arial"/>
                <a:cs typeface="Arial"/>
              </a:rPr>
              <a:t>one node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reachable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r>
              <a:rPr sz="2000" spc="-1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if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exists from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936" y="224028"/>
            <a:ext cx="2015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rap</a:t>
            </a:r>
            <a:r>
              <a:rPr spc="-5" dirty="0"/>
              <a:t>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37663" y="1822450"/>
            <a:ext cx="563880" cy="563880"/>
            <a:chOff x="6337663" y="1822450"/>
            <a:chExt cx="563880" cy="563880"/>
          </a:xfrm>
        </p:grpSpPr>
        <p:sp>
          <p:nvSpPr>
            <p:cNvPr id="4" name="object 4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1"/>
                  </a:lnTo>
                  <a:lnTo>
                    <a:pt x="17233" y="371573"/>
                  </a:lnTo>
                  <a:lnTo>
                    <a:pt x="37607" y="414486"/>
                  </a:lnTo>
                  <a:lnTo>
                    <a:pt x="64783" y="452931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44013" y="182880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24219" y="1953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90412" y="2258905"/>
            <a:ext cx="563880" cy="563880"/>
            <a:chOff x="7990412" y="2258905"/>
            <a:chExt cx="563880" cy="563880"/>
          </a:xfrm>
        </p:grpSpPr>
        <p:sp>
          <p:nvSpPr>
            <p:cNvPr id="8" name="object 8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275457" y="0"/>
                  </a:moveTo>
                  <a:lnTo>
                    <a:pt x="225944" y="4438"/>
                  </a:lnTo>
                  <a:lnTo>
                    <a:pt x="179341" y="17233"/>
                  </a:lnTo>
                  <a:lnTo>
                    <a:pt x="136429" y="37608"/>
                  </a:lnTo>
                  <a:lnTo>
                    <a:pt x="97984" y="64784"/>
                  </a:lnTo>
                  <a:lnTo>
                    <a:pt x="64784" y="97984"/>
                  </a:lnTo>
                  <a:lnTo>
                    <a:pt x="37608" y="136429"/>
                  </a:lnTo>
                  <a:lnTo>
                    <a:pt x="17233" y="179341"/>
                  </a:lnTo>
                  <a:lnTo>
                    <a:pt x="4438" y="225944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762" y="22652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80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76968" y="239217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578" y="3062010"/>
            <a:ext cx="563880" cy="563880"/>
            <a:chOff x="6888578" y="3062010"/>
            <a:chExt cx="563880" cy="563880"/>
          </a:xfrm>
        </p:grpSpPr>
        <p:sp>
          <p:nvSpPr>
            <p:cNvPr id="12" name="object 12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3" y="4438"/>
                  </a:lnTo>
                  <a:lnTo>
                    <a:pt x="179341" y="17233"/>
                  </a:lnTo>
                  <a:lnTo>
                    <a:pt x="136428" y="37608"/>
                  </a:lnTo>
                  <a:lnTo>
                    <a:pt x="97983" y="64784"/>
                  </a:lnTo>
                  <a:lnTo>
                    <a:pt x="64783" y="97984"/>
                  </a:lnTo>
                  <a:lnTo>
                    <a:pt x="37607" y="136429"/>
                  </a:lnTo>
                  <a:lnTo>
                    <a:pt x="17233" y="179341"/>
                  </a:lnTo>
                  <a:lnTo>
                    <a:pt x="4437" y="225944"/>
                  </a:lnTo>
                  <a:lnTo>
                    <a:pt x="0" y="275457"/>
                  </a:lnTo>
                  <a:lnTo>
                    <a:pt x="4437" y="324972"/>
                  </a:lnTo>
                  <a:lnTo>
                    <a:pt x="17233" y="371574"/>
                  </a:lnTo>
                  <a:lnTo>
                    <a:pt x="37607" y="414487"/>
                  </a:lnTo>
                  <a:lnTo>
                    <a:pt x="64783" y="452932"/>
                  </a:lnTo>
                  <a:lnTo>
                    <a:pt x="97983" y="486131"/>
                  </a:lnTo>
                  <a:lnTo>
                    <a:pt x="136428" y="513307"/>
                  </a:lnTo>
                  <a:lnTo>
                    <a:pt x="179341" y="533682"/>
                  </a:lnTo>
                  <a:lnTo>
                    <a:pt x="225943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2"/>
                  </a:lnTo>
                  <a:lnTo>
                    <a:pt x="513307" y="414487"/>
                  </a:lnTo>
                  <a:lnTo>
                    <a:pt x="533682" y="371574"/>
                  </a:lnTo>
                  <a:lnTo>
                    <a:pt x="546477" y="324972"/>
                  </a:lnTo>
                  <a:lnTo>
                    <a:pt x="550915" y="275457"/>
                  </a:lnTo>
                  <a:lnTo>
                    <a:pt x="546477" y="225944"/>
                  </a:lnTo>
                  <a:lnTo>
                    <a:pt x="533682" y="179341"/>
                  </a:lnTo>
                  <a:lnTo>
                    <a:pt x="513307" y="136429"/>
                  </a:lnTo>
                  <a:lnTo>
                    <a:pt x="486131" y="97984"/>
                  </a:lnTo>
                  <a:lnTo>
                    <a:pt x="452931" y="64784"/>
                  </a:lnTo>
                  <a:lnTo>
                    <a:pt x="414486" y="37608"/>
                  </a:lnTo>
                  <a:lnTo>
                    <a:pt x="371573" y="17233"/>
                  </a:lnTo>
                  <a:lnTo>
                    <a:pt x="324971" y="4438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928" y="3068360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75137" y="31937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650" y="2779321"/>
            <a:ext cx="563880" cy="563880"/>
            <a:chOff x="5327650" y="2779321"/>
            <a:chExt cx="563880" cy="563880"/>
          </a:xfrm>
        </p:grpSpPr>
        <p:sp>
          <p:nvSpPr>
            <p:cNvPr id="16" name="object 16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785671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14207" y="29103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70385" y="3980205"/>
            <a:ext cx="563880" cy="563880"/>
            <a:chOff x="5970385" y="3980205"/>
            <a:chExt cx="563880" cy="563880"/>
          </a:xfrm>
        </p:grpSpPr>
        <p:sp>
          <p:nvSpPr>
            <p:cNvPr id="20" name="object 20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2" y="546477"/>
                  </a:lnTo>
                  <a:lnTo>
                    <a:pt x="371574" y="533682"/>
                  </a:lnTo>
                  <a:lnTo>
                    <a:pt x="414487" y="513307"/>
                  </a:lnTo>
                  <a:lnTo>
                    <a:pt x="452932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2" y="64783"/>
                  </a:lnTo>
                  <a:lnTo>
                    <a:pt x="414487" y="37607"/>
                  </a:lnTo>
                  <a:lnTo>
                    <a:pt x="371574" y="17233"/>
                  </a:lnTo>
                  <a:lnTo>
                    <a:pt x="324972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6735" y="3986555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63293" y="411124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10536" y="3704747"/>
            <a:ext cx="563880" cy="563880"/>
            <a:chOff x="8010536" y="3704747"/>
            <a:chExt cx="563880" cy="563880"/>
          </a:xfrm>
        </p:grpSpPr>
        <p:sp>
          <p:nvSpPr>
            <p:cNvPr id="24" name="object 24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457" y="0"/>
                  </a:moveTo>
                  <a:lnTo>
                    <a:pt x="225944" y="4437"/>
                  </a:lnTo>
                  <a:lnTo>
                    <a:pt x="179341" y="17233"/>
                  </a:lnTo>
                  <a:lnTo>
                    <a:pt x="136429" y="37607"/>
                  </a:lnTo>
                  <a:lnTo>
                    <a:pt x="97984" y="64783"/>
                  </a:lnTo>
                  <a:lnTo>
                    <a:pt x="64784" y="97983"/>
                  </a:lnTo>
                  <a:lnTo>
                    <a:pt x="37608" y="136428"/>
                  </a:lnTo>
                  <a:lnTo>
                    <a:pt x="17233" y="179341"/>
                  </a:lnTo>
                  <a:lnTo>
                    <a:pt x="4438" y="225943"/>
                  </a:lnTo>
                  <a:lnTo>
                    <a:pt x="0" y="275457"/>
                  </a:lnTo>
                  <a:lnTo>
                    <a:pt x="4438" y="324971"/>
                  </a:lnTo>
                  <a:lnTo>
                    <a:pt x="17233" y="371573"/>
                  </a:lnTo>
                  <a:lnTo>
                    <a:pt x="37608" y="414486"/>
                  </a:lnTo>
                  <a:lnTo>
                    <a:pt x="64784" y="452931"/>
                  </a:lnTo>
                  <a:lnTo>
                    <a:pt x="97984" y="486131"/>
                  </a:lnTo>
                  <a:lnTo>
                    <a:pt x="136429" y="513307"/>
                  </a:lnTo>
                  <a:lnTo>
                    <a:pt x="179341" y="533682"/>
                  </a:lnTo>
                  <a:lnTo>
                    <a:pt x="225944" y="546477"/>
                  </a:lnTo>
                  <a:lnTo>
                    <a:pt x="275457" y="550915"/>
                  </a:lnTo>
                  <a:lnTo>
                    <a:pt x="324971" y="546477"/>
                  </a:lnTo>
                  <a:lnTo>
                    <a:pt x="371573" y="533682"/>
                  </a:lnTo>
                  <a:lnTo>
                    <a:pt x="414486" y="513307"/>
                  </a:lnTo>
                  <a:lnTo>
                    <a:pt x="452931" y="486131"/>
                  </a:lnTo>
                  <a:lnTo>
                    <a:pt x="486131" y="452931"/>
                  </a:lnTo>
                  <a:lnTo>
                    <a:pt x="513307" y="414486"/>
                  </a:lnTo>
                  <a:lnTo>
                    <a:pt x="533682" y="371573"/>
                  </a:lnTo>
                  <a:lnTo>
                    <a:pt x="546477" y="324971"/>
                  </a:lnTo>
                  <a:lnTo>
                    <a:pt x="550915" y="275457"/>
                  </a:lnTo>
                  <a:lnTo>
                    <a:pt x="546477" y="225943"/>
                  </a:lnTo>
                  <a:lnTo>
                    <a:pt x="533682" y="179341"/>
                  </a:lnTo>
                  <a:lnTo>
                    <a:pt x="513307" y="136428"/>
                  </a:lnTo>
                  <a:lnTo>
                    <a:pt x="486131" y="97983"/>
                  </a:lnTo>
                  <a:lnTo>
                    <a:pt x="452931" y="64783"/>
                  </a:lnTo>
                  <a:lnTo>
                    <a:pt x="414486" y="37607"/>
                  </a:lnTo>
                  <a:lnTo>
                    <a:pt x="371573" y="17233"/>
                  </a:lnTo>
                  <a:lnTo>
                    <a:pt x="324971" y="4437"/>
                  </a:lnTo>
                  <a:lnTo>
                    <a:pt x="275457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886" y="37110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0" y="275458"/>
                  </a:moveTo>
                  <a:lnTo>
                    <a:pt x="4437" y="225944"/>
                  </a:lnTo>
                  <a:lnTo>
                    <a:pt x="17233" y="179341"/>
                  </a:lnTo>
                  <a:lnTo>
                    <a:pt x="37608" y="136429"/>
                  </a:lnTo>
                  <a:lnTo>
                    <a:pt x="64784" y="97983"/>
                  </a:lnTo>
                  <a:lnTo>
                    <a:pt x="97983" y="64784"/>
                  </a:lnTo>
                  <a:lnTo>
                    <a:pt x="136429" y="37608"/>
                  </a:lnTo>
                  <a:lnTo>
                    <a:pt x="179341" y="17233"/>
                  </a:lnTo>
                  <a:lnTo>
                    <a:pt x="225944" y="4437"/>
                  </a:lnTo>
                  <a:lnTo>
                    <a:pt x="275458" y="0"/>
                  </a:lnTo>
                  <a:lnTo>
                    <a:pt x="324971" y="4437"/>
                  </a:lnTo>
                  <a:lnTo>
                    <a:pt x="371574" y="17233"/>
                  </a:lnTo>
                  <a:lnTo>
                    <a:pt x="414486" y="37608"/>
                  </a:lnTo>
                  <a:lnTo>
                    <a:pt x="452932" y="64784"/>
                  </a:lnTo>
                  <a:lnTo>
                    <a:pt x="486131" y="97983"/>
                  </a:lnTo>
                  <a:lnTo>
                    <a:pt x="513307" y="136429"/>
                  </a:lnTo>
                  <a:lnTo>
                    <a:pt x="533682" y="179341"/>
                  </a:lnTo>
                  <a:lnTo>
                    <a:pt x="546478" y="225944"/>
                  </a:lnTo>
                  <a:lnTo>
                    <a:pt x="550916" y="275458"/>
                  </a:lnTo>
                  <a:lnTo>
                    <a:pt x="546478" y="324971"/>
                  </a:lnTo>
                  <a:lnTo>
                    <a:pt x="533682" y="371574"/>
                  </a:lnTo>
                  <a:lnTo>
                    <a:pt x="513307" y="414486"/>
                  </a:lnTo>
                  <a:lnTo>
                    <a:pt x="486131" y="452932"/>
                  </a:lnTo>
                  <a:lnTo>
                    <a:pt x="452932" y="486131"/>
                  </a:lnTo>
                  <a:lnTo>
                    <a:pt x="414486" y="513307"/>
                  </a:lnTo>
                  <a:lnTo>
                    <a:pt x="371574" y="533682"/>
                  </a:lnTo>
                  <a:lnTo>
                    <a:pt x="324971" y="546478"/>
                  </a:lnTo>
                  <a:lnTo>
                    <a:pt x="275458" y="550916"/>
                  </a:lnTo>
                  <a:lnTo>
                    <a:pt x="225944" y="546478"/>
                  </a:lnTo>
                  <a:lnTo>
                    <a:pt x="179341" y="533682"/>
                  </a:lnTo>
                  <a:lnTo>
                    <a:pt x="136429" y="513307"/>
                  </a:lnTo>
                  <a:lnTo>
                    <a:pt x="97983" y="486131"/>
                  </a:lnTo>
                  <a:lnTo>
                    <a:pt x="64784" y="452932"/>
                  </a:lnTo>
                  <a:lnTo>
                    <a:pt x="37608" y="414486"/>
                  </a:lnTo>
                  <a:lnTo>
                    <a:pt x="17233" y="371574"/>
                  </a:lnTo>
                  <a:lnTo>
                    <a:pt x="4437" y="324971"/>
                  </a:lnTo>
                  <a:lnTo>
                    <a:pt x="0" y="2754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09794" y="38369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04235" y="1891474"/>
            <a:ext cx="2293620" cy="2176145"/>
            <a:chOff x="5804235" y="1891474"/>
            <a:chExt cx="2293620" cy="2176145"/>
          </a:xfrm>
        </p:grpSpPr>
        <p:sp>
          <p:nvSpPr>
            <p:cNvPr id="28" name="object 28"/>
            <p:cNvSpPr/>
            <p:nvPr/>
          </p:nvSpPr>
          <p:spPr>
            <a:xfrm>
              <a:off x="5804235" y="2284976"/>
              <a:ext cx="633730" cy="581660"/>
            </a:xfrm>
            <a:custGeom>
              <a:avLst/>
              <a:gdLst/>
              <a:ahLst/>
              <a:cxnLst/>
              <a:rect l="l" t="t" r="r" b="b"/>
              <a:pathLst>
                <a:path w="633729" h="581660">
                  <a:moveTo>
                    <a:pt x="45789" y="462067"/>
                  </a:moveTo>
                  <a:lnTo>
                    <a:pt x="0" y="581374"/>
                  </a:lnTo>
                  <a:lnTo>
                    <a:pt x="122919" y="546422"/>
                  </a:lnTo>
                  <a:lnTo>
                    <a:pt x="108963" y="531159"/>
                  </a:lnTo>
                  <a:lnTo>
                    <a:pt x="83149" y="531159"/>
                  </a:lnTo>
                  <a:lnTo>
                    <a:pt x="57439" y="503041"/>
                  </a:lnTo>
                  <a:lnTo>
                    <a:pt x="71499" y="490186"/>
                  </a:lnTo>
                  <a:lnTo>
                    <a:pt x="45789" y="462067"/>
                  </a:lnTo>
                  <a:close/>
                </a:path>
                <a:path w="633729" h="581660">
                  <a:moveTo>
                    <a:pt x="71499" y="490186"/>
                  </a:moveTo>
                  <a:lnTo>
                    <a:pt x="57439" y="503041"/>
                  </a:lnTo>
                  <a:lnTo>
                    <a:pt x="83149" y="531159"/>
                  </a:lnTo>
                  <a:lnTo>
                    <a:pt x="97209" y="518304"/>
                  </a:lnTo>
                  <a:lnTo>
                    <a:pt x="71499" y="490186"/>
                  </a:lnTo>
                  <a:close/>
                </a:path>
                <a:path w="633729" h="581660">
                  <a:moveTo>
                    <a:pt x="97209" y="518304"/>
                  </a:moveTo>
                  <a:lnTo>
                    <a:pt x="83149" y="531159"/>
                  </a:lnTo>
                  <a:lnTo>
                    <a:pt x="108963" y="531159"/>
                  </a:lnTo>
                  <a:lnTo>
                    <a:pt x="97209" y="518304"/>
                  </a:lnTo>
                  <a:close/>
                </a:path>
                <a:path w="633729" h="581660">
                  <a:moveTo>
                    <a:pt x="607602" y="0"/>
                  </a:moveTo>
                  <a:lnTo>
                    <a:pt x="71499" y="490186"/>
                  </a:lnTo>
                  <a:lnTo>
                    <a:pt x="97209" y="518304"/>
                  </a:lnTo>
                  <a:lnTo>
                    <a:pt x="633312" y="28119"/>
                  </a:lnTo>
                  <a:lnTo>
                    <a:pt x="60760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6951" y="2093226"/>
              <a:ext cx="1207135" cy="975360"/>
            </a:xfrm>
            <a:custGeom>
              <a:avLst/>
              <a:gdLst/>
              <a:ahLst/>
              <a:cxnLst/>
              <a:rect l="l" t="t" r="r" b="b"/>
              <a:pathLst>
                <a:path w="1207134" h="975360">
                  <a:moveTo>
                    <a:pt x="377278" y="847407"/>
                  </a:moveTo>
                  <a:lnTo>
                    <a:pt x="342696" y="863409"/>
                  </a:lnTo>
                  <a:lnTo>
                    <a:pt x="34582" y="197815"/>
                  </a:lnTo>
                  <a:lnTo>
                    <a:pt x="0" y="213817"/>
                  </a:lnTo>
                  <a:lnTo>
                    <a:pt x="308127" y="879424"/>
                  </a:lnTo>
                  <a:lnTo>
                    <a:pt x="273545" y="895426"/>
                  </a:lnTo>
                  <a:lnTo>
                    <a:pt x="373430" y="975144"/>
                  </a:lnTo>
                  <a:lnTo>
                    <a:pt x="375793" y="896708"/>
                  </a:lnTo>
                  <a:lnTo>
                    <a:pt x="377278" y="847407"/>
                  </a:lnTo>
                  <a:close/>
                </a:path>
                <a:path w="1207134" h="975360">
                  <a:moveTo>
                    <a:pt x="1206817" y="429780"/>
                  </a:moveTo>
                  <a:lnTo>
                    <a:pt x="211251" y="35420"/>
                  </a:lnTo>
                  <a:lnTo>
                    <a:pt x="214033" y="28409"/>
                  </a:lnTo>
                  <a:lnTo>
                    <a:pt x="225285" y="0"/>
                  </a:lnTo>
                  <a:lnTo>
                    <a:pt x="97967" y="11036"/>
                  </a:lnTo>
                  <a:lnTo>
                    <a:pt x="183184" y="106260"/>
                  </a:lnTo>
                  <a:lnTo>
                    <a:pt x="197218" y="70840"/>
                  </a:lnTo>
                  <a:lnTo>
                    <a:pt x="1192784" y="465201"/>
                  </a:lnTo>
                  <a:lnTo>
                    <a:pt x="1206817" y="4297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84913" y="1891474"/>
              <a:ext cx="2192655" cy="2176145"/>
            </a:xfrm>
            <a:custGeom>
              <a:avLst/>
              <a:gdLst/>
              <a:ahLst/>
              <a:cxnLst/>
              <a:rect l="l" t="t" r="r" b="b"/>
              <a:pathLst>
                <a:path w="2192654" h="2176145">
                  <a:moveTo>
                    <a:pt x="1015149" y="1434007"/>
                  </a:moveTo>
                  <a:lnTo>
                    <a:pt x="115201" y="1182128"/>
                  </a:lnTo>
                  <a:lnTo>
                    <a:pt x="116636" y="1176985"/>
                  </a:lnTo>
                  <a:lnTo>
                    <a:pt x="125476" y="1145438"/>
                  </a:lnTo>
                  <a:lnTo>
                    <a:pt x="0" y="1169657"/>
                  </a:lnTo>
                  <a:lnTo>
                    <a:pt x="94665" y="1255496"/>
                  </a:lnTo>
                  <a:lnTo>
                    <a:pt x="104927" y="1218819"/>
                  </a:lnTo>
                  <a:lnTo>
                    <a:pt x="1004874" y="1470698"/>
                  </a:lnTo>
                  <a:lnTo>
                    <a:pt x="1015149" y="1434007"/>
                  </a:lnTo>
                  <a:close/>
                </a:path>
                <a:path w="2192654" h="2176145">
                  <a:moveTo>
                    <a:pt x="1104163" y="1660601"/>
                  </a:moveTo>
                  <a:lnTo>
                    <a:pt x="1077214" y="1633664"/>
                  </a:lnTo>
                  <a:lnTo>
                    <a:pt x="629399" y="2081479"/>
                  </a:lnTo>
                  <a:lnTo>
                    <a:pt x="602462" y="2054529"/>
                  </a:lnTo>
                  <a:lnTo>
                    <a:pt x="562051" y="2175764"/>
                  </a:lnTo>
                  <a:lnTo>
                    <a:pt x="683285" y="2135352"/>
                  </a:lnTo>
                  <a:lnTo>
                    <a:pt x="669810" y="2121890"/>
                  </a:lnTo>
                  <a:lnTo>
                    <a:pt x="656348" y="2108416"/>
                  </a:lnTo>
                  <a:lnTo>
                    <a:pt x="1104163" y="1660601"/>
                  </a:lnTo>
                  <a:close/>
                </a:path>
                <a:path w="2192654" h="2176145">
                  <a:moveTo>
                    <a:pt x="2192528" y="454469"/>
                  </a:moveTo>
                  <a:lnTo>
                    <a:pt x="2179701" y="441363"/>
                  </a:lnTo>
                  <a:lnTo>
                    <a:pt x="2103158" y="363118"/>
                  </a:lnTo>
                  <a:lnTo>
                    <a:pt x="2090712" y="399135"/>
                  </a:lnTo>
                  <a:lnTo>
                    <a:pt x="935545" y="0"/>
                  </a:lnTo>
                  <a:lnTo>
                    <a:pt x="923112" y="36017"/>
                  </a:lnTo>
                  <a:lnTo>
                    <a:pt x="2078266" y="435140"/>
                  </a:lnTo>
                  <a:lnTo>
                    <a:pt x="2065820" y="471157"/>
                  </a:lnTo>
                  <a:lnTo>
                    <a:pt x="2192528" y="45446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35054" y="3328120"/>
              <a:ext cx="662940" cy="464184"/>
            </a:xfrm>
            <a:custGeom>
              <a:avLst/>
              <a:gdLst/>
              <a:ahLst/>
              <a:cxnLst/>
              <a:rect l="l" t="t" r="r" b="b"/>
              <a:pathLst>
                <a:path w="662940" h="464185">
                  <a:moveTo>
                    <a:pt x="557526" y="414610"/>
                  </a:moveTo>
                  <a:lnTo>
                    <a:pt x="535945" y="446008"/>
                  </a:lnTo>
                  <a:lnTo>
                    <a:pt x="662512" y="463655"/>
                  </a:lnTo>
                  <a:lnTo>
                    <a:pt x="641366" y="425401"/>
                  </a:lnTo>
                  <a:lnTo>
                    <a:pt x="573225" y="425401"/>
                  </a:lnTo>
                  <a:lnTo>
                    <a:pt x="557526" y="414610"/>
                  </a:lnTo>
                  <a:close/>
                </a:path>
                <a:path w="662940" h="464185">
                  <a:moveTo>
                    <a:pt x="579107" y="383212"/>
                  </a:moveTo>
                  <a:lnTo>
                    <a:pt x="557526" y="414610"/>
                  </a:lnTo>
                  <a:lnTo>
                    <a:pt x="573225" y="425401"/>
                  </a:lnTo>
                  <a:lnTo>
                    <a:pt x="594807" y="394003"/>
                  </a:lnTo>
                  <a:lnTo>
                    <a:pt x="579107" y="383212"/>
                  </a:lnTo>
                  <a:close/>
                </a:path>
                <a:path w="662940" h="464185">
                  <a:moveTo>
                    <a:pt x="600688" y="351814"/>
                  </a:moveTo>
                  <a:lnTo>
                    <a:pt x="579107" y="383212"/>
                  </a:lnTo>
                  <a:lnTo>
                    <a:pt x="594807" y="394003"/>
                  </a:lnTo>
                  <a:lnTo>
                    <a:pt x="573225" y="425401"/>
                  </a:lnTo>
                  <a:lnTo>
                    <a:pt x="641366" y="425401"/>
                  </a:lnTo>
                  <a:lnTo>
                    <a:pt x="600688" y="351814"/>
                  </a:lnTo>
                  <a:close/>
                </a:path>
                <a:path w="662940" h="464185">
                  <a:moveTo>
                    <a:pt x="21581" y="0"/>
                  </a:moveTo>
                  <a:lnTo>
                    <a:pt x="0" y="31398"/>
                  </a:lnTo>
                  <a:lnTo>
                    <a:pt x="557526" y="414610"/>
                  </a:lnTo>
                  <a:lnTo>
                    <a:pt x="579107" y="383212"/>
                  </a:lnTo>
                  <a:lnTo>
                    <a:pt x="215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5620" y="2379725"/>
              <a:ext cx="1471930" cy="777875"/>
            </a:xfrm>
            <a:custGeom>
              <a:avLst/>
              <a:gdLst/>
              <a:ahLst/>
              <a:cxnLst/>
              <a:rect l="l" t="t" r="r" b="b"/>
              <a:pathLst>
                <a:path w="1471929" h="777875">
                  <a:moveTo>
                    <a:pt x="377266" y="761314"/>
                  </a:moveTo>
                  <a:lnTo>
                    <a:pt x="69151" y="95719"/>
                  </a:lnTo>
                  <a:lnTo>
                    <a:pt x="103720" y="79717"/>
                  </a:lnTo>
                  <a:lnTo>
                    <a:pt x="102120" y="78435"/>
                  </a:lnTo>
                  <a:lnTo>
                    <a:pt x="3848" y="0"/>
                  </a:lnTo>
                  <a:lnTo>
                    <a:pt x="0" y="127723"/>
                  </a:lnTo>
                  <a:lnTo>
                    <a:pt x="34569" y="111721"/>
                  </a:lnTo>
                  <a:lnTo>
                    <a:pt x="342696" y="777328"/>
                  </a:lnTo>
                  <a:lnTo>
                    <a:pt x="377266" y="761314"/>
                  </a:lnTo>
                  <a:close/>
                </a:path>
                <a:path w="1471929" h="777875">
                  <a:moveTo>
                    <a:pt x="1471383" y="372249"/>
                  </a:moveTo>
                  <a:lnTo>
                    <a:pt x="1452245" y="339293"/>
                  </a:lnTo>
                  <a:lnTo>
                    <a:pt x="838822" y="695452"/>
                  </a:lnTo>
                  <a:lnTo>
                    <a:pt x="819696" y="662508"/>
                  </a:lnTo>
                  <a:lnTo>
                    <a:pt x="749541" y="769327"/>
                  </a:lnTo>
                  <a:lnTo>
                    <a:pt x="877087" y="761352"/>
                  </a:lnTo>
                  <a:lnTo>
                    <a:pt x="863498" y="737971"/>
                  </a:lnTo>
                  <a:lnTo>
                    <a:pt x="857948" y="728408"/>
                  </a:lnTo>
                  <a:lnTo>
                    <a:pt x="1471383" y="37224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1509" y="1252220"/>
            <a:ext cx="761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 set of </a:t>
            </a:r>
            <a:r>
              <a:rPr sz="2400" b="1" spc="-5" dirty="0"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59825" y="6524441"/>
            <a:ext cx="27051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424242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1848611"/>
            <a:ext cx="4131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degree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(# connected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edges)  </a:t>
            </a: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in-degree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in-  edges)</a:t>
            </a:r>
            <a:endParaRPr sz="20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Nodes: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out-degree (directed,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#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out- 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3677411"/>
            <a:ext cx="43402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sequence of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nodes/edges</a:t>
            </a:r>
            <a:r>
              <a:rPr sz="20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from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one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Path: </a:t>
            </a:r>
            <a:r>
              <a:rPr sz="2000" dirty="0">
                <a:latin typeface="Arial"/>
                <a:cs typeface="Arial"/>
              </a:rPr>
              <a:t>node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is reachable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 a </a:t>
            </a:r>
            <a:r>
              <a:rPr sz="2000" spc="-5" dirty="0">
                <a:latin typeface="Arial"/>
                <a:cs typeface="Arial"/>
              </a:rPr>
              <a:t>path exists from 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D9D9D9"/>
                </a:solidFill>
                <a:latin typeface="Arial"/>
                <a:cs typeface="Arial"/>
              </a:rPr>
              <a:t>cycle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path that starts</a:t>
            </a:r>
            <a:r>
              <a:rPr sz="20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and  ends at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the same</a:t>
            </a:r>
            <a:r>
              <a:rPr sz="20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</a:pPr>
            <a:r>
              <a:rPr sz="2000" b="1" spc="-5" dirty="0">
                <a:solidFill>
                  <a:srgbClr val="D9D9D9"/>
                </a:solidFill>
                <a:latin typeface="Arial"/>
                <a:cs typeface="Arial"/>
              </a:rPr>
              <a:t>Path: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D9D9D9"/>
                </a:solidFill>
                <a:latin typeface="Arial"/>
                <a:cs typeface="Arial"/>
              </a:rPr>
              <a:t>loop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is an edge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connects 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a node </a:t>
            </a:r>
            <a:r>
              <a:rPr sz="2000" spc="-5" dirty="0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9D9D9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3471</Words>
  <Application>Microsoft Office PowerPoint</Application>
  <PresentationFormat>On-screen Show (4:3)</PresentationFormat>
  <Paragraphs>1035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Equity</vt:lpstr>
      <vt:lpstr>Graph  Introduction</vt:lpstr>
      <vt:lpstr>Graph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 Properties</vt:lpstr>
      <vt:lpstr>Graph Properties</vt:lpstr>
      <vt:lpstr>Graph Properties</vt:lpstr>
      <vt:lpstr> 2 Edge Types</vt:lpstr>
      <vt:lpstr>Terminology</vt:lpstr>
      <vt:lpstr>Terminology (cont.)</vt:lpstr>
      <vt:lpstr>Terminology (cont.)</vt:lpstr>
      <vt:lpstr>Slide 19</vt:lpstr>
      <vt:lpstr>Properties</vt:lpstr>
      <vt:lpstr>Properties</vt:lpstr>
      <vt:lpstr>Subgraphs</vt:lpstr>
      <vt:lpstr>Connectivity</vt:lpstr>
      <vt:lpstr>Trees and Forests</vt:lpstr>
      <vt:lpstr>Implementing a Graph</vt:lpstr>
      <vt:lpstr>Implementing a Graph</vt:lpstr>
      <vt:lpstr>Graph Implementation Strategies</vt:lpstr>
      <vt:lpstr>Edge List</vt:lpstr>
      <vt:lpstr>Edge List: Pros and Cons</vt:lpstr>
      <vt:lpstr>Adjacency Matrix Example </vt:lpstr>
      <vt:lpstr>Adjacency Matrix</vt:lpstr>
      <vt:lpstr>Adjacency Matrix: Pros and Cons </vt:lpstr>
      <vt:lpstr>Adjacency List Example </vt:lpstr>
      <vt:lpstr>Adjacency Lists </vt:lpstr>
      <vt:lpstr>Adjacency List: Pros and Cons </vt:lpstr>
      <vt:lpstr>Runtime table </vt:lpstr>
      <vt:lpstr>Breadth-First Search</vt:lpstr>
      <vt:lpstr>Slide 38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Tree after BFS run</vt:lpstr>
      <vt:lpstr>BFS running time</vt:lpstr>
      <vt:lpstr>Slide 55</vt:lpstr>
      <vt:lpstr>BFS Tree Example</vt:lpstr>
      <vt:lpstr>Depth-First Search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Edges of G that are not in DFS</vt:lpstr>
      <vt:lpstr>Tree after DFS run and edges in G</vt:lpstr>
      <vt:lpstr>DFS running time</vt:lpstr>
      <vt:lpstr>Slide 72</vt:lpstr>
      <vt:lpstr>BFS implementation</vt:lpstr>
      <vt:lpstr>Recursive implementation of DFS</vt:lpstr>
      <vt:lpstr>Stack-based implementation of DFS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 Introduction</dc:title>
  <dc:creator>Nirmala Parisutham</dc:creator>
  <cp:lastModifiedBy>Nirmala P</cp:lastModifiedBy>
  <cp:revision>14</cp:revision>
  <dcterms:created xsi:type="dcterms:W3CDTF">2006-08-16T00:00:00Z</dcterms:created>
  <dcterms:modified xsi:type="dcterms:W3CDTF">2020-10-08T11:38:16Z</dcterms:modified>
</cp:coreProperties>
</file>