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6617-E8BC-4658-B6C6-2D6B8DA3D69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34CA-15D7-41D3-B1B5-408DB6B5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306" y="1196788"/>
            <a:ext cx="11147612" cy="3105711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Formulation of Difference Equations</a:t>
            </a:r>
            <a:endParaRPr 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203761"/>
            <a:ext cx="4473388" cy="69719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341" y="1220507"/>
                <a:ext cx="10515600" cy="1105834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Find </a:t>
                </a:r>
                <a:r>
                  <a:rPr lang="en-US" dirty="0"/>
                  <a:t>a formula for the general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</a:t>
                </a:r>
                <a:r>
                  <a:rPr lang="en-US" dirty="0" smtClean="0"/>
                  <a:t>Fibonacci sequence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1, 1, 2, 3, 5, 8, 13, ….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1" y="1220507"/>
                <a:ext cx="10515600" cy="1105834"/>
              </a:xfrm>
              <a:blipFill rotWithShape="0">
                <a:blip r:embed="rId2"/>
                <a:stretch>
                  <a:fillRect l="-1217"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3191" y="2854369"/>
                <a:ext cx="5829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the </a:t>
                </a:r>
                <a:r>
                  <a:rPr lang="en-US" sz="2400" dirty="0"/>
                  <a:t>general </a:t>
                </a:r>
                <a:r>
                  <a:rPr lang="en-US" sz="2400" dirty="0" smtClean="0"/>
                  <a:t>term of the sequence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91" y="2854369"/>
                <a:ext cx="582948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74" t="-10526" r="-62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21341" y="2350059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Solution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65785" y="3709693"/>
            <a:ext cx="1264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22184" y="3709693"/>
                <a:ext cx="11201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84" y="3709693"/>
                <a:ext cx="112017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56220" y="3709693"/>
                <a:ext cx="11130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20" y="3709693"/>
                <a:ext cx="111306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77753" y="4430010"/>
                <a:ext cx="2529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753" y="4430010"/>
                <a:ext cx="252921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10672" y="5188871"/>
                <a:ext cx="2529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72" y="5188871"/>
                <a:ext cx="252921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92105" y="5188871"/>
                <a:ext cx="11201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05" y="5188871"/>
                <a:ext cx="11201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26141" y="5188871"/>
                <a:ext cx="11130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41" y="5188871"/>
                <a:ext cx="111306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86336"/>
            <a:ext cx="4473388" cy="69719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341" y="942225"/>
                <a:ext cx="10515600" cy="149888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2. </a:t>
                </a:r>
                <a:r>
                  <a:rPr lang="en-US" sz="2400" dirty="0"/>
                  <a:t>A particle is moving in the horizontal direction. </a:t>
                </a:r>
                <a:r>
                  <a:rPr lang="en-US" sz="2400" dirty="0" smtClean="0"/>
                  <a:t>The distance </a:t>
                </a:r>
                <a:r>
                  <a:rPr lang="en-US" sz="2400" dirty="0"/>
                  <a:t>it travels in each second is equal to two times the distance it </a:t>
                </a:r>
                <a:r>
                  <a:rPr lang="en-US" sz="2400" dirty="0" smtClean="0"/>
                  <a:t>travelled in </a:t>
                </a:r>
                <a:r>
                  <a:rPr lang="en-US" sz="2400" dirty="0"/>
                  <a:t>the previous second.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denotes the position of the particle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second</a:t>
                </a:r>
                <a:r>
                  <a:rPr lang="en-US" sz="2400" dirty="0"/>
                  <a:t>,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10.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1" y="942225"/>
                <a:ext cx="10515600" cy="1498884"/>
              </a:xfrm>
              <a:blipFill rotWithShape="0">
                <a:blip r:embed="rId2"/>
                <a:stretch>
                  <a:fillRect l="-870" t="-5714" r="-928" b="-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7876" y="3069107"/>
                <a:ext cx="58495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 is the </a:t>
                </a:r>
                <a:r>
                  <a:rPr lang="en-US" sz="2400" dirty="0"/>
                  <a:t>general </a:t>
                </a:r>
                <a:r>
                  <a:rPr lang="en-US" sz="2400" dirty="0" smtClean="0"/>
                  <a:t>term of the sequence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876" y="3069107"/>
                <a:ext cx="584955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563" t="-10526" r="-62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21341" y="2586768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Solution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070991" y="3042629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89479" y="3042629"/>
                <a:ext cx="1137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479" y="3042629"/>
                <a:ext cx="113781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023515" y="3042629"/>
                <a:ext cx="1307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15" y="3042629"/>
                <a:ext cx="130773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29841" y="3729550"/>
                <a:ext cx="9573179" cy="858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400" dirty="0" smtClean="0"/>
                  <a:t> be </a:t>
                </a:r>
                <a:r>
                  <a:rPr lang="en-US" sz="2400" dirty="0"/>
                  <a:t>the positions of the particle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e>
                      <m:sup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seconds.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41" y="3729550"/>
                <a:ext cx="9573179" cy="858440"/>
              </a:xfrm>
              <a:prstGeom prst="rect">
                <a:avLst/>
              </a:prstGeom>
              <a:blipFill rotWithShape="0">
                <a:blip r:embed="rId6"/>
                <a:stretch>
                  <a:fillRect l="-1019" t="-425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56447" y="4786768"/>
                <a:ext cx="3932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47" y="4786768"/>
                <a:ext cx="3932423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1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16453" y="5447211"/>
                <a:ext cx="34124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53" y="5447211"/>
                <a:ext cx="341240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98879" y="5447211"/>
                <a:ext cx="1137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79" y="5447211"/>
                <a:ext cx="1137812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32915" y="5447211"/>
                <a:ext cx="1307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15" y="5447211"/>
                <a:ext cx="130773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69291"/>
            <a:ext cx="4554071" cy="76442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42" y="895545"/>
            <a:ext cx="10515600" cy="20605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Tower of Hanoi, consists of three pegs mounted </a:t>
            </a:r>
            <a:r>
              <a:rPr lang="en-US" sz="2400" dirty="0" smtClean="0"/>
              <a:t>on a </a:t>
            </a:r>
            <a:r>
              <a:rPr lang="en-US" sz="2400" dirty="0"/>
              <a:t>board together with disks of different sizes. Initially these disks are placed on the first </a:t>
            </a:r>
            <a:r>
              <a:rPr lang="en-US" sz="2400" dirty="0" smtClean="0"/>
              <a:t>peg in </a:t>
            </a:r>
            <a:r>
              <a:rPr lang="en-US" sz="2400" dirty="0"/>
              <a:t>order of size, with the largest on the bottom (as shown in </a:t>
            </a:r>
            <a:r>
              <a:rPr lang="en-US" sz="2400" dirty="0" smtClean="0"/>
              <a:t>Figure). </a:t>
            </a:r>
            <a:r>
              <a:rPr lang="en-US" sz="2400" dirty="0"/>
              <a:t>The rules of the </a:t>
            </a:r>
            <a:r>
              <a:rPr lang="en-US" sz="2400" dirty="0" smtClean="0"/>
              <a:t>puzzle allow </a:t>
            </a:r>
            <a:r>
              <a:rPr lang="en-US" sz="2400" dirty="0"/>
              <a:t>disks to be moved one at a time from one peg to another as long as a disk is never </a:t>
            </a:r>
            <a:r>
              <a:rPr lang="en-US" sz="2400" dirty="0" smtClean="0"/>
              <a:t>placed on </a:t>
            </a:r>
            <a:r>
              <a:rPr lang="en-US" sz="2400" dirty="0"/>
              <a:t>top of a smaller disk. The goal of the puzzle is to have all the disks on </a:t>
            </a:r>
            <a:r>
              <a:rPr lang="en-US" sz="2400" dirty="0" smtClean="0"/>
              <a:t>the second </a:t>
            </a:r>
            <a:r>
              <a:rPr lang="en-US" sz="2400" dirty="0"/>
              <a:t>peg </a:t>
            </a:r>
            <a:r>
              <a:rPr lang="en-US" sz="2400" dirty="0" smtClean="0"/>
              <a:t>in order </a:t>
            </a:r>
            <a:r>
              <a:rPr lang="en-US" sz="2400" dirty="0"/>
              <a:t>of size, with the largest on the bottom.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24" y="89554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smtClean="0"/>
              <a:t>3)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65" y="2808201"/>
            <a:ext cx="7545810" cy="39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6866"/>
            <a:ext cx="2429435" cy="54927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57803"/>
            <a:ext cx="7301612" cy="3323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318" y="769946"/>
                <a:ext cx="10788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be the number of moves required to transfer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disks from one peg </a:t>
                </a:r>
                <a:r>
                  <a:rPr lang="en-US" sz="2400" dirty="0"/>
                  <a:t>to </a:t>
                </a:r>
                <a:r>
                  <a:rPr lang="en-US" sz="2400" dirty="0" smtClean="0"/>
                  <a:t>another.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8" y="769946"/>
                <a:ext cx="1078872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98208" y="1496216"/>
                <a:ext cx="923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208" y="1496216"/>
                <a:ext cx="92397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71314" y="1951748"/>
                <a:ext cx="173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=1+1+1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314" y="1951748"/>
                <a:ext cx="173720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99787" y="2545344"/>
                <a:ext cx="1737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=3+1+3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87" y="2545344"/>
                <a:ext cx="17372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53575" y="3187467"/>
                <a:ext cx="1737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=7+1+7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75" y="3187467"/>
                <a:ext cx="17372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53575" y="4685866"/>
                <a:ext cx="2486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75" y="4685866"/>
                <a:ext cx="248651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33775" y="5591301"/>
                <a:ext cx="184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5" y="5591301"/>
                <a:ext cx="184319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52667" y="5648939"/>
                <a:ext cx="923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667" y="5648939"/>
                <a:ext cx="92397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64723" y="5648939"/>
                <a:ext cx="929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23" y="5648939"/>
                <a:ext cx="92929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300318" y="3076040"/>
            <a:ext cx="2581836" cy="14814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63152" y="2730010"/>
            <a:ext cx="2501153" cy="17075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53" y="96184"/>
            <a:ext cx="3975847" cy="77787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 </a:t>
            </a:r>
            <a:r>
              <a:rPr lang="en-US" b="1" dirty="0" err="1" smtClean="0">
                <a:solidFill>
                  <a:srgbClr val="C00000"/>
                </a:solidFill>
              </a:rPr>
              <a:t>contd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5059" y="829936"/>
                <a:ext cx="10515600" cy="7210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Model a difference equation </a:t>
                </a:r>
                <a:r>
                  <a:rPr lang="en-US" sz="2400" dirty="0"/>
                  <a:t>and give initial conditions for the number of bit strings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that do not have two consecutive 0s.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59" y="829936"/>
                <a:ext cx="10515600" cy="721015"/>
              </a:xfrm>
              <a:blipFill rotWithShape="0">
                <a:blip r:embed="rId2"/>
                <a:stretch>
                  <a:fillRect l="-870" t="-16102" r="-1217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78611" y="1652104"/>
                <a:ext cx="811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{0 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11" y="1652104"/>
                <a:ext cx="81144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30979" y="2214924"/>
                <a:ext cx="1067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79" y="2214924"/>
                <a:ext cx="10671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6979" y="3037094"/>
                <a:ext cx="2266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00, 110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79" y="3037094"/>
                <a:ext cx="22669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8293" y="3045916"/>
                <a:ext cx="2266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011, 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01, 111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293" y="3045916"/>
                <a:ext cx="22669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80535" y="2214924"/>
                <a:ext cx="1016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{10, 11}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35" y="2214924"/>
                <a:ext cx="101662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8485" y="79459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(4)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9532" y="3859264"/>
                <a:ext cx="2779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0100, 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000, 1100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" y="3859264"/>
                <a:ext cx="277992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50847" y="3859264"/>
                <a:ext cx="2779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0101, 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001, 1101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47" y="3859264"/>
                <a:ext cx="277992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18234" y="3859264"/>
                <a:ext cx="2779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0110, 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010, 1110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234" y="3859264"/>
                <a:ext cx="277992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412072" y="3859264"/>
                <a:ext cx="2779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0111, 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011, 1111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072" y="3859264"/>
                <a:ext cx="27799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H="1">
            <a:off x="471538" y="3859264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1538" y="3859264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43138" y="3037094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43138" y="3037094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87794" y="3078847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87794" y="3078847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65632" y="3045916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65632" y="3045916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148501" y="3859264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48501" y="3859264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711611" y="3908054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11611" y="3908054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30596" y="3911511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0596" y="3911511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433223" y="3908054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33223" y="3908054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621214" y="3883659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21214" y="3883659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624185" y="3908054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24185" y="3908054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683619" y="3859264"/>
            <a:ext cx="263054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83619" y="3859264"/>
            <a:ext cx="263053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71538" y="4635192"/>
                <a:ext cx="97263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denotes the number of bit strings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that do not have two consecutive zeros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38" y="4635192"/>
                <a:ext cx="9726317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6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506979" y="5020319"/>
                <a:ext cx="1306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79" y="5020319"/>
                <a:ext cx="130670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585161" y="5571826"/>
                <a:ext cx="1306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161" y="5571826"/>
                <a:ext cx="13067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25043" y="6222315"/>
                <a:ext cx="2002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43" y="6222315"/>
                <a:ext cx="2002921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133966" y="6255246"/>
                <a:ext cx="90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66" y="6255246"/>
                <a:ext cx="902748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301229" y="6255246"/>
                <a:ext cx="90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29" y="6255246"/>
                <a:ext cx="90274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02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39" grpId="0"/>
      <p:bldP spid="41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4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289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Formulation of Difference Equations</vt:lpstr>
      <vt:lpstr>Example problems</vt:lpstr>
      <vt:lpstr>Example contd…</vt:lpstr>
      <vt:lpstr>The Tower of Hanoi</vt:lpstr>
      <vt:lpstr>Contd…</vt:lpstr>
      <vt:lpstr>Problem contd…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118</cp:revision>
  <dcterms:created xsi:type="dcterms:W3CDTF">2020-10-19T05:20:12Z</dcterms:created>
  <dcterms:modified xsi:type="dcterms:W3CDTF">2020-10-30T03:25:54Z</dcterms:modified>
</cp:coreProperties>
</file>